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59" r:id="rId6"/>
    <p:sldId id="260" r:id="rId7"/>
    <p:sldId id="262" r:id="rId8"/>
    <p:sldId id="263" r:id="rId9"/>
    <p:sldId id="264" r:id="rId10"/>
    <p:sldId id="261"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A3E057A-001A-4B08-9ACA-13BCF7B72951}" type="datetimeFigureOut">
              <a:rPr lang="en-IN" smtClean="0"/>
              <a:t>08-04-2022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427172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E057A-001A-4B08-9ACA-13BCF7B7295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178097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E057A-001A-4B08-9ACA-13BCF7B7295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1374029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E057A-001A-4B08-9ACA-13BCF7B7295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DCFA6A-8936-4DD9-910A-FBB70F148A4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3912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E057A-001A-4B08-9ACA-13BCF7B7295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3054562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3E057A-001A-4B08-9ACA-13BCF7B72951}"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1090282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3E057A-001A-4B08-9ACA-13BCF7B72951}"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273063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E057A-001A-4B08-9ACA-13BCF7B72951}"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2180438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E057A-001A-4B08-9ACA-13BCF7B72951}"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145956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E057A-001A-4B08-9ACA-13BCF7B72951}"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311767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E057A-001A-4B08-9ACA-13BCF7B72951}"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849196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3E057A-001A-4B08-9ACA-13BCF7B7295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11961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3E057A-001A-4B08-9ACA-13BCF7B72951}"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252751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E057A-001A-4B08-9ACA-13BCF7B72951}"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2648516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E057A-001A-4B08-9ACA-13BCF7B72951}"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366442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E057A-001A-4B08-9ACA-13BCF7B7295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354978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E057A-001A-4B08-9ACA-13BCF7B7295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DCFA6A-8936-4DD9-910A-FBB70F148A44}" type="slidenum">
              <a:rPr lang="en-IN" smtClean="0"/>
              <a:t>‹#›</a:t>
            </a:fld>
            <a:endParaRPr lang="en-IN"/>
          </a:p>
        </p:txBody>
      </p:sp>
    </p:spTree>
    <p:extLst>
      <p:ext uri="{BB962C8B-B14F-4D97-AF65-F5344CB8AC3E}">
        <p14:creationId xmlns:p14="http://schemas.microsoft.com/office/powerpoint/2010/main" val="346081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3E057A-001A-4B08-9ACA-13BCF7B72951}" type="datetimeFigureOut">
              <a:rPr lang="en-IN" smtClean="0"/>
              <a:t>08-04-2022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DCFA6A-8936-4DD9-910A-FBB70F148A44}" type="slidenum">
              <a:rPr lang="en-IN" smtClean="0"/>
              <a:t>‹#›</a:t>
            </a:fld>
            <a:endParaRPr lang="en-IN"/>
          </a:p>
        </p:txBody>
      </p:sp>
    </p:spTree>
    <p:extLst>
      <p:ext uri="{BB962C8B-B14F-4D97-AF65-F5344CB8AC3E}">
        <p14:creationId xmlns:p14="http://schemas.microsoft.com/office/powerpoint/2010/main" val="40587304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9613-BAD7-42E6-89A2-0F26B1404F99}"/>
              </a:ext>
            </a:extLst>
          </p:cNvPr>
          <p:cNvSpPr>
            <a:spLocks noGrp="1"/>
          </p:cNvSpPr>
          <p:nvPr>
            <p:ph type="ctrTitle"/>
          </p:nvPr>
        </p:nvSpPr>
        <p:spPr>
          <a:xfrm>
            <a:off x="1967040" y="545714"/>
            <a:ext cx="9722452" cy="2387600"/>
          </a:xfrm>
        </p:spPr>
        <p:txBody>
          <a:bodyPr>
            <a:normAutofit/>
          </a:bodyPr>
          <a:lstStyle/>
          <a:p>
            <a:pPr algn="ctr"/>
            <a:r>
              <a:rPr lang="en-IN" sz="4000" dirty="0">
                <a:effectLst/>
                <a:latin typeface="Times New Roman" panose="02020603050405020304" pitchFamily="18" charset="0"/>
                <a:ea typeface="Calibri" panose="020F0502020204030204" pitchFamily="34" charset="0"/>
              </a:rPr>
              <a:t>Analysing Data Science Job posts &amp; Predicting their Salary using Machine Learning Algorithms</a:t>
            </a:r>
            <a:endParaRPr lang="en-IN" sz="8800" dirty="0"/>
          </a:p>
        </p:txBody>
      </p:sp>
      <p:sp>
        <p:nvSpPr>
          <p:cNvPr id="3" name="Subtitle 2">
            <a:extLst>
              <a:ext uri="{FF2B5EF4-FFF2-40B4-BE49-F238E27FC236}">
                <a16:creationId xmlns:a16="http://schemas.microsoft.com/office/drawing/2014/main" id="{E3686F33-500C-4E73-A5B0-89CC1A1F51F8}"/>
              </a:ext>
            </a:extLst>
          </p:cNvPr>
          <p:cNvSpPr>
            <a:spLocks noGrp="1"/>
          </p:cNvSpPr>
          <p:nvPr>
            <p:ph type="subTitle" idx="1"/>
          </p:nvPr>
        </p:nvSpPr>
        <p:spPr>
          <a:xfrm>
            <a:off x="6737650" y="4252827"/>
            <a:ext cx="4431957" cy="1991454"/>
          </a:xfrm>
        </p:spPr>
        <p:txBody>
          <a:bodyPr>
            <a:normAutofit/>
          </a:bodyPr>
          <a:lstStyle/>
          <a:p>
            <a:r>
              <a:rPr lang="en-IN" dirty="0"/>
              <a:t>Nikhil Kolloju </a:t>
            </a:r>
          </a:p>
          <a:p>
            <a:r>
              <a:rPr lang="en-IN" dirty="0"/>
              <a:t>Sai krishna Raghu Teja manchala</a:t>
            </a:r>
          </a:p>
          <a:p>
            <a:r>
              <a:rPr lang="en-IN" dirty="0"/>
              <a:t>Karthik gandharapu</a:t>
            </a:r>
          </a:p>
          <a:p>
            <a:r>
              <a:rPr lang="en-IN" dirty="0"/>
              <a:t>Sai Dinesh vasamsetti</a:t>
            </a:r>
          </a:p>
        </p:txBody>
      </p:sp>
      <p:sp>
        <p:nvSpPr>
          <p:cNvPr id="6" name="TextBox 5">
            <a:extLst>
              <a:ext uri="{FF2B5EF4-FFF2-40B4-BE49-F238E27FC236}">
                <a16:creationId xmlns:a16="http://schemas.microsoft.com/office/drawing/2014/main" id="{7F2EB417-2618-4FF1-A8BD-B71C09E36DC7}"/>
              </a:ext>
            </a:extLst>
          </p:cNvPr>
          <p:cNvSpPr txBox="1"/>
          <p:nvPr/>
        </p:nvSpPr>
        <p:spPr>
          <a:xfrm>
            <a:off x="9860691" y="176382"/>
            <a:ext cx="2273643" cy="369332"/>
          </a:xfrm>
          <a:prstGeom prst="rect">
            <a:avLst/>
          </a:prstGeom>
          <a:noFill/>
        </p:spPr>
        <p:txBody>
          <a:bodyPr wrap="square">
            <a:spAutoFit/>
          </a:bodyPr>
          <a:lstStyle/>
          <a:p>
            <a:pPr algn="ctr"/>
            <a:r>
              <a:rPr lang="en-IN" dirty="0"/>
              <a:t>CA653 Assignment</a:t>
            </a:r>
          </a:p>
        </p:txBody>
      </p:sp>
    </p:spTree>
    <p:extLst>
      <p:ext uri="{BB962C8B-B14F-4D97-AF65-F5344CB8AC3E}">
        <p14:creationId xmlns:p14="http://schemas.microsoft.com/office/powerpoint/2010/main" val="38014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D74E-C8E4-4676-84C6-04C3F38904D6}"/>
              </a:ext>
            </a:extLst>
          </p:cNvPr>
          <p:cNvSpPr>
            <a:spLocks noGrp="1"/>
          </p:cNvSpPr>
          <p:nvPr>
            <p:ph type="title"/>
          </p:nvPr>
        </p:nvSpPr>
        <p:spPr>
          <a:xfrm>
            <a:off x="1141413" y="618518"/>
            <a:ext cx="10185614" cy="666585"/>
          </a:xfrm>
        </p:spPr>
        <p:txBody>
          <a:bodyPr>
            <a:normAutofit/>
          </a:bodyPr>
          <a:lstStyle/>
          <a:p>
            <a:r>
              <a:rPr lang="en-IN" dirty="0"/>
              <a:t>METHODOLOGY</a:t>
            </a:r>
          </a:p>
        </p:txBody>
      </p:sp>
      <p:sp>
        <p:nvSpPr>
          <p:cNvPr id="3" name="Content Placeholder 2">
            <a:extLst>
              <a:ext uri="{FF2B5EF4-FFF2-40B4-BE49-F238E27FC236}">
                <a16:creationId xmlns:a16="http://schemas.microsoft.com/office/drawing/2014/main" id="{56CB57F0-1607-415C-A7D9-38791700B731}"/>
              </a:ext>
            </a:extLst>
          </p:cNvPr>
          <p:cNvSpPr>
            <a:spLocks noGrp="1"/>
          </p:cNvSpPr>
          <p:nvPr>
            <p:ph idx="1"/>
          </p:nvPr>
        </p:nvSpPr>
        <p:spPr>
          <a:xfrm>
            <a:off x="1141413" y="1515762"/>
            <a:ext cx="4806306" cy="1913238"/>
          </a:xfrm>
        </p:spPr>
        <p:txBody>
          <a:bodyPr>
            <a:noAutofit/>
          </a:bodyPr>
          <a:lstStyle/>
          <a:p>
            <a:pPr marL="0" lvl="0" indent="0">
              <a:lnSpc>
                <a:spcPct val="107000"/>
              </a:lnSpc>
              <a:spcAft>
                <a:spcPts val="800"/>
              </a:spcAft>
              <a:buNone/>
            </a:pPr>
            <a:r>
              <a:rPr lang="en-IN" sz="1400" i="1" dirty="0">
                <a:effectLst/>
                <a:latin typeface="Times New Roman" panose="02020603050405020304" pitchFamily="18" charset="0"/>
                <a:ea typeface="Calibri" panose="020F0502020204030204" pitchFamily="34" charset="0"/>
                <a:cs typeface="Times New Roman" panose="02020603050405020304" pitchFamily="18" charset="0"/>
              </a:rPr>
              <a:t>Linear Regression: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One of the most often used predictive modelling approaches is linear regression. The formula is Y = a +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bX</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e, where an is the intercept, b is the slope of the line, and e is the error term. Based on a given predictor variable, this equation can be used to estimate the value of a target variable (s).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ABBBC728-5580-431C-AFE0-46C23D9079DC}"/>
              </a:ext>
            </a:extLst>
          </p:cNvPr>
          <p:cNvSpPr txBox="1">
            <a:spLocks/>
          </p:cNvSpPr>
          <p:nvPr/>
        </p:nvSpPr>
        <p:spPr>
          <a:xfrm>
            <a:off x="6379733" y="1515762"/>
            <a:ext cx="4947294" cy="51816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7000"/>
              </a:lnSpc>
            </a:pPr>
            <a:endParaRPr lang="en-IN" sz="1000" u="none" strike="noStrik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58CF740-D5FF-4499-AF00-FF71F7ECE2E7}"/>
              </a:ext>
            </a:extLst>
          </p:cNvPr>
          <p:cNvSpPr txBox="1">
            <a:spLocks/>
          </p:cNvSpPr>
          <p:nvPr/>
        </p:nvSpPr>
        <p:spPr>
          <a:xfrm>
            <a:off x="1141413" y="3429000"/>
            <a:ext cx="4806306" cy="19132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lnSpc>
                <a:spcPct val="107000"/>
              </a:lnSpc>
              <a:spcAft>
                <a:spcPts val="800"/>
              </a:spcAft>
              <a:buNone/>
            </a:pPr>
            <a:r>
              <a:rPr lang="en-IN" sz="1400" i="1"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Logistic regression is a technique for estimating the variables of a logistic model in regression analysis (a form of binary regression). A binary logistic model mathematically has a dependent variable containing two potential values, such as pass/fail, which is depicted by an indicator variable, with the two values labelled "0" and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9E39FE42-6FEE-4911-90DE-9F58B0C0548B}"/>
              </a:ext>
            </a:extLst>
          </p:cNvPr>
          <p:cNvSpPr txBox="1">
            <a:spLocks/>
          </p:cNvSpPr>
          <p:nvPr/>
        </p:nvSpPr>
        <p:spPr>
          <a:xfrm>
            <a:off x="6615456" y="1515762"/>
            <a:ext cx="4806306" cy="19132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lnSpc>
                <a:spcPct val="107000"/>
              </a:lnSpc>
              <a:spcAft>
                <a:spcPts val="800"/>
              </a:spcAft>
              <a:buNone/>
            </a:pPr>
            <a:r>
              <a:rPr lang="en-IN" sz="1400" i="1" dirty="0">
                <a:effectLst/>
                <a:latin typeface="Times New Roman" panose="02020603050405020304" pitchFamily="18" charset="0"/>
                <a:ea typeface="Calibri" panose="020F0502020204030204" pitchFamily="34" charset="0"/>
                <a:cs typeface="Times New Roman" panose="02020603050405020304" pitchFamily="18" charset="0"/>
              </a:rPr>
              <a:t>Lasso Regression: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lasso approach is appealing in prognostic studies because it enhances the quality of predictions by decreasing regression coefficients when relative to predictions based on an unpenalized maximum likelihood model. Parsimony is also accomplished while some variables are set to zero.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F2D29040-FD68-4511-9783-2246AFC0570A}"/>
              </a:ext>
            </a:extLst>
          </p:cNvPr>
          <p:cNvSpPr txBox="1">
            <a:spLocks/>
          </p:cNvSpPr>
          <p:nvPr/>
        </p:nvSpPr>
        <p:spPr>
          <a:xfrm>
            <a:off x="6568089" y="3429000"/>
            <a:ext cx="4806306" cy="19132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lnSpc>
                <a:spcPct val="107000"/>
              </a:lnSpc>
              <a:spcAft>
                <a:spcPts val="800"/>
              </a:spcAft>
              <a:buNone/>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Support Vector Classifier:</a:t>
            </a:r>
          </a:p>
          <a:p>
            <a:pPr marL="0" lvl="0" indent="0">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classifier that optimizes the margin is the SVM, or support vector machine. In the example below, the purpose of a classifier is to locate a line or (n-1) dimension hyper-plane which divides the two classes in the n-dimensional space.</a:t>
            </a:r>
          </a:p>
        </p:txBody>
      </p:sp>
    </p:spTree>
    <p:extLst>
      <p:ext uri="{BB962C8B-B14F-4D97-AF65-F5344CB8AC3E}">
        <p14:creationId xmlns:p14="http://schemas.microsoft.com/office/powerpoint/2010/main" val="244947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D74E-C8E4-4676-84C6-04C3F38904D6}"/>
              </a:ext>
            </a:extLst>
          </p:cNvPr>
          <p:cNvSpPr>
            <a:spLocks noGrp="1"/>
          </p:cNvSpPr>
          <p:nvPr>
            <p:ph type="title"/>
          </p:nvPr>
        </p:nvSpPr>
        <p:spPr>
          <a:xfrm>
            <a:off x="1141413" y="618518"/>
            <a:ext cx="10185614" cy="666585"/>
          </a:xfrm>
        </p:spPr>
        <p:txBody>
          <a:bodyPr>
            <a:normAutofit/>
          </a:bodyPr>
          <a:lstStyle/>
          <a:p>
            <a:r>
              <a:rPr lang="en-IN" dirty="0"/>
              <a:t>METHODOLOGY (2)</a:t>
            </a:r>
          </a:p>
        </p:txBody>
      </p:sp>
      <p:sp>
        <p:nvSpPr>
          <p:cNvPr id="3" name="Content Placeholder 2">
            <a:extLst>
              <a:ext uri="{FF2B5EF4-FFF2-40B4-BE49-F238E27FC236}">
                <a16:creationId xmlns:a16="http://schemas.microsoft.com/office/drawing/2014/main" id="{56CB57F0-1607-415C-A7D9-38791700B731}"/>
              </a:ext>
            </a:extLst>
          </p:cNvPr>
          <p:cNvSpPr>
            <a:spLocks noGrp="1"/>
          </p:cNvSpPr>
          <p:nvPr>
            <p:ph idx="1"/>
          </p:nvPr>
        </p:nvSpPr>
        <p:spPr>
          <a:xfrm>
            <a:off x="1141413" y="1515762"/>
            <a:ext cx="4806306" cy="1913238"/>
          </a:xfrm>
        </p:spPr>
        <p:txBody>
          <a:bodyPr>
            <a:noAutofit/>
          </a:bodyPr>
          <a:lstStyle/>
          <a:p>
            <a:pPr marL="0" lvl="0" indent="0">
              <a:lnSpc>
                <a:spcPct val="107000"/>
              </a:lnSpc>
              <a:spcAft>
                <a:spcPts val="800"/>
              </a:spcAft>
              <a:buNone/>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Decision Tree:</a:t>
            </a:r>
          </a:p>
          <a:p>
            <a:pPr marL="0" lvl="0" indent="0">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projected value for regression trees, like the linear model, corresponds to the mean of the region generated by the partition. A prediction will correlate to a category of the result in a classification tree. </a:t>
            </a:r>
          </a:p>
        </p:txBody>
      </p:sp>
      <p:sp>
        <p:nvSpPr>
          <p:cNvPr id="4" name="Content Placeholder 2">
            <a:extLst>
              <a:ext uri="{FF2B5EF4-FFF2-40B4-BE49-F238E27FC236}">
                <a16:creationId xmlns:a16="http://schemas.microsoft.com/office/drawing/2014/main" id="{ABBBC728-5580-431C-AFE0-46C23D9079DC}"/>
              </a:ext>
            </a:extLst>
          </p:cNvPr>
          <p:cNvSpPr txBox="1">
            <a:spLocks/>
          </p:cNvSpPr>
          <p:nvPr/>
        </p:nvSpPr>
        <p:spPr>
          <a:xfrm>
            <a:off x="6379733" y="1515762"/>
            <a:ext cx="4947294" cy="51816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7000"/>
              </a:lnSpc>
            </a:pPr>
            <a:endParaRPr lang="en-IN" sz="1000" u="none" strike="noStrik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58CF740-D5FF-4499-AF00-FF71F7ECE2E7}"/>
              </a:ext>
            </a:extLst>
          </p:cNvPr>
          <p:cNvSpPr txBox="1">
            <a:spLocks/>
          </p:cNvSpPr>
          <p:nvPr/>
        </p:nvSpPr>
        <p:spPr>
          <a:xfrm>
            <a:off x="1141413" y="3429000"/>
            <a:ext cx="4806306" cy="19132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lnSpc>
                <a:spcPct val="107000"/>
              </a:lnSpc>
              <a:spcAft>
                <a:spcPts val="800"/>
              </a:spcAft>
              <a:buNone/>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Mean Absolute Error:</a:t>
            </a:r>
          </a:p>
          <a:p>
            <a:pPr marL="0" lvl="0" indent="0">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Mean Absolute Error (MAE) is a regression model assessment statistic. The mean absolute error of a model with regard to a test set is the average of all individual prediction errors on all instances in the test set. The discrepancy between the real value and the expected value for each occurrence is called a prediction error.</a:t>
            </a:r>
          </a:p>
        </p:txBody>
      </p:sp>
      <p:sp>
        <p:nvSpPr>
          <p:cNvPr id="6" name="Content Placeholder 2">
            <a:extLst>
              <a:ext uri="{FF2B5EF4-FFF2-40B4-BE49-F238E27FC236}">
                <a16:creationId xmlns:a16="http://schemas.microsoft.com/office/drawing/2014/main" id="{9E39FE42-6FEE-4911-90DE-9F58B0C0548B}"/>
              </a:ext>
            </a:extLst>
          </p:cNvPr>
          <p:cNvSpPr txBox="1">
            <a:spLocks/>
          </p:cNvSpPr>
          <p:nvPr/>
        </p:nvSpPr>
        <p:spPr>
          <a:xfrm>
            <a:off x="6615456" y="1515762"/>
            <a:ext cx="4806306" cy="19132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lnSpc>
                <a:spcPct val="107000"/>
              </a:lnSpc>
              <a:spcAft>
                <a:spcPts val="800"/>
              </a:spcAft>
              <a:buNone/>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Random Forest:</a:t>
            </a:r>
          </a:p>
          <a:p>
            <a:pPr marL="0" lvl="0" indent="0">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training, random forests (RF) create a large number of individual decision trees. To create the final forecast, the mode of the classes for categorization or the mean prediction for regression, the predictions from all trees are combined. Ensemble approaches are named for the fact that they make a final conclusion based on a group of outcomes.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1100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D74E-C8E4-4676-84C6-04C3F38904D6}"/>
              </a:ext>
            </a:extLst>
          </p:cNvPr>
          <p:cNvSpPr>
            <a:spLocks noGrp="1"/>
          </p:cNvSpPr>
          <p:nvPr>
            <p:ph type="title"/>
          </p:nvPr>
        </p:nvSpPr>
        <p:spPr>
          <a:xfrm>
            <a:off x="1141413" y="618518"/>
            <a:ext cx="10185614" cy="666585"/>
          </a:xfrm>
        </p:spPr>
        <p:txBody>
          <a:bodyPr>
            <a:normAutofit/>
          </a:bodyPr>
          <a:lstStyle/>
          <a:p>
            <a:r>
              <a:rPr lang="en-IN" dirty="0"/>
              <a:t>EVALUATION</a:t>
            </a:r>
          </a:p>
        </p:txBody>
      </p:sp>
      <p:sp>
        <p:nvSpPr>
          <p:cNvPr id="3" name="Content Placeholder 2">
            <a:extLst>
              <a:ext uri="{FF2B5EF4-FFF2-40B4-BE49-F238E27FC236}">
                <a16:creationId xmlns:a16="http://schemas.microsoft.com/office/drawing/2014/main" id="{56CB57F0-1607-415C-A7D9-38791700B731}"/>
              </a:ext>
            </a:extLst>
          </p:cNvPr>
          <p:cNvSpPr>
            <a:spLocks noGrp="1"/>
          </p:cNvSpPr>
          <p:nvPr>
            <p:ph idx="1"/>
          </p:nvPr>
        </p:nvSpPr>
        <p:spPr>
          <a:xfrm>
            <a:off x="1141413" y="1515762"/>
            <a:ext cx="9650155" cy="4909752"/>
          </a:xfrm>
        </p:spPr>
        <p:txBody>
          <a:bodyPr>
            <a:noAutofit/>
          </a:bodyPr>
          <a:lstStyle/>
          <a:p>
            <a:pPr marL="0" indent="0" algn="just">
              <a:lnSpc>
                <a:spcPct val="107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Comparative</a:t>
            </a:r>
            <a:r>
              <a:rPr lang="en-IN" sz="1600" dirty="0">
                <a:latin typeface="Times New Roman" panose="02020603050405020304" pitchFamily="18" charset="0"/>
                <a:ea typeface="Calibri" panose="020F0502020204030204" pitchFamily="34" charset="0"/>
                <a:cs typeface="Times New Roman" panose="02020603050405020304" pitchFamily="18" charset="0"/>
              </a:rPr>
              <a:t> study of the performance of Machine Learning Algorithms in predicting the Average Salary of a Data Scientist Job Role: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Validation score for the Logistic Regression model built was 0.289 Mean Absolute Error of 19.921</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Validation score for the Logistic Regression model built was 0.358 with Mean Absolute Error of 16.296</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Mean Absolute Error for the Lasso Regression model built was 18.948 with Validation score being 0.383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Validation score for SVC model was 0.282 whereas the validation score for SVC Bagged model was 0.371.  Their Mean Absolute Error was 17.897 and 15.357 respectively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Validation score for Decision Tree model was 0.7842 with Mean Absolute Error of 13.078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Validation score for the Random Forest model built was </a:t>
            </a:r>
            <a:r>
              <a:rPr lang="en-IN"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0.826</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with Mean Absolute Error being </a:t>
            </a:r>
            <a:r>
              <a:rPr lang="en-IN"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11.079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529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D74E-C8E4-4676-84C6-04C3F38904D6}"/>
              </a:ext>
            </a:extLst>
          </p:cNvPr>
          <p:cNvSpPr>
            <a:spLocks noGrp="1"/>
          </p:cNvSpPr>
          <p:nvPr>
            <p:ph type="title"/>
          </p:nvPr>
        </p:nvSpPr>
        <p:spPr>
          <a:xfrm>
            <a:off x="1141413" y="618518"/>
            <a:ext cx="10185614" cy="666585"/>
          </a:xfrm>
        </p:spPr>
        <p:txBody>
          <a:bodyPr>
            <a:normAutofit/>
          </a:bodyPr>
          <a:lstStyle/>
          <a:p>
            <a:r>
              <a:rPr lang="en-IN" dirty="0"/>
              <a:t>CONCLUSION &amp; FUTURE WORK</a:t>
            </a:r>
          </a:p>
        </p:txBody>
      </p:sp>
      <p:sp>
        <p:nvSpPr>
          <p:cNvPr id="3" name="Content Placeholder 2">
            <a:extLst>
              <a:ext uri="{FF2B5EF4-FFF2-40B4-BE49-F238E27FC236}">
                <a16:creationId xmlns:a16="http://schemas.microsoft.com/office/drawing/2014/main" id="{56CB57F0-1607-415C-A7D9-38791700B731}"/>
              </a:ext>
            </a:extLst>
          </p:cNvPr>
          <p:cNvSpPr>
            <a:spLocks noGrp="1"/>
          </p:cNvSpPr>
          <p:nvPr>
            <p:ph idx="1"/>
          </p:nvPr>
        </p:nvSpPr>
        <p:spPr>
          <a:xfrm>
            <a:off x="1141413" y="1515762"/>
            <a:ext cx="10366846" cy="4909752"/>
          </a:xfrm>
        </p:spPr>
        <p:txBody>
          <a:bodyPr>
            <a:no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The study used its own data scraped from popular job portals and conducted exploratory data analysis .</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Highest skills in demand are Python, R-Studio, AWS, Spark, and Excel and they are most commonly found in the roles of Data Scientist, Data Engineer, and Data Analyst in that order.</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Retails stores are industry offering the highest average income in Data Science, Information Technology Sector has the highest number of jobs in the aforementioned field</a:t>
            </a:r>
            <a:r>
              <a:rPr lang="en-IN" sz="1800" dirty="0">
                <a:latin typeface="Times New Roman" panose="02020603050405020304" pitchFamily="18" charset="0"/>
                <a:ea typeface="Calibri" panose="020F0502020204030204" pitchFamily="34" charset="0"/>
              </a:rPr>
              <a:t>.</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In the United States, California has the highest number of Data Science Jobs.</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Data Scientist is considered the highest paying job in the current market.</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Statistically observed that the Random Forest model can accurately predict the salary of a Data Science Job when compared with other ML algorithms.</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Test the models with data from other job portals and extend this study to understand the influencing factors of a Data Science Job salary in locations other than USA. </a:t>
            </a:r>
          </a:p>
          <a:p>
            <a:pPr marL="0" indent="0" algn="just">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970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6ED6-E38A-4889-B361-EB8C008D13D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97C1C99-F983-4082-837E-1D1CC68EF88B}"/>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Data science occupations have risen in popularity in the employment industry in recent years, thanks to the growing relevance of big data in sectors throughout the United States.</a:t>
            </a:r>
          </a:p>
          <a:p>
            <a:r>
              <a:rPr lang="en-IN" sz="1800" dirty="0">
                <a:effectLst/>
                <a:latin typeface="Times New Roman" panose="02020603050405020304" pitchFamily="18" charset="0"/>
                <a:ea typeface="Calibri" panose="020F0502020204030204" pitchFamily="34" charset="0"/>
              </a:rPr>
              <a:t>Since 2012, there has been a 650 percent rise in jobs in the world of data science, according to major job-posting websites.</a:t>
            </a:r>
            <a:endParaRPr lang="en-IN" sz="1800" dirty="0">
              <a:latin typeface="Times New Roman" panose="02020603050405020304" pitchFamily="18" charset="0"/>
              <a:ea typeface="Calibri" panose="020F0502020204030204" pitchFamily="34" charset="0"/>
            </a:endParaRPr>
          </a:p>
          <a:p>
            <a:r>
              <a:rPr lang="en-IN" sz="1800" dirty="0">
                <a:latin typeface="Times New Roman" panose="02020603050405020304" pitchFamily="18" charset="0"/>
              </a:rPr>
              <a:t>What qualifications are in more demand? Which role offers the highest salary? Which Location has more jobs?</a:t>
            </a:r>
          </a:p>
          <a:p>
            <a:r>
              <a:rPr lang="en-IN" sz="1800" dirty="0">
                <a:latin typeface="Times New Roman" panose="02020603050405020304" pitchFamily="18" charset="0"/>
              </a:rPr>
              <a:t>What factors influence the salary of a Data Science Job?</a:t>
            </a:r>
          </a:p>
          <a:p>
            <a:endParaRPr lang="en-IN" dirty="0"/>
          </a:p>
        </p:txBody>
      </p:sp>
    </p:spTree>
    <p:extLst>
      <p:ext uri="{BB962C8B-B14F-4D97-AF65-F5344CB8AC3E}">
        <p14:creationId xmlns:p14="http://schemas.microsoft.com/office/powerpoint/2010/main" val="191750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6ED6-E38A-4889-B361-EB8C008D13D8}"/>
              </a:ext>
            </a:extLst>
          </p:cNvPr>
          <p:cNvSpPr>
            <a:spLocks noGrp="1"/>
          </p:cNvSpPr>
          <p:nvPr>
            <p:ph type="title"/>
          </p:nvPr>
        </p:nvSpPr>
        <p:spPr/>
        <p:txBody>
          <a:bodyPr/>
          <a:lstStyle/>
          <a:p>
            <a:r>
              <a:rPr lang="en-IN" dirty="0"/>
              <a:t>Research question</a:t>
            </a:r>
          </a:p>
        </p:txBody>
      </p:sp>
      <p:sp>
        <p:nvSpPr>
          <p:cNvPr id="3" name="Content Placeholder 2">
            <a:extLst>
              <a:ext uri="{FF2B5EF4-FFF2-40B4-BE49-F238E27FC236}">
                <a16:creationId xmlns:a16="http://schemas.microsoft.com/office/drawing/2014/main" id="{997C1C99-F983-4082-837E-1D1CC68EF88B}"/>
              </a:ext>
            </a:extLst>
          </p:cNvPr>
          <p:cNvSpPr>
            <a:spLocks noGrp="1"/>
          </p:cNvSpPr>
          <p:nvPr>
            <p:ph idx="1"/>
          </p:nvPr>
        </p:nvSpPr>
        <p:spPr/>
        <p:txBody>
          <a:bodyPr>
            <a:normAutofit/>
          </a:bodyPr>
          <a:lstStyle/>
          <a:p>
            <a:pPr marL="0" indent="0" algn="ctr">
              <a:buNone/>
            </a:pPr>
            <a:r>
              <a:rPr lang="en-IN" sz="3600" dirty="0">
                <a:effectLst/>
                <a:latin typeface="Times New Roman" panose="02020603050405020304" pitchFamily="18" charset="0"/>
                <a:ea typeface="Calibri" panose="020F0502020204030204" pitchFamily="34" charset="0"/>
              </a:rPr>
              <a:t>Which Machine Learning Model can best predict the salary of Data Science jobs?</a:t>
            </a:r>
            <a:endParaRPr lang="en-IN" sz="4400" dirty="0"/>
          </a:p>
        </p:txBody>
      </p:sp>
    </p:spTree>
    <p:extLst>
      <p:ext uri="{BB962C8B-B14F-4D97-AF65-F5344CB8AC3E}">
        <p14:creationId xmlns:p14="http://schemas.microsoft.com/office/powerpoint/2010/main" val="172561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5FDB-73BE-4C71-9D6E-6C1E0E1FA263}"/>
              </a:ext>
            </a:extLst>
          </p:cNvPr>
          <p:cNvSpPr>
            <a:spLocks noGrp="1"/>
          </p:cNvSpPr>
          <p:nvPr>
            <p:ph type="title"/>
          </p:nvPr>
        </p:nvSpPr>
        <p:spPr/>
        <p:txBody>
          <a:bodyPr/>
          <a:lstStyle/>
          <a:p>
            <a:r>
              <a:rPr lang="en-IN" dirty="0"/>
              <a:t>PROCESS FLOW: crisp-dm</a:t>
            </a:r>
          </a:p>
        </p:txBody>
      </p:sp>
      <p:sp>
        <p:nvSpPr>
          <p:cNvPr id="5" name="Arrow: Pentagon 4">
            <a:extLst>
              <a:ext uri="{FF2B5EF4-FFF2-40B4-BE49-F238E27FC236}">
                <a16:creationId xmlns:a16="http://schemas.microsoft.com/office/drawing/2014/main" id="{24D16C07-37D6-445E-8C8D-F2626D868030}"/>
              </a:ext>
            </a:extLst>
          </p:cNvPr>
          <p:cNvSpPr/>
          <p:nvPr/>
        </p:nvSpPr>
        <p:spPr>
          <a:xfrm>
            <a:off x="580771" y="2512546"/>
            <a:ext cx="1767017" cy="1005016"/>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a:p>
            <a:pPr algn="ctr"/>
            <a:r>
              <a:rPr lang="en-IN" dirty="0"/>
              <a:t>Understanding the Problem </a:t>
            </a:r>
          </a:p>
          <a:p>
            <a:pPr algn="ctr"/>
            <a:endParaRPr lang="en-IN" dirty="0"/>
          </a:p>
        </p:txBody>
      </p:sp>
      <p:sp>
        <p:nvSpPr>
          <p:cNvPr id="6" name="Arrow: Pentagon 5">
            <a:extLst>
              <a:ext uri="{FF2B5EF4-FFF2-40B4-BE49-F238E27FC236}">
                <a16:creationId xmlns:a16="http://schemas.microsoft.com/office/drawing/2014/main" id="{BBDE6E71-1C3B-4622-A622-4C6BD163902F}"/>
              </a:ext>
            </a:extLst>
          </p:cNvPr>
          <p:cNvSpPr/>
          <p:nvPr/>
        </p:nvSpPr>
        <p:spPr>
          <a:xfrm>
            <a:off x="2631987" y="2512546"/>
            <a:ext cx="1767017" cy="1005016"/>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a:p>
            <a:pPr algn="ctr"/>
            <a:r>
              <a:rPr lang="en-IN" dirty="0"/>
              <a:t>Understanding the Data</a:t>
            </a:r>
          </a:p>
          <a:p>
            <a:pPr algn="ctr"/>
            <a:endParaRPr lang="en-IN" dirty="0"/>
          </a:p>
        </p:txBody>
      </p:sp>
      <p:sp>
        <p:nvSpPr>
          <p:cNvPr id="7" name="Arrow: Pentagon 6">
            <a:extLst>
              <a:ext uri="{FF2B5EF4-FFF2-40B4-BE49-F238E27FC236}">
                <a16:creationId xmlns:a16="http://schemas.microsoft.com/office/drawing/2014/main" id="{91D2B7C0-787D-44EF-80C8-F7EF4FE6D5BD}"/>
              </a:ext>
            </a:extLst>
          </p:cNvPr>
          <p:cNvSpPr/>
          <p:nvPr/>
        </p:nvSpPr>
        <p:spPr>
          <a:xfrm>
            <a:off x="4716160" y="2454881"/>
            <a:ext cx="1421030" cy="1005016"/>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a:p>
            <a:pPr algn="ctr"/>
            <a:r>
              <a:rPr lang="en-IN" dirty="0"/>
              <a:t>Preparing </a:t>
            </a:r>
          </a:p>
          <a:p>
            <a:pPr algn="ctr"/>
            <a:r>
              <a:rPr lang="en-IN" dirty="0"/>
              <a:t>the Data</a:t>
            </a:r>
          </a:p>
          <a:p>
            <a:pPr algn="ctr"/>
            <a:endParaRPr lang="en-IN" dirty="0"/>
          </a:p>
        </p:txBody>
      </p:sp>
      <p:sp>
        <p:nvSpPr>
          <p:cNvPr id="8" name="Arrow: Pentagon 7">
            <a:extLst>
              <a:ext uri="{FF2B5EF4-FFF2-40B4-BE49-F238E27FC236}">
                <a16:creationId xmlns:a16="http://schemas.microsoft.com/office/drawing/2014/main" id="{EC9BF0B2-95FE-4E04-B040-D201693DFEA5}"/>
              </a:ext>
            </a:extLst>
          </p:cNvPr>
          <p:cNvSpPr/>
          <p:nvPr/>
        </p:nvSpPr>
        <p:spPr>
          <a:xfrm>
            <a:off x="6454346" y="2454881"/>
            <a:ext cx="1536355" cy="1005016"/>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a:p>
            <a:pPr algn="ctr"/>
            <a:r>
              <a:rPr lang="en-IN" dirty="0"/>
              <a:t>Modelling the Data</a:t>
            </a:r>
          </a:p>
          <a:p>
            <a:pPr algn="ctr"/>
            <a:endParaRPr lang="en-IN" dirty="0"/>
          </a:p>
        </p:txBody>
      </p:sp>
      <p:sp>
        <p:nvSpPr>
          <p:cNvPr id="9" name="Arrow: Pentagon 8">
            <a:extLst>
              <a:ext uri="{FF2B5EF4-FFF2-40B4-BE49-F238E27FC236}">
                <a16:creationId xmlns:a16="http://schemas.microsoft.com/office/drawing/2014/main" id="{6C01D448-CB8B-4722-8A92-96C2B20F827A}"/>
              </a:ext>
            </a:extLst>
          </p:cNvPr>
          <p:cNvSpPr/>
          <p:nvPr/>
        </p:nvSpPr>
        <p:spPr>
          <a:xfrm>
            <a:off x="8307857" y="2454881"/>
            <a:ext cx="1536355" cy="1005016"/>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a:p>
            <a:pPr algn="ctr"/>
            <a:r>
              <a:rPr lang="en-IN" dirty="0"/>
              <a:t>Evaluating the Data</a:t>
            </a:r>
          </a:p>
          <a:p>
            <a:pPr algn="ctr"/>
            <a:endParaRPr lang="en-IN" dirty="0"/>
          </a:p>
        </p:txBody>
      </p:sp>
      <p:sp>
        <p:nvSpPr>
          <p:cNvPr id="10" name="Arrow: Pentagon 9">
            <a:extLst>
              <a:ext uri="{FF2B5EF4-FFF2-40B4-BE49-F238E27FC236}">
                <a16:creationId xmlns:a16="http://schemas.microsoft.com/office/drawing/2014/main" id="{A12372A4-A6DC-4009-8400-E3F325567AFD}"/>
              </a:ext>
            </a:extLst>
          </p:cNvPr>
          <p:cNvSpPr/>
          <p:nvPr/>
        </p:nvSpPr>
        <p:spPr>
          <a:xfrm>
            <a:off x="10013092" y="2442525"/>
            <a:ext cx="1849397" cy="1005016"/>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r>
              <a:rPr lang="en-IN" dirty="0"/>
              <a:t>Deployment and Discussion</a:t>
            </a:r>
          </a:p>
        </p:txBody>
      </p:sp>
    </p:spTree>
    <p:extLst>
      <p:ext uri="{BB962C8B-B14F-4D97-AF65-F5344CB8AC3E}">
        <p14:creationId xmlns:p14="http://schemas.microsoft.com/office/powerpoint/2010/main" val="384297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6A7C-8291-4B6B-9F31-0050DF188526}"/>
              </a:ext>
            </a:extLst>
          </p:cNvPr>
          <p:cNvSpPr>
            <a:spLocks noGrp="1"/>
          </p:cNvSpPr>
          <p:nvPr>
            <p:ph type="title"/>
          </p:nvPr>
        </p:nvSpPr>
        <p:spPr>
          <a:xfrm>
            <a:off x="1141413" y="618518"/>
            <a:ext cx="9905998" cy="641871"/>
          </a:xfrm>
        </p:spPr>
        <p:txBody>
          <a:bodyPr/>
          <a:lstStyle/>
          <a:p>
            <a:r>
              <a:rPr lang="en-IN" dirty="0"/>
              <a:t>Dataset</a:t>
            </a:r>
          </a:p>
        </p:txBody>
      </p:sp>
      <p:sp>
        <p:nvSpPr>
          <p:cNvPr id="3" name="Content Placeholder 2">
            <a:extLst>
              <a:ext uri="{FF2B5EF4-FFF2-40B4-BE49-F238E27FC236}">
                <a16:creationId xmlns:a16="http://schemas.microsoft.com/office/drawing/2014/main" id="{7E978FAB-28A1-43DF-BE31-8F6C970240CB}"/>
              </a:ext>
            </a:extLst>
          </p:cNvPr>
          <p:cNvSpPr>
            <a:spLocks noGrp="1"/>
          </p:cNvSpPr>
          <p:nvPr>
            <p:ph idx="1"/>
          </p:nvPr>
        </p:nvSpPr>
        <p:spPr>
          <a:xfrm>
            <a:off x="1141412" y="1342768"/>
            <a:ext cx="10620751" cy="2833815"/>
          </a:xfrm>
        </p:spPr>
        <p:txBody>
          <a:bodyPr>
            <a:normAutofit fontScale="85000" lnSpcReduction="10000"/>
          </a:bodyPr>
          <a:lstStyle/>
          <a:p>
            <a:r>
              <a:rPr lang="en-IN" sz="2400" dirty="0">
                <a:effectLst/>
                <a:latin typeface="Times New Roman" panose="02020603050405020304" pitchFamily="18" charset="0"/>
                <a:ea typeface="Calibri" panose="020F0502020204030204" pitchFamily="34" charset="0"/>
              </a:rPr>
              <a:t>Source: Glassdoor</a:t>
            </a:r>
          </a:p>
          <a:p>
            <a:r>
              <a:rPr lang="en-IN" dirty="0">
                <a:latin typeface="Times New Roman" panose="02020603050405020304" pitchFamily="18" charset="0"/>
                <a:ea typeface="Calibri" panose="020F0502020204030204" pitchFamily="34" charset="0"/>
              </a:rPr>
              <a:t>Data Format: Web-scrapped job posts from the website.</a:t>
            </a:r>
            <a:endParaRPr lang="en-IN" sz="2400" dirty="0">
              <a:effectLst/>
              <a:latin typeface="Times New Roman" panose="02020603050405020304" pitchFamily="18" charset="0"/>
              <a:ea typeface="Calibri" panose="020F0502020204030204" pitchFamily="34" charset="0"/>
            </a:endParaRPr>
          </a:p>
          <a:p>
            <a:r>
              <a:rPr lang="en-IN" dirty="0">
                <a:latin typeface="Times New Roman" panose="02020603050405020304" pitchFamily="18" charset="0"/>
                <a:ea typeface="Calibri" panose="020F0502020204030204" pitchFamily="34" charset="0"/>
              </a:rPr>
              <a:t>Volume: 100,000 rows and 15 rows.</a:t>
            </a:r>
          </a:p>
          <a:p>
            <a:r>
              <a:rPr lang="en-IN" dirty="0">
                <a:latin typeface="Times New Roman" panose="02020603050405020304" pitchFamily="18" charset="0"/>
                <a:ea typeface="Calibri" panose="020F0502020204030204" pitchFamily="34" charset="0"/>
              </a:rPr>
              <a:t>Input Variables: Job Title, Salary, Job Description, Rating, Location, Size, Founded, Industry, Sector</a:t>
            </a:r>
          </a:p>
          <a:p>
            <a:r>
              <a:rPr lang="en-IN" dirty="0">
                <a:latin typeface="Times New Roman" panose="02020603050405020304" pitchFamily="18" charset="0"/>
                <a:ea typeface="Calibri" panose="020F0502020204030204" pitchFamily="34" charset="0"/>
              </a:rPr>
              <a:t>Output Variable: Average Income</a:t>
            </a:r>
          </a:p>
          <a:p>
            <a:r>
              <a:rPr lang="en-IN" sz="2400" dirty="0">
                <a:effectLst/>
                <a:latin typeface="Times New Roman" panose="02020603050405020304" pitchFamily="18" charset="0"/>
                <a:ea typeface="Calibri" panose="020F0502020204030204" pitchFamily="34" charset="0"/>
              </a:rPr>
              <a:t>Sample Dataset:</a:t>
            </a:r>
          </a:p>
        </p:txBody>
      </p:sp>
      <p:pic>
        <p:nvPicPr>
          <p:cNvPr id="4" name="Picture 3">
            <a:extLst>
              <a:ext uri="{FF2B5EF4-FFF2-40B4-BE49-F238E27FC236}">
                <a16:creationId xmlns:a16="http://schemas.microsoft.com/office/drawing/2014/main" id="{C7FA666C-F416-4AC0-84FE-4744068E96B3}"/>
              </a:ext>
            </a:extLst>
          </p:cNvPr>
          <p:cNvPicPr>
            <a:picLocks noChangeAspect="1"/>
          </p:cNvPicPr>
          <p:nvPr/>
        </p:nvPicPr>
        <p:blipFill>
          <a:blip r:embed="rId2"/>
          <a:stretch>
            <a:fillRect/>
          </a:stretch>
        </p:blipFill>
        <p:spPr>
          <a:xfrm>
            <a:off x="679206" y="4415481"/>
            <a:ext cx="11082958" cy="2034745"/>
          </a:xfrm>
          <a:prstGeom prst="rect">
            <a:avLst/>
          </a:prstGeom>
        </p:spPr>
      </p:pic>
    </p:spTree>
    <p:extLst>
      <p:ext uri="{BB962C8B-B14F-4D97-AF65-F5344CB8AC3E}">
        <p14:creationId xmlns:p14="http://schemas.microsoft.com/office/powerpoint/2010/main" val="208149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D74E-C8E4-4676-84C6-04C3F38904D6}"/>
              </a:ext>
            </a:extLst>
          </p:cNvPr>
          <p:cNvSpPr>
            <a:spLocks noGrp="1"/>
          </p:cNvSpPr>
          <p:nvPr>
            <p:ph type="title"/>
          </p:nvPr>
        </p:nvSpPr>
        <p:spPr>
          <a:xfrm>
            <a:off x="1141413" y="618518"/>
            <a:ext cx="10185614" cy="666585"/>
          </a:xfrm>
        </p:spPr>
        <p:txBody>
          <a:bodyPr>
            <a:normAutofit/>
          </a:bodyPr>
          <a:lstStyle/>
          <a:p>
            <a:r>
              <a:rPr lang="en-IN" dirty="0"/>
              <a:t>Related work</a:t>
            </a:r>
          </a:p>
        </p:txBody>
      </p:sp>
      <p:sp>
        <p:nvSpPr>
          <p:cNvPr id="3" name="Content Placeholder 2">
            <a:extLst>
              <a:ext uri="{FF2B5EF4-FFF2-40B4-BE49-F238E27FC236}">
                <a16:creationId xmlns:a16="http://schemas.microsoft.com/office/drawing/2014/main" id="{56CB57F0-1607-415C-A7D9-38791700B731}"/>
              </a:ext>
            </a:extLst>
          </p:cNvPr>
          <p:cNvSpPr>
            <a:spLocks noGrp="1"/>
          </p:cNvSpPr>
          <p:nvPr>
            <p:ph idx="1"/>
          </p:nvPr>
        </p:nvSpPr>
        <p:spPr>
          <a:xfrm>
            <a:off x="1141413" y="1515762"/>
            <a:ext cx="4806306" cy="5181600"/>
          </a:xfrm>
        </p:spPr>
        <p:txBody>
          <a:bodyPr>
            <a:noAutofit/>
          </a:bodyPr>
          <a:lstStyle/>
          <a:p>
            <a:pPr>
              <a:lnSpc>
                <a:spcPct val="106000"/>
              </a:lnSpc>
              <a:spcAft>
                <a:spcPts val="800"/>
              </a:spcAft>
            </a:pPr>
            <a:r>
              <a:rPr lang="en-IN" sz="1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R. </a:t>
            </a:r>
            <a:r>
              <a:rPr lang="en-IN" sz="100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Magel</a:t>
            </a:r>
            <a:r>
              <a:rPr lang="en-IN" sz="1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and M. Hoffman, "Predicting Salaries of Major League Baseball Players", International Journal of Sports Science, vol. 5, no. 2, pp. 51-58, 2015</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Viroonluecha</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P. and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Kaewkiriya</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T., 2018, September. Salary Predictor System for Thailand Labour Workforce using Deep Learning. In 2018 18th International Symposium on Communications and Information Technologies (ISCIT) (pp. 473-478).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Dawson, N.,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Rizoiu</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M.A., Johnston, B. and Williams, M.A., 2020, December. Predicting skill shortages in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labor</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markets: A machine learning approach. In 2020 IEEE International Conference on Big Data (Big Data) (pp. 3052-3061).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Khongchai</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P. and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Songmuang</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P., 2016, January. Random forest for salary prediction system to improve students' motivation. In 2016 12th International Conference on Signal-Image Technology &amp; Internet-Based Systems (SITIS) (pp. 637-642).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Mishra, P., Srivastava, S., Gupta, P., Anand, A. and Gupta, S.C., 2021, December. A Comparative Study of Machine Learning Algorithms for Salary Estimation. In 2021 3rd International Conference on Advances in Computing, Communication Control and Networking (ICAC3N) (pp. 1698-1703). IEEE.</a:t>
            </a:r>
            <a:endParaRPr lang="en-IN" sz="1000" u="none" strike="no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dirty="0">
                <a:effectLst/>
                <a:latin typeface="Times New Roman" panose="02020603050405020304" pitchFamily="18" charset="0"/>
                <a:ea typeface="Calibri" panose="020F0502020204030204" pitchFamily="34" charset="0"/>
              </a:rPr>
              <a:t>Hu, Z., Zhu, J. and </a:t>
            </a:r>
            <a:r>
              <a:rPr lang="en-IN" sz="1000" dirty="0" err="1">
                <a:effectLst/>
                <a:latin typeface="Times New Roman" panose="02020603050405020304" pitchFamily="18" charset="0"/>
                <a:ea typeface="Calibri" panose="020F0502020204030204" pitchFamily="34" charset="0"/>
              </a:rPr>
              <a:t>Tse</a:t>
            </a:r>
            <a:r>
              <a:rPr lang="en-IN" sz="1000" dirty="0">
                <a:effectLst/>
                <a:latin typeface="Times New Roman" panose="02020603050405020304" pitchFamily="18" charset="0"/>
                <a:ea typeface="Calibri" panose="020F0502020204030204" pitchFamily="34" charset="0"/>
              </a:rPr>
              <a:t>, K., 2013, November. Stocks market prediction using support vector machine. In 2013 6th International Conference on Information Management, Innovation Management and Industrial Engineering (Vol. 2, pp. 115-118). IEEE.</a:t>
            </a:r>
          </a:p>
          <a:p>
            <a:pPr>
              <a:lnSpc>
                <a:spcPct val="107000"/>
              </a:lnSpc>
            </a:pP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Kavitha, S.,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Varuna</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S. and Ramya, R., 2016, November. A comparative analysis on linear regression and support vector regression. In 2016 online international conference on green engineering and technologies (IC-GET) (pp. 1-5).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ABBBC728-5580-431C-AFE0-46C23D9079DC}"/>
              </a:ext>
            </a:extLst>
          </p:cNvPr>
          <p:cNvSpPr txBox="1">
            <a:spLocks/>
          </p:cNvSpPr>
          <p:nvPr/>
        </p:nvSpPr>
        <p:spPr>
          <a:xfrm>
            <a:off x="6379733" y="1515762"/>
            <a:ext cx="4947294" cy="51816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7000"/>
              </a:lnSpc>
            </a:pP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Kim, H. and Han, S.T., 2016. The enhanced classification for the stock index prediction. Procedia Computer Science, 91, pp.284-286.</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Kumar, P. and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Bala</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 2016, August. Intelligent stock data prediction using predictive data mining techniques. In 2016 International Conference on Inventive Computation Technologies (ICICT) (Vol. 3, pp. 1-5).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Mu, J., Wu, F. and Zhang, A., 2014, August. Housing value forecasting based on machine learning methods. In Abstract and Applied Analysis (Vol. 2014).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Hindawi</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(Vol. 3, pp. 1-5).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Mohd</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T., Masrom, S. and Johari, N., 2019. Machine learning housing price prediction in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Petaling</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Jaya, Selangor, Malaysia. Int. J. Recent Technol.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Eng</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8(2), pp.542-546.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Ueno, M., 2005, July. Animated pedagogical agent based on decision tree for e-learning. In Fifth IEEE International Conference on Advanced Learning Technologies (ICALT'05) (pp. 188-192).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Ueno, M., 2004. Animated agent to maintain learner’s attention in e-learning. In E-Learn: World Conference on E-Learning in Corporate, Government, Healthcare, and Higher Education (pp. 194-201). Association for the Advancement of Computing in Education (AACE).</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Sarker</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F., </a:t>
            </a:r>
            <a:r>
              <a:rPr lang="en-IN" sz="10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Tiropanis</a:t>
            </a:r>
            <a:r>
              <a:rPr lang="en-IN" sz="1000" u="none" strike="noStrike" dirty="0">
                <a:effectLst/>
                <a:latin typeface="Times New Roman" panose="02020603050405020304" pitchFamily="18" charset="0"/>
                <a:ea typeface="Calibri" panose="020F0502020204030204" pitchFamily="34" charset="0"/>
                <a:cs typeface="Times New Roman" panose="02020603050405020304" pitchFamily="18" charset="0"/>
              </a:rPr>
              <a:t>, T. and Davis, H.C., 2013. Students’ performance prediction by using institutional internal and external open data sources. (Vol. 3, pp. 1-5). IEEE.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u="none" strike="noStrik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162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1646-2250-4B1A-ADA5-9F97B9227533}"/>
              </a:ext>
            </a:extLst>
          </p:cNvPr>
          <p:cNvSpPr>
            <a:spLocks noGrp="1"/>
          </p:cNvSpPr>
          <p:nvPr>
            <p:ph type="title"/>
          </p:nvPr>
        </p:nvSpPr>
        <p:spPr>
          <a:xfrm>
            <a:off x="1141413" y="618518"/>
            <a:ext cx="9905998" cy="617158"/>
          </a:xfrm>
        </p:spPr>
        <p:txBody>
          <a:bodyPr/>
          <a:lstStyle/>
          <a:p>
            <a:r>
              <a:rPr lang="en-IN" dirty="0"/>
              <a:t>EXPLORATORY DATA ANALYSIS</a:t>
            </a:r>
          </a:p>
        </p:txBody>
      </p:sp>
      <p:pic>
        <p:nvPicPr>
          <p:cNvPr id="4" name="Content Placeholder 3">
            <a:extLst>
              <a:ext uri="{FF2B5EF4-FFF2-40B4-BE49-F238E27FC236}">
                <a16:creationId xmlns:a16="http://schemas.microsoft.com/office/drawing/2014/main" id="{F0C5AE9A-ED35-47AF-839C-091C85EBABE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5400000">
            <a:off x="676880" y="1721595"/>
            <a:ext cx="3454190" cy="3414810"/>
          </a:xfrm>
          <a:prstGeom prst="rect">
            <a:avLst/>
          </a:prstGeom>
          <a:noFill/>
          <a:ln>
            <a:noFill/>
          </a:ln>
        </p:spPr>
      </p:pic>
      <p:pic>
        <p:nvPicPr>
          <p:cNvPr id="5" name="Picture 4">
            <a:extLst>
              <a:ext uri="{FF2B5EF4-FFF2-40B4-BE49-F238E27FC236}">
                <a16:creationId xmlns:a16="http://schemas.microsoft.com/office/drawing/2014/main" id="{579289B3-3ECE-4CA7-A69A-DD8FE9E12EC4}"/>
              </a:ext>
            </a:extLst>
          </p:cNvPr>
          <p:cNvPicPr>
            <a:picLocks noChangeAspect="1"/>
          </p:cNvPicPr>
          <p:nvPr/>
        </p:nvPicPr>
        <p:blipFill>
          <a:blip r:embed="rId3"/>
          <a:stretch>
            <a:fillRect/>
          </a:stretch>
        </p:blipFill>
        <p:spPr>
          <a:xfrm>
            <a:off x="4419574" y="1701904"/>
            <a:ext cx="2887388" cy="1764929"/>
          </a:xfrm>
          <a:prstGeom prst="rect">
            <a:avLst/>
          </a:prstGeom>
        </p:spPr>
      </p:pic>
      <p:sp>
        <p:nvSpPr>
          <p:cNvPr id="7" name="TextBox 6">
            <a:extLst>
              <a:ext uri="{FF2B5EF4-FFF2-40B4-BE49-F238E27FC236}">
                <a16:creationId xmlns:a16="http://schemas.microsoft.com/office/drawing/2014/main" id="{4729AB5B-D2FE-465F-814D-60251EB58E23}"/>
              </a:ext>
            </a:extLst>
          </p:cNvPr>
          <p:cNvSpPr txBox="1"/>
          <p:nvPr/>
        </p:nvSpPr>
        <p:spPr>
          <a:xfrm>
            <a:off x="886389" y="5223799"/>
            <a:ext cx="3035171" cy="469359"/>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Figure-1: Bar Graph of Number of Jobs in each Data Science Role.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BE93878-61E5-4F89-92B0-BB8E667C27D3}"/>
              </a:ext>
            </a:extLst>
          </p:cNvPr>
          <p:cNvSpPr txBox="1"/>
          <p:nvPr/>
        </p:nvSpPr>
        <p:spPr>
          <a:xfrm>
            <a:off x="4345682" y="3555637"/>
            <a:ext cx="3035171" cy="469359"/>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Figure-2: </a:t>
            </a: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Maximum, Mean and Minimum Salary in each Data Science Role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B2676A4-AE78-45AE-8C5C-0D616F725B0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15155" y="1701904"/>
            <a:ext cx="3968475" cy="3062863"/>
          </a:xfrm>
          <a:prstGeom prst="rect">
            <a:avLst/>
          </a:prstGeom>
          <a:noFill/>
          <a:ln>
            <a:noFill/>
          </a:ln>
        </p:spPr>
      </p:pic>
      <p:sp>
        <p:nvSpPr>
          <p:cNvPr id="10" name="TextBox 9">
            <a:extLst>
              <a:ext uri="{FF2B5EF4-FFF2-40B4-BE49-F238E27FC236}">
                <a16:creationId xmlns:a16="http://schemas.microsoft.com/office/drawing/2014/main" id="{5955A097-7C2F-4E63-9A88-E277F2F535C5}"/>
              </a:ext>
            </a:extLst>
          </p:cNvPr>
          <p:cNvSpPr txBox="1"/>
          <p:nvPr/>
        </p:nvSpPr>
        <p:spPr>
          <a:xfrm>
            <a:off x="8081806" y="5156095"/>
            <a:ext cx="3501824" cy="469359"/>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Figure-3: </a:t>
            </a: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Bar Graph of the rating of the Employer against the average income at their company.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03722D90-7465-4717-9B95-6FB67D50668D}"/>
              </a:ext>
            </a:extLst>
          </p:cNvPr>
          <p:cNvPicPr>
            <a:picLocks noChangeAspect="1"/>
          </p:cNvPicPr>
          <p:nvPr/>
        </p:nvPicPr>
        <p:blipFill>
          <a:blip r:embed="rId5"/>
          <a:stretch>
            <a:fillRect/>
          </a:stretch>
        </p:blipFill>
        <p:spPr>
          <a:xfrm>
            <a:off x="4268782" y="4324402"/>
            <a:ext cx="3188970" cy="1207770"/>
          </a:xfrm>
          <a:prstGeom prst="rect">
            <a:avLst/>
          </a:prstGeom>
        </p:spPr>
      </p:pic>
      <p:sp>
        <p:nvSpPr>
          <p:cNvPr id="12" name="TextBox 11">
            <a:extLst>
              <a:ext uri="{FF2B5EF4-FFF2-40B4-BE49-F238E27FC236}">
                <a16:creationId xmlns:a16="http://schemas.microsoft.com/office/drawing/2014/main" id="{9ED8341A-50B8-451F-BD30-0777D1BCDFF0}"/>
              </a:ext>
            </a:extLst>
          </p:cNvPr>
          <p:cNvSpPr txBox="1"/>
          <p:nvPr/>
        </p:nvSpPr>
        <p:spPr>
          <a:xfrm>
            <a:off x="4268782" y="5693158"/>
            <a:ext cx="3035171" cy="469359"/>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Figure-4: </a:t>
            </a: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Top skills in demand for each job role in the Data Science field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010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1646-2250-4B1A-ADA5-9F97B9227533}"/>
              </a:ext>
            </a:extLst>
          </p:cNvPr>
          <p:cNvSpPr>
            <a:spLocks noGrp="1"/>
          </p:cNvSpPr>
          <p:nvPr>
            <p:ph type="title"/>
          </p:nvPr>
        </p:nvSpPr>
        <p:spPr>
          <a:xfrm>
            <a:off x="1141413" y="618518"/>
            <a:ext cx="9905998" cy="617158"/>
          </a:xfrm>
        </p:spPr>
        <p:txBody>
          <a:bodyPr/>
          <a:lstStyle/>
          <a:p>
            <a:r>
              <a:rPr lang="en-IN" dirty="0"/>
              <a:t>EXPLORATORY DATA ANALYSIS (2)</a:t>
            </a:r>
          </a:p>
        </p:txBody>
      </p:sp>
      <p:sp>
        <p:nvSpPr>
          <p:cNvPr id="7" name="TextBox 6">
            <a:extLst>
              <a:ext uri="{FF2B5EF4-FFF2-40B4-BE49-F238E27FC236}">
                <a16:creationId xmlns:a16="http://schemas.microsoft.com/office/drawing/2014/main" id="{4729AB5B-D2FE-465F-814D-60251EB58E23}"/>
              </a:ext>
            </a:extLst>
          </p:cNvPr>
          <p:cNvSpPr txBox="1"/>
          <p:nvPr/>
        </p:nvSpPr>
        <p:spPr>
          <a:xfrm>
            <a:off x="886389" y="5223799"/>
            <a:ext cx="3035171" cy="664028"/>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Figure-5: </a:t>
            </a: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Line Graph of the year the company was founded against the average income at their company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955A097-7C2F-4E63-9A88-E277F2F535C5}"/>
              </a:ext>
            </a:extLst>
          </p:cNvPr>
          <p:cNvSpPr txBox="1"/>
          <p:nvPr/>
        </p:nvSpPr>
        <p:spPr>
          <a:xfrm>
            <a:off x="8065331" y="5295908"/>
            <a:ext cx="3501824" cy="469359"/>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Figure-7: </a:t>
            </a: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Bar Graph of the top 15 companies with highest jobs with the title ‘Data Scientist’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ED8341A-50B8-451F-BD30-0777D1BCDFF0}"/>
              </a:ext>
            </a:extLst>
          </p:cNvPr>
          <p:cNvSpPr txBox="1"/>
          <p:nvPr/>
        </p:nvSpPr>
        <p:spPr>
          <a:xfrm>
            <a:off x="4202880" y="5321133"/>
            <a:ext cx="3035171" cy="469359"/>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Figure-6: </a:t>
            </a: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Bar Graph of the top companies against the average income at their company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E4A3960E-FABE-40D2-8D77-134E2D0760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319" y="1701905"/>
            <a:ext cx="3573161" cy="3454190"/>
          </a:xfrm>
          <a:prstGeom prst="rect">
            <a:avLst/>
          </a:prstGeom>
          <a:noFill/>
          <a:ln>
            <a:noFill/>
          </a:ln>
        </p:spPr>
      </p:pic>
      <p:pic>
        <p:nvPicPr>
          <p:cNvPr id="14" name="Picture 13">
            <a:extLst>
              <a:ext uri="{FF2B5EF4-FFF2-40B4-BE49-F238E27FC236}">
                <a16:creationId xmlns:a16="http://schemas.microsoft.com/office/drawing/2014/main" id="{E35F702B-E6D3-4BC1-ABD0-B13C982BF0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073964" y="1896721"/>
            <a:ext cx="3454191" cy="3064557"/>
          </a:xfrm>
          <a:prstGeom prst="rect">
            <a:avLst/>
          </a:prstGeom>
          <a:noFill/>
          <a:ln>
            <a:noFill/>
          </a:ln>
        </p:spPr>
      </p:pic>
      <p:pic>
        <p:nvPicPr>
          <p:cNvPr id="15" name="Picture 14">
            <a:extLst>
              <a:ext uri="{FF2B5EF4-FFF2-40B4-BE49-F238E27FC236}">
                <a16:creationId xmlns:a16="http://schemas.microsoft.com/office/drawing/2014/main" id="{9AEEC914-882E-44B4-9F55-3DA1A94A7D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8009268" y="1678090"/>
            <a:ext cx="3454192" cy="3501824"/>
          </a:xfrm>
          <a:prstGeom prst="rect">
            <a:avLst/>
          </a:prstGeom>
          <a:noFill/>
          <a:ln>
            <a:noFill/>
          </a:ln>
        </p:spPr>
      </p:pic>
    </p:spTree>
    <p:extLst>
      <p:ext uri="{BB962C8B-B14F-4D97-AF65-F5344CB8AC3E}">
        <p14:creationId xmlns:p14="http://schemas.microsoft.com/office/powerpoint/2010/main" val="42486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1646-2250-4B1A-ADA5-9F97B9227533}"/>
              </a:ext>
            </a:extLst>
          </p:cNvPr>
          <p:cNvSpPr>
            <a:spLocks noGrp="1"/>
          </p:cNvSpPr>
          <p:nvPr>
            <p:ph type="title"/>
          </p:nvPr>
        </p:nvSpPr>
        <p:spPr>
          <a:xfrm>
            <a:off x="1141413" y="618518"/>
            <a:ext cx="9905998" cy="617158"/>
          </a:xfrm>
        </p:spPr>
        <p:txBody>
          <a:bodyPr/>
          <a:lstStyle/>
          <a:p>
            <a:r>
              <a:rPr lang="en-IN" dirty="0"/>
              <a:t>EXPLORATORY DATA ANALYSIS (3)</a:t>
            </a:r>
          </a:p>
        </p:txBody>
      </p:sp>
      <p:sp>
        <p:nvSpPr>
          <p:cNvPr id="7" name="TextBox 6">
            <a:extLst>
              <a:ext uri="{FF2B5EF4-FFF2-40B4-BE49-F238E27FC236}">
                <a16:creationId xmlns:a16="http://schemas.microsoft.com/office/drawing/2014/main" id="{4729AB5B-D2FE-465F-814D-60251EB58E23}"/>
              </a:ext>
            </a:extLst>
          </p:cNvPr>
          <p:cNvSpPr txBox="1"/>
          <p:nvPr/>
        </p:nvSpPr>
        <p:spPr>
          <a:xfrm>
            <a:off x="886389" y="5223799"/>
            <a:ext cx="3035171" cy="469359"/>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Figure-8: </a:t>
            </a: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Bar Graph of the top states in USA with highest jobs with the title ‘Data Scientist’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955A097-7C2F-4E63-9A88-E277F2F535C5}"/>
              </a:ext>
            </a:extLst>
          </p:cNvPr>
          <p:cNvSpPr txBox="1"/>
          <p:nvPr/>
        </p:nvSpPr>
        <p:spPr>
          <a:xfrm>
            <a:off x="8065331" y="5295908"/>
            <a:ext cx="3501824" cy="469359"/>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Figure-10: </a:t>
            </a: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Bar Graph of the top industries and their average salary offered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ED8341A-50B8-451F-BD30-0777D1BCDFF0}"/>
              </a:ext>
            </a:extLst>
          </p:cNvPr>
          <p:cNvSpPr txBox="1"/>
          <p:nvPr/>
        </p:nvSpPr>
        <p:spPr>
          <a:xfrm>
            <a:off x="4468229" y="5295908"/>
            <a:ext cx="3252363" cy="469359"/>
          </a:xfrm>
          <a:prstGeom prst="rect">
            <a:avLst/>
          </a:prstGeom>
          <a:noFill/>
        </p:spPr>
        <p:txBody>
          <a:bodyPr wrap="square">
            <a:spAutoFit/>
          </a:bodyPr>
          <a:lstStyle/>
          <a:p>
            <a:pPr algn="ctr">
              <a:lnSpc>
                <a:spcPct val="115000"/>
              </a:lnSpc>
              <a:spcAft>
                <a:spcPts val="80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Figure-9: </a:t>
            </a: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Bar Graph of the top sectors in which Data Scientist jobs are highest.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72A05F5-A9EE-4790-8E3C-7BDCADB9AE46}"/>
              </a:ext>
            </a:extLst>
          </p:cNvPr>
          <p:cNvPicPr>
            <a:picLocks noChangeAspect="1"/>
          </p:cNvPicPr>
          <p:nvPr/>
        </p:nvPicPr>
        <p:blipFill rotWithShape="1">
          <a:blip r:embed="rId2">
            <a:extLst>
              <a:ext uri="{28A0092B-C50C-407E-A947-70E740481C1C}">
                <a14:useLocalDpi xmlns:a14="http://schemas.microsoft.com/office/drawing/2010/main" val="0"/>
              </a:ext>
            </a:extLst>
          </a:blip>
          <a:srcRect r="20783"/>
          <a:stretch/>
        </p:blipFill>
        <p:spPr bwMode="auto">
          <a:xfrm rot="5400000">
            <a:off x="597177" y="1509169"/>
            <a:ext cx="3454857" cy="3840328"/>
          </a:xfrm>
          <a:prstGeom prst="rect">
            <a:avLst/>
          </a:prstGeom>
          <a:noFill/>
          <a:ln>
            <a:noFill/>
          </a:ln>
        </p:spPr>
      </p:pic>
      <p:pic>
        <p:nvPicPr>
          <p:cNvPr id="16" name="Picture 15">
            <a:extLst>
              <a:ext uri="{FF2B5EF4-FFF2-40B4-BE49-F238E27FC236}">
                <a16:creationId xmlns:a16="http://schemas.microsoft.com/office/drawing/2014/main" id="{98AB6C61-A236-48C6-B760-145FA7A0A8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367315" y="1903812"/>
            <a:ext cx="3454193" cy="3050375"/>
          </a:xfrm>
          <a:prstGeom prst="rect">
            <a:avLst/>
          </a:prstGeom>
          <a:noFill/>
          <a:ln>
            <a:noFill/>
          </a:ln>
        </p:spPr>
      </p:pic>
      <p:pic>
        <p:nvPicPr>
          <p:cNvPr id="17" name="Picture 16">
            <a:extLst>
              <a:ext uri="{FF2B5EF4-FFF2-40B4-BE49-F238E27FC236}">
                <a16:creationId xmlns:a16="http://schemas.microsoft.com/office/drawing/2014/main" id="{BDE51C87-0270-40F9-8656-89A6CDC88521}"/>
              </a:ext>
            </a:extLst>
          </p:cNvPr>
          <p:cNvPicPr>
            <a:picLocks noChangeAspect="1"/>
          </p:cNvPicPr>
          <p:nvPr/>
        </p:nvPicPr>
        <p:blipFill rotWithShape="1">
          <a:blip r:embed="rId4">
            <a:extLst>
              <a:ext uri="{28A0092B-C50C-407E-A947-70E740481C1C}">
                <a14:useLocalDpi xmlns:a14="http://schemas.microsoft.com/office/drawing/2010/main" val="0"/>
              </a:ext>
            </a:extLst>
          </a:blip>
          <a:srcRect r="6306"/>
          <a:stretch/>
        </p:blipFill>
        <p:spPr bwMode="auto">
          <a:xfrm rot="5400000">
            <a:off x="8191739" y="1454219"/>
            <a:ext cx="3454194" cy="3949563"/>
          </a:xfrm>
          <a:prstGeom prst="rect">
            <a:avLst/>
          </a:prstGeom>
          <a:noFill/>
          <a:ln>
            <a:noFill/>
          </a:ln>
        </p:spPr>
      </p:pic>
    </p:spTree>
    <p:extLst>
      <p:ext uri="{BB962C8B-B14F-4D97-AF65-F5344CB8AC3E}">
        <p14:creationId xmlns:p14="http://schemas.microsoft.com/office/powerpoint/2010/main" val="4031200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176</TotalTime>
  <Words>1740</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Tw Cen MT</vt:lpstr>
      <vt:lpstr>Circuit</vt:lpstr>
      <vt:lpstr>Analysing Data Science Job posts &amp; Predicting their Salary using Machine Learning Algorithms</vt:lpstr>
      <vt:lpstr>Introduction</vt:lpstr>
      <vt:lpstr>Research question</vt:lpstr>
      <vt:lpstr>PROCESS FLOW: crisp-dm</vt:lpstr>
      <vt:lpstr>Dataset</vt:lpstr>
      <vt:lpstr>Related work</vt:lpstr>
      <vt:lpstr>EXPLORATORY DATA ANALYSIS</vt:lpstr>
      <vt:lpstr>EXPLORATORY DATA ANALYSIS (2)</vt:lpstr>
      <vt:lpstr>EXPLORATORY DATA ANALYSIS (3)</vt:lpstr>
      <vt:lpstr>METHODOLOGY</vt:lpstr>
      <vt:lpstr>METHODOLOGY (2)</vt:lpstr>
      <vt:lpstr>EVALUATION</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Data Science Job posts and Predicting their Salary using Machine Learning Algorithms</dc:title>
  <dc:creator>kollojunikhil@outlook.com</dc:creator>
  <cp:lastModifiedBy>kollojunikhil@outlook.com</cp:lastModifiedBy>
  <cp:revision>25</cp:revision>
  <dcterms:created xsi:type="dcterms:W3CDTF">2022-04-08T13:48:08Z</dcterms:created>
  <dcterms:modified xsi:type="dcterms:W3CDTF">2022-04-08T16:44:53Z</dcterms:modified>
</cp:coreProperties>
</file>