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presProps.xml" ContentType="application/vnd.openxmlformats-officedocument.presentationml.presProps+xml"/>
  <Override PartName="/ppt/media/image1.png" ContentType="image/png"/>
  <Override PartName="/ppt/media/image38.png" ContentType="image/png"/>
  <Override PartName="/ppt/media/image2.jpeg" ContentType="image/jpeg"/>
  <Override PartName="/ppt/media/image8.png" ContentType="image/png"/>
  <Override PartName="/ppt/media/image3.jpeg" ContentType="image/jpeg"/>
  <Override PartName="/ppt/media/image5.png" ContentType="image/png"/>
  <Override PartName="/ppt/media/image4.png" ContentType="image/png"/>
  <Override PartName="/ppt/media/image6.png" ContentType="image/png"/>
  <Override PartName="/ppt/media/image7.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36.png" ContentType="image/png"/>
  <Override PartName="/ppt/media/image37.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4953B235-5D19-4AB8-8E16-C6A6CDAF55BD}"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7" name="PlaceHolder 2"/>
          <p:cNvSpPr>
            <a:spLocks noGrp="1"/>
          </p:cNvSpPr>
          <p:nvPr>
            <p:ph/>
          </p:nvPr>
        </p:nvSpPr>
        <p:spPr>
          <a:xfrm>
            <a:off x="504000" y="1326600"/>
            <a:ext cx="9071640" cy="15681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8" name="PlaceHolder 3"/>
          <p:cNvSpPr>
            <a:spLocks noGrp="1"/>
          </p:cNvSpPr>
          <p:nvPr>
            <p:ph/>
          </p:nvPr>
        </p:nvSpPr>
        <p:spPr>
          <a:xfrm>
            <a:off x="504000" y="3044160"/>
            <a:ext cx="9071640" cy="15681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D1220985-C742-4CB1-989D-66635C1DB77C}"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0"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1"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2"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3" name="PlaceHolder 5"/>
          <p:cNvSpPr>
            <a:spLocks noGrp="1"/>
          </p:cNvSpPr>
          <p:nvPr>
            <p:ph/>
          </p:nvPr>
        </p:nvSpPr>
        <p:spPr>
          <a:xfrm>
            <a:off x="5152680" y="3044160"/>
            <a:ext cx="4426920" cy="15681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E95FAFD4-1BDB-4DD0-A7AE-116075375E95}"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5"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6"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7"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8"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9"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0"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401F50B9-0314-44E9-9DA8-1FC8C45AF6DE}"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4AB8A6E4-C9EB-453D-A767-1239A2515AD1}"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0E94B1FD-29CA-477A-A447-816DA0F8C223}"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2BAE5823-C073-452B-B984-59165AB7F24E}"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359C1373-A14D-402A-AC76-FDA4001B1660}"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504A49D1-E214-4A17-946D-60B722575811}"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5"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6"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7"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770DC169-C75C-4E01-ACD8-D97B4C000DDF}"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9"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0"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1" name="PlaceHolder 4"/>
          <p:cNvSpPr>
            <a:spLocks noGrp="1"/>
          </p:cNvSpPr>
          <p:nvPr>
            <p:ph/>
          </p:nvPr>
        </p:nvSpPr>
        <p:spPr>
          <a:xfrm>
            <a:off x="5152680" y="3044160"/>
            <a:ext cx="4426920" cy="15681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4239667E-074A-4D64-9DF6-8E5471A08908}"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3"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4"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5" name="PlaceHolder 4"/>
          <p:cNvSpPr>
            <a:spLocks noGrp="1"/>
          </p:cNvSpPr>
          <p:nvPr>
            <p:ph/>
          </p:nvPr>
        </p:nvSpPr>
        <p:spPr>
          <a:xfrm>
            <a:off x="504000" y="3044160"/>
            <a:ext cx="9071640" cy="15681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46960742-9D93-4B0C-8BC6-DD34124433C6}"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
        <p:nvSpPr>
          <p:cNvPr id="2" name="PlaceHolder 3"/>
          <p:cNvSpPr>
            <a:spLocks noGrp="1"/>
          </p:cNvSpPr>
          <p:nvPr>
            <p:ph type="dt" idx="1"/>
          </p:nvPr>
        </p:nvSpPr>
        <p:spPr>
          <a:xfrm>
            <a:off x="504000" y="5165280"/>
            <a:ext cx="2348280" cy="39060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3" name="PlaceHolder 4"/>
          <p:cNvSpPr>
            <a:spLocks noGrp="1"/>
          </p:cNvSpPr>
          <p:nvPr>
            <p:ph type="ftr" idx="2"/>
          </p:nvPr>
        </p:nvSpPr>
        <p:spPr>
          <a:xfrm>
            <a:off x="3447360" y="5165280"/>
            <a:ext cx="3195000" cy="390600"/>
          </a:xfrm>
          <a:prstGeom prst="rect">
            <a:avLst/>
          </a:prstGeom>
          <a:noFill/>
          <a:ln w="0">
            <a:noFill/>
          </a:ln>
        </p:spPr>
        <p:txBody>
          <a:bodyPr lIns="0" rIns="0" tIns="0" bIns="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 name="PlaceHolder 5"/>
          <p:cNvSpPr>
            <a:spLocks noGrp="1"/>
          </p:cNvSpPr>
          <p:nvPr>
            <p:ph type="sldNum" idx="3"/>
          </p:nvPr>
        </p:nvSpPr>
        <p:spPr>
          <a:xfrm>
            <a:off x="7227360" y="5165280"/>
            <a:ext cx="2348280" cy="390600"/>
          </a:xfrm>
          <a:prstGeom prst="rect">
            <a:avLst/>
          </a:prstGeom>
          <a:noFill/>
          <a:ln w="0">
            <a:noFill/>
          </a:ln>
        </p:spPr>
        <p:txBody>
          <a:bodyPr lIns="0" rIns="0" tIns="0" bIns="0" anchor="t">
            <a:noAutofit/>
          </a:bodyPr>
          <a:lstStyle>
            <a:lvl1pPr indent="0" algn="r">
              <a:buNone/>
              <a:defRPr b="0" lang="en-IN" sz="1400" spc="-1" strike="noStrike">
                <a:solidFill>
                  <a:srgbClr val="000000"/>
                </a:solidFill>
                <a:latin typeface="Times New Roman"/>
              </a:defRPr>
            </a:lvl1pPr>
          </a:lstStyle>
          <a:p>
            <a:pPr indent="0" algn="r">
              <a:buNone/>
            </a:pPr>
            <a:fld id="{4E6938C9-F2D7-4927-A7D8-064EF756CF05}"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2.jpeg"/><Relationship Id="rId3" Type="http://schemas.openxmlformats.org/officeDocument/2006/relationships/image" Target="../media/image9.png"/><Relationship Id="rId4"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2.jpeg"/><Relationship Id="rId3" Type="http://schemas.openxmlformats.org/officeDocument/2006/relationships/image" Target="../media/image10.png"/><Relationship Id="rId4"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2.jpeg"/><Relationship Id="rId3" Type="http://schemas.openxmlformats.org/officeDocument/2006/relationships/image" Target="../media/image11.png"/><Relationship Id="rId4"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2.jpeg"/><Relationship Id="rId3" Type="http://schemas.openxmlformats.org/officeDocument/2006/relationships/image" Target="../media/image12.png"/><Relationship Id="rId4"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2.jpe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2.jpeg"/><Relationship Id="rId3" Type="http://schemas.openxmlformats.org/officeDocument/2006/relationships/image" Target="../media/image15.png"/><Relationship Id="rId4"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2.jpeg"/><Relationship Id="rId3" Type="http://schemas.openxmlformats.org/officeDocument/2006/relationships/image" Target="../media/image16.png"/><Relationship Id="rId4"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2.jpeg"/><Relationship Id="rId3" Type="http://schemas.openxmlformats.org/officeDocument/2006/relationships/image" Target="../media/image17.png"/><Relationship Id="rId4"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2.jpe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2.jpe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2.jpeg"/><Relationship Id="rId3"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2.jpeg"/><Relationship Id="rId3" Type="http://schemas.openxmlformats.org/officeDocument/2006/relationships/image" Target="../media/image22.png"/><Relationship Id="rId4"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2.jpe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2.jpeg"/><Relationship Id="rId3" Type="http://schemas.openxmlformats.org/officeDocument/2006/relationships/image" Target="../media/image25.png"/><Relationship Id="rId4"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2.jpeg"/><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2.jpeg"/><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2.jpeg"/><Relationship Id="rId3" Type="http://schemas.openxmlformats.org/officeDocument/2006/relationships/image" Target="../media/image30.png"/><Relationship Id="rId4"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2.jpeg"/><Relationship Id="rId3" Type="http://schemas.openxmlformats.org/officeDocument/2006/relationships/image" Target="../media/image31.png"/><Relationship Id="rId4"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2.jpeg"/><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2.jpeg"/><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2.jpeg"/><Relationship Id="rId3" Type="http://schemas.openxmlformats.org/officeDocument/2006/relationships/image" Target="../media/image36.png"/><Relationship Id="rId4"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2.jpeg"/><Relationship Id="rId3"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2.jpeg"/><Relationship Id="rId3" Type="http://schemas.openxmlformats.org/officeDocument/2006/relationships/image" Target="../media/image37.png"/><Relationship Id="rId4"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2.jpeg"/><Relationship Id="rId3" Type="http://schemas.openxmlformats.org/officeDocument/2006/relationships/image" Target="../media/image38.png"/><Relationship Id="rId4"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2.jpeg"/><Relationship Id="rId3"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2.jpeg"/><Relationship Id="rId3"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2.jpeg"/><Relationship Id="rId3"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2.jpe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2.jpeg"/><Relationship Id="rId3" Type="http://schemas.openxmlformats.org/officeDocument/2006/relationships/image" Target="../media/image6.png"/><Relationship Id="rId4"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2.jpe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465a4"/>
        </a:solidFill>
      </p:bgPr>
    </p:bg>
    <p:spTree>
      <p:nvGrpSpPr>
        <p:cNvPr id="1" name=""/>
        <p:cNvGrpSpPr/>
        <p:nvPr/>
      </p:nvGrpSpPr>
      <p:grpSpPr>
        <a:xfrm>
          <a:off x="0" y="0"/>
          <a:ext cx="0" cy="0"/>
          <a:chOff x="0" y="0"/>
          <a:chExt cx="0" cy="0"/>
        </a:xfrm>
      </p:grpSpPr>
      <p:pic>
        <p:nvPicPr>
          <p:cNvPr id="41" name="" descr=""/>
          <p:cNvPicPr/>
          <p:nvPr/>
        </p:nvPicPr>
        <p:blipFill>
          <a:blip r:embed="rId1"/>
          <a:stretch/>
        </p:blipFill>
        <p:spPr>
          <a:xfrm>
            <a:off x="0" y="695880"/>
            <a:ext cx="6052320" cy="4974120"/>
          </a:xfrm>
          <a:prstGeom prst="rect">
            <a:avLst/>
          </a:prstGeom>
          <a:ln w="0">
            <a:noFill/>
          </a:ln>
        </p:spPr>
      </p:pic>
      <p:pic>
        <p:nvPicPr>
          <p:cNvPr id="42" name="" descr=""/>
          <p:cNvPicPr/>
          <p:nvPr/>
        </p:nvPicPr>
        <p:blipFill>
          <a:blip r:embed="rId2"/>
          <a:stretch/>
        </p:blipFill>
        <p:spPr>
          <a:xfrm>
            <a:off x="4320000" y="2277720"/>
            <a:ext cx="1322280" cy="1322280"/>
          </a:xfrm>
          <a:prstGeom prst="rect">
            <a:avLst/>
          </a:prstGeom>
          <a:ln w="0">
            <a:noFill/>
          </a:ln>
        </p:spPr>
      </p:pic>
      <p:sp>
        <p:nvSpPr>
          <p:cNvPr id="43" name=""/>
          <p:cNvSpPr txBox="1"/>
          <p:nvPr/>
        </p:nvSpPr>
        <p:spPr>
          <a:xfrm>
            <a:off x="6120000" y="2215080"/>
            <a:ext cx="3847680" cy="664920"/>
          </a:xfrm>
          <a:prstGeom prst="rect">
            <a:avLst/>
          </a:prstGeom>
          <a:noFill/>
          <a:ln w="0">
            <a:noFill/>
          </a:ln>
        </p:spPr>
        <p:txBody>
          <a:bodyPr lIns="90000" rIns="90000" tIns="45000" bIns="45000" anchor="t">
            <a:noAutofit/>
          </a:bodyPr>
          <a:p>
            <a:pPr algn="ctr">
              <a:lnSpc>
                <a:spcPct val="100000"/>
              </a:lnSpc>
            </a:pPr>
            <a:r>
              <a:rPr b="0" lang="en-IN" sz="3200" spc="-1" strike="noStrike">
                <a:solidFill>
                  <a:srgbClr val="fefefe"/>
                </a:solidFill>
                <a:latin typeface="Arial Black"/>
              </a:rPr>
              <a:t>Cause of Death </a:t>
            </a:r>
            <a:endParaRPr b="0" lang="en-IN" sz="3200" spc="-1" strike="noStrike">
              <a:solidFill>
                <a:srgbClr val="000000"/>
              </a:solidFill>
              <a:latin typeface="Arial"/>
            </a:endParaRPr>
          </a:p>
        </p:txBody>
      </p:sp>
      <p:sp>
        <p:nvSpPr>
          <p:cNvPr id="44" name=""/>
          <p:cNvSpPr txBox="1"/>
          <p:nvPr/>
        </p:nvSpPr>
        <p:spPr>
          <a:xfrm>
            <a:off x="6480000" y="4860000"/>
            <a:ext cx="3487680" cy="720000"/>
          </a:xfrm>
          <a:prstGeom prst="rect">
            <a:avLst/>
          </a:prstGeom>
          <a:noFill/>
          <a:ln w="0">
            <a:noFill/>
          </a:ln>
        </p:spPr>
        <p:txBody>
          <a:bodyPr lIns="90000" rIns="90000" tIns="45000" bIns="45000" anchor="t">
            <a:noAutofit/>
          </a:bodyPr>
          <a:p>
            <a:pPr>
              <a:lnSpc>
                <a:spcPct val="100000"/>
              </a:lnSpc>
            </a:pPr>
            <a:r>
              <a:rPr b="0" lang="en-IN" sz="2000" spc="-1" strike="noStrike">
                <a:solidFill>
                  <a:srgbClr val="fefefe"/>
                </a:solidFill>
                <a:latin typeface="Calibri"/>
              </a:rPr>
              <a:t>              </a:t>
            </a:r>
            <a:r>
              <a:rPr b="0" lang="en-IN" sz="2000" spc="-1" strike="noStrike">
                <a:solidFill>
                  <a:srgbClr val="fefefe"/>
                </a:solidFill>
                <a:latin typeface="Calibri"/>
              </a:rPr>
              <a:t>Presented by</a:t>
            </a:r>
            <a:endParaRPr b="0" lang="en-IN" sz="2000" spc="-1" strike="noStrike">
              <a:solidFill>
                <a:srgbClr val="000000"/>
              </a:solidFill>
              <a:latin typeface="Arial"/>
            </a:endParaRPr>
          </a:p>
          <a:p>
            <a:pPr>
              <a:lnSpc>
                <a:spcPct val="100000"/>
              </a:lnSpc>
            </a:pPr>
            <a:r>
              <a:rPr b="0" lang="en-IN" sz="2000" spc="-1" strike="noStrike">
                <a:solidFill>
                  <a:srgbClr val="fefefe"/>
                </a:solidFill>
                <a:latin typeface="Calibri"/>
              </a:rPr>
              <a:t>Naveen Kumar Ranganathan</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6" name="" descr=""/>
          <p:cNvPicPr/>
          <p:nvPr/>
        </p:nvPicPr>
        <p:blipFill>
          <a:blip r:embed="rId1"/>
          <a:srcRect l="0" t="0" r="0" b="20544"/>
          <a:stretch/>
        </p:blipFill>
        <p:spPr>
          <a:xfrm>
            <a:off x="0" y="-16560"/>
            <a:ext cx="10080000" cy="736560"/>
          </a:xfrm>
          <a:prstGeom prst="rect">
            <a:avLst/>
          </a:prstGeom>
          <a:ln w="0">
            <a:noFill/>
          </a:ln>
        </p:spPr>
      </p:pic>
      <p:pic>
        <p:nvPicPr>
          <p:cNvPr id="87" name="" descr=""/>
          <p:cNvPicPr/>
          <p:nvPr/>
        </p:nvPicPr>
        <p:blipFill>
          <a:blip r:embed="rId2"/>
          <a:srcRect l="0" t="29176" r="11127" b="26364"/>
          <a:stretch/>
        </p:blipFill>
        <p:spPr>
          <a:xfrm>
            <a:off x="8640000" y="360"/>
            <a:ext cx="1439640" cy="719640"/>
          </a:xfrm>
          <a:prstGeom prst="rect">
            <a:avLst/>
          </a:prstGeom>
          <a:ln w="0">
            <a:noFill/>
          </a:ln>
        </p:spPr>
      </p:pic>
      <p:sp>
        <p:nvSpPr>
          <p:cNvPr id="88" name=""/>
          <p:cNvSpPr txBox="1"/>
          <p:nvPr/>
        </p:nvSpPr>
        <p:spPr>
          <a:xfrm>
            <a:off x="0" y="720000"/>
            <a:ext cx="4320000" cy="450000"/>
          </a:xfrm>
          <a:prstGeom prst="rect">
            <a:avLst/>
          </a:prstGeom>
          <a:noFill/>
          <a:ln w="0">
            <a:noFill/>
          </a:ln>
        </p:spPr>
        <p:txBody>
          <a:bodyPr lIns="90000" rIns="90000" tIns="45000" bIns="45000" anchor="t">
            <a:noAutofit/>
          </a:bodyPr>
          <a:p>
            <a:pPr algn="ctr"/>
            <a:r>
              <a:rPr b="1" lang="en-IN" sz="2000" spc="-1" strike="noStrike">
                <a:solidFill>
                  <a:srgbClr val="000000"/>
                </a:solidFill>
                <a:latin typeface="Arial Black"/>
                <a:ea typeface="Microsoft YaHei"/>
              </a:rPr>
              <a:t>Analytical Problem Framing</a:t>
            </a:r>
            <a:endParaRPr b="1" lang="en-IN" sz="2000" spc="-1" strike="noStrike">
              <a:solidFill>
                <a:srgbClr val="000000"/>
              </a:solidFill>
              <a:latin typeface="Arial Black"/>
            </a:endParaRPr>
          </a:p>
        </p:txBody>
      </p:sp>
      <p:sp>
        <p:nvSpPr>
          <p:cNvPr id="89" name=""/>
          <p:cNvSpPr txBox="1"/>
          <p:nvPr/>
        </p:nvSpPr>
        <p:spPr>
          <a:xfrm>
            <a:off x="180000" y="1620000"/>
            <a:ext cx="2880000" cy="1980000"/>
          </a:xfrm>
          <a:prstGeom prst="rect">
            <a:avLst/>
          </a:prstGeom>
          <a:noFill/>
          <a:ln w="0">
            <a:noFill/>
          </a:ln>
        </p:spPr>
        <p:txBody>
          <a:bodyPr lIns="90000" rIns="90000" tIns="45000" bIns="45000" anchor="t">
            <a:noAutofit/>
          </a:bodyPr>
          <a:p>
            <a:pPr marL="216000" indent="-216000">
              <a:buClr>
                <a:srgbClr val="000000"/>
              </a:buClr>
              <a:buSzPct val="45000"/>
              <a:buFont typeface="Wingdings" charset="2"/>
              <a:buChar char=""/>
            </a:pPr>
            <a:r>
              <a:rPr b="0" lang="en-IN" sz="1300" spc="-1" strike="noStrike">
                <a:solidFill>
                  <a:srgbClr val="000000"/>
                </a:solidFill>
                <a:latin typeface="Calibri"/>
                <a:ea typeface="NSimSun"/>
              </a:rPr>
              <a:t>Visualizing null values in heatmap</a:t>
            </a:r>
            <a:endParaRPr b="0" lang="en-IN" sz="1300" spc="-1" strike="noStrike">
              <a:solidFill>
                <a:srgbClr val="000000"/>
              </a:solidFill>
              <a:latin typeface="Arial"/>
            </a:endParaRPr>
          </a:p>
        </p:txBody>
      </p:sp>
      <p:pic>
        <p:nvPicPr>
          <p:cNvPr id="90" name="" descr=""/>
          <p:cNvPicPr/>
          <p:nvPr/>
        </p:nvPicPr>
        <p:blipFill>
          <a:blip r:embed="rId3"/>
          <a:srcRect l="0" t="0" r="0" b="6"/>
          <a:stretch/>
        </p:blipFill>
        <p:spPr>
          <a:xfrm>
            <a:off x="3024000" y="1296000"/>
            <a:ext cx="6840000" cy="4232160"/>
          </a:xfrm>
          <a:prstGeom prst="rect">
            <a:avLst/>
          </a:prstGeom>
          <a:ln w="0">
            <a:solidFill>
              <a:srgbClr val="3465a4"/>
            </a:solid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1" name="" descr=""/>
          <p:cNvPicPr/>
          <p:nvPr/>
        </p:nvPicPr>
        <p:blipFill>
          <a:blip r:embed="rId1"/>
          <a:srcRect l="0" t="0" r="0" b="20544"/>
          <a:stretch/>
        </p:blipFill>
        <p:spPr>
          <a:xfrm>
            <a:off x="0" y="-16560"/>
            <a:ext cx="10080000" cy="736560"/>
          </a:xfrm>
          <a:prstGeom prst="rect">
            <a:avLst/>
          </a:prstGeom>
          <a:ln w="0">
            <a:noFill/>
          </a:ln>
        </p:spPr>
      </p:pic>
      <p:pic>
        <p:nvPicPr>
          <p:cNvPr id="92" name="" descr=""/>
          <p:cNvPicPr/>
          <p:nvPr/>
        </p:nvPicPr>
        <p:blipFill>
          <a:blip r:embed="rId2"/>
          <a:srcRect l="0" t="29176" r="11127" b="26364"/>
          <a:stretch/>
        </p:blipFill>
        <p:spPr>
          <a:xfrm>
            <a:off x="8640000" y="360"/>
            <a:ext cx="1439640" cy="719640"/>
          </a:xfrm>
          <a:prstGeom prst="rect">
            <a:avLst/>
          </a:prstGeom>
          <a:ln w="0">
            <a:noFill/>
          </a:ln>
        </p:spPr>
      </p:pic>
      <p:sp>
        <p:nvSpPr>
          <p:cNvPr id="93" name=""/>
          <p:cNvSpPr txBox="1"/>
          <p:nvPr/>
        </p:nvSpPr>
        <p:spPr>
          <a:xfrm>
            <a:off x="180000" y="756000"/>
            <a:ext cx="4320000" cy="450000"/>
          </a:xfrm>
          <a:prstGeom prst="rect">
            <a:avLst/>
          </a:prstGeom>
          <a:noFill/>
          <a:ln w="0">
            <a:noFill/>
          </a:ln>
        </p:spPr>
        <p:txBody>
          <a:bodyPr lIns="90000" rIns="90000" tIns="45000" bIns="45000" anchor="t">
            <a:noAutofit/>
          </a:bodyPr>
          <a:p>
            <a:pPr algn="ctr"/>
            <a:r>
              <a:rPr b="1" lang="en-IN" sz="2000" spc="-1" strike="noStrike">
                <a:solidFill>
                  <a:srgbClr val="000000"/>
                </a:solidFill>
                <a:latin typeface="Arial Black"/>
                <a:ea typeface="Microsoft YaHei"/>
              </a:rPr>
              <a:t>Analytical Problem Framing</a:t>
            </a:r>
            <a:endParaRPr b="1" lang="en-IN" sz="2000" spc="-1" strike="noStrike">
              <a:solidFill>
                <a:srgbClr val="000000"/>
              </a:solidFill>
              <a:latin typeface="Arial Black"/>
            </a:endParaRPr>
          </a:p>
        </p:txBody>
      </p:sp>
      <p:sp>
        <p:nvSpPr>
          <p:cNvPr id="94" name=""/>
          <p:cNvSpPr txBox="1"/>
          <p:nvPr/>
        </p:nvSpPr>
        <p:spPr>
          <a:xfrm>
            <a:off x="180000" y="1620000"/>
            <a:ext cx="2880000" cy="1980000"/>
          </a:xfrm>
          <a:prstGeom prst="rect">
            <a:avLst/>
          </a:prstGeom>
          <a:noFill/>
          <a:ln w="0">
            <a:noFill/>
          </a:ln>
        </p:spPr>
        <p:txBody>
          <a:bodyPr lIns="90000" rIns="90000" tIns="45000" bIns="45000" anchor="t">
            <a:noAutofit/>
          </a:bodyPr>
          <a:p>
            <a:pPr marL="216000" indent="-216000">
              <a:buClr>
                <a:srgbClr val="000000"/>
              </a:buClr>
              <a:buSzPct val="45000"/>
              <a:buFont typeface="Wingdings" charset="2"/>
              <a:buChar char=""/>
            </a:pPr>
            <a:r>
              <a:rPr b="0" lang="en-IN" sz="1300" spc="-1" strike="noStrike">
                <a:solidFill>
                  <a:srgbClr val="000000"/>
                </a:solidFill>
                <a:latin typeface="Calibri"/>
                <a:ea typeface="NSimSun"/>
              </a:rPr>
              <a:t>Used nunique() function to identify the uniqueness of the value present in the dataset</a:t>
            </a:r>
            <a:endParaRPr b="0" lang="en-IN" sz="1300" spc="-1" strike="noStrike">
              <a:solidFill>
                <a:srgbClr val="000000"/>
              </a:solidFill>
              <a:latin typeface="Arial"/>
            </a:endParaRPr>
          </a:p>
          <a:p>
            <a:endParaRPr b="0" lang="en-IN" sz="1300" spc="-1" strike="noStrike">
              <a:solidFill>
                <a:srgbClr val="000000"/>
              </a:solidFill>
              <a:latin typeface="Arial"/>
            </a:endParaRPr>
          </a:p>
          <a:p>
            <a:endParaRPr b="0" lang="en-IN" sz="1300" spc="-1" strike="noStrike">
              <a:solidFill>
                <a:srgbClr val="000000"/>
              </a:solidFill>
              <a:latin typeface="Arial"/>
            </a:endParaRPr>
          </a:p>
        </p:txBody>
      </p:sp>
      <p:pic>
        <p:nvPicPr>
          <p:cNvPr id="95" name="" descr=""/>
          <p:cNvPicPr/>
          <p:nvPr/>
        </p:nvPicPr>
        <p:blipFill>
          <a:blip r:embed="rId3"/>
          <a:stretch/>
        </p:blipFill>
        <p:spPr>
          <a:xfrm>
            <a:off x="3780000" y="1440000"/>
            <a:ext cx="5743440" cy="4100760"/>
          </a:xfrm>
          <a:prstGeom prst="rect">
            <a:avLst/>
          </a:prstGeom>
          <a:ln w="0">
            <a:solidFill>
              <a:srgbClr val="3465a4"/>
            </a:solid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6" name="" descr=""/>
          <p:cNvPicPr/>
          <p:nvPr/>
        </p:nvPicPr>
        <p:blipFill>
          <a:blip r:embed="rId1"/>
          <a:srcRect l="0" t="0" r="0" b="20544"/>
          <a:stretch/>
        </p:blipFill>
        <p:spPr>
          <a:xfrm>
            <a:off x="0" y="-16560"/>
            <a:ext cx="10080000" cy="736560"/>
          </a:xfrm>
          <a:prstGeom prst="rect">
            <a:avLst/>
          </a:prstGeom>
          <a:ln w="0">
            <a:noFill/>
          </a:ln>
        </p:spPr>
      </p:pic>
      <p:pic>
        <p:nvPicPr>
          <p:cNvPr id="97" name="" descr=""/>
          <p:cNvPicPr/>
          <p:nvPr/>
        </p:nvPicPr>
        <p:blipFill>
          <a:blip r:embed="rId2"/>
          <a:srcRect l="0" t="29176" r="11127" b="26364"/>
          <a:stretch/>
        </p:blipFill>
        <p:spPr>
          <a:xfrm>
            <a:off x="8640000" y="360"/>
            <a:ext cx="1439640" cy="719640"/>
          </a:xfrm>
          <a:prstGeom prst="rect">
            <a:avLst/>
          </a:prstGeom>
          <a:ln w="0">
            <a:noFill/>
          </a:ln>
        </p:spPr>
      </p:pic>
      <p:sp>
        <p:nvSpPr>
          <p:cNvPr id="98" name=""/>
          <p:cNvSpPr txBox="1"/>
          <p:nvPr/>
        </p:nvSpPr>
        <p:spPr>
          <a:xfrm>
            <a:off x="0" y="720000"/>
            <a:ext cx="4320000" cy="450000"/>
          </a:xfrm>
          <a:prstGeom prst="rect">
            <a:avLst/>
          </a:prstGeom>
          <a:noFill/>
          <a:ln w="0">
            <a:noFill/>
          </a:ln>
        </p:spPr>
        <p:txBody>
          <a:bodyPr lIns="90000" rIns="90000" tIns="45000" bIns="45000" anchor="t">
            <a:noAutofit/>
          </a:bodyPr>
          <a:p>
            <a:pPr algn="ctr"/>
            <a:r>
              <a:rPr b="1" lang="en-IN" sz="2000" spc="-1" strike="noStrike">
                <a:solidFill>
                  <a:srgbClr val="000000"/>
                </a:solidFill>
                <a:latin typeface="Arial Black"/>
                <a:ea typeface="Microsoft YaHei"/>
              </a:rPr>
              <a:t>Analytical Problem Framing</a:t>
            </a:r>
            <a:endParaRPr b="1" lang="en-IN" sz="2000" spc="-1" strike="noStrike">
              <a:solidFill>
                <a:srgbClr val="000000"/>
              </a:solidFill>
              <a:latin typeface="Arial Black"/>
            </a:endParaRPr>
          </a:p>
        </p:txBody>
      </p:sp>
      <p:sp>
        <p:nvSpPr>
          <p:cNvPr id="99" name=""/>
          <p:cNvSpPr txBox="1"/>
          <p:nvPr/>
        </p:nvSpPr>
        <p:spPr>
          <a:xfrm>
            <a:off x="180000" y="1800000"/>
            <a:ext cx="2700000" cy="1980000"/>
          </a:xfrm>
          <a:prstGeom prst="rect">
            <a:avLst/>
          </a:prstGeom>
          <a:noFill/>
          <a:ln w="0">
            <a:noFill/>
          </a:ln>
        </p:spPr>
        <p:txBody>
          <a:bodyPr lIns="90000" rIns="90000" tIns="45000" bIns="45000" anchor="t">
            <a:noAutofit/>
          </a:bodyPr>
          <a:p>
            <a:pPr marL="216000" indent="-216000">
              <a:buClr>
                <a:srgbClr val="000000"/>
              </a:buClr>
              <a:buSzPct val="45000"/>
              <a:buFont typeface="Wingdings" charset="2"/>
              <a:buChar char=""/>
            </a:pPr>
            <a:r>
              <a:rPr b="0" lang="en-IN" sz="1300" spc="-1" strike="noStrike">
                <a:solidFill>
                  <a:srgbClr val="000000"/>
                </a:solidFill>
                <a:latin typeface="Calibri"/>
                <a:ea typeface="NSimSun"/>
              </a:rPr>
              <a:t>Checking on the columns present in the dataset</a:t>
            </a:r>
            <a:endParaRPr b="0" lang="en-IN" sz="1300" spc="-1" strike="noStrike">
              <a:solidFill>
                <a:srgbClr val="000000"/>
              </a:solidFill>
              <a:latin typeface="Arial"/>
            </a:endParaRPr>
          </a:p>
          <a:p>
            <a:endParaRPr b="0" lang="en-IN" sz="1300" spc="-1" strike="noStrike">
              <a:solidFill>
                <a:srgbClr val="000000"/>
              </a:solidFill>
              <a:latin typeface="Arial"/>
            </a:endParaRPr>
          </a:p>
          <a:p>
            <a:pPr marL="216000" indent="-216000">
              <a:buClr>
                <a:srgbClr val="000000"/>
              </a:buClr>
              <a:buSzPct val="45000"/>
              <a:buFont typeface="Wingdings" charset="2"/>
              <a:buChar char=""/>
            </a:pPr>
            <a:r>
              <a:rPr b="0" lang="en-IN" sz="1300" spc="-1" strike="noStrike">
                <a:solidFill>
                  <a:srgbClr val="000000"/>
                </a:solidFill>
                <a:latin typeface="Calibri"/>
                <a:ea typeface="NSimSun"/>
              </a:rPr>
              <a:t>Dataset contains data from 1990 to 2019</a:t>
            </a:r>
            <a:endParaRPr b="0" lang="en-IN" sz="1300" spc="-1" strike="noStrike">
              <a:solidFill>
                <a:srgbClr val="000000"/>
              </a:solidFill>
              <a:latin typeface="Arial"/>
            </a:endParaRPr>
          </a:p>
          <a:p>
            <a:endParaRPr b="0" lang="en-IN" sz="1300" spc="-1" strike="noStrike">
              <a:solidFill>
                <a:srgbClr val="000000"/>
              </a:solidFill>
              <a:latin typeface="Arial"/>
            </a:endParaRPr>
          </a:p>
          <a:p>
            <a:endParaRPr b="0" lang="en-IN" sz="1300" spc="-1" strike="noStrike">
              <a:solidFill>
                <a:srgbClr val="000000"/>
              </a:solidFill>
              <a:latin typeface="Arial"/>
            </a:endParaRPr>
          </a:p>
        </p:txBody>
      </p:sp>
      <p:pic>
        <p:nvPicPr>
          <p:cNvPr id="100" name="" descr=""/>
          <p:cNvPicPr/>
          <p:nvPr/>
        </p:nvPicPr>
        <p:blipFill>
          <a:blip r:embed="rId3"/>
          <a:stretch/>
        </p:blipFill>
        <p:spPr>
          <a:xfrm>
            <a:off x="2952000" y="1584000"/>
            <a:ext cx="7020000" cy="3600000"/>
          </a:xfrm>
          <a:prstGeom prst="rect">
            <a:avLst/>
          </a:prstGeom>
          <a:ln w="0">
            <a:solidFill>
              <a:srgbClr val="3465a4"/>
            </a:solid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1" name="" descr=""/>
          <p:cNvPicPr/>
          <p:nvPr/>
        </p:nvPicPr>
        <p:blipFill>
          <a:blip r:embed="rId1"/>
          <a:srcRect l="0" t="0" r="0" b="20544"/>
          <a:stretch/>
        </p:blipFill>
        <p:spPr>
          <a:xfrm>
            <a:off x="0" y="-16560"/>
            <a:ext cx="10080000" cy="736560"/>
          </a:xfrm>
          <a:prstGeom prst="rect">
            <a:avLst/>
          </a:prstGeom>
          <a:ln w="0">
            <a:noFill/>
          </a:ln>
        </p:spPr>
      </p:pic>
      <p:pic>
        <p:nvPicPr>
          <p:cNvPr id="102" name="" descr=""/>
          <p:cNvPicPr/>
          <p:nvPr/>
        </p:nvPicPr>
        <p:blipFill>
          <a:blip r:embed="rId2"/>
          <a:srcRect l="0" t="29176" r="11127" b="26364"/>
          <a:stretch/>
        </p:blipFill>
        <p:spPr>
          <a:xfrm>
            <a:off x="8640000" y="360"/>
            <a:ext cx="1439640" cy="719640"/>
          </a:xfrm>
          <a:prstGeom prst="rect">
            <a:avLst/>
          </a:prstGeom>
          <a:ln w="0">
            <a:noFill/>
          </a:ln>
        </p:spPr>
      </p:pic>
      <p:sp>
        <p:nvSpPr>
          <p:cNvPr id="103" name=""/>
          <p:cNvSpPr txBox="1"/>
          <p:nvPr/>
        </p:nvSpPr>
        <p:spPr>
          <a:xfrm>
            <a:off x="0" y="720000"/>
            <a:ext cx="4320000" cy="450000"/>
          </a:xfrm>
          <a:prstGeom prst="rect">
            <a:avLst/>
          </a:prstGeom>
          <a:noFill/>
          <a:ln w="0">
            <a:noFill/>
          </a:ln>
        </p:spPr>
        <p:txBody>
          <a:bodyPr lIns="90000" rIns="90000" tIns="45000" bIns="45000" anchor="t">
            <a:noAutofit/>
          </a:bodyPr>
          <a:p>
            <a:pPr algn="ctr"/>
            <a:r>
              <a:rPr b="1" lang="en-IN" sz="2000" spc="-1" strike="noStrike">
                <a:solidFill>
                  <a:srgbClr val="000000"/>
                </a:solidFill>
                <a:latin typeface="Arial Black"/>
                <a:ea typeface="Microsoft YaHei"/>
              </a:rPr>
              <a:t>Analytical Problem Framing</a:t>
            </a:r>
            <a:endParaRPr b="1" lang="en-IN" sz="2000" spc="-1" strike="noStrike">
              <a:solidFill>
                <a:srgbClr val="000000"/>
              </a:solidFill>
              <a:latin typeface="Arial Black"/>
            </a:endParaRPr>
          </a:p>
        </p:txBody>
      </p:sp>
      <p:sp>
        <p:nvSpPr>
          <p:cNvPr id="104" name=""/>
          <p:cNvSpPr txBox="1"/>
          <p:nvPr/>
        </p:nvSpPr>
        <p:spPr>
          <a:xfrm>
            <a:off x="180000" y="1800000"/>
            <a:ext cx="2700000" cy="1980000"/>
          </a:xfrm>
          <a:prstGeom prst="rect">
            <a:avLst/>
          </a:prstGeom>
          <a:noFill/>
          <a:ln w="0">
            <a:noFill/>
          </a:ln>
        </p:spPr>
        <p:txBody>
          <a:bodyPr lIns="90000" rIns="90000" tIns="45000" bIns="45000" anchor="t">
            <a:noAutofit/>
          </a:bodyPr>
          <a:p>
            <a:pPr marL="216000" indent="-216000">
              <a:buClr>
                <a:srgbClr val="000000"/>
              </a:buClr>
              <a:buSzPct val="45000"/>
              <a:buFont typeface="Wingdings" charset="2"/>
              <a:buChar char=""/>
            </a:pPr>
            <a:r>
              <a:rPr b="0" lang="en-IN" sz="1300" spc="-1" strike="noStrike">
                <a:solidFill>
                  <a:srgbClr val="000000"/>
                </a:solidFill>
                <a:latin typeface="Calibri"/>
                <a:ea typeface="NSimSun"/>
              </a:rPr>
              <a:t>Dropped column code as we have Country/Territory both denotes the same information </a:t>
            </a:r>
            <a:endParaRPr b="0" lang="en-IN" sz="1300" spc="-1" strike="noStrike">
              <a:solidFill>
                <a:srgbClr val="000000"/>
              </a:solidFill>
              <a:latin typeface="Arial"/>
            </a:endParaRPr>
          </a:p>
          <a:p>
            <a:endParaRPr b="0" lang="en-IN" sz="13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IN" sz="1300" spc="-1" strike="noStrike">
                <a:solidFill>
                  <a:srgbClr val="000000"/>
                </a:solidFill>
                <a:latin typeface="Calibri"/>
                <a:ea typeface="NSimSun"/>
              </a:rPr>
              <a:t>Added Total no of Deaths column to understand total deaths documented by year and </a:t>
            </a:r>
            <a:r>
              <a:rPr b="0" lang="en-IN" sz="1300" spc="-1" strike="noStrike">
                <a:solidFill>
                  <a:srgbClr val="000000"/>
                </a:solidFill>
                <a:latin typeface="Calibri"/>
                <a:ea typeface="NSimSun"/>
              </a:rPr>
              <a:t>country</a:t>
            </a:r>
            <a:endParaRPr b="0" lang="en-IN" sz="1300" spc="-1" strike="noStrike">
              <a:solidFill>
                <a:srgbClr val="000000"/>
              </a:solidFill>
              <a:latin typeface="Arial"/>
            </a:endParaRPr>
          </a:p>
          <a:p>
            <a:r>
              <a:rPr b="0" lang="en-IN" sz="1300" spc="-1" strike="noStrike">
                <a:solidFill>
                  <a:srgbClr val="000000"/>
                </a:solidFill>
                <a:latin typeface="Calibri"/>
                <a:ea typeface="NSimSun"/>
              </a:rPr>
              <a:t>               </a:t>
            </a:r>
            <a:endParaRPr b="0" lang="en-IN" sz="1300" spc="-1" strike="noStrike">
              <a:solidFill>
                <a:srgbClr val="000000"/>
              </a:solidFill>
              <a:latin typeface="Arial"/>
            </a:endParaRPr>
          </a:p>
          <a:p>
            <a:endParaRPr b="0" lang="en-IN" sz="1300" spc="-1" strike="noStrike">
              <a:solidFill>
                <a:srgbClr val="000000"/>
              </a:solidFill>
              <a:latin typeface="Arial"/>
            </a:endParaRPr>
          </a:p>
          <a:p>
            <a:endParaRPr b="0" lang="en-IN" sz="1300" spc="-1" strike="noStrike">
              <a:solidFill>
                <a:srgbClr val="000000"/>
              </a:solidFill>
              <a:latin typeface="Arial"/>
            </a:endParaRPr>
          </a:p>
        </p:txBody>
      </p:sp>
      <p:pic>
        <p:nvPicPr>
          <p:cNvPr id="105" name="" descr=""/>
          <p:cNvPicPr/>
          <p:nvPr/>
        </p:nvPicPr>
        <p:blipFill>
          <a:blip r:embed="rId3"/>
          <a:stretch/>
        </p:blipFill>
        <p:spPr>
          <a:xfrm>
            <a:off x="3132000" y="1406160"/>
            <a:ext cx="6480000" cy="3993840"/>
          </a:xfrm>
          <a:prstGeom prst="rect">
            <a:avLst/>
          </a:prstGeom>
          <a:ln w="0">
            <a:solidFill>
              <a:srgbClr val="3465a4"/>
            </a:solid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6" name="" descr=""/>
          <p:cNvPicPr/>
          <p:nvPr/>
        </p:nvPicPr>
        <p:blipFill>
          <a:blip r:embed="rId1"/>
          <a:srcRect l="0" t="0" r="0" b="20544"/>
          <a:stretch/>
        </p:blipFill>
        <p:spPr>
          <a:xfrm>
            <a:off x="0" y="-16560"/>
            <a:ext cx="10080000" cy="736560"/>
          </a:xfrm>
          <a:prstGeom prst="rect">
            <a:avLst/>
          </a:prstGeom>
          <a:ln w="0">
            <a:noFill/>
          </a:ln>
        </p:spPr>
      </p:pic>
      <p:pic>
        <p:nvPicPr>
          <p:cNvPr id="107" name="" descr=""/>
          <p:cNvPicPr/>
          <p:nvPr/>
        </p:nvPicPr>
        <p:blipFill>
          <a:blip r:embed="rId2"/>
          <a:srcRect l="0" t="29176" r="11127" b="26364"/>
          <a:stretch/>
        </p:blipFill>
        <p:spPr>
          <a:xfrm>
            <a:off x="8640000" y="360"/>
            <a:ext cx="1439640" cy="719640"/>
          </a:xfrm>
          <a:prstGeom prst="rect">
            <a:avLst/>
          </a:prstGeom>
          <a:ln w="0">
            <a:noFill/>
          </a:ln>
        </p:spPr>
      </p:pic>
      <p:sp>
        <p:nvSpPr>
          <p:cNvPr id="108" name=""/>
          <p:cNvSpPr txBox="1"/>
          <p:nvPr/>
        </p:nvSpPr>
        <p:spPr>
          <a:xfrm>
            <a:off x="36000" y="720000"/>
            <a:ext cx="2844000" cy="450000"/>
          </a:xfrm>
          <a:prstGeom prst="rect">
            <a:avLst/>
          </a:prstGeom>
          <a:noFill/>
          <a:ln w="0">
            <a:noFill/>
          </a:ln>
        </p:spPr>
        <p:txBody>
          <a:bodyPr lIns="90000" rIns="90000" tIns="45000" bIns="45000" anchor="t">
            <a:noAutofit/>
          </a:bodyPr>
          <a:p>
            <a:r>
              <a:rPr b="1" lang="en-IN" sz="2000" spc="-1" strike="noStrike">
                <a:solidFill>
                  <a:srgbClr val="000000"/>
                </a:solidFill>
                <a:latin typeface="Arial Black"/>
                <a:ea typeface="Microsoft YaHei"/>
              </a:rPr>
              <a:t>Data Visualization:</a:t>
            </a:r>
            <a:endParaRPr b="0" lang="en-IN" sz="2000" spc="-1" strike="noStrike">
              <a:solidFill>
                <a:srgbClr val="000000"/>
              </a:solidFill>
              <a:latin typeface="Arial"/>
            </a:endParaRPr>
          </a:p>
        </p:txBody>
      </p:sp>
      <p:sp>
        <p:nvSpPr>
          <p:cNvPr id="109" name=""/>
          <p:cNvSpPr txBox="1"/>
          <p:nvPr/>
        </p:nvSpPr>
        <p:spPr>
          <a:xfrm>
            <a:off x="180000" y="1800000"/>
            <a:ext cx="2700000" cy="912960"/>
          </a:xfrm>
          <a:prstGeom prst="rect">
            <a:avLst/>
          </a:prstGeom>
          <a:noFill/>
          <a:ln w="0">
            <a:noFill/>
          </a:ln>
        </p:spPr>
        <p:txBody>
          <a:bodyPr lIns="90000" rIns="90000" tIns="45000" bIns="45000" anchor="t">
            <a:noAutofit/>
          </a:bodyPr>
          <a:p>
            <a:r>
              <a:rPr b="0" lang="en-IN" sz="1300" spc="-1" strike="noStrike">
                <a:solidFill>
                  <a:srgbClr val="000000"/>
                </a:solidFill>
                <a:latin typeface="Calibri"/>
                <a:ea typeface="NSimSun"/>
              </a:rPr>
              <a:t>Checking percentage of death by </a:t>
            </a:r>
            <a:endParaRPr b="0" lang="en-IN" sz="1300" spc="-1" strike="noStrike">
              <a:solidFill>
                <a:srgbClr val="000000"/>
              </a:solidFill>
              <a:latin typeface="Arial"/>
            </a:endParaRPr>
          </a:p>
          <a:p>
            <a:r>
              <a:rPr b="0" lang="en-IN" sz="1300" spc="-1" strike="noStrike">
                <a:solidFill>
                  <a:srgbClr val="000000"/>
                </a:solidFill>
                <a:latin typeface="Calibri"/>
                <a:ea typeface="NSimSun"/>
              </a:rPr>
              <a:t>causes</a:t>
            </a:r>
            <a:endParaRPr b="0" lang="en-IN" sz="1300" spc="-1" strike="noStrike">
              <a:solidFill>
                <a:srgbClr val="000000"/>
              </a:solidFill>
              <a:latin typeface="Arial"/>
            </a:endParaRPr>
          </a:p>
          <a:p>
            <a:r>
              <a:rPr b="0" lang="en-IN" sz="1300" spc="-1" strike="noStrike">
                <a:solidFill>
                  <a:srgbClr val="000000"/>
                </a:solidFill>
                <a:latin typeface="Calibri"/>
                <a:ea typeface="NSimSun"/>
              </a:rPr>
              <a:t>               </a:t>
            </a:r>
            <a:endParaRPr b="0" lang="en-IN" sz="1300" spc="-1" strike="noStrike">
              <a:solidFill>
                <a:srgbClr val="000000"/>
              </a:solidFill>
              <a:latin typeface="Arial"/>
            </a:endParaRPr>
          </a:p>
          <a:p>
            <a:endParaRPr b="0" lang="en-IN" sz="1300" spc="-1" strike="noStrike">
              <a:solidFill>
                <a:srgbClr val="000000"/>
              </a:solidFill>
              <a:latin typeface="Arial"/>
            </a:endParaRPr>
          </a:p>
          <a:p>
            <a:endParaRPr b="0" lang="en-IN" sz="1300" spc="-1" strike="noStrike">
              <a:solidFill>
                <a:srgbClr val="000000"/>
              </a:solidFill>
              <a:latin typeface="Arial"/>
            </a:endParaRPr>
          </a:p>
        </p:txBody>
      </p:sp>
      <p:pic>
        <p:nvPicPr>
          <p:cNvPr id="110" name="" descr=""/>
          <p:cNvPicPr/>
          <p:nvPr/>
        </p:nvPicPr>
        <p:blipFill>
          <a:blip r:embed="rId3"/>
          <a:srcRect l="0" t="0" r="0" b="23897"/>
          <a:stretch/>
        </p:blipFill>
        <p:spPr>
          <a:xfrm>
            <a:off x="2913480" y="1260000"/>
            <a:ext cx="3386520" cy="3959640"/>
          </a:xfrm>
          <a:prstGeom prst="rect">
            <a:avLst/>
          </a:prstGeom>
          <a:ln w="0">
            <a:solidFill>
              <a:srgbClr val="3465a4"/>
            </a:solidFill>
          </a:ln>
        </p:spPr>
      </p:pic>
      <p:pic>
        <p:nvPicPr>
          <p:cNvPr id="111" name="" descr=""/>
          <p:cNvPicPr/>
          <p:nvPr/>
        </p:nvPicPr>
        <p:blipFill>
          <a:blip r:embed="rId4"/>
          <a:stretch/>
        </p:blipFill>
        <p:spPr>
          <a:xfrm>
            <a:off x="6300000" y="1263600"/>
            <a:ext cx="3240000" cy="3956400"/>
          </a:xfrm>
          <a:prstGeom prst="rect">
            <a:avLst/>
          </a:prstGeom>
          <a:ln w="0">
            <a:solidFill>
              <a:srgbClr val="3465a4"/>
            </a:solid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2" name="" descr=""/>
          <p:cNvPicPr/>
          <p:nvPr/>
        </p:nvPicPr>
        <p:blipFill>
          <a:blip r:embed="rId1"/>
          <a:srcRect l="0" t="0" r="0" b="20544"/>
          <a:stretch/>
        </p:blipFill>
        <p:spPr>
          <a:xfrm>
            <a:off x="0" y="-16560"/>
            <a:ext cx="10080000" cy="736560"/>
          </a:xfrm>
          <a:prstGeom prst="rect">
            <a:avLst/>
          </a:prstGeom>
          <a:ln w="0">
            <a:noFill/>
          </a:ln>
        </p:spPr>
      </p:pic>
      <p:pic>
        <p:nvPicPr>
          <p:cNvPr id="113" name="" descr=""/>
          <p:cNvPicPr/>
          <p:nvPr/>
        </p:nvPicPr>
        <p:blipFill>
          <a:blip r:embed="rId2"/>
          <a:srcRect l="0" t="29176" r="11127" b="26364"/>
          <a:stretch/>
        </p:blipFill>
        <p:spPr>
          <a:xfrm>
            <a:off x="8640000" y="360"/>
            <a:ext cx="1439640" cy="719640"/>
          </a:xfrm>
          <a:prstGeom prst="rect">
            <a:avLst/>
          </a:prstGeom>
          <a:ln w="0">
            <a:noFill/>
          </a:ln>
        </p:spPr>
      </p:pic>
      <p:sp>
        <p:nvSpPr>
          <p:cNvPr id="114" name=""/>
          <p:cNvSpPr txBox="1"/>
          <p:nvPr/>
        </p:nvSpPr>
        <p:spPr>
          <a:xfrm>
            <a:off x="36000" y="720000"/>
            <a:ext cx="2844000" cy="450000"/>
          </a:xfrm>
          <a:prstGeom prst="rect">
            <a:avLst/>
          </a:prstGeom>
          <a:noFill/>
          <a:ln w="0">
            <a:noFill/>
          </a:ln>
        </p:spPr>
        <p:txBody>
          <a:bodyPr lIns="90000" rIns="90000" tIns="45000" bIns="45000" anchor="t">
            <a:noAutofit/>
          </a:bodyPr>
          <a:p>
            <a:r>
              <a:rPr b="1" lang="en-IN" sz="2000" spc="-1" strike="noStrike">
                <a:solidFill>
                  <a:srgbClr val="000000"/>
                </a:solidFill>
                <a:latin typeface="Arial Black"/>
                <a:ea typeface="Microsoft YaHei"/>
              </a:rPr>
              <a:t>Data Visualization:</a:t>
            </a:r>
            <a:endParaRPr b="0" lang="en-IN" sz="2000" spc="-1" strike="noStrike">
              <a:solidFill>
                <a:srgbClr val="000000"/>
              </a:solidFill>
              <a:latin typeface="Arial"/>
            </a:endParaRPr>
          </a:p>
        </p:txBody>
      </p:sp>
      <p:sp>
        <p:nvSpPr>
          <p:cNvPr id="115" name=""/>
          <p:cNvSpPr txBox="1"/>
          <p:nvPr/>
        </p:nvSpPr>
        <p:spPr>
          <a:xfrm>
            <a:off x="180000" y="1787040"/>
            <a:ext cx="2700000" cy="2393640"/>
          </a:xfrm>
          <a:prstGeom prst="rect">
            <a:avLst/>
          </a:prstGeom>
          <a:noFill/>
          <a:ln w="0">
            <a:noFill/>
          </a:ln>
        </p:spPr>
        <p:txBody>
          <a:bodyPr lIns="90000" rIns="90000" tIns="45000" bIns="45000" anchor="t">
            <a:noAutofit/>
          </a:bodyPr>
          <a:p>
            <a:pPr marL="216000" indent="-216000">
              <a:buClr>
                <a:srgbClr val="000000"/>
              </a:buClr>
              <a:buSzPct val="45000"/>
              <a:buFont typeface="Wingdings" charset="2"/>
              <a:buChar char=""/>
            </a:pPr>
            <a:r>
              <a:rPr b="0" lang="en-IN" sz="1300" spc="-1" strike="noStrike">
                <a:solidFill>
                  <a:srgbClr val="000000"/>
                </a:solidFill>
                <a:latin typeface="Calibri"/>
                <a:ea typeface="NSimSun"/>
              </a:rPr>
              <a:t>Cardiovascular Diseases deaths is the highest in the world with 30.49% across all the deaths documented followed by Neoplasms with 15.65%</a:t>
            </a:r>
            <a:endParaRPr b="0" lang="en-IN" sz="1300" spc="-1" strike="noStrike">
              <a:solidFill>
                <a:srgbClr val="000000"/>
              </a:solidFill>
              <a:latin typeface="Arial"/>
            </a:endParaRPr>
          </a:p>
          <a:p>
            <a:endParaRPr b="0" lang="en-IN" sz="1300" spc="-1" strike="noStrike">
              <a:solidFill>
                <a:srgbClr val="000000"/>
              </a:solidFill>
              <a:latin typeface="Arial"/>
            </a:endParaRPr>
          </a:p>
          <a:p>
            <a:pPr marL="216000" indent="-216000">
              <a:buClr>
                <a:srgbClr val="000000"/>
              </a:buClr>
              <a:buSzPct val="45000"/>
              <a:buFont typeface="Wingdings" charset="2"/>
              <a:buChar char=""/>
            </a:pPr>
            <a:r>
              <a:rPr b="0" lang="en-IN" sz="1300" spc="-1" strike="noStrike">
                <a:solidFill>
                  <a:srgbClr val="000000"/>
                </a:solidFill>
                <a:latin typeface="Calibri"/>
                <a:ea typeface="NSimSun"/>
              </a:rPr>
              <a:t>Exposure to Forces of Nature 0.10%, Environmental Heat and Cold Exposure 0.12% and Poisonings 0.18% are the lowest in deaths</a:t>
            </a:r>
            <a:endParaRPr b="0" lang="en-IN" sz="1300" spc="-1" strike="noStrike">
              <a:solidFill>
                <a:srgbClr val="000000"/>
              </a:solidFill>
              <a:latin typeface="Arial"/>
            </a:endParaRPr>
          </a:p>
          <a:p>
            <a:r>
              <a:rPr b="0" lang="en-IN" sz="1300" spc="-1" strike="noStrike">
                <a:solidFill>
                  <a:srgbClr val="000000"/>
                </a:solidFill>
                <a:latin typeface="Calibri"/>
                <a:ea typeface="NSimSun"/>
              </a:rPr>
              <a:t>               </a:t>
            </a:r>
            <a:endParaRPr b="0" lang="en-IN" sz="1300" spc="-1" strike="noStrike">
              <a:solidFill>
                <a:srgbClr val="000000"/>
              </a:solidFill>
              <a:latin typeface="Arial"/>
            </a:endParaRPr>
          </a:p>
          <a:p>
            <a:endParaRPr b="0" lang="en-IN" sz="1300" spc="-1" strike="noStrike">
              <a:solidFill>
                <a:srgbClr val="000000"/>
              </a:solidFill>
              <a:latin typeface="Arial"/>
            </a:endParaRPr>
          </a:p>
          <a:p>
            <a:endParaRPr b="0" lang="en-IN" sz="1300" spc="-1" strike="noStrike">
              <a:solidFill>
                <a:srgbClr val="000000"/>
              </a:solidFill>
              <a:latin typeface="Arial"/>
            </a:endParaRPr>
          </a:p>
        </p:txBody>
      </p:sp>
      <p:pic>
        <p:nvPicPr>
          <p:cNvPr id="116" name="" descr=""/>
          <p:cNvPicPr/>
          <p:nvPr/>
        </p:nvPicPr>
        <p:blipFill>
          <a:blip r:embed="rId3"/>
          <a:stretch/>
        </p:blipFill>
        <p:spPr>
          <a:xfrm>
            <a:off x="3583080" y="1080000"/>
            <a:ext cx="6028920" cy="4320000"/>
          </a:xfrm>
          <a:prstGeom prst="rect">
            <a:avLst/>
          </a:prstGeom>
          <a:ln w="0">
            <a:solidFill>
              <a:srgbClr val="3465a4"/>
            </a:solid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7" name="" descr=""/>
          <p:cNvPicPr/>
          <p:nvPr/>
        </p:nvPicPr>
        <p:blipFill>
          <a:blip r:embed="rId1"/>
          <a:srcRect l="0" t="0" r="0" b="20544"/>
          <a:stretch/>
        </p:blipFill>
        <p:spPr>
          <a:xfrm>
            <a:off x="0" y="-16560"/>
            <a:ext cx="10080000" cy="736560"/>
          </a:xfrm>
          <a:prstGeom prst="rect">
            <a:avLst/>
          </a:prstGeom>
          <a:ln w="0">
            <a:noFill/>
          </a:ln>
        </p:spPr>
      </p:pic>
      <p:pic>
        <p:nvPicPr>
          <p:cNvPr id="118" name="" descr=""/>
          <p:cNvPicPr/>
          <p:nvPr/>
        </p:nvPicPr>
        <p:blipFill>
          <a:blip r:embed="rId2"/>
          <a:srcRect l="0" t="29176" r="11127" b="26364"/>
          <a:stretch/>
        </p:blipFill>
        <p:spPr>
          <a:xfrm>
            <a:off x="8640000" y="360"/>
            <a:ext cx="1439640" cy="719640"/>
          </a:xfrm>
          <a:prstGeom prst="rect">
            <a:avLst/>
          </a:prstGeom>
          <a:ln w="0">
            <a:noFill/>
          </a:ln>
        </p:spPr>
      </p:pic>
      <p:sp>
        <p:nvSpPr>
          <p:cNvPr id="119" name=""/>
          <p:cNvSpPr txBox="1"/>
          <p:nvPr/>
        </p:nvSpPr>
        <p:spPr>
          <a:xfrm>
            <a:off x="36000" y="720000"/>
            <a:ext cx="2844000" cy="450000"/>
          </a:xfrm>
          <a:prstGeom prst="rect">
            <a:avLst/>
          </a:prstGeom>
          <a:noFill/>
          <a:ln w="0">
            <a:noFill/>
          </a:ln>
        </p:spPr>
        <p:txBody>
          <a:bodyPr lIns="90000" rIns="90000" tIns="45000" bIns="45000" anchor="t">
            <a:noAutofit/>
          </a:bodyPr>
          <a:p>
            <a:r>
              <a:rPr b="1" lang="en-IN" sz="2000" spc="-1" strike="noStrike">
                <a:solidFill>
                  <a:srgbClr val="000000"/>
                </a:solidFill>
                <a:latin typeface="Arial Black"/>
                <a:ea typeface="Microsoft YaHei"/>
              </a:rPr>
              <a:t>Data Visualization:</a:t>
            </a:r>
            <a:endParaRPr b="0" lang="en-IN" sz="2000" spc="-1" strike="noStrike">
              <a:solidFill>
                <a:srgbClr val="000000"/>
              </a:solidFill>
              <a:latin typeface="Arial"/>
            </a:endParaRPr>
          </a:p>
        </p:txBody>
      </p:sp>
      <p:sp>
        <p:nvSpPr>
          <p:cNvPr id="120" name=""/>
          <p:cNvSpPr txBox="1"/>
          <p:nvPr/>
        </p:nvSpPr>
        <p:spPr>
          <a:xfrm>
            <a:off x="180000" y="1787040"/>
            <a:ext cx="3420000" cy="3216240"/>
          </a:xfrm>
          <a:prstGeom prst="rect">
            <a:avLst/>
          </a:prstGeom>
          <a:noFill/>
          <a:ln w="0">
            <a:noFill/>
          </a:ln>
        </p:spPr>
        <p:txBody>
          <a:bodyPr lIns="90000" rIns="90000" tIns="45000" bIns="45000" anchor="t">
            <a:noAutofit/>
          </a:bodyPr>
          <a:p>
            <a:r>
              <a:rPr b="0" lang="en-IN" sz="1300" spc="-1" strike="noStrike">
                <a:solidFill>
                  <a:srgbClr val="000000"/>
                </a:solidFill>
                <a:latin typeface="Calibri"/>
                <a:ea typeface="NSimSun"/>
              </a:rPr>
              <a:t>Based on our dataset we can group the causes of deaths into three large categories</a:t>
            </a:r>
            <a:endParaRPr b="0" lang="en-IN" sz="1300" spc="-1" strike="noStrike">
              <a:solidFill>
                <a:srgbClr val="000000"/>
              </a:solidFill>
              <a:latin typeface="Arial"/>
            </a:endParaRPr>
          </a:p>
          <a:p>
            <a:endParaRPr b="0" lang="en-IN" sz="1300" spc="-1" strike="noStrike">
              <a:solidFill>
                <a:srgbClr val="000000"/>
              </a:solidFill>
              <a:latin typeface="Arial"/>
            </a:endParaRPr>
          </a:p>
          <a:p>
            <a:r>
              <a:rPr b="1" lang="en-IN" sz="1300" spc="-1" strike="noStrike">
                <a:solidFill>
                  <a:srgbClr val="000000"/>
                </a:solidFill>
                <a:latin typeface="Calibri"/>
                <a:ea typeface="NSimSun"/>
              </a:rPr>
              <a:t>Non-communicable diseases </a:t>
            </a:r>
            <a:endParaRPr b="0" lang="en-IN" sz="1300" spc="-1" strike="noStrike">
              <a:solidFill>
                <a:srgbClr val="000000"/>
              </a:solidFill>
              <a:latin typeface="Arial"/>
            </a:endParaRPr>
          </a:p>
          <a:p>
            <a:r>
              <a:rPr b="0" lang="en-IN" sz="1300" spc="-1" strike="noStrike">
                <a:solidFill>
                  <a:srgbClr val="000000"/>
                </a:solidFill>
                <a:latin typeface="Calibri"/>
                <a:ea typeface="NSimSun"/>
              </a:rPr>
              <a:t>Diseases which cannot be passed from person to person</a:t>
            </a:r>
            <a:endParaRPr b="0" lang="en-IN" sz="1300" spc="-1" strike="noStrike">
              <a:solidFill>
                <a:srgbClr val="000000"/>
              </a:solidFill>
              <a:latin typeface="Arial"/>
            </a:endParaRPr>
          </a:p>
          <a:p>
            <a:endParaRPr b="0" lang="en-IN" sz="1300" spc="-1" strike="noStrike">
              <a:solidFill>
                <a:srgbClr val="000000"/>
              </a:solidFill>
              <a:latin typeface="Arial"/>
            </a:endParaRPr>
          </a:p>
          <a:p>
            <a:r>
              <a:rPr b="1" lang="en-IN" sz="1300" spc="-1" strike="noStrike">
                <a:solidFill>
                  <a:srgbClr val="000000"/>
                </a:solidFill>
                <a:latin typeface="Calibri"/>
                <a:ea typeface="NSimSun"/>
              </a:rPr>
              <a:t>Communicable or infectious diseases </a:t>
            </a:r>
            <a:endParaRPr b="0" lang="en-IN" sz="1300" spc="-1" strike="noStrike">
              <a:solidFill>
                <a:srgbClr val="000000"/>
              </a:solidFill>
              <a:latin typeface="Arial"/>
            </a:endParaRPr>
          </a:p>
          <a:p>
            <a:r>
              <a:rPr b="0" lang="en-IN" sz="1300" spc="-1" strike="noStrike">
                <a:solidFill>
                  <a:srgbClr val="000000"/>
                </a:solidFill>
                <a:latin typeface="Calibri"/>
                <a:ea typeface="NSimSun"/>
              </a:rPr>
              <a:t>Diseases that are caused by a pathogen which can be passed from person to person</a:t>
            </a:r>
            <a:endParaRPr b="0" lang="en-IN" sz="1300" spc="-1" strike="noStrike">
              <a:solidFill>
                <a:srgbClr val="000000"/>
              </a:solidFill>
              <a:latin typeface="Arial"/>
            </a:endParaRPr>
          </a:p>
          <a:p>
            <a:endParaRPr b="0" lang="en-IN" sz="1300" spc="-1" strike="noStrike">
              <a:solidFill>
                <a:srgbClr val="000000"/>
              </a:solidFill>
              <a:latin typeface="Arial"/>
            </a:endParaRPr>
          </a:p>
          <a:p>
            <a:r>
              <a:rPr b="1" lang="en-IN" sz="1300" spc="-1" strike="noStrike">
                <a:solidFill>
                  <a:srgbClr val="000000"/>
                </a:solidFill>
                <a:latin typeface="Calibri"/>
                <a:ea typeface="NSimSun"/>
              </a:rPr>
              <a:t>Injuries </a:t>
            </a:r>
            <a:endParaRPr b="0" lang="en-IN" sz="1300" spc="-1" strike="noStrike">
              <a:solidFill>
                <a:srgbClr val="000000"/>
              </a:solidFill>
              <a:latin typeface="Arial"/>
            </a:endParaRPr>
          </a:p>
          <a:p>
            <a:r>
              <a:rPr b="0" lang="en-IN" sz="1300" spc="-1" strike="noStrike">
                <a:solidFill>
                  <a:srgbClr val="000000"/>
                </a:solidFill>
                <a:latin typeface="Calibri"/>
                <a:ea typeface="NSimSun"/>
              </a:rPr>
              <a:t>This is a very wide category which includes accidents – such as car crashes and falls from stairs or ladders – as well as intentional injuries like homicides, war deaths, and suicides.</a:t>
            </a:r>
            <a:endParaRPr b="0" lang="en-IN" sz="1300" spc="-1" strike="noStrike">
              <a:solidFill>
                <a:srgbClr val="000000"/>
              </a:solidFill>
              <a:latin typeface="Arial"/>
            </a:endParaRPr>
          </a:p>
          <a:p>
            <a:r>
              <a:rPr b="0" lang="en-IN" sz="1300" spc="-1" strike="noStrike">
                <a:solidFill>
                  <a:srgbClr val="000000"/>
                </a:solidFill>
                <a:latin typeface="Calibri"/>
                <a:ea typeface="NSimSun"/>
              </a:rPr>
              <a:t>               </a:t>
            </a:r>
            <a:endParaRPr b="0" lang="en-IN" sz="1300" spc="-1" strike="noStrike">
              <a:solidFill>
                <a:srgbClr val="000000"/>
              </a:solidFill>
              <a:latin typeface="Arial"/>
            </a:endParaRPr>
          </a:p>
          <a:p>
            <a:endParaRPr b="0" lang="en-IN" sz="1300" spc="-1" strike="noStrike">
              <a:solidFill>
                <a:srgbClr val="000000"/>
              </a:solidFill>
              <a:latin typeface="Arial"/>
            </a:endParaRPr>
          </a:p>
          <a:p>
            <a:endParaRPr b="0" lang="en-IN" sz="1300" spc="-1" strike="noStrike">
              <a:solidFill>
                <a:srgbClr val="000000"/>
              </a:solidFill>
              <a:latin typeface="Arial"/>
            </a:endParaRPr>
          </a:p>
        </p:txBody>
      </p:sp>
      <p:pic>
        <p:nvPicPr>
          <p:cNvPr id="121" name="" descr=""/>
          <p:cNvPicPr/>
          <p:nvPr/>
        </p:nvPicPr>
        <p:blipFill>
          <a:blip r:embed="rId3"/>
          <a:stretch/>
        </p:blipFill>
        <p:spPr>
          <a:xfrm>
            <a:off x="3780000" y="1790640"/>
            <a:ext cx="5940000" cy="2709360"/>
          </a:xfrm>
          <a:prstGeom prst="rect">
            <a:avLst/>
          </a:prstGeom>
          <a:ln w="0">
            <a:solidFill>
              <a:srgbClr val="3465a4"/>
            </a:solid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2" name="" descr=""/>
          <p:cNvPicPr/>
          <p:nvPr/>
        </p:nvPicPr>
        <p:blipFill>
          <a:blip r:embed="rId1"/>
          <a:srcRect l="0" t="0" r="0" b="20544"/>
          <a:stretch/>
        </p:blipFill>
        <p:spPr>
          <a:xfrm>
            <a:off x="0" y="-16560"/>
            <a:ext cx="10080000" cy="736560"/>
          </a:xfrm>
          <a:prstGeom prst="rect">
            <a:avLst/>
          </a:prstGeom>
          <a:ln w="0">
            <a:noFill/>
          </a:ln>
        </p:spPr>
      </p:pic>
      <p:pic>
        <p:nvPicPr>
          <p:cNvPr id="123" name="" descr=""/>
          <p:cNvPicPr/>
          <p:nvPr/>
        </p:nvPicPr>
        <p:blipFill>
          <a:blip r:embed="rId2"/>
          <a:srcRect l="0" t="29176" r="11127" b="26364"/>
          <a:stretch/>
        </p:blipFill>
        <p:spPr>
          <a:xfrm>
            <a:off x="8640000" y="360"/>
            <a:ext cx="1439640" cy="719640"/>
          </a:xfrm>
          <a:prstGeom prst="rect">
            <a:avLst/>
          </a:prstGeom>
          <a:ln w="0">
            <a:noFill/>
          </a:ln>
        </p:spPr>
      </p:pic>
      <p:sp>
        <p:nvSpPr>
          <p:cNvPr id="124" name=""/>
          <p:cNvSpPr txBox="1"/>
          <p:nvPr/>
        </p:nvSpPr>
        <p:spPr>
          <a:xfrm>
            <a:off x="36000" y="720000"/>
            <a:ext cx="2844000" cy="450000"/>
          </a:xfrm>
          <a:prstGeom prst="rect">
            <a:avLst/>
          </a:prstGeom>
          <a:noFill/>
          <a:ln w="0">
            <a:noFill/>
          </a:ln>
        </p:spPr>
        <p:txBody>
          <a:bodyPr lIns="90000" rIns="90000" tIns="45000" bIns="45000" anchor="t">
            <a:noAutofit/>
          </a:bodyPr>
          <a:p>
            <a:r>
              <a:rPr b="1" lang="en-IN" sz="2000" spc="-1" strike="noStrike">
                <a:solidFill>
                  <a:srgbClr val="000000"/>
                </a:solidFill>
                <a:latin typeface="Arial Black"/>
                <a:ea typeface="Microsoft YaHei"/>
              </a:rPr>
              <a:t>Data Visualization:</a:t>
            </a:r>
            <a:endParaRPr b="0" lang="en-IN" sz="2000" spc="-1" strike="noStrike">
              <a:solidFill>
                <a:srgbClr val="000000"/>
              </a:solidFill>
              <a:latin typeface="Arial"/>
            </a:endParaRPr>
          </a:p>
        </p:txBody>
      </p:sp>
      <p:sp>
        <p:nvSpPr>
          <p:cNvPr id="125" name=""/>
          <p:cNvSpPr txBox="1"/>
          <p:nvPr/>
        </p:nvSpPr>
        <p:spPr>
          <a:xfrm>
            <a:off x="144000" y="1224000"/>
            <a:ext cx="3420000" cy="2393640"/>
          </a:xfrm>
          <a:prstGeom prst="rect">
            <a:avLst/>
          </a:prstGeom>
          <a:noFill/>
          <a:ln w="0">
            <a:noFill/>
          </a:ln>
        </p:spPr>
        <p:txBody>
          <a:bodyPr lIns="90000" rIns="90000" tIns="45000" bIns="45000" anchor="t">
            <a:noAutofit/>
          </a:bodyPr>
          <a:p>
            <a:r>
              <a:rPr b="0" lang="en-IN" sz="1300" spc="-1" strike="noStrike">
                <a:solidFill>
                  <a:srgbClr val="000000"/>
                </a:solidFill>
                <a:latin typeface="Calibri"/>
                <a:ea typeface="NSimSun"/>
              </a:rPr>
              <a:t>Visualizing Non Communicable Disease</a:t>
            </a:r>
            <a:endParaRPr b="0" lang="en-IN" sz="1300" spc="-1" strike="noStrike">
              <a:solidFill>
                <a:srgbClr val="000000"/>
              </a:solidFill>
              <a:latin typeface="Arial"/>
            </a:endParaRPr>
          </a:p>
          <a:p>
            <a:endParaRPr b="0" lang="en-IN" sz="1300" spc="-1" strike="noStrike">
              <a:solidFill>
                <a:srgbClr val="000000"/>
              </a:solidFill>
              <a:latin typeface="Arial"/>
            </a:endParaRPr>
          </a:p>
          <a:p>
            <a:r>
              <a:rPr b="1" lang="en-IN" sz="1300" spc="-1" strike="noStrike">
                <a:solidFill>
                  <a:srgbClr val="000000"/>
                </a:solidFill>
                <a:latin typeface="Calibri"/>
                <a:ea typeface="NSimSun"/>
              </a:rPr>
              <a:t>Non-communicable Diseases:</a:t>
            </a:r>
            <a:endParaRPr b="0" lang="en-IN" sz="1300" spc="-1" strike="noStrike">
              <a:solidFill>
                <a:srgbClr val="000000"/>
              </a:solidFill>
              <a:latin typeface="Arial"/>
            </a:endParaRPr>
          </a:p>
          <a:p>
            <a:endParaRPr b="0" lang="en-IN" sz="1300" spc="-1" strike="noStrike">
              <a:solidFill>
                <a:srgbClr val="000000"/>
              </a:solidFill>
              <a:latin typeface="Arial"/>
            </a:endParaRPr>
          </a:p>
          <a:p>
            <a:r>
              <a:rPr b="1" lang="en-IN" sz="1300" spc="-1" strike="noStrike">
                <a:solidFill>
                  <a:srgbClr val="000000"/>
                </a:solidFill>
                <a:latin typeface="Calibri"/>
                <a:ea typeface="NSimSun"/>
              </a:rPr>
              <a:t> </a:t>
            </a:r>
            <a:r>
              <a:rPr b="0" lang="en-IN" sz="1300" spc="-1" strike="noStrike">
                <a:solidFill>
                  <a:srgbClr val="000000"/>
                </a:solidFill>
                <a:latin typeface="Calibri"/>
                <a:ea typeface="NSimSun"/>
              </a:rPr>
              <a:t>"Meningitis","Alzheimer's Disease and Other Dementias", "Parkinson's Disease",</a:t>
            </a:r>
            <a:endParaRPr b="0" lang="en-IN" sz="1300" spc="-1" strike="noStrike">
              <a:solidFill>
                <a:srgbClr val="000000"/>
              </a:solidFill>
              <a:latin typeface="Arial"/>
            </a:endParaRPr>
          </a:p>
          <a:p>
            <a:r>
              <a:rPr b="0" lang="en-IN" sz="1300" spc="-1" strike="noStrike">
                <a:solidFill>
                  <a:srgbClr val="000000"/>
                </a:solidFill>
                <a:latin typeface="Calibri"/>
                <a:ea typeface="NSimSun"/>
              </a:rPr>
              <a:t>"Cardiovascular,Diseases","Neoplasms","Diabetes Mellitus","Chronic Kidney Disease","Chronic Respiratory Diseases","Cirrhosis and Other Chronic Liver Diseases","Digestive Diseases","Acute Hepatitis"</a:t>
            </a:r>
            <a:endParaRPr b="0" lang="en-IN" sz="1300" spc="-1" strike="noStrike">
              <a:solidFill>
                <a:srgbClr val="000000"/>
              </a:solidFill>
              <a:latin typeface="Arial"/>
            </a:endParaRPr>
          </a:p>
          <a:p>
            <a:r>
              <a:rPr b="0" lang="en-IN" sz="1300" spc="-1" strike="noStrike">
                <a:solidFill>
                  <a:srgbClr val="000000"/>
                </a:solidFill>
                <a:latin typeface="Calibri"/>
                <a:ea typeface="NSimSun"/>
              </a:rPr>
              <a:t>               </a:t>
            </a:r>
            <a:endParaRPr b="0" lang="en-IN" sz="1300" spc="-1" strike="noStrike">
              <a:solidFill>
                <a:srgbClr val="000000"/>
              </a:solidFill>
              <a:latin typeface="Arial"/>
            </a:endParaRPr>
          </a:p>
          <a:p>
            <a:endParaRPr b="0" lang="en-IN" sz="1300" spc="-1" strike="noStrike">
              <a:solidFill>
                <a:srgbClr val="000000"/>
              </a:solidFill>
              <a:latin typeface="Arial"/>
            </a:endParaRPr>
          </a:p>
          <a:p>
            <a:endParaRPr b="0" lang="en-IN" sz="1300" spc="-1" strike="noStrike">
              <a:solidFill>
                <a:srgbClr val="000000"/>
              </a:solidFill>
              <a:latin typeface="Arial"/>
            </a:endParaRPr>
          </a:p>
        </p:txBody>
      </p:sp>
      <p:pic>
        <p:nvPicPr>
          <p:cNvPr id="126" name="" descr=""/>
          <p:cNvPicPr/>
          <p:nvPr/>
        </p:nvPicPr>
        <p:blipFill>
          <a:blip r:embed="rId3"/>
          <a:stretch/>
        </p:blipFill>
        <p:spPr>
          <a:xfrm>
            <a:off x="3604680" y="1184760"/>
            <a:ext cx="5755320" cy="3963240"/>
          </a:xfrm>
          <a:prstGeom prst="rect">
            <a:avLst/>
          </a:prstGeom>
          <a:ln w="0">
            <a:solidFill>
              <a:srgbClr val="3465a4"/>
            </a:solid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7" name="" descr=""/>
          <p:cNvPicPr/>
          <p:nvPr/>
        </p:nvPicPr>
        <p:blipFill>
          <a:blip r:embed="rId1"/>
          <a:srcRect l="0" t="0" r="0" b="20544"/>
          <a:stretch/>
        </p:blipFill>
        <p:spPr>
          <a:xfrm>
            <a:off x="0" y="-16560"/>
            <a:ext cx="10080000" cy="736560"/>
          </a:xfrm>
          <a:prstGeom prst="rect">
            <a:avLst/>
          </a:prstGeom>
          <a:ln w="0">
            <a:noFill/>
          </a:ln>
        </p:spPr>
      </p:pic>
      <p:pic>
        <p:nvPicPr>
          <p:cNvPr id="128" name="" descr=""/>
          <p:cNvPicPr/>
          <p:nvPr/>
        </p:nvPicPr>
        <p:blipFill>
          <a:blip r:embed="rId2"/>
          <a:srcRect l="0" t="29176" r="11127" b="26364"/>
          <a:stretch/>
        </p:blipFill>
        <p:spPr>
          <a:xfrm>
            <a:off x="8640000" y="360"/>
            <a:ext cx="1439640" cy="719640"/>
          </a:xfrm>
          <a:prstGeom prst="rect">
            <a:avLst/>
          </a:prstGeom>
          <a:ln w="0">
            <a:noFill/>
          </a:ln>
        </p:spPr>
      </p:pic>
      <p:sp>
        <p:nvSpPr>
          <p:cNvPr id="129" name=""/>
          <p:cNvSpPr txBox="1"/>
          <p:nvPr/>
        </p:nvSpPr>
        <p:spPr>
          <a:xfrm>
            <a:off x="36000" y="720000"/>
            <a:ext cx="2844000" cy="450000"/>
          </a:xfrm>
          <a:prstGeom prst="rect">
            <a:avLst/>
          </a:prstGeom>
          <a:noFill/>
          <a:ln w="0">
            <a:noFill/>
          </a:ln>
        </p:spPr>
        <p:txBody>
          <a:bodyPr lIns="90000" rIns="90000" tIns="45000" bIns="45000" anchor="t">
            <a:noAutofit/>
          </a:bodyPr>
          <a:p>
            <a:r>
              <a:rPr b="1" lang="en-IN" sz="2000" spc="-1" strike="noStrike">
                <a:solidFill>
                  <a:srgbClr val="000000"/>
                </a:solidFill>
                <a:latin typeface="Arial Black"/>
                <a:ea typeface="Microsoft YaHei"/>
              </a:rPr>
              <a:t>Data Visualization:</a:t>
            </a:r>
            <a:endParaRPr b="0" lang="en-IN" sz="2000" spc="-1" strike="noStrike">
              <a:solidFill>
                <a:srgbClr val="000000"/>
              </a:solidFill>
              <a:latin typeface="Arial"/>
            </a:endParaRPr>
          </a:p>
        </p:txBody>
      </p:sp>
      <p:pic>
        <p:nvPicPr>
          <p:cNvPr id="130" name="" descr=""/>
          <p:cNvPicPr/>
          <p:nvPr/>
        </p:nvPicPr>
        <p:blipFill>
          <a:blip r:embed="rId3"/>
          <a:stretch/>
        </p:blipFill>
        <p:spPr>
          <a:xfrm>
            <a:off x="4860000" y="1260000"/>
            <a:ext cx="5040000" cy="4140000"/>
          </a:xfrm>
          <a:prstGeom prst="rect">
            <a:avLst/>
          </a:prstGeom>
          <a:ln w="0">
            <a:solidFill>
              <a:srgbClr val="3465a4"/>
            </a:solidFill>
          </a:ln>
        </p:spPr>
      </p:pic>
      <p:pic>
        <p:nvPicPr>
          <p:cNvPr id="131" name="" descr=""/>
          <p:cNvPicPr/>
          <p:nvPr/>
        </p:nvPicPr>
        <p:blipFill>
          <a:blip r:embed="rId4"/>
          <a:stretch/>
        </p:blipFill>
        <p:spPr>
          <a:xfrm>
            <a:off x="193680" y="1260000"/>
            <a:ext cx="4486320" cy="4140000"/>
          </a:xfrm>
          <a:prstGeom prst="rect">
            <a:avLst/>
          </a:prstGeom>
          <a:ln w="0">
            <a:solidFill>
              <a:srgbClr val="3465a4"/>
            </a:solidFill>
          </a:ln>
        </p:spPr>
      </p:pic>
      <p:sp>
        <p:nvSpPr>
          <p:cNvPr id="132" name=""/>
          <p:cNvSpPr txBox="1"/>
          <p:nvPr/>
        </p:nvSpPr>
        <p:spPr>
          <a:xfrm>
            <a:off x="3750480" y="824760"/>
            <a:ext cx="2189520" cy="255240"/>
          </a:xfrm>
          <a:prstGeom prst="rect">
            <a:avLst/>
          </a:prstGeom>
          <a:noFill/>
          <a:ln w="0">
            <a:noFill/>
          </a:ln>
        </p:spPr>
        <p:txBody>
          <a:bodyPr lIns="90000" rIns="90000" tIns="45000" bIns="45000" anchor="t">
            <a:noAutofit/>
          </a:bodyPr>
          <a:p>
            <a:r>
              <a:rPr b="1" lang="en-IN" sz="1300" spc="-1" strike="noStrike">
                <a:solidFill>
                  <a:srgbClr val="000000"/>
                </a:solidFill>
                <a:latin typeface="Calibri"/>
                <a:ea typeface="NSimSun"/>
              </a:rPr>
              <a:t>Non-communicable Diseases:</a:t>
            </a:r>
            <a:endParaRPr b="0" lang="en-IN"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3" name="" descr=""/>
          <p:cNvPicPr/>
          <p:nvPr/>
        </p:nvPicPr>
        <p:blipFill>
          <a:blip r:embed="rId1"/>
          <a:srcRect l="0" t="0" r="0" b="20544"/>
          <a:stretch/>
        </p:blipFill>
        <p:spPr>
          <a:xfrm>
            <a:off x="0" y="-16560"/>
            <a:ext cx="10080000" cy="736560"/>
          </a:xfrm>
          <a:prstGeom prst="rect">
            <a:avLst/>
          </a:prstGeom>
          <a:ln w="0">
            <a:noFill/>
          </a:ln>
        </p:spPr>
      </p:pic>
      <p:pic>
        <p:nvPicPr>
          <p:cNvPr id="134" name="" descr=""/>
          <p:cNvPicPr/>
          <p:nvPr/>
        </p:nvPicPr>
        <p:blipFill>
          <a:blip r:embed="rId2"/>
          <a:srcRect l="0" t="29176" r="11127" b="26364"/>
          <a:stretch/>
        </p:blipFill>
        <p:spPr>
          <a:xfrm>
            <a:off x="8640000" y="360"/>
            <a:ext cx="1439640" cy="719640"/>
          </a:xfrm>
          <a:prstGeom prst="rect">
            <a:avLst/>
          </a:prstGeom>
          <a:ln w="0">
            <a:noFill/>
          </a:ln>
        </p:spPr>
      </p:pic>
      <p:sp>
        <p:nvSpPr>
          <p:cNvPr id="135" name=""/>
          <p:cNvSpPr txBox="1"/>
          <p:nvPr/>
        </p:nvSpPr>
        <p:spPr>
          <a:xfrm>
            <a:off x="36000" y="720000"/>
            <a:ext cx="2844000" cy="450000"/>
          </a:xfrm>
          <a:prstGeom prst="rect">
            <a:avLst/>
          </a:prstGeom>
          <a:noFill/>
          <a:ln w="0">
            <a:noFill/>
          </a:ln>
        </p:spPr>
        <p:txBody>
          <a:bodyPr lIns="90000" rIns="90000" tIns="45000" bIns="45000" anchor="t">
            <a:noAutofit/>
          </a:bodyPr>
          <a:p>
            <a:r>
              <a:rPr b="1" lang="en-IN" sz="2000" spc="-1" strike="noStrike">
                <a:solidFill>
                  <a:srgbClr val="000000"/>
                </a:solidFill>
                <a:latin typeface="Arial Black"/>
                <a:ea typeface="Microsoft YaHei"/>
              </a:rPr>
              <a:t>Data Visualization:</a:t>
            </a:r>
            <a:endParaRPr b="0" lang="en-IN" sz="2000" spc="-1" strike="noStrike">
              <a:solidFill>
                <a:srgbClr val="000000"/>
              </a:solidFill>
              <a:latin typeface="Arial"/>
            </a:endParaRPr>
          </a:p>
        </p:txBody>
      </p:sp>
      <p:sp>
        <p:nvSpPr>
          <p:cNvPr id="136" name=""/>
          <p:cNvSpPr txBox="1"/>
          <p:nvPr/>
        </p:nvSpPr>
        <p:spPr>
          <a:xfrm>
            <a:off x="3714480" y="860760"/>
            <a:ext cx="2189520" cy="255240"/>
          </a:xfrm>
          <a:prstGeom prst="rect">
            <a:avLst/>
          </a:prstGeom>
          <a:noFill/>
          <a:ln w="0">
            <a:noFill/>
          </a:ln>
        </p:spPr>
        <p:txBody>
          <a:bodyPr lIns="90000" rIns="90000" tIns="45000" bIns="45000" anchor="t">
            <a:noAutofit/>
          </a:bodyPr>
          <a:p>
            <a:r>
              <a:rPr b="1" lang="en-IN" sz="1300" spc="-1" strike="noStrike">
                <a:solidFill>
                  <a:srgbClr val="000000"/>
                </a:solidFill>
                <a:latin typeface="Calibri"/>
                <a:ea typeface="NSimSun"/>
              </a:rPr>
              <a:t>Non-communicable Diseases:</a:t>
            </a:r>
            <a:endParaRPr b="0" lang="en-IN" sz="1300" spc="-1" strike="noStrike">
              <a:solidFill>
                <a:srgbClr val="000000"/>
              </a:solidFill>
              <a:latin typeface="Arial"/>
            </a:endParaRPr>
          </a:p>
        </p:txBody>
      </p:sp>
      <p:pic>
        <p:nvPicPr>
          <p:cNvPr id="137" name="" descr=""/>
          <p:cNvPicPr/>
          <p:nvPr/>
        </p:nvPicPr>
        <p:blipFill>
          <a:blip r:embed="rId3"/>
          <a:stretch/>
        </p:blipFill>
        <p:spPr>
          <a:xfrm>
            <a:off x="180000" y="1368360"/>
            <a:ext cx="4680000" cy="3959640"/>
          </a:xfrm>
          <a:prstGeom prst="rect">
            <a:avLst/>
          </a:prstGeom>
          <a:ln w="0">
            <a:solidFill>
              <a:srgbClr val="3465a4"/>
            </a:solidFill>
          </a:ln>
        </p:spPr>
      </p:pic>
      <p:pic>
        <p:nvPicPr>
          <p:cNvPr id="138" name="" descr=""/>
          <p:cNvPicPr/>
          <p:nvPr/>
        </p:nvPicPr>
        <p:blipFill>
          <a:blip r:embed="rId4"/>
          <a:stretch/>
        </p:blipFill>
        <p:spPr>
          <a:xfrm>
            <a:off x="5005080" y="1368000"/>
            <a:ext cx="4894920" cy="3960000"/>
          </a:xfrm>
          <a:prstGeom prst="rect">
            <a:avLst/>
          </a:prstGeom>
          <a:ln w="0">
            <a:solidFill>
              <a:srgbClr val="3465a4"/>
            </a:solid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5" name="" descr=""/>
          <p:cNvPicPr/>
          <p:nvPr/>
        </p:nvPicPr>
        <p:blipFill>
          <a:blip r:embed="rId1"/>
          <a:srcRect l="0" t="0" r="0" b="20544"/>
          <a:stretch/>
        </p:blipFill>
        <p:spPr>
          <a:xfrm>
            <a:off x="0" y="-16560"/>
            <a:ext cx="10080000" cy="736560"/>
          </a:xfrm>
          <a:prstGeom prst="rect">
            <a:avLst/>
          </a:prstGeom>
          <a:ln w="0">
            <a:noFill/>
          </a:ln>
        </p:spPr>
      </p:pic>
      <p:pic>
        <p:nvPicPr>
          <p:cNvPr id="46" name="" descr=""/>
          <p:cNvPicPr/>
          <p:nvPr/>
        </p:nvPicPr>
        <p:blipFill>
          <a:blip r:embed="rId2"/>
          <a:srcRect l="0" t="29176" r="11127" b="26364"/>
          <a:stretch/>
        </p:blipFill>
        <p:spPr>
          <a:xfrm>
            <a:off x="8640000" y="360"/>
            <a:ext cx="1439640" cy="719640"/>
          </a:xfrm>
          <a:prstGeom prst="rect">
            <a:avLst/>
          </a:prstGeom>
          <a:ln w="0">
            <a:noFill/>
          </a:ln>
        </p:spPr>
      </p:pic>
      <p:sp>
        <p:nvSpPr>
          <p:cNvPr id="47" name=""/>
          <p:cNvSpPr txBox="1"/>
          <p:nvPr/>
        </p:nvSpPr>
        <p:spPr>
          <a:xfrm>
            <a:off x="3240000" y="1170000"/>
            <a:ext cx="3420000" cy="450000"/>
          </a:xfrm>
          <a:prstGeom prst="rect">
            <a:avLst/>
          </a:prstGeom>
          <a:noFill/>
          <a:ln w="0">
            <a:noFill/>
          </a:ln>
        </p:spPr>
        <p:txBody>
          <a:bodyPr lIns="90000" rIns="90000" tIns="45000" bIns="45000" anchor="t">
            <a:noAutofit/>
          </a:bodyPr>
          <a:p>
            <a:pPr algn="ctr"/>
            <a:r>
              <a:rPr b="1" lang="en-IN" sz="2000" spc="-1" strike="noStrike">
                <a:solidFill>
                  <a:srgbClr val="000000"/>
                </a:solidFill>
                <a:latin typeface="Arial Black"/>
                <a:ea typeface="Microsoft YaHei"/>
              </a:rPr>
              <a:t>ACKNOWLEDGMENT</a:t>
            </a:r>
            <a:endParaRPr b="1" lang="en-IN" sz="2000" spc="-1" strike="noStrike">
              <a:solidFill>
                <a:srgbClr val="000000"/>
              </a:solidFill>
              <a:latin typeface="Arial Black"/>
            </a:endParaRPr>
          </a:p>
        </p:txBody>
      </p:sp>
      <p:sp>
        <p:nvSpPr>
          <p:cNvPr id="48" name=""/>
          <p:cNvSpPr txBox="1"/>
          <p:nvPr/>
        </p:nvSpPr>
        <p:spPr>
          <a:xfrm>
            <a:off x="540000" y="1980000"/>
            <a:ext cx="9360000" cy="2946960"/>
          </a:xfrm>
          <a:prstGeom prst="rect">
            <a:avLst/>
          </a:prstGeom>
          <a:noFill/>
          <a:ln w="0">
            <a:noFill/>
          </a:ln>
        </p:spPr>
        <p:txBody>
          <a:bodyPr lIns="90000" rIns="90000" tIns="45000" bIns="45000" anchor="t">
            <a:noAutofit/>
          </a:bodyPr>
          <a:p>
            <a:pPr>
              <a:lnSpc>
                <a:spcPct val="100000"/>
              </a:lnSpc>
            </a:pPr>
            <a:r>
              <a:rPr b="0" lang="en-IN" sz="1500" spc="-1" strike="noStrike">
                <a:solidFill>
                  <a:srgbClr val="000000"/>
                </a:solidFill>
                <a:latin typeface="Calibri"/>
                <a:ea typeface="Microsoft YaHei"/>
              </a:rPr>
              <a:t>I would like to thank Flip Robo Technologies who gave me this opportunity to work on </a:t>
            </a:r>
            <a:r>
              <a:rPr b="1" lang="en-IN" sz="1500" spc="-1" strike="noStrike">
                <a:solidFill>
                  <a:srgbClr val="000000"/>
                </a:solidFill>
                <a:latin typeface="Calibri"/>
                <a:ea typeface="Microsoft YaHei"/>
              </a:rPr>
              <a:t>Cause of Death</a:t>
            </a:r>
            <a:r>
              <a:rPr b="0" lang="en-IN" sz="1500" spc="-1" strike="noStrike">
                <a:solidFill>
                  <a:srgbClr val="000000"/>
                </a:solidFill>
                <a:latin typeface="Calibri"/>
                <a:ea typeface="Microsoft YaHei"/>
              </a:rPr>
              <a:t> Project which helped me </a:t>
            </a:r>
            <a:r>
              <a:rPr b="0" lang="en-IN" sz="1500" spc="-1" strike="noStrike">
                <a:solidFill>
                  <a:srgbClr val="000000"/>
                </a:solidFill>
                <a:latin typeface="Calibri"/>
              </a:rPr>
              <a:t>to gain in-depth knowledge of EDA Analysis in Data Science to derive insights for organizational goals to meet business needs.</a:t>
            </a:r>
            <a:endParaRPr b="0" lang="en-IN" sz="1500" spc="-1" strike="noStrike">
              <a:solidFill>
                <a:srgbClr val="000000"/>
              </a:solidFill>
              <a:latin typeface="Calibri"/>
            </a:endParaRPr>
          </a:p>
          <a:p>
            <a:endParaRPr b="0" lang="en-IN" sz="1500" spc="-1" strike="noStrike">
              <a:solidFill>
                <a:srgbClr val="000000"/>
              </a:solidFill>
              <a:latin typeface="Calibri"/>
            </a:endParaRPr>
          </a:p>
          <a:p>
            <a:r>
              <a:rPr b="0" lang="en-IN" sz="1500" spc="-1" strike="noStrike">
                <a:solidFill>
                  <a:srgbClr val="000000"/>
                </a:solidFill>
                <a:latin typeface="Calibri"/>
              </a:rPr>
              <a:t>Also, I have utilized a few external resources which helped me to complete this project. All the external resources that were used in creating this project are listed below:</a:t>
            </a:r>
            <a:endParaRPr b="0" lang="en-IN" sz="1500" spc="-1" strike="noStrike">
              <a:solidFill>
                <a:srgbClr val="000000"/>
              </a:solidFill>
              <a:latin typeface="Calibri"/>
            </a:endParaRPr>
          </a:p>
          <a:p>
            <a:endParaRPr b="0" lang="en-IN" sz="1500" spc="-1" strike="noStrike">
              <a:solidFill>
                <a:srgbClr val="000000"/>
              </a:solidFill>
              <a:latin typeface="Calibri"/>
            </a:endParaRPr>
          </a:p>
          <a:p>
            <a:endParaRPr b="0" lang="en-IN" sz="1500" spc="-1" strike="noStrike">
              <a:solidFill>
                <a:srgbClr val="000000"/>
              </a:solidFill>
              <a:latin typeface="Calibri"/>
            </a:endParaRPr>
          </a:p>
          <a:p>
            <a:endParaRPr b="0" lang="en-IN" sz="1500" spc="-1" strike="noStrike">
              <a:solidFill>
                <a:srgbClr val="000000"/>
              </a:solidFill>
              <a:latin typeface="Calibri"/>
            </a:endParaRPr>
          </a:p>
          <a:p>
            <a:r>
              <a:rPr b="0" lang="zxx" sz="1500" spc="-1" strike="noStrike">
                <a:solidFill>
                  <a:srgbClr val="000000"/>
                </a:solidFill>
                <a:latin typeface="Calibri"/>
              </a:rPr>
              <a:t>https://ourworldindata.org/causes-of-death-treemap</a:t>
            </a:r>
            <a:endParaRPr b="0" lang="zxx" sz="1500" spc="-1" strike="noStrike">
              <a:solidFill>
                <a:srgbClr val="000000"/>
              </a:solidFill>
              <a:latin typeface="Arial"/>
            </a:endParaRPr>
          </a:p>
          <a:p>
            <a:r>
              <a:rPr b="0" lang="zxx" sz="1500" spc="-1" strike="noStrike">
                <a:solidFill>
                  <a:srgbClr val="000000"/>
                </a:solidFill>
                <a:latin typeface="Calibri"/>
              </a:rPr>
              <a:t>https://github.com/</a:t>
            </a:r>
            <a:endParaRPr b="0" lang="zxx" sz="1500" spc="-1" strike="noStrike">
              <a:solidFill>
                <a:srgbClr val="000000"/>
              </a:solidFill>
              <a:latin typeface="Arial"/>
            </a:endParaRPr>
          </a:p>
          <a:p>
            <a:r>
              <a:rPr b="0" lang="zxx" sz="1500" spc="-1" strike="noStrike">
                <a:solidFill>
                  <a:srgbClr val="000000"/>
                </a:solidFill>
                <a:latin typeface="Calibri"/>
              </a:rPr>
              <a:t>https://www.w3schools.com/</a:t>
            </a:r>
            <a:endParaRPr b="0" lang="zxx" sz="1500" spc="-1" strike="noStrike">
              <a:solidFill>
                <a:srgbClr val="000000"/>
              </a:solidFill>
              <a:latin typeface="Arial"/>
            </a:endParaRPr>
          </a:p>
          <a:p>
            <a:r>
              <a:rPr b="0" lang="zxx" sz="1500" spc="-1" strike="noStrike">
                <a:solidFill>
                  <a:srgbClr val="000000"/>
                </a:solidFill>
                <a:latin typeface="Calibri"/>
              </a:rPr>
              <a:t>https://matplotlib.org/</a:t>
            </a:r>
            <a:endParaRPr b="0" lang="zxx" sz="1500" spc="-1" strike="noStrike">
              <a:solidFill>
                <a:srgbClr val="000000"/>
              </a:solidFill>
              <a:latin typeface="Arial"/>
            </a:endParaRPr>
          </a:p>
          <a:p>
            <a:r>
              <a:rPr b="0" lang="zxx" sz="1500" spc="-1" strike="noStrike">
                <a:solidFill>
                  <a:srgbClr val="000000"/>
                </a:solidFill>
                <a:latin typeface="Calibri"/>
              </a:rPr>
              <a:t>https://www.geeksforgeeks.org/</a:t>
            </a:r>
            <a:endParaRPr b="0" lang="zxx" sz="1500" spc="-1" strike="noStrike">
              <a:solidFill>
                <a:srgbClr val="000000"/>
              </a:solidFill>
              <a:latin typeface="Arial"/>
            </a:endParaRPr>
          </a:p>
          <a:p>
            <a:r>
              <a:rPr b="0" lang="zxx" sz="1500" spc="-1" strike="noStrike">
                <a:solidFill>
                  <a:srgbClr val="000000"/>
                </a:solidFill>
                <a:latin typeface="Calibri"/>
              </a:rPr>
              <a:t>https://seaborn.pydata.org/</a:t>
            </a:r>
            <a:endParaRPr b="0" lang="zxx"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9" name="" descr=""/>
          <p:cNvPicPr/>
          <p:nvPr/>
        </p:nvPicPr>
        <p:blipFill>
          <a:blip r:embed="rId1"/>
          <a:srcRect l="0" t="0" r="0" b="20544"/>
          <a:stretch/>
        </p:blipFill>
        <p:spPr>
          <a:xfrm>
            <a:off x="0" y="-16560"/>
            <a:ext cx="10080000" cy="736560"/>
          </a:xfrm>
          <a:prstGeom prst="rect">
            <a:avLst/>
          </a:prstGeom>
          <a:ln w="0">
            <a:noFill/>
          </a:ln>
        </p:spPr>
      </p:pic>
      <p:pic>
        <p:nvPicPr>
          <p:cNvPr id="140" name="" descr=""/>
          <p:cNvPicPr/>
          <p:nvPr/>
        </p:nvPicPr>
        <p:blipFill>
          <a:blip r:embed="rId2"/>
          <a:srcRect l="0" t="29176" r="11127" b="26364"/>
          <a:stretch/>
        </p:blipFill>
        <p:spPr>
          <a:xfrm>
            <a:off x="8640000" y="360"/>
            <a:ext cx="1439640" cy="719640"/>
          </a:xfrm>
          <a:prstGeom prst="rect">
            <a:avLst/>
          </a:prstGeom>
          <a:ln w="0">
            <a:noFill/>
          </a:ln>
        </p:spPr>
      </p:pic>
      <p:sp>
        <p:nvSpPr>
          <p:cNvPr id="141" name=""/>
          <p:cNvSpPr txBox="1"/>
          <p:nvPr/>
        </p:nvSpPr>
        <p:spPr>
          <a:xfrm>
            <a:off x="36000" y="720000"/>
            <a:ext cx="2844000" cy="450000"/>
          </a:xfrm>
          <a:prstGeom prst="rect">
            <a:avLst/>
          </a:prstGeom>
          <a:noFill/>
          <a:ln w="0">
            <a:noFill/>
          </a:ln>
        </p:spPr>
        <p:txBody>
          <a:bodyPr lIns="90000" rIns="90000" tIns="45000" bIns="45000" anchor="t">
            <a:noAutofit/>
          </a:bodyPr>
          <a:p>
            <a:r>
              <a:rPr b="1" lang="en-IN" sz="2000" spc="-1" strike="noStrike">
                <a:solidFill>
                  <a:srgbClr val="000000"/>
                </a:solidFill>
                <a:latin typeface="Arial Black"/>
                <a:ea typeface="Microsoft YaHei"/>
              </a:rPr>
              <a:t>Data Visualization:</a:t>
            </a:r>
            <a:endParaRPr b="0" lang="en-IN" sz="2000" spc="-1" strike="noStrike">
              <a:solidFill>
                <a:srgbClr val="000000"/>
              </a:solidFill>
              <a:latin typeface="Arial"/>
            </a:endParaRPr>
          </a:p>
        </p:txBody>
      </p:sp>
      <p:sp>
        <p:nvSpPr>
          <p:cNvPr id="142" name=""/>
          <p:cNvSpPr txBox="1"/>
          <p:nvPr/>
        </p:nvSpPr>
        <p:spPr>
          <a:xfrm>
            <a:off x="180000" y="1256760"/>
            <a:ext cx="3960000" cy="4203360"/>
          </a:xfrm>
          <a:prstGeom prst="rect">
            <a:avLst/>
          </a:prstGeom>
          <a:noFill/>
          <a:ln w="0">
            <a:noFill/>
          </a:ln>
        </p:spPr>
        <p:txBody>
          <a:bodyPr lIns="90000" rIns="90000" tIns="45000" bIns="45000" anchor="t">
            <a:noAutofit/>
          </a:bodyPr>
          <a:p>
            <a:r>
              <a:rPr b="1" lang="en-IN" sz="1300" spc="-1" strike="noStrike">
                <a:solidFill>
                  <a:srgbClr val="000000"/>
                </a:solidFill>
                <a:latin typeface="Calibri"/>
                <a:ea typeface="NSimSun"/>
              </a:rPr>
              <a:t>Non-communicable Diseases:</a:t>
            </a:r>
            <a:endParaRPr b="0" lang="en-IN" sz="1300" spc="-1" strike="noStrike">
              <a:solidFill>
                <a:srgbClr val="000000"/>
              </a:solidFill>
              <a:latin typeface="Arial"/>
            </a:endParaRPr>
          </a:p>
          <a:p>
            <a:endParaRPr b="0" lang="en-IN" sz="1300" spc="-1" strike="noStrike">
              <a:solidFill>
                <a:srgbClr val="000000"/>
              </a:solidFill>
              <a:latin typeface="Arial"/>
            </a:endParaRPr>
          </a:p>
          <a:p>
            <a:pPr marL="216000" indent="-216000">
              <a:buClr>
                <a:srgbClr val="000000"/>
              </a:buClr>
              <a:buSzPct val="45000"/>
              <a:buFont typeface="Wingdings" charset="2"/>
              <a:buChar char=""/>
            </a:pPr>
            <a:r>
              <a:rPr b="0" lang="en-IN" sz="1300" spc="-1" strike="noStrike">
                <a:solidFill>
                  <a:srgbClr val="000000"/>
                </a:solidFill>
                <a:latin typeface="Calibri"/>
                <a:ea typeface="NSimSun"/>
              </a:rPr>
              <a:t>Meningitis death count is reported high in India, Nigeria and low in Uganda</a:t>
            </a:r>
            <a:endParaRPr b="0" lang="en-IN" sz="1300" spc="-1" strike="noStrike">
              <a:solidFill>
                <a:srgbClr val="000000"/>
              </a:solidFill>
              <a:latin typeface="Arial"/>
            </a:endParaRPr>
          </a:p>
          <a:p>
            <a:pPr marL="216000" indent="-216000">
              <a:buClr>
                <a:srgbClr val="000000"/>
              </a:buClr>
              <a:buSzPct val="45000"/>
              <a:buFont typeface="Wingdings" charset="2"/>
              <a:buChar char=""/>
            </a:pPr>
            <a:r>
              <a:rPr b="0" lang="en-IN" sz="1300" spc="-1" strike="noStrike">
                <a:solidFill>
                  <a:srgbClr val="000000"/>
                </a:solidFill>
                <a:latin typeface="Calibri"/>
                <a:ea typeface="NSimSun"/>
              </a:rPr>
              <a:t>Alzheimer's Disease and Other Dementias death count is reported high in China followed </a:t>
            </a:r>
            <a:endParaRPr b="0" lang="en-IN" sz="1300" spc="-1" strike="noStrike">
              <a:solidFill>
                <a:srgbClr val="000000"/>
              </a:solidFill>
              <a:latin typeface="Arial"/>
            </a:endParaRPr>
          </a:p>
          <a:p>
            <a:r>
              <a:rPr b="0" lang="en-IN" sz="1300" spc="-1" strike="noStrike">
                <a:solidFill>
                  <a:srgbClr val="000000"/>
                </a:solidFill>
                <a:latin typeface="Calibri"/>
                <a:ea typeface="NSimSun"/>
              </a:rPr>
              <a:t>      </a:t>
            </a:r>
            <a:r>
              <a:rPr b="0" lang="en-IN" sz="1300" spc="-1" strike="noStrike">
                <a:solidFill>
                  <a:srgbClr val="000000"/>
                </a:solidFill>
                <a:latin typeface="Calibri"/>
                <a:ea typeface="NSimSun"/>
              </a:rPr>
              <a:t>by United States and reported low in United </a:t>
            </a:r>
            <a:endParaRPr b="0" lang="en-IN" sz="1300" spc="-1" strike="noStrike">
              <a:solidFill>
                <a:srgbClr val="000000"/>
              </a:solidFill>
              <a:latin typeface="Arial"/>
            </a:endParaRPr>
          </a:p>
          <a:p>
            <a:r>
              <a:rPr b="0" lang="en-IN" sz="1300" spc="-1" strike="noStrike">
                <a:solidFill>
                  <a:srgbClr val="000000"/>
                </a:solidFill>
                <a:latin typeface="Calibri"/>
                <a:ea typeface="NSimSun"/>
              </a:rPr>
              <a:t>      </a:t>
            </a:r>
            <a:r>
              <a:rPr b="0" lang="en-IN" sz="1300" spc="-1" strike="noStrike">
                <a:solidFill>
                  <a:srgbClr val="000000"/>
                </a:solidFill>
                <a:latin typeface="Calibri"/>
                <a:ea typeface="NSimSun"/>
              </a:rPr>
              <a:t>Kingdom</a:t>
            </a:r>
            <a:r>
              <a:rPr b="0" lang="en-IN" sz="1300" spc="-1" strike="noStrike">
                <a:solidFill>
                  <a:srgbClr val="000000"/>
                </a:solidFill>
                <a:latin typeface="Calibri"/>
                <a:ea typeface="NSimSun"/>
              </a:rPr>
              <a:t>  </a:t>
            </a:r>
            <a:endParaRPr b="0" lang="en-IN" sz="1300" spc="-1" strike="noStrike">
              <a:solidFill>
                <a:srgbClr val="000000"/>
              </a:solidFill>
              <a:latin typeface="Arial"/>
            </a:endParaRPr>
          </a:p>
          <a:p>
            <a:pPr marL="216000" indent="-216000">
              <a:buClr>
                <a:srgbClr val="000000"/>
              </a:buClr>
              <a:buSzPct val="45000"/>
              <a:buFont typeface="Wingdings" charset="2"/>
              <a:buChar char=""/>
            </a:pPr>
            <a:r>
              <a:rPr b="0" lang="en-IN" sz="1300" spc="-1" strike="noStrike">
                <a:solidFill>
                  <a:srgbClr val="000000"/>
                </a:solidFill>
                <a:latin typeface="Calibri"/>
                <a:ea typeface="NSimSun"/>
              </a:rPr>
              <a:t>Parkinson's Disease death count is reported high in China, India and low in Brazil</a:t>
            </a:r>
            <a:endParaRPr b="0" lang="en-IN" sz="13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IN" sz="1300" spc="-1" strike="noStrike">
                <a:solidFill>
                  <a:srgbClr val="000000"/>
                </a:solidFill>
                <a:latin typeface="Calibri"/>
                <a:ea typeface="NSimSun"/>
              </a:rPr>
              <a:t>Cardiovascular Diseases death count is reported very high in China and India followed by </a:t>
            </a:r>
            <a:r>
              <a:rPr b="0" lang="en-IN" sz="1300" spc="-1" strike="noStrike">
                <a:solidFill>
                  <a:srgbClr val="000000"/>
                </a:solidFill>
                <a:latin typeface="Calibri"/>
                <a:ea typeface="NSimSun"/>
              </a:rPr>
              <a:t>Russia</a:t>
            </a:r>
            <a:r>
              <a:rPr b="0" lang="en-IN" sz="1300" spc="-1" strike="noStrike">
                <a:solidFill>
                  <a:srgbClr val="000000"/>
                </a:solidFill>
                <a:latin typeface="Calibri"/>
                <a:ea typeface="NSimSun"/>
              </a:rPr>
              <a:t>     </a:t>
            </a:r>
            <a:endParaRPr b="0" lang="en-IN" sz="1300" spc="-1" strike="noStrike">
              <a:solidFill>
                <a:srgbClr val="000000"/>
              </a:solidFill>
              <a:latin typeface="Arial"/>
            </a:endParaRPr>
          </a:p>
          <a:p>
            <a:pPr marL="216000" indent="-216000">
              <a:buClr>
                <a:srgbClr val="000000"/>
              </a:buClr>
              <a:buSzPct val="45000"/>
              <a:buFont typeface="Wingdings" charset="2"/>
              <a:buChar char=""/>
            </a:pPr>
            <a:r>
              <a:rPr b="0" lang="en-IN" sz="1300" spc="-1" strike="noStrike">
                <a:solidFill>
                  <a:srgbClr val="000000"/>
                </a:solidFill>
                <a:latin typeface="Calibri"/>
                <a:ea typeface="NSimSun"/>
              </a:rPr>
              <a:t>Neoplasms death count is reported very high in China and very low in France</a:t>
            </a:r>
            <a:endParaRPr b="0" lang="en-IN" sz="1300" spc="-1" strike="noStrike">
              <a:solidFill>
                <a:srgbClr val="000000"/>
              </a:solidFill>
              <a:latin typeface="Arial"/>
            </a:endParaRPr>
          </a:p>
          <a:p>
            <a:pPr marL="216000" indent="-216000">
              <a:buClr>
                <a:srgbClr val="000000"/>
              </a:buClr>
              <a:buSzPct val="45000"/>
              <a:buFont typeface="Wingdings" charset="2"/>
              <a:buChar char=""/>
            </a:pPr>
            <a:r>
              <a:rPr b="0" lang="en-IN" sz="1300" spc="-1" strike="noStrike">
                <a:solidFill>
                  <a:srgbClr val="000000"/>
                </a:solidFill>
                <a:latin typeface="Calibri"/>
                <a:ea typeface="NSimSun"/>
              </a:rPr>
              <a:t>Diabetes Mellitus death count is reported high in India and China</a:t>
            </a:r>
            <a:endParaRPr b="0" lang="en-IN" sz="1300" spc="-1" strike="noStrike">
              <a:solidFill>
                <a:srgbClr val="000000"/>
              </a:solidFill>
              <a:latin typeface="Arial"/>
            </a:endParaRPr>
          </a:p>
          <a:p>
            <a:pPr marL="216000" indent="-216000">
              <a:buClr>
                <a:srgbClr val="000000"/>
              </a:buClr>
              <a:buSzPct val="45000"/>
              <a:buFont typeface="Wingdings" charset="2"/>
              <a:buChar char=""/>
            </a:pPr>
            <a:r>
              <a:rPr b="0" lang="en-IN" sz="1300" spc="-1" strike="noStrike">
                <a:solidFill>
                  <a:srgbClr val="000000"/>
                </a:solidFill>
                <a:latin typeface="Calibri"/>
                <a:ea typeface="NSimSun"/>
              </a:rPr>
              <a:t>Chronic Kidney Disease death count is very high and almost equal in India and China</a:t>
            </a:r>
            <a:endParaRPr b="0" lang="en-IN" sz="1300" spc="-1" strike="noStrike">
              <a:solidFill>
                <a:srgbClr val="000000"/>
              </a:solidFill>
              <a:latin typeface="Arial"/>
            </a:endParaRPr>
          </a:p>
          <a:p>
            <a:pPr marL="216000" indent="-216000">
              <a:buClr>
                <a:srgbClr val="000000"/>
              </a:buClr>
              <a:buSzPct val="45000"/>
              <a:buFont typeface="Wingdings" charset="2"/>
              <a:buChar char=""/>
            </a:pPr>
            <a:r>
              <a:rPr b="0" lang="en-IN" sz="1300" spc="-1" strike="noStrike">
                <a:solidFill>
                  <a:srgbClr val="000000"/>
                </a:solidFill>
                <a:latin typeface="Calibri"/>
                <a:ea typeface="NSimSun"/>
              </a:rPr>
              <a:t>Chronic Respiratory Diseases death rate is very high in China and India</a:t>
            </a:r>
            <a:endParaRPr b="0" lang="en-IN" sz="1300" spc="-1" strike="noStrike">
              <a:solidFill>
                <a:srgbClr val="000000"/>
              </a:solidFill>
              <a:latin typeface="Arial"/>
            </a:endParaRPr>
          </a:p>
          <a:p>
            <a:pPr marL="216000" indent="-216000">
              <a:buClr>
                <a:srgbClr val="000000"/>
              </a:buClr>
              <a:buSzPct val="45000"/>
              <a:buFont typeface="Wingdings" charset="2"/>
              <a:buChar char=""/>
            </a:pPr>
            <a:r>
              <a:rPr b="0" lang="en-IN" sz="1300" spc="-1" strike="noStrike">
                <a:solidFill>
                  <a:srgbClr val="000000"/>
                </a:solidFill>
                <a:latin typeface="Calibri"/>
                <a:ea typeface="NSimSun"/>
              </a:rPr>
              <a:t>Cirrhosis and Other Chronic Liver Diseases and Digestive Diseases death counts are very</a:t>
            </a:r>
            <a:endParaRPr b="0" lang="en-IN" sz="1300" spc="-1" strike="noStrike">
              <a:solidFill>
                <a:srgbClr val="000000"/>
              </a:solidFill>
              <a:latin typeface="Arial"/>
            </a:endParaRPr>
          </a:p>
          <a:p>
            <a:r>
              <a:rPr b="0" lang="en-IN" sz="1300" spc="-1" strike="noStrike">
                <a:solidFill>
                  <a:srgbClr val="000000"/>
                </a:solidFill>
                <a:latin typeface="Calibri"/>
                <a:ea typeface="NSimSun"/>
              </a:rPr>
              <a:t>      </a:t>
            </a:r>
            <a:r>
              <a:rPr b="0" lang="en-IN" sz="1300" spc="-1" strike="noStrike">
                <a:solidFill>
                  <a:srgbClr val="000000"/>
                </a:solidFill>
                <a:latin typeface="Calibri"/>
                <a:ea typeface="NSimSun"/>
              </a:rPr>
              <a:t>high both in India and China</a:t>
            </a:r>
            <a:endParaRPr b="0" lang="en-IN" sz="1300" spc="-1" strike="noStrike">
              <a:solidFill>
                <a:srgbClr val="000000"/>
              </a:solidFill>
              <a:latin typeface="Arial"/>
            </a:endParaRPr>
          </a:p>
          <a:p>
            <a:pPr marL="216000" indent="-216000">
              <a:buClr>
                <a:srgbClr val="000000"/>
              </a:buClr>
              <a:buSzPct val="45000"/>
              <a:buFont typeface="Wingdings" charset="2"/>
              <a:buChar char=""/>
            </a:pPr>
            <a:r>
              <a:rPr b="0" lang="en-IN" sz="1300" spc="-1" strike="noStrike">
                <a:solidFill>
                  <a:srgbClr val="000000"/>
                </a:solidFill>
                <a:latin typeface="Calibri"/>
                <a:ea typeface="NSimSun"/>
              </a:rPr>
              <a:t>Death by Acute Hepatitis in India is the highest among all the other countries</a:t>
            </a:r>
            <a:endParaRPr b="0" lang="en-IN" sz="1300" spc="-1" strike="noStrike">
              <a:solidFill>
                <a:srgbClr val="000000"/>
              </a:solidFill>
              <a:latin typeface="Arial"/>
            </a:endParaRPr>
          </a:p>
        </p:txBody>
      </p:sp>
      <p:pic>
        <p:nvPicPr>
          <p:cNvPr id="143" name="" descr=""/>
          <p:cNvPicPr/>
          <p:nvPr/>
        </p:nvPicPr>
        <p:blipFill>
          <a:blip r:embed="rId3"/>
          <a:stretch/>
        </p:blipFill>
        <p:spPr>
          <a:xfrm>
            <a:off x="4320000" y="1260000"/>
            <a:ext cx="5220000" cy="3960360"/>
          </a:xfrm>
          <a:prstGeom prst="rect">
            <a:avLst/>
          </a:prstGeom>
          <a:ln w="0">
            <a:solidFill>
              <a:srgbClr val="3465a4"/>
            </a:solid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4" name="" descr=""/>
          <p:cNvPicPr/>
          <p:nvPr/>
        </p:nvPicPr>
        <p:blipFill>
          <a:blip r:embed="rId1"/>
          <a:srcRect l="0" t="0" r="0" b="20544"/>
          <a:stretch/>
        </p:blipFill>
        <p:spPr>
          <a:xfrm>
            <a:off x="0" y="-16560"/>
            <a:ext cx="10080000" cy="736560"/>
          </a:xfrm>
          <a:prstGeom prst="rect">
            <a:avLst/>
          </a:prstGeom>
          <a:ln w="0">
            <a:noFill/>
          </a:ln>
        </p:spPr>
      </p:pic>
      <p:pic>
        <p:nvPicPr>
          <p:cNvPr id="145" name="" descr=""/>
          <p:cNvPicPr/>
          <p:nvPr/>
        </p:nvPicPr>
        <p:blipFill>
          <a:blip r:embed="rId2"/>
          <a:srcRect l="0" t="29176" r="11127" b="26364"/>
          <a:stretch/>
        </p:blipFill>
        <p:spPr>
          <a:xfrm>
            <a:off x="8640000" y="360"/>
            <a:ext cx="1439640" cy="719640"/>
          </a:xfrm>
          <a:prstGeom prst="rect">
            <a:avLst/>
          </a:prstGeom>
          <a:ln w="0">
            <a:noFill/>
          </a:ln>
        </p:spPr>
      </p:pic>
      <p:sp>
        <p:nvSpPr>
          <p:cNvPr id="146" name=""/>
          <p:cNvSpPr txBox="1"/>
          <p:nvPr/>
        </p:nvSpPr>
        <p:spPr>
          <a:xfrm>
            <a:off x="36000" y="720000"/>
            <a:ext cx="2844000" cy="450000"/>
          </a:xfrm>
          <a:prstGeom prst="rect">
            <a:avLst/>
          </a:prstGeom>
          <a:noFill/>
          <a:ln w="0">
            <a:noFill/>
          </a:ln>
        </p:spPr>
        <p:txBody>
          <a:bodyPr lIns="90000" rIns="90000" tIns="45000" bIns="45000" anchor="t">
            <a:noAutofit/>
          </a:bodyPr>
          <a:p>
            <a:r>
              <a:rPr b="1" lang="en-IN" sz="2000" spc="-1" strike="noStrike">
                <a:solidFill>
                  <a:srgbClr val="000000"/>
                </a:solidFill>
                <a:latin typeface="Arial Black"/>
                <a:ea typeface="Microsoft YaHei"/>
              </a:rPr>
              <a:t>Data Visualization:</a:t>
            </a:r>
            <a:endParaRPr b="0" lang="en-IN" sz="2000" spc="-1" strike="noStrike">
              <a:solidFill>
                <a:srgbClr val="000000"/>
              </a:solidFill>
              <a:latin typeface="Arial"/>
            </a:endParaRPr>
          </a:p>
        </p:txBody>
      </p:sp>
      <p:sp>
        <p:nvSpPr>
          <p:cNvPr id="147" name=""/>
          <p:cNvSpPr txBox="1"/>
          <p:nvPr/>
        </p:nvSpPr>
        <p:spPr>
          <a:xfrm>
            <a:off x="180000" y="1440000"/>
            <a:ext cx="2340000" cy="3545280"/>
          </a:xfrm>
          <a:prstGeom prst="rect">
            <a:avLst/>
          </a:prstGeom>
          <a:noFill/>
          <a:ln w="0">
            <a:noFill/>
          </a:ln>
        </p:spPr>
        <p:txBody>
          <a:bodyPr lIns="90000" rIns="90000" tIns="45000" bIns="45000" anchor="t">
            <a:noAutofit/>
          </a:bodyPr>
          <a:p>
            <a:r>
              <a:rPr b="1" lang="en-IN" sz="1300" spc="-1" strike="noStrike">
                <a:solidFill>
                  <a:srgbClr val="000000"/>
                </a:solidFill>
                <a:latin typeface="Calibri"/>
                <a:ea typeface="NSimSun"/>
              </a:rPr>
              <a:t>Non-communicable Diseases:</a:t>
            </a:r>
            <a:endParaRPr b="0" lang="en-IN" sz="1300" spc="-1" strike="noStrike">
              <a:solidFill>
                <a:srgbClr val="000000"/>
              </a:solidFill>
              <a:latin typeface="Arial"/>
            </a:endParaRPr>
          </a:p>
          <a:p>
            <a:endParaRPr b="0" lang="en-IN" sz="1300" spc="-1" strike="noStrike">
              <a:solidFill>
                <a:srgbClr val="000000"/>
              </a:solidFill>
              <a:latin typeface="Arial"/>
            </a:endParaRPr>
          </a:p>
          <a:p>
            <a:r>
              <a:rPr b="0" lang="en-IN" sz="1300" spc="-1" strike="noStrike">
                <a:solidFill>
                  <a:srgbClr val="000000"/>
                </a:solidFill>
                <a:latin typeface="Calibri"/>
                <a:ea typeface="NSimSun"/>
              </a:rPr>
              <a:t>As we see the most of death by Non Communicable Disease is very high in India and China, this is due to high density of population in both the country</a:t>
            </a:r>
            <a:endParaRPr b="0" lang="en-IN" sz="1300" spc="-1" strike="noStrike">
              <a:solidFill>
                <a:srgbClr val="000000"/>
              </a:solidFill>
              <a:latin typeface="Arial"/>
            </a:endParaRPr>
          </a:p>
          <a:p>
            <a:endParaRPr b="0" lang="en-IN" sz="1300" spc="-1" strike="noStrike">
              <a:solidFill>
                <a:srgbClr val="000000"/>
              </a:solidFill>
              <a:latin typeface="Arial"/>
            </a:endParaRPr>
          </a:p>
          <a:p>
            <a:r>
              <a:rPr b="0" lang="en-IN" sz="1300" spc="-1" strike="noStrike">
                <a:solidFill>
                  <a:srgbClr val="000000"/>
                </a:solidFill>
                <a:latin typeface="Calibri"/>
                <a:ea typeface="NSimSun"/>
              </a:rPr>
              <a:t>Line plot chart shows us that death  by Non Communicable disease is increasing yearly</a:t>
            </a:r>
            <a:endParaRPr b="0" lang="en-IN" sz="1300" spc="-1" strike="noStrike">
              <a:solidFill>
                <a:srgbClr val="000000"/>
              </a:solidFill>
              <a:latin typeface="Calibri"/>
            </a:endParaRPr>
          </a:p>
          <a:p>
            <a:r>
              <a:rPr b="0" lang="en-IN" sz="1300" spc="-1" strike="noStrike">
                <a:solidFill>
                  <a:srgbClr val="000000"/>
                </a:solidFill>
                <a:latin typeface="Calibri"/>
                <a:ea typeface="NSimSun"/>
              </a:rPr>
              <a:t>based on the data from 1990 to 2019</a:t>
            </a:r>
            <a:endParaRPr b="0" lang="en-IN" sz="1300" spc="-1" strike="noStrike">
              <a:solidFill>
                <a:srgbClr val="000000"/>
              </a:solidFill>
              <a:latin typeface="Arial"/>
            </a:endParaRPr>
          </a:p>
        </p:txBody>
      </p:sp>
      <p:pic>
        <p:nvPicPr>
          <p:cNvPr id="148" name="" descr=""/>
          <p:cNvPicPr/>
          <p:nvPr/>
        </p:nvPicPr>
        <p:blipFill>
          <a:blip r:embed="rId3"/>
          <a:stretch/>
        </p:blipFill>
        <p:spPr>
          <a:xfrm>
            <a:off x="2736000" y="2603520"/>
            <a:ext cx="7236000" cy="2796480"/>
          </a:xfrm>
          <a:prstGeom prst="rect">
            <a:avLst/>
          </a:prstGeom>
          <a:ln w="0">
            <a:solidFill>
              <a:srgbClr val="3465a4"/>
            </a:solidFill>
          </a:ln>
        </p:spPr>
      </p:pic>
      <p:pic>
        <p:nvPicPr>
          <p:cNvPr id="149" name="" descr=""/>
          <p:cNvPicPr/>
          <p:nvPr/>
        </p:nvPicPr>
        <p:blipFill>
          <a:blip r:embed="rId4"/>
          <a:srcRect l="6423" t="0" r="0" b="0"/>
          <a:stretch/>
        </p:blipFill>
        <p:spPr>
          <a:xfrm>
            <a:off x="2736000" y="1080000"/>
            <a:ext cx="7200000" cy="1440000"/>
          </a:xfrm>
          <a:prstGeom prst="rect">
            <a:avLst/>
          </a:prstGeom>
          <a:ln w="0">
            <a:solidFill>
              <a:srgbClr val="3465a4"/>
            </a:solid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0" name="" descr=""/>
          <p:cNvPicPr/>
          <p:nvPr/>
        </p:nvPicPr>
        <p:blipFill>
          <a:blip r:embed="rId1"/>
          <a:srcRect l="0" t="0" r="0" b="20544"/>
          <a:stretch/>
        </p:blipFill>
        <p:spPr>
          <a:xfrm>
            <a:off x="0" y="-16560"/>
            <a:ext cx="10080000" cy="736560"/>
          </a:xfrm>
          <a:prstGeom prst="rect">
            <a:avLst/>
          </a:prstGeom>
          <a:ln w="0">
            <a:noFill/>
          </a:ln>
        </p:spPr>
      </p:pic>
      <p:pic>
        <p:nvPicPr>
          <p:cNvPr id="151" name="" descr=""/>
          <p:cNvPicPr/>
          <p:nvPr/>
        </p:nvPicPr>
        <p:blipFill>
          <a:blip r:embed="rId2"/>
          <a:srcRect l="0" t="29176" r="11127" b="26364"/>
          <a:stretch/>
        </p:blipFill>
        <p:spPr>
          <a:xfrm>
            <a:off x="8640000" y="360"/>
            <a:ext cx="1439640" cy="719640"/>
          </a:xfrm>
          <a:prstGeom prst="rect">
            <a:avLst/>
          </a:prstGeom>
          <a:ln w="0">
            <a:noFill/>
          </a:ln>
        </p:spPr>
      </p:pic>
      <p:sp>
        <p:nvSpPr>
          <p:cNvPr id="152" name=""/>
          <p:cNvSpPr txBox="1"/>
          <p:nvPr/>
        </p:nvSpPr>
        <p:spPr>
          <a:xfrm>
            <a:off x="36000" y="720000"/>
            <a:ext cx="2844000" cy="450000"/>
          </a:xfrm>
          <a:prstGeom prst="rect">
            <a:avLst/>
          </a:prstGeom>
          <a:noFill/>
          <a:ln w="0">
            <a:noFill/>
          </a:ln>
        </p:spPr>
        <p:txBody>
          <a:bodyPr lIns="90000" rIns="90000" tIns="45000" bIns="45000" anchor="t">
            <a:noAutofit/>
          </a:bodyPr>
          <a:p>
            <a:r>
              <a:rPr b="1" lang="en-IN" sz="2000" spc="-1" strike="noStrike">
                <a:solidFill>
                  <a:srgbClr val="000000"/>
                </a:solidFill>
                <a:latin typeface="Arial Black"/>
                <a:ea typeface="Microsoft YaHei"/>
              </a:rPr>
              <a:t>Data Visualization:</a:t>
            </a:r>
            <a:endParaRPr b="0" lang="en-IN" sz="2000" spc="-1" strike="noStrike">
              <a:solidFill>
                <a:srgbClr val="000000"/>
              </a:solidFill>
              <a:latin typeface="Arial"/>
            </a:endParaRPr>
          </a:p>
        </p:txBody>
      </p:sp>
      <p:sp>
        <p:nvSpPr>
          <p:cNvPr id="153" name=""/>
          <p:cNvSpPr txBox="1"/>
          <p:nvPr/>
        </p:nvSpPr>
        <p:spPr>
          <a:xfrm>
            <a:off x="180000" y="1440000"/>
            <a:ext cx="2880000" cy="1620000"/>
          </a:xfrm>
          <a:prstGeom prst="rect">
            <a:avLst/>
          </a:prstGeom>
          <a:noFill/>
          <a:ln w="0">
            <a:noFill/>
          </a:ln>
        </p:spPr>
        <p:txBody>
          <a:bodyPr lIns="90000" rIns="90000" tIns="45000" bIns="45000" anchor="t">
            <a:noAutofit/>
          </a:bodyPr>
          <a:p>
            <a:r>
              <a:rPr b="0" lang="en-IN" sz="1300" spc="-1" strike="noStrike">
                <a:solidFill>
                  <a:srgbClr val="000000"/>
                </a:solidFill>
                <a:latin typeface="Calibri"/>
                <a:ea typeface="NSimSun"/>
              </a:rPr>
              <a:t>Communicable Diseases: Nutritional Deficiencies","Malaria","Maternal Disorders","HIV/AIDS","Tuberculosis","Lower Respiratory Infections","Neonatal Disorders","Diarrheal Diseases","Protein-Energy Malnutrition”</a:t>
            </a:r>
            <a:endParaRPr b="0" lang="en-IN" sz="1300" spc="-1" strike="noStrike">
              <a:solidFill>
                <a:srgbClr val="000000"/>
              </a:solidFill>
              <a:latin typeface="Arial"/>
            </a:endParaRPr>
          </a:p>
        </p:txBody>
      </p:sp>
      <p:pic>
        <p:nvPicPr>
          <p:cNvPr id="154" name="" descr=""/>
          <p:cNvPicPr/>
          <p:nvPr/>
        </p:nvPicPr>
        <p:blipFill>
          <a:blip r:embed="rId3"/>
          <a:stretch/>
        </p:blipFill>
        <p:spPr>
          <a:xfrm>
            <a:off x="3240000" y="900000"/>
            <a:ext cx="6300000" cy="4500000"/>
          </a:xfrm>
          <a:prstGeom prst="rect">
            <a:avLst/>
          </a:prstGeom>
          <a:ln w="0">
            <a:solidFill>
              <a:srgbClr val="3465a4"/>
            </a:solid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5" name="" descr=""/>
          <p:cNvPicPr/>
          <p:nvPr/>
        </p:nvPicPr>
        <p:blipFill>
          <a:blip r:embed="rId1"/>
          <a:srcRect l="0" t="0" r="0" b="20544"/>
          <a:stretch/>
        </p:blipFill>
        <p:spPr>
          <a:xfrm>
            <a:off x="0" y="-16560"/>
            <a:ext cx="10080000" cy="736560"/>
          </a:xfrm>
          <a:prstGeom prst="rect">
            <a:avLst/>
          </a:prstGeom>
          <a:ln w="0">
            <a:noFill/>
          </a:ln>
        </p:spPr>
      </p:pic>
      <p:pic>
        <p:nvPicPr>
          <p:cNvPr id="156" name="" descr=""/>
          <p:cNvPicPr/>
          <p:nvPr/>
        </p:nvPicPr>
        <p:blipFill>
          <a:blip r:embed="rId2"/>
          <a:srcRect l="0" t="29176" r="11127" b="26364"/>
          <a:stretch/>
        </p:blipFill>
        <p:spPr>
          <a:xfrm>
            <a:off x="8640000" y="360"/>
            <a:ext cx="1439640" cy="719640"/>
          </a:xfrm>
          <a:prstGeom prst="rect">
            <a:avLst/>
          </a:prstGeom>
          <a:ln w="0">
            <a:noFill/>
          </a:ln>
        </p:spPr>
      </p:pic>
      <p:sp>
        <p:nvSpPr>
          <p:cNvPr id="157" name=""/>
          <p:cNvSpPr txBox="1"/>
          <p:nvPr/>
        </p:nvSpPr>
        <p:spPr>
          <a:xfrm>
            <a:off x="36000" y="720000"/>
            <a:ext cx="2844000" cy="450000"/>
          </a:xfrm>
          <a:prstGeom prst="rect">
            <a:avLst/>
          </a:prstGeom>
          <a:noFill/>
          <a:ln w="0">
            <a:noFill/>
          </a:ln>
        </p:spPr>
        <p:txBody>
          <a:bodyPr lIns="90000" rIns="90000" tIns="45000" bIns="45000" anchor="t">
            <a:noAutofit/>
          </a:bodyPr>
          <a:p>
            <a:r>
              <a:rPr b="1" lang="en-IN" sz="2000" spc="-1" strike="noStrike">
                <a:solidFill>
                  <a:srgbClr val="000000"/>
                </a:solidFill>
                <a:latin typeface="Arial Black"/>
                <a:ea typeface="Microsoft YaHei"/>
              </a:rPr>
              <a:t>Data Visualization:</a:t>
            </a:r>
            <a:endParaRPr b="0" lang="en-IN" sz="2000" spc="-1" strike="noStrike">
              <a:solidFill>
                <a:srgbClr val="000000"/>
              </a:solidFill>
              <a:latin typeface="Arial"/>
            </a:endParaRPr>
          </a:p>
        </p:txBody>
      </p:sp>
      <p:sp>
        <p:nvSpPr>
          <p:cNvPr id="158" name=""/>
          <p:cNvSpPr txBox="1"/>
          <p:nvPr/>
        </p:nvSpPr>
        <p:spPr>
          <a:xfrm>
            <a:off x="3600000" y="864000"/>
            <a:ext cx="1980000" cy="254880"/>
          </a:xfrm>
          <a:prstGeom prst="rect">
            <a:avLst/>
          </a:prstGeom>
          <a:noFill/>
          <a:ln w="0">
            <a:noFill/>
          </a:ln>
        </p:spPr>
        <p:txBody>
          <a:bodyPr lIns="90000" rIns="90000" tIns="45000" bIns="45000" anchor="t">
            <a:noAutofit/>
          </a:bodyPr>
          <a:p>
            <a:r>
              <a:rPr b="0" lang="en-IN" sz="1300" spc="-1" strike="noStrike">
                <a:solidFill>
                  <a:srgbClr val="000000"/>
                </a:solidFill>
                <a:latin typeface="Calibri"/>
                <a:ea typeface="NSimSun"/>
              </a:rPr>
              <a:t>Communicable Diseases: </a:t>
            </a:r>
            <a:endParaRPr b="0" lang="en-IN" sz="1300" spc="-1" strike="noStrike">
              <a:solidFill>
                <a:srgbClr val="000000"/>
              </a:solidFill>
              <a:latin typeface="Arial"/>
            </a:endParaRPr>
          </a:p>
        </p:txBody>
      </p:sp>
      <p:pic>
        <p:nvPicPr>
          <p:cNvPr id="159" name="" descr=""/>
          <p:cNvPicPr/>
          <p:nvPr/>
        </p:nvPicPr>
        <p:blipFill>
          <a:blip r:embed="rId3"/>
          <a:stretch/>
        </p:blipFill>
        <p:spPr>
          <a:xfrm>
            <a:off x="216000" y="1296000"/>
            <a:ext cx="4500000" cy="4140000"/>
          </a:xfrm>
          <a:prstGeom prst="rect">
            <a:avLst/>
          </a:prstGeom>
          <a:ln w="0">
            <a:solidFill>
              <a:srgbClr val="3465a4"/>
            </a:solidFill>
          </a:ln>
        </p:spPr>
      </p:pic>
      <p:pic>
        <p:nvPicPr>
          <p:cNvPr id="160" name="" descr=""/>
          <p:cNvPicPr/>
          <p:nvPr/>
        </p:nvPicPr>
        <p:blipFill>
          <a:blip r:embed="rId4"/>
          <a:stretch/>
        </p:blipFill>
        <p:spPr>
          <a:xfrm>
            <a:off x="4896000" y="1260000"/>
            <a:ext cx="5040000" cy="4176000"/>
          </a:xfrm>
          <a:prstGeom prst="rect">
            <a:avLst/>
          </a:prstGeom>
          <a:ln w="0">
            <a:solidFill>
              <a:srgbClr val="3465a4"/>
            </a:solid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1" name="" descr=""/>
          <p:cNvPicPr/>
          <p:nvPr/>
        </p:nvPicPr>
        <p:blipFill>
          <a:blip r:embed="rId1"/>
          <a:srcRect l="0" t="0" r="0" b="20544"/>
          <a:stretch/>
        </p:blipFill>
        <p:spPr>
          <a:xfrm>
            <a:off x="0" y="-16560"/>
            <a:ext cx="10080000" cy="736560"/>
          </a:xfrm>
          <a:prstGeom prst="rect">
            <a:avLst/>
          </a:prstGeom>
          <a:ln w="0">
            <a:noFill/>
          </a:ln>
        </p:spPr>
      </p:pic>
      <p:pic>
        <p:nvPicPr>
          <p:cNvPr id="162" name="" descr=""/>
          <p:cNvPicPr/>
          <p:nvPr/>
        </p:nvPicPr>
        <p:blipFill>
          <a:blip r:embed="rId2"/>
          <a:srcRect l="0" t="29176" r="11127" b="26364"/>
          <a:stretch/>
        </p:blipFill>
        <p:spPr>
          <a:xfrm>
            <a:off x="8640000" y="360"/>
            <a:ext cx="1439640" cy="719640"/>
          </a:xfrm>
          <a:prstGeom prst="rect">
            <a:avLst/>
          </a:prstGeom>
          <a:ln w="0">
            <a:noFill/>
          </a:ln>
        </p:spPr>
      </p:pic>
      <p:sp>
        <p:nvSpPr>
          <p:cNvPr id="163" name=""/>
          <p:cNvSpPr txBox="1"/>
          <p:nvPr/>
        </p:nvSpPr>
        <p:spPr>
          <a:xfrm>
            <a:off x="36000" y="720000"/>
            <a:ext cx="2844000" cy="450000"/>
          </a:xfrm>
          <a:prstGeom prst="rect">
            <a:avLst/>
          </a:prstGeom>
          <a:noFill/>
          <a:ln w="0">
            <a:noFill/>
          </a:ln>
        </p:spPr>
        <p:txBody>
          <a:bodyPr lIns="90000" rIns="90000" tIns="45000" bIns="45000" anchor="t">
            <a:noAutofit/>
          </a:bodyPr>
          <a:p>
            <a:r>
              <a:rPr b="1" lang="en-IN" sz="2000" spc="-1" strike="noStrike">
                <a:solidFill>
                  <a:srgbClr val="000000"/>
                </a:solidFill>
                <a:latin typeface="Arial Black"/>
                <a:ea typeface="Microsoft YaHei"/>
              </a:rPr>
              <a:t>Data Visualization:</a:t>
            </a:r>
            <a:endParaRPr b="0" lang="en-IN" sz="2000" spc="-1" strike="noStrike">
              <a:solidFill>
                <a:srgbClr val="000000"/>
              </a:solidFill>
              <a:latin typeface="Arial"/>
            </a:endParaRPr>
          </a:p>
        </p:txBody>
      </p:sp>
      <p:sp>
        <p:nvSpPr>
          <p:cNvPr id="164" name=""/>
          <p:cNvSpPr txBox="1"/>
          <p:nvPr/>
        </p:nvSpPr>
        <p:spPr>
          <a:xfrm>
            <a:off x="3600000" y="864000"/>
            <a:ext cx="1980000" cy="254880"/>
          </a:xfrm>
          <a:prstGeom prst="rect">
            <a:avLst/>
          </a:prstGeom>
          <a:noFill/>
          <a:ln w="0">
            <a:noFill/>
          </a:ln>
        </p:spPr>
        <p:txBody>
          <a:bodyPr lIns="90000" rIns="90000" tIns="45000" bIns="45000" anchor="t">
            <a:noAutofit/>
          </a:bodyPr>
          <a:p>
            <a:r>
              <a:rPr b="0" lang="en-IN" sz="1300" spc="-1" strike="noStrike">
                <a:solidFill>
                  <a:srgbClr val="000000"/>
                </a:solidFill>
                <a:latin typeface="Calibri"/>
                <a:ea typeface="NSimSun"/>
              </a:rPr>
              <a:t>Communicable Diseases: </a:t>
            </a:r>
            <a:endParaRPr b="0" lang="en-IN" sz="1300" spc="-1" strike="noStrike">
              <a:solidFill>
                <a:srgbClr val="000000"/>
              </a:solidFill>
              <a:latin typeface="Arial"/>
            </a:endParaRPr>
          </a:p>
        </p:txBody>
      </p:sp>
      <p:pic>
        <p:nvPicPr>
          <p:cNvPr id="165" name="" descr=""/>
          <p:cNvPicPr/>
          <p:nvPr/>
        </p:nvPicPr>
        <p:blipFill>
          <a:blip r:embed="rId3"/>
          <a:stretch/>
        </p:blipFill>
        <p:spPr>
          <a:xfrm>
            <a:off x="393840" y="1440000"/>
            <a:ext cx="4466160" cy="3780000"/>
          </a:xfrm>
          <a:prstGeom prst="rect">
            <a:avLst/>
          </a:prstGeom>
          <a:ln w="0">
            <a:solidFill>
              <a:srgbClr val="3465a4"/>
            </a:solidFill>
          </a:ln>
        </p:spPr>
      </p:pic>
      <p:pic>
        <p:nvPicPr>
          <p:cNvPr id="166" name="" descr=""/>
          <p:cNvPicPr/>
          <p:nvPr/>
        </p:nvPicPr>
        <p:blipFill>
          <a:blip r:embed="rId4"/>
          <a:stretch/>
        </p:blipFill>
        <p:spPr>
          <a:xfrm>
            <a:off x="5220000" y="1452960"/>
            <a:ext cx="4680000" cy="3767040"/>
          </a:xfrm>
          <a:prstGeom prst="rect">
            <a:avLst/>
          </a:prstGeom>
          <a:ln w="0">
            <a:solidFill>
              <a:srgbClr val="3465a4"/>
            </a:solid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7" name="" descr=""/>
          <p:cNvPicPr/>
          <p:nvPr/>
        </p:nvPicPr>
        <p:blipFill>
          <a:blip r:embed="rId1"/>
          <a:srcRect l="0" t="0" r="0" b="20544"/>
          <a:stretch/>
        </p:blipFill>
        <p:spPr>
          <a:xfrm>
            <a:off x="0" y="-16560"/>
            <a:ext cx="10080000" cy="736560"/>
          </a:xfrm>
          <a:prstGeom prst="rect">
            <a:avLst/>
          </a:prstGeom>
          <a:ln w="0">
            <a:noFill/>
          </a:ln>
        </p:spPr>
      </p:pic>
      <p:pic>
        <p:nvPicPr>
          <p:cNvPr id="168" name="" descr=""/>
          <p:cNvPicPr/>
          <p:nvPr/>
        </p:nvPicPr>
        <p:blipFill>
          <a:blip r:embed="rId2"/>
          <a:srcRect l="0" t="29176" r="11127" b="26364"/>
          <a:stretch/>
        </p:blipFill>
        <p:spPr>
          <a:xfrm>
            <a:off x="8640000" y="360"/>
            <a:ext cx="1439640" cy="719640"/>
          </a:xfrm>
          <a:prstGeom prst="rect">
            <a:avLst/>
          </a:prstGeom>
          <a:ln w="0">
            <a:noFill/>
          </a:ln>
        </p:spPr>
      </p:pic>
      <p:sp>
        <p:nvSpPr>
          <p:cNvPr id="169" name=""/>
          <p:cNvSpPr txBox="1"/>
          <p:nvPr/>
        </p:nvSpPr>
        <p:spPr>
          <a:xfrm>
            <a:off x="36000" y="720000"/>
            <a:ext cx="2844000" cy="450000"/>
          </a:xfrm>
          <a:prstGeom prst="rect">
            <a:avLst/>
          </a:prstGeom>
          <a:noFill/>
          <a:ln w="0">
            <a:noFill/>
          </a:ln>
        </p:spPr>
        <p:txBody>
          <a:bodyPr lIns="90000" rIns="90000" tIns="45000" bIns="45000" anchor="t">
            <a:noAutofit/>
          </a:bodyPr>
          <a:p>
            <a:r>
              <a:rPr b="1" lang="en-IN" sz="2000" spc="-1" strike="noStrike">
                <a:solidFill>
                  <a:srgbClr val="000000"/>
                </a:solidFill>
                <a:latin typeface="Arial Black"/>
                <a:ea typeface="Microsoft YaHei"/>
              </a:rPr>
              <a:t>Data Visualization:</a:t>
            </a:r>
            <a:endParaRPr b="0" lang="en-IN" sz="2000" spc="-1" strike="noStrike">
              <a:solidFill>
                <a:srgbClr val="000000"/>
              </a:solidFill>
              <a:latin typeface="Arial"/>
            </a:endParaRPr>
          </a:p>
        </p:txBody>
      </p:sp>
      <p:sp>
        <p:nvSpPr>
          <p:cNvPr id="170" name=""/>
          <p:cNvSpPr txBox="1"/>
          <p:nvPr/>
        </p:nvSpPr>
        <p:spPr>
          <a:xfrm>
            <a:off x="180000" y="1365120"/>
            <a:ext cx="2880000" cy="3854880"/>
          </a:xfrm>
          <a:prstGeom prst="rect">
            <a:avLst/>
          </a:prstGeom>
          <a:noFill/>
          <a:ln w="0">
            <a:noFill/>
          </a:ln>
        </p:spPr>
        <p:txBody>
          <a:bodyPr lIns="90000" rIns="90000" tIns="45000" bIns="45000" anchor="t">
            <a:noAutofit/>
          </a:bodyPr>
          <a:p>
            <a:r>
              <a:rPr b="0" lang="en-IN" sz="1300" spc="-1" strike="noStrike">
                <a:solidFill>
                  <a:srgbClr val="000000"/>
                </a:solidFill>
                <a:latin typeface="Calibri"/>
                <a:ea typeface="NSimSun"/>
              </a:rPr>
              <a:t>Communicable Diseases:</a:t>
            </a:r>
            <a:endParaRPr b="0" lang="en-IN" sz="1300" spc="-1" strike="noStrike">
              <a:solidFill>
                <a:srgbClr val="000000"/>
              </a:solidFill>
              <a:latin typeface="Arial"/>
            </a:endParaRPr>
          </a:p>
          <a:p>
            <a:endParaRPr b="0" lang="en-IN" sz="1300" spc="-1" strike="noStrike">
              <a:solidFill>
                <a:srgbClr val="000000"/>
              </a:solidFill>
              <a:latin typeface="Arial"/>
            </a:endParaRPr>
          </a:p>
          <a:p>
            <a:pPr marL="216000" indent="-216000">
              <a:buClr>
                <a:srgbClr val="000000"/>
              </a:buClr>
              <a:buSzPct val="45000"/>
              <a:buFont typeface="Wingdings" charset="2"/>
              <a:buChar char=""/>
            </a:pPr>
            <a:r>
              <a:rPr b="0" lang="en-IN" sz="1300" spc="-1" strike="noStrike">
                <a:solidFill>
                  <a:srgbClr val="000000"/>
                </a:solidFill>
                <a:latin typeface="Calibri"/>
                <a:ea typeface="NSimSun"/>
              </a:rPr>
              <a:t>Death by Nutritional Deficiencies count is very high in India and low in Tanzania</a:t>
            </a:r>
            <a:endParaRPr b="0" lang="en-IN" sz="1300" spc="-1" strike="noStrike">
              <a:solidFill>
                <a:srgbClr val="000000"/>
              </a:solidFill>
              <a:latin typeface="Arial"/>
            </a:endParaRPr>
          </a:p>
          <a:p>
            <a:pPr marL="216000" indent="-216000">
              <a:buClr>
                <a:srgbClr val="000000"/>
              </a:buClr>
              <a:buSzPct val="45000"/>
              <a:buFont typeface="Wingdings" charset="2"/>
              <a:buChar char=""/>
            </a:pPr>
            <a:r>
              <a:rPr b="0" lang="en-IN" sz="1300" spc="-1" strike="noStrike">
                <a:solidFill>
                  <a:srgbClr val="000000"/>
                </a:solidFill>
                <a:latin typeface="Calibri"/>
                <a:ea typeface="NSimSun"/>
              </a:rPr>
              <a:t>Nigeria has the most death count by Malaria</a:t>
            </a:r>
            <a:endParaRPr b="0" lang="en-IN" sz="1300" spc="-1" strike="noStrike">
              <a:solidFill>
                <a:srgbClr val="000000"/>
              </a:solidFill>
              <a:latin typeface="Arial"/>
            </a:endParaRPr>
          </a:p>
          <a:p>
            <a:pPr marL="216000" indent="-216000">
              <a:buClr>
                <a:srgbClr val="000000"/>
              </a:buClr>
              <a:buSzPct val="45000"/>
              <a:buFont typeface="Wingdings" charset="2"/>
              <a:buChar char=""/>
            </a:pPr>
            <a:r>
              <a:rPr b="0" lang="en-IN" sz="1300" spc="-1" strike="noStrike">
                <a:solidFill>
                  <a:srgbClr val="000000"/>
                </a:solidFill>
                <a:latin typeface="Calibri"/>
                <a:ea typeface="NSimSun"/>
              </a:rPr>
              <a:t>Maternal Disorders death is highest in India compared to other countries</a:t>
            </a:r>
            <a:endParaRPr b="0" lang="en-IN" sz="1300" spc="-1" strike="noStrike">
              <a:solidFill>
                <a:srgbClr val="000000"/>
              </a:solidFill>
              <a:latin typeface="Arial"/>
            </a:endParaRPr>
          </a:p>
          <a:p>
            <a:pPr marL="216000" indent="-216000">
              <a:buClr>
                <a:srgbClr val="000000"/>
              </a:buClr>
              <a:buSzPct val="45000"/>
              <a:buFont typeface="Wingdings" charset="2"/>
              <a:buChar char=""/>
            </a:pPr>
            <a:r>
              <a:rPr b="0" lang="en-IN" sz="1300" spc="-1" strike="noStrike">
                <a:solidFill>
                  <a:srgbClr val="000000"/>
                </a:solidFill>
                <a:latin typeface="Calibri"/>
                <a:ea typeface="NSimSun"/>
              </a:rPr>
              <a:t>Death by HIV/AIDS is high in South Africa followed by Kenya</a:t>
            </a:r>
            <a:endParaRPr b="0" lang="en-IN" sz="1300" spc="-1" strike="noStrike">
              <a:solidFill>
                <a:srgbClr val="000000"/>
              </a:solidFill>
              <a:latin typeface="Arial"/>
            </a:endParaRPr>
          </a:p>
          <a:p>
            <a:pPr marL="216000" indent="-216000">
              <a:buClr>
                <a:srgbClr val="000000"/>
              </a:buClr>
              <a:buSzPct val="45000"/>
              <a:buFont typeface="Wingdings" charset="2"/>
              <a:buChar char=""/>
            </a:pPr>
            <a:r>
              <a:rPr b="0" lang="en-IN" sz="1300" spc="-1" strike="noStrike">
                <a:solidFill>
                  <a:srgbClr val="000000"/>
                </a:solidFill>
                <a:latin typeface="Calibri"/>
                <a:ea typeface="NSimSun"/>
              </a:rPr>
              <a:t>Tuberculosis, Lower Respiratory Infections, Neonatal Disorders, Diarrheal Diseases and</a:t>
            </a:r>
            <a:endParaRPr b="0" lang="en-IN" sz="1300" spc="-1" strike="noStrike">
              <a:solidFill>
                <a:srgbClr val="000000"/>
              </a:solidFill>
              <a:latin typeface="Arial"/>
            </a:endParaRPr>
          </a:p>
          <a:p>
            <a:pPr marL="216000" indent="-216000">
              <a:buClr>
                <a:srgbClr val="000000"/>
              </a:buClr>
              <a:buSzPct val="45000"/>
              <a:buFont typeface="Wingdings" charset="2"/>
              <a:buChar char=""/>
            </a:pPr>
            <a:r>
              <a:rPr b="0" lang="en-IN" sz="1300" spc="-1" strike="noStrike">
                <a:solidFill>
                  <a:srgbClr val="000000"/>
                </a:solidFill>
                <a:latin typeface="Calibri"/>
                <a:ea typeface="NSimSun"/>
              </a:rPr>
              <a:t>Protein-Energy Malnutrition death count is high in India compared to other countries</a:t>
            </a:r>
            <a:endParaRPr b="0" lang="en-IN" sz="1300" spc="-1" strike="noStrike">
              <a:solidFill>
                <a:srgbClr val="000000"/>
              </a:solidFill>
              <a:latin typeface="Arial"/>
            </a:endParaRPr>
          </a:p>
          <a:p>
            <a:endParaRPr b="0" lang="en-IN" sz="1300" spc="-1" strike="noStrike">
              <a:solidFill>
                <a:srgbClr val="000000"/>
              </a:solidFill>
              <a:latin typeface="Arial"/>
            </a:endParaRPr>
          </a:p>
          <a:p>
            <a:r>
              <a:rPr b="0" lang="en-IN" sz="1300" spc="-1" strike="noStrike">
                <a:solidFill>
                  <a:srgbClr val="000000"/>
                </a:solidFill>
                <a:latin typeface="Calibri"/>
                <a:ea typeface="NSimSun"/>
              </a:rPr>
              <a:t>Based on the dataset we can see Communicable disease is in decreasing trend </a:t>
            </a:r>
            <a:endParaRPr b="0" lang="en-IN" sz="1300" spc="-1" strike="noStrike">
              <a:solidFill>
                <a:srgbClr val="000000"/>
              </a:solidFill>
              <a:latin typeface="Arial"/>
            </a:endParaRPr>
          </a:p>
        </p:txBody>
      </p:sp>
      <p:pic>
        <p:nvPicPr>
          <p:cNvPr id="171" name="" descr=""/>
          <p:cNvPicPr/>
          <p:nvPr/>
        </p:nvPicPr>
        <p:blipFill>
          <a:blip r:embed="rId3"/>
          <a:stretch/>
        </p:blipFill>
        <p:spPr>
          <a:xfrm>
            <a:off x="3132000" y="1332000"/>
            <a:ext cx="6737040" cy="4126320"/>
          </a:xfrm>
          <a:prstGeom prst="rect">
            <a:avLst/>
          </a:prstGeom>
          <a:ln w="0">
            <a:solidFill>
              <a:srgbClr val="3465a4"/>
            </a:solid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2" name="" descr=""/>
          <p:cNvPicPr/>
          <p:nvPr/>
        </p:nvPicPr>
        <p:blipFill>
          <a:blip r:embed="rId1"/>
          <a:srcRect l="0" t="0" r="0" b="20544"/>
          <a:stretch/>
        </p:blipFill>
        <p:spPr>
          <a:xfrm>
            <a:off x="0" y="-16560"/>
            <a:ext cx="10080000" cy="736560"/>
          </a:xfrm>
          <a:prstGeom prst="rect">
            <a:avLst/>
          </a:prstGeom>
          <a:ln w="0">
            <a:noFill/>
          </a:ln>
        </p:spPr>
      </p:pic>
      <p:pic>
        <p:nvPicPr>
          <p:cNvPr id="173" name="" descr=""/>
          <p:cNvPicPr/>
          <p:nvPr/>
        </p:nvPicPr>
        <p:blipFill>
          <a:blip r:embed="rId2"/>
          <a:srcRect l="0" t="29176" r="11127" b="26364"/>
          <a:stretch/>
        </p:blipFill>
        <p:spPr>
          <a:xfrm>
            <a:off x="8640000" y="360"/>
            <a:ext cx="1439640" cy="719640"/>
          </a:xfrm>
          <a:prstGeom prst="rect">
            <a:avLst/>
          </a:prstGeom>
          <a:ln w="0">
            <a:noFill/>
          </a:ln>
        </p:spPr>
      </p:pic>
      <p:sp>
        <p:nvSpPr>
          <p:cNvPr id="174" name=""/>
          <p:cNvSpPr txBox="1"/>
          <p:nvPr/>
        </p:nvSpPr>
        <p:spPr>
          <a:xfrm>
            <a:off x="36000" y="720000"/>
            <a:ext cx="2844000" cy="450000"/>
          </a:xfrm>
          <a:prstGeom prst="rect">
            <a:avLst/>
          </a:prstGeom>
          <a:noFill/>
          <a:ln w="0">
            <a:noFill/>
          </a:ln>
        </p:spPr>
        <p:txBody>
          <a:bodyPr lIns="90000" rIns="90000" tIns="45000" bIns="45000" anchor="t">
            <a:noAutofit/>
          </a:bodyPr>
          <a:p>
            <a:r>
              <a:rPr b="1" lang="en-IN" sz="2000" spc="-1" strike="noStrike">
                <a:solidFill>
                  <a:srgbClr val="000000"/>
                </a:solidFill>
                <a:latin typeface="Arial Black"/>
                <a:ea typeface="Microsoft YaHei"/>
              </a:rPr>
              <a:t>Data Visualization:</a:t>
            </a:r>
            <a:endParaRPr b="0" lang="en-IN" sz="2000" spc="-1" strike="noStrike">
              <a:solidFill>
                <a:srgbClr val="000000"/>
              </a:solidFill>
              <a:latin typeface="Arial"/>
            </a:endParaRPr>
          </a:p>
        </p:txBody>
      </p:sp>
      <p:sp>
        <p:nvSpPr>
          <p:cNvPr id="175" name=""/>
          <p:cNvSpPr txBox="1"/>
          <p:nvPr/>
        </p:nvSpPr>
        <p:spPr>
          <a:xfrm>
            <a:off x="180000" y="1365120"/>
            <a:ext cx="2880000" cy="1900080"/>
          </a:xfrm>
          <a:prstGeom prst="rect">
            <a:avLst/>
          </a:prstGeom>
          <a:noFill/>
          <a:ln w="0">
            <a:noFill/>
          </a:ln>
        </p:spPr>
        <p:txBody>
          <a:bodyPr lIns="90000" rIns="90000" tIns="45000" bIns="45000" anchor="t">
            <a:noAutofit/>
          </a:bodyPr>
          <a:p>
            <a:r>
              <a:rPr b="1" lang="en-IN" sz="1300" spc="-1" strike="noStrike">
                <a:solidFill>
                  <a:srgbClr val="000000"/>
                </a:solidFill>
                <a:latin typeface="Calibri"/>
                <a:ea typeface="NSimSun"/>
              </a:rPr>
              <a:t>Injuries:</a:t>
            </a:r>
            <a:endParaRPr b="0" lang="en-IN" sz="1300" spc="-1" strike="noStrike">
              <a:solidFill>
                <a:srgbClr val="000000"/>
              </a:solidFill>
              <a:latin typeface="Arial"/>
            </a:endParaRPr>
          </a:p>
          <a:p>
            <a:r>
              <a:rPr b="1" lang="en-IN" sz="1300" spc="-1" strike="noStrike">
                <a:solidFill>
                  <a:srgbClr val="000000"/>
                </a:solidFill>
                <a:latin typeface="Calibri"/>
                <a:ea typeface="NSimSun"/>
              </a:rPr>
              <a:t> </a:t>
            </a:r>
            <a:r>
              <a:rPr b="0" lang="en-IN" sz="1300" spc="-1" strike="noStrike">
                <a:solidFill>
                  <a:srgbClr val="000000"/>
                </a:solidFill>
                <a:latin typeface="Calibri"/>
                <a:ea typeface="NSimSun"/>
              </a:rPr>
              <a:t>"Country/Territory","Year","Drowning","Interpersonal Violence","Drug Use Disorders","Alcohol Use Disorders","Self-harm","Exposure to Forces of Nature","Environmental Heat and Cold Exposure","Conflict and Terrorism","Poisonings",”Road Injuries","Fire, Heat, and Hot Substances"</a:t>
            </a:r>
            <a:r>
              <a:rPr b="0" lang="en-IN" sz="1300" spc="-1" strike="noStrike">
                <a:solidFill>
                  <a:srgbClr val="000000"/>
                </a:solidFill>
                <a:latin typeface="Calibri"/>
                <a:ea typeface="NSimSun"/>
              </a:rPr>
              <a:t> </a:t>
            </a:r>
            <a:endParaRPr b="0" lang="en-IN" sz="1300" spc="-1" strike="noStrike">
              <a:solidFill>
                <a:srgbClr val="000000"/>
              </a:solidFill>
              <a:latin typeface="Arial"/>
            </a:endParaRPr>
          </a:p>
        </p:txBody>
      </p:sp>
      <p:pic>
        <p:nvPicPr>
          <p:cNvPr id="176" name="" descr=""/>
          <p:cNvPicPr/>
          <p:nvPr/>
        </p:nvPicPr>
        <p:blipFill>
          <a:blip r:embed="rId3"/>
          <a:stretch/>
        </p:blipFill>
        <p:spPr>
          <a:xfrm>
            <a:off x="3060000" y="1080000"/>
            <a:ext cx="6840000" cy="4320000"/>
          </a:xfrm>
          <a:prstGeom prst="rect">
            <a:avLst/>
          </a:prstGeom>
          <a:ln w="0">
            <a:solidFill>
              <a:srgbClr val="3465a4"/>
            </a:solid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7" name="" descr=""/>
          <p:cNvPicPr/>
          <p:nvPr/>
        </p:nvPicPr>
        <p:blipFill>
          <a:blip r:embed="rId1"/>
          <a:srcRect l="0" t="0" r="0" b="20544"/>
          <a:stretch/>
        </p:blipFill>
        <p:spPr>
          <a:xfrm>
            <a:off x="0" y="-16560"/>
            <a:ext cx="10080000" cy="736560"/>
          </a:xfrm>
          <a:prstGeom prst="rect">
            <a:avLst/>
          </a:prstGeom>
          <a:ln w="0">
            <a:noFill/>
          </a:ln>
        </p:spPr>
      </p:pic>
      <p:pic>
        <p:nvPicPr>
          <p:cNvPr id="178" name="" descr=""/>
          <p:cNvPicPr/>
          <p:nvPr/>
        </p:nvPicPr>
        <p:blipFill>
          <a:blip r:embed="rId2"/>
          <a:srcRect l="0" t="29176" r="11127" b="26364"/>
          <a:stretch/>
        </p:blipFill>
        <p:spPr>
          <a:xfrm>
            <a:off x="8640000" y="360"/>
            <a:ext cx="1439640" cy="719640"/>
          </a:xfrm>
          <a:prstGeom prst="rect">
            <a:avLst/>
          </a:prstGeom>
          <a:ln w="0">
            <a:noFill/>
          </a:ln>
        </p:spPr>
      </p:pic>
      <p:sp>
        <p:nvSpPr>
          <p:cNvPr id="179" name=""/>
          <p:cNvSpPr txBox="1"/>
          <p:nvPr/>
        </p:nvSpPr>
        <p:spPr>
          <a:xfrm>
            <a:off x="36000" y="720000"/>
            <a:ext cx="2844000" cy="450000"/>
          </a:xfrm>
          <a:prstGeom prst="rect">
            <a:avLst/>
          </a:prstGeom>
          <a:noFill/>
          <a:ln w="0">
            <a:noFill/>
          </a:ln>
        </p:spPr>
        <p:txBody>
          <a:bodyPr lIns="90000" rIns="90000" tIns="45000" bIns="45000" anchor="t">
            <a:noAutofit/>
          </a:bodyPr>
          <a:p>
            <a:r>
              <a:rPr b="1" lang="en-IN" sz="2000" spc="-1" strike="noStrike">
                <a:solidFill>
                  <a:srgbClr val="000000"/>
                </a:solidFill>
                <a:latin typeface="Arial Black"/>
                <a:ea typeface="Microsoft YaHei"/>
              </a:rPr>
              <a:t>Data Visualization:</a:t>
            </a:r>
            <a:endParaRPr b="0" lang="en-IN" sz="2000" spc="-1" strike="noStrike">
              <a:solidFill>
                <a:srgbClr val="000000"/>
              </a:solidFill>
              <a:latin typeface="Arial"/>
            </a:endParaRPr>
          </a:p>
        </p:txBody>
      </p:sp>
      <p:sp>
        <p:nvSpPr>
          <p:cNvPr id="180" name=""/>
          <p:cNvSpPr txBox="1"/>
          <p:nvPr/>
        </p:nvSpPr>
        <p:spPr>
          <a:xfrm>
            <a:off x="3312000" y="828000"/>
            <a:ext cx="1260000" cy="280800"/>
          </a:xfrm>
          <a:prstGeom prst="rect">
            <a:avLst/>
          </a:prstGeom>
          <a:noFill/>
          <a:ln w="0">
            <a:noFill/>
          </a:ln>
        </p:spPr>
        <p:txBody>
          <a:bodyPr lIns="90000" rIns="90000" tIns="45000" bIns="45000" anchor="t">
            <a:noAutofit/>
          </a:bodyPr>
          <a:p>
            <a:r>
              <a:rPr b="1" lang="en-IN" sz="1500" spc="-1" strike="noStrike">
                <a:solidFill>
                  <a:srgbClr val="000000"/>
                </a:solidFill>
                <a:latin typeface="Calibri"/>
                <a:ea typeface="NSimSun"/>
              </a:rPr>
              <a:t>Injuries:</a:t>
            </a:r>
            <a:r>
              <a:rPr b="0" lang="en-IN" sz="1500" spc="-1" strike="noStrike">
                <a:solidFill>
                  <a:srgbClr val="000000"/>
                </a:solidFill>
                <a:latin typeface="Calibri"/>
                <a:ea typeface="NSimSun"/>
              </a:rPr>
              <a:t> </a:t>
            </a:r>
            <a:endParaRPr b="0" lang="en-IN" sz="1500" spc="-1" strike="noStrike">
              <a:solidFill>
                <a:srgbClr val="000000"/>
              </a:solidFill>
              <a:latin typeface="Calibri"/>
            </a:endParaRPr>
          </a:p>
        </p:txBody>
      </p:sp>
      <p:pic>
        <p:nvPicPr>
          <p:cNvPr id="181" name="" descr=""/>
          <p:cNvPicPr/>
          <p:nvPr/>
        </p:nvPicPr>
        <p:blipFill>
          <a:blip r:embed="rId3"/>
          <a:stretch/>
        </p:blipFill>
        <p:spPr>
          <a:xfrm>
            <a:off x="316080" y="1260000"/>
            <a:ext cx="4543920" cy="3753720"/>
          </a:xfrm>
          <a:prstGeom prst="rect">
            <a:avLst/>
          </a:prstGeom>
          <a:ln w="0">
            <a:solidFill>
              <a:srgbClr val="3465a4"/>
            </a:solidFill>
          </a:ln>
        </p:spPr>
      </p:pic>
      <p:pic>
        <p:nvPicPr>
          <p:cNvPr id="182" name="" descr=""/>
          <p:cNvPicPr/>
          <p:nvPr/>
        </p:nvPicPr>
        <p:blipFill>
          <a:blip r:embed="rId4"/>
          <a:stretch/>
        </p:blipFill>
        <p:spPr>
          <a:xfrm>
            <a:off x="5040000" y="1251720"/>
            <a:ext cx="4860000" cy="3752280"/>
          </a:xfrm>
          <a:prstGeom prst="rect">
            <a:avLst/>
          </a:prstGeom>
          <a:ln w="0">
            <a:solidFill>
              <a:srgbClr val="3465a4"/>
            </a:solid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3" name="" descr=""/>
          <p:cNvPicPr/>
          <p:nvPr/>
        </p:nvPicPr>
        <p:blipFill>
          <a:blip r:embed="rId1"/>
          <a:srcRect l="0" t="0" r="0" b="20544"/>
          <a:stretch/>
        </p:blipFill>
        <p:spPr>
          <a:xfrm>
            <a:off x="0" y="-16560"/>
            <a:ext cx="10080000" cy="736560"/>
          </a:xfrm>
          <a:prstGeom prst="rect">
            <a:avLst/>
          </a:prstGeom>
          <a:ln w="0">
            <a:noFill/>
          </a:ln>
        </p:spPr>
      </p:pic>
      <p:pic>
        <p:nvPicPr>
          <p:cNvPr id="184" name="" descr=""/>
          <p:cNvPicPr/>
          <p:nvPr/>
        </p:nvPicPr>
        <p:blipFill>
          <a:blip r:embed="rId2"/>
          <a:srcRect l="0" t="29176" r="11127" b="26364"/>
          <a:stretch/>
        </p:blipFill>
        <p:spPr>
          <a:xfrm>
            <a:off x="8640000" y="360"/>
            <a:ext cx="1439640" cy="719640"/>
          </a:xfrm>
          <a:prstGeom prst="rect">
            <a:avLst/>
          </a:prstGeom>
          <a:ln w="0">
            <a:noFill/>
          </a:ln>
        </p:spPr>
      </p:pic>
      <p:sp>
        <p:nvSpPr>
          <p:cNvPr id="185" name=""/>
          <p:cNvSpPr txBox="1"/>
          <p:nvPr/>
        </p:nvSpPr>
        <p:spPr>
          <a:xfrm>
            <a:off x="36000" y="720000"/>
            <a:ext cx="2844000" cy="450000"/>
          </a:xfrm>
          <a:prstGeom prst="rect">
            <a:avLst/>
          </a:prstGeom>
          <a:noFill/>
          <a:ln w="0">
            <a:noFill/>
          </a:ln>
        </p:spPr>
        <p:txBody>
          <a:bodyPr lIns="90000" rIns="90000" tIns="45000" bIns="45000" anchor="t">
            <a:noAutofit/>
          </a:bodyPr>
          <a:p>
            <a:r>
              <a:rPr b="1" lang="en-IN" sz="2000" spc="-1" strike="noStrike">
                <a:solidFill>
                  <a:srgbClr val="000000"/>
                </a:solidFill>
                <a:latin typeface="Arial Black"/>
                <a:ea typeface="Microsoft YaHei"/>
              </a:rPr>
              <a:t>Data Visualization:</a:t>
            </a:r>
            <a:endParaRPr b="0" lang="en-IN" sz="2000" spc="-1" strike="noStrike">
              <a:solidFill>
                <a:srgbClr val="000000"/>
              </a:solidFill>
              <a:latin typeface="Arial"/>
            </a:endParaRPr>
          </a:p>
        </p:txBody>
      </p:sp>
      <p:sp>
        <p:nvSpPr>
          <p:cNvPr id="186" name=""/>
          <p:cNvSpPr txBox="1"/>
          <p:nvPr/>
        </p:nvSpPr>
        <p:spPr>
          <a:xfrm>
            <a:off x="3312000" y="828000"/>
            <a:ext cx="1260000" cy="280800"/>
          </a:xfrm>
          <a:prstGeom prst="rect">
            <a:avLst/>
          </a:prstGeom>
          <a:noFill/>
          <a:ln w="0">
            <a:noFill/>
          </a:ln>
        </p:spPr>
        <p:txBody>
          <a:bodyPr lIns="90000" rIns="90000" tIns="45000" bIns="45000" anchor="t">
            <a:noAutofit/>
          </a:bodyPr>
          <a:p>
            <a:r>
              <a:rPr b="1" lang="en-IN" sz="1500" spc="-1" strike="noStrike">
                <a:solidFill>
                  <a:srgbClr val="000000"/>
                </a:solidFill>
                <a:latin typeface="Calibri"/>
                <a:ea typeface="NSimSun"/>
              </a:rPr>
              <a:t>Injuries:</a:t>
            </a:r>
            <a:r>
              <a:rPr b="0" lang="en-IN" sz="1500" spc="-1" strike="noStrike">
                <a:solidFill>
                  <a:srgbClr val="000000"/>
                </a:solidFill>
                <a:latin typeface="Calibri"/>
                <a:ea typeface="NSimSun"/>
              </a:rPr>
              <a:t> </a:t>
            </a:r>
            <a:endParaRPr b="0" lang="en-IN" sz="1500" spc="-1" strike="noStrike">
              <a:solidFill>
                <a:srgbClr val="000000"/>
              </a:solidFill>
              <a:latin typeface="Calibri"/>
            </a:endParaRPr>
          </a:p>
        </p:txBody>
      </p:sp>
      <p:pic>
        <p:nvPicPr>
          <p:cNvPr id="187" name="" descr=""/>
          <p:cNvPicPr/>
          <p:nvPr/>
        </p:nvPicPr>
        <p:blipFill>
          <a:blip r:embed="rId3"/>
          <a:stretch/>
        </p:blipFill>
        <p:spPr>
          <a:xfrm>
            <a:off x="324000" y="1410840"/>
            <a:ext cx="4680000" cy="3665160"/>
          </a:xfrm>
          <a:prstGeom prst="rect">
            <a:avLst/>
          </a:prstGeom>
          <a:ln w="0">
            <a:solidFill>
              <a:srgbClr val="3465a4"/>
            </a:solidFill>
          </a:ln>
        </p:spPr>
      </p:pic>
      <p:pic>
        <p:nvPicPr>
          <p:cNvPr id="188" name="" descr=""/>
          <p:cNvPicPr/>
          <p:nvPr/>
        </p:nvPicPr>
        <p:blipFill>
          <a:blip r:embed="rId4"/>
          <a:stretch/>
        </p:blipFill>
        <p:spPr>
          <a:xfrm>
            <a:off x="5173200" y="1391400"/>
            <a:ext cx="4762800" cy="3684600"/>
          </a:xfrm>
          <a:prstGeom prst="rect">
            <a:avLst/>
          </a:prstGeom>
          <a:ln w="0">
            <a:solidFill>
              <a:srgbClr val="3465a4"/>
            </a:solid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9" name="" descr=""/>
          <p:cNvPicPr/>
          <p:nvPr/>
        </p:nvPicPr>
        <p:blipFill>
          <a:blip r:embed="rId1"/>
          <a:srcRect l="0" t="0" r="0" b="20544"/>
          <a:stretch/>
        </p:blipFill>
        <p:spPr>
          <a:xfrm>
            <a:off x="0" y="-16560"/>
            <a:ext cx="10080000" cy="736560"/>
          </a:xfrm>
          <a:prstGeom prst="rect">
            <a:avLst/>
          </a:prstGeom>
          <a:ln w="0">
            <a:noFill/>
          </a:ln>
        </p:spPr>
      </p:pic>
      <p:pic>
        <p:nvPicPr>
          <p:cNvPr id="190" name="" descr=""/>
          <p:cNvPicPr/>
          <p:nvPr/>
        </p:nvPicPr>
        <p:blipFill>
          <a:blip r:embed="rId2"/>
          <a:srcRect l="0" t="29176" r="11127" b="26364"/>
          <a:stretch/>
        </p:blipFill>
        <p:spPr>
          <a:xfrm>
            <a:off x="8640000" y="360"/>
            <a:ext cx="1439640" cy="719640"/>
          </a:xfrm>
          <a:prstGeom prst="rect">
            <a:avLst/>
          </a:prstGeom>
          <a:ln w="0">
            <a:noFill/>
          </a:ln>
        </p:spPr>
      </p:pic>
      <p:sp>
        <p:nvSpPr>
          <p:cNvPr id="191" name=""/>
          <p:cNvSpPr txBox="1"/>
          <p:nvPr/>
        </p:nvSpPr>
        <p:spPr>
          <a:xfrm>
            <a:off x="36000" y="720000"/>
            <a:ext cx="2844000" cy="450000"/>
          </a:xfrm>
          <a:prstGeom prst="rect">
            <a:avLst/>
          </a:prstGeom>
          <a:noFill/>
          <a:ln w="0">
            <a:noFill/>
          </a:ln>
        </p:spPr>
        <p:txBody>
          <a:bodyPr lIns="90000" rIns="90000" tIns="45000" bIns="45000" anchor="t">
            <a:noAutofit/>
          </a:bodyPr>
          <a:p>
            <a:r>
              <a:rPr b="1" lang="en-IN" sz="2000" spc="-1" strike="noStrike">
                <a:solidFill>
                  <a:srgbClr val="000000"/>
                </a:solidFill>
                <a:latin typeface="Arial Black"/>
                <a:ea typeface="Microsoft YaHei"/>
              </a:rPr>
              <a:t>Data Visualization:</a:t>
            </a:r>
            <a:endParaRPr b="0" lang="en-IN" sz="2000" spc="-1" strike="noStrike">
              <a:solidFill>
                <a:srgbClr val="000000"/>
              </a:solidFill>
              <a:latin typeface="Arial"/>
            </a:endParaRPr>
          </a:p>
        </p:txBody>
      </p:sp>
      <p:sp>
        <p:nvSpPr>
          <p:cNvPr id="192" name=""/>
          <p:cNvSpPr txBox="1"/>
          <p:nvPr/>
        </p:nvSpPr>
        <p:spPr>
          <a:xfrm>
            <a:off x="180000" y="1440000"/>
            <a:ext cx="3240000" cy="3458520"/>
          </a:xfrm>
          <a:prstGeom prst="rect">
            <a:avLst/>
          </a:prstGeom>
          <a:noFill/>
          <a:ln w="0">
            <a:noFill/>
          </a:ln>
        </p:spPr>
        <p:txBody>
          <a:bodyPr lIns="90000" rIns="90000" tIns="45000" bIns="45000" anchor="t">
            <a:noAutofit/>
          </a:bodyPr>
          <a:p>
            <a:r>
              <a:rPr b="1" lang="en-IN" sz="1500" spc="-1" strike="noStrike">
                <a:solidFill>
                  <a:srgbClr val="000000"/>
                </a:solidFill>
                <a:latin typeface="Calibri"/>
                <a:ea typeface="NSimSun"/>
              </a:rPr>
              <a:t>Injuries:</a:t>
            </a:r>
            <a:endParaRPr b="0" lang="en-IN" sz="1500" spc="-1" strike="noStrike">
              <a:solidFill>
                <a:srgbClr val="000000"/>
              </a:solidFill>
              <a:latin typeface="Calibri"/>
            </a:endParaRPr>
          </a:p>
          <a:p>
            <a:endParaRPr b="0" lang="en-IN" sz="1500" spc="-1" strike="noStrike">
              <a:solidFill>
                <a:srgbClr val="000000"/>
              </a:solidFill>
              <a:latin typeface="Calibri"/>
            </a:endParaRPr>
          </a:p>
          <a:p>
            <a:pPr marL="216000" indent="-216000">
              <a:buClr>
                <a:srgbClr val="000000"/>
              </a:buClr>
              <a:buSzPct val="45000"/>
              <a:buFont typeface="Wingdings" charset="2"/>
              <a:buChar char=""/>
            </a:pPr>
            <a:r>
              <a:rPr b="0" lang="en-IN" sz="1300" spc="-1" strike="noStrike">
                <a:solidFill>
                  <a:srgbClr val="000000"/>
                </a:solidFill>
                <a:latin typeface="Calibri"/>
                <a:ea typeface="NSimSun"/>
              </a:rPr>
              <a:t>Drowning, Self Harm, Road Injuries, and Fire, Heat, and Hot Substances death count are high in China and India</a:t>
            </a:r>
            <a:endParaRPr b="0" lang="en-IN" sz="1300" spc="-1" strike="noStrike">
              <a:solidFill>
                <a:srgbClr val="000000"/>
              </a:solidFill>
              <a:latin typeface="Arial"/>
            </a:endParaRPr>
          </a:p>
          <a:p>
            <a:pPr marL="216000" indent="-216000">
              <a:buClr>
                <a:srgbClr val="000000"/>
              </a:buClr>
              <a:buSzPct val="45000"/>
              <a:buFont typeface="Wingdings" charset="2"/>
              <a:buChar char=""/>
            </a:pPr>
            <a:r>
              <a:rPr b="0" lang="en-IN" sz="1300" spc="-1" strike="noStrike">
                <a:solidFill>
                  <a:srgbClr val="000000"/>
                </a:solidFill>
                <a:latin typeface="Calibri"/>
                <a:ea typeface="NSimSun"/>
              </a:rPr>
              <a:t>Brazil got the highest death count by Interpersonal Violence</a:t>
            </a:r>
            <a:endParaRPr b="0" lang="en-IN" sz="1300" spc="-1" strike="noStrike">
              <a:solidFill>
                <a:srgbClr val="000000"/>
              </a:solidFill>
              <a:latin typeface="Arial"/>
            </a:endParaRPr>
          </a:p>
          <a:p>
            <a:pPr marL="216000" indent="-216000">
              <a:buClr>
                <a:srgbClr val="000000"/>
              </a:buClr>
              <a:buSzPct val="45000"/>
              <a:buFont typeface="Wingdings" charset="2"/>
              <a:buChar char=""/>
            </a:pPr>
            <a:r>
              <a:rPr b="0" lang="en-IN" sz="1300" spc="-1" strike="noStrike">
                <a:solidFill>
                  <a:srgbClr val="000000"/>
                </a:solidFill>
                <a:latin typeface="Calibri"/>
                <a:ea typeface="NSimSun"/>
              </a:rPr>
              <a:t>United States and China got the highest death count by Drug Use Disorders</a:t>
            </a:r>
            <a:endParaRPr b="0" lang="en-IN" sz="1300" spc="-1" strike="noStrike">
              <a:solidFill>
                <a:srgbClr val="000000"/>
              </a:solidFill>
              <a:latin typeface="Arial"/>
            </a:endParaRPr>
          </a:p>
          <a:p>
            <a:pPr marL="216000" indent="-216000">
              <a:buClr>
                <a:srgbClr val="000000"/>
              </a:buClr>
              <a:buSzPct val="45000"/>
              <a:buFont typeface="Wingdings" charset="2"/>
              <a:buChar char=""/>
            </a:pPr>
            <a:r>
              <a:rPr b="0" lang="en-IN" sz="1300" spc="-1" strike="noStrike">
                <a:solidFill>
                  <a:srgbClr val="000000"/>
                </a:solidFill>
                <a:latin typeface="Calibri"/>
                <a:ea typeface="NSimSun"/>
              </a:rPr>
              <a:t>Alcohol Use Disorder is high in Russia followed by India</a:t>
            </a:r>
            <a:endParaRPr b="0" lang="en-IN" sz="1300" spc="-1" strike="noStrike">
              <a:solidFill>
                <a:srgbClr val="000000"/>
              </a:solidFill>
              <a:latin typeface="Arial"/>
            </a:endParaRPr>
          </a:p>
          <a:p>
            <a:pPr marL="216000" indent="-216000">
              <a:buClr>
                <a:srgbClr val="000000"/>
              </a:buClr>
              <a:buSzPct val="45000"/>
              <a:buFont typeface="Wingdings" charset="2"/>
              <a:buChar char=""/>
            </a:pPr>
            <a:r>
              <a:rPr b="0" lang="en-IN" sz="1300" spc="-1" strike="noStrike">
                <a:solidFill>
                  <a:srgbClr val="000000"/>
                </a:solidFill>
                <a:latin typeface="Calibri"/>
                <a:ea typeface="NSimSun"/>
              </a:rPr>
              <a:t>Haiti, Indonesia and Bangladesh death count is high by  Exposure to Forces of Nature</a:t>
            </a:r>
            <a:endParaRPr b="0" lang="en-IN" sz="1300" spc="-1" strike="noStrike">
              <a:solidFill>
                <a:srgbClr val="000000"/>
              </a:solidFill>
              <a:latin typeface="Arial"/>
            </a:endParaRPr>
          </a:p>
          <a:p>
            <a:pPr marL="216000" indent="-216000">
              <a:buClr>
                <a:srgbClr val="000000"/>
              </a:buClr>
              <a:buSzPct val="45000"/>
              <a:buFont typeface="Wingdings" charset="2"/>
              <a:buChar char=""/>
            </a:pPr>
            <a:r>
              <a:rPr b="0" lang="en-IN" sz="1300" spc="-1" strike="noStrike">
                <a:solidFill>
                  <a:srgbClr val="000000"/>
                </a:solidFill>
                <a:latin typeface="Calibri"/>
                <a:ea typeface="NSimSun"/>
              </a:rPr>
              <a:t>Environmental Heat and Cold Exposure death count is high in Russia</a:t>
            </a:r>
            <a:endParaRPr b="0" lang="en-IN" sz="1300" spc="-1" strike="noStrike">
              <a:solidFill>
                <a:srgbClr val="000000"/>
              </a:solidFill>
              <a:latin typeface="Arial"/>
            </a:endParaRPr>
          </a:p>
          <a:p>
            <a:pPr marL="216000" indent="-216000">
              <a:buClr>
                <a:srgbClr val="000000"/>
              </a:buClr>
              <a:buSzPct val="45000"/>
              <a:buFont typeface="Wingdings" charset="2"/>
              <a:buChar char=""/>
            </a:pPr>
            <a:r>
              <a:rPr b="0" lang="en-IN" sz="1300" spc="-1" strike="noStrike">
                <a:solidFill>
                  <a:srgbClr val="000000"/>
                </a:solidFill>
                <a:latin typeface="Calibri"/>
                <a:ea typeface="NSimSun"/>
              </a:rPr>
              <a:t>Conflict and Terrorism death counts are higher in Rwanda, Syria and Iraq</a:t>
            </a:r>
            <a:r>
              <a:rPr b="0" lang="en-IN" sz="1500" spc="-1" strike="noStrike">
                <a:solidFill>
                  <a:srgbClr val="000000"/>
                </a:solidFill>
                <a:latin typeface="Calibri"/>
                <a:ea typeface="NSimSun"/>
              </a:rPr>
              <a:t> </a:t>
            </a:r>
            <a:endParaRPr b="0" lang="en-IN" sz="1500" spc="-1" strike="noStrike">
              <a:solidFill>
                <a:srgbClr val="000000"/>
              </a:solidFill>
              <a:latin typeface="Arial"/>
            </a:endParaRPr>
          </a:p>
          <a:p>
            <a:pPr marL="216000" indent="-216000">
              <a:buClr>
                <a:srgbClr val="000000"/>
              </a:buClr>
              <a:buSzPct val="45000"/>
              <a:buFont typeface="Wingdings" charset="2"/>
              <a:buChar char=""/>
            </a:pPr>
            <a:r>
              <a:rPr b="0" lang="en-IN" sz="1300" spc="-1" strike="noStrike">
                <a:solidFill>
                  <a:srgbClr val="000000"/>
                </a:solidFill>
                <a:latin typeface="Calibri"/>
                <a:ea typeface="NSimSun"/>
              </a:rPr>
              <a:t>Death by Poisonings is very high in China across the globe</a:t>
            </a:r>
            <a:endParaRPr b="0" lang="en-IN" sz="1300" spc="-1" strike="noStrike">
              <a:solidFill>
                <a:srgbClr val="000000"/>
              </a:solidFill>
              <a:latin typeface="Arial"/>
            </a:endParaRPr>
          </a:p>
        </p:txBody>
      </p:sp>
      <p:pic>
        <p:nvPicPr>
          <p:cNvPr id="193" name="" descr=""/>
          <p:cNvPicPr/>
          <p:nvPr/>
        </p:nvPicPr>
        <p:blipFill>
          <a:blip r:embed="rId3"/>
          <a:stretch/>
        </p:blipFill>
        <p:spPr>
          <a:xfrm>
            <a:off x="4140000" y="1080000"/>
            <a:ext cx="5596560" cy="3984120"/>
          </a:xfrm>
          <a:prstGeom prst="rect">
            <a:avLst/>
          </a:prstGeom>
          <a:ln w="0">
            <a:solidFill>
              <a:srgbClr val="3465a4"/>
            </a:solid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9" name="" descr=""/>
          <p:cNvPicPr/>
          <p:nvPr/>
        </p:nvPicPr>
        <p:blipFill>
          <a:blip r:embed="rId1"/>
          <a:srcRect l="0" t="0" r="0" b="20544"/>
          <a:stretch/>
        </p:blipFill>
        <p:spPr>
          <a:xfrm>
            <a:off x="0" y="-16560"/>
            <a:ext cx="10080000" cy="736560"/>
          </a:xfrm>
          <a:prstGeom prst="rect">
            <a:avLst/>
          </a:prstGeom>
          <a:ln w="0">
            <a:noFill/>
          </a:ln>
        </p:spPr>
      </p:pic>
      <p:pic>
        <p:nvPicPr>
          <p:cNvPr id="50" name="" descr=""/>
          <p:cNvPicPr/>
          <p:nvPr/>
        </p:nvPicPr>
        <p:blipFill>
          <a:blip r:embed="rId2"/>
          <a:srcRect l="0" t="29176" r="11127" b="26364"/>
          <a:stretch/>
        </p:blipFill>
        <p:spPr>
          <a:xfrm>
            <a:off x="8640000" y="360"/>
            <a:ext cx="1439640" cy="719640"/>
          </a:xfrm>
          <a:prstGeom prst="rect">
            <a:avLst/>
          </a:prstGeom>
          <a:ln w="0">
            <a:noFill/>
          </a:ln>
        </p:spPr>
      </p:pic>
      <p:sp>
        <p:nvSpPr>
          <p:cNvPr id="51" name=""/>
          <p:cNvSpPr txBox="1"/>
          <p:nvPr/>
        </p:nvSpPr>
        <p:spPr>
          <a:xfrm>
            <a:off x="108000" y="720000"/>
            <a:ext cx="3240000" cy="450000"/>
          </a:xfrm>
          <a:prstGeom prst="rect">
            <a:avLst/>
          </a:prstGeom>
          <a:noFill/>
          <a:ln w="0">
            <a:noFill/>
          </a:ln>
        </p:spPr>
        <p:txBody>
          <a:bodyPr lIns="90000" rIns="90000" tIns="45000" bIns="45000" anchor="t">
            <a:noAutofit/>
          </a:bodyPr>
          <a:p>
            <a:pPr algn="ctr">
              <a:tabLst>
                <a:tab algn="l" pos="2340720"/>
              </a:tabLst>
            </a:pPr>
            <a:r>
              <a:rPr b="1" lang="en-IN" sz="2000" spc="-1" strike="noStrike">
                <a:solidFill>
                  <a:srgbClr val="000000"/>
                </a:solidFill>
                <a:latin typeface="Arial Black"/>
                <a:ea typeface="Microsoft YaHei"/>
              </a:rPr>
              <a:t>INTRODUCTION</a:t>
            </a:r>
            <a:endParaRPr b="1" lang="en-IN" sz="2000" spc="-1" strike="noStrike">
              <a:solidFill>
                <a:srgbClr val="000000"/>
              </a:solidFill>
              <a:latin typeface="Arial Black"/>
            </a:endParaRPr>
          </a:p>
        </p:txBody>
      </p:sp>
      <p:sp>
        <p:nvSpPr>
          <p:cNvPr id="52" name=""/>
          <p:cNvSpPr txBox="1"/>
          <p:nvPr/>
        </p:nvSpPr>
        <p:spPr>
          <a:xfrm>
            <a:off x="540000" y="1297440"/>
            <a:ext cx="9360000" cy="1044000"/>
          </a:xfrm>
          <a:prstGeom prst="rect">
            <a:avLst/>
          </a:prstGeom>
          <a:noFill/>
          <a:ln w="0">
            <a:noFill/>
          </a:ln>
        </p:spPr>
        <p:txBody>
          <a:bodyPr lIns="90000" rIns="90000" tIns="45000" bIns="45000" anchor="t">
            <a:noAutofit/>
          </a:bodyPr>
          <a:p>
            <a:r>
              <a:rPr b="1" lang="en-IN" sz="1500" spc="-1" strike="noStrike">
                <a:solidFill>
                  <a:srgbClr val="000000"/>
                </a:solidFill>
                <a:latin typeface="Arial Black"/>
                <a:ea typeface="NSimSun"/>
              </a:rPr>
              <a:t>Business Problem Framing</a:t>
            </a:r>
            <a:endParaRPr b="0" lang="en-IN" sz="1500" spc="-1" strike="noStrike">
              <a:solidFill>
                <a:srgbClr val="000000"/>
              </a:solidFill>
              <a:latin typeface="Arial"/>
            </a:endParaRPr>
          </a:p>
          <a:p>
            <a:endParaRPr b="0" lang="en-IN" sz="1500" spc="-1" strike="noStrike">
              <a:solidFill>
                <a:srgbClr val="000000"/>
              </a:solidFill>
              <a:latin typeface="Arial"/>
            </a:endParaRPr>
          </a:p>
          <a:p>
            <a:r>
              <a:rPr b="0" lang="en-IN" sz="1300" spc="-1" strike="noStrike">
                <a:solidFill>
                  <a:srgbClr val="000000"/>
                </a:solidFill>
                <a:latin typeface="Calibri"/>
                <a:ea typeface="NSimSun"/>
              </a:rPr>
              <a:t>To make progress towards a healthier world we need to have a good understanding of what health problems we face today. What do people die from? </a:t>
            </a:r>
            <a:endParaRPr b="0" lang="en-IN" sz="1300" spc="-1" strike="noStrike">
              <a:solidFill>
                <a:srgbClr val="000000"/>
              </a:solidFill>
              <a:latin typeface="Arial"/>
            </a:endParaRPr>
          </a:p>
          <a:p>
            <a:r>
              <a:rPr b="0" lang="en-IN" sz="1300" spc="-1" strike="noStrike">
                <a:solidFill>
                  <a:srgbClr val="000000"/>
                </a:solidFill>
                <a:latin typeface="Calibri"/>
                <a:ea typeface="NSimSun"/>
              </a:rPr>
              <a:t>With the dataset we can identify the major problems which causes death.</a:t>
            </a:r>
            <a:endParaRPr b="0" lang="en-IN" sz="1300" spc="-1" strike="noStrike">
              <a:solidFill>
                <a:srgbClr val="000000"/>
              </a:solidFill>
              <a:latin typeface="Arial"/>
            </a:endParaRPr>
          </a:p>
        </p:txBody>
      </p:sp>
      <p:sp>
        <p:nvSpPr>
          <p:cNvPr id="53" name=""/>
          <p:cNvSpPr txBox="1"/>
          <p:nvPr/>
        </p:nvSpPr>
        <p:spPr>
          <a:xfrm>
            <a:off x="540000" y="2520000"/>
            <a:ext cx="9360000" cy="2663280"/>
          </a:xfrm>
          <a:prstGeom prst="rect">
            <a:avLst/>
          </a:prstGeom>
          <a:noFill/>
          <a:ln w="0">
            <a:noFill/>
          </a:ln>
        </p:spPr>
        <p:txBody>
          <a:bodyPr lIns="90000" rIns="90000" tIns="45000" bIns="45000" anchor="t">
            <a:noAutofit/>
          </a:bodyPr>
          <a:p>
            <a:r>
              <a:rPr b="1" lang="en-IN" sz="1500" spc="-1" strike="noStrike">
                <a:solidFill>
                  <a:srgbClr val="000000"/>
                </a:solidFill>
                <a:latin typeface="Arial Black"/>
                <a:ea typeface="NSimSun"/>
              </a:rPr>
              <a:t>Conceptual Background of the Domain Problem</a:t>
            </a:r>
            <a:endParaRPr b="0" lang="en-IN" sz="1500" spc="-1" strike="noStrike">
              <a:solidFill>
                <a:srgbClr val="000000"/>
              </a:solidFill>
              <a:latin typeface="Arial"/>
            </a:endParaRPr>
          </a:p>
          <a:p>
            <a:r>
              <a:rPr b="0" lang="en-IN" sz="1300" spc="-1" strike="noStrike">
                <a:solidFill>
                  <a:srgbClr val="000000"/>
                </a:solidFill>
                <a:latin typeface="Calibri"/>
                <a:ea typeface="NSimSun"/>
              </a:rPr>
              <a:t>Case Study on Cause of Death:</a:t>
            </a:r>
            <a:endParaRPr b="0" lang="en-IN" sz="1300" spc="-1" strike="noStrike">
              <a:solidFill>
                <a:srgbClr val="000000"/>
              </a:solidFill>
              <a:latin typeface="Arial"/>
            </a:endParaRPr>
          </a:p>
          <a:p>
            <a:endParaRPr b="0" lang="en-IN" sz="1300" spc="-1" strike="noStrike">
              <a:solidFill>
                <a:srgbClr val="000000"/>
              </a:solidFill>
              <a:latin typeface="Arial"/>
            </a:endParaRPr>
          </a:p>
          <a:p>
            <a:r>
              <a:rPr b="0" lang="en-IN" sz="1300" spc="-1" strike="noStrike">
                <a:solidFill>
                  <a:srgbClr val="000000"/>
                </a:solidFill>
                <a:latin typeface="Calibri"/>
                <a:ea typeface="NSimSun"/>
              </a:rPr>
              <a:t>A straightforward way to assess the health status of a population is to focus on mortality – or concepts like child mortality or life expectancy, which are based on mortality estimates. A focus on mortality, however, does not take into account that the burden of diseases is not only that they kill people, but that they cause suffering to people who live with them. Assessing health outcomes by both mortality and morbidity (the prevalent diseases) provides a more encompassing view on health outcomes. This is the topic of this entry. The sum of mortality and morbidity is referred to as the ‘burden of disease’ and can be measured by a metric called ‘Disability Adjusted Life Years‘ (DALYs). DALYs are measuring lost health and are a standardized metric that allow for direct comparisons of disease burdens of different diseases across countries, between different populations, and over time. Conceptually, one DALY is the equivalent of losing one year in good health because of either premature death or disease or disability. One DALY represents one lost year of healthy life. The first ‘Global Burden of Disease’ (GBD) was GBD 1990 and the DALY metric was prominently featured in the World Bank’s 1993 World Development Report. Today it is published by both the researchers at the Institute of Health Metrics and Evaluation (IHME) and the ‘Disease Burden Unit’ at the World Health Organization (WHO), which was created in 1998. The IHME continues the work that was started in the early 1990s and publishes the Global Burden of Disease study.</a:t>
            </a:r>
            <a:endParaRPr b="0" lang="en-IN"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4" name="" descr=""/>
          <p:cNvPicPr/>
          <p:nvPr/>
        </p:nvPicPr>
        <p:blipFill>
          <a:blip r:embed="rId1"/>
          <a:srcRect l="0" t="0" r="0" b="20544"/>
          <a:stretch/>
        </p:blipFill>
        <p:spPr>
          <a:xfrm>
            <a:off x="0" y="-16560"/>
            <a:ext cx="10080000" cy="736560"/>
          </a:xfrm>
          <a:prstGeom prst="rect">
            <a:avLst/>
          </a:prstGeom>
          <a:ln w="0">
            <a:noFill/>
          </a:ln>
        </p:spPr>
      </p:pic>
      <p:pic>
        <p:nvPicPr>
          <p:cNvPr id="195" name="" descr=""/>
          <p:cNvPicPr/>
          <p:nvPr/>
        </p:nvPicPr>
        <p:blipFill>
          <a:blip r:embed="rId2"/>
          <a:srcRect l="0" t="29176" r="11127" b="26364"/>
          <a:stretch/>
        </p:blipFill>
        <p:spPr>
          <a:xfrm>
            <a:off x="8640000" y="360"/>
            <a:ext cx="1439640" cy="719640"/>
          </a:xfrm>
          <a:prstGeom prst="rect">
            <a:avLst/>
          </a:prstGeom>
          <a:ln w="0">
            <a:noFill/>
          </a:ln>
        </p:spPr>
      </p:pic>
      <p:sp>
        <p:nvSpPr>
          <p:cNvPr id="196" name=""/>
          <p:cNvSpPr txBox="1"/>
          <p:nvPr/>
        </p:nvSpPr>
        <p:spPr>
          <a:xfrm>
            <a:off x="36000" y="720000"/>
            <a:ext cx="2844000" cy="450000"/>
          </a:xfrm>
          <a:prstGeom prst="rect">
            <a:avLst/>
          </a:prstGeom>
          <a:noFill/>
          <a:ln w="0">
            <a:noFill/>
          </a:ln>
        </p:spPr>
        <p:txBody>
          <a:bodyPr lIns="90000" rIns="90000" tIns="45000" bIns="45000" anchor="t">
            <a:noAutofit/>
          </a:bodyPr>
          <a:p>
            <a:r>
              <a:rPr b="1" lang="en-IN" sz="2000" spc="-1" strike="noStrike">
                <a:solidFill>
                  <a:srgbClr val="000000"/>
                </a:solidFill>
                <a:latin typeface="Arial Black"/>
                <a:ea typeface="Microsoft YaHei"/>
              </a:rPr>
              <a:t>Data Visualization:</a:t>
            </a:r>
            <a:endParaRPr b="0" lang="en-IN" sz="2000" spc="-1" strike="noStrike">
              <a:solidFill>
                <a:srgbClr val="000000"/>
              </a:solidFill>
              <a:latin typeface="Arial"/>
            </a:endParaRPr>
          </a:p>
        </p:txBody>
      </p:sp>
      <p:sp>
        <p:nvSpPr>
          <p:cNvPr id="197" name=""/>
          <p:cNvSpPr txBox="1"/>
          <p:nvPr/>
        </p:nvSpPr>
        <p:spPr>
          <a:xfrm>
            <a:off x="2880000" y="848160"/>
            <a:ext cx="900000" cy="280800"/>
          </a:xfrm>
          <a:prstGeom prst="rect">
            <a:avLst/>
          </a:prstGeom>
          <a:noFill/>
          <a:ln w="0">
            <a:noFill/>
          </a:ln>
        </p:spPr>
        <p:txBody>
          <a:bodyPr lIns="90000" rIns="90000" tIns="45000" bIns="45000" anchor="t">
            <a:noAutofit/>
          </a:bodyPr>
          <a:p>
            <a:r>
              <a:rPr b="1" lang="en-IN" sz="1500" spc="-1" strike="noStrike">
                <a:solidFill>
                  <a:srgbClr val="000000"/>
                </a:solidFill>
                <a:latin typeface="Calibri"/>
                <a:ea typeface="NSimSun"/>
              </a:rPr>
              <a:t>Injuries:</a:t>
            </a:r>
            <a:endParaRPr b="0" lang="en-IN" sz="1500" spc="-1" strike="noStrike">
              <a:solidFill>
                <a:srgbClr val="000000"/>
              </a:solidFill>
              <a:latin typeface="Calibri"/>
            </a:endParaRPr>
          </a:p>
        </p:txBody>
      </p:sp>
      <p:pic>
        <p:nvPicPr>
          <p:cNvPr id="198" name="" descr=""/>
          <p:cNvPicPr/>
          <p:nvPr/>
        </p:nvPicPr>
        <p:blipFill>
          <a:blip r:embed="rId3"/>
          <a:stretch/>
        </p:blipFill>
        <p:spPr>
          <a:xfrm>
            <a:off x="1080000" y="1893960"/>
            <a:ext cx="8100000" cy="3578040"/>
          </a:xfrm>
          <a:prstGeom prst="rect">
            <a:avLst/>
          </a:prstGeom>
          <a:ln w="0">
            <a:solidFill>
              <a:srgbClr val="3465a4"/>
            </a:solidFill>
          </a:ln>
        </p:spPr>
      </p:pic>
      <p:sp>
        <p:nvSpPr>
          <p:cNvPr id="199" name=""/>
          <p:cNvSpPr txBox="1"/>
          <p:nvPr/>
        </p:nvSpPr>
        <p:spPr>
          <a:xfrm>
            <a:off x="1080000" y="1296000"/>
            <a:ext cx="8280000" cy="450000"/>
          </a:xfrm>
          <a:prstGeom prst="rect">
            <a:avLst/>
          </a:prstGeom>
          <a:noFill/>
          <a:ln w="0">
            <a:noFill/>
          </a:ln>
        </p:spPr>
        <p:txBody>
          <a:bodyPr lIns="90000" rIns="90000" tIns="45000" bIns="45000" anchor="t">
            <a:noAutofit/>
          </a:bodyPr>
          <a:p>
            <a:r>
              <a:rPr b="0" lang="en-IN" sz="1300" spc="-1" strike="noStrike">
                <a:solidFill>
                  <a:srgbClr val="000000"/>
                </a:solidFill>
                <a:latin typeface="Calibri"/>
                <a:ea typeface="NSimSun"/>
              </a:rPr>
              <a:t>Death by Injuries is less when compared to Non communicable and Communicable disease,</a:t>
            </a:r>
            <a:endParaRPr b="0" lang="en-IN" sz="1300" spc="-1" strike="noStrike">
              <a:solidFill>
                <a:srgbClr val="000000"/>
              </a:solidFill>
              <a:latin typeface="Arial"/>
            </a:endParaRPr>
          </a:p>
          <a:p>
            <a:r>
              <a:rPr b="0" lang="en-IN" sz="1300" spc="-1" strike="noStrike">
                <a:solidFill>
                  <a:srgbClr val="000000"/>
                </a:solidFill>
                <a:latin typeface="Calibri"/>
                <a:ea typeface="NSimSun"/>
              </a:rPr>
              <a:t>based on the dataset we can see the death counts are almost same from 1990 to 2019</a:t>
            </a:r>
            <a:r>
              <a:rPr b="1" lang="en-IN" sz="1500" spc="-1" strike="noStrike">
                <a:solidFill>
                  <a:srgbClr val="000000"/>
                </a:solidFill>
                <a:latin typeface="Calibri"/>
                <a:ea typeface="NSimSun"/>
              </a:rPr>
              <a:t> </a:t>
            </a:r>
            <a:endParaRPr b="0" lang="en-IN"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0" name="" descr=""/>
          <p:cNvPicPr/>
          <p:nvPr/>
        </p:nvPicPr>
        <p:blipFill>
          <a:blip r:embed="rId1"/>
          <a:srcRect l="0" t="0" r="0" b="20544"/>
          <a:stretch/>
        </p:blipFill>
        <p:spPr>
          <a:xfrm>
            <a:off x="0" y="-16560"/>
            <a:ext cx="10080000" cy="736560"/>
          </a:xfrm>
          <a:prstGeom prst="rect">
            <a:avLst/>
          </a:prstGeom>
          <a:ln w="0">
            <a:noFill/>
          </a:ln>
        </p:spPr>
      </p:pic>
      <p:pic>
        <p:nvPicPr>
          <p:cNvPr id="201" name="" descr=""/>
          <p:cNvPicPr/>
          <p:nvPr/>
        </p:nvPicPr>
        <p:blipFill>
          <a:blip r:embed="rId2"/>
          <a:srcRect l="0" t="29176" r="11127" b="26364"/>
          <a:stretch/>
        </p:blipFill>
        <p:spPr>
          <a:xfrm>
            <a:off x="8640000" y="360"/>
            <a:ext cx="1439640" cy="719640"/>
          </a:xfrm>
          <a:prstGeom prst="rect">
            <a:avLst/>
          </a:prstGeom>
          <a:ln w="0">
            <a:noFill/>
          </a:ln>
        </p:spPr>
      </p:pic>
      <p:sp>
        <p:nvSpPr>
          <p:cNvPr id="202" name=""/>
          <p:cNvSpPr txBox="1"/>
          <p:nvPr/>
        </p:nvSpPr>
        <p:spPr>
          <a:xfrm>
            <a:off x="216000" y="810000"/>
            <a:ext cx="2844000" cy="450000"/>
          </a:xfrm>
          <a:prstGeom prst="rect">
            <a:avLst/>
          </a:prstGeom>
          <a:noFill/>
          <a:ln w="0">
            <a:noFill/>
          </a:ln>
        </p:spPr>
        <p:txBody>
          <a:bodyPr lIns="90000" rIns="90000" tIns="45000" bIns="45000" anchor="t">
            <a:noAutofit/>
          </a:bodyPr>
          <a:p>
            <a:r>
              <a:rPr b="1" lang="en-IN" sz="2000" spc="-1" strike="noStrike">
                <a:solidFill>
                  <a:srgbClr val="000000"/>
                </a:solidFill>
                <a:latin typeface="Arial Black"/>
                <a:ea typeface="Microsoft YaHei"/>
              </a:rPr>
              <a:t>Conclusion</a:t>
            </a:r>
            <a:endParaRPr b="0" lang="en-IN" sz="2000" spc="-1" strike="noStrike">
              <a:solidFill>
                <a:srgbClr val="000000"/>
              </a:solidFill>
              <a:latin typeface="Arial"/>
            </a:endParaRPr>
          </a:p>
        </p:txBody>
      </p:sp>
      <p:sp>
        <p:nvSpPr>
          <p:cNvPr id="203" name=""/>
          <p:cNvSpPr txBox="1"/>
          <p:nvPr/>
        </p:nvSpPr>
        <p:spPr>
          <a:xfrm>
            <a:off x="288000" y="1620000"/>
            <a:ext cx="8604000" cy="2340000"/>
          </a:xfrm>
          <a:prstGeom prst="rect">
            <a:avLst/>
          </a:prstGeom>
          <a:noFill/>
          <a:ln w="0">
            <a:noFill/>
          </a:ln>
        </p:spPr>
        <p:txBody>
          <a:bodyPr lIns="90000" rIns="90000" tIns="45000" bIns="45000" anchor="t">
            <a:noAutofit/>
          </a:bodyPr>
          <a:p>
            <a:r>
              <a:rPr b="0" lang="en-IN" sz="1300" spc="-1" strike="noStrike">
                <a:solidFill>
                  <a:srgbClr val="000000"/>
                </a:solidFill>
                <a:latin typeface="Calibri"/>
                <a:ea typeface="Microsoft YaHei"/>
              </a:rPr>
              <a:t>Non Communicable disease is in increasing trend and are responsible for one-in-three deaths in the world </a:t>
            </a:r>
            <a:endParaRPr b="0" lang="en-IN" sz="1300" spc="-1" strike="noStrike">
              <a:solidFill>
                <a:srgbClr val="000000"/>
              </a:solidFill>
              <a:latin typeface="Calibri"/>
            </a:endParaRPr>
          </a:p>
          <a:p>
            <a:endParaRPr b="0" lang="en-IN" sz="1300" spc="-1" strike="noStrike">
              <a:solidFill>
                <a:srgbClr val="000000"/>
              </a:solidFill>
              <a:latin typeface="Calibri"/>
            </a:endParaRPr>
          </a:p>
          <a:p>
            <a:r>
              <a:rPr b="0" lang="en-IN" sz="1300" spc="-1" strike="noStrike">
                <a:solidFill>
                  <a:srgbClr val="000000"/>
                </a:solidFill>
                <a:latin typeface="Calibri"/>
                <a:ea typeface="Microsoft YaHei"/>
              </a:rPr>
              <a:t>Communicable Diseases that are caused by a pathogen which can be passed from person to person. This is where we have made most progress and still we are rapidly developing in this direction. Very few people die from rich countries compared to poorer countries. Many of these deaths can be prevented with modern technologies, such as vaccines, antibiotics, and public health infrastructure like sanitation and clean water. </a:t>
            </a:r>
            <a:br>
              <a:rPr sz="1300"/>
            </a:br>
            <a:r>
              <a:rPr b="0" lang="en-IN" sz="1300" spc="-1" strike="noStrike">
                <a:solidFill>
                  <a:srgbClr val="000000"/>
                </a:solidFill>
                <a:latin typeface="Calibri"/>
                <a:ea typeface="Microsoft YaHei"/>
              </a:rPr>
              <a:t>Maternal deaths, the deaths of newborns, and deaths from nutritional deficiencies are often closely linked to infectious diseases. Most of these are preventable.</a:t>
            </a:r>
            <a:r>
              <a:rPr b="0" lang="en-IN" sz="1300" spc="-1" strike="noStrike">
                <a:solidFill>
                  <a:srgbClr val="1d3d63"/>
                </a:solidFill>
                <a:latin typeface="Calibri"/>
                <a:ea typeface="Microsoft YaHei"/>
              </a:rPr>
              <a:t> </a:t>
            </a:r>
            <a:endParaRPr b="0" lang="en-IN" sz="1300" spc="-1" strike="noStrike">
              <a:solidFill>
                <a:srgbClr val="000000"/>
              </a:solidFill>
              <a:latin typeface="Calibri"/>
            </a:endParaRPr>
          </a:p>
          <a:p>
            <a:endParaRPr b="0" lang="en-IN" sz="1300" spc="-1" strike="noStrike">
              <a:solidFill>
                <a:srgbClr val="000000"/>
              </a:solidFill>
              <a:latin typeface="Calibri"/>
            </a:endParaRPr>
          </a:p>
          <a:p>
            <a:r>
              <a:rPr b="0" lang="en-IN" sz="1300" spc="-1" strike="noStrike">
                <a:solidFill>
                  <a:srgbClr val="000000"/>
                </a:solidFill>
                <a:latin typeface="Calibri"/>
                <a:ea typeface="Microsoft YaHei"/>
              </a:rPr>
              <a:t>Some major causes of deaths receive very little attention. Violence is, fortunately, a relatively rare cause of death. While it receives a lot of media attention, more people die from diarrheal disease than from all forms of violence put together and preventing deaths from diarrhoea would save more lives than bringing an end to all violence.</a:t>
            </a:r>
            <a:r>
              <a:rPr b="0" lang="en-IN" sz="1300" spc="-1" strike="noStrike">
                <a:solidFill>
                  <a:srgbClr val="1d3d63"/>
                </a:solidFill>
                <a:latin typeface="Calibri"/>
                <a:ea typeface="Microsoft YaHei"/>
              </a:rPr>
              <a:t> </a:t>
            </a:r>
            <a:r>
              <a:rPr b="0" lang="en-IN" sz="1300" spc="-1" strike="noStrike">
                <a:solidFill>
                  <a:srgbClr val="000000"/>
                </a:solidFill>
                <a:latin typeface="Calibri"/>
                <a:ea typeface="Microsoft YaHei"/>
              </a:rPr>
              <a:t>We should be focusing on these areas as this should be less challenging to achieve.</a:t>
            </a:r>
            <a:endParaRPr b="0" lang="en-IN" sz="1300" spc="-1" strike="noStrike">
              <a:solidFill>
                <a:srgbClr val="000000"/>
              </a:solidFill>
              <a:latin typeface="Calibri"/>
            </a:endParaRPr>
          </a:p>
        </p:txBody>
      </p:sp>
      <p:pic>
        <p:nvPicPr>
          <p:cNvPr id="204" name="" descr=""/>
          <p:cNvPicPr/>
          <p:nvPr/>
        </p:nvPicPr>
        <p:blipFill>
          <a:blip r:embed="rId3"/>
          <a:stretch/>
        </p:blipFill>
        <p:spPr>
          <a:xfrm>
            <a:off x="7200000" y="3456000"/>
            <a:ext cx="2740320" cy="2160000"/>
          </a:xfrm>
          <a:prstGeom prst="rect">
            <a:avLst/>
          </a:prstGeom>
          <a:ln w="0">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465a4"/>
        </a:solidFill>
      </p:bgPr>
    </p:bg>
    <p:spTree>
      <p:nvGrpSpPr>
        <p:cNvPr id="1" name=""/>
        <p:cNvGrpSpPr/>
        <p:nvPr/>
      </p:nvGrpSpPr>
      <p:grpSpPr>
        <a:xfrm>
          <a:off x="0" y="0"/>
          <a:ext cx="0" cy="0"/>
          <a:chOff x="0" y="0"/>
          <a:chExt cx="0" cy="0"/>
        </a:xfrm>
      </p:grpSpPr>
      <p:pic>
        <p:nvPicPr>
          <p:cNvPr id="205" name="" descr=""/>
          <p:cNvPicPr/>
          <p:nvPr/>
        </p:nvPicPr>
        <p:blipFill>
          <a:blip r:embed="rId1"/>
          <a:stretch/>
        </p:blipFill>
        <p:spPr>
          <a:xfrm>
            <a:off x="9180000" y="0"/>
            <a:ext cx="900000" cy="900000"/>
          </a:xfrm>
          <a:prstGeom prst="rect">
            <a:avLst/>
          </a:prstGeom>
          <a:ln w="0">
            <a:noFill/>
          </a:ln>
        </p:spPr>
      </p:pic>
      <p:sp>
        <p:nvSpPr>
          <p:cNvPr id="206" name=""/>
          <p:cNvSpPr txBox="1"/>
          <p:nvPr/>
        </p:nvSpPr>
        <p:spPr>
          <a:xfrm>
            <a:off x="6127560" y="2283480"/>
            <a:ext cx="3847680" cy="664920"/>
          </a:xfrm>
          <a:prstGeom prst="rect">
            <a:avLst/>
          </a:prstGeom>
          <a:noFill/>
          <a:ln w="0">
            <a:noFill/>
          </a:ln>
        </p:spPr>
        <p:txBody>
          <a:bodyPr lIns="90000" rIns="90000" tIns="45000" bIns="45000" anchor="t">
            <a:noAutofit/>
          </a:bodyPr>
          <a:p>
            <a:pPr algn="ctr">
              <a:lnSpc>
                <a:spcPct val="100000"/>
              </a:lnSpc>
            </a:pPr>
            <a:r>
              <a:rPr b="0" lang="en-IN" sz="3200" spc="-1" strike="noStrike">
                <a:solidFill>
                  <a:srgbClr val="fefefe"/>
                </a:solidFill>
                <a:latin typeface="Arial Black"/>
              </a:rPr>
              <a:t>Thank You</a:t>
            </a:r>
            <a:endParaRPr b="0" lang="en-IN" sz="3200" spc="-1" strike="noStrike">
              <a:solidFill>
                <a:srgbClr val="000000"/>
              </a:solidFill>
              <a:latin typeface="Arial"/>
            </a:endParaRPr>
          </a:p>
        </p:txBody>
      </p:sp>
      <p:sp>
        <p:nvSpPr>
          <p:cNvPr id="207" name=""/>
          <p:cNvSpPr txBox="1"/>
          <p:nvPr/>
        </p:nvSpPr>
        <p:spPr>
          <a:xfrm>
            <a:off x="6480000" y="4860000"/>
            <a:ext cx="3487680" cy="720000"/>
          </a:xfrm>
          <a:prstGeom prst="rect">
            <a:avLst/>
          </a:prstGeom>
          <a:noFill/>
          <a:ln w="0">
            <a:noFill/>
          </a:ln>
        </p:spPr>
        <p:txBody>
          <a:bodyPr lIns="90000" rIns="90000" tIns="45000" bIns="45000" anchor="t">
            <a:noAutofit/>
          </a:bodyPr>
          <a:p>
            <a:pPr>
              <a:lnSpc>
                <a:spcPct val="100000"/>
              </a:lnSpc>
            </a:pPr>
            <a:r>
              <a:rPr b="0" lang="en-IN" sz="2000" spc="-1" strike="noStrike">
                <a:solidFill>
                  <a:srgbClr val="fefefe"/>
                </a:solidFill>
                <a:latin typeface="Calibri"/>
              </a:rPr>
              <a:t>              </a:t>
            </a:r>
            <a:r>
              <a:rPr b="0" lang="en-IN" sz="2000" spc="-1" strike="noStrike">
                <a:solidFill>
                  <a:srgbClr val="fefefe"/>
                </a:solidFill>
                <a:latin typeface="Calibri"/>
              </a:rPr>
              <a:t>Presented by</a:t>
            </a:r>
            <a:endParaRPr b="0" lang="en-IN" sz="2000" spc="-1" strike="noStrike">
              <a:solidFill>
                <a:srgbClr val="000000"/>
              </a:solidFill>
              <a:latin typeface="Arial"/>
            </a:endParaRPr>
          </a:p>
          <a:p>
            <a:pPr>
              <a:lnSpc>
                <a:spcPct val="100000"/>
              </a:lnSpc>
            </a:pPr>
            <a:r>
              <a:rPr b="0" lang="en-IN" sz="2000" spc="-1" strike="noStrike">
                <a:solidFill>
                  <a:srgbClr val="fefefe"/>
                </a:solidFill>
                <a:latin typeface="Calibri"/>
              </a:rPr>
              <a:t>Naveen Kumar Ranganathan</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4" name="" descr=""/>
          <p:cNvPicPr/>
          <p:nvPr/>
        </p:nvPicPr>
        <p:blipFill>
          <a:blip r:embed="rId1"/>
          <a:srcRect l="0" t="0" r="0" b="20544"/>
          <a:stretch/>
        </p:blipFill>
        <p:spPr>
          <a:xfrm>
            <a:off x="0" y="-16560"/>
            <a:ext cx="10080000" cy="736560"/>
          </a:xfrm>
          <a:prstGeom prst="rect">
            <a:avLst/>
          </a:prstGeom>
          <a:ln w="0">
            <a:noFill/>
          </a:ln>
        </p:spPr>
      </p:pic>
      <p:pic>
        <p:nvPicPr>
          <p:cNvPr id="55" name="" descr=""/>
          <p:cNvPicPr/>
          <p:nvPr/>
        </p:nvPicPr>
        <p:blipFill>
          <a:blip r:embed="rId2"/>
          <a:srcRect l="0" t="29176" r="11127" b="26364"/>
          <a:stretch/>
        </p:blipFill>
        <p:spPr>
          <a:xfrm>
            <a:off x="8640000" y="360"/>
            <a:ext cx="1439640" cy="719640"/>
          </a:xfrm>
          <a:prstGeom prst="rect">
            <a:avLst/>
          </a:prstGeom>
          <a:ln w="0">
            <a:noFill/>
          </a:ln>
        </p:spPr>
      </p:pic>
      <p:sp>
        <p:nvSpPr>
          <p:cNvPr id="56" name=""/>
          <p:cNvSpPr txBox="1"/>
          <p:nvPr/>
        </p:nvSpPr>
        <p:spPr>
          <a:xfrm>
            <a:off x="288000" y="720000"/>
            <a:ext cx="2880000" cy="450000"/>
          </a:xfrm>
          <a:prstGeom prst="rect">
            <a:avLst/>
          </a:prstGeom>
          <a:noFill/>
          <a:ln w="0">
            <a:noFill/>
          </a:ln>
        </p:spPr>
        <p:txBody>
          <a:bodyPr lIns="90000" rIns="90000" tIns="45000" bIns="45000" anchor="t">
            <a:noAutofit/>
          </a:bodyPr>
          <a:p>
            <a:pPr algn="ctr">
              <a:tabLst>
                <a:tab algn="l" pos="2340720"/>
              </a:tabLst>
            </a:pPr>
            <a:r>
              <a:rPr b="1" lang="en-IN" sz="2000" spc="-1" strike="noStrike">
                <a:solidFill>
                  <a:srgbClr val="000000"/>
                </a:solidFill>
                <a:latin typeface="Arial Black"/>
                <a:ea typeface="Microsoft YaHei"/>
              </a:rPr>
              <a:t>INTRODUCTION</a:t>
            </a:r>
            <a:endParaRPr b="1" lang="en-IN" sz="2000" spc="-1" strike="noStrike">
              <a:solidFill>
                <a:srgbClr val="000000"/>
              </a:solidFill>
              <a:latin typeface="Arial Black"/>
            </a:endParaRPr>
          </a:p>
        </p:txBody>
      </p:sp>
      <p:sp>
        <p:nvSpPr>
          <p:cNvPr id="57" name=""/>
          <p:cNvSpPr txBox="1"/>
          <p:nvPr/>
        </p:nvSpPr>
        <p:spPr>
          <a:xfrm>
            <a:off x="540000" y="1297440"/>
            <a:ext cx="9360000" cy="1044000"/>
          </a:xfrm>
          <a:prstGeom prst="rect">
            <a:avLst/>
          </a:prstGeom>
          <a:noFill/>
          <a:ln w="0">
            <a:noFill/>
          </a:ln>
        </p:spPr>
        <p:txBody>
          <a:bodyPr lIns="90000" rIns="90000" tIns="45000" bIns="45000" anchor="t">
            <a:noAutofit/>
          </a:bodyPr>
          <a:p>
            <a:r>
              <a:rPr b="1" lang="en-IN" sz="1500" spc="-1" strike="noStrike">
                <a:solidFill>
                  <a:srgbClr val="000000"/>
                </a:solidFill>
                <a:latin typeface="Arial Black"/>
                <a:ea typeface="NSimSun"/>
              </a:rPr>
              <a:t>Business Problem Framing</a:t>
            </a:r>
            <a:endParaRPr b="0" lang="en-IN" sz="1500" spc="-1" strike="noStrike">
              <a:solidFill>
                <a:srgbClr val="000000"/>
              </a:solidFill>
              <a:latin typeface="Arial"/>
            </a:endParaRPr>
          </a:p>
          <a:p>
            <a:endParaRPr b="0" lang="en-IN" sz="1500" spc="-1" strike="noStrike">
              <a:solidFill>
                <a:srgbClr val="000000"/>
              </a:solidFill>
              <a:latin typeface="Arial"/>
            </a:endParaRPr>
          </a:p>
          <a:p>
            <a:r>
              <a:rPr b="0" lang="en-IN" sz="1300" spc="-1" strike="noStrike">
                <a:solidFill>
                  <a:srgbClr val="000000"/>
                </a:solidFill>
                <a:latin typeface="Calibri"/>
                <a:ea typeface="NSimSun"/>
              </a:rPr>
              <a:t>To make progress towards a healthier world we need to have a good understanding of what health problems we face today. What do people die from? </a:t>
            </a:r>
            <a:endParaRPr b="0" lang="en-IN" sz="1300" spc="-1" strike="noStrike">
              <a:solidFill>
                <a:srgbClr val="000000"/>
              </a:solidFill>
              <a:latin typeface="Arial"/>
            </a:endParaRPr>
          </a:p>
          <a:p>
            <a:r>
              <a:rPr b="0" lang="en-IN" sz="1300" spc="-1" strike="noStrike">
                <a:solidFill>
                  <a:srgbClr val="000000"/>
                </a:solidFill>
                <a:latin typeface="Calibri"/>
                <a:ea typeface="NSimSun"/>
              </a:rPr>
              <a:t>With the dataset we can identify the major problems which causes death.</a:t>
            </a:r>
            <a:endParaRPr b="0" lang="en-IN" sz="1300" spc="-1" strike="noStrike">
              <a:solidFill>
                <a:srgbClr val="000000"/>
              </a:solidFill>
              <a:latin typeface="Arial"/>
            </a:endParaRPr>
          </a:p>
        </p:txBody>
      </p:sp>
      <p:sp>
        <p:nvSpPr>
          <p:cNvPr id="58" name=""/>
          <p:cNvSpPr txBox="1"/>
          <p:nvPr/>
        </p:nvSpPr>
        <p:spPr>
          <a:xfrm>
            <a:off x="540000" y="2520000"/>
            <a:ext cx="9360000" cy="2663280"/>
          </a:xfrm>
          <a:prstGeom prst="rect">
            <a:avLst/>
          </a:prstGeom>
          <a:noFill/>
          <a:ln w="0">
            <a:noFill/>
          </a:ln>
        </p:spPr>
        <p:txBody>
          <a:bodyPr lIns="90000" rIns="90000" tIns="45000" bIns="45000" anchor="t">
            <a:noAutofit/>
          </a:bodyPr>
          <a:p>
            <a:r>
              <a:rPr b="1" lang="en-IN" sz="1500" spc="-1" strike="noStrike">
                <a:solidFill>
                  <a:srgbClr val="000000"/>
                </a:solidFill>
                <a:latin typeface="Arial Black"/>
                <a:ea typeface="NSimSun"/>
              </a:rPr>
              <a:t>Conceptual Background of the Domain Problem</a:t>
            </a:r>
            <a:endParaRPr b="0" lang="en-IN" sz="1500" spc="-1" strike="noStrike">
              <a:solidFill>
                <a:srgbClr val="000000"/>
              </a:solidFill>
              <a:latin typeface="Arial"/>
            </a:endParaRPr>
          </a:p>
          <a:p>
            <a:r>
              <a:rPr b="0" lang="en-IN" sz="1300" spc="-1" strike="noStrike">
                <a:solidFill>
                  <a:srgbClr val="000000"/>
                </a:solidFill>
                <a:latin typeface="Calibri"/>
                <a:ea typeface="NSimSun"/>
              </a:rPr>
              <a:t>Case Study on Cause of Death:</a:t>
            </a:r>
            <a:endParaRPr b="0" lang="en-IN" sz="1300" spc="-1" strike="noStrike">
              <a:solidFill>
                <a:srgbClr val="000000"/>
              </a:solidFill>
              <a:latin typeface="Arial"/>
            </a:endParaRPr>
          </a:p>
          <a:p>
            <a:endParaRPr b="0" lang="en-IN" sz="1300" spc="-1" strike="noStrike">
              <a:solidFill>
                <a:srgbClr val="000000"/>
              </a:solidFill>
              <a:latin typeface="Arial"/>
            </a:endParaRPr>
          </a:p>
          <a:p>
            <a:r>
              <a:rPr b="0" lang="en-IN" sz="1300" spc="-1" strike="noStrike">
                <a:solidFill>
                  <a:srgbClr val="000000"/>
                </a:solidFill>
                <a:latin typeface="Calibri"/>
                <a:ea typeface="NSimSun"/>
              </a:rPr>
              <a:t>A straightforward way to assess the health status of a population is to focus on mortality – or concepts like child mortality or life expectancy, which are based on mortality estimates. A focus on mortality, however, does not take into account that the burden of diseases is not only that they kill people, but that they cause suffering to people who live with them. Assessing health outcomes by both mortality and morbidity (the prevalent diseases) provides a more encompassing view on health outcomes. This is the topic of this entry. The sum of mortality and morbidity is referred to as the ‘burden of disease’ and can be measured by a metric called ‘Disability Adjusted Life Years‘ (DALYs). DALYs are measuring lost health and are a standardized metric that allow for direct comparisons of disease burdens of different diseases across countries, between different populations, and over time. Conceptually, one DALY is the equivalent of losing one year in good health because of either premature death or disease or disability. One DALY represents one lost year of healthy life. The first ‘Global Burden of Disease’ (GBD) was GBD 1990 and the DALY metric was prominently featured in the World Bank’s 1993 World Development Report. Today it is published by both the researchers at the Institute of Health Metrics and Evaluation (IHME) and the ‘Disease Burden Unit’ at the World Health Organization (WHO), which was created in 1998. The IHME continues the work that was started in the early 1990s and publishes the Global Burden of Disease study.</a:t>
            </a:r>
            <a:endParaRPr b="0" lang="en-IN"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9" name="" descr=""/>
          <p:cNvPicPr/>
          <p:nvPr/>
        </p:nvPicPr>
        <p:blipFill>
          <a:blip r:embed="rId1"/>
          <a:srcRect l="0" t="0" r="0" b="20544"/>
          <a:stretch/>
        </p:blipFill>
        <p:spPr>
          <a:xfrm>
            <a:off x="0" y="-16560"/>
            <a:ext cx="10080000" cy="736560"/>
          </a:xfrm>
          <a:prstGeom prst="rect">
            <a:avLst/>
          </a:prstGeom>
          <a:ln w="0">
            <a:noFill/>
          </a:ln>
        </p:spPr>
      </p:pic>
      <p:pic>
        <p:nvPicPr>
          <p:cNvPr id="60" name="" descr=""/>
          <p:cNvPicPr/>
          <p:nvPr/>
        </p:nvPicPr>
        <p:blipFill>
          <a:blip r:embed="rId2"/>
          <a:srcRect l="0" t="29176" r="11127" b="26364"/>
          <a:stretch/>
        </p:blipFill>
        <p:spPr>
          <a:xfrm>
            <a:off x="8640000" y="360"/>
            <a:ext cx="1439640" cy="719640"/>
          </a:xfrm>
          <a:prstGeom prst="rect">
            <a:avLst/>
          </a:prstGeom>
          <a:ln w="0">
            <a:noFill/>
          </a:ln>
        </p:spPr>
      </p:pic>
      <p:sp>
        <p:nvSpPr>
          <p:cNvPr id="61" name=""/>
          <p:cNvSpPr txBox="1"/>
          <p:nvPr/>
        </p:nvSpPr>
        <p:spPr>
          <a:xfrm>
            <a:off x="0" y="720000"/>
            <a:ext cx="3420000" cy="450000"/>
          </a:xfrm>
          <a:prstGeom prst="rect">
            <a:avLst/>
          </a:prstGeom>
          <a:noFill/>
          <a:ln w="0">
            <a:noFill/>
          </a:ln>
        </p:spPr>
        <p:txBody>
          <a:bodyPr lIns="90000" rIns="90000" tIns="45000" bIns="45000" anchor="t">
            <a:noAutofit/>
          </a:bodyPr>
          <a:p>
            <a:pPr algn="ctr">
              <a:tabLst>
                <a:tab algn="l" pos="2340720"/>
              </a:tabLst>
            </a:pPr>
            <a:r>
              <a:rPr b="1" lang="en-IN" sz="2000" spc="-1" strike="noStrike">
                <a:solidFill>
                  <a:srgbClr val="000000"/>
                </a:solidFill>
                <a:latin typeface="Arial Black"/>
                <a:ea typeface="Microsoft YaHei"/>
              </a:rPr>
              <a:t>INTRODUCTION</a:t>
            </a:r>
            <a:endParaRPr b="1" lang="en-IN" sz="2000" spc="-1" strike="noStrike">
              <a:solidFill>
                <a:srgbClr val="000000"/>
              </a:solidFill>
              <a:latin typeface="Arial Black"/>
            </a:endParaRPr>
          </a:p>
        </p:txBody>
      </p:sp>
      <p:sp>
        <p:nvSpPr>
          <p:cNvPr id="62" name=""/>
          <p:cNvSpPr txBox="1"/>
          <p:nvPr/>
        </p:nvSpPr>
        <p:spPr>
          <a:xfrm>
            <a:off x="540000" y="1477440"/>
            <a:ext cx="9360000" cy="1044000"/>
          </a:xfrm>
          <a:prstGeom prst="rect">
            <a:avLst/>
          </a:prstGeom>
          <a:noFill/>
          <a:ln w="0">
            <a:noFill/>
          </a:ln>
        </p:spPr>
        <p:txBody>
          <a:bodyPr lIns="90000" rIns="90000" tIns="45000" bIns="45000" anchor="t">
            <a:noAutofit/>
          </a:bodyPr>
          <a:p>
            <a:r>
              <a:rPr b="1" lang="en-IN" sz="1500" spc="-1" strike="noStrike">
                <a:solidFill>
                  <a:srgbClr val="000000"/>
                </a:solidFill>
                <a:latin typeface="Arial Black"/>
                <a:ea typeface="NSimSun"/>
              </a:rPr>
              <a:t>Review of Literature</a:t>
            </a:r>
            <a:endParaRPr b="0" lang="en-IN" sz="1500" spc="-1" strike="noStrike">
              <a:solidFill>
                <a:srgbClr val="000000"/>
              </a:solidFill>
              <a:latin typeface="Arial"/>
            </a:endParaRPr>
          </a:p>
          <a:p>
            <a:endParaRPr b="0" lang="en-IN" sz="1500" spc="-1" strike="noStrike">
              <a:solidFill>
                <a:srgbClr val="000000"/>
              </a:solidFill>
              <a:latin typeface="Arial"/>
            </a:endParaRPr>
          </a:p>
          <a:p>
            <a:r>
              <a:rPr b="0" lang="en-IN" sz="1300" spc="-1" strike="noStrike">
                <a:solidFill>
                  <a:srgbClr val="000000"/>
                </a:solidFill>
                <a:latin typeface="Calibri"/>
                <a:ea typeface="NSimSun"/>
              </a:rPr>
              <a:t>In everyday language we sometimes say that a person died of ‘old age’ or that they ‘died of natural causes’. But there is always an underlying cause that stopped their body from functioning. When the cause of death is not recorded then researchers rely on models to estimate the cause. </a:t>
            </a:r>
            <a:endParaRPr b="0" lang="en-IN" sz="1300" spc="-1" strike="noStrike">
              <a:solidFill>
                <a:srgbClr val="000000"/>
              </a:solidFill>
              <a:latin typeface="Arial"/>
            </a:endParaRPr>
          </a:p>
        </p:txBody>
      </p:sp>
      <p:sp>
        <p:nvSpPr>
          <p:cNvPr id="63" name=""/>
          <p:cNvSpPr txBox="1"/>
          <p:nvPr/>
        </p:nvSpPr>
        <p:spPr>
          <a:xfrm>
            <a:off x="540000" y="2988000"/>
            <a:ext cx="9360000" cy="1620000"/>
          </a:xfrm>
          <a:prstGeom prst="rect">
            <a:avLst/>
          </a:prstGeom>
          <a:noFill/>
          <a:ln w="0">
            <a:noFill/>
          </a:ln>
        </p:spPr>
        <p:txBody>
          <a:bodyPr lIns="90000" rIns="90000" tIns="45000" bIns="45000" anchor="t">
            <a:noAutofit/>
          </a:bodyPr>
          <a:p>
            <a:r>
              <a:rPr b="1" lang="en-IN" sz="1500" spc="-1" strike="noStrike">
                <a:solidFill>
                  <a:srgbClr val="000000"/>
                </a:solidFill>
                <a:latin typeface="Arial Black"/>
                <a:ea typeface="NSimSun"/>
              </a:rPr>
              <a:t>Motivation for the Problem Undertaken</a:t>
            </a:r>
            <a:endParaRPr b="0" lang="en-IN" sz="1500" spc="-1" strike="noStrike">
              <a:solidFill>
                <a:srgbClr val="000000"/>
              </a:solidFill>
              <a:latin typeface="Arial"/>
            </a:endParaRPr>
          </a:p>
          <a:p>
            <a:endParaRPr b="0" lang="en-IN" sz="1300" spc="-1" strike="noStrike">
              <a:solidFill>
                <a:srgbClr val="000000"/>
              </a:solidFill>
              <a:latin typeface="Arial"/>
            </a:endParaRPr>
          </a:p>
          <a:p>
            <a:endParaRPr b="0" lang="en-IN" sz="1300" spc="-1" strike="noStrike">
              <a:solidFill>
                <a:srgbClr val="000000"/>
              </a:solidFill>
              <a:latin typeface="Arial"/>
            </a:endParaRPr>
          </a:p>
          <a:p>
            <a:r>
              <a:rPr b="0" lang="en-IN" sz="1300" spc="-1" strike="noStrike">
                <a:solidFill>
                  <a:srgbClr val="000000"/>
                </a:solidFill>
                <a:latin typeface="Calibri"/>
                <a:ea typeface="NSimSun"/>
              </a:rPr>
              <a:t>What the world dies from is not what is reflected in the media. Some major causes of deaths receive very little attention. Analysing and studying the dataset will give us good understanding of what health problems we face today. We need a good sense of the relative importance of different causes of death and we need to focus our efforts on the biggest causes.</a:t>
            </a:r>
            <a:r>
              <a:rPr b="0" lang="en-IN" sz="1300" spc="-1" strike="noStrike">
                <a:solidFill>
                  <a:srgbClr val="000000"/>
                </a:solidFill>
                <a:latin typeface="Calibri"/>
                <a:ea typeface="NSimSun"/>
              </a:rPr>
              <a:t>.</a:t>
            </a:r>
            <a:endParaRPr b="0" lang="en-IN"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4" name="" descr=""/>
          <p:cNvPicPr/>
          <p:nvPr/>
        </p:nvPicPr>
        <p:blipFill>
          <a:blip r:embed="rId1"/>
          <a:srcRect l="0" t="0" r="0" b="20544"/>
          <a:stretch/>
        </p:blipFill>
        <p:spPr>
          <a:xfrm>
            <a:off x="0" y="-16560"/>
            <a:ext cx="10080000" cy="736560"/>
          </a:xfrm>
          <a:prstGeom prst="rect">
            <a:avLst/>
          </a:prstGeom>
          <a:ln w="0">
            <a:noFill/>
          </a:ln>
        </p:spPr>
      </p:pic>
      <p:pic>
        <p:nvPicPr>
          <p:cNvPr id="65" name="" descr=""/>
          <p:cNvPicPr/>
          <p:nvPr/>
        </p:nvPicPr>
        <p:blipFill>
          <a:blip r:embed="rId2"/>
          <a:srcRect l="0" t="29176" r="11127" b="26364"/>
          <a:stretch/>
        </p:blipFill>
        <p:spPr>
          <a:xfrm>
            <a:off x="8640000" y="360"/>
            <a:ext cx="1439640" cy="719640"/>
          </a:xfrm>
          <a:prstGeom prst="rect">
            <a:avLst/>
          </a:prstGeom>
          <a:ln w="0">
            <a:noFill/>
          </a:ln>
        </p:spPr>
      </p:pic>
      <p:sp>
        <p:nvSpPr>
          <p:cNvPr id="66" name=""/>
          <p:cNvSpPr txBox="1"/>
          <p:nvPr/>
        </p:nvSpPr>
        <p:spPr>
          <a:xfrm>
            <a:off x="360000" y="720000"/>
            <a:ext cx="4320000" cy="450000"/>
          </a:xfrm>
          <a:prstGeom prst="rect">
            <a:avLst/>
          </a:prstGeom>
          <a:noFill/>
          <a:ln w="0">
            <a:noFill/>
          </a:ln>
        </p:spPr>
        <p:txBody>
          <a:bodyPr lIns="90000" rIns="90000" tIns="45000" bIns="45000" anchor="t">
            <a:noAutofit/>
          </a:bodyPr>
          <a:p>
            <a:pPr algn="ctr"/>
            <a:r>
              <a:rPr b="1" lang="en-IN" sz="2000" spc="-1" strike="noStrike">
                <a:solidFill>
                  <a:srgbClr val="000000"/>
                </a:solidFill>
                <a:latin typeface="Arial Black"/>
                <a:ea typeface="Microsoft YaHei"/>
              </a:rPr>
              <a:t>Analytical Problem Framing</a:t>
            </a:r>
            <a:endParaRPr b="1" lang="en-IN" sz="2000" spc="-1" strike="noStrike">
              <a:solidFill>
                <a:srgbClr val="000000"/>
              </a:solidFill>
              <a:latin typeface="Arial Black"/>
            </a:endParaRPr>
          </a:p>
        </p:txBody>
      </p:sp>
      <p:sp>
        <p:nvSpPr>
          <p:cNvPr id="67" name=""/>
          <p:cNvSpPr txBox="1"/>
          <p:nvPr/>
        </p:nvSpPr>
        <p:spPr>
          <a:xfrm>
            <a:off x="540000" y="1261440"/>
            <a:ext cx="9360000" cy="1702080"/>
          </a:xfrm>
          <a:prstGeom prst="rect">
            <a:avLst/>
          </a:prstGeom>
          <a:noFill/>
          <a:ln w="0">
            <a:noFill/>
          </a:ln>
        </p:spPr>
        <p:txBody>
          <a:bodyPr lIns="90000" rIns="90000" tIns="45000" bIns="45000" anchor="t">
            <a:noAutofit/>
          </a:bodyPr>
          <a:p>
            <a:r>
              <a:rPr b="1" lang="en-IN" sz="1500" spc="-1" strike="noStrike">
                <a:solidFill>
                  <a:srgbClr val="000000"/>
                </a:solidFill>
                <a:latin typeface="Arial Black"/>
                <a:ea typeface="NSimSun"/>
              </a:rPr>
              <a:t>Data Set Content:</a:t>
            </a:r>
            <a:endParaRPr b="0" lang="en-IN" sz="1500" spc="-1" strike="noStrike">
              <a:solidFill>
                <a:srgbClr val="000000"/>
              </a:solidFill>
              <a:latin typeface="Arial"/>
            </a:endParaRPr>
          </a:p>
          <a:p>
            <a:endParaRPr b="0" lang="en-IN" sz="1500" spc="-1" strike="noStrike">
              <a:solidFill>
                <a:srgbClr val="000000"/>
              </a:solidFill>
              <a:latin typeface="Arial"/>
            </a:endParaRPr>
          </a:p>
          <a:p>
            <a:r>
              <a:rPr b="0" lang="en-IN" sz="1300" spc="-1" strike="noStrike">
                <a:solidFill>
                  <a:srgbClr val="000000"/>
                </a:solidFill>
                <a:latin typeface="Calibri"/>
                <a:ea typeface="NSimSun"/>
              </a:rPr>
              <a:t>In this Dataset, we have Historical Data of different cause of deaths for all ages around the World. The key features of this Dataset are: Meningitis, Alzheimer's Disease and Other Dementias, Parkinson's Disease, Nutritional Deficiencies, Malaria, Drowning, Interpersonal Violence, Maternal Disorders, HIV/AIDS, Drug Use Disorders, Tuberculosis, Cardiovascular Diseases, Lower Respiratory Infections, Neonatal Disorders, Alcohol Use Disorders, Self-harm, Exposure to Forces of Nature, Diarrheal Diseases, Environmental Heat and Cold Exposure, Neoplasms, Conflict and Terrorism, Diabetes Mellitus, Chronic Kidney Disease, Poisonings, Protein-Energy Malnutrition, Road Injuries, Chronic Respiratory Diseases, Cirrhosis and Other Chronic Liver Diseases, Digestive Diseases, Fire, Heat, and Hot Substances, Acute Hepatitis.</a:t>
            </a:r>
            <a:r>
              <a:rPr b="0" lang="en-IN" sz="1300" spc="-1" strike="noStrike">
                <a:solidFill>
                  <a:srgbClr val="000000"/>
                </a:solidFill>
                <a:latin typeface="Calibri"/>
                <a:ea typeface="NSimSun"/>
              </a:rPr>
              <a:t> </a:t>
            </a:r>
            <a:endParaRPr b="0" lang="en-IN" sz="1300" spc="-1" strike="noStrike">
              <a:solidFill>
                <a:srgbClr val="000000"/>
              </a:solidFill>
              <a:latin typeface="Arial"/>
            </a:endParaRPr>
          </a:p>
        </p:txBody>
      </p:sp>
      <p:sp>
        <p:nvSpPr>
          <p:cNvPr id="68" name=""/>
          <p:cNvSpPr txBox="1"/>
          <p:nvPr/>
        </p:nvSpPr>
        <p:spPr>
          <a:xfrm>
            <a:off x="540000" y="2988000"/>
            <a:ext cx="9360000" cy="2005200"/>
          </a:xfrm>
          <a:prstGeom prst="rect">
            <a:avLst/>
          </a:prstGeom>
          <a:noFill/>
          <a:ln w="0">
            <a:noFill/>
          </a:ln>
        </p:spPr>
        <p:txBody>
          <a:bodyPr lIns="90000" rIns="90000" tIns="45000" bIns="45000" anchor="t">
            <a:noAutofit/>
          </a:bodyPr>
          <a:p>
            <a:r>
              <a:rPr b="1" lang="en-IN" sz="1500" spc="-1" strike="noStrike">
                <a:solidFill>
                  <a:srgbClr val="000000"/>
                </a:solidFill>
                <a:latin typeface="Arial Black"/>
                <a:ea typeface="NSimSun"/>
              </a:rPr>
              <a:t>Getting insights about the dataset:</a:t>
            </a:r>
            <a:endParaRPr b="0" lang="en-IN" sz="1500" spc="-1" strike="noStrike">
              <a:solidFill>
                <a:srgbClr val="000000"/>
              </a:solidFill>
              <a:latin typeface="Arial"/>
            </a:endParaRPr>
          </a:p>
          <a:p>
            <a:endParaRPr b="0" lang="en-IN" sz="1300" spc="-1" strike="noStrike">
              <a:solidFill>
                <a:srgbClr val="000000"/>
              </a:solidFill>
              <a:latin typeface="Arial"/>
            </a:endParaRPr>
          </a:p>
          <a:p>
            <a:r>
              <a:rPr b="0" lang="en-IN" sz="1300" spc="-1" strike="noStrike">
                <a:solidFill>
                  <a:srgbClr val="000000"/>
                </a:solidFill>
                <a:latin typeface="Calibri"/>
                <a:ea typeface="NSimSun"/>
              </a:rPr>
              <a:t>Imported below required libraries to work on the dataset </a:t>
            </a:r>
            <a:endParaRPr b="0" lang="en-IN" sz="1300" spc="-1" strike="noStrike">
              <a:solidFill>
                <a:srgbClr val="000000"/>
              </a:solidFill>
              <a:latin typeface="Arial"/>
            </a:endParaRPr>
          </a:p>
          <a:p>
            <a:r>
              <a:rPr b="0" lang="en-IN" sz="1300" spc="-1" strike="noStrike">
                <a:solidFill>
                  <a:srgbClr val="000000"/>
                </a:solidFill>
                <a:latin typeface="Calibri"/>
                <a:ea typeface="NSimSun"/>
              </a:rPr>
              <a:t>import numpy as np</a:t>
            </a:r>
            <a:endParaRPr b="0" lang="en-IN" sz="1300" spc="-1" strike="noStrike">
              <a:solidFill>
                <a:srgbClr val="000000"/>
              </a:solidFill>
              <a:latin typeface="Arial"/>
            </a:endParaRPr>
          </a:p>
          <a:p>
            <a:r>
              <a:rPr b="0" lang="en-IN" sz="1300" spc="-1" strike="noStrike">
                <a:solidFill>
                  <a:srgbClr val="000000"/>
                </a:solidFill>
                <a:latin typeface="Calibri"/>
                <a:ea typeface="NSimSun"/>
              </a:rPr>
              <a:t>import pandas as pd</a:t>
            </a:r>
            <a:endParaRPr b="0" lang="en-IN" sz="1300" spc="-1" strike="noStrike">
              <a:solidFill>
                <a:srgbClr val="000000"/>
              </a:solidFill>
              <a:latin typeface="Arial"/>
            </a:endParaRPr>
          </a:p>
          <a:p>
            <a:r>
              <a:rPr b="0" lang="en-IN" sz="1300" spc="-1" strike="noStrike">
                <a:solidFill>
                  <a:srgbClr val="000000"/>
                </a:solidFill>
                <a:latin typeface="Calibri"/>
                <a:ea typeface="NSimSun"/>
              </a:rPr>
              <a:t>import matplotlib.pyplot as plt</a:t>
            </a:r>
            <a:endParaRPr b="0" lang="en-IN" sz="1300" spc="-1" strike="noStrike">
              <a:solidFill>
                <a:srgbClr val="000000"/>
              </a:solidFill>
              <a:latin typeface="Arial"/>
            </a:endParaRPr>
          </a:p>
          <a:p>
            <a:r>
              <a:rPr b="0" lang="en-IN" sz="1300" spc="-1" strike="noStrike">
                <a:solidFill>
                  <a:srgbClr val="000000"/>
                </a:solidFill>
                <a:latin typeface="Calibri"/>
                <a:ea typeface="NSimSun"/>
              </a:rPr>
              <a:t>import seaborn as sns</a:t>
            </a:r>
            <a:endParaRPr b="0" lang="en-IN" sz="1300" spc="-1" strike="noStrike">
              <a:solidFill>
                <a:srgbClr val="000000"/>
              </a:solidFill>
              <a:latin typeface="Arial"/>
            </a:endParaRPr>
          </a:p>
          <a:p>
            <a:r>
              <a:rPr b="0" lang="en-IN" sz="1300" spc="-1" strike="noStrike">
                <a:solidFill>
                  <a:srgbClr val="000000"/>
                </a:solidFill>
                <a:latin typeface="Calibri"/>
                <a:ea typeface="NSimSun"/>
              </a:rPr>
              <a:t>import sklearn</a:t>
            </a:r>
            <a:endParaRPr b="0" lang="en-IN" sz="1300" spc="-1" strike="noStrike">
              <a:solidFill>
                <a:srgbClr val="000000"/>
              </a:solidFill>
              <a:latin typeface="Arial"/>
            </a:endParaRPr>
          </a:p>
          <a:p>
            <a:r>
              <a:rPr b="0" lang="en-IN" sz="1300" spc="-1" strike="noStrike">
                <a:solidFill>
                  <a:srgbClr val="000000"/>
                </a:solidFill>
                <a:latin typeface="Calibri"/>
                <a:ea typeface="NSimSun"/>
              </a:rPr>
              <a:t>from sklearn import preprocessing</a:t>
            </a:r>
            <a:endParaRPr b="0" lang="en-IN" sz="1300" spc="-1" strike="noStrike">
              <a:solidFill>
                <a:srgbClr val="000000"/>
              </a:solidFill>
              <a:latin typeface="Arial"/>
            </a:endParaRPr>
          </a:p>
          <a:p>
            <a:r>
              <a:rPr b="0" lang="en-IN" sz="1300" spc="-1" strike="noStrike">
                <a:solidFill>
                  <a:srgbClr val="000000"/>
                </a:solidFill>
                <a:latin typeface="Calibri"/>
                <a:ea typeface="NSimSun"/>
              </a:rPr>
              <a:t>import warnings</a:t>
            </a:r>
            <a:endParaRPr b="0" lang="en-IN" sz="1300" spc="-1" strike="noStrike">
              <a:solidFill>
                <a:srgbClr val="000000"/>
              </a:solidFill>
              <a:latin typeface="Arial"/>
            </a:endParaRPr>
          </a:p>
          <a:p>
            <a:r>
              <a:rPr b="0" lang="en-IN" sz="1300" spc="-1" strike="noStrike">
                <a:solidFill>
                  <a:srgbClr val="000000"/>
                </a:solidFill>
                <a:latin typeface="Calibri"/>
                <a:ea typeface="NSimSun"/>
              </a:rPr>
              <a:t>warnings.filterwarnings('ignore')</a:t>
            </a:r>
            <a:endParaRPr b="0" lang="en-IN"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9" name="" descr=""/>
          <p:cNvPicPr/>
          <p:nvPr/>
        </p:nvPicPr>
        <p:blipFill>
          <a:blip r:embed="rId1"/>
          <a:srcRect l="0" t="0" r="0" b="20544"/>
          <a:stretch/>
        </p:blipFill>
        <p:spPr>
          <a:xfrm>
            <a:off x="0" y="-16560"/>
            <a:ext cx="10080000" cy="736560"/>
          </a:xfrm>
          <a:prstGeom prst="rect">
            <a:avLst/>
          </a:prstGeom>
          <a:ln w="0">
            <a:noFill/>
          </a:ln>
        </p:spPr>
      </p:pic>
      <p:pic>
        <p:nvPicPr>
          <p:cNvPr id="70" name="" descr=""/>
          <p:cNvPicPr/>
          <p:nvPr/>
        </p:nvPicPr>
        <p:blipFill>
          <a:blip r:embed="rId2"/>
          <a:srcRect l="0" t="29176" r="11127" b="26364"/>
          <a:stretch/>
        </p:blipFill>
        <p:spPr>
          <a:xfrm>
            <a:off x="8640000" y="360"/>
            <a:ext cx="1439640" cy="719640"/>
          </a:xfrm>
          <a:prstGeom prst="rect">
            <a:avLst/>
          </a:prstGeom>
          <a:ln w="0">
            <a:noFill/>
          </a:ln>
        </p:spPr>
      </p:pic>
      <p:sp>
        <p:nvSpPr>
          <p:cNvPr id="71" name=""/>
          <p:cNvSpPr txBox="1"/>
          <p:nvPr/>
        </p:nvSpPr>
        <p:spPr>
          <a:xfrm>
            <a:off x="180000" y="720000"/>
            <a:ext cx="4320000" cy="450000"/>
          </a:xfrm>
          <a:prstGeom prst="rect">
            <a:avLst/>
          </a:prstGeom>
          <a:noFill/>
          <a:ln w="0">
            <a:noFill/>
          </a:ln>
        </p:spPr>
        <p:txBody>
          <a:bodyPr lIns="90000" rIns="90000" tIns="45000" bIns="45000" anchor="t">
            <a:noAutofit/>
          </a:bodyPr>
          <a:p>
            <a:pPr algn="ctr"/>
            <a:r>
              <a:rPr b="1" lang="en-IN" sz="2000" spc="-1" strike="noStrike">
                <a:solidFill>
                  <a:srgbClr val="000000"/>
                </a:solidFill>
                <a:latin typeface="Arial Black"/>
                <a:ea typeface="Microsoft YaHei"/>
              </a:rPr>
              <a:t>Analytical Problem Framing</a:t>
            </a:r>
            <a:endParaRPr b="1" lang="en-IN" sz="2000" spc="-1" strike="noStrike">
              <a:solidFill>
                <a:srgbClr val="000000"/>
              </a:solidFill>
              <a:latin typeface="Arial Black"/>
            </a:endParaRPr>
          </a:p>
        </p:txBody>
      </p:sp>
      <p:sp>
        <p:nvSpPr>
          <p:cNvPr id="72" name=""/>
          <p:cNvSpPr txBox="1"/>
          <p:nvPr/>
        </p:nvSpPr>
        <p:spPr>
          <a:xfrm>
            <a:off x="360000" y="1440000"/>
            <a:ext cx="3780000" cy="358560"/>
          </a:xfrm>
          <a:prstGeom prst="rect">
            <a:avLst/>
          </a:prstGeom>
          <a:noFill/>
          <a:ln w="0">
            <a:noFill/>
          </a:ln>
        </p:spPr>
        <p:txBody>
          <a:bodyPr lIns="90000" rIns="90000" tIns="45000" bIns="45000" anchor="t">
            <a:noAutofit/>
          </a:bodyPr>
          <a:p>
            <a:r>
              <a:rPr b="0" lang="en-IN" sz="1300" spc="-1" strike="noStrike">
                <a:solidFill>
                  <a:srgbClr val="000000"/>
                </a:solidFill>
                <a:latin typeface="Calibri"/>
                <a:ea typeface="NSimSun"/>
              </a:rPr>
              <a:t>Using Pandas the csv file of the dataset was imported</a:t>
            </a:r>
            <a:endParaRPr b="0" lang="en-IN" sz="1300" spc="-1" strike="noStrike">
              <a:solidFill>
                <a:srgbClr val="000000"/>
              </a:solidFill>
              <a:latin typeface="Calibri"/>
            </a:endParaRPr>
          </a:p>
        </p:txBody>
      </p:sp>
      <p:pic>
        <p:nvPicPr>
          <p:cNvPr id="73" name="" descr=""/>
          <p:cNvPicPr/>
          <p:nvPr/>
        </p:nvPicPr>
        <p:blipFill>
          <a:blip r:embed="rId3"/>
          <a:stretch/>
        </p:blipFill>
        <p:spPr>
          <a:xfrm>
            <a:off x="5148000" y="1332000"/>
            <a:ext cx="3797280" cy="1080000"/>
          </a:xfrm>
          <a:prstGeom prst="rect">
            <a:avLst/>
          </a:prstGeom>
          <a:ln w="0">
            <a:solidFill>
              <a:srgbClr val="3465a4"/>
            </a:solidFill>
          </a:ln>
        </p:spPr>
      </p:pic>
      <p:pic>
        <p:nvPicPr>
          <p:cNvPr id="74" name="" descr=""/>
          <p:cNvPicPr/>
          <p:nvPr/>
        </p:nvPicPr>
        <p:blipFill>
          <a:blip r:embed="rId4"/>
          <a:stretch/>
        </p:blipFill>
        <p:spPr>
          <a:xfrm>
            <a:off x="4140000" y="2592000"/>
            <a:ext cx="5645160" cy="2772000"/>
          </a:xfrm>
          <a:prstGeom prst="rect">
            <a:avLst/>
          </a:prstGeom>
          <a:ln w="0">
            <a:solidFill>
              <a:srgbClr val="3465a4"/>
            </a:solid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5" name="" descr=""/>
          <p:cNvPicPr/>
          <p:nvPr/>
        </p:nvPicPr>
        <p:blipFill>
          <a:blip r:embed="rId1"/>
          <a:srcRect l="0" t="0" r="0" b="20544"/>
          <a:stretch/>
        </p:blipFill>
        <p:spPr>
          <a:xfrm>
            <a:off x="0" y="-16560"/>
            <a:ext cx="10080000" cy="736560"/>
          </a:xfrm>
          <a:prstGeom prst="rect">
            <a:avLst/>
          </a:prstGeom>
          <a:ln w="0">
            <a:noFill/>
          </a:ln>
        </p:spPr>
      </p:pic>
      <p:pic>
        <p:nvPicPr>
          <p:cNvPr id="76" name="" descr=""/>
          <p:cNvPicPr/>
          <p:nvPr/>
        </p:nvPicPr>
        <p:blipFill>
          <a:blip r:embed="rId2"/>
          <a:srcRect l="0" t="29176" r="11127" b="26364"/>
          <a:stretch/>
        </p:blipFill>
        <p:spPr>
          <a:xfrm>
            <a:off x="8640000" y="360"/>
            <a:ext cx="1439640" cy="719640"/>
          </a:xfrm>
          <a:prstGeom prst="rect">
            <a:avLst/>
          </a:prstGeom>
          <a:ln w="0">
            <a:noFill/>
          </a:ln>
        </p:spPr>
      </p:pic>
      <p:sp>
        <p:nvSpPr>
          <p:cNvPr id="77" name=""/>
          <p:cNvSpPr txBox="1"/>
          <p:nvPr/>
        </p:nvSpPr>
        <p:spPr>
          <a:xfrm>
            <a:off x="180000" y="720000"/>
            <a:ext cx="4320000" cy="450000"/>
          </a:xfrm>
          <a:prstGeom prst="rect">
            <a:avLst/>
          </a:prstGeom>
          <a:noFill/>
          <a:ln w="0">
            <a:noFill/>
          </a:ln>
        </p:spPr>
        <p:txBody>
          <a:bodyPr lIns="90000" rIns="90000" tIns="45000" bIns="45000" anchor="t">
            <a:noAutofit/>
          </a:bodyPr>
          <a:p>
            <a:pPr algn="ctr"/>
            <a:r>
              <a:rPr b="1" lang="en-IN" sz="2000" spc="-1" strike="noStrike">
                <a:solidFill>
                  <a:srgbClr val="000000"/>
                </a:solidFill>
                <a:latin typeface="Arial Black"/>
                <a:ea typeface="Microsoft YaHei"/>
              </a:rPr>
              <a:t>Analytical Problem Framing</a:t>
            </a:r>
            <a:endParaRPr b="1" lang="en-IN" sz="2000" spc="-1" strike="noStrike">
              <a:solidFill>
                <a:srgbClr val="000000"/>
              </a:solidFill>
              <a:latin typeface="Arial Black"/>
            </a:endParaRPr>
          </a:p>
        </p:txBody>
      </p:sp>
      <p:sp>
        <p:nvSpPr>
          <p:cNvPr id="78" name=""/>
          <p:cNvSpPr txBox="1"/>
          <p:nvPr/>
        </p:nvSpPr>
        <p:spPr>
          <a:xfrm>
            <a:off x="360000" y="1620000"/>
            <a:ext cx="3780000" cy="1242000"/>
          </a:xfrm>
          <a:prstGeom prst="rect">
            <a:avLst/>
          </a:prstGeom>
          <a:noFill/>
          <a:ln w="0">
            <a:noFill/>
          </a:ln>
        </p:spPr>
        <p:txBody>
          <a:bodyPr lIns="90000" rIns="90000" tIns="45000" bIns="45000" anchor="t">
            <a:noAutofit/>
          </a:bodyPr>
          <a:p>
            <a:pPr marL="216000" indent="-216000">
              <a:buClr>
                <a:srgbClr val="000000"/>
              </a:buClr>
              <a:buSzPct val="45000"/>
              <a:buFont typeface="Wingdings" charset="2"/>
              <a:buChar char=""/>
            </a:pPr>
            <a:r>
              <a:rPr b="0" lang="en-IN" sz="1300" spc="-1" strike="noStrike">
                <a:solidFill>
                  <a:srgbClr val="000000"/>
                </a:solidFill>
                <a:latin typeface="Calibri"/>
                <a:ea typeface="NSimSun"/>
              </a:rPr>
              <a:t>Checking dimension and information of the dataset</a:t>
            </a:r>
            <a:endParaRPr b="0" lang="en-IN" sz="1300" spc="-1" strike="noStrike">
              <a:solidFill>
                <a:srgbClr val="000000"/>
              </a:solidFill>
              <a:latin typeface="Calibri"/>
            </a:endParaRPr>
          </a:p>
          <a:p>
            <a:endParaRPr b="0" lang="en-IN" sz="1300" spc="-1" strike="noStrike">
              <a:solidFill>
                <a:srgbClr val="000000"/>
              </a:solidFill>
              <a:latin typeface="Calibri"/>
            </a:endParaRPr>
          </a:p>
          <a:p>
            <a:endParaRPr b="0" lang="en-IN" sz="1300" spc="-1" strike="noStrike">
              <a:solidFill>
                <a:srgbClr val="000000"/>
              </a:solidFill>
              <a:latin typeface="Calibri"/>
            </a:endParaRPr>
          </a:p>
          <a:p>
            <a:pPr marL="216000" indent="-216000">
              <a:buClr>
                <a:srgbClr val="000000"/>
              </a:buClr>
              <a:buSzPct val="45000"/>
              <a:buFont typeface="Wingdings" charset="2"/>
              <a:buChar char=""/>
            </a:pPr>
            <a:r>
              <a:rPr b="0" lang="en-IN" sz="1300" spc="-1" strike="noStrike">
                <a:solidFill>
                  <a:srgbClr val="000000"/>
                </a:solidFill>
                <a:latin typeface="Calibri"/>
                <a:ea typeface="NSimSun"/>
              </a:rPr>
              <a:t>To identify the dimension of our dataset, used shape() method and found that our </a:t>
            </a:r>
            <a:endParaRPr b="0" lang="en-IN" sz="1300" spc="-1" strike="noStrike">
              <a:solidFill>
                <a:srgbClr val="000000"/>
              </a:solidFill>
              <a:latin typeface="Arial"/>
            </a:endParaRPr>
          </a:p>
          <a:p>
            <a:r>
              <a:rPr b="0" lang="en-IN" sz="1300" spc="-1" strike="noStrike">
                <a:solidFill>
                  <a:srgbClr val="000000"/>
                </a:solidFill>
                <a:latin typeface="Calibri"/>
                <a:ea typeface="NSimSun"/>
              </a:rPr>
              <a:t>      </a:t>
            </a:r>
            <a:r>
              <a:rPr b="0" lang="en-IN" sz="1300" spc="-1" strike="noStrike">
                <a:solidFill>
                  <a:srgbClr val="000000"/>
                </a:solidFill>
                <a:latin typeface="Calibri"/>
                <a:ea typeface="NSimSun"/>
              </a:rPr>
              <a:t>dataset contains 6120 columns and 34 rows</a:t>
            </a:r>
            <a:endParaRPr b="0" lang="en-IN" sz="1300" spc="-1" strike="noStrike">
              <a:solidFill>
                <a:srgbClr val="000000"/>
              </a:solidFill>
              <a:latin typeface="Arial"/>
            </a:endParaRPr>
          </a:p>
        </p:txBody>
      </p:sp>
      <p:pic>
        <p:nvPicPr>
          <p:cNvPr id="79" name="" descr=""/>
          <p:cNvPicPr/>
          <p:nvPr/>
        </p:nvPicPr>
        <p:blipFill>
          <a:blip r:embed="rId3"/>
          <a:srcRect l="0" t="0" r="0" b="5"/>
          <a:stretch/>
        </p:blipFill>
        <p:spPr>
          <a:xfrm>
            <a:off x="4500000" y="1523520"/>
            <a:ext cx="5198040" cy="3876480"/>
          </a:xfrm>
          <a:prstGeom prst="rect">
            <a:avLst/>
          </a:prstGeom>
          <a:ln w="0">
            <a:solidFill>
              <a:srgbClr val="3465a4"/>
            </a:solid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0" name="" descr=""/>
          <p:cNvPicPr/>
          <p:nvPr/>
        </p:nvPicPr>
        <p:blipFill>
          <a:blip r:embed="rId1"/>
          <a:srcRect l="0" t="0" r="0" b="20544"/>
          <a:stretch/>
        </p:blipFill>
        <p:spPr>
          <a:xfrm>
            <a:off x="0" y="-16560"/>
            <a:ext cx="10080000" cy="736560"/>
          </a:xfrm>
          <a:prstGeom prst="rect">
            <a:avLst/>
          </a:prstGeom>
          <a:ln w="0">
            <a:noFill/>
          </a:ln>
        </p:spPr>
      </p:pic>
      <p:pic>
        <p:nvPicPr>
          <p:cNvPr id="81" name="" descr=""/>
          <p:cNvPicPr/>
          <p:nvPr/>
        </p:nvPicPr>
        <p:blipFill>
          <a:blip r:embed="rId2"/>
          <a:srcRect l="0" t="29176" r="11127" b="26364"/>
          <a:stretch/>
        </p:blipFill>
        <p:spPr>
          <a:xfrm>
            <a:off x="8640000" y="360"/>
            <a:ext cx="1439640" cy="719640"/>
          </a:xfrm>
          <a:prstGeom prst="rect">
            <a:avLst/>
          </a:prstGeom>
          <a:ln w="0">
            <a:noFill/>
          </a:ln>
        </p:spPr>
      </p:pic>
      <p:sp>
        <p:nvSpPr>
          <p:cNvPr id="82" name=""/>
          <p:cNvSpPr txBox="1"/>
          <p:nvPr/>
        </p:nvSpPr>
        <p:spPr>
          <a:xfrm>
            <a:off x="0" y="720000"/>
            <a:ext cx="4320000" cy="450000"/>
          </a:xfrm>
          <a:prstGeom prst="rect">
            <a:avLst/>
          </a:prstGeom>
          <a:noFill/>
          <a:ln w="0">
            <a:noFill/>
          </a:ln>
        </p:spPr>
        <p:txBody>
          <a:bodyPr lIns="90000" rIns="90000" tIns="45000" bIns="45000" anchor="t">
            <a:noAutofit/>
          </a:bodyPr>
          <a:p>
            <a:pPr algn="ctr"/>
            <a:r>
              <a:rPr b="1" lang="en-IN" sz="2000" spc="-1" strike="noStrike">
                <a:solidFill>
                  <a:srgbClr val="000000"/>
                </a:solidFill>
                <a:latin typeface="Arial Black"/>
                <a:ea typeface="Microsoft YaHei"/>
              </a:rPr>
              <a:t>Analytical Problem Framing</a:t>
            </a:r>
            <a:endParaRPr b="1" lang="en-IN" sz="2000" spc="-1" strike="noStrike">
              <a:solidFill>
                <a:srgbClr val="000000"/>
              </a:solidFill>
              <a:latin typeface="Arial Black"/>
            </a:endParaRPr>
          </a:p>
        </p:txBody>
      </p:sp>
      <p:sp>
        <p:nvSpPr>
          <p:cNvPr id="83" name=""/>
          <p:cNvSpPr txBox="1"/>
          <p:nvPr/>
        </p:nvSpPr>
        <p:spPr>
          <a:xfrm>
            <a:off x="180000" y="1620000"/>
            <a:ext cx="2880000" cy="1980000"/>
          </a:xfrm>
          <a:prstGeom prst="rect">
            <a:avLst/>
          </a:prstGeom>
          <a:noFill/>
          <a:ln w="0">
            <a:noFill/>
          </a:ln>
        </p:spPr>
        <p:txBody>
          <a:bodyPr lIns="90000" rIns="90000" tIns="45000" bIns="45000" anchor="t">
            <a:noAutofit/>
          </a:bodyPr>
          <a:p>
            <a:pPr marL="216000" indent="-216000">
              <a:buClr>
                <a:srgbClr val="000000"/>
              </a:buClr>
              <a:buSzPct val="45000"/>
              <a:buFont typeface="Wingdings" charset="2"/>
              <a:buChar char=""/>
            </a:pPr>
            <a:r>
              <a:rPr b="0" lang="en-IN" sz="1300" spc="-1" strike="noStrike">
                <a:solidFill>
                  <a:srgbClr val="000000"/>
                </a:solidFill>
                <a:latin typeface="Calibri"/>
                <a:ea typeface="NSimSun"/>
              </a:rPr>
              <a:t>Used dtypes method to identify the data types of the dataset and found all the columns </a:t>
            </a:r>
            <a:r>
              <a:rPr b="0" lang="en-IN" sz="1300" spc="-1" strike="noStrike">
                <a:solidFill>
                  <a:srgbClr val="000000"/>
                </a:solidFill>
                <a:latin typeface="Calibri"/>
                <a:ea typeface="NSimSun"/>
              </a:rPr>
              <a:t>are int type except Country/Territory and Code which are object type</a:t>
            </a:r>
            <a:endParaRPr b="0" lang="en-IN" sz="1300" spc="-1" strike="noStrike">
              <a:solidFill>
                <a:srgbClr val="000000"/>
              </a:solidFill>
              <a:latin typeface="Arial"/>
            </a:endParaRPr>
          </a:p>
          <a:p>
            <a:endParaRPr b="0" lang="en-IN" sz="1300" spc="-1" strike="noStrike">
              <a:solidFill>
                <a:srgbClr val="000000"/>
              </a:solidFill>
              <a:latin typeface="Arial"/>
            </a:endParaRPr>
          </a:p>
          <a:p>
            <a:pPr marL="216000" indent="-216000">
              <a:buClr>
                <a:srgbClr val="000000"/>
              </a:buClr>
              <a:buSzPct val="45000"/>
              <a:buFont typeface="Wingdings" charset="2"/>
              <a:buChar char=""/>
            </a:pPr>
            <a:r>
              <a:rPr b="0" lang="en-IN" sz="1300" spc="-1" strike="noStrike">
                <a:solidFill>
                  <a:srgbClr val="000000"/>
                </a:solidFill>
                <a:latin typeface="Calibri"/>
                <a:ea typeface="NSimSun"/>
              </a:rPr>
              <a:t>Used isnull().sum() to identify null values and we don’t find any null values in our dataset</a:t>
            </a:r>
            <a:endParaRPr b="0" lang="en-IN" sz="1300" spc="-1" strike="noStrike">
              <a:solidFill>
                <a:srgbClr val="000000"/>
              </a:solidFill>
              <a:latin typeface="Arial"/>
            </a:endParaRPr>
          </a:p>
        </p:txBody>
      </p:sp>
      <p:pic>
        <p:nvPicPr>
          <p:cNvPr id="84" name="" descr=""/>
          <p:cNvPicPr/>
          <p:nvPr/>
        </p:nvPicPr>
        <p:blipFill>
          <a:blip r:embed="rId3"/>
          <a:srcRect l="0" t="0" r="48318" b="0"/>
          <a:stretch/>
        </p:blipFill>
        <p:spPr>
          <a:xfrm>
            <a:off x="3240000" y="1570320"/>
            <a:ext cx="3240000" cy="3649680"/>
          </a:xfrm>
          <a:prstGeom prst="rect">
            <a:avLst/>
          </a:prstGeom>
          <a:ln w="0">
            <a:solidFill>
              <a:srgbClr val="3465a4"/>
            </a:solidFill>
          </a:ln>
        </p:spPr>
      </p:pic>
      <p:pic>
        <p:nvPicPr>
          <p:cNvPr id="85" name="" descr=""/>
          <p:cNvPicPr/>
          <p:nvPr/>
        </p:nvPicPr>
        <p:blipFill>
          <a:blip r:embed="rId4"/>
          <a:srcRect l="0" t="0" r="55728" b="0"/>
          <a:stretch/>
        </p:blipFill>
        <p:spPr>
          <a:xfrm>
            <a:off x="6660000" y="1553760"/>
            <a:ext cx="3060000" cy="3666240"/>
          </a:xfrm>
          <a:prstGeom prst="rect">
            <a:avLst/>
          </a:prstGeom>
          <a:ln w="0">
            <a:solidFill>
              <a:srgbClr val="3465a4"/>
            </a:solid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108</TotalTime>
  <Application>XinOffice/7.4.2.3$Windows_X86_64 LibreOffice_project/382eef1f22670f7f4118c8c2dd222ec7ad009daf</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2023-02-10T01:16:25Z</dcterms:created>
  <dc:creator/>
  <dc:description/>
  <dc:language>en-IN</dc:language>
  <cp:lastModifiedBy/>
  <dcterms:modified xsi:type="dcterms:W3CDTF">2023-02-10T02:59:38Z</dcterms:modified>
  <cp:revision>36</cp:revision>
  <dc:subject/>
  <dc:title/>
</cp:coreProperties>
</file>