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64" r:id="rId6"/>
    <p:sldId id="267" r:id="rId7"/>
    <p:sldId id="268" r:id="rId8"/>
    <p:sldId id="270" r:id="rId9"/>
    <p:sldId id="274" r:id="rId10"/>
    <p:sldId id="275" r:id="rId11"/>
    <p:sldId id="278" r:id="rId12"/>
    <p:sldId id="276" r:id="rId13"/>
    <p:sldId id="277" r:id="rId14"/>
    <p:sldId id="279" r:id="rId15"/>
    <p:sldId id="282" r:id="rId16"/>
    <p:sldId id="283" r:id="rId17"/>
    <p:sldId id="285" r:id="rId18"/>
    <p:sldId id="286" r:id="rId19"/>
    <p:sldId id="287" r:id="rId20"/>
    <p:sldId id="288" r:id="rId21"/>
    <p:sldId id="291" r:id="rId22"/>
    <p:sldId id="295" r:id="rId23"/>
    <p:sldId id="297" r:id="rId24"/>
    <p:sldId id="298" r:id="rId25"/>
    <p:sldId id="299" r:id="rId26"/>
    <p:sldId id="300" r:id="rId27"/>
    <p:sldId id="293" r:id="rId28"/>
    <p:sldId id="2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7/4/2024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7/4/2024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7/4/2024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74005" y="1999615"/>
            <a:ext cx="6894830" cy="2859405"/>
          </a:xfrm>
        </p:spPr>
        <p:txBody>
          <a:bodyPr>
            <a:normAutofit fontScale="90000"/>
          </a:bodyPr>
          <a:lstStyle/>
          <a:p>
            <a:pPr algn="ctr"/>
            <a:r>
              <a:rPr lang="en-IN" altLang="en-US" b="1" u="sng" dirty="0">
                <a:solidFill>
                  <a:schemeClr val="bg1"/>
                </a:solidFill>
                <a:latin typeface="Comic Sans MS" panose="030F0702030302020204" charset="0"/>
                <a:cs typeface="Comic Sans MS" panose="030F0702030302020204" charset="0"/>
              </a:rPr>
              <a:t>DATA ACQUISITON OF ASTRONOMICAL OBJECT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5400" b="1" u="sng">
                <a:solidFill>
                  <a:schemeClr val="bg2">
                    <a:lumMod val="75000"/>
                  </a:schemeClr>
                </a:solidFill>
              </a:rPr>
              <a:t>TYPES OF FRAMES</a:t>
            </a:r>
          </a:p>
        </p:txBody>
      </p:sp>
      <p:sp>
        <p:nvSpPr>
          <p:cNvPr id="3" name="Content Placeholder 2"/>
          <p:cNvSpPr>
            <a:spLocks noGrp="1"/>
          </p:cNvSpPr>
          <p:nvPr>
            <p:ph idx="1"/>
          </p:nvPr>
        </p:nvSpPr>
        <p:spPr>
          <a:xfrm>
            <a:off x="838200" y="2066925"/>
            <a:ext cx="10515600" cy="4647565"/>
          </a:xfrm>
        </p:spPr>
        <p:txBody>
          <a:bodyPr>
            <a:normAutofit lnSpcReduction="10000"/>
          </a:bodyPr>
          <a:lstStyle/>
          <a:p>
            <a:r>
              <a:rPr lang="en-IN" altLang="en-US" sz="3200">
                <a:solidFill>
                  <a:schemeClr val="accent1">
                    <a:lumMod val="40000"/>
                    <a:lumOff val="60000"/>
                  </a:schemeClr>
                </a:solidFill>
              </a:rPr>
              <a:t>The image acquired by sensors are not perfect in nature. They have noise and additional unwanted elements. These irregularities can create error in scientific data extracted from the image.</a:t>
            </a:r>
          </a:p>
          <a:p>
            <a:r>
              <a:rPr lang="en-IN" altLang="en-US" sz="3200">
                <a:solidFill>
                  <a:schemeClr val="accent1">
                    <a:lumMod val="40000"/>
                    <a:lumOff val="60000"/>
                  </a:schemeClr>
                </a:solidFill>
              </a:rPr>
              <a:t>Inorder to minimize these irregularities, we capture images via different processes other than the original picture which depending upon the processes followed helps to reduce irregularities resulting by the specific cause.</a:t>
            </a:r>
          </a:p>
          <a:p>
            <a:r>
              <a:rPr lang="en-IN" altLang="en-US" sz="3200">
                <a:solidFill>
                  <a:schemeClr val="accent1">
                    <a:lumMod val="40000"/>
                    <a:lumOff val="60000"/>
                  </a:schemeClr>
                </a:solidFill>
              </a:rPr>
              <a:t>The following slides discuss these processes and frames in detail</a:t>
            </a:r>
          </a:p>
          <a:p>
            <a:endParaRPr lang="en-IN" altLang="en-US">
              <a:solidFill>
                <a:schemeClr val="accent1">
                  <a:lumMod val="40000"/>
                  <a:lumOff val="60000"/>
                </a:schemeClr>
              </a:solidFill>
            </a:endParaRPr>
          </a:p>
          <a:p>
            <a:endParaRPr lang="en-IN" altLang="en-US"/>
          </a:p>
          <a:p>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5400" b="1" u="sng">
                <a:solidFill>
                  <a:schemeClr val="bg2">
                    <a:lumMod val="75000"/>
                  </a:schemeClr>
                </a:solidFill>
              </a:rPr>
              <a:t>LIGHT FRAME</a:t>
            </a:r>
          </a:p>
        </p:txBody>
      </p:sp>
      <p:sp>
        <p:nvSpPr>
          <p:cNvPr id="3" name="Content Placeholder 2"/>
          <p:cNvSpPr>
            <a:spLocks noGrp="1"/>
          </p:cNvSpPr>
          <p:nvPr>
            <p:ph idx="1"/>
          </p:nvPr>
        </p:nvSpPr>
        <p:spPr>
          <a:xfrm>
            <a:off x="838200" y="2066925"/>
            <a:ext cx="10515600" cy="4647565"/>
          </a:xfrm>
        </p:spPr>
        <p:txBody>
          <a:bodyPr>
            <a:normAutofit lnSpcReduction="10000"/>
          </a:bodyPr>
          <a:lstStyle/>
          <a:p>
            <a:r>
              <a:rPr lang="en-IN" altLang="en-US" sz="3200">
                <a:solidFill>
                  <a:schemeClr val="accent1">
                    <a:lumMod val="40000"/>
                    <a:lumOff val="60000"/>
                  </a:schemeClr>
                </a:solidFill>
              </a:rPr>
              <a:t>The Images of the astronomical object captured by the camera sensor is known as light frames. These are captured with the proper iso settings and f ratio along with sharp focus to make sure that the image is of highest quality.</a:t>
            </a:r>
          </a:p>
          <a:p>
            <a:r>
              <a:rPr lang="en-IN" altLang="en-US" sz="3200">
                <a:solidFill>
                  <a:schemeClr val="accent1">
                    <a:lumMod val="40000"/>
                    <a:lumOff val="60000"/>
                  </a:schemeClr>
                </a:solidFill>
              </a:rPr>
              <a:t>The number of frames captured plays a big role in the final quality of the image. capturing multiple frames and stacking them ensures high signal to noise ratio resulting in better quality image as the number of frames increases.</a:t>
            </a:r>
          </a:p>
          <a:p>
            <a:r>
              <a:rPr lang="en-IN" altLang="en-US" sz="3200">
                <a:solidFill>
                  <a:schemeClr val="accent1">
                    <a:lumMod val="40000"/>
                    <a:lumOff val="60000"/>
                  </a:schemeClr>
                </a:solidFill>
              </a:rPr>
              <a:t>The details and qaulity of the frame is highly dependent on the exposure time.</a:t>
            </a:r>
          </a:p>
          <a:p>
            <a:endParaRPr lang="en-IN" altLang="en-US">
              <a:solidFill>
                <a:schemeClr val="accent1">
                  <a:lumMod val="40000"/>
                  <a:lumOff val="60000"/>
                </a:schemeClr>
              </a:solidFill>
            </a:endParaRPr>
          </a:p>
          <a:p>
            <a:endParaRPr lang="en-IN" altLang="en-US"/>
          </a:p>
          <a:p>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5400" b="1" u="sng">
                <a:solidFill>
                  <a:schemeClr val="bg2">
                    <a:lumMod val="75000"/>
                  </a:schemeClr>
                </a:solidFill>
              </a:rPr>
              <a:t>BIAS FRAME</a:t>
            </a:r>
          </a:p>
        </p:txBody>
      </p:sp>
      <p:sp>
        <p:nvSpPr>
          <p:cNvPr id="3" name="Content Placeholder 2"/>
          <p:cNvSpPr>
            <a:spLocks noGrp="1"/>
          </p:cNvSpPr>
          <p:nvPr>
            <p:ph idx="1"/>
          </p:nvPr>
        </p:nvSpPr>
        <p:spPr>
          <a:xfrm>
            <a:off x="838200" y="2066925"/>
            <a:ext cx="10515600" cy="4647565"/>
          </a:xfrm>
        </p:spPr>
        <p:txBody>
          <a:bodyPr>
            <a:normAutofit/>
          </a:bodyPr>
          <a:lstStyle/>
          <a:p>
            <a:r>
              <a:rPr lang="en-IN" altLang="en-US" sz="3200">
                <a:solidFill>
                  <a:schemeClr val="accent1">
                    <a:lumMod val="40000"/>
                    <a:lumOff val="60000"/>
                  </a:schemeClr>
                </a:solidFill>
              </a:rPr>
              <a:t>The camera sensor inherently has a base level of read-out noise as it reads the values of each pixel of the sensor. This is known as bias.</a:t>
            </a:r>
          </a:p>
          <a:p>
            <a:r>
              <a:rPr lang="en-IN" altLang="en-US" sz="3200">
                <a:solidFill>
                  <a:schemeClr val="accent1">
                    <a:lumMod val="40000"/>
                    <a:lumOff val="60000"/>
                  </a:schemeClr>
                </a:solidFill>
              </a:rPr>
              <a:t>Bias frames are meant to capture this noise for its removal.</a:t>
            </a:r>
          </a:p>
          <a:p>
            <a:r>
              <a:rPr lang="en-IN" altLang="en-US" sz="3200">
                <a:solidFill>
                  <a:schemeClr val="accent1">
                    <a:lumMod val="40000"/>
                    <a:lumOff val="60000"/>
                  </a:schemeClr>
                </a:solidFill>
              </a:rPr>
              <a:t>It is captured by totally covering the camera lens with the lens cap after putting it in a dark place inorder to prevent any light from falling on the sensor.</a:t>
            </a:r>
          </a:p>
          <a:p>
            <a:r>
              <a:rPr lang="en-IN" altLang="en-US" sz="3200">
                <a:solidFill>
                  <a:schemeClr val="accent1">
                    <a:lumMod val="40000"/>
                    <a:lumOff val="60000"/>
                  </a:schemeClr>
                </a:solidFill>
              </a:rPr>
              <a:t>The camera is then set to the shortest exposure settings and multiple shots are taken which are then stacked.</a:t>
            </a:r>
          </a:p>
          <a:p>
            <a:endParaRPr lang="en-IN" altLang="en-US">
              <a:solidFill>
                <a:schemeClr val="accent1">
                  <a:lumMod val="40000"/>
                  <a:lumOff val="60000"/>
                </a:schemeClr>
              </a:solidFill>
            </a:endParaRPr>
          </a:p>
          <a:p>
            <a:endParaRPr lang="en-IN" altLang="en-US"/>
          </a:p>
          <a:p>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5400" b="1" u="sng">
                <a:solidFill>
                  <a:schemeClr val="bg2">
                    <a:lumMod val="75000"/>
                  </a:schemeClr>
                </a:solidFill>
              </a:rPr>
              <a:t>DARK FRAME</a:t>
            </a:r>
          </a:p>
        </p:txBody>
      </p:sp>
      <p:sp>
        <p:nvSpPr>
          <p:cNvPr id="3" name="Content Placeholder 2"/>
          <p:cNvSpPr>
            <a:spLocks noGrp="1"/>
          </p:cNvSpPr>
          <p:nvPr>
            <p:ph idx="1"/>
          </p:nvPr>
        </p:nvSpPr>
        <p:spPr>
          <a:xfrm>
            <a:off x="838200" y="2066925"/>
            <a:ext cx="10515600" cy="4647565"/>
          </a:xfrm>
        </p:spPr>
        <p:txBody>
          <a:bodyPr>
            <a:normAutofit lnSpcReduction="10000"/>
          </a:bodyPr>
          <a:lstStyle/>
          <a:p>
            <a:r>
              <a:rPr lang="en-IN" altLang="en-US" sz="3200">
                <a:solidFill>
                  <a:schemeClr val="accent1">
                    <a:lumMod val="40000"/>
                    <a:lumOff val="60000"/>
                  </a:schemeClr>
                </a:solidFill>
              </a:rPr>
              <a:t>Long exposure images causes the sensor chip to introduce thermal noise. This noise is dependent upon various facotrs like temperature,time and expsoure.</a:t>
            </a:r>
          </a:p>
          <a:p>
            <a:r>
              <a:rPr lang="en-IN" altLang="en-US" sz="3200">
                <a:solidFill>
                  <a:schemeClr val="accent1">
                    <a:lumMod val="40000"/>
                    <a:lumOff val="60000"/>
                  </a:schemeClr>
                </a:solidFill>
              </a:rPr>
              <a:t>Dark frames capture this type of noise and helps to reduce it from the main image. It calso calibrate the chip so that all pixels give an equal reading when not being exposed to light</a:t>
            </a:r>
          </a:p>
          <a:p>
            <a:r>
              <a:rPr lang="en-IN" altLang="en-US" sz="3200">
                <a:solidFill>
                  <a:schemeClr val="accent1">
                    <a:lumMod val="40000"/>
                    <a:lumOff val="60000"/>
                  </a:schemeClr>
                </a:solidFill>
              </a:rPr>
              <a:t>Dark frames are captured by placing the camera in dark with the lens cap on and putting it in the enviorment where the ambient temperature is equal to the temperature at which main image is captured. The images are taken at same exposure and settings</a:t>
            </a:r>
          </a:p>
          <a:p>
            <a:endParaRPr lang="en-IN" altLang="en-US">
              <a:solidFill>
                <a:schemeClr val="accent1">
                  <a:lumMod val="40000"/>
                  <a:lumOff val="60000"/>
                </a:schemeClr>
              </a:solidFill>
            </a:endParaRPr>
          </a:p>
          <a:p>
            <a:endParaRPr lang="en-IN" altLang="en-US"/>
          </a:p>
          <a:p>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5400" b="1" u="sng">
                <a:solidFill>
                  <a:schemeClr val="bg2">
                    <a:lumMod val="75000"/>
                  </a:schemeClr>
                </a:solidFill>
              </a:rPr>
              <a:t>FLAT FRAME</a:t>
            </a:r>
          </a:p>
        </p:txBody>
      </p:sp>
      <p:sp>
        <p:nvSpPr>
          <p:cNvPr id="3" name="Content Placeholder 2"/>
          <p:cNvSpPr>
            <a:spLocks noGrp="1"/>
          </p:cNvSpPr>
          <p:nvPr>
            <p:ph idx="1"/>
          </p:nvPr>
        </p:nvSpPr>
        <p:spPr>
          <a:xfrm>
            <a:off x="838200" y="2066925"/>
            <a:ext cx="10515600" cy="4647565"/>
          </a:xfrm>
        </p:spPr>
        <p:txBody>
          <a:bodyPr>
            <a:normAutofit lnSpcReduction="10000"/>
          </a:bodyPr>
          <a:lstStyle/>
          <a:p>
            <a:r>
              <a:rPr lang="en-IN" altLang="en-US" sz="3200">
                <a:solidFill>
                  <a:schemeClr val="accent1">
                    <a:lumMod val="40000"/>
                    <a:lumOff val="60000"/>
                  </a:schemeClr>
                </a:solidFill>
              </a:rPr>
              <a:t>When the sensor is being evenly lit by a source, it is not necessary that each and every pixel recieves the same amount of light.</a:t>
            </a:r>
          </a:p>
          <a:p>
            <a:r>
              <a:rPr lang="en-IN" altLang="en-US" sz="3200">
                <a:solidFill>
                  <a:schemeClr val="accent1">
                    <a:lumMod val="40000"/>
                    <a:lumOff val="60000"/>
                  </a:schemeClr>
                </a:solidFill>
              </a:rPr>
              <a:t>This is due to the accumulation of dust or lens vignetting which is the gradual decrease in the image brightness while moving from the center to the edge. Dark frame helps to remove such irregularities to give an evenly lit image.</a:t>
            </a:r>
          </a:p>
          <a:p>
            <a:r>
              <a:rPr lang="en-IN" altLang="en-US" sz="3200">
                <a:solidFill>
                  <a:schemeClr val="accent1">
                    <a:lumMod val="40000"/>
                    <a:lumOff val="60000"/>
                  </a:schemeClr>
                </a:solidFill>
              </a:rPr>
              <a:t>It is captured by evenly illuminating the lens of the camera and keeping the iso settings as well as f ratio same as the main image. </a:t>
            </a:r>
          </a:p>
          <a:p>
            <a:endParaRPr lang="en-IN" altLang="en-US">
              <a:solidFill>
                <a:schemeClr val="accent1">
                  <a:lumMod val="40000"/>
                  <a:lumOff val="60000"/>
                </a:schemeClr>
              </a:solidFill>
            </a:endParaRPr>
          </a:p>
          <a:p>
            <a:endParaRPr lang="en-IN" altLang="en-US"/>
          </a:p>
          <a:p>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5400" b="1" u="sng">
                <a:solidFill>
                  <a:schemeClr val="bg2">
                    <a:lumMod val="75000"/>
                  </a:schemeClr>
                </a:solidFill>
              </a:rPr>
              <a:t>OBJECTS OF INTEREST</a:t>
            </a:r>
          </a:p>
        </p:txBody>
      </p:sp>
      <p:sp>
        <p:nvSpPr>
          <p:cNvPr id="3" name="Content Placeholder 2"/>
          <p:cNvSpPr>
            <a:spLocks noGrp="1"/>
          </p:cNvSpPr>
          <p:nvPr>
            <p:ph idx="1"/>
          </p:nvPr>
        </p:nvSpPr>
        <p:spPr>
          <a:xfrm>
            <a:off x="838200" y="2066925"/>
            <a:ext cx="10515600" cy="4647565"/>
          </a:xfrm>
        </p:spPr>
        <p:txBody>
          <a:bodyPr>
            <a:normAutofit/>
          </a:bodyPr>
          <a:lstStyle/>
          <a:p>
            <a:r>
              <a:rPr lang="en-IN" altLang="en-US" sz="3200" dirty="0">
                <a:solidFill>
                  <a:schemeClr val="accent1">
                    <a:lumMod val="40000"/>
                    <a:lumOff val="60000"/>
                  </a:schemeClr>
                </a:solidFill>
              </a:rPr>
              <a:t>NGC 224(ANDROMEDA GALAXY)</a:t>
            </a:r>
          </a:p>
          <a:p>
            <a:r>
              <a:rPr lang="en-IN" altLang="en-US" sz="3200" dirty="0">
                <a:solidFill>
                  <a:schemeClr val="accent1">
                    <a:lumMod val="40000"/>
                    <a:lumOff val="60000"/>
                  </a:schemeClr>
                </a:solidFill>
              </a:rPr>
              <a:t>NGC 4622(RING GALAXY)</a:t>
            </a:r>
          </a:p>
          <a:p>
            <a:r>
              <a:rPr lang="en-IN" altLang="en-US" sz="3200" dirty="0">
                <a:solidFill>
                  <a:schemeClr val="accent1">
                    <a:lumMod val="40000"/>
                    <a:lumOff val="60000"/>
                  </a:schemeClr>
                </a:solidFill>
              </a:rPr>
              <a:t>NGC 6720(RING NEBULA)</a:t>
            </a:r>
          </a:p>
          <a:p>
            <a:r>
              <a:rPr lang="en-IN" altLang="en-US" sz="3200" dirty="0">
                <a:solidFill>
                  <a:schemeClr val="accent1">
                    <a:lumMod val="40000"/>
                    <a:lumOff val="60000"/>
                  </a:schemeClr>
                </a:solidFill>
              </a:rPr>
              <a:t>NGC 1962(CRAB NEBULA)</a:t>
            </a:r>
          </a:p>
          <a:p>
            <a:r>
              <a:rPr lang="en-IN" altLang="en-US" sz="3200" dirty="0">
                <a:solidFill>
                  <a:schemeClr val="accent1">
                    <a:lumMod val="40000"/>
                    <a:lumOff val="60000"/>
                  </a:schemeClr>
                </a:solidFill>
              </a:rPr>
              <a:t>NGC 6205(HERCULES STAR CLUSTER)</a:t>
            </a:r>
          </a:p>
          <a:p>
            <a:r>
              <a:rPr lang="en-IN" altLang="en-US" sz="3200" dirty="0">
                <a:solidFill>
                  <a:schemeClr val="accent1">
                    <a:lumMod val="40000"/>
                    <a:lumOff val="60000"/>
                  </a:schemeClr>
                </a:solidFill>
              </a:rPr>
              <a:t>ABELL 2744(PANDORA’S CLUSTER)</a:t>
            </a:r>
          </a:p>
          <a:p>
            <a:endParaRPr lang="en-IN" altLang="en-US" sz="3200" dirty="0">
              <a:solidFill>
                <a:schemeClr val="accent1">
                  <a:lumMod val="40000"/>
                  <a:lumOff val="60000"/>
                </a:schemeClr>
              </a:solidFill>
            </a:endParaRPr>
          </a:p>
          <a:p>
            <a:endParaRPr lang="en-IN" altLang="en-US" sz="3200" dirty="0">
              <a:solidFill>
                <a:schemeClr val="accent1">
                  <a:lumMod val="40000"/>
                  <a:lumOff val="60000"/>
                </a:schemeClr>
              </a:solidFill>
            </a:endParaRPr>
          </a:p>
          <a:p>
            <a:endParaRPr lang="en-IN" altLang="en-US" dirty="0">
              <a:solidFill>
                <a:schemeClr val="accent1">
                  <a:lumMod val="40000"/>
                  <a:lumOff val="60000"/>
                </a:schemeClr>
              </a:solidFill>
            </a:endParaRPr>
          </a:p>
          <a:p>
            <a:endParaRPr lang="en-IN" altLang="en-US" dirty="0"/>
          </a:p>
          <a:p>
            <a:endParaRPr lang="en-I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2080"/>
            <a:ext cx="10515600" cy="1325563"/>
          </a:xfrm>
        </p:spPr>
        <p:txBody>
          <a:bodyPr/>
          <a:lstStyle/>
          <a:p>
            <a:pPr algn="ctr"/>
            <a:r>
              <a:rPr lang="en-IN" altLang="en-US" sz="5400" b="1" u="sng">
                <a:solidFill>
                  <a:schemeClr val="bg2">
                    <a:lumMod val="75000"/>
                  </a:schemeClr>
                </a:solidFill>
              </a:rPr>
              <a:t>NGC 224</a:t>
            </a:r>
          </a:p>
        </p:txBody>
      </p:sp>
      <p:sp>
        <p:nvSpPr>
          <p:cNvPr id="3" name="Content Placeholder 2"/>
          <p:cNvSpPr>
            <a:spLocks noGrp="1"/>
          </p:cNvSpPr>
          <p:nvPr>
            <p:ph idx="1"/>
          </p:nvPr>
        </p:nvSpPr>
        <p:spPr>
          <a:xfrm>
            <a:off x="838200" y="1367155"/>
            <a:ext cx="10515600" cy="1796415"/>
          </a:xfrm>
        </p:spPr>
        <p:txBody>
          <a:bodyPr>
            <a:normAutofit/>
          </a:bodyPr>
          <a:lstStyle/>
          <a:p>
            <a:r>
              <a:rPr lang="en-IN" altLang="en-US" sz="3200" dirty="0">
                <a:solidFill>
                  <a:schemeClr val="accent1">
                    <a:lumMod val="40000"/>
                    <a:lumOff val="60000"/>
                  </a:schemeClr>
                </a:solidFill>
              </a:rPr>
              <a:t>Andromeda galaxy is a barred spiral galaxy which is nearest to milky way </a:t>
            </a:r>
            <a:r>
              <a:rPr lang="en-IN" altLang="en-US" sz="3200" dirty="0" err="1">
                <a:solidFill>
                  <a:schemeClr val="accent1">
                    <a:lumMod val="40000"/>
                    <a:lumOff val="60000"/>
                  </a:schemeClr>
                </a:solidFill>
              </a:rPr>
              <a:t>at a</a:t>
            </a:r>
            <a:r>
              <a:rPr lang="en-IN" altLang="en-US" sz="3200" dirty="0">
                <a:solidFill>
                  <a:schemeClr val="accent1">
                    <a:lumMod val="40000"/>
                    <a:lumOff val="60000"/>
                  </a:schemeClr>
                </a:solidFill>
              </a:rPr>
              <a:t> distance of 2.5 million light years.</a:t>
            </a:r>
          </a:p>
          <a:p>
            <a:r>
              <a:rPr lang="en-IN" altLang="en-US" sz="3200" dirty="0">
                <a:solidFill>
                  <a:schemeClr val="accent1">
                    <a:lumMod val="40000"/>
                    <a:lumOff val="60000"/>
                  </a:schemeClr>
                </a:solidFill>
              </a:rPr>
              <a:t>Apparent size of this galaxy is 3.167° x 1°.</a:t>
            </a:r>
          </a:p>
          <a:p>
            <a:pPr marL="0" indent="0">
              <a:buNone/>
            </a:pPr>
            <a:endParaRPr lang="en-IN" altLang="en-US" sz="3200" dirty="0">
              <a:solidFill>
                <a:schemeClr val="accent1">
                  <a:lumMod val="40000"/>
                  <a:lumOff val="60000"/>
                </a:schemeClr>
              </a:solidFill>
            </a:endParaRPr>
          </a:p>
          <a:p>
            <a:pPr marL="0" indent="0">
              <a:buNone/>
            </a:pPr>
            <a:endParaRPr lang="en-IN" altLang="en-US" sz="3200" dirty="0">
              <a:solidFill>
                <a:schemeClr val="accent1">
                  <a:lumMod val="40000"/>
                  <a:lumOff val="60000"/>
                </a:schemeClr>
              </a:solidFill>
            </a:endParaRPr>
          </a:p>
          <a:p>
            <a:endParaRPr lang="en-IN" altLang="en-US" sz="3200" dirty="0">
              <a:solidFill>
                <a:schemeClr val="accent1">
                  <a:lumMod val="40000"/>
                  <a:lumOff val="60000"/>
                </a:schemeClr>
              </a:solidFill>
            </a:endParaRPr>
          </a:p>
          <a:p>
            <a:endParaRPr lang="en-IN" altLang="en-US" dirty="0">
              <a:solidFill>
                <a:schemeClr val="accent1">
                  <a:lumMod val="40000"/>
                  <a:lumOff val="60000"/>
                </a:schemeClr>
              </a:solidFill>
            </a:endParaRPr>
          </a:p>
          <a:p>
            <a:endParaRPr lang="en-IN" altLang="en-US" dirty="0"/>
          </a:p>
          <a:p>
            <a:endParaRPr lang="en-IN" altLang="en-US" dirty="0"/>
          </a:p>
        </p:txBody>
      </p:sp>
      <p:pic>
        <p:nvPicPr>
          <p:cNvPr id="5" name="Picture 4"/>
          <p:cNvPicPr>
            <a:picLocks noChangeAspect="1"/>
          </p:cNvPicPr>
          <p:nvPr/>
        </p:nvPicPr>
        <p:blipFill>
          <a:blip r:embed="rId3"/>
          <a:stretch>
            <a:fillRect/>
          </a:stretch>
        </p:blipFill>
        <p:spPr>
          <a:xfrm>
            <a:off x="2715895" y="3163570"/>
            <a:ext cx="6251575" cy="3302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2080"/>
            <a:ext cx="10515600" cy="1325563"/>
          </a:xfrm>
        </p:spPr>
        <p:txBody>
          <a:bodyPr/>
          <a:lstStyle/>
          <a:p>
            <a:pPr algn="ctr"/>
            <a:r>
              <a:rPr lang="en-IN" altLang="en-US" sz="5400" b="1" u="sng">
                <a:solidFill>
                  <a:schemeClr val="bg2">
                    <a:lumMod val="75000"/>
                  </a:schemeClr>
                </a:solidFill>
              </a:rPr>
              <a:t>NGC 4622</a:t>
            </a:r>
          </a:p>
        </p:txBody>
      </p:sp>
      <p:sp>
        <p:nvSpPr>
          <p:cNvPr id="3" name="Content Placeholder 2"/>
          <p:cNvSpPr>
            <a:spLocks noGrp="1"/>
          </p:cNvSpPr>
          <p:nvPr>
            <p:ph idx="1"/>
          </p:nvPr>
        </p:nvSpPr>
        <p:spPr>
          <a:xfrm>
            <a:off x="838200" y="1068070"/>
            <a:ext cx="10515600" cy="2247265"/>
          </a:xfrm>
        </p:spPr>
        <p:txBody>
          <a:bodyPr>
            <a:normAutofit lnSpcReduction="10000"/>
          </a:bodyPr>
          <a:lstStyle/>
          <a:p>
            <a:r>
              <a:rPr lang="en-IN" altLang="en-US" sz="3200" dirty="0">
                <a:solidFill>
                  <a:schemeClr val="accent1">
                    <a:lumMod val="40000"/>
                    <a:lumOff val="60000"/>
                  </a:schemeClr>
                </a:solidFill>
              </a:rPr>
              <a:t>Backward galaxy is an unbarred spiral galaxy located in the constellation of Centaurus and is a member of Centaurus galaxy.</a:t>
            </a:r>
          </a:p>
          <a:p>
            <a:r>
              <a:rPr lang="en-IN" altLang="en-US" sz="3200" dirty="0">
                <a:solidFill>
                  <a:schemeClr val="accent1">
                    <a:lumMod val="40000"/>
                    <a:lumOff val="60000"/>
                  </a:schemeClr>
                </a:solidFill>
              </a:rPr>
              <a:t>Distance of this galaxy from earth is 111 million light years and the apparent size is 1’.7 x 1’.6.</a:t>
            </a:r>
          </a:p>
          <a:p>
            <a:pPr marL="0" indent="0">
              <a:buNone/>
            </a:pPr>
            <a:endParaRPr lang="en-IN" altLang="en-US" sz="3200" dirty="0">
              <a:solidFill>
                <a:schemeClr val="accent1">
                  <a:lumMod val="40000"/>
                  <a:lumOff val="60000"/>
                </a:schemeClr>
              </a:solidFill>
            </a:endParaRPr>
          </a:p>
          <a:p>
            <a:endParaRPr lang="en-IN" altLang="en-US" sz="3200" dirty="0">
              <a:solidFill>
                <a:schemeClr val="accent1">
                  <a:lumMod val="40000"/>
                  <a:lumOff val="60000"/>
                </a:schemeClr>
              </a:solidFill>
            </a:endParaRPr>
          </a:p>
          <a:p>
            <a:endParaRPr lang="en-IN" altLang="en-US" dirty="0">
              <a:solidFill>
                <a:schemeClr val="accent1">
                  <a:lumMod val="40000"/>
                  <a:lumOff val="60000"/>
                </a:schemeClr>
              </a:solidFill>
            </a:endParaRPr>
          </a:p>
          <a:p>
            <a:endParaRPr lang="en-IN" altLang="en-US" dirty="0"/>
          </a:p>
          <a:p>
            <a:endParaRPr lang="en-IN" altLang="en-US" dirty="0"/>
          </a:p>
        </p:txBody>
      </p:sp>
      <p:pic>
        <p:nvPicPr>
          <p:cNvPr id="4" name="Picture 3"/>
          <p:cNvPicPr>
            <a:picLocks noChangeAspect="1"/>
          </p:cNvPicPr>
          <p:nvPr/>
        </p:nvPicPr>
        <p:blipFill>
          <a:blip r:embed="rId3"/>
          <a:stretch>
            <a:fillRect/>
          </a:stretch>
        </p:blipFill>
        <p:spPr>
          <a:xfrm>
            <a:off x="2940050" y="3162935"/>
            <a:ext cx="5615305" cy="35801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2080"/>
            <a:ext cx="10515600" cy="1325563"/>
          </a:xfrm>
        </p:spPr>
        <p:txBody>
          <a:bodyPr/>
          <a:lstStyle/>
          <a:p>
            <a:pPr algn="ctr"/>
            <a:r>
              <a:rPr lang="en-IN" altLang="en-US" sz="5400" b="1" u="sng">
                <a:solidFill>
                  <a:schemeClr val="bg2">
                    <a:lumMod val="75000"/>
                  </a:schemeClr>
                </a:solidFill>
              </a:rPr>
              <a:t>NGC 6720</a:t>
            </a:r>
          </a:p>
        </p:txBody>
      </p:sp>
      <p:sp>
        <p:nvSpPr>
          <p:cNvPr id="3" name="Content Placeholder 2"/>
          <p:cNvSpPr>
            <a:spLocks noGrp="1"/>
          </p:cNvSpPr>
          <p:nvPr>
            <p:ph idx="1"/>
          </p:nvPr>
        </p:nvSpPr>
        <p:spPr>
          <a:xfrm>
            <a:off x="838200" y="1068070"/>
            <a:ext cx="10515600" cy="2247265"/>
          </a:xfrm>
        </p:spPr>
        <p:txBody>
          <a:bodyPr>
            <a:normAutofit/>
          </a:bodyPr>
          <a:lstStyle/>
          <a:p>
            <a:r>
              <a:rPr lang="en-IN" altLang="en-US" sz="2900" dirty="0">
                <a:solidFill>
                  <a:schemeClr val="accent1">
                    <a:lumMod val="40000"/>
                    <a:lumOff val="60000"/>
                  </a:schemeClr>
                </a:solidFill>
              </a:rPr>
              <a:t>The Ring Nebula is planetary nebula in the northern constellation of Lyra.</a:t>
            </a:r>
          </a:p>
          <a:p>
            <a:r>
              <a:rPr lang="en-IN" altLang="en-US" sz="2900" dirty="0">
                <a:solidFill>
                  <a:schemeClr val="accent1">
                    <a:lumMod val="40000"/>
                    <a:lumOff val="60000"/>
                  </a:schemeClr>
                </a:solidFill>
              </a:rPr>
              <a:t>Also known as M57, its 2300 to 4100 light years away, and has a angular size of 1.5 x 1 arcminutes. </a:t>
            </a:r>
          </a:p>
          <a:p>
            <a:endParaRPr lang="en-IN" altLang="en-US" sz="2900" dirty="0">
              <a:solidFill>
                <a:schemeClr val="accent1">
                  <a:lumMod val="40000"/>
                  <a:lumOff val="60000"/>
                </a:schemeClr>
              </a:solidFill>
            </a:endParaRPr>
          </a:p>
          <a:p>
            <a:endParaRPr lang="en-IN" altLang="en-US" sz="3200" dirty="0">
              <a:solidFill>
                <a:schemeClr val="accent1">
                  <a:lumMod val="40000"/>
                  <a:lumOff val="60000"/>
                </a:schemeClr>
              </a:solidFill>
            </a:endParaRPr>
          </a:p>
          <a:p>
            <a:pPr marL="0" indent="0">
              <a:buNone/>
            </a:pPr>
            <a:endParaRPr lang="en-IN" altLang="en-US" sz="3200" dirty="0">
              <a:solidFill>
                <a:schemeClr val="accent1">
                  <a:lumMod val="40000"/>
                  <a:lumOff val="60000"/>
                </a:schemeClr>
              </a:solidFill>
            </a:endParaRPr>
          </a:p>
          <a:p>
            <a:endParaRPr lang="en-IN" altLang="en-US" sz="3200" dirty="0">
              <a:solidFill>
                <a:schemeClr val="accent1">
                  <a:lumMod val="40000"/>
                  <a:lumOff val="60000"/>
                </a:schemeClr>
              </a:solidFill>
            </a:endParaRPr>
          </a:p>
          <a:p>
            <a:endParaRPr lang="en-IN" altLang="en-US" dirty="0">
              <a:solidFill>
                <a:schemeClr val="accent1">
                  <a:lumMod val="40000"/>
                  <a:lumOff val="60000"/>
                </a:schemeClr>
              </a:solidFill>
            </a:endParaRPr>
          </a:p>
          <a:p>
            <a:endParaRPr lang="en-IN" altLang="en-US" dirty="0"/>
          </a:p>
          <a:p>
            <a:endParaRPr lang="en-IN"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7487" y="2993367"/>
            <a:ext cx="5305245" cy="35627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2080"/>
            <a:ext cx="10515600" cy="1325563"/>
          </a:xfrm>
        </p:spPr>
        <p:txBody>
          <a:bodyPr/>
          <a:lstStyle/>
          <a:p>
            <a:pPr algn="ctr"/>
            <a:r>
              <a:rPr lang="en-IN" altLang="en-US" sz="5400" b="1" u="sng" dirty="0">
                <a:solidFill>
                  <a:schemeClr val="bg2">
                    <a:lumMod val="75000"/>
                  </a:schemeClr>
                </a:solidFill>
              </a:rPr>
              <a:t>NGC 1952</a:t>
            </a:r>
          </a:p>
        </p:txBody>
      </p:sp>
      <p:sp>
        <p:nvSpPr>
          <p:cNvPr id="3" name="Content Placeholder 2"/>
          <p:cNvSpPr>
            <a:spLocks noGrp="1"/>
          </p:cNvSpPr>
          <p:nvPr>
            <p:ph idx="1"/>
          </p:nvPr>
        </p:nvSpPr>
        <p:spPr>
          <a:xfrm>
            <a:off x="838200" y="1068070"/>
            <a:ext cx="10515600" cy="2247265"/>
          </a:xfrm>
        </p:spPr>
        <p:txBody>
          <a:bodyPr>
            <a:normAutofit/>
          </a:bodyPr>
          <a:lstStyle/>
          <a:p>
            <a:r>
              <a:rPr lang="en-IN" altLang="en-US" sz="2900" dirty="0">
                <a:solidFill>
                  <a:schemeClr val="accent1">
                    <a:lumMod val="40000"/>
                    <a:lumOff val="60000"/>
                  </a:schemeClr>
                </a:solidFill>
              </a:rPr>
              <a:t>The Crab Nebula is a supernova remnant and a pulsar wind nebula in the constellation of Taurus.</a:t>
            </a:r>
          </a:p>
          <a:p>
            <a:r>
              <a:rPr lang="en-IN" altLang="en-US" sz="2900" dirty="0">
                <a:solidFill>
                  <a:schemeClr val="accent1">
                    <a:lumMod val="40000"/>
                    <a:lumOff val="60000"/>
                  </a:schemeClr>
                </a:solidFill>
              </a:rPr>
              <a:t>Its other name is M1, and it is located about 6500 light years away in the Perseus arm of Milky Way. </a:t>
            </a:r>
          </a:p>
          <a:p>
            <a:endParaRPr lang="en-IN" altLang="en-US" sz="2900" dirty="0">
              <a:solidFill>
                <a:schemeClr val="accent1">
                  <a:lumMod val="40000"/>
                  <a:lumOff val="60000"/>
                </a:schemeClr>
              </a:solidFill>
            </a:endParaRPr>
          </a:p>
          <a:p>
            <a:endParaRPr lang="en-IN" altLang="en-US" sz="3200" dirty="0">
              <a:solidFill>
                <a:schemeClr val="accent1">
                  <a:lumMod val="40000"/>
                  <a:lumOff val="60000"/>
                </a:schemeClr>
              </a:solidFill>
            </a:endParaRPr>
          </a:p>
          <a:p>
            <a:pPr marL="0" indent="0">
              <a:buNone/>
            </a:pPr>
            <a:endParaRPr lang="en-IN" altLang="en-US" sz="3200" dirty="0">
              <a:solidFill>
                <a:schemeClr val="accent1">
                  <a:lumMod val="40000"/>
                  <a:lumOff val="60000"/>
                </a:schemeClr>
              </a:solidFill>
            </a:endParaRPr>
          </a:p>
          <a:p>
            <a:endParaRPr lang="en-IN" altLang="en-US" sz="3200" dirty="0">
              <a:solidFill>
                <a:schemeClr val="accent1">
                  <a:lumMod val="40000"/>
                  <a:lumOff val="60000"/>
                </a:schemeClr>
              </a:solidFill>
            </a:endParaRPr>
          </a:p>
          <a:p>
            <a:endParaRPr lang="en-IN" altLang="en-US" dirty="0">
              <a:solidFill>
                <a:schemeClr val="accent1">
                  <a:lumMod val="40000"/>
                  <a:lumOff val="60000"/>
                </a:schemeClr>
              </a:solidFill>
            </a:endParaRPr>
          </a:p>
          <a:p>
            <a:endParaRPr lang="en-IN" altLang="en-US" dirty="0"/>
          </a:p>
          <a:p>
            <a:endParaRPr lang="en-IN" alt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2280" y="2957194"/>
            <a:ext cx="5082540" cy="32378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5400" b="1" u="sng">
                <a:solidFill>
                  <a:schemeClr val="bg2">
                    <a:lumMod val="75000"/>
                  </a:schemeClr>
                </a:solidFill>
              </a:rPr>
              <a:t>WHAT IS DATA ACQUISITION</a:t>
            </a:r>
          </a:p>
        </p:txBody>
      </p:sp>
      <p:sp>
        <p:nvSpPr>
          <p:cNvPr id="3" name="Content Placeholder 2"/>
          <p:cNvSpPr>
            <a:spLocks noGrp="1"/>
          </p:cNvSpPr>
          <p:nvPr>
            <p:ph idx="1"/>
          </p:nvPr>
        </p:nvSpPr>
        <p:spPr>
          <a:xfrm>
            <a:off x="838200" y="2066925"/>
            <a:ext cx="10515600" cy="4701540"/>
          </a:xfrm>
        </p:spPr>
        <p:txBody>
          <a:bodyPr>
            <a:normAutofit lnSpcReduction="10000"/>
          </a:bodyPr>
          <a:lstStyle/>
          <a:p>
            <a:r>
              <a:rPr lang="en-IN" altLang="en-US" sz="3200">
                <a:solidFill>
                  <a:schemeClr val="accent1">
                    <a:lumMod val="40000"/>
                    <a:lumOff val="60000"/>
                  </a:schemeClr>
                </a:solidFill>
              </a:rPr>
              <a:t>Data acquistion is a method by which we acquire raw optical data of the astronomical object in concern.</a:t>
            </a:r>
          </a:p>
          <a:p>
            <a:r>
              <a:rPr lang="en-IN" altLang="en-US" sz="3200">
                <a:solidFill>
                  <a:schemeClr val="accent1">
                    <a:lumMod val="40000"/>
                    <a:lumOff val="60000"/>
                  </a:schemeClr>
                </a:solidFill>
              </a:rPr>
              <a:t>The optical data collected by the telescopes is not usuable without processing. </a:t>
            </a:r>
          </a:p>
          <a:p>
            <a:r>
              <a:rPr lang="en-IN" altLang="en-US" sz="3200">
                <a:solidFill>
                  <a:schemeClr val="accent1">
                    <a:lumMod val="40000"/>
                    <a:lumOff val="60000"/>
                  </a:schemeClr>
                </a:solidFill>
              </a:rPr>
              <a:t>Huge amount of data is captured by the sensors inorder to ensure utmost quality of the final project.</a:t>
            </a:r>
          </a:p>
          <a:p>
            <a:r>
              <a:rPr lang="en-IN" altLang="en-US" sz="3200">
                <a:solidFill>
                  <a:schemeClr val="accent1">
                    <a:lumMod val="40000"/>
                    <a:lumOff val="60000"/>
                  </a:schemeClr>
                </a:solidFill>
              </a:rPr>
              <a:t>The data hence captured by the telescopes is first published and then made available to the general public. Inorder to acquire the data we need to follow certain procedure which is mentioned in the following slides.</a:t>
            </a:r>
          </a:p>
          <a:p>
            <a:endParaRPr lang="en-IN" altLang="en-US">
              <a:solidFill>
                <a:schemeClr val="accent1">
                  <a:lumMod val="40000"/>
                  <a:lumOff val="60000"/>
                </a:schemeClr>
              </a:solidFill>
            </a:endParaRPr>
          </a:p>
          <a:p>
            <a:endParaRPr lang="en-IN" altLang="en-US"/>
          </a:p>
          <a:p>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2080"/>
            <a:ext cx="10515600" cy="1325563"/>
          </a:xfrm>
        </p:spPr>
        <p:txBody>
          <a:bodyPr/>
          <a:lstStyle/>
          <a:p>
            <a:pPr algn="ctr"/>
            <a:r>
              <a:rPr lang="en-IN" altLang="en-US" sz="5400" b="1" u="sng" dirty="0">
                <a:solidFill>
                  <a:schemeClr val="bg2">
                    <a:lumMod val="75000"/>
                  </a:schemeClr>
                </a:solidFill>
              </a:rPr>
              <a:t>NGC 6205</a:t>
            </a:r>
          </a:p>
        </p:txBody>
      </p:sp>
      <p:sp>
        <p:nvSpPr>
          <p:cNvPr id="3" name="Content Placeholder 2"/>
          <p:cNvSpPr>
            <a:spLocks noGrp="1"/>
          </p:cNvSpPr>
          <p:nvPr>
            <p:ph idx="1"/>
          </p:nvPr>
        </p:nvSpPr>
        <p:spPr>
          <a:xfrm>
            <a:off x="838200" y="1068070"/>
            <a:ext cx="10515600" cy="2247265"/>
          </a:xfrm>
        </p:spPr>
        <p:txBody>
          <a:bodyPr>
            <a:normAutofit/>
          </a:bodyPr>
          <a:lstStyle/>
          <a:p>
            <a:r>
              <a:rPr lang="en-IN" altLang="en-US" sz="2900" dirty="0">
                <a:solidFill>
                  <a:schemeClr val="accent1">
                    <a:lumMod val="40000"/>
                    <a:lumOff val="60000"/>
                  </a:schemeClr>
                </a:solidFill>
              </a:rPr>
              <a:t>The Great Hercules Cluster is a globular cluster in the constellation of Hercules.</a:t>
            </a:r>
          </a:p>
          <a:p>
            <a:r>
              <a:rPr lang="en-IN" altLang="en-US" sz="2900" dirty="0">
                <a:solidFill>
                  <a:schemeClr val="accent1">
                    <a:lumMod val="40000"/>
                    <a:lumOff val="60000"/>
                  </a:schemeClr>
                </a:solidFill>
              </a:rPr>
              <a:t>Its diameter is about 23 arcminutes and it has a apparent magnitude of 5.8, its other name is M13. </a:t>
            </a:r>
          </a:p>
          <a:p>
            <a:endParaRPr lang="en-IN" altLang="en-US" sz="2900" dirty="0">
              <a:solidFill>
                <a:schemeClr val="accent1">
                  <a:lumMod val="40000"/>
                  <a:lumOff val="60000"/>
                </a:schemeClr>
              </a:solidFill>
            </a:endParaRPr>
          </a:p>
          <a:p>
            <a:endParaRPr lang="en-IN" altLang="en-US" sz="3200" dirty="0">
              <a:solidFill>
                <a:schemeClr val="accent1">
                  <a:lumMod val="40000"/>
                  <a:lumOff val="60000"/>
                </a:schemeClr>
              </a:solidFill>
            </a:endParaRPr>
          </a:p>
          <a:p>
            <a:pPr marL="0" indent="0">
              <a:buNone/>
            </a:pPr>
            <a:endParaRPr lang="en-IN" altLang="en-US" sz="3200" dirty="0">
              <a:solidFill>
                <a:schemeClr val="accent1">
                  <a:lumMod val="40000"/>
                  <a:lumOff val="60000"/>
                </a:schemeClr>
              </a:solidFill>
            </a:endParaRPr>
          </a:p>
          <a:p>
            <a:endParaRPr lang="en-IN" altLang="en-US" sz="3200" dirty="0">
              <a:solidFill>
                <a:schemeClr val="accent1">
                  <a:lumMod val="40000"/>
                  <a:lumOff val="60000"/>
                </a:schemeClr>
              </a:solidFill>
            </a:endParaRPr>
          </a:p>
          <a:p>
            <a:endParaRPr lang="en-IN" altLang="en-US" dirty="0">
              <a:solidFill>
                <a:schemeClr val="accent1">
                  <a:lumMod val="40000"/>
                  <a:lumOff val="60000"/>
                </a:schemeClr>
              </a:solidFill>
            </a:endParaRPr>
          </a:p>
          <a:p>
            <a:endParaRPr lang="en-IN" altLang="en-US" dirty="0"/>
          </a:p>
          <a:p>
            <a:endParaRPr lang="en-IN"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079" y="2984739"/>
            <a:ext cx="5727940" cy="364034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2080"/>
            <a:ext cx="10515600" cy="1325563"/>
          </a:xfrm>
        </p:spPr>
        <p:txBody>
          <a:bodyPr/>
          <a:lstStyle/>
          <a:p>
            <a:pPr algn="ctr"/>
            <a:r>
              <a:rPr lang="en-IN" altLang="en-US" sz="5400" b="1" u="sng" dirty="0">
                <a:solidFill>
                  <a:schemeClr val="bg2">
                    <a:lumMod val="75000"/>
                  </a:schemeClr>
                </a:solidFill>
              </a:rPr>
              <a:t>ABELL 2744</a:t>
            </a:r>
          </a:p>
        </p:txBody>
      </p:sp>
      <p:sp>
        <p:nvSpPr>
          <p:cNvPr id="3" name="Content Placeholder 2"/>
          <p:cNvSpPr>
            <a:spLocks noGrp="1"/>
          </p:cNvSpPr>
          <p:nvPr>
            <p:ph idx="1"/>
          </p:nvPr>
        </p:nvSpPr>
        <p:spPr>
          <a:xfrm>
            <a:off x="838200" y="1068070"/>
            <a:ext cx="10515600" cy="2247265"/>
          </a:xfrm>
        </p:spPr>
        <p:txBody>
          <a:bodyPr>
            <a:normAutofit/>
          </a:bodyPr>
          <a:lstStyle/>
          <a:p>
            <a:r>
              <a:rPr lang="en-IN" altLang="en-US" sz="2900" dirty="0">
                <a:solidFill>
                  <a:schemeClr val="accent1">
                    <a:lumMod val="40000"/>
                    <a:lumOff val="60000"/>
                  </a:schemeClr>
                </a:solidFill>
              </a:rPr>
              <a:t>Abell 2744 nicknamed as Pandora's Cluster, is a giant galaxy cluster located at approximately 4 billion light years from earth</a:t>
            </a:r>
          </a:p>
          <a:p>
            <a:r>
              <a:rPr lang="en-IN" altLang="en-US" sz="2900" dirty="0">
                <a:solidFill>
                  <a:schemeClr val="accent1">
                    <a:lumMod val="40000"/>
                    <a:lumOff val="60000"/>
                  </a:schemeClr>
                </a:solidFill>
              </a:rPr>
              <a:t> The galaxies in the cluster make up less than five percent of its mass  </a:t>
            </a:r>
          </a:p>
          <a:p>
            <a:endParaRPr lang="en-IN" altLang="en-US" sz="2900" dirty="0">
              <a:solidFill>
                <a:schemeClr val="accent1">
                  <a:lumMod val="40000"/>
                  <a:lumOff val="60000"/>
                </a:schemeClr>
              </a:solidFill>
            </a:endParaRPr>
          </a:p>
          <a:p>
            <a:endParaRPr lang="en-IN" altLang="en-US" sz="3200" dirty="0">
              <a:solidFill>
                <a:schemeClr val="accent1">
                  <a:lumMod val="40000"/>
                  <a:lumOff val="60000"/>
                </a:schemeClr>
              </a:solidFill>
            </a:endParaRPr>
          </a:p>
          <a:p>
            <a:pPr marL="0" indent="0">
              <a:buNone/>
            </a:pPr>
            <a:endParaRPr lang="en-IN" altLang="en-US" sz="3200" dirty="0">
              <a:solidFill>
                <a:schemeClr val="accent1">
                  <a:lumMod val="40000"/>
                  <a:lumOff val="60000"/>
                </a:schemeClr>
              </a:solidFill>
            </a:endParaRPr>
          </a:p>
          <a:p>
            <a:endParaRPr lang="en-IN" altLang="en-US" sz="3200" dirty="0">
              <a:solidFill>
                <a:schemeClr val="accent1">
                  <a:lumMod val="40000"/>
                  <a:lumOff val="60000"/>
                </a:schemeClr>
              </a:solidFill>
            </a:endParaRPr>
          </a:p>
          <a:p>
            <a:endParaRPr lang="en-IN" altLang="en-US" dirty="0">
              <a:solidFill>
                <a:schemeClr val="accent1">
                  <a:lumMod val="40000"/>
                  <a:lumOff val="60000"/>
                </a:schemeClr>
              </a:solidFill>
            </a:endParaRPr>
          </a:p>
          <a:p>
            <a:endParaRPr lang="en-IN" altLang="en-US" dirty="0"/>
          </a:p>
          <a:p>
            <a:endParaRPr lang="en-IN" altLang="en-US" dirty="0"/>
          </a:p>
        </p:txBody>
      </p:sp>
      <p:pic>
        <p:nvPicPr>
          <p:cNvPr id="6" name="Picture 5" descr="Screenshot 2024-06-27 170937"/>
          <p:cNvPicPr>
            <a:picLocks noChangeAspect="1"/>
          </p:cNvPicPr>
          <p:nvPr/>
        </p:nvPicPr>
        <p:blipFill>
          <a:blip r:embed="rId3"/>
          <a:stretch>
            <a:fillRect/>
          </a:stretch>
        </p:blipFill>
        <p:spPr>
          <a:xfrm>
            <a:off x="3994150" y="2607310"/>
            <a:ext cx="4203700" cy="41789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2255"/>
            <a:ext cx="10515600" cy="1325563"/>
          </a:xfrm>
        </p:spPr>
        <p:txBody>
          <a:bodyPr/>
          <a:lstStyle/>
          <a:p>
            <a:pPr algn="ctr"/>
            <a:r>
              <a:rPr lang="en-IN" altLang="en-US" sz="5400" b="1" u="sng" dirty="0">
                <a:solidFill>
                  <a:schemeClr val="bg2">
                    <a:lumMod val="75000"/>
                  </a:schemeClr>
                </a:solidFill>
              </a:rPr>
              <a:t>ANALYSIS OF REDUCED DATA</a:t>
            </a:r>
          </a:p>
        </p:txBody>
      </p:sp>
      <p:sp>
        <p:nvSpPr>
          <p:cNvPr id="3" name="Content Placeholder 2"/>
          <p:cNvSpPr>
            <a:spLocks noGrp="1"/>
          </p:cNvSpPr>
          <p:nvPr>
            <p:ph idx="1"/>
          </p:nvPr>
        </p:nvSpPr>
        <p:spPr>
          <a:xfrm>
            <a:off x="838200" y="1588135"/>
            <a:ext cx="10651490" cy="5269865"/>
          </a:xfrm>
        </p:spPr>
        <p:txBody>
          <a:bodyPr>
            <a:normAutofit/>
          </a:bodyPr>
          <a:lstStyle/>
          <a:p>
            <a:r>
              <a:rPr lang="en-IN" altLang="en-US" sz="2900" dirty="0">
                <a:solidFill>
                  <a:schemeClr val="accent1">
                    <a:lumMod val="40000"/>
                    <a:lumOff val="60000"/>
                  </a:schemeClr>
                </a:solidFill>
              </a:rPr>
              <a:t>After acquiring the astronomical data and processing it to get the final image, we are now ready to extract useful information from it.</a:t>
            </a:r>
          </a:p>
          <a:p>
            <a:r>
              <a:rPr lang="en-IN" altLang="en-US" sz="2900" dirty="0">
                <a:solidFill>
                  <a:schemeClr val="accent1">
                    <a:lumMod val="40000"/>
                    <a:lumOff val="60000"/>
                  </a:schemeClr>
                </a:solidFill>
              </a:rPr>
              <a:t>The image gives the basic information of the object like apparent size and its coordinates.</a:t>
            </a:r>
          </a:p>
          <a:p>
            <a:r>
              <a:rPr lang="en-IN" altLang="en-US" sz="2900" dirty="0">
                <a:solidFill>
                  <a:schemeClr val="accent1">
                    <a:lumMod val="40000"/>
                    <a:lumOff val="60000"/>
                  </a:schemeClr>
                </a:solidFill>
              </a:rPr>
              <a:t>Inorder to extract further data we can use the following analytical methods:</a:t>
            </a:r>
          </a:p>
          <a:p>
            <a:pPr>
              <a:buFont typeface="Wingdings" panose="05000000000000000000" charset="0"/>
              <a:buChar char="v"/>
            </a:pPr>
            <a:r>
              <a:rPr lang="en-IN" altLang="en-US" sz="2900" dirty="0">
                <a:solidFill>
                  <a:schemeClr val="accent1">
                    <a:lumMod val="40000"/>
                    <a:lumOff val="60000"/>
                  </a:schemeClr>
                </a:solidFill>
              </a:rPr>
              <a:t>Astronomical spectroscopy</a:t>
            </a:r>
          </a:p>
          <a:p>
            <a:pPr>
              <a:buFont typeface="Wingdings" panose="05000000000000000000" charset="0"/>
              <a:buChar char="v"/>
            </a:pPr>
            <a:r>
              <a:rPr lang="en-IN" altLang="en-US" sz="2900" dirty="0">
                <a:solidFill>
                  <a:schemeClr val="accent1">
                    <a:lumMod val="40000"/>
                    <a:lumOff val="60000"/>
                  </a:schemeClr>
                </a:solidFill>
              </a:rPr>
              <a:t>Astrometry</a:t>
            </a:r>
          </a:p>
          <a:p>
            <a:pPr>
              <a:buFont typeface="Wingdings" panose="05000000000000000000" charset="0"/>
              <a:buChar char="v"/>
            </a:pPr>
            <a:r>
              <a:rPr lang="en-IN" altLang="en-US" sz="2900" dirty="0">
                <a:solidFill>
                  <a:schemeClr val="accent1">
                    <a:lumMod val="40000"/>
                    <a:lumOff val="60000"/>
                  </a:schemeClr>
                </a:solidFill>
              </a:rPr>
              <a:t>Time-Series Analysis</a:t>
            </a:r>
          </a:p>
          <a:p>
            <a:endParaRPr lang="en-IN" altLang="en-US" sz="2900" dirty="0">
              <a:solidFill>
                <a:schemeClr val="accent1">
                  <a:lumMod val="40000"/>
                  <a:lumOff val="60000"/>
                </a:schemeClr>
              </a:solidFill>
            </a:endParaRPr>
          </a:p>
          <a:p>
            <a:endParaRPr lang="en-IN" altLang="en-US" sz="2900" dirty="0">
              <a:solidFill>
                <a:schemeClr val="accent1">
                  <a:lumMod val="40000"/>
                  <a:lumOff val="60000"/>
                </a:schemeClr>
              </a:solidFill>
            </a:endParaRPr>
          </a:p>
          <a:p>
            <a:endParaRPr lang="en-IN" altLang="en-US" sz="3200" dirty="0">
              <a:solidFill>
                <a:schemeClr val="accent1">
                  <a:lumMod val="40000"/>
                  <a:lumOff val="60000"/>
                </a:schemeClr>
              </a:solidFill>
            </a:endParaRPr>
          </a:p>
          <a:p>
            <a:pPr marL="0" indent="0">
              <a:buNone/>
            </a:pPr>
            <a:endParaRPr lang="en-IN" altLang="en-US" sz="3200" dirty="0">
              <a:solidFill>
                <a:schemeClr val="accent1">
                  <a:lumMod val="40000"/>
                  <a:lumOff val="60000"/>
                </a:schemeClr>
              </a:solidFill>
            </a:endParaRPr>
          </a:p>
          <a:p>
            <a:endParaRPr lang="en-IN" altLang="en-US" sz="3200" dirty="0">
              <a:solidFill>
                <a:schemeClr val="accent1">
                  <a:lumMod val="40000"/>
                  <a:lumOff val="60000"/>
                </a:schemeClr>
              </a:solidFill>
            </a:endParaRPr>
          </a:p>
          <a:p>
            <a:endParaRPr lang="en-IN" altLang="en-US" dirty="0">
              <a:solidFill>
                <a:schemeClr val="accent1">
                  <a:lumMod val="40000"/>
                  <a:lumOff val="60000"/>
                </a:schemeClr>
              </a:solidFill>
            </a:endParaRPr>
          </a:p>
          <a:p>
            <a:endParaRPr lang="en-IN" altLang="en-US" dirty="0"/>
          </a:p>
          <a:p>
            <a:endParaRPr lang="en-I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9690"/>
            <a:ext cx="10515600" cy="1325563"/>
          </a:xfrm>
        </p:spPr>
        <p:txBody>
          <a:bodyPr/>
          <a:lstStyle/>
          <a:p>
            <a:pPr algn="ctr"/>
            <a:r>
              <a:rPr lang="en-IN" altLang="en-US" sz="5400" b="1" u="sng" dirty="0">
                <a:solidFill>
                  <a:schemeClr val="bg2">
                    <a:lumMod val="75000"/>
                  </a:schemeClr>
                </a:solidFill>
              </a:rPr>
              <a:t>ASTRONOMICAL SPECTROSCOPY</a:t>
            </a:r>
          </a:p>
        </p:txBody>
      </p:sp>
      <p:sp>
        <p:nvSpPr>
          <p:cNvPr id="3" name="Content Placeholder 2"/>
          <p:cNvSpPr>
            <a:spLocks noGrp="1"/>
          </p:cNvSpPr>
          <p:nvPr>
            <p:ph idx="1"/>
          </p:nvPr>
        </p:nvSpPr>
        <p:spPr>
          <a:xfrm>
            <a:off x="837565" y="1385570"/>
            <a:ext cx="10652125" cy="5472430"/>
          </a:xfrm>
        </p:spPr>
        <p:txBody>
          <a:bodyPr>
            <a:normAutofit lnSpcReduction="10000"/>
          </a:bodyPr>
          <a:lstStyle/>
          <a:p>
            <a:r>
              <a:rPr lang="en-IN" altLang="en-US" sz="2900" dirty="0">
                <a:solidFill>
                  <a:schemeClr val="accent1">
                    <a:lumMod val="40000"/>
                    <a:lumOff val="60000"/>
                  </a:schemeClr>
                </a:solidFill>
              </a:rPr>
              <a:t>Astronomical spectroscopy is an astronomical study which is used to extract electromagnetic spectrum using spectroscopy techniques.</a:t>
            </a:r>
          </a:p>
          <a:p>
            <a:r>
              <a:rPr lang="en-IN" altLang="en-US" sz="2900" dirty="0">
                <a:solidFill>
                  <a:schemeClr val="accent1">
                    <a:lumMod val="40000"/>
                    <a:lumOff val="60000"/>
                  </a:schemeClr>
                </a:solidFill>
              </a:rPr>
              <a:t>Its can be done on varied types of electromagnetic radiation including visible light, ultraviolet, infrared, radio waves and X-ray.</a:t>
            </a:r>
          </a:p>
          <a:p>
            <a:r>
              <a:rPr lang="en-IN" altLang="en-US" sz="2900" dirty="0">
                <a:solidFill>
                  <a:schemeClr val="accent1">
                    <a:lumMod val="40000"/>
                    <a:lumOff val="60000"/>
                  </a:schemeClr>
                </a:solidFill>
              </a:rPr>
              <a:t>The stellar spectrum of a celestial object can reveal many properties of it including chemical properties like </a:t>
            </a:r>
          </a:p>
          <a:p>
            <a:pPr>
              <a:buClr>
                <a:srgbClr val="BDD7EE"/>
              </a:buClr>
              <a:buFont typeface="Wingdings" panose="05000000000000000000" charset="0"/>
              <a:buChar char="v"/>
            </a:pPr>
            <a:r>
              <a:rPr lang="en-IN" altLang="en-US" sz="2900" dirty="0">
                <a:solidFill>
                  <a:schemeClr val="accent1">
                    <a:lumMod val="40000"/>
                    <a:lumOff val="60000"/>
                  </a:schemeClr>
                </a:solidFill>
              </a:rPr>
              <a:t>Composition</a:t>
            </a:r>
          </a:p>
          <a:p>
            <a:pPr>
              <a:buClr>
                <a:srgbClr val="BDD7EE"/>
              </a:buClr>
              <a:buFont typeface="Wingdings" panose="05000000000000000000" charset="0"/>
              <a:buChar char="v"/>
            </a:pPr>
            <a:r>
              <a:rPr lang="en-IN" altLang="en-US" sz="2900" dirty="0">
                <a:solidFill>
                  <a:schemeClr val="accent1">
                    <a:lumMod val="40000"/>
                    <a:lumOff val="60000"/>
                  </a:schemeClr>
                </a:solidFill>
              </a:rPr>
              <a:t>Temperature</a:t>
            </a:r>
          </a:p>
          <a:p>
            <a:pPr>
              <a:buClr>
                <a:srgbClr val="BDD7EE"/>
              </a:buClr>
              <a:buFont typeface="Wingdings" panose="05000000000000000000" charset="0"/>
              <a:buChar char="v"/>
            </a:pPr>
            <a:r>
              <a:rPr lang="en-IN" altLang="en-US" sz="2900" dirty="0">
                <a:solidFill>
                  <a:schemeClr val="accent1">
                    <a:lumMod val="40000"/>
                    <a:lumOff val="60000"/>
                  </a:schemeClr>
                </a:solidFill>
              </a:rPr>
              <a:t>Density</a:t>
            </a:r>
          </a:p>
          <a:p>
            <a:pPr>
              <a:buClr>
                <a:srgbClr val="BDD7EE"/>
              </a:buClr>
              <a:buFont typeface="Wingdings" panose="05000000000000000000" charset="0"/>
              <a:buChar char="v"/>
            </a:pPr>
            <a:r>
              <a:rPr lang="en-IN" altLang="en-US" sz="2900" dirty="0">
                <a:solidFill>
                  <a:schemeClr val="accent1">
                    <a:lumMod val="40000"/>
                    <a:lumOff val="60000"/>
                  </a:schemeClr>
                </a:solidFill>
              </a:rPr>
              <a:t>Mass</a:t>
            </a:r>
          </a:p>
          <a:p>
            <a:pPr>
              <a:buClr>
                <a:srgbClr val="BDD7EE"/>
              </a:buClr>
              <a:buFont typeface="Wingdings" panose="05000000000000000000" charset="0"/>
              <a:buChar char="v"/>
            </a:pPr>
            <a:r>
              <a:rPr lang="en-IN" altLang="en-US" sz="2900" dirty="0">
                <a:solidFill>
                  <a:schemeClr val="accent1">
                    <a:lumMod val="40000"/>
                    <a:lumOff val="60000"/>
                  </a:schemeClr>
                </a:solidFill>
              </a:rPr>
              <a:t>Distance</a:t>
            </a:r>
          </a:p>
          <a:p>
            <a:pPr>
              <a:buClr>
                <a:srgbClr val="BDD7EE"/>
              </a:buClr>
              <a:buFont typeface="Wingdings" panose="05000000000000000000" charset="0"/>
              <a:buChar char="v"/>
            </a:pPr>
            <a:r>
              <a:rPr lang="en-IN" altLang="en-US" sz="2900" dirty="0">
                <a:solidFill>
                  <a:schemeClr val="accent1">
                    <a:lumMod val="40000"/>
                    <a:lumOff val="60000"/>
                  </a:schemeClr>
                </a:solidFill>
              </a:rPr>
              <a:t>luminosity</a:t>
            </a:r>
          </a:p>
          <a:p>
            <a:pPr marL="0" indent="0">
              <a:buClr>
                <a:srgbClr val="BDD7EE"/>
              </a:buClr>
              <a:buFont typeface="Wingdings" panose="05000000000000000000" charset="0"/>
              <a:buNone/>
            </a:pPr>
            <a:endParaRPr lang="en-IN" altLang="en-US" sz="2900" dirty="0">
              <a:solidFill>
                <a:schemeClr val="accent1">
                  <a:lumMod val="40000"/>
                  <a:lumOff val="60000"/>
                </a:schemeClr>
              </a:solidFill>
            </a:endParaRPr>
          </a:p>
          <a:p>
            <a:pPr marL="0" indent="0">
              <a:buFont typeface="Wingdings" panose="05000000000000000000" charset="0"/>
              <a:buNone/>
            </a:pPr>
            <a:endParaRPr lang="en-IN" altLang="en-US" sz="3200" dirty="0">
              <a:solidFill>
                <a:schemeClr val="accent1">
                  <a:lumMod val="40000"/>
                  <a:lumOff val="60000"/>
                </a:schemeClr>
              </a:solidFill>
            </a:endParaRPr>
          </a:p>
          <a:p>
            <a:pPr marL="0" indent="0">
              <a:buNone/>
            </a:pPr>
            <a:endParaRPr lang="en-IN" altLang="en-US" sz="3200" dirty="0">
              <a:solidFill>
                <a:schemeClr val="accent1">
                  <a:lumMod val="40000"/>
                  <a:lumOff val="60000"/>
                </a:schemeClr>
              </a:solidFill>
            </a:endParaRPr>
          </a:p>
          <a:p>
            <a:endParaRPr lang="en-IN" altLang="en-US" sz="3200" dirty="0">
              <a:solidFill>
                <a:schemeClr val="accent1">
                  <a:lumMod val="40000"/>
                  <a:lumOff val="60000"/>
                </a:schemeClr>
              </a:solidFill>
            </a:endParaRPr>
          </a:p>
          <a:p>
            <a:endParaRPr lang="en-IN" altLang="en-US" dirty="0">
              <a:solidFill>
                <a:schemeClr val="accent1">
                  <a:lumMod val="40000"/>
                  <a:lumOff val="60000"/>
                </a:schemeClr>
              </a:solidFill>
            </a:endParaRPr>
          </a:p>
          <a:p>
            <a:endParaRPr lang="en-IN" altLang="en-US" dirty="0"/>
          </a:p>
          <a:p>
            <a:endParaRPr lang="en-I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565" y="852170"/>
            <a:ext cx="10618470" cy="6403340"/>
          </a:xfrm>
        </p:spPr>
        <p:txBody>
          <a:bodyPr>
            <a:normAutofit/>
          </a:bodyPr>
          <a:lstStyle/>
          <a:p>
            <a:r>
              <a:rPr lang="en-IN" altLang="en-US" sz="2900" b="1" u="sng" dirty="0">
                <a:solidFill>
                  <a:schemeClr val="accent1">
                    <a:lumMod val="40000"/>
                    <a:lumOff val="60000"/>
                  </a:schemeClr>
                </a:solidFill>
              </a:rPr>
              <a:t>Velocity Calculation</a:t>
            </a:r>
            <a:r>
              <a:rPr lang="en-IN" altLang="en-US" sz="2900" dirty="0">
                <a:solidFill>
                  <a:schemeClr val="accent1">
                    <a:lumMod val="40000"/>
                    <a:lumOff val="60000"/>
                  </a:schemeClr>
                </a:solidFill>
              </a:rPr>
              <a:t> </a:t>
            </a:r>
            <a:r>
              <a:rPr lang="en-IN" altLang="en-US" sz="2900" dirty="0">
                <a:solidFill>
                  <a:schemeClr val="accent1">
                    <a:lumMod val="40000"/>
                    <a:lumOff val="60000"/>
                  </a:schemeClr>
                </a:solidFill>
                <a:sym typeface="+mn-ea"/>
              </a:rPr>
              <a:t>– Spectroscopy can show the velocity of motion of the object towards or away from the observer by measuring the doppler shift.</a:t>
            </a:r>
          </a:p>
          <a:p>
            <a:r>
              <a:rPr lang="en-IN" altLang="en-US" sz="2900" b="1" u="sng" dirty="0">
                <a:solidFill>
                  <a:schemeClr val="accent1">
                    <a:lumMod val="40000"/>
                    <a:lumOff val="60000"/>
                  </a:schemeClr>
                </a:solidFill>
              </a:rPr>
              <a:t>Temperature measurement </a:t>
            </a:r>
            <a:r>
              <a:rPr lang="en-IN" altLang="en-US" sz="2900" dirty="0">
                <a:solidFill>
                  <a:schemeClr val="accent1">
                    <a:lumMod val="40000"/>
                    <a:lumOff val="60000"/>
                  </a:schemeClr>
                </a:solidFill>
                <a:sym typeface="+mn-ea"/>
              </a:rPr>
              <a:t>– The tempertaure of a stellar object like star can be calculated using the theory of black body radiation. By using the relation between the Tempertature and peak emission wavelenght of the object we can derive the surface temperature of it</a:t>
            </a:r>
          </a:p>
          <a:p>
            <a:r>
              <a:rPr lang="en-IN" altLang="en-US" sz="2900" b="1" u="sng" dirty="0">
                <a:solidFill>
                  <a:schemeClr val="accent1">
                    <a:lumMod val="40000"/>
                    <a:lumOff val="60000"/>
                  </a:schemeClr>
                </a:solidFill>
                <a:sym typeface="+mn-ea"/>
              </a:rPr>
              <a:t>Size measurement </a:t>
            </a:r>
            <a:r>
              <a:rPr lang="en-IN" altLang="en-US" sz="2900" dirty="0">
                <a:solidFill>
                  <a:schemeClr val="accent1">
                    <a:lumMod val="40000"/>
                    <a:lumOff val="60000"/>
                  </a:schemeClr>
                </a:solidFill>
                <a:sym typeface="+mn-ea"/>
              </a:rPr>
              <a:t>–  The luminosity of a star is a measure of the electromagnetic radiation output in a given amount of time. The luminosity of a star is directly proportional to the fourth power of its surface temperature and to the square of its radius hence the radius can be calcuated.</a:t>
            </a:r>
          </a:p>
          <a:p>
            <a:pPr marL="0" indent="0">
              <a:buNone/>
            </a:pPr>
            <a:endParaRPr lang="en-IN" altLang="en-US" sz="2900" b="1" u="sng" dirty="0">
              <a:solidFill>
                <a:schemeClr val="accent1">
                  <a:lumMod val="40000"/>
                  <a:lumOff val="60000"/>
                </a:schemeClr>
              </a:solidFill>
            </a:endParaRPr>
          </a:p>
          <a:p>
            <a:pPr marL="0" indent="0">
              <a:buClr>
                <a:srgbClr val="BDD7EE"/>
              </a:buClr>
              <a:buFont typeface="Wingdings" panose="05000000000000000000" charset="0"/>
              <a:buNone/>
            </a:pPr>
            <a:endParaRPr lang="en-IN" altLang="en-US" sz="2900" dirty="0">
              <a:solidFill>
                <a:schemeClr val="accent1">
                  <a:lumMod val="40000"/>
                  <a:lumOff val="60000"/>
                </a:schemeClr>
              </a:solidFill>
            </a:endParaRPr>
          </a:p>
          <a:p>
            <a:pPr marL="0" indent="0">
              <a:buFont typeface="Wingdings" panose="05000000000000000000" charset="0"/>
              <a:buNone/>
            </a:pPr>
            <a:endParaRPr lang="en-IN" altLang="en-US" sz="3200" dirty="0">
              <a:solidFill>
                <a:schemeClr val="accent1">
                  <a:lumMod val="40000"/>
                  <a:lumOff val="60000"/>
                </a:schemeClr>
              </a:solidFill>
            </a:endParaRPr>
          </a:p>
          <a:p>
            <a:pPr marL="0" indent="0">
              <a:buNone/>
            </a:pPr>
            <a:endParaRPr lang="en-IN" altLang="en-US" sz="3200" dirty="0">
              <a:solidFill>
                <a:schemeClr val="accent1">
                  <a:lumMod val="40000"/>
                  <a:lumOff val="60000"/>
                </a:schemeClr>
              </a:solidFill>
            </a:endParaRPr>
          </a:p>
          <a:p>
            <a:endParaRPr lang="en-IN" altLang="en-US" sz="3200" dirty="0">
              <a:solidFill>
                <a:schemeClr val="accent1">
                  <a:lumMod val="40000"/>
                  <a:lumOff val="60000"/>
                </a:schemeClr>
              </a:solidFill>
            </a:endParaRPr>
          </a:p>
          <a:p>
            <a:endParaRPr lang="en-IN" altLang="en-US" dirty="0">
              <a:solidFill>
                <a:schemeClr val="accent1">
                  <a:lumMod val="40000"/>
                  <a:lumOff val="60000"/>
                </a:schemeClr>
              </a:solidFill>
            </a:endParaRPr>
          </a:p>
          <a:p>
            <a:endParaRPr lang="en-IN" altLang="en-US" dirty="0"/>
          </a:p>
          <a:p>
            <a:endParaRPr lang="en-I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u="sng" dirty="0">
                <a:solidFill>
                  <a:schemeClr val="bg2">
                    <a:lumMod val="75000"/>
                  </a:schemeClr>
                </a:solidFill>
              </a:rPr>
              <a:t>Astrometry</a:t>
            </a:r>
          </a:p>
        </p:txBody>
      </p:sp>
      <p:sp>
        <p:nvSpPr>
          <p:cNvPr id="3" name="Content Placeholder 2"/>
          <p:cNvSpPr>
            <a:spLocks noGrp="1"/>
          </p:cNvSpPr>
          <p:nvPr>
            <p:ph idx="1"/>
          </p:nvPr>
        </p:nvSpPr>
        <p:spPr/>
        <p:txBody>
          <a:bodyPr/>
          <a:lstStyle/>
          <a:p>
            <a:r>
              <a:rPr lang="en-US" dirty="0">
                <a:solidFill>
                  <a:schemeClr val="accent1">
                    <a:lumMod val="40000"/>
                    <a:lumOff val="60000"/>
                  </a:schemeClr>
                </a:solidFill>
              </a:rPr>
              <a:t>Measurement of the </a:t>
            </a:r>
            <a:r>
              <a:rPr lang="en-US" u="sng" dirty="0">
                <a:solidFill>
                  <a:schemeClr val="accent1">
                    <a:lumMod val="40000"/>
                    <a:lumOff val="60000"/>
                  </a:schemeClr>
                </a:solidFill>
              </a:rPr>
              <a:t>positions and motions </a:t>
            </a:r>
            <a:r>
              <a:rPr lang="en-US" dirty="0">
                <a:solidFill>
                  <a:schemeClr val="accent1">
                    <a:lumMod val="40000"/>
                    <a:lumOff val="60000"/>
                  </a:schemeClr>
                </a:solidFill>
              </a:rPr>
              <a:t>of astronomical objects.</a:t>
            </a:r>
          </a:p>
          <a:p>
            <a:r>
              <a:rPr lang="en-US" dirty="0">
                <a:solidFill>
                  <a:schemeClr val="accent1">
                    <a:lumMod val="40000"/>
                    <a:lumOff val="60000"/>
                  </a:schemeClr>
                </a:solidFill>
              </a:rPr>
              <a:t>Like </a:t>
            </a:r>
            <a:r>
              <a:rPr lang="en-US" u="sng" dirty="0">
                <a:solidFill>
                  <a:schemeClr val="accent1">
                    <a:lumMod val="40000"/>
                    <a:lumOff val="60000"/>
                  </a:schemeClr>
                </a:solidFill>
              </a:rPr>
              <a:t>Time-Series Analysis</a:t>
            </a:r>
            <a:r>
              <a:rPr lang="en-US" dirty="0">
                <a:solidFill>
                  <a:schemeClr val="accent1">
                    <a:lumMod val="40000"/>
                    <a:lumOff val="60000"/>
                  </a:schemeClr>
                </a:solidFill>
              </a:rPr>
              <a:t>, requires data collected over long periods of time.</a:t>
            </a:r>
          </a:p>
          <a:p>
            <a:r>
              <a:rPr lang="en-US" b="1" dirty="0">
                <a:solidFill>
                  <a:schemeClr val="accent1">
                    <a:lumMod val="40000"/>
                    <a:lumOff val="60000"/>
                  </a:schemeClr>
                </a:solidFill>
              </a:rPr>
              <a:t>Uses</a:t>
            </a:r>
          </a:p>
          <a:p>
            <a:pPr>
              <a:buFont typeface="Wingdings" panose="05000000000000000000" pitchFamily="2" charset="2"/>
              <a:buChar char="Ø"/>
            </a:pPr>
            <a:r>
              <a:rPr lang="en-US" dirty="0">
                <a:solidFill>
                  <a:schemeClr val="accent1">
                    <a:lumMod val="40000"/>
                    <a:lumOff val="60000"/>
                  </a:schemeClr>
                </a:solidFill>
              </a:rPr>
              <a:t>Helps in figuring out the Origin and </a:t>
            </a:r>
            <a:r>
              <a:rPr lang="en-US" u="sng" dirty="0">
                <a:solidFill>
                  <a:schemeClr val="accent1">
                    <a:lumMod val="40000"/>
                    <a:lumOff val="60000"/>
                  </a:schemeClr>
                </a:solidFill>
              </a:rPr>
              <a:t>Kinematics</a:t>
            </a:r>
            <a:r>
              <a:rPr lang="en-US" dirty="0">
                <a:solidFill>
                  <a:schemeClr val="accent1">
                    <a:lumMod val="40000"/>
                    <a:lumOff val="60000"/>
                  </a:schemeClr>
                </a:solidFill>
              </a:rPr>
              <a:t> of stars, galaxies and other celestial bodies. </a:t>
            </a:r>
          </a:p>
          <a:p>
            <a:pPr>
              <a:buFont typeface="Wingdings" panose="05000000000000000000" pitchFamily="2" charset="2"/>
              <a:buChar char="Ø"/>
            </a:pPr>
            <a:r>
              <a:rPr lang="en-IN" altLang="en-US" dirty="0">
                <a:solidFill>
                  <a:schemeClr val="accent1">
                    <a:lumMod val="40000"/>
                    <a:lumOff val="60000"/>
                  </a:schemeClr>
                </a:solidFill>
                <a:ea typeface="Calibri" panose="020F0502020204030204" charset="0"/>
                <a:cs typeface="Calibri" panose="020F0502020204030204" charset="0"/>
              </a:rPr>
              <a:t>Providing astronomers with a </a:t>
            </a:r>
            <a:r>
              <a:rPr lang="en-IN" altLang="en-US" u="sng" dirty="0">
                <a:solidFill>
                  <a:schemeClr val="accent1">
                    <a:lumMod val="40000"/>
                    <a:lumOff val="60000"/>
                  </a:schemeClr>
                </a:solidFill>
                <a:ea typeface="Calibri" panose="020F0502020204030204" charset="0"/>
                <a:cs typeface="Calibri" panose="020F0502020204030204" charset="0"/>
              </a:rPr>
              <a:t>reference </a:t>
            </a:r>
            <a:r>
              <a:rPr lang="en-IN" altLang="en-US" dirty="0">
                <a:solidFill>
                  <a:schemeClr val="accent1">
                    <a:lumMod val="40000"/>
                    <a:lumOff val="60000"/>
                  </a:schemeClr>
                </a:solidFill>
                <a:ea typeface="Calibri" panose="020F0502020204030204" charset="0"/>
                <a:cs typeface="Calibri" panose="020F0502020204030204" charset="0"/>
              </a:rPr>
              <a:t>frame to report there observation</a:t>
            </a:r>
          </a:p>
          <a:p>
            <a:pPr>
              <a:buFont typeface="Wingdings" panose="05000000000000000000" pitchFamily="2" charset="2"/>
              <a:buChar char="Ø"/>
            </a:pPr>
            <a:r>
              <a:rPr lang="en-IN" altLang="en-US" dirty="0">
                <a:solidFill>
                  <a:schemeClr val="accent1">
                    <a:lumMod val="40000"/>
                    <a:lumOff val="60000"/>
                  </a:schemeClr>
                </a:solidFill>
                <a:ea typeface="Calibri" panose="020F0502020204030204" charset="0"/>
                <a:cs typeface="Calibri" panose="020F0502020204030204" charset="0"/>
              </a:rPr>
              <a:t>precise time keeping</a:t>
            </a:r>
          </a:p>
          <a:p>
            <a:pPr>
              <a:buFont typeface="Wingdings" panose="05000000000000000000" pitchFamily="2" charset="2"/>
              <a:buChar char="Ø"/>
            </a:pPr>
            <a:endParaRPr lang="en-US" dirty="0">
              <a:solidFill>
                <a:schemeClr val="accent1">
                  <a:lumMod val="40000"/>
                  <a:lumOff val="60000"/>
                </a:schemeClr>
              </a:solidFill>
              <a:ea typeface="Calibri" panose="020F0502020204030204" charset="0"/>
              <a:cs typeface="Calibri" panose="020F0502020204030204" charset="0"/>
            </a:endParaRPr>
          </a:p>
          <a:p>
            <a:pPr>
              <a:buFont typeface="Wingdings" panose="05000000000000000000" pitchFamily="2" charset="2"/>
              <a:buChar char="Ø"/>
            </a:pPr>
            <a:endParaRPr lang="en-US" dirty="0">
              <a:solidFill>
                <a:schemeClr val="accent1">
                  <a:lumMod val="40000"/>
                  <a:lumOff val="60000"/>
                </a:schemeClr>
              </a:solidFill>
            </a:endParaRPr>
          </a:p>
          <a:p>
            <a:endParaRPr lang="en-US" dirty="0">
              <a:solidFill>
                <a:schemeClr val="accent1">
                  <a:lumMod val="40000"/>
                  <a:lumOff val="60000"/>
                </a:schemeClr>
              </a:solidFill>
            </a:endParaRPr>
          </a:p>
          <a:p>
            <a:endParaRPr lang="en-US" dirty="0">
              <a:solidFill>
                <a:schemeClr val="accent1">
                  <a:lumMod val="40000"/>
                  <a:lumOff val="6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3184"/>
            <a:ext cx="10515600" cy="5663779"/>
          </a:xfrm>
        </p:spPr>
        <p:txBody>
          <a:bodyPr>
            <a:normAutofit lnSpcReduction="10000"/>
          </a:bodyPr>
          <a:lstStyle/>
          <a:p>
            <a:pPr marL="0" indent="0">
              <a:buNone/>
            </a:pPr>
            <a:r>
              <a:rPr lang="en-IN" sz="3800" b="1" u="sng" dirty="0">
                <a:solidFill>
                  <a:schemeClr val="bg2">
                    <a:lumMod val="75000"/>
                  </a:schemeClr>
                </a:solidFill>
              </a:rPr>
              <a:t>Techniques for Astrometry</a:t>
            </a:r>
            <a:r>
              <a:rPr lang="en-IN" sz="3800" b="1" u="sng" dirty="0"/>
              <a:t> </a:t>
            </a:r>
            <a:endParaRPr lang="en-IN" sz="3800" dirty="0"/>
          </a:p>
          <a:p>
            <a:r>
              <a:rPr lang="en-IN" b="1" dirty="0">
                <a:solidFill>
                  <a:schemeClr val="accent1">
                    <a:lumMod val="40000"/>
                    <a:lumOff val="60000"/>
                  </a:schemeClr>
                </a:solidFill>
              </a:rPr>
              <a:t>Proper Motion Analysis </a:t>
            </a:r>
          </a:p>
          <a:p>
            <a:pPr>
              <a:buFont typeface="Wingdings" panose="05000000000000000000" pitchFamily="2" charset="2"/>
              <a:buChar char="Ø"/>
            </a:pPr>
            <a:r>
              <a:rPr lang="en-IN" b="1" dirty="0">
                <a:solidFill>
                  <a:schemeClr val="accent1">
                    <a:lumMod val="40000"/>
                    <a:lumOff val="60000"/>
                  </a:schemeClr>
                </a:solidFill>
              </a:rPr>
              <a:t> </a:t>
            </a:r>
            <a:r>
              <a:rPr lang="en-IN" dirty="0">
                <a:solidFill>
                  <a:schemeClr val="accent1">
                    <a:lumMod val="40000"/>
                    <a:lumOff val="60000"/>
                  </a:schemeClr>
                </a:solidFill>
              </a:rPr>
              <a:t>Measuring and analysing </a:t>
            </a:r>
            <a:r>
              <a:rPr lang="en-US" dirty="0">
                <a:solidFill>
                  <a:schemeClr val="accent1">
                    <a:lumMod val="40000"/>
                    <a:lumOff val="60000"/>
                  </a:schemeClr>
                </a:solidFill>
              </a:rPr>
              <a:t>the </a:t>
            </a:r>
            <a:r>
              <a:rPr lang="en-US" u="sng" dirty="0">
                <a:solidFill>
                  <a:schemeClr val="accent1">
                    <a:lumMod val="40000"/>
                    <a:lumOff val="60000"/>
                  </a:schemeClr>
                </a:solidFill>
              </a:rPr>
              <a:t>apparent angular motion</a:t>
            </a:r>
            <a:r>
              <a:rPr lang="en-US" dirty="0">
                <a:solidFill>
                  <a:schemeClr val="accent1">
                    <a:lumMod val="40000"/>
                    <a:lumOff val="60000"/>
                  </a:schemeClr>
                </a:solidFill>
              </a:rPr>
              <a:t> of a star across the sky, relative to more distant background stars, as observed from Earth.</a:t>
            </a:r>
          </a:p>
          <a:p>
            <a:pPr>
              <a:buFont typeface="Wingdings" panose="05000000000000000000" pitchFamily="2" charset="2"/>
              <a:buChar char="Ø"/>
            </a:pPr>
            <a:r>
              <a:rPr lang="en-US" dirty="0">
                <a:solidFill>
                  <a:schemeClr val="accent1">
                    <a:lumMod val="40000"/>
                    <a:lumOff val="60000"/>
                  </a:schemeClr>
                </a:solidFill>
              </a:rPr>
              <a:t>Can be done by analysing the data from </a:t>
            </a:r>
            <a:r>
              <a:rPr lang="en-US" u="sng" dirty="0">
                <a:solidFill>
                  <a:schemeClr val="accent1">
                    <a:lumMod val="40000"/>
                    <a:lumOff val="60000"/>
                  </a:schemeClr>
                </a:solidFill>
              </a:rPr>
              <a:t>Gaia Satellite</a:t>
            </a:r>
            <a:r>
              <a:rPr lang="en-US" dirty="0">
                <a:solidFill>
                  <a:schemeClr val="accent1">
                    <a:lumMod val="40000"/>
                    <a:lumOff val="60000"/>
                  </a:schemeClr>
                </a:solidFill>
              </a:rPr>
              <a:t> using </a:t>
            </a:r>
            <a:r>
              <a:rPr lang="en-US" u="sng" dirty="0">
                <a:solidFill>
                  <a:schemeClr val="accent1">
                    <a:lumMod val="40000"/>
                    <a:lumOff val="60000"/>
                  </a:schemeClr>
                </a:solidFill>
              </a:rPr>
              <a:t>TOPCAT</a:t>
            </a:r>
            <a:r>
              <a:rPr lang="en-US" dirty="0">
                <a:solidFill>
                  <a:schemeClr val="accent1">
                    <a:lumMod val="40000"/>
                    <a:lumOff val="60000"/>
                  </a:schemeClr>
                </a:solidFill>
              </a:rPr>
              <a:t> software.</a:t>
            </a:r>
          </a:p>
          <a:p>
            <a:r>
              <a:rPr lang="en-US" b="1" dirty="0">
                <a:solidFill>
                  <a:schemeClr val="accent1">
                    <a:lumMod val="40000"/>
                    <a:lumOff val="60000"/>
                  </a:schemeClr>
                </a:solidFill>
              </a:rPr>
              <a:t>Parallax Analysis</a:t>
            </a:r>
          </a:p>
          <a:p>
            <a:pPr>
              <a:buFont typeface="Wingdings" panose="05000000000000000000" pitchFamily="2" charset="2"/>
              <a:buChar char="Ø"/>
            </a:pPr>
            <a:r>
              <a:rPr lang="en-US" dirty="0">
                <a:solidFill>
                  <a:schemeClr val="accent1">
                    <a:lumMod val="40000"/>
                    <a:lumOff val="60000"/>
                  </a:schemeClr>
                </a:solidFill>
              </a:rPr>
              <a:t>Measuring and analysing </a:t>
            </a:r>
            <a:r>
              <a:rPr lang="en-US" u="sng" dirty="0">
                <a:solidFill>
                  <a:schemeClr val="accent1">
                    <a:lumMod val="40000"/>
                    <a:lumOff val="60000"/>
                  </a:schemeClr>
                </a:solidFill>
              </a:rPr>
              <a:t>apparent shift</a:t>
            </a:r>
            <a:r>
              <a:rPr lang="en-US" dirty="0">
                <a:solidFill>
                  <a:schemeClr val="accent1">
                    <a:lumMod val="40000"/>
                    <a:lumOff val="60000"/>
                  </a:schemeClr>
                </a:solidFill>
              </a:rPr>
              <a:t> in position of a nearby star against the distant background stars, observed as the Earth orbits around the Sun.</a:t>
            </a:r>
          </a:p>
          <a:p>
            <a:pPr>
              <a:buFont typeface="Wingdings" panose="05000000000000000000" pitchFamily="2" charset="2"/>
              <a:buChar char="Ø"/>
            </a:pPr>
            <a:r>
              <a:rPr lang="en-US" u="sng" dirty="0">
                <a:solidFill>
                  <a:schemeClr val="accent1">
                    <a:lumMod val="40000"/>
                    <a:lumOff val="60000"/>
                  </a:schemeClr>
                </a:solidFill>
              </a:rPr>
              <a:t>Gaia’s parallax measurements</a:t>
            </a:r>
            <a:r>
              <a:rPr lang="en-US" dirty="0">
                <a:solidFill>
                  <a:schemeClr val="accent1">
                    <a:lumMod val="40000"/>
                    <a:lumOff val="60000"/>
                  </a:schemeClr>
                </a:solidFill>
              </a:rPr>
              <a:t> can be calculated and interpreted using </a:t>
            </a:r>
            <a:r>
              <a:rPr lang="en-US" u="sng" dirty="0" err="1">
                <a:solidFill>
                  <a:schemeClr val="accent1">
                    <a:lumMod val="40000"/>
                    <a:lumOff val="60000"/>
                  </a:schemeClr>
                </a:solidFill>
              </a:rPr>
              <a:t>Astropy</a:t>
            </a:r>
            <a:r>
              <a:rPr lang="en-US" dirty="0">
                <a:solidFill>
                  <a:schemeClr val="accent1">
                    <a:lumMod val="40000"/>
                    <a:lumOff val="60000"/>
                  </a:schemeClr>
                </a:solidFill>
              </a:rPr>
              <a:t>.</a:t>
            </a:r>
            <a:endParaRPr lang="en-US" dirty="0"/>
          </a:p>
          <a:p>
            <a:pPr>
              <a:buFont typeface="Wingdings" panose="05000000000000000000" pitchFamily="2" charset="2"/>
              <a:buChar char="Ø"/>
            </a:pPr>
            <a:endParaRPr lang="en-US" b="1" dirty="0"/>
          </a:p>
          <a:p>
            <a:pPr>
              <a:buFont typeface="Wingdings" panose="05000000000000000000" pitchFamily="2" charset="2"/>
              <a:buChar char="Ø"/>
            </a:pPr>
            <a:endParaRPr lang="en-US" dirty="0"/>
          </a:p>
        </p:txBody>
      </p:sp>
      <p:sp>
        <p:nvSpPr>
          <p:cNvPr id="4" name="Title 1"/>
          <p:cNvSpPr>
            <a:spLocks noGrp="1"/>
          </p:cNvSpPr>
          <p:nvPr>
            <p:ph type="title"/>
          </p:nvPr>
        </p:nvSpPr>
        <p:spPr>
          <a:xfrm flipH="1">
            <a:off x="12828036" y="1838131"/>
            <a:ext cx="178837" cy="123145"/>
          </a:xfrm>
        </p:spPr>
        <p:txBody>
          <a:bodyPr>
            <a:normAutofit fontScale="90000"/>
          </a:bodyPr>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5400" b="1" u="sng" dirty="0">
                <a:solidFill>
                  <a:schemeClr val="bg2">
                    <a:lumMod val="75000"/>
                  </a:schemeClr>
                </a:solidFill>
              </a:rPr>
              <a:t>TIME SERIES ANALYSIS</a:t>
            </a:r>
          </a:p>
        </p:txBody>
      </p:sp>
      <p:sp>
        <p:nvSpPr>
          <p:cNvPr id="3" name="Content Placeholder 2"/>
          <p:cNvSpPr>
            <a:spLocks noGrp="1"/>
          </p:cNvSpPr>
          <p:nvPr>
            <p:ph idx="1"/>
          </p:nvPr>
        </p:nvSpPr>
        <p:spPr>
          <a:xfrm>
            <a:off x="838200" y="1544410"/>
            <a:ext cx="10515600" cy="5084989"/>
          </a:xfrm>
        </p:spPr>
        <p:txBody>
          <a:bodyPr>
            <a:normAutofit lnSpcReduction="10000"/>
          </a:bodyPr>
          <a:lstStyle/>
          <a:p>
            <a:pPr marL="0" indent="0">
              <a:buNone/>
            </a:pPr>
            <a:r>
              <a:rPr lang="en-IN" altLang="en-US" dirty="0">
                <a:solidFill>
                  <a:schemeClr val="accent1">
                    <a:lumMod val="40000"/>
                    <a:lumOff val="60000"/>
                  </a:schemeClr>
                </a:solidFill>
              </a:rPr>
              <a:t>Time series analysis is a powerful tool used in astrometry to study the variations in the positions, brightnesses, or other properties of astronomical objects over time.  Below are its applications – </a:t>
            </a:r>
            <a:endParaRPr lang="en-IN" altLang="en-US" u="sng" dirty="0">
              <a:solidFill>
                <a:schemeClr val="accent1">
                  <a:lumMod val="40000"/>
                  <a:lumOff val="60000"/>
                </a:schemeClr>
              </a:solidFill>
            </a:endParaRPr>
          </a:p>
          <a:p>
            <a:pPr marL="0" indent="0">
              <a:buNone/>
            </a:pPr>
            <a:endParaRPr lang="en-IN" altLang="en-US" u="sng" dirty="0">
              <a:solidFill>
                <a:schemeClr val="accent1">
                  <a:lumMod val="40000"/>
                  <a:lumOff val="60000"/>
                </a:schemeClr>
              </a:solidFill>
            </a:endParaRPr>
          </a:p>
          <a:p>
            <a:r>
              <a:rPr lang="en-IN" altLang="en-US" b="1" u="sng" dirty="0">
                <a:solidFill>
                  <a:schemeClr val="accent1">
                    <a:lumMod val="40000"/>
                    <a:lumOff val="60000"/>
                  </a:schemeClr>
                </a:solidFill>
              </a:rPr>
              <a:t>Stellar Variability</a:t>
            </a:r>
            <a:r>
              <a:rPr lang="en-IN" altLang="en-US" b="1" dirty="0">
                <a:solidFill>
                  <a:schemeClr val="accent1">
                    <a:lumMod val="40000"/>
                    <a:lumOff val="60000"/>
                  </a:schemeClr>
                </a:solidFill>
              </a:rPr>
              <a:t> </a:t>
            </a:r>
            <a:r>
              <a:rPr lang="en-IN" altLang="en-US" dirty="0">
                <a:solidFill>
                  <a:schemeClr val="accent1">
                    <a:lumMod val="40000"/>
                    <a:lumOff val="60000"/>
                  </a:schemeClr>
                </a:solidFill>
              </a:rPr>
              <a:t>– Studying the brightness variations of stars reveals a lot of information, this includes – </a:t>
            </a:r>
          </a:p>
          <a:p>
            <a:pPr>
              <a:buFont typeface="Wingdings" panose="05000000000000000000" pitchFamily="2" charset="2"/>
              <a:buChar char="v"/>
            </a:pPr>
            <a:r>
              <a:rPr lang="en-IN" altLang="en-US" dirty="0">
                <a:solidFill>
                  <a:schemeClr val="accent1">
                    <a:lumMod val="40000"/>
                    <a:lumOff val="60000"/>
                  </a:schemeClr>
                </a:solidFill>
              </a:rPr>
              <a:t> Pulsating Variables – Stars like Cepheid variables and RR Lyrae stars exhibit periodic changes due to pulsations, which is used to determine the Period-Luminosity relationship. </a:t>
            </a:r>
          </a:p>
          <a:p>
            <a:pPr>
              <a:buFont typeface="Wingdings" panose="05000000000000000000" pitchFamily="2" charset="2"/>
              <a:buChar char="v"/>
            </a:pPr>
            <a:r>
              <a:rPr lang="en-IN" altLang="en-US" dirty="0">
                <a:solidFill>
                  <a:schemeClr val="accent1">
                    <a:lumMod val="40000"/>
                    <a:lumOff val="60000"/>
                  </a:schemeClr>
                </a:solidFill>
              </a:rPr>
              <a:t>Eclipsing Binary Stars – These systems shows minima in brightness when one star passes in front of other, which helps is determining the orbital period, inclination and potentially the radii of the binary components. </a:t>
            </a:r>
            <a:endParaRPr lang="en-IN" altLang="en-US" u="sng" dirty="0">
              <a:solidFill>
                <a:schemeClr val="accent1">
                  <a:lumMod val="40000"/>
                  <a:lumOff val="60000"/>
                </a:schemeClr>
              </a:solidFill>
            </a:endParaRPr>
          </a:p>
          <a:p>
            <a:pPr marL="0" indent="0">
              <a:buNone/>
            </a:pPr>
            <a:endParaRPr lang="en-IN" altLang="en-US" dirty="0">
              <a:solidFill>
                <a:schemeClr val="accent1">
                  <a:lumMod val="40000"/>
                  <a:lumOff val="60000"/>
                </a:schemeClr>
              </a:solidFill>
            </a:endParaRPr>
          </a:p>
          <a:p>
            <a:endParaRPr lang="en-IN" altLang="en-US" dirty="0"/>
          </a:p>
          <a:p>
            <a:endParaRPr lang="en-I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586" y="408215"/>
            <a:ext cx="10515600" cy="6286499"/>
          </a:xfrm>
        </p:spPr>
        <p:txBody>
          <a:bodyPr>
            <a:normAutofit/>
          </a:bodyPr>
          <a:lstStyle/>
          <a:p>
            <a:r>
              <a:rPr lang="en-IN" altLang="en-US" b="1" u="sng" dirty="0">
                <a:solidFill>
                  <a:schemeClr val="accent1">
                    <a:lumMod val="40000"/>
                    <a:lumOff val="60000"/>
                  </a:schemeClr>
                </a:solidFill>
              </a:rPr>
              <a:t>Active Galactic Nuclei Variability</a:t>
            </a:r>
            <a:r>
              <a:rPr lang="en-IN" altLang="en-US" b="1" dirty="0">
                <a:solidFill>
                  <a:schemeClr val="accent1">
                    <a:lumMod val="40000"/>
                    <a:lumOff val="60000"/>
                  </a:schemeClr>
                </a:solidFill>
              </a:rPr>
              <a:t> </a:t>
            </a:r>
            <a:r>
              <a:rPr lang="en-IN" altLang="en-US" dirty="0">
                <a:solidFill>
                  <a:schemeClr val="accent1">
                    <a:lumMod val="40000"/>
                    <a:lumOff val="60000"/>
                  </a:schemeClr>
                </a:solidFill>
              </a:rPr>
              <a:t>– </a:t>
            </a:r>
            <a:r>
              <a:rPr lang="en-US" altLang="en-US" dirty="0">
                <a:solidFill>
                  <a:schemeClr val="accent1">
                    <a:lumMod val="40000"/>
                    <a:lumOff val="60000"/>
                  </a:schemeClr>
                </a:solidFill>
              </a:rPr>
              <a:t>Central regions of some galaxies harbor supermassive blackholes and are called AGN. These objects exhibit dramatic changes in brightness across various wavelengths, time series analysis can be used to study its accretion processes and jet formation within the AGN.</a:t>
            </a:r>
            <a:endParaRPr lang="en-IN" altLang="en-US" u="sng" dirty="0">
              <a:solidFill>
                <a:schemeClr val="accent1">
                  <a:lumMod val="40000"/>
                  <a:lumOff val="60000"/>
                </a:schemeClr>
              </a:solidFill>
            </a:endParaRPr>
          </a:p>
          <a:p>
            <a:endParaRPr lang="en-IN" altLang="en-US" u="sng" dirty="0">
              <a:solidFill>
                <a:schemeClr val="accent1">
                  <a:lumMod val="40000"/>
                  <a:lumOff val="60000"/>
                </a:schemeClr>
              </a:solidFill>
            </a:endParaRPr>
          </a:p>
          <a:p>
            <a:r>
              <a:rPr lang="en-IN" altLang="en-US" b="1" u="sng" dirty="0">
                <a:solidFill>
                  <a:schemeClr val="accent1">
                    <a:lumMod val="40000"/>
                    <a:lumOff val="60000"/>
                  </a:schemeClr>
                </a:solidFill>
              </a:rPr>
              <a:t>Exoplanet Detection</a:t>
            </a:r>
            <a:r>
              <a:rPr lang="en-IN" altLang="en-US" b="1" dirty="0">
                <a:solidFill>
                  <a:schemeClr val="accent1">
                    <a:lumMod val="40000"/>
                    <a:lumOff val="60000"/>
                  </a:schemeClr>
                </a:solidFill>
              </a:rPr>
              <a:t> </a:t>
            </a:r>
            <a:r>
              <a:rPr lang="en-IN" altLang="en-US" dirty="0">
                <a:solidFill>
                  <a:schemeClr val="accent1">
                    <a:lumMod val="40000"/>
                    <a:lumOff val="60000"/>
                  </a:schemeClr>
                </a:solidFill>
              </a:rPr>
              <a:t>– The transit method for exoplanet detection relies on time series data. A slight dip in star’s brightness suggest the passage of a planet in front of the star. Analysing the transit depth and duration helps determining the planet’s size and orbital period. </a:t>
            </a:r>
          </a:p>
          <a:p>
            <a:pPr marL="0" indent="0">
              <a:buNone/>
            </a:pPr>
            <a:r>
              <a:rPr lang="en-IN" altLang="en-US" dirty="0">
                <a:solidFill>
                  <a:schemeClr val="accent1">
                    <a:lumMod val="40000"/>
                    <a:lumOff val="60000"/>
                  </a:schemeClr>
                </a:solidFill>
              </a:rPr>
              <a:t>                             We need to take some considerations like </a:t>
            </a:r>
            <a:r>
              <a:rPr lang="en-IN" altLang="en-US" b="1" dirty="0">
                <a:solidFill>
                  <a:schemeClr val="accent1">
                    <a:lumMod val="40000"/>
                    <a:lumOff val="60000"/>
                  </a:schemeClr>
                </a:solidFill>
              </a:rPr>
              <a:t>Data Quality </a:t>
            </a:r>
            <a:r>
              <a:rPr lang="en-IN" altLang="en-US" dirty="0">
                <a:solidFill>
                  <a:schemeClr val="accent1">
                    <a:lumMod val="40000"/>
                    <a:lumOff val="60000"/>
                  </a:schemeClr>
                </a:solidFill>
              </a:rPr>
              <a:t>for precise measurements, </a:t>
            </a:r>
            <a:r>
              <a:rPr lang="en-IN" altLang="en-US" b="1" dirty="0">
                <a:solidFill>
                  <a:schemeClr val="accent1">
                    <a:lumMod val="40000"/>
                    <a:lumOff val="60000"/>
                  </a:schemeClr>
                </a:solidFill>
              </a:rPr>
              <a:t>High Sampling Rate </a:t>
            </a:r>
            <a:r>
              <a:rPr lang="en-IN" altLang="en-US" dirty="0">
                <a:solidFill>
                  <a:schemeClr val="accent1">
                    <a:lumMod val="40000"/>
                    <a:lumOff val="60000"/>
                  </a:schemeClr>
                </a:solidFill>
              </a:rPr>
              <a:t>for capturing the details and </a:t>
            </a:r>
            <a:r>
              <a:rPr lang="en-IN" altLang="en-US" b="1" dirty="0">
                <a:solidFill>
                  <a:schemeClr val="accent1">
                    <a:lumMod val="40000"/>
                    <a:lumOff val="60000"/>
                  </a:schemeClr>
                </a:solidFill>
              </a:rPr>
              <a:t>Hypothesis Testing </a:t>
            </a:r>
            <a:r>
              <a:rPr lang="en-IN" altLang="en-US" dirty="0">
                <a:solidFill>
                  <a:schemeClr val="accent1">
                    <a:lumMod val="40000"/>
                    <a:lumOff val="60000"/>
                  </a:schemeClr>
                </a:solidFill>
              </a:rPr>
              <a:t>for the assessing the confidence level of the derived parameters. Using Time Series Analysis allows to capture the information of the ever changing universe. </a:t>
            </a:r>
            <a:endParaRPr lang="en-IN" altLang="en-US" u="sng" dirty="0">
              <a:solidFill>
                <a:schemeClr val="accent1">
                  <a:lumMod val="40000"/>
                  <a:lumOff val="60000"/>
                </a:schemeClr>
              </a:solidFill>
            </a:endParaRPr>
          </a:p>
          <a:p>
            <a:pPr marL="0" indent="0">
              <a:buNone/>
            </a:pPr>
            <a:endParaRPr lang="en-IN" altLang="en-US" dirty="0">
              <a:solidFill>
                <a:schemeClr val="accent1">
                  <a:lumMod val="40000"/>
                  <a:lumOff val="60000"/>
                </a:schemeClr>
              </a:solidFill>
            </a:endParaRPr>
          </a:p>
          <a:p>
            <a:endParaRPr lang="en-IN" altLang="en-US" dirty="0"/>
          </a:p>
          <a:p>
            <a:endParaRPr lang="en-I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sz="4890" b="1" u="sng">
                <a:solidFill>
                  <a:schemeClr val="bg2">
                    <a:lumMod val="75000"/>
                  </a:schemeClr>
                </a:solidFill>
              </a:rPr>
              <a:t>STEPS OF ACQUIRING ASTRONOMICAL DATA</a:t>
            </a:r>
          </a:p>
        </p:txBody>
      </p:sp>
      <p:sp>
        <p:nvSpPr>
          <p:cNvPr id="3" name="Content Placeholder 2"/>
          <p:cNvSpPr>
            <a:spLocks noGrp="1"/>
          </p:cNvSpPr>
          <p:nvPr>
            <p:ph idx="1"/>
          </p:nvPr>
        </p:nvSpPr>
        <p:spPr/>
        <p:txBody>
          <a:bodyPr/>
          <a:lstStyle/>
          <a:p>
            <a:r>
              <a:rPr lang="en-IN" altLang="en-US" sz="3200">
                <a:solidFill>
                  <a:schemeClr val="accent1">
                    <a:lumMod val="40000"/>
                    <a:lumOff val="60000"/>
                  </a:schemeClr>
                </a:solidFill>
              </a:rPr>
              <a:t>There are many sources of the data in concern. These include space telescopes like Hubble and James Webb as well as terresterial telescopes like Gran Telescopio Canaris.</a:t>
            </a:r>
          </a:p>
          <a:p>
            <a:r>
              <a:rPr lang="en-IN" altLang="en-US" sz="3200">
                <a:solidFill>
                  <a:schemeClr val="accent1">
                    <a:lumMod val="40000"/>
                    <a:lumOff val="60000"/>
                  </a:schemeClr>
                </a:solidFill>
              </a:rPr>
              <a:t>The Data from these sources are available on the official websitre of Space Telescope Science Institute along with the sensors that are currently operating in the telescope.</a:t>
            </a:r>
          </a:p>
          <a:p>
            <a:r>
              <a:rPr lang="en-IN" altLang="en-US" sz="3200">
                <a:solidFill>
                  <a:schemeClr val="accent1">
                    <a:lumMod val="40000"/>
                    <a:lumOff val="60000"/>
                  </a:schemeClr>
                </a:solidFill>
              </a:rPr>
              <a:t>The portal that we will be using inorder to demonstrate this process is Mikulski Archive For Space Telescopes. </a:t>
            </a:r>
            <a:endParaRPr lang="en-IN" altLang="en-US">
              <a:solidFill>
                <a:schemeClr val="accent1">
                  <a:lumMod val="40000"/>
                  <a:lumOff val="60000"/>
                </a:schemeClr>
              </a:solidFill>
            </a:endParaRPr>
          </a:p>
          <a:p>
            <a:endParaRPr lang="en-IN" altLang="en-US">
              <a:solidFill>
                <a:schemeClr val="accent1">
                  <a:lumMod val="40000"/>
                  <a:lumOff val="6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5400" b="1" u="sng">
                <a:solidFill>
                  <a:schemeClr val="bg2">
                    <a:lumMod val="90000"/>
                  </a:schemeClr>
                </a:solidFill>
              </a:rPr>
              <a:t>HUBBLE SEARCH</a:t>
            </a:r>
          </a:p>
        </p:txBody>
      </p:sp>
      <p:sp>
        <p:nvSpPr>
          <p:cNvPr id="3" name="Content Placeholder 2"/>
          <p:cNvSpPr>
            <a:spLocks noGrp="1"/>
          </p:cNvSpPr>
          <p:nvPr>
            <p:ph idx="1"/>
          </p:nvPr>
        </p:nvSpPr>
        <p:spPr/>
        <p:txBody>
          <a:bodyPr/>
          <a:lstStyle/>
          <a:p>
            <a:r>
              <a:rPr lang="en-IN" altLang="en-US" sz="3200">
                <a:solidFill>
                  <a:schemeClr val="accent1">
                    <a:lumMod val="40000"/>
                    <a:lumOff val="60000"/>
                  </a:schemeClr>
                </a:solidFill>
              </a:rPr>
              <a:t>The Hubble search portal is a place where you can search for astronomical data regarding the object in concern by providing basic information like the coordinates or the name along with the object size.</a:t>
            </a:r>
          </a:p>
          <a:p>
            <a:r>
              <a:rPr lang="en-IN" altLang="en-US" sz="3200">
                <a:solidFill>
                  <a:schemeClr val="accent1">
                    <a:lumMod val="40000"/>
                    <a:lumOff val="60000"/>
                  </a:schemeClr>
                </a:solidFill>
              </a:rPr>
              <a:t>It provides data regarding the object captured by the diffrent sensors like WFC3, COS and STIS which are currently active along with inactive sensors like WFPC2, NICMOS and WFPC1.</a:t>
            </a:r>
          </a:p>
          <a:p>
            <a:r>
              <a:rPr lang="en-IN" altLang="en-US" sz="3200">
                <a:solidFill>
                  <a:schemeClr val="accent1">
                    <a:lumMod val="40000"/>
                    <a:lumOff val="60000"/>
                  </a:schemeClr>
                </a:solidFill>
              </a:rPr>
              <a:t>It is an easy to use and simple website to fetch high quality astronomical data.</a:t>
            </a:r>
          </a:p>
          <a:p>
            <a:endParaRPr lang="en-IN" altLang="en-US" sz="3200">
              <a:solidFill>
                <a:schemeClr val="accent1">
                  <a:lumMod val="40000"/>
                  <a:lumOff val="6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7790"/>
            <a:ext cx="10515600" cy="641985"/>
          </a:xfrm>
        </p:spPr>
        <p:txBody>
          <a:bodyPr/>
          <a:lstStyle/>
          <a:p>
            <a:r>
              <a:rPr lang="en-IN" altLang="en-US">
                <a:solidFill>
                  <a:schemeClr val="accent1">
                    <a:lumMod val="40000"/>
                    <a:lumOff val="60000"/>
                  </a:schemeClr>
                </a:solidFill>
              </a:rPr>
              <a:t>Following image shows the Hubble search portal interface.</a:t>
            </a:r>
          </a:p>
        </p:txBody>
      </p:sp>
      <p:pic>
        <p:nvPicPr>
          <p:cNvPr id="4" name="Picture 3" descr="hubble1"/>
          <p:cNvPicPr>
            <a:picLocks noChangeAspect="1"/>
          </p:cNvPicPr>
          <p:nvPr/>
        </p:nvPicPr>
        <p:blipFill>
          <a:blip r:embed="rId3"/>
          <a:stretch>
            <a:fillRect/>
          </a:stretch>
        </p:blipFill>
        <p:spPr>
          <a:xfrm>
            <a:off x="1854835" y="739775"/>
            <a:ext cx="7298690" cy="4105275"/>
          </a:xfrm>
          <a:prstGeom prst="rect">
            <a:avLst/>
          </a:prstGeom>
        </p:spPr>
      </p:pic>
      <p:sp>
        <p:nvSpPr>
          <p:cNvPr id="6" name="Content Placeholder 2"/>
          <p:cNvSpPr>
            <a:spLocks noGrp="1"/>
          </p:cNvSpPr>
          <p:nvPr/>
        </p:nvSpPr>
        <p:spPr>
          <a:xfrm>
            <a:off x="965200" y="4921885"/>
            <a:ext cx="10723245" cy="1936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solidFill>
                  <a:schemeClr val="accent1">
                    <a:lumMod val="40000"/>
                    <a:lumOff val="60000"/>
                  </a:schemeClr>
                </a:solidFill>
              </a:rPr>
              <a:t>Name of the celestial body goes under object name section. The name can be fetched from the wikipedia page of astronomical objects.</a:t>
            </a:r>
          </a:p>
          <a:p>
            <a:r>
              <a:rPr lang="en-IN" altLang="en-US">
                <a:solidFill>
                  <a:schemeClr val="accent1">
                    <a:lumMod val="40000"/>
                    <a:lumOff val="60000"/>
                  </a:schemeClr>
                </a:solidFill>
              </a:rPr>
              <a:t>The search radius can be obtained from the wikipedia page of the object. It is the angular size of the body. exposure time can also be 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750"/>
            <a:ext cx="10614025" cy="1794510"/>
          </a:xfrm>
        </p:spPr>
        <p:txBody>
          <a:bodyPr>
            <a:normAutofit/>
          </a:bodyPr>
          <a:lstStyle/>
          <a:p>
            <a:r>
              <a:rPr lang="en-IN" altLang="en-US">
                <a:solidFill>
                  <a:schemeClr val="accent1">
                    <a:lumMod val="40000"/>
                    <a:lumOff val="60000"/>
                  </a:schemeClr>
                </a:solidFill>
              </a:rPr>
              <a:t>Rest of the settings can be left unaltered.</a:t>
            </a:r>
          </a:p>
          <a:p>
            <a:r>
              <a:rPr lang="en-IN" altLang="en-US">
                <a:solidFill>
                  <a:schemeClr val="accent1">
                    <a:lumMod val="40000"/>
                    <a:lumOff val="60000"/>
                  </a:schemeClr>
                </a:solidFill>
              </a:rPr>
              <a:t>Following image shows the search results after entering the name of the object as NGC224 which is andromeda galaxy along with search radius as 30 arcminutes</a:t>
            </a:r>
          </a:p>
        </p:txBody>
      </p:sp>
      <p:pic>
        <p:nvPicPr>
          <p:cNvPr id="2" name="Picture 1"/>
          <p:cNvPicPr>
            <a:picLocks noChangeAspect="1"/>
          </p:cNvPicPr>
          <p:nvPr/>
        </p:nvPicPr>
        <p:blipFill>
          <a:blip r:embed="rId3"/>
          <a:stretch>
            <a:fillRect/>
          </a:stretch>
        </p:blipFill>
        <p:spPr>
          <a:xfrm>
            <a:off x="2207895" y="1826260"/>
            <a:ext cx="6887845" cy="3874135"/>
          </a:xfrm>
          <a:prstGeom prst="rect">
            <a:avLst/>
          </a:prstGeom>
        </p:spPr>
      </p:pic>
      <p:sp>
        <p:nvSpPr>
          <p:cNvPr id="7" name="Content Placeholder 2"/>
          <p:cNvSpPr>
            <a:spLocks noGrp="1"/>
          </p:cNvSpPr>
          <p:nvPr/>
        </p:nvSpPr>
        <p:spPr>
          <a:xfrm>
            <a:off x="788670" y="5404485"/>
            <a:ext cx="10471785" cy="1158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ltLang="en-US">
              <a:solidFill>
                <a:schemeClr val="accent1">
                  <a:lumMod val="40000"/>
                  <a:lumOff val="60000"/>
                </a:schemeClr>
              </a:solidFill>
            </a:endParaRPr>
          </a:p>
        </p:txBody>
      </p:sp>
      <p:sp>
        <p:nvSpPr>
          <p:cNvPr id="8" name="Content Placeholder 2"/>
          <p:cNvSpPr>
            <a:spLocks noGrp="1"/>
          </p:cNvSpPr>
          <p:nvPr/>
        </p:nvSpPr>
        <p:spPr>
          <a:xfrm>
            <a:off x="838200" y="5700395"/>
            <a:ext cx="10614025" cy="1794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solidFill>
                  <a:schemeClr val="accent1">
                    <a:lumMod val="40000"/>
                    <a:lumOff val="60000"/>
                  </a:schemeClr>
                </a:solidFill>
              </a:rPr>
              <a:t>The results sheet has the instrument name along with the target position and name. Checking the empty box will select the data folder.</a:t>
            </a:r>
          </a:p>
          <a:p>
            <a:pPr marL="0" indent="0">
              <a:buNone/>
            </a:pPr>
            <a:endParaRPr lang="en-IN" altLang="en-US">
              <a:solidFill>
                <a:schemeClr val="accent1">
                  <a:lumMod val="40000"/>
                  <a:lumOff val="6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750"/>
            <a:ext cx="10614025" cy="906145"/>
          </a:xfrm>
        </p:spPr>
        <p:txBody>
          <a:bodyPr>
            <a:normAutofit/>
          </a:bodyPr>
          <a:lstStyle/>
          <a:p>
            <a:r>
              <a:rPr lang="en-IN" altLang="en-US">
                <a:solidFill>
                  <a:schemeClr val="accent1">
                    <a:lumMod val="40000"/>
                    <a:lumOff val="60000"/>
                  </a:schemeClr>
                </a:solidFill>
              </a:rPr>
              <a:t>Following shows the menu after selecting the file and clicking on download selected option.</a:t>
            </a:r>
          </a:p>
        </p:txBody>
      </p:sp>
      <p:sp>
        <p:nvSpPr>
          <p:cNvPr id="7" name="Content Placeholder 2"/>
          <p:cNvSpPr>
            <a:spLocks noGrp="1"/>
          </p:cNvSpPr>
          <p:nvPr/>
        </p:nvSpPr>
        <p:spPr>
          <a:xfrm>
            <a:off x="788670" y="5404485"/>
            <a:ext cx="10471785" cy="1158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ltLang="en-US">
              <a:solidFill>
                <a:schemeClr val="accent1">
                  <a:lumMod val="40000"/>
                  <a:lumOff val="60000"/>
                </a:schemeClr>
              </a:solidFill>
            </a:endParaRPr>
          </a:p>
        </p:txBody>
      </p:sp>
      <p:pic>
        <p:nvPicPr>
          <p:cNvPr id="4" name="Picture 3"/>
          <p:cNvPicPr>
            <a:picLocks noChangeAspect="1"/>
          </p:cNvPicPr>
          <p:nvPr/>
        </p:nvPicPr>
        <p:blipFill>
          <a:blip r:embed="rId3"/>
          <a:stretch>
            <a:fillRect/>
          </a:stretch>
        </p:blipFill>
        <p:spPr>
          <a:xfrm>
            <a:off x="1746885" y="937895"/>
            <a:ext cx="8128000" cy="4572000"/>
          </a:xfrm>
          <a:prstGeom prst="rect">
            <a:avLst/>
          </a:prstGeom>
        </p:spPr>
      </p:pic>
      <p:sp>
        <p:nvSpPr>
          <p:cNvPr id="5" name="Content Placeholder 2"/>
          <p:cNvSpPr>
            <a:spLocks noGrp="1"/>
          </p:cNvSpPr>
          <p:nvPr/>
        </p:nvSpPr>
        <p:spPr>
          <a:xfrm>
            <a:off x="965200" y="5509895"/>
            <a:ext cx="10614025" cy="1347470"/>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solidFill>
                  <a:schemeClr val="accent1">
                    <a:lumMod val="40000"/>
                    <a:lumOff val="60000"/>
                  </a:schemeClr>
                </a:solidFill>
              </a:rPr>
              <a:t>Clicking on all files will start the download automatically.</a:t>
            </a:r>
          </a:p>
          <a:p>
            <a:r>
              <a:rPr lang="en-IN" altLang="en-US">
                <a:solidFill>
                  <a:schemeClr val="accent1">
                    <a:lumMod val="40000"/>
                    <a:lumOff val="60000"/>
                  </a:schemeClr>
                </a:solidFill>
              </a:rPr>
              <a:t>It is recommended to download all the files.</a:t>
            </a:r>
          </a:p>
          <a:p>
            <a:r>
              <a:rPr lang="en-IN" altLang="en-US">
                <a:solidFill>
                  <a:schemeClr val="accent1">
                    <a:lumMod val="40000"/>
                    <a:lumOff val="60000"/>
                  </a:schemeClr>
                </a:solidFill>
              </a:rPr>
              <a:t>the file hence downloaded is a compressed zip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65200" y="5734050"/>
            <a:ext cx="10614660" cy="521335"/>
          </a:xfrm>
        </p:spPr>
        <p:txBody>
          <a:bodyPr>
            <a:normAutofit/>
          </a:bodyPr>
          <a:lstStyle/>
          <a:p>
            <a:r>
              <a:rPr lang="en-IN" altLang="en-US">
                <a:solidFill>
                  <a:schemeClr val="accent1">
                    <a:lumMod val="40000"/>
                    <a:lumOff val="60000"/>
                  </a:schemeClr>
                </a:solidFill>
              </a:rPr>
              <a:t>All the files hence acquired is in FITS format.</a:t>
            </a:r>
          </a:p>
        </p:txBody>
      </p:sp>
      <p:sp>
        <p:nvSpPr>
          <p:cNvPr id="7" name="Content Placeholder 2"/>
          <p:cNvSpPr>
            <a:spLocks noGrp="1"/>
          </p:cNvSpPr>
          <p:nvPr/>
        </p:nvSpPr>
        <p:spPr>
          <a:xfrm>
            <a:off x="788670" y="5404485"/>
            <a:ext cx="10471785" cy="1158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ltLang="en-US">
              <a:solidFill>
                <a:schemeClr val="accent1">
                  <a:lumMod val="40000"/>
                  <a:lumOff val="60000"/>
                </a:schemeClr>
              </a:solidFill>
            </a:endParaRPr>
          </a:p>
        </p:txBody>
      </p:sp>
      <p:pic>
        <p:nvPicPr>
          <p:cNvPr id="2" name="Picture 1"/>
          <p:cNvPicPr>
            <a:picLocks noChangeAspect="1"/>
          </p:cNvPicPr>
          <p:nvPr/>
        </p:nvPicPr>
        <p:blipFill>
          <a:blip r:embed="rId3"/>
          <a:stretch>
            <a:fillRect/>
          </a:stretch>
        </p:blipFill>
        <p:spPr>
          <a:xfrm>
            <a:off x="1834515" y="644525"/>
            <a:ext cx="7085965" cy="4930775"/>
          </a:xfrm>
          <a:prstGeom prst="rect">
            <a:avLst/>
          </a:prstGeom>
        </p:spPr>
      </p:pic>
      <p:sp>
        <p:nvSpPr>
          <p:cNvPr id="6" name="Content Placeholder 2"/>
          <p:cNvSpPr>
            <a:spLocks noGrp="1"/>
          </p:cNvSpPr>
          <p:nvPr/>
        </p:nvSpPr>
        <p:spPr>
          <a:xfrm>
            <a:off x="1016000" y="158750"/>
            <a:ext cx="10614025" cy="489585"/>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solidFill>
                  <a:schemeClr val="accent1">
                    <a:lumMod val="40000"/>
                    <a:lumOff val="60000"/>
                  </a:schemeClr>
                </a:solidFill>
              </a:rPr>
              <a:t>Following shows the content of file after extracting.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5400" b="1" u="sng">
                <a:solidFill>
                  <a:schemeClr val="bg2">
                    <a:lumMod val="75000"/>
                  </a:schemeClr>
                </a:solidFill>
              </a:rPr>
              <a:t>FITS FILE FORMAT</a:t>
            </a:r>
          </a:p>
        </p:txBody>
      </p:sp>
      <p:sp>
        <p:nvSpPr>
          <p:cNvPr id="3" name="Content Placeholder 2"/>
          <p:cNvSpPr>
            <a:spLocks noGrp="1"/>
          </p:cNvSpPr>
          <p:nvPr>
            <p:ph idx="1"/>
          </p:nvPr>
        </p:nvSpPr>
        <p:spPr>
          <a:xfrm>
            <a:off x="838200" y="2066925"/>
            <a:ext cx="10515600" cy="4351338"/>
          </a:xfrm>
        </p:spPr>
        <p:txBody>
          <a:bodyPr/>
          <a:lstStyle/>
          <a:p>
            <a:r>
              <a:rPr lang="en-IN" altLang="en-US" sz="3200">
                <a:solidFill>
                  <a:schemeClr val="accent1">
                    <a:lumMod val="40000"/>
                    <a:lumOff val="60000"/>
                  </a:schemeClr>
                </a:solidFill>
              </a:rPr>
              <a:t>FITS stands or Flexible Image Transport System. </a:t>
            </a:r>
          </a:p>
          <a:p>
            <a:r>
              <a:rPr lang="en-IN" altLang="en-US" sz="3200">
                <a:solidFill>
                  <a:schemeClr val="accent1">
                    <a:lumMod val="40000"/>
                    <a:lumOff val="60000"/>
                  </a:schemeClr>
                </a:solidFill>
              </a:rPr>
              <a:t>It is specifically designed for handling and transmission of astronomical data.</a:t>
            </a:r>
          </a:p>
          <a:p>
            <a:r>
              <a:rPr lang="en-IN" altLang="en-US" sz="3200">
                <a:solidFill>
                  <a:schemeClr val="accent1">
                    <a:lumMod val="40000"/>
                    <a:lumOff val="60000"/>
                  </a:schemeClr>
                </a:solidFill>
              </a:rPr>
              <a:t>FITS have three filename extension .fits, .fit, .fts .</a:t>
            </a:r>
          </a:p>
          <a:p>
            <a:r>
              <a:rPr lang="en-IN" altLang="en-US" sz="3200">
                <a:solidFill>
                  <a:schemeClr val="accent1">
                    <a:lumMod val="40000"/>
                    <a:lumOff val="60000"/>
                  </a:schemeClr>
                </a:solidFill>
              </a:rPr>
              <a:t>Inorder to open FITS file special softwares are needed. These files cannot be viewed in normal image viewer applications.</a:t>
            </a:r>
          </a:p>
          <a:p>
            <a:r>
              <a:rPr lang="en-IN" altLang="en-US" sz="3200">
                <a:solidFill>
                  <a:schemeClr val="accent1">
                    <a:lumMod val="40000"/>
                    <a:lumOff val="60000"/>
                  </a:schemeClr>
                </a:solidFill>
              </a:rPr>
              <a:t>We can use softwares like TOPCAT and SAODS9 to open and process FITS file.</a:t>
            </a:r>
          </a:p>
          <a:p>
            <a:endParaRPr lang="en-IN" altLang="en-US">
              <a:solidFill>
                <a:schemeClr val="accent1">
                  <a:lumMod val="40000"/>
                  <a:lumOff val="60000"/>
                </a:schemeClr>
              </a:solidFill>
            </a:endParaRPr>
          </a:p>
          <a:p>
            <a:endParaRPr lang="en-IN" altLang="en-US"/>
          </a:p>
          <a:p>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1940</Words>
  <Application>Microsoft Office PowerPoint</Application>
  <PresentationFormat>Widescreen</PresentationFormat>
  <Paragraphs>180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Comic Sans MS</vt:lpstr>
      <vt:lpstr>Wingdings</vt:lpstr>
      <vt:lpstr>Office Theme</vt:lpstr>
      <vt:lpstr>DATA ACQUISITON OF ASTRONOMICAL OBJECT</vt:lpstr>
      <vt:lpstr>WHAT IS DATA ACQUISITION</vt:lpstr>
      <vt:lpstr>STEPS OF ACQUIRING ASTRONOMICAL DATA</vt:lpstr>
      <vt:lpstr>HUBBLE SEARCH</vt:lpstr>
      <vt:lpstr>PowerPoint Presentation</vt:lpstr>
      <vt:lpstr>PowerPoint Presentation</vt:lpstr>
      <vt:lpstr>PowerPoint Presentation</vt:lpstr>
      <vt:lpstr>PowerPoint Presentation</vt:lpstr>
      <vt:lpstr>FITS FILE FORMAT</vt:lpstr>
      <vt:lpstr>TYPES OF FRAMES</vt:lpstr>
      <vt:lpstr>LIGHT FRAME</vt:lpstr>
      <vt:lpstr>BIAS FRAME</vt:lpstr>
      <vt:lpstr>DARK FRAME</vt:lpstr>
      <vt:lpstr>FLAT FRAME</vt:lpstr>
      <vt:lpstr>OBJECTS OF INTEREST</vt:lpstr>
      <vt:lpstr>NGC 224</vt:lpstr>
      <vt:lpstr>NGC 4622</vt:lpstr>
      <vt:lpstr>NGC 6720</vt:lpstr>
      <vt:lpstr>NGC 1952</vt:lpstr>
      <vt:lpstr>NGC 6205</vt:lpstr>
      <vt:lpstr>ABELL 2744</vt:lpstr>
      <vt:lpstr>ANALYSIS OF REDUCED DATA</vt:lpstr>
      <vt:lpstr>ASTRONOMICAL SPECTROSCOPY</vt:lpstr>
      <vt:lpstr>PowerPoint Presentation</vt:lpstr>
      <vt:lpstr>Astrometry</vt:lpstr>
      <vt:lpstr>PowerPoint Presentation</vt:lpstr>
      <vt:lpstr>TIME SERIES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ACQUISITON OF ASTRONOMICAL OBJECT</dc:title>
  <dc:creator>Kaedehara Kazuha</dc:creator>
  <cp:lastModifiedBy>Kaedehara Kazuha</cp:lastModifiedBy>
  <cp:revision>15</cp:revision>
  <dcterms:created xsi:type="dcterms:W3CDTF">2024-06-21T18:00:00Z</dcterms:created>
  <dcterms:modified xsi:type="dcterms:W3CDTF">2024-07-03T19:41:19Z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D76E21238F8F4F2B829E8F0BE437BF13_12</vt:lpwstr>
  </property>
  <property fmtid="{D5CDD505-2E9C-101B-9397-08002B2CF9AE}" pid="3" name="KSOProductBuildVer">
    <vt:lpwstr>1033-12.2.0.13472</vt:lpwstr>
  </property>
</Properties>
</file>