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3" r:id="rId1"/>
  </p:sldMasterIdLst>
  <p:notesMasterIdLst>
    <p:notesMasterId r:id="rId35"/>
  </p:notesMasterIdLst>
  <p:sldIdLst>
    <p:sldId id="283" r:id="rId2"/>
    <p:sldId id="256" r:id="rId3"/>
    <p:sldId id="261" r:id="rId4"/>
    <p:sldId id="273" r:id="rId5"/>
    <p:sldId id="288" r:id="rId6"/>
    <p:sldId id="285" r:id="rId7"/>
    <p:sldId id="275" r:id="rId8"/>
    <p:sldId id="276" r:id="rId9"/>
    <p:sldId id="277" r:id="rId10"/>
    <p:sldId id="262" r:id="rId11"/>
    <p:sldId id="264" r:id="rId12"/>
    <p:sldId id="290" r:id="rId13"/>
    <p:sldId id="291" r:id="rId14"/>
    <p:sldId id="265" r:id="rId15"/>
    <p:sldId id="266" r:id="rId16"/>
    <p:sldId id="267" r:id="rId17"/>
    <p:sldId id="268" r:id="rId18"/>
    <p:sldId id="269" r:id="rId19"/>
    <p:sldId id="289" r:id="rId20"/>
    <p:sldId id="258" r:id="rId21"/>
    <p:sldId id="259" r:id="rId22"/>
    <p:sldId id="260" r:id="rId23"/>
    <p:sldId id="284" r:id="rId24"/>
    <p:sldId id="287" r:id="rId25"/>
    <p:sldId id="270" r:id="rId26"/>
    <p:sldId id="271" r:id="rId27"/>
    <p:sldId id="272" r:id="rId28"/>
    <p:sldId id="278" r:id="rId29"/>
    <p:sldId id="279" r:id="rId30"/>
    <p:sldId id="280" r:id="rId31"/>
    <p:sldId id="282" r:id="rId32"/>
    <p:sldId id="292" r:id="rId33"/>
    <p:sldId id="28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6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9F0BB7-4739-4D85-A677-811675456667}" type="datetimeFigureOut">
              <a:rPr lang="en-IN" smtClean="0"/>
              <a:t>05-07-2018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73043-168D-4387-ADB1-73040215BD53}" type="slidenum">
              <a:rPr lang="en-IN" smtClean="0"/>
              <a:t>‹#›</a:t>
            </a:fld>
            <a:endParaRPr lang="en-IN"/>
          </a:p>
        </p:txBody>
      </p:sp>
    </p:spTree>
    <p:extLst>
      <p:ext uri="{BB962C8B-B14F-4D97-AF65-F5344CB8AC3E}">
        <p14:creationId xmlns:p14="http://schemas.microsoft.com/office/powerpoint/2010/main" val="240659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a:t>
            </a:fld>
            <a:endParaRPr lang="en-IN"/>
          </a:p>
        </p:txBody>
      </p:sp>
    </p:spTree>
    <p:extLst>
      <p:ext uri="{BB962C8B-B14F-4D97-AF65-F5344CB8AC3E}">
        <p14:creationId xmlns:p14="http://schemas.microsoft.com/office/powerpoint/2010/main" val="426201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10</a:t>
            </a:fld>
            <a:endParaRPr lang="en-IN"/>
          </a:p>
        </p:txBody>
      </p:sp>
    </p:spTree>
    <p:extLst>
      <p:ext uri="{BB962C8B-B14F-4D97-AF65-F5344CB8AC3E}">
        <p14:creationId xmlns:p14="http://schemas.microsoft.com/office/powerpoint/2010/main" val="1353137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11</a:t>
            </a:fld>
            <a:endParaRPr lang="en-IN"/>
          </a:p>
        </p:txBody>
      </p:sp>
    </p:spTree>
    <p:extLst>
      <p:ext uri="{BB962C8B-B14F-4D97-AF65-F5344CB8AC3E}">
        <p14:creationId xmlns:p14="http://schemas.microsoft.com/office/powerpoint/2010/main" val="387620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12</a:t>
            </a:fld>
            <a:endParaRPr lang="en-IN"/>
          </a:p>
        </p:txBody>
      </p:sp>
    </p:spTree>
    <p:extLst>
      <p:ext uri="{BB962C8B-B14F-4D97-AF65-F5344CB8AC3E}">
        <p14:creationId xmlns:p14="http://schemas.microsoft.com/office/powerpoint/2010/main" val="248250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13</a:t>
            </a:fld>
            <a:endParaRPr lang="en-IN"/>
          </a:p>
        </p:txBody>
      </p:sp>
    </p:spTree>
    <p:extLst>
      <p:ext uri="{BB962C8B-B14F-4D97-AF65-F5344CB8AC3E}">
        <p14:creationId xmlns:p14="http://schemas.microsoft.com/office/powerpoint/2010/main" val="2460997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14</a:t>
            </a:fld>
            <a:endParaRPr lang="en-IN"/>
          </a:p>
        </p:txBody>
      </p:sp>
    </p:spTree>
    <p:extLst>
      <p:ext uri="{BB962C8B-B14F-4D97-AF65-F5344CB8AC3E}">
        <p14:creationId xmlns:p14="http://schemas.microsoft.com/office/powerpoint/2010/main" val="214626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15</a:t>
            </a:fld>
            <a:endParaRPr lang="en-IN"/>
          </a:p>
        </p:txBody>
      </p:sp>
    </p:spTree>
    <p:extLst>
      <p:ext uri="{BB962C8B-B14F-4D97-AF65-F5344CB8AC3E}">
        <p14:creationId xmlns:p14="http://schemas.microsoft.com/office/powerpoint/2010/main" val="285570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16</a:t>
            </a:fld>
            <a:endParaRPr lang="en-IN"/>
          </a:p>
        </p:txBody>
      </p:sp>
    </p:spTree>
    <p:extLst>
      <p:ext uri="{BB962C8B-B14F-4D97-AF65-F5344CB8AC3E}">
        <p14:creationId xmlns:p14="http://schemas.microsoft.com/office/powerpoint/2010/main" val="181890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17</a:t>
            </a:fld>
            <a:endParaRPr lang="en-IN"/>
          </a:p>
        </p:txBody>
      </p:sp>
    </p:spTree>
    <p:extLst>
      <p:ext uri="{BB962C8B-B14F-4D97-AF65-F5344CB8AC3E}">
        <p14:creationId xmlns:p14="http://schemas.microsoft.com/office/powerpoint/2010/main" val="1023570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18</a:t>
            </a:fld>
            <a:endParaRPr lang="en-IN"/>
          </a:p>
        </p:txBody>
      </p:sp>
    </p:spTree>
    <p:extLst>
      <p:ext uri="{BB962C8B-B14F-4D97-AF65-F5344CB8AC3E}">
        <p14:creationId xmlns:p14="http://schemas.microsoft.com/office/powerpoint/2010/main" val="1280771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19</a:t>
            </a:fld>
            <a:endParaRPr lang="en-IN"/>
          </a:p>
        </p:txBody>
      </p:sp>
    </p:spTree>
    <p:extLst>
      <p:ext uri="{BB962C8B-B14F-4D97-AF65-F5344CB8AC3E}">
        <p14:creationId xmlns:p14="http://schemas.microsoft.com/office/powerpoint/2010/main" val="128663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a:t>
            </a:fld>
            <a:endParaRPr lang="en-IN"/>
          </a:p>
        </p:txBody>
      </p:sp>
    </p:spTree>
    <p:extLst>
      <p:ext uri="{BB962C8B-B14F-4D97-AF65-F5344CB8AC3E}">
        <p14:creationId xmlns:p14="http://schemas.microsoft.com/office/powerpoint/2010/main" val="2153382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20</a:t>
            </a:fld>
            <a:endParaRPr lang="en-IN"/>
          </a:p>
        </p:txBody>
      </p:sp>
    </p:spTree>
    <p:extLst>
      <p:ext uri="{BB962C8B-B14F-4D97-AF65-F5344CB8AC3E}">
        <p14:creationId xmlns:p14="http://schemas.microsoft.com/office/powerpoint/2010/main" val="4221928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21</a:t>
            </a:fld>
            <a:endParaRPr lang="en-IN"/>
          </a:p>
        </p:txBody>
      </p:sp>
    </p:spTree>
    <p:extLst>
      <p:ext uri="{BB962C8B-B14F-4D97-AF65-F5344CB8AC3E}">
        <p14:creationId xmlns:p14="http://schemas.microsoft.com/office/powerpoint/2010/main" val="2472064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22</a:t>
            </a:fld>
            <a:endParaRPr lang="en-IN"/>
          </a:p>
        </p:txBody>
      </p:sp>
    </p:spTree>
    <p:extLst>
      <p:ext uri="{BB962C8B-B14F-4D97-AF65-F5344CB8AC3E}">
        <p14:creationId xmlns:p14="http://schemas.microsoft.com/office/powerpoint/2010/main" val="3142183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23</a:t>
            </a:fld>
            <a:endParaRPr lang="en-IN"/>
          </a:p>
        </p:txBody>
      </p:sp>
    </p:spTree>
    <p:extLst>
      <p:ext uri="{BB962C8B-B14F-4D97-AF65-F5344CB8AC3E}">
        <p14:creationId xmlns:p14="http://schemas.microsoft.com/office/powerpoint/2010/main" val="3768687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24</a:t>
            </a:fld>
            <a:endParaRPr lang="en-IN"/>
          </a:p>
        </p:txBody>
      </p:sp>
    </p:spTree>
    <p:extLst>
      <p:ext uri="{BB962C8B-B14F-4D97-AF65-F5344CB8AC3E}">
        <p14:creationId xmlns:p14="http://schemas.microsoft.com/office/powerpoint/2010/main" val="3835270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25</a:t>
            </a:fld>
            <a:endParaRPr lang="en-IN"/>
          </a:p>
        </p:txBody>
      </p:sp>
    </p:spTree>
    <p:extLst>
      <p:ext uri="{BB962C8B-B14F-4D97-AF65-F5344CB8AC3E}">
        <p14:creationId xmlns:p14="http://schemas.microsoft.com/office/powerpoint/2010/main" val="1536371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26</a:t>
            </a:fld>
            <a:endParaRPr lang="en-IN"/>
          </a:p>
        </p:txBody>
      </p:sp>
    </p:spTree>
    <p:extLst>
      <p:ext uri="{BB962C8B-B14F-4D97-AF65-F5344CB8AC3E}">
        <p14:creationId xmlns:p14="http://schemas.microsoft.com/office/powerpoint/2010/main" val="4146987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27</a:t>
            </a:fld>
            <a:endParaRPr lang="en-IN"/>
          </a:p>
        </p:txBody>
      </p:sp>
    </p:spTree>
    <p:extLst>
      <p:ext uri="{BB962C8B-B14F-4D97-AF65-F5344CB8AC3E}">
        <p14:creationId xmlns:p14="http://schemas.microsoft.com/office/powerpoint/2010/main" val="2647687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28</a:t>
            </a:fld>
            <a:endParaRPr lang="en-IN"/>
          </a:p>
        </p:txBody>
      </p:sp>
    </p:spTree>
    <p:extLst>
      <p:ext uri="{BB962C8B-B14F-4D97-AF65-F5344CB8AC3E}">
        <p14:creationId xmlns:p14="http://schemas.microsoft.com/office/powerpoint/2010/main" val="2402178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29</a:t>
            </a:fld>
            <a:endParaRPr lang="en-IN"/>
          </a:p>
        </p:txBody>
      </p:sp>
    </p:spTree>
    <p:extLst>
      <p:ext uri="{BB962C8B-B14F-4D97-AF65-F5344CB8AC3E}">
        <p14:creationId xmlns:p14="http://schemas.microsoft.com/office/powerpoint/2010/main" val="208177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3</a:t>
            </a:fld>
            <a:endParaRPr lang="en-IN"/>
          </a:p>
        </p:txBody>
      </p:sp>
    </p:spTree>
    <p:extLst>
      <p:ext uri="{BB962C8B-B14F-4D97-AF65-F5344CB8AC3E}">
        <p14:creationId xmlns:p14="http://schemas.microsoft.com/office/powerpoint/2010/main" val="3470867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30</a:t>
            </a:fld>
            <a:endParaRPr lang="en-IN"/>
          </a:p>
        </p:txBody>
      </p:sp>
    </p:spTree>
    <p:extLst>
      <p:ext uri="{BB962C8B-B14F-4D97-AF65-F5344CB8AC3E}">
        <p14:creationId xmlns:p14="http://schemas.microsoft.com/office/powerpoint/2010/main" val="1359234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31</a:t>
            </a:fld>
            <a:endParaRPr lang="en-IN"/>
          </a:p>
        </p:txBody>
      </p:sp>
    </p:spTree>
    <p:extLst>
      <p:ext uri="{BB962C8B-B14F-4D97-AF65-F5344CB8AC3E}">
        <p14:creationId xmlns:p14="http://schemas.microsoft.com/office/powerpoint/2010/main" val="1112101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33</a:t>
            </a:fld>
            <a:endParaRPr lang="en-IN"/>
          </a:p>
        </p:txBody>
      </p:sp>
    </p:spTree>
    <p:extLst>
      <p:ext uri="{BB962C8B-B14F-4D97-AF65-F5344CB8AC3E}">
        <p14:creationId xmlns:p14="http://schemas.microsoft.com/office/powerpoint/2010/main" val="23213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4</a:t>
            </a:fld>
            <a:endParaRPr lang="en-IN"/>
          </a:p>
        </p:txBody>
      </p:sp>
    </p:spTree>
    <p:extLst>
      <p:ext uri="{BB962C8B-B14F-4D97-AF65-F5344CB8AC3E}">
        <p14:creationId xmlns:p14="http://schemas.microsoft.com/office/powerpoint/2010/main" val="178653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5</a:t>
            </a:fld>
            <a:endParaRPr lang="en-IN"/>
          </a:p>
        </p:txBody>
      </p:sp>
    </p:spTree>
    <p:extLst>
      <p:ext uri="{BB962C8B-B14F-4D97-AF65-F5344CB8AC3E}">
        <p14:creationId xmlns:p14="http://schemas.microsoft.com/office/powerpoint/2010/main" val="2574136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6</a:t>
            </a:fld>
            <a:endParaRPr lang="en-IN"/>
          </a:p>
        </p:txBody>
      </p:sp>
    </p:spTree>
    <p:extLst>
      <p:ext uri="{BB962C8B-B14F-4D97-AF65-F5344CB8AC3E}">
        <p14:creationId xmlns:p14="http://schemas.microsoft.com/office/powerpoint/2010/main" val="373484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7</a:t>
            </a:fld>
            <a:endParaRPr lang="en-IN"/>
          </a:p>
        </p:txBody>
      </p:sp>
    </p:spTree>
    <p:extLst>
      <p:ext uri="{BB962C8B-B14F-4D97-AF65-F5344CB8AC3E}">
        <p14:creationId xmlns:p14="http://schemas.microsoft.com/office/powerpoint/2010/main" val="2805802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8</a:t>
            </a:fld>
            <a:endParaRPr lang="en-IN"/>
          </a:p>
        </p:txBody>
      </p:sp>
    </p:spTree>
    <p:extLst>
      <p:ext uri="{BB962C8B-B14F-4D97-AF65-F5344CB8AC3E}">
        <p14:creationId xmlns:p14="http://schemas.microsoft.com/office/powerpoint/2010/main" val="170107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3E73043-168D-4387-ADB1-73040215BD53}" type="slidenum">
              <a:rPr lang="en-IN" smtClean="0"/>
              <a:t>9</a:t>
            </a:fld>
            <a:endParaRPr lang="en-IN"/>
          </a:p>
        </p:txBody>
      </p:sp>
    </p:spTree>
    <p:extLst>
      <p:ext uri="{BB962C8B-B14F-4D97-AF65-F5344CB8AC3E}">
        <p14:creationId xmlns:p14="http://schemas.microsoft.com/office/powerpoint/2010/main" val="11550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2696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927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044740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704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567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25458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600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46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952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568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10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2769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7/5/2018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1801514"/>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playlist?list=PLEbnTDJUr_IegfoqO4iPnPYQui46QqT0j" TargetMode="External"/><Relationship Id="rId2" Type="http://schemas.openxmlformats.org/officeDocument/2006/relationships/hyperlink" Target="https://www.geeksforgeeks.org/computer-network-tutorials/"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6AF4-68B5-48F2-BBB1-A9DA2B0A4511}"/>
              </a:ext>
            </a:extLst>
          </p:cNvPr>
          <p:cNvSpPr>
            <a:spLocks noGrp="1"/>
          </p:cNvSpPr>
          <p:nvPr>
            <p:ph type="title"/>
          </p:nvPr>
        </p:nvSpPr>
        <p:spPr>
          <a:xfrm>
            <a:off x="768633" y="2374745"/>
            <a:ext cx="10364451" cy="1596177"/>
          </a:xfrm>
        </p:spPr>
        <p:txBody>
          <a:bodyPr>
            <a:normAutofit fontScale="90000"/>
          </a:bodyPr>
          <a:lstStyle/>
          <a:p>
            <a:r>
              <a:rPr lang="en-IN" sz="3200" b="1" dirty="0">
                <a:solidFill>
                  <a:srgbClr val="FFFF00"/>
                </a:solidFill>
                <a:latin typeface="Adobe Fan Heiti Std B" panose="020B0700000000000000" pitchFamily="34" charset="-128"/>
                <a:ea typeface="Adobe Fan Heiti Std B" panose="020B0700000000000000" pitchFamily="34" charset="-128"/>
                <a:cs typeface="+mn-cs"/>
              </a:rPr>
              <a:t>Project on how router works </a:t>
            </a:r>
            <a:r>
              <a:rPr lang="en-IN" sz="4000" b="1" dirty="0">
                <a:solidFill>
                  <a:srgbClr val="FF0000"/>
                </a:solidFill>
                <a:latin typeface="Adobe Fan Heiti Std B" panose="020B0700000000000000" pitchFamily="34" charset="-128"/>
                <a:ea typeface="Adobe Fan Heiti Std B" panose="020B0700000000000000" pitchFamily="34" charset="-128"/>
                <a:cs typeface="+mn-cs"/>
              </a:rPr>
              <a:t>???</a:t>
            </a:r>
            <a:br>
              <a:rPr lang="en-IN" sz="3200" b="1" dirty="0">
                <a:solidFill>
                  <a:srgbClr val="FFFF00"/>
                </a:solidFill>
                <a:latin typeface="Adobe Fan Heiti Std B" panose="020B0700000000000000" pitchFamily="34" charset="-128"/>
                <a:ea typeface="Adobe Fan Heiti Std B" panose="020B0700000000000000" pitchFamily="34" charset="-128"/>
                <a:cs typeface="+mn-cs"/>
              </a:rPr>
            </a:br>
            <a:br>
              <a:rPr lang="en-IN" sz="3200" b="1" dirty="0">
                <a:solidFill>
                  <a:srgbClr val="FFFF00"/>
                </a:solidFill>
                <a:latin typeface="Adobe Fan Heiti Std B" panose="020B0700000000000000" pitchFamily="34" charset="-128"/>
                <a:ea typeface="Adobe Fan Heiti Std B" panose="020B0700000000000000" pitchFamily="34" charset="-128"/>
                <a:cs typeface="+mn-cs"/>
              </a:rPr>
            </a:br>
            <a:br>
              <a:rPr lang="en-IN" sz="3200" b="1" dirty="0">
                <a:solidFill>
                  <a:srgbClr val="FFFF00"/>
                </a:solidFill>
                <a:latin typeface="Adobe Fan Heiti Std B" panose="020B0700000000000000" pitchFamily="34" charset="-128"/>
                <a:ea typeface="Adobe Fan Heiti Std B" panose="020B0700000000000000" pitchFamily="34" charset="-128"/>
                <a:cs typeface="+mn-cs"/>
              </a:rPr>
            </a:br>
            <a:endParaRPr lang="en-IN" sz="3200" b="1" dirty="0">
              <a:solidFill>
                <a:srgbClr val="FFFF00"/>
              </a:solidFill>
              <a:latin typeface="Adobe Fan Heiti Std B" panose="020B0700000000000000" pitchFamily="34" charset="-128"/>
              <a:ea typeface="Adobe Fan Heiti Std B" panose="020B0700000000000000" pitchFamily="34" charset="-128"/>
              <a:cs typeface="+mn-cs"/>
            </a:endParaRPr>
          </a:p>
        </p:txBody>
      </p:sp>
      <p:pic>
        <p:nvPicPr>
          <p:cNvPr id="3076" name="Picture 4" descr="Image result for router symbol">
            <a:extLst>
              <a:ext uri="{FF2B5EF4-FFF2-40B4-BE49-F238E27FC236}">
                <a16:creationId xmlns:a16="http://schemas.microsoft.com/office/drawing/2014/main" id="{D21AD26F-91B6-40DC-8CDB-965FF27BF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270" y="3429000"/>
            <a:ext cx="4047672" cy="193613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boy with question">
            <a:extLst>
              <a:ext uri="{FF2B5EF4-FFF2-40B4-BE49-F238E27FC236}">
                <a16:creationId xmlns:a16="http://schemas.microsoft.com/office/drawing/2014/main" id="{45F61342-D179-4727-A4BD-AFE85B38D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042" y="0"/>
            <a:ext cx="374332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0D8C74-7257-4272-ADE6-8CC720CB3D9C}"/>
              </a:ext>
            </a:extLst>
          </p:cNvPr>
          <p:cNvSpPr txBox="1"/>
          <p:nvPr/>
        </p:nvSpPr>
        <p:spPr>
          <a:xfrm>
            <a:off x="449943" y="5921829"/>
            <a:ext cx="3120571" cy="923330"/>
          </a:xfrm>
          <a:prstGeom prst="rect">
            <a:avLst/>
          </a:prstGeom>
          <a:noFill/>
        </p:spPr>
        <p:txBody>
          <a:bodyPr wrap="square" rtlCol="0">
            <a:spAutoFit/>
          </a:bodyPr>
          <a:lstStyle/>
          <a:p>
            <a:r>
              <a:rPr lang="en-IN" dirty="0"/>
              <a:t>Made by : Nivesh Kumar Singh ( 3</a:t>
            </a:r>
            <a:r>
              <a:rPr lang="en-IN" baseline="30000" dirty="0"/>
              <a:t>rd</a:t>
            </a:r>
            <a:r>
              <a:rPr lang="en-IN" dirty="0"/>
              <a:t> year COE DTU)</a:t>
            </a:r>
          </a:p>
          <a:p>
            <a:endParaRPr lang="en-IN" dirty="0"/>
          </a:p>
        </p:txBody>
      </p:sp>
    </p:spTree>
    <p:extLst>
      <p:ext uri="{BB962C8B-B14F-4D97-AF65-F5344CB8AC3E}">
        <p14:creationId xmlns:p14="http://schemas.microsoft.com/office/powerpoint/2010/main" val="236472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F5F304-42EF-4F0F-9F70-E33A9ECF08AC}"/>
              </a:ext>
            </a:extLst>
          </p:cNvPr>
          <p:cNvPicPr>
            <a:picLocks noChangeAspect="1"/>
          </p:cNvPicPr>
          <p:nvPr/>
        </p:nvPicPr>
        <p:blipFill>
          <a:blip r:embed="rId3"/>
          <a:stretch>
            <a:fillRect/>
          </a:stretch>
        </p:blipFill>
        <p:spPr>
          <a:xfrm>
            <a:off x="2518497" y="1310121"/>
            <a:ext cx="6362700" cy="3295650"/>
          </a:xfrm>
          <a:prstGeom prst="rect">
            <a:avLst/>
          </a:prstGeom>
        </p:spPr>
      </p:pic>
      <p:pic>
        <p:nvPicPr>
          <p:cNvPr id="5" name="Picture 4">
            <a:extLst>
              <a:ext uri="{FF2B5EF4-FFF2-40B4-BE49-F238E27FC236}">
                <a16:creationId xmlns:a16="http://schemas.microsoft.com/office/drawing/2014/main" id="{DD1E3108-F2C8-4A36-B560-C016275AB153}"/>
              </a:ext>
            </a:extLst>
          </p:cNvPr>
          <p:cNvPicPr>
            <a:picLocks noChangeAspect="1"/>
          </p:cNvPicPr>
          <p:nvPr/>
        </p:nvPicPr>
        <p:blipFill>
          <a:blip r:embed="rId4"/>
          <a:stretch>
            <a:fillRect/>
          </a:stretch>
        </p:blipFill>
        <p:spPr>
          <a:xfrm>
            <a:off x="1175039" y="4753841"/>
            <a:ext cx="9049616" cy="1817192"/>
          </a:xfrm>
          <a:prstGeom prst="rect">
            <a:avLst/>
          </a:prstGeom>
        </p:spPr>
      </p:pic>
      <p:sp>
        <p:nvSpPr>
          <p:cNvPr id="6" name="TextBox 5">
            <a:extLst>
              <a:ext uri="{FF2B5EF4-FFF2-40B4-BE49-F238E27FC236}">
                <a16:creationId xmlns:a16="http://schemas.microsoft.com/office/drawing/2014/main" id="{58F7211B-35E4-449A-BE82-BE6F95DC977F}"/>
              </a:ext>
            </a:extLst>
          </p:cNvPr>
          <p:cNvSpPr txBox="1"/>
          <p:nvPr/>
        </p:nvSpPr>
        <p:spPr>
          <a:xfrm>
            <a:off x="2412668" y="451257"/>
            <a:ext cx="6362699" cy="579258"/>
          </a:xfrm>
          <a:prstGeom prst="rect">
            <a:avLst/>
          </a:prstGeom>
          <a:noFill/>
        </p:spPr>
        <p:txBody>
          <a:bodyPr wrap="square" rtlCol="0">
            <a:spAutoFit/>
          </a:bodyPr>
          <a:lstStyle/>
          <a:p>
            <a:pPr algn="ctr"/>
            <a:r>
              <a:rPr lang="en-IN" sz="3200" b="1" dirty="0">
                <a:solidFill>
                  <a:srgbClr val="FFFF00"/>
                </a:solidFill>
                <a:latin typeface="Adobe Fan Heiti Std B" panose="020B0700000000000000" pitchFamily="34" charset="-128"/>
                <a:ea typeface="Adobe Fan Heiti Std B" panose="020B0700000000000000" pitchFamily="34" charset="-128"/>
              </a:rPr>
              <a:t>CLASSFULL ADDRESSING</a:t>
            </a:r>
          </a:p>
        </p:txBody>
      </p:sp>
    </p:spTree>
    <p:extLst>
      <p:ext uri="{BB962C8B-B14F-4D97-AF65-F5344CB8AC3E}">
        <p14:creationId xmlns:p14="http://schemas.microsoft.com/office/powerpoint/2010/main" val="292983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8758C5-F690-4C93-869A-476C394D71A8}"/>
              </a:ext>
            </a:extLst>
          </p:cNvPr>
          <p:cNvPicPr>
            <a:picLocks noChangeAspect="1"/>
          </p:cNvPicPr>
          <p:nvPr/>
        </p:nvPicPr>
        <p:blipFill>
          <a:blip r:embed="rId3"/>
          <a:stretch>
            <a:fillRect/>
          </a:stretch>
        </p:blipFill>
        <p:spPr>
          <a:xfrm>
            <a:off x="463621" y="1159235"/>
            <a:ext cx="11264757" cy="4539529"/>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49730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3D1A25-F72C-4DED-BA3A-CBCDFCCF92F1}"/>
              </a:ext>
            </a:extLst>
          </p:cNvPr>
          <p:cNvPicPr>
            <a:picLocks noChangeAspect="1"/>
          </p:cNvPicPr>
          <p:nvPr/>
        </p:nvPicPr>
        <p:blipFill>
          <a:blip r:embed="rId3"/>
          <a:stretch>
            <a:fillRect/>
          </a:stretch>
        </p:blipFill>
        <p:spPr>
          <a:xfrm>
            <a:off x="342900" y="157162"/>
            <a:ext cx="11525250" cy="6567488"/>
          </a:xfrm>
          <a:prstGeom prst="rect">
            <a:avLst/>
          </a:prstGeom>
        </p:spPr>
      </p:pic>
    </p:spTree>
    <p:extLst>
      <p:ext uri="{BB962C8B-B14F-4D97-AF65-F5344CB8AC3E}">
        <p14:creationId xmlns:p14="http://schemas.microsoft.com/office/powerpoint/2010/main" val="165752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5825E-9E79-453B-9A95-C110AB363FDA}"/>
              </a:ext>
            </a:extLst>
          </p:cNvPr>
          <p:cNvSpPr>
            <a:spLocks noGrp="1"/>
          </p:cNvSpPr>
          <p:nvPr>
            <p:ph sz="quarter" idx="13"/>
          </p:nvPr>
        </p:nvSpPr>
        <p:spPr>
          <a:xfrm>
            <a:off x="913773" y="1166942"/>
            <a:ext cx="10508969" cy="4725858"/>
          </a:xfrm>
        </p:spPr>
        <p:txBody>
          <a:bodyPr>
            <a:normAutofit fontScale="92500" lnSpcReduction="10000"/>
          </a:bodyPr>
          <a:lstStyle/>
          <a:p>
            <a:pPr fontAlgn="ctr"/>
            <a:r>
              <a:rPr lang="en-IN" dirty="0"/>
              <a:t>Drawbacks of big networks</a:t>
            </a:r>
          </a:p>
          <a:p>
            <a:pPr lvl="1" fontAlgn="ctr"/>
            <a:r>
              <a:rPr lang="en-IN" dirty="0"/>
              <a:t>Maintenance </a:t>
            </a:r>
          </a:p>
          <a:p>
            <a:pPr lvl="1" fontAlgn="ctr"/>
            <a:r>
              <a:rPr lang="en-IN" dirty="0"/>
              <a:t>Security</a:t>
            </a:r>
          </a:p>
          <a:p>
            <a:pPr fontAlgn="ctr"/>
            <a:r>
              <a:rPr lang="en-IN" dirty="0"/>
              <a:t>Subnetting : </a:t>
            </a:r>
            <a:r>
              <a:rPr lang="en-IN" sz="2600" dirty="0"/>
              <a:t>dividing large network into smaller network. All having continuous addresses.</a:t>
            </a:r>
          </a:p>
          <a:p>
            <a:pPr lvl="1" fontAlgn="ctr"/>
            <a:r>
              <a:rPr lang="en-IN" dirty="0"/>
              <a:t>Advantage : small network easier to maintain and can be secured.</a:t>
            </a:r>
          </a:p>
          <a:p>
            <a:pPr lvl="1" fontAlgn="ctr"/>
            <a:r>
              <a:rPr lang="en-IN" dirty="0"/>
              <a:t>Disadvantage : </a:t>
            </a:r>
          </a:p>
          <a:p>
            <a:pPr lvl="2" fontAlgn="ctr"/>
            <a:r>
              <a:rPr lang="en-IN" dirty="0"/>
              <a:t>levels of identification increases.</a:t>
            </a:r>
          </a:p>
          <a:p>
            <a:pPr lvl="2" fontAlgn="ctr"/>
            <a:r>
              <a:rPr lang="en-IN" dirty="0"/>
              <a:t>Number of useful hosts decreases, Since each subnet required 2 special address. </a:t>
            </a:r>
          </a:p>
          <a:p>
            <a:r>
              <a:rPr lang="en-IN" sz="2400" dirty="0"/>
              <a:t>For subnetting bits are borrowed from host part not from NetID part.</a:t>
            </a:r>
          </a:p>
          <a:p>
            <a:r>
              <a:rPr lang="en-IN" sz="2400" dirty="0" err="1"/>
              <a:t>SubnetID</a:t>
            </a:r>
            <a:r>
              <a:rPr lang="en-IN" sz="2400" dirty="0"/>
              <a:t> =  IP address (AND) </a:t>
            </a:r>
            <a:r>
              <a:rPr lang="en-IN" sz="2400" dirty="0" err="1"/>
              <a:t>SubnetMask</a:t>
            </a:r>
            <a:endParaRPr lang="en-IN" sz="2400" dirty="0"/>
          </a:p>
          <a:p>
            <a:r>
              <a:rPr lang="en-IN" sz="2400" dirty="0"/>
              <a:t>If we are given subnet Mask than we can calculate  number of subnets and number of hosts in each subnet. </a:t>
            </a:r>
          </a:p>
        </p:txBody>
      </p:sp>
      <p:sp>
        <p:nvSpPr>
          <p:cNvPr id="5" name="Rectangle 4">
            <a:extLst>
              <a:ext uri="{FF2B5EF4-FFF2-40B4-BE49-F238E27FC236}">
                <a16:creationId xmlns:a16="http://schemas.microsoft.com/office/drawing/2014/main" id="{6C5D0520-8961-43D8-BB87-9F20063F3DF4}"/>
              </a:ext>
            </a:extLst>
          </p:cNvPr>
          <p:cNvSpPr/>
          <p:nvPr/>
        </p:nvSpPr>
        <p:spPr>
          <a:xfrm>
            <a:off x="913774" y="558284"/>
            <a:ext cx="2327881" cy="584775"/>
          </a:xfrm>
          <a:prstGeom prst="rect">
            <a:avLst/>
          </a:prstGeom>
        </p:spPr>
        <p:txBody>
          <a:bodyPr wrap="none">
            <a:spAutoFit/>
          </a:bodyPr>
          <a:lstStyle/>
          <a:p>
            <a:r>
              <a:rPr lang="en-IN" sz="3200" b="1" dirty="0">
                <a:solidFill>
                  <a:srgbClr val="FFFF00"/>
                </a:solidFill>
                <a:latin typeface="Adobe Fan Heiti Std B" panose="020B0700000000000000" pitchFamily="34" charset="-128"/>
                <a:ea typeface="Adobe Fan Heiti Std B" panose="020B0700000000000000" pitchFamily="34" charset="-128"/>
              </a:rPr>
              <a:t>Subnetting</a:t>
            </a:r>
            <a:r>
              <a:rPr lang="en-IN" b="1" dirty="0">
                <a:solidFill>
                  <a:srgbClr val="FFFF00"/>
                </a:solidFill>
                <a:latin typeface="Adobe Fan Heiti Std B" panose="020B0700000000000000" pitchFamily="34" charset="-128"/>
                <a:ea typeface="Adobe Fan Heiti Std B" panose="020B0700000000000000" pitchFamily="34" charset="-128"/>
              </a:rPr>
              <a:t> </a:t>
            </a:r>
            <a:endParaRPr lang="en-IN" dirty="0"/>
          </a:p>
        </p:txBody>
      </p:sp>
    </p:spTree>
    <p:extLst>
      <p:ext uri="{BB962C8B-B14F-4D97-AF65-F5344CB8AC3E}">
        <p14:creationId xmlns:p14="http://schemas.microsoft.com/office/powerpoint/2010/main" val="376936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1ECA-D798-4DF4-839F-B222487BF9AC}"/>
              </a:ext>
            </a:extLst>
          </p:cNvPr>
          <p:cNvSpPr>
            <a:spLocks noGrp="1"/>
          </p:cNvSpPr>
          <p:nvPr>
            <p:ph type="title"/>
          </p:nvPr>
        </p:nvSpPr>
        <p:spPr>
          <a:xfrm>
            <a:off x="604643" y="189087"/>
            <a:ext cx="10364451" cy="1596177"/>
          </a:xfrm>
        </p:spPr>
        <p:txBody>
          <a:bodyPr/>
          <a:lstStyle/>
          <a:p>
            <a:pPr defTabSz="457200"/>
            <a:r>
              <a:rPr lang="en-IN" sz="3200" b="1" dirty="0">
                <a:solidFill>
                  <a:srgbClr val="FFFF00"/>
                </a:solidFill>
                <a:latin typeface="Adobe Fan Heiti Std B" panose="020B0700000000000000" pitchFamily="34" charset="-128"/>
                <a:ea typeface="Adobe Fan Heiti Std B" panose="020B0700000000000000" pitchFamily="34" charset="-128"/>
                <a:cs typeface="+mn-cs"/>
              </a:rPr>
              <a:t>Classless Inter-Domain Routing (CIDR)</a:t>
            </a:r>
          </a:p>
        </p:txBody>
      </p:sp>
      <p:pic>
        <p:nvPicPr>
          <p:cNvPr id="4" name="Picture 3">
            <a:extLst>
              <a:ext uri="{FF2B5EF4-FFF2-40B4-BE49-F238E27FC236}">
                <a16:creationId xmlns:a16="http://schemas.microsoft.com/office/drawing/2014/main" id="{B119E896-B290-4B61-9A0B-19A5A931186A}"/>
              </a:ext>
            </a:extLst>
          </p:cNvPr>
          <p:cNvPicPr>
            <a:picLocks noChangeAspect="1"/>
          </p:cNvPicPr>
          <p:nvPr/>
        </p:nvPicPr>
        <p:blipFill>
          <a:blip r:embed="rId3"/>
          <a:stretch>
            <a:fillRect/>
          </a:stretch>
        </p:blipFill>
        <p:spPr>
          <a:xfrm>
            <a:off x="1492619" y="4134089"/>
            <a:ext cx="8173895" cy="2600785"/>
          </a:xfrm>
          <a:prstGeom prst="rect">
            <a:avLst/>
          </a:prstGeom>
        </p:spPr>
      </p:pic>
      <p:sp>
        <p:nvSpPr>
          <p:cNvPr id="5" name="Rectangle 4">
            <a:extLst>
              <a:ext uri="{FF2B5EF4-FFF2-40B4-BE49-F238E27FC236}">
                <a16:creationId xmlns:a16="http://schemas.microsoft.com/office/drawing/2014/main" id="{B90DECFD-CD53-4636-914B-F24A11EC7C5A}"/>
              </a:ext>
            </a:extLst>
          </p:cNvPr>
          <p:cNvSpPr/>
          <p:nvPr/>
        </p:nvSpPr>
        <p:spPr>
          <a:xfrm>
            <a:off x="604643" y="1490794"/>
            <a:ext cx="9282546" cy="2308324"/>
          </a:xfrm>
          <a:prstGeom prst="rect">
            <a:avLst/>
          </a:prstGeom>
        </p:spPr>
        <p:txBody>
          <a:bodyPr wrap="square">
            <a:spAutoFit/>
          </a:bodyPr>
          <a:lstStyle/>
          <a:p>
            <a:r>
              <a:rPr lang="en-IN" dirty="0">
                <a:latin typeface="Open Sans"/>
              </a:rPr>
              <a:t>Classful networking was replaced by Classless Inter-Domain Routing (CIDR) in 1993.</a:t>
            </a:r>
          </a:p>
          <a:p>
            <a:endParaRPr lang="en-IN" dirty="0">
              <a:latin typeface="Open Sans"/>
            </a:endParaRPr>
          </a:p>
          <a:p>
            <a:r>
              <a:rPr lang="en-IN" dirty="0"/>
              <a:t>To reduce the wastage of IP addresses in a block, we use sub-netting. What we do is that we use host id bits as net id bits of a classful IP address. We give the IP address and define the number of bits for mask along with it (usually followed by a ‘/’ symbol), like, 192.168.1.1/28. Here, subnet mask is found by putting the given number of bits out of 32 as 1, like, in the given address, we need to put 28 out of 32 bits as 1 and the rest as 0, and so, the subnet mask would be 255.255.255.240.</a:t>
            </a:r>
          </a:p>
        </p:txBody>
      </p:sp>
    </p:spTree>
    <p:extLst>
      <p:ext uri="{BB962C8B-B14F-4D97-AF65-F5344CB8AC3E}">
        <p14:creationId xmlns:p14="http://schemas.microsoft.com/office/powerpoint/2010/main" val="19684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D33E29-3743-484A-9F82-0E69956A3CD2}"/>
              </a:ext>
            </a:extLst>
          </p:cNvPr>
          <p:cNvSpPr/>
          <p:nvPr/>
        </p:nvSpPr>
        <p:spPr>
          <a:xfrm>
            <a:off x="1822084" y="893018"/>
            <a:ext cx="7292887" cy="584775"/>
          </a:xfrm>
          <a:prstGeom prst="rect">
            <a:avLst/>
          </a:prstGeom>
        </p:spPr>
        <p:txBody>
          <a:bodyPr wrap="square">
            <a:spAutoFit/>
          </a:bodyPr>
          <a:lstStyle/>
          <a:p>
            <a:pPr algn="ctr"/>
            <a:r>
              <a:rPr lang="en-IN" sz="3200" b="1" dirty="0">
                <a:solidFill>
                  <a:srgbClr val="FFFF00"/>
                </a:solidFill>
                <a:latin typeface="Adobe Fan Heiti Std B" panose="020B0700000000000000" pitchFamily="34" charset="-128"/>
                <a:ea typeface="Adobe Fan Heiti Std B" panose="020B0700000000000000" pitchFamily="34" charset="-128"/>
              </a:rPr>
              <a:t>Unicast, Broadcast and Multicast</a:t>
            </a:r>
          </a:p>
        </p:txBody>
      </p:sp>
      <p:sp>
        <p:nvSpPr>
          <p:cNvPr id="5" name="Content Placeholder 2">
            <a:extLst>
              <a:ext uri="{FF2B5EF4-FFF2-40B4-BE49-F238E27FC236}">
                <a16:creationId xmlns:a16="http://schemas.microsoft.com/office/drawing/2014/main" id="{D7F0D2D1-1391-4255-9687-9E8996F2FD7A}"/>
              </a:ext>
            </a:extLst>
          </p:cNvPr>
          <p:cNvSpPr>
            <a:spLocks noGrp="1"/>
          </p:cNvSpPr>
          <p:nvPr>
            <p:ph sz="quarter" idx="13"/>
          </p:nvPr>
        </p:nvSpPr>
        <p:spPr>
          <a:xfrm>
            <a:off x="550917" y="1946178"/>
            <a:ext cx="10363826" cy="3424107"/>
          </a:xfrm>
        </p:spPr>
        <p:txBody>
          <a:bodyPr/>
          <a:lstStyle/>
          <a:p>
            <a:r>
              <a:rPr lang="en-IN" dirty="0"/>
              <a:t>Unicast : ( One to one delivery ) </a:t>
            </a:r>
          </a:p>
          <a:p>
            <a:r>
              <a:rPr lang="en-IN" dirty="0"/>
              <a:t>Multicast : ( one to many delivery )</a:t>
            </a:r>
          </a:p>
          <a:p>
            <a:r>
              <a:rPr lang="en-IN" dirty="0"/>
              <a:t>Broadcast :  ( one to all delivery )</a:t>
            </a:r>
          </a:p>
          <a:p>
            <a:pPr lvl="1"/>
            <a:r>
              <a:rPr lang="en-IN" dirty="0"/>
              <a:t>Limited Broadcast.</a:t>
            </a:r>
          </a:p>
          <a:p>
            <a:pPr lvl="1"/>
            <a:r>
              <a:rPr lang="en-IN" dirty="0"/>
              <a:t>Directed broadcast.</a:t>
            </a:r>
          </a:p>
        </p:txBody>
      </p:sp>
      <p:pic>
        <p:nvPicPr>
          <p:cNvPr id="6" name="Picture 5">
            <a:extLst>
              <a:ext uri="{FF2B5EF4-FFF2-40B4-BE49-F238E27FC236}">
                <a16:creationId xmlns:a16="http://schemas.microsoft.com/office/drawing/2014/main" id="{1E1ED8AC-1FE0-41F7-917D-F61F33B9A0B6}"/>
              </a:ext>
            </a:extLst>
          </p:cNvPr>
          <p:cNvPicPr>
            <a:picLocks noChangeAspect="1"/>
          </p:cNvPicPr>
          <p:nvPr/>
        </p:nvPicPr>
        <p:blipFill>
          <a:blip r:embed="rId3"/>
          <a:stretch>
            <a:fillRect/>
          </a:stretch>
        </p:blipFill>
        <p:spPr>
          <a:xfrm>
            <a:off x="6705600" y="1603830"/>
            <a:ext cx="4935483" cy="5036192"/>
          </a:xfrm>
          <a:prstGeom prst="rect">
            <a:avLst/>
          </a:prstGeom>
        </p:spPr>
      </p:pic>
    </p:spTree>
    <p:extLst>
      <p:ext uri="{BB962C8B-B14F-4D97-AF65-F5344CB8AC3E}">
        <p14:creationId xmlns:p14="http://schemas.microsoft.com/office/powerpoint/2010/main" val="166664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E567-4A9B-4656-9DC8-BBFE9678E7BA}"/>
              </a:ext>
            </a:extLst>
          </p:cNvPr>
          <p:cNvSpPr>
            <a:spLocks noGrp="1"/>
          </p:cNvSpPr>
          <p:nvPr>
            <p:ph type="title"/>
          </p:nvPr>
        </p:nvSpPr>
        <p:spPr>
          <a:xfrm>
            <a:off x="913774" y="183088"/>
            <a:ext cx="10364451" cy="1596177"/>
          </a:xfrm>
        </p:spPr>
        <p:txBody>
          <a:bodyPr>
            <a:normAutofit/>
          </a:bodyPr>
          <a:lstStyle/>
          <a:p>
            <a:pPr defTabSz="457200"/>
            <a:r>
              <a:rPr lang="en-IN" sz="3200" b="1" dirty="0">
                <a:solidFill>
                  <a:srgbClr val="FFFF00"/>
                </a:solidFill>
                <a:latin typeface="Adobe Fan Heiti Std B" panose="020B0700000000000000" pitchFamily="34" charset="-128"/>
                <a:ea typeface="Adobe Fan Heiti Std B" panose="020B0700000000000000" pitchFamily="34" charset="-128"/>
                <a:cs typeface="+mn-cs"/>
              </a:rPr>
              <a:t>Unicasting</a:t>
            </a:r>
          </a:p>
        </p:txBody>
      </p:sp>
      <p:pic>
        <p:nvPicPr>
          <p:cNvPr id="4" name="Picture 3">
            <a:extLst>
              <a:ext uri="{FF2B5EF4-FFF2-40B4-BE49-F238E27FC236}">
                <a16:creationId xmlns:a16="http://schemas.microsoft.com/office/drawing/2014/main" id="{8AC48349-76D1-4B49-AA79-C0D7B07280F9}"/>
              </a:ext>
            </a:extLst>
          </p:cNvPr>
          <p:cNvPicPr>
            <a:picLocks noChangeAspect="1"/>
          </p:cNvPicPr>
          <p:nvPr/>
        </p:nvPicPr>
        <p:blipFill>
          <a:blip r:embed="rId3"/>
          <a:stretch>
            <a:fillRect/>
          </a:stretch>
        </p:blipFill>
        <p:spPr>
          <a:xfrm>
            <a:off x="1634126" y="1962376"/>
            <a:ext cx="9139167" cy="4235224"/>
          </a:xfrm>
          <a:prstGeom prst="rect">
            <a:avLst/>
          </a:prstGeom>
        </p:spPr>
      </p:pic>
    </p:spTree>
    <p:extLst>
      <p:ext uri="{BB962C8B-B14F-4D97-AF65-F5344CB8AC3E}">
        <p14:creationId xmlns:p14="http://schemas.microsoft.com/office/powerpoint/2010/main" val="231900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B0B6-BFA4-48D6-ADBF-CA4CB2C8DB9C}"/>
              </a:ext>
            </a:extLst>
          </p:cNvPr>
          <p:cNvSpPr>
            <a:spLocks noGrp="1"/>
          </p:cNvSpPr>
          <p:nvPr>
            <p:ph type="title"/>
          </p:nvPr>
        </p:nvSpPr>
        <p:spPr>
          <a:xfrm>
            <a:off x="768632" y="116333"/>
            <a:ext cx="10364451" cy="1596177"/>
          </a:xfrm>
        </p:spPr>
        <p:txBody>
          <a:bodyPr>
            <a:normAutofit/>
          </a:bodyPr>
          <a:lstStyle/>
          <a:p>
            <a:pPr defTabSz="457200"/>
            <a:r>
              <a:rPr lang="en-IN" sz="3200" b="1" dirty="0">
                <a:solidFill>
                  <a:srgbClr val="FFFF00"/>
                </a:solidFill>
                <a:latin typeface="Adobe Fan Heiti Std B" panose="020B0700000000000000" pitchFamily="34" charset="-128"/>
                <a:ea typeface="Adobe Fan Heiti Std B" panose="020B0700000000000000" pitchFamily="34" charset="-128"/>
                <a:cs typeface="+mn-cs"/>
              </a:rPr>
              <a:t>Multicasting</a:t>
            </a:r>
          </a:p>
        </p:txBody>
      </p:sp>
      <p:pic>
        <p:nvPicPr>
          <p:cNvPr id="4" name="Picture 3">
            <a:extLst>
              <a:ext uri="{FF2B5EF4-FFF2-40B4-BE49-F238E27FC236}">
                <a16:creationId xmlns:a16="http://schemas.microsoft.com/office/drawing/2014/main" id="{B6C65B70-95B9-42AA-8288-F23093B103E9}"/>
              </a:ext>
            </a:extLst>
          </p:cNvPr>
          <p:cNvPicPr>
            <a:picLocks noChangeAspect="1"/>
          </p:cNvPicPr>
          <p:nvPr/>
        </p:nvPicPr>
        <p:blipFill>
          <a:blip r:embed="rId3"/>
          <a:stretch>
            <a:fillRect/>
          </a:stretch>
        </p:blipFill>
        <p:spPr>
          <a:xfrm>
            <a:off x="214312" y="1712509"/>
            <a:ext cx="8274125" cy="4238347"/>
          </a:xfrm>
          <a:prstGeom prst="rect">
            <a:avLst/>
          </a:prstGeom>
        </p:spPr>
      </p:pic>
      <p:sp>
        <p:nvSpPr>
          <p:cNvPr id="5" name="Title 1">
            <a:extLst>
              <a:ext uri="{FF2B5EF4-FFF2-40B4-BE49-F238E27FC236}">
                <a16:creationId xmlns:a16="http://schemas.microsoft.com/office/drawing/2014/main" id="{8968CCD8-76E0-48A8-B433-99C5BF693364}"/>
              </a:ext>
            </a:extLst>
          </p:cNvPr>
          <p:cNvSpPr txBox="1">
            <a:spLocks/>
          </p:cNvSpPr>
          <p:nvPr/>
        </p:nvSpPr>
        <p:spPr>
          <a:xfrm>
            <a:off x="8766628" y="1959428"/>
            <a:ext cx="3211060" cy="1277257"/>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a:lstStyle>
          <a:p>
            <a:pPr marL="457200" indent="-457200" algn="l">
              <a:buAutoNum type="arabicPeriod"/>
            </a:pPr>
            <a:r>
              <a:rPr lang="en-IN" sz="2000" dirty="0"/>
              <a:t>Multicast routers are used.</a:t>
            </a:r>
          </a:p>
          <a:p>
            <a:pPr marL="457200" indent="-457200" algn="l">
              <a:buAutoNum type="arabicPeriod"/>
            </a:pPr>
            <a:r>
              <a:rPr lang="en-IN" sz="2000" dirty="0"/>
              <a:t>Use class d addresses as destination addresses </a:t>
            </a:r>
          </a:p>
        </p:txBody>
      </p:sp>
    </p:spTree>
    <p:extLst>
      <p:ext uri="{BB962C8B-B14F-4D97-AF65-F5344CB8AC3E}">
        <p14:creationId xmlns:p14="http://schemas.microsoft.com/office/powerpoint/2010/main" val="357592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89AA-5BA4-4D15-9A0A-C2DB6EF0A578}"/>
              </a:ext>
            </a:extLst>
          </p:cNvPr>
          <p:cNvSpPr>
            <a:spLocks noGrp="1"/>
          </p:cNvSpPr>
          <p:nvPr>
            <p:ph type="title"/>
          </p:nvPr>
        </p:nvSpPr>
        <p:spPr>
          <a:xfrm>
            <a:off x="913774" y="0"/>
            <a:ext cx="10364451" cy="1596177"/>
          </a:xfrm>
        </p:spPr>
        <p:txBody>
          <a:bodyPr/>
          <a:lstStyle/>
          <a:p>
            <a:pPr defTabSz="457200"/>
            <a:r>
              <a:rPr lang="en-IN" sz="3200" b="1" dirty="0">
                <a:solidFill>
                  <a:srgbClr val="FFFF00"/>
                </a:solidFill>
                <a:latin typeface="Adobe Fan Heiti Std B" panose="020B0700000000000000" pitchFamily="34" charset="-128"/>
                <a:ea typeface="Adobe Fan Heiti Std B" panose="020B0700000000000000" pitchFamily="34" charset="-128"/>
                <a:cs typeface="+mn-cs"/>
              </a:rPr>
              <a:t>Multicasting vs multiple unicasting</a:t>
            </a:r>
          </a:p>
        </p:txBody>
      </p:sp>
      <p:pic>
        <p:nvPicPr>
          <p:cNvPr id="4" name="Picture 3">
            <a:extLst>
              <a:ext uri="{FF2B5EF4-FFF2-40B4-BE49-F238E27FC236}">
                <a16:creationId xmlns:a16="http://schemas.microsoft.com/office/drawing/2014/main" id="{6250B637-9032-4239-B166-C8AC895884EE}"/>
              </a:ext>
            </a:extLst>
          </p:cNvPr>
          <p:cNvPicPr>
            <a:picLocks noChangeAspect="1"/>
          </p:cNvPicPr>
          <p:nvPr/>
        </p:nvPicPr>
        <p:blipFill>
          <a:blip r:embed="rId3"/>
          <a:stretch>
            <a:fillRect/>
          </a:stretch>
        </p:blipFill>
        <p:spPr>
          <a:xfrm>
            <a:off x="913774" y="1234227"/>
            <a:ext cx="9391196" cy="4114073"/>
          </a:xfrm>
          <a:prstGeom prst="rect">
            <a:avLst/>
          </a:prstGeom>
        </p:spPr>
      </p:pic>
      <p:sp>
        <p:nvSpPr>
          <p:cNvPr id="5" name="TextBox 4">
            <a:extLst>
              <a:ext uri="{FF2B5EF4-FFF2-40B4-BE49-F238E27FC236}">
                <a16:creationId xmlns:a16="http://schemas.microsoft.com/office/drawing/2014/main" id="{41A6E679-781A-4516-B30A-FE759DD7192D}"/>
              </a:ext>
            </a:extLst>
          </p:cNvPr>
          <p:cNvSpPr txBox="1"/>
          <p:nvPr/>
        </p:nvSpPr>
        <p:spPr>
          <a:xfrm>
            <a:off x="913774" y="5623773"/>
            <a:ext cx="9592072" cy="707886"/>
          </a:xfrm>
          <a:prstGeom prst="rect">
            <a:avLst/>
          </a:prstGeom>
          <a:noFill/>
        </p:spPr>
        <p:txBody>
          <a:bodyPr wrap="square" rtlCol="0">
            <a:spAutoFit/>
          </a:bodyPr>
          <a:lstStyle/>
          <a:p>
            <a:r>
              <a:rPr lang="en-IN" sz="2000" dirty="0"/>
              <a:t>In Multicasting ,Multicast router makes copies of packets whereas all copies are made by source in multiple unicasting .</a:t>
            </a:r>
          </a:p>
        </p:txBody>
      </p:sp>
    </p:spTree>
    <p:extLst>
      <p:ext uri="{BB962C8B-B14F-4D97-AF65-F5344CB8AC3E}">
        <p14:creationId xmlns:p14="http://schemas.microsoft.com/office/powerpoint/2010/main" val="394801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3FCA01-A021-4DAD-BD8D-8A348863BF73}"/>
              </a:ext>
            </a:extLst>
          </p:cNvPr>
          <p:cNvSpPr>
            <a:spLocks noGrp="1"/>
          </p:cNvSpPr>
          <p:nvPr>
            <p:ph type="title"/>
          </p:nvPr>
        </p:nvSpPr>
        <p:spPr>
          <a:xfrm>
            <a:off x="571500" y="40648"/>
            <a:ext cx="10515600" cy="1325563"/>
          </a:xfrm>
        </p:spPr>
        <p:txBody>
          <a:bodyPr/>
          <a:lstStyle/>
          <a:p>
            <a:pPr defTabSz="457200"/>
            <a:r>
              <a:rPr lang="en-IN" sz="3200" b="1" dirty="0">
                <a:solidFill>
                  <a:srgbClr val="FFFF00"/>
                </a:solidFill>
                <a:latin typeface="Adobe Fan Heiti Std B" panose="020B0700000000000000" pitchFamily="34" charset="-128"/>
                <a:ea typeface="Adobe Fan Heiti Std B" panose="020B0700000000000000" pitchFamily="34" charset="-128"/>
                <a:cs typeface="+mn-cs"/>
              </a:rPr>
              <a:t>Broadcasting</a:t>
            </a:r>
          </a:p>
        </p:txBody>
      </p:sp>
      <p:sp>
        <p:nvSpPr>
          <p:cNvPr id="6" name="TextBox 5">
            <a:extLst>
              <a:ext uri="{FF2B5EF4-FFF2-40B4-BE49-F238E27FC236}">
                <a16:creationId xmlns:a16="http://schemas.microsoft.com/office/drawing/2014/main" id="{7C4EFC08-4F9E-40C8-AC51-3F2576E5386C}"/>
              </a:ext>
            </a:extLst>
          </p:cNvPr>
          <p:cNvSpPr txBox="1"/>
          <p:nvPr/>
        </p:nvSpPr>
        <p:spPr>
          <a:xfrm>
            <a:off x="618225" y="1081891"/>
            <a:ext cx="5344425" cy="3231654"/>
          </a:xfrm>
          <a:prstGeom prst="rect">
            <a:avLst/>
          </a:prstGeom>
          <a:noFill/>
        </p:spPr>
        <p:txBody>
          <a:bodyPr wrap="square" rtlCol="0">
            <a:spAutoFit/>
          </a:bodyPr>
          <a:lstStyle/>
          <a:p>
            <a:r>
              <a:rPr lang="en-IN" sz="2400" dirty="0">
                <a:solidFill>
                  <a:srgbClr val="00B0F0"/>
                </a:solidFill>
              </a:rPr>
              <a:t>Limited Broadcasting :</a:t>
            </a:r>
          </a:p>
          <a:p>
            <a:r>
              <a:rPr lang="en-IN" sz="2000" dirty="0"/>
              <a:t>Suppose you have to send stream of packets to all the devices over the network that you reside, this broadcasting comes handy. For this to </a:t>
            </a:r>
            <a:r>
              <a:rPr lang="en-IN" sz="2000" dirty="0" err="1"/>
              <a:t>achieve,it</a:t>
            </a:r>
            <a:r>
              <a:rPr lang="en-IN" sz="2000" dirty="0"/>
              <a:t> will append 255.255.255.255 (all the 32 bits of IP address set to 1) called as </a:t>
            </a:r>
            <a:r>
              <a:rPr lang="en-IN" sz="2000" b="1" dirty="0"/>
              <a:t>Limited Broadcast Address</a:t>
            </a:r>
            <a:r>
              <a:rPr lang="en-IN" sz="2000" dirty="0"/>
              <a:t> in the destination address of the datagram (packet) header which is reserved for information </a:t>
            </a:r>
            <a:r>
              <a:rPr lang="en-IN" sz="2000" dirty="0" err="1"/>
              <a:t>tranfer</a:t>
            </a:r>
            <a:r>
              <a:rPr lang="en-IN" sz="2000" dirty="0"/>
              <a:t> to all the recipients from a single client (sender) over the network.</a:t>
            </a:r>
          </a:p>
        </p:txBody>
      </p:sp>
      <p:sp>
        <p:nvSpPr>
          <p:cNvPr id="7" name="TextBox 6">
            <a:extLst>
              <a:ext uri="{FF2B5EF4-FFF2-40B4-BE49-F238E27FC236}">
                <a16:creationId xmlns:a16="http://schemas.microsoft.com/office/drawing/2014/main" id="{B6B1EC12-FBD2-44FA-BC37-EB8E4A7D62AD}"/>
              </a:ext>
            </a:extLst>
          </p:cNvPr>
          <p:cNvSpPr txBox="1"/>
          <p:nvPr/>
        </p:nvSpPr>
        <p:spPr>
          <a:xfrm>
            <a:off x="6553201" y="1081891"/>
            <a:ext cx="3943348" cy="2954655"/>
          </a:xfrm>
          <a:prstGeom prst="rect">
            <a:avLst/>
          </a:prstGeom>
          <a:noFill/>
        </p:spPr>
        <p:txBody>
          <a:bodyPr wrap="square" rtlCol="0">
            <a:spAutoFit/>
          </a:bodyPr>
          <a:lstStyle/>
          <a:p>
            <a:r>
              <a:rPr lang="en-IN" sz="2400" dirty="0">
                <a:solidFill>
                  <a:srgbClr val="00B0F0"/>
                </a:solidFill>
              </a:rPr>
              <a:t>Directed Broadcasting :</a:t>
            </a:r>
          </a:p>
          <a:p>
            <a:r>
              <a:rPr lang="en-IN" dirty="0"/>
              <a:t>This is useful when a device in one network wants to transfer packet stream to all the devices over the other network. This is achieved by translating all the Host ID part bits of the destination address to 1,referred as </a:t>
            </a:r>
            <a:r>
              <a:rPr lang="en-IN" b="1" dirty="0"/>
              <a:t>Direct Broadcast Address</a:t>
            </a:r>
            <a:r>
              <a:rPr lang="en-IN" dirty="0"/>
              <a:t> in the datagram header for information transfer.</a:t>
            </a:r>
          </a:p>
        </p:txBody>
      </p:sp>
      <p:pic>
        <p:nvPicPr>
          <p:cNvPr id="10" name="Picture 9">
            <a:extLst>
              <a:ext uri="{FF2B5EF4-FFF2-40B4-BE49-F238E27FC236}">
                <a16:creationId xmlns:a16="http://schemas.microsoft.com/office/drawing/2014/main" id="{CC5CE36E-523A-49E2-8B55-EB79E3E8C3D1}"/>
              </a:ext>
            </a:extLst>
          </p:cNvPr>
          <p:cNvPicPr>
            <a:picLocks noChangeAspect="1"/>
          </p:cNvPicPr>
          <p:nvPr/>
        </p:nvPicPr>
        <p:blipFill>
          <a:blip r:embed="rId3"/>
          <a:stretch>
            <a:fillRect/>
          </a:stretch>
        </p:blipFill>
        <p:spPr>
          <a:xfrm>
            <a:off x="1608755" y="4313545"/>
            <a:ext cx="2486995" cy="2453835"/>
          </a:xfrm>
          <a:prstGeom prst="rect">
            <a:avLst/>
          </a:prstGeom>
        </p:spPr>
      </p:pic>
      <p:pic>
        <p:nvPicPr>
          <p:cNvPr id="11" name="Picture 10">
            <a:extLst>
              <a:ext uri="{FF2B5EF4-FFF2-40B4-BE49-F238E27FC236}">
                <a16:creationId xmlns:a16="http://schemas.microsoft.com/office/drawing/2014/main" id="{F804E461-73BD-4F02-8865-496D59A59382}"/>
              </a:ext>
            </a:extLst>
          </p:cNvPr>
          <p:cNvPicPr>
            <a:picLocks noChangeAspect="1"/>
          </p:cNvPicPr>
          <p:nvPr/>
        </p:nvPicPr>
        <p:blipFill>
          <a:blip r:embed="rId4"/>
          <a:stretch>
            <a:fillRect/>
          </a:stretch>
        </p:blipFill>
        <p:spPr>
          <a:xfrm>
            <a:off x="6601724" y="4103460"/>
            <a:ext cx="4629151" cy="2646895"/>
          </a:xfrm>
          <a:prstGeom prst="rect">
            <a:avLst/>
          </a:prstGeom>
        </p:spPr>
      </p:pic>
    </p:spTree>
    <p:extLst>
      <p:ext uri="{BB962C8B-B14F-4D97-AF65-F5344CB8AC3E}">
        <p14:creationId xmlns:p14="http://schemas.microsoft.com/office/powerpoint/2010/main" val="164855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F8DB3-800E-4476-A31C-697DEA313066}"/>
              </a:ext>
            </a:extLst>
          </p:cNvPr>
          <p:cNvPicPr>
            <a:picLocks noChangeAspect="1"/>
          </p:cNvPicPr>
          <p:nvPr/>
        </p:nvPicPr>
        <p:blipFill>
          <a:blip r:embed="rId3"/>
          <a:stretch>
            <a:fillRect/>
          </a:stretch>
        </p:blipFill>
        <p:spPr>
          <a:xfrm>
            <a:off x="6205310" y="1632857"/>
            <a:ext cx="5362575" cy="4717596"/>
          </a:xfrm>
          <a:prstGeom prst="rect">
            <a:avLst/>
          </a:prstGeom>
        </p:spPr>
      </p:pic>
      <p:pic>
        <p:nvPicPr>
          <p:cNvPr id="5" name="Picture 4">
            <a:extLst>
              <a:ext uri="{FF2B5EF4-FFF2-40B4-BE49-F238E27FC236}">
                <a16:creationId xmlns:a16="http://schemas.microsoft.com/office/drawing/2014/main" id="{D87394A3-6F88-4F0C-B146-64ABB862252E}"/>
              </a:ext>
            </a:extLst>
          </p:cNvPr>
          <p:cNvPicPr>
            <a:picLocks noChangeAspect="1"/>
          </p:cNvPicPr>
          <p:nvPr/>
        </p:nvPicPr>
        <p:blipFill>
          <a:blip r:embed="rId4"/>
          <a:stretch>
            <a:fillRect/>
          </a:stretch>
        </p:blipFill>
        <p:spPr>
          <a:xfrm>
            <a:off x="326120" y="1632857"/>
            <a:ext cx="5515428" cy="4717596"/>
          </a:xfrm>
          <a:prstGeom prst="rect">
            <a:avLst/>
          </a:prstGeom>
        </p:spPr>
      </p:pic>
      <p:sp>
        <p:nvSpPr>
          <p:cNvPr id="7" name="TextBox 6">
            <a:extLst>
              <a:ext uri="{FF2B5EF4-FFF2-40B4-BE49-F238E27FC236}">
                <a16:creationId xmlns:a16="http://schemas.microsoft.com/office/drawing/2014/main" id="{726231AC-3B67-4BE0-AC91-F20A88EEF7F3}"/>
              </a:ext>
            </a:extLst>
          </p:cNvPr>
          <p:cNvSpPr txBox="1"/>
          <p:nvPr/>
        </p:nvSpPr>
        <p:spPr>
          <a:xfrm>
            <a:off x="2412668" y="451257"/>
            <a:ext cx="6362699" cy="579258"/>
          </a:xfrm>
          <a:prstGeom prst="rect">
            <a:avLst/>
          </a:prstGeom>
          <a:noFill/>
        </p:spPr>
        <p:txBody>
          <a:bodyPr wrap="square" rtlCol="0">
            <a:spAutoFit/>
          </a:bodyPr>
          <a:lstStyle/>
          <a:p>
            <a:pPr algn="ctr"/>
            <a:r>
              <a:rPr lang="en-IN" sz="3200" b="1" dirty="0">
                <a:solidFill>
                  <a:srgbClr val="FFFF00"/>
                </a:solidFill>
                <a:latin typeface="Adobe Fan Heiti Std B" panose="020B0700000000000000" pitchFamily="34" charset="-128"/>
                <a:ea typeface="Adobe Fan Heiti Std B" panose="020B0700000000000000" pitchFamily="34" charset="-128"/>
              </a:rPr>
              <a:t>NETWORK MODELS</a:t>
            </a:r>
          </a:p>
        </p:txBody>
      </p:sp>
    </p:spTree>
    <p:extLst>
      <p:ext uri="{BB962C8B-B14F-4D97-AF65-F5344CB8AC3E}">
        <p14:creationId xmlns:p14="http://schemas.microsoft.com/office/powerpoint/2010/main" val="1017570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813509-36BF-4D6F-9A31-00E0F82A1053}"/>
              </a:ext>
            </a:extLst>
          </p:cNvPr>
          <p:cNvGraphicFramePr>
            <a:graphicFrameLocks noGrp="1"/>
          </p:cNvGraphicFramePr>
          <p:nvPr>
            <p:extLst>
              <p:ext uri="{D42A27DB-BD31-4B8C-83A1-F6EECF244321}">
                <p14:modId xmlns:p14="http://schemas.microsoft.com/office/powerpoint/2010/main" val="2581440942"/>
              </p:ext>
            </p:extLst>
          </p:nvPr>
        </p:nvGraphicFramePr>
        <p:xfrm>
          <a:off x="7091545" y="2451748"/>
          <a:ext cx="3659582" cy="2745440"/>
        </p:xfrm>
        <a:graphic>
          <a:graphicData uri="http://schemas.openxmlformats.org/drawingml/2006/table">
            <a:tbl>
              <a:tblPr/>
              <a:tblGrid>
                <a:gridCol w="1352305">
                  <a:extLst>
                    <a:ext uri="{9D8B030D-6E8A-4147-A177-3AD203B41FA5}">
                      <a16:colId xmlns:a16="http://schemas.microsoft.com/office/drawing/2014/main" val="3099060177"/>
                    </a:ext>
                  </a:extLst>
                </a:gridCol>
                <a:gridCol w="1352305">
                  <a:extLst>
                    <a:ext uri="{9D8B030D-6E8A-4147-A177-3AD203B41FA5}">
                      <a16:colId xmlns:a16="http://schemas.microsoft.com/office/drawing/2014/main" val="64634108"/>
                    </a:ext>
                  </a:extLst>
                </a:gridCol>
                <a:gridCol w="954972">
                  <a:extLst>
                    <a:ext uri="{9D8B030D-6E8A-4147-A177-3AD203B41FA5}">
                      <a16:colId xmlns:a16="http://schemas.microsoft.com/office/drawing/2014/main" val="2077168033"/>
                    </a:ext>
                  </a:extLst>
                </a:gridCol>
              </a:tblGrid>
              <a:tr h="686360">
                <a:tc>
                  <a:txBody>
                    <a:bodyPr/>
                    <a:lstStyle/>
                    <a:p>
                      <a:pPr marL="0" marR="0" fontAlgn="t">
                        <a:spcBef>
                          <a:spcPts val="0"/>
                        </a:spcBef>
                        <a:spcAft>
                          <a:spcPts val="0"/>
                        </a:spcAft>
                      </a:pPr>
                      <a:r>
                        <a:rPr lang="en-IN" sz="1800" dirty="0">
                          <a:effectLst/>
                          <a:latin typeface="Calibri" panose="020F0502020204030204" pitchFamily="34" charset="0"/>
                        </a:rPr>
                        <a:t>NetID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dirty="0" err="1">
                          <a:effectLst/>
                          <a:latin typeface="Calibri" panose="020F0502020204030204" pitchFamily="34" charset="0"/>
                        </a:rPr>
                        <a:t>NetMask</a:t>
                      </a:r>
                      <a:endParaRPr lang="en-IN" sz="18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effectLst/>
                          <a:latin typeface="Calibri" panose="020F0502020204030204" pitchFamily="34" charset="0"/>
                        </a:rPr>
                        <a:t>Interface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23159337"/>
                  </a:ext>
                </a:extLst>
              </a:tr>
              <a:tr h="686360">
                <a:tc>
                  <a:txBody>
                    <a:bodyPr/>
                    <a:lstStyle/>
                    <a:p>
                      <a:pPr marL="0" marR="0" fontAlgn="t">
                        <a:spcBef>
                          <a:spcPts val="0"/>
                        </a:spcBef>
                        <a:spcAft>
                          <a:spcPts val="0"/>
                        </a:spcAft>
                      </a:pPr>
                      <a:r>
                        <a:rPr lang="en-IN" sz="1800">
                          <a:effectLst/>
                          <a:latin typeface="Calibri" panose="020F0502020204030204" pitchFamily="34" charset="0"/>
                        </a:rPr>
                        <a:t>01 000 0000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dirty="0">
                          <a:effectLst/>
                          <a:latin typeface="Calibri" panose="020F0502020204030204" pitchFamily="34" charset="0"/>
                        </a:rPr>
                        <a:t>11 000 0000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dirty="0">
                          <a:effectLst/>
                          <a:latin typeface="Calibri" panose="020F0502020204030204" pitchFamily="34" charset="0"/>
                        </a:rPr>
                        <a:t>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95068961"/>
                  </a:ext>
                </a:extLst>
              </a:tr>
              <a:tr h="686360">
                <a:tc>
                  <a:txBody>
                    <a:bodyPr/>
                    <a:lstStyle/>
                    <a:p>
                      <a:pPr marL="0" marR="0" fontAlgn="t">
                        <a:spcBef>
                          <a:spcPts val="0"/>
                        </a:spcBef>
                        <a:spcAft>
                          <a:spcPts val="0"/>
                        </a:spcAft>
                      </a:pPr>
                      <a:r>
                        <a:rPr lang="en-IN" sz="1800">
                          <a:effectLst/>
                          <a:latin typeface="Calibri" panose="020F0502020204030204" pitchFamily="34" charset="0"/>
                        </a:rPr>
                        <a:t>10 000 0000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effectLst/>
                          <a:latin typeface="Calibri" panose="020F0502020204030204" pitchFamily="34" charset="0"/>
                        </a:rPr>
                        <a:t>11 000 0000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dirty="0">
                          <a:effectLst/>
                          <a:latin typeface="Calibri" panose="020F0502020204030204" pitchFamily="34" charset="0"/>
                        </a:rPr>
                        <a:t>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33554578"/>
                  </a:ext>
                </a:extLst>
              </a:tr>
              <a:tr h="686360">
                <a:tc>
                  <a:txBody>
                    <a:bodyPr/>
                    <a:lstStyle/>
                    <a:p>
                      <a:pPr marL="0" marR="0" fontAlgn="t">
                        <a:spcBef>
                          <a:spcPts val="0"/>
                        </a:spcBef>
                        <a:spcAft>
                          <a:spcPts val="0"/>
                        </a:spcAft>
                      </a:pPr>
                      <a:r>
                        <a:rPr lang="en-IN" sz="1800">
                          <a:effectLst/>
                          <a:latin typeface="Calibri" panose="020F0502020204030204" pitchFamily="34" charset="0"/>
                        </a:rPr>
                        <a:t>11 000 0000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effectLst/>
                          <a:latin typeface="Calibri" panose="020F0502020204030204" pitchFamily="34" charset="0"/>
                        </a:rPr>
                        <a:t>11 000 0000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dirty="0">
                          <a:effectLst/>
                          <a:latin typeface="Calibri" panose="020F0502020204030204" pitchFamily="34" charset="0"/>
                        </a:rPr>
                        <a:t>D.B.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56401294"/>
                  </a:ext>
                </a:extLst>
              </a:tr>
            </a:tbl>
          </a:graphicData>
        </a:graphic>
      </p:graphicFrame>
      <p:pic>
        <p:nvPicPr>
          <p:cNvPr id="3" name="Picture 2">
            <a:extLst>
              <a:ext uri="{FF2B5EF4-FFF2-40B4-BE49-F238E27FC236}">
                <a16:creationId xmlns:a16="http://schemas.microsoft.com/office/drawing/2014/main" id="{3C2D7B0D-F0F2-4518-A593-75F0BD88A6EB}"/>
              </a:ext>
            </a:extLst>
          </p:cNvPr>
          <p:cNvPicPr>
            <a:picLocks noChangeAspect="1"/>
          </p:cNvPicPr>
          <p:nvPr/>
        </p:nvPicPr>
        <p:blipFill>
          <a:blip r:embed="rId3"/>
          <a:stretch>
            <a:fillRect/>
          </a:stretch>
        </p:blipFill>
        <p:spPr>
          <a:xfrm>
            <a:off x="324284" y="2054802"/>
            <a:ext cx="6272886" cy="3396096"/>
          </a:xfrm>
          <a:prstGeom prst="rect">
            <a:avLst/>
          </a:prstGeom>
        </p:spPr>
      </p:pic>
      <p:sp>
        <p:nvSpPr>
          <p:cNvPr id="6" name="TextBox 5">
            <a:extLst>
              <a:ext uri="{FF2B5EF4-FFF2-40B4-BE49-F238E27FC236}">
                <a16:creationId xmlns:a16="http://schemas.microsoft.com/office/drawing/2014/main" id="{6DF9DFC4-B800-438F-86EF-140AA20CBD66}"/>
              </a:ext>
            </a:extLst>
          </p:cNvPr>
          <p:cNvSpPr txBox="1"/>
          <p:nvPr/>
        </p:nvSpPr>
        <p:spPr>
          <a:xfrm>
            <a:off x="1884876" y="489633"/>
            <a:ext cx="8969828" cy="1077218"/>
          </a:xfrm>
          <a:prstGeom prst="rect">
            <a:avLst/>
          </a:prstGeom>
          <a:noFill/>
        </p:spPr>
        <p:txBody>
          <a:bodyPr wrap="square" rtlCol="0">
            <a:spAutoFit/>
          </a:bodyPr>
          <a:lstStyle/>
          <a:p>
            <a:r>
              <a:rPr lang="en-IN" sz="3200" b="1" dirty="0">
                <a:solidFill>
                  <a:srgbClr val="FFFF00"/>
                </a:solidFill>
                <a:latin typeface="Adobe Fan Heiti Std B" panose="020B0700000000000000" pitchFamily="34" charset="-128"/>
                <a:ea typeface="Adobe Fan Heiti Std B" panose="020B0700000000000000" pitchFamily="34" charset="-128"/>
              </a:rPr>
              <a:t>Demo Network for showing Unicasting and Broadcasting along with Subnetting</a:t>
            </a:r>
            <a:r>
              <a:rPr lang="en-IN" dirty="0"/>
              <a:t>.</a:t>
            </a:r>
          </a:p>
        </p:txBody>
      </p:sp>
      <p:pic>
        <p:nvPicPr>
          <p:cNvPr id="7" name="Picture 6">
            <a:extLst>
              <a:ext uri="{FF2B5EF4-FFF2-40B4-BE49-F238E27FC236}">
                <a16:creationId xmlns:a16="http://schemas.microsoft.com/office/drawing/2014/main" id="{966E7C95-2184-4D6D-A009-B24FEAC51ED2}"/>
              </a:ext>
            </a:extLst>
          </p:cNvPr>
          <p:cNvPicPr>
            <a:picLocks noChangeAspect="1"/>
          </p:cNvPicPr>
          <p:nvPr/>
        </p:nvPicPr>
        <p:blipFill>
          <a:blip r:embed="rId4"/>
          <a:stretch>
            <a:fillRect/>
          </a:stretch>
        </p:blipFill>
        <p:spPr>
          <a:xfrm>
            <a:off x="8505824" y="1738312"/>
            <a:ext cx="790575" cy="627810"/>
          </a:xfrm>
          <a:prstGeom prst="rect">
            <a:avLst/>
          </a:prstGeom>
        </p:spPr>
      </p:pic>
      <p:sp>
        <p:nvSpPr>
          <p:cNvPr id="8" name="TextBox 7">
            <a:extLst>
              <a:ext uri="{FF2B5EF4-FFF2-40B4-BE49-F238E27FC236}">
                <a16:creationId xmlns:a16="http://schemas.microsoft.com/office/drawing/2014/main" id="{CC61DEF7-73E4-438D-8931-456793CC1861}"/>
              </a:ext>
            </a:extLst>
          </p:cNvPr>
          <p:cNvSpPr txBox="1"/>
          <p:nvPr/>
        </p:nvSpPr>
        <p:spPr>
          <a:xfrm>
            <a:off x="7091545" y="5620420"/>
            <a:ext cx="4392553" cy="923330"/>
          </a:xfrm>
          <a:prstGeom prst="rect">
            <a:avLst/>
          </a:prstGeom>
          <a:noFill/>
        </p:spPr>
        <p:txBody>
          <a:bodyPr wrap="square" rtlCol="0">
            <a:spAutoFit/>
          </a:bodyPr>
          <a:lstStyle/>
          <a:p>
            <a:r>
              <a:rPr lang="en-IN" dirty="0"/>
              <a:t>D.B. = Directed Broadcast</a:t>
            </a:r>
          </a:p>
          <a:p>
            <a:r>
              <a:rPr lang="en-IN" dirty="0"/>
              <a:t>L.B. = Limited Broadcast ( 255:255:255:255 )</a:t>
            </a:r>
          </a:p>
          <a:p>
            <a:r>
              <a:rPr lang="en-IN" dirty="0"/>
              <a:t>BACK = to parent router network ( 0:0:0:0 )</a:t>
            </a:r>
          </a:p>
        </p:txBody>
      </p:sp>
    </p:spTree>
    <p:extLst>
      <p:ext uri="{BB962C8B-B14F-4D97-AF65-F5344CB8AC3E}">
        <p14:creationId xmlns:p14="http://schemas.microsoft.com/office/powerpoint/2010/main" val="1271606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1D74DD0-86A1-4C53-BAD3-823BD10C7813}"/>
              </a:ext>
            </a:extLst>
          </p:cNvPr>
          <p:cNvGraphicFramePr>
            <a:graphicFrameLocks noGrp="1"/>
          </p:cNvGraphicFramePr>
          <p:nvPr>
            <p:extLst>
              <p:ext uri="{D42A27DB-BD31-4B8C-83A1-F6EECF244321}">
                <p14:modId xmlns:p14="http://schemas.microsoft.com/office/powerpoint/2010/main" val="4048141178"/>
              </p:ext>
            </p:extLst>
          </p:nvPr>
        </p:nvGraphicFramePr>
        <p:xfrm>
          <a:off x="7201722" y="1412041"/>
          <a:ext cx="3466279" cy="4350132"/>
        </p:xfrm>
        <a:graphic>
          <a:graphicData uri="http://schemas.openxmlformats.org/drawingml/2006/table">
            <a:tbl>
              <a:tblPr/>
              <a:tblGrid>
                <a:gridCol w="1280875">
                  <a:extLst>
                    <a:ext uri="{9D8B030D-6E8A-4147-A177-3AD203B41FA5}">
                      <a16:colId xmlns:a16="http://schemas.microsoft.com/office/drawing/2014/main" val="1335442183"/>
                    </a:ext>
                  </a:extLst>
                </a:gridCol>
                <a:gridCol w="1280875">
                  <a:extLst>
                    <a:ext uri="{9D8B030D-6E8A-4147-A177-3AD203B41FA5}">
                      <a16:colId xmlns:a16="http://schemas.microsoft.com/office/drawing/2014/main" val="2712571513"/>
                    </a:ext>
                  </a:extLst>
                </a:gridCol>
                <a:gridCol w="904529">
                  <a:extLst>
                    <a:ext uri="{9D8B030D-6E8A-4147-A177-3AD203B41FA5}">
                      <a16:colId xmlns:a16="http://schemas.microsoft.com/office/drawing/2014/main" val="2764793164"/>
                    </a:ext>
                  </a:extLst>
                </a:gridCol>
              </a:tblGrid>
              <a:tr h="483348">
                <a:tc>
                  <a:txBody>
                    <a:bodyPr/>
                    <a:lstStyle/>
                    <a:p>
                      <a:pPr marL="0" marR="0" fontAlgn="t">
                        <a:spcBef>
                          <a:spcPts val="0"/>
                        </a:spcBef>
                        <a:spcAft>
                          <a:spcPts val="0"/>
                        </a:spcAft>
                      </a:pPr>
                      <a:r>
                        <a:rPr lang="en-IN" sz="1600" b="1" dirty="0">
                          <a:effectLst/>
                          <a:latin typeface="Calibri" panose="020F0502020204030204" pitchFamily="34" charset="0"/>
                        </a:rPr>
                        <a:t>NetID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err="1">
                          <a:effectLst/>
                          <a:latin typeface="Calibri" panose="020F0502020204030204" pitchFamily="34" charset="0"/>
                        </a:rPr>
                        <a:t>SubnetMask</a:t>
                      </a:r>
                      <a:endParaRPr lang="en-IN" sz="1600" b="1"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a:effectLst/>
                          <a:latin typeface="Calibri" panose="020F0502020204030204" pitchFamily="34" charset="0"/>
                        </a:rPr>
                        <a:t>Interface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859804565"/>
                  </a:ext>
                </a:extLst>
              </a:tr>
              <a:tr h="483348">
                <a:tc>
                  <a:txBody>
                    <a:bodyPr/>
                    <a:lstStyle/>
                    <a:p>
                      <a:pPr marL="0" marR="0" fontAlgn="t">
                        <a:spcBef>
                          <a:spcPts val="0"/>
                        </a:spcBef>
                        <a:spcAft>
                          <a:spcPts val="0"/>
                        </a:spcAft>
                      </a:pPr>
                      <a:r>
                        <a:rPr lang="en-IN" sz="1600" b="1" dirty="0">
                          <a:effectLst/>
                          <a:latin typeface="Calibri" panose="020F0502020204030204" pitchFamily="34" charset="0"/>
                        </a:rPr>
                        <a:t>01 001 0000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11 111 0000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Dept 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71058193"/>
                  </a:ext>
                </a:extLst>
              </a:tr>
              <a:tr h="483348">
                <a:tc>
                  <a:txBody>
                    <a:bodyPr/>
                    <a:lstStyle/>
                    <a:p>
                      <a:pPr marL="0" marR="0" fontAlgn="t">
                        <a:spcBef>
                          <a:spcPts val="0"/>
                        </a:spcBef>
                        <a:spcAft>
                          <a:spcPts val="0"/>
                        </a:spcAft>
                      </a:pPr>
                      <a:r>
                        <a:rPr lang="en-IN" sz="1600" b="1" dirty="0">
                          <a:effectLst/>
                          <a:latin typeface="Calibri" panose="020F0502020204030204" pitchFamily="34" charset="0"/>
                        </a:rPr>
                        <a:t>01 010 0000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a:effectLst/>
                          <a:latin typeface="Calibri" panose="020F0502020204030204" pitchFamily="34" charset="0"/>
                        </a:rPr>
                        <a:t>11 111 0000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Dept 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78124719"/>
                  </a:ext>
                </a:extLst>
              </a:tr>
              <a:tr h="483348">
                <a:tc>
                  <a:txBody>
                    <a:bodyPr/>
                    <a:lstStyle/>
                    <a:p>
                      <a:pPr marL="0" marR="0" fontAlgn="t">
                        <a:spcBef>
                          <a:spcPts val="0"/>
                        </a:spcBef>
                        <a:spcAft>
                          <a:spcPts val="0"/>
                        </a:spcAft>
                      </a:pPr>
                      <a:r>
                        <a:rPr lang="en-IN" sz="1600" b="1" dirty="0">
                          <a:effectLst/>
                          <a:latin typeface="Calibri" panose="020F0502020204030204" pitchFamily="34" charset="0"/>
                        </a:rPr>
                        <a:t>01 011 0000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a:effectLst/>
                          <a:latin typeface="Calibri" panose="020F0502020204030204" pitchFamily="34" charset="0"/>
                        </a:rPr>
                        <a:t>11 111 0000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Dept 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22131015"/>
                  </a:ext>
                </a:extLst>
              </a:tr>
              <a:tr h="483348">
                <a:tc>
                  <a:txBody>
                    <a:bodyPr/>
                    <a:lstStyle/>
                    <a:p>
                      <a:pPr marL="0" marR="0" fontAlgn="t">
                        <a:spcBef>
                          <a:spcPts val="0"/>
                        </a:spcBef>
                        <a:spcAft>
                          <a:spcPts val="0"/>
                        </a:spcAft>
                      </a:pPr>
                      <a:r>
                        <a:rPr lang="en-IN" sz="1600" b="1" dirty="0">
                          <a:effectLst/>
                          <a:latin typeface="Calibri" panose="020F0502020204030204" pitchFamily="34" charset="0"/>
                        </a:rPr>
                        <a:t>01 100 0000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a:effectLst/>
                          <a:latin typeface="Calibri" panose="020F0502020204030204" pitchFamily="34" charset="0"/>
                        </a:rPr>
                        <a:t>11 111 0000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Dept 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8455135"/>
                  </a:ext>
                </a:extLst>
              </a:tr>
              <a:tr h="483348">
                <a:tc>
                  <a:txBody>
                    <a:bodyPr/>
                    <a:lstStyle/>
                    <a:p>
                      <a:pPr marL="0" marR="0" fontAlgn="t">
                        <a:spcBef>
                          <a:spcPts val="0"/>
                        </a:spcBef>
                        <a:spcAft>
                          <a:spcPts val="0"/>
                        </a:spcAft>
                      </a:pPr>
                      <a:r>
                        <a:rPr lang="en-IN" sz="1600" b="1" dirty="0">
                          <a:effectLst/>
                          <a:latin typeface="Calibri" panose="020F0502020204030204" pitchFamily="34" charset="0"/>
                        </a:rPr>
                        <a:t>01  101 0000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a:effectLst/>
                          <a:latin typeface="Calibri" panose="020F0502020204030204" pitchFamily="34" charset="0"/>
                        </a:rPr>
                        <a:t>11 111 0000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Dept 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01719964"/>
                  </a:ext>
                </a:extLst>
              </a:tr>
              <a:tr h="483348">
                <a:tc>
                  <a:txBody>
                    <a:bodyPr/>
                    <a:lstStyle/>
                    <a:p>
                      <a:pPr marL="0" marR="0" fontAlgn="t">
                        <a:spcBef>
                          <a:spcPts val="0"/>
                        </a:spcBef>
                        <a:spcAft>
                          <a:spcPts val="0"/>
                        </a:spcAft>
                      </a:pPr>
                      <a:r>
                        <a:rPr lang="en-IN" sz="1600" b="1" dirty="0">
                          <a:effectLst/>
                          <a:latin typeface="Calibri" panose="020F0502020204030204" pitchFamily="34" charset="0"/>
                        </a:rPr>
                        <a:t>01 110 0000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a:effectLst/>
                          <a:latin typeface="Calibri" panose="020F0502020204030204" pitchFamily="34" charset="0"/>
                        </a:rPr>
                        <a:t>11 111 0000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Dept 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35633444"/>
                  </a:ext>
                </a:extLst>
              </a:tr>
              <a:tr h="483348">
                <a:tc>
                  <a:txBody>
                    <a:bodyPr/>
                    <a:lstStyle/>
                    <a:p>
                      <a:pPr marL="0" marR="0" fontAlgn="t">
                        <a:spcBef>
                          <a:spcPts val="0"/>
                        </a:spcBef>
                        <a:spcAft>
                          <a:spcPts val="0"/>
                        </a:spcAft>
                      </a:pPr>
                      <a:r>
                        <a:rPr lang="en-IN" sz="1600" b="1" dirty="0">
                          <a:effectLst/>
                          <a:latin typeface="Calibri" panose="020F0502020204030204" pitchFamily="34" charset="0"/>
                        </a:rPr>
                        <a:t>01 111 0000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a:effectLst/>
                          <a:latin typeface="Calibri" panose="020F0502020204030204" pitchFamily="34" charset="0"/>
                        </a:rPr>
                        <a:t>11 111 0000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D.B.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93342902"/>
                  </a:ext>
                </a:extLst>
              </a:tr>
              <a:tr h="483348">
                <a:tc>
                  <a:txBody>
                    <a:bodyPr/>
                    <a:lstStyle/>
                    <a:p>
                      <a:pPr marL="0" marR="0" fontAlgn="t">
                        <a:spcBef>
                          <a:spcPts val="0"/>
                        </a:spcBef>
                        <a:spcAft>
                          <a:spcPts val="0"/>
                        </a:spcAft>
                      </a:pPr>
                      <a:r>
                        <a:rPr lang="en-IN" sz="1600" b="1">
                          <a:effectLst/>
                          <a:latin typeface="Calibri" panose="020F0502020204030204" pitchFamily="34" charset="0"/>
                        </a:rPr>
                        <a:t>0 : 0 : 0 : 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0 : 0 : 0 : 0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600" b="1" dirty="0">
                          <a:effectLst/>
                          <a:latin typeface="Calibri" panose="020F0502020204030204" pitchFamily="34" charset="0"/>
                        </a:rPr>
                        <a:t>BACK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86143709"/>
                  </a:ext>
                </a:extLst>
              </a:tr>
            </a:tbl>
          </a:graphicData>
        </a:graphic>
      </p:graphicFrame>
      <p:pic>
        <p:nvPicPr>
          <p:cNvPr id="2" name="Picture 1">
            <a:extLst>
              <a:ext uri="{FF2B5EF4-FFF2-40B4-BE49-F238E27FC236}">
                <a16:creationId xmlns:a16="http://schemas.microsoft.com/office/drawing/2014/main" id="{7B914CF5-2B2D-4688-9B28-16B94E8D1D62}"/>
              </a:ext>
            </a:extLst>
          </p:cNvPr>
          <p:cNvPicPr>
            <a:picLocks noChangeAspect="1"/>
          </p:cNvPicPr>
          <p:nvPr/>
        </p:nvPicPr>
        <p:blipFill>
          <a:blip r:embed="rId3"/>
          <a:stretch>
            <a:fillRect/>
          </a:stretch>
        </p:blipFill>
        <p:spPr>
          <a:xfrm>
            <a:off x="347662" y="1165513"/>
            <a:ext cx="6053138" cy="4825429"/>
          </a:xfrm>
          <a:prstGeom prst="rect">
            <a:avLst/>
          </a:prstGeom>
        </p:spPr>
      </p:pic>
      <p:sp>
        <p:nvSpPr>
          <p:cNvPr id="3" name="TextBox 2">
            <a:extLst>
              <a:ext uri="{FF2B5EF4-FFF2-40B4-BE49-F238E27FC236}">
                <a16:creationId xmlns:a16="http://schemas.microsoft.com/office/drawing/2014/main" id="{8E21E541-8D86-49F9-934B-9BAF5C3A9A7C}"/>
              </a:ext>
            </a:extLst>
          </p:cNvPr>
          <p:cNvSpPr txBox="1"/>
          <p:nvPr/>
        </p:nvSpPr>
        <p:spPr>
          <a:xfrm>
            <a:off x="2064327" y="360218"/>
            <a:ext cx="6179128" cy="584775"/>
          </a:xfrm>
          <a:prstGeom prst="rect">
            <a:avLst/>
          </a:prstGeom>
          <a:noFill/>
        </p:spPr>
        <p:txBody>
          <a:bodyPr wrap="square" rtlCol="0">
            <a:spAutoFit/>
          </a:bodyPr>
          <a:lstStyle/>
          <a:p>
            <a:pPr algn="ctr"/>
            <a:r>
              <a:rPr lang="en-IN" sz="3200" b="1" dirty="0">
                <a:solidFill>
                  <a:srgbClr val="FFFF00"/>
                </a:solidFill>
                <a:latin typeface="Adobe Fan Heiti Std B" panose="020B0700000000000000" pitchFamily="34" charset="-128"/>
                <a:ea typeface="Adobe Fan Heiti Std B" panose="020B0700000000000000" pitchFamily="34" charset="-128"/>
              </a:rPr>
              <a:t>Inside Channel A Network</a:t>
            </a:r>
          </a:p>
        </p:txBody>
      </p:sp>
      <p:pic>
        <p:nvPicPr>
          <p:cNvPr id="7" name="Picture 6">
            <a:extLst>
              <a:ext uri="{FF2B5EF4-FFF2-40B4-BE49-F238E27FC236}">
                <a16:creationId xmlns:a16="http://schemas.microsoft.com/office/drawing/2014/main" id="{AA528485-5CF5-4017-B8B8-2F047C5DE77D}"/>
              </a:ext>
            </a:extLst>
          </p:cNvPr>
          <p:cNvPicPr>
            <a:picLocks noChangeAspect="1"/>
          </p:cNvPicPr>
          <p:nvPr/>
        </p:nvPicPr>
        <p:blipFill>
          <a:blip r:embed="rId4"/>
          <a:stretch>
            <a:fillRect/>
          </a:stretch>
        </p:blipFill>
        <p:spPr>
          <a:xfrm>
            <a:off x="8496966" y="770116"/>
            <a:ext cx="722369" cy="584775"/>
          </a:xfrm>
          <a:prstGeom prst="rect">
            <a:avLst/>
          </a:prstGeom>
        </p:spPr>
      </p:pic>
    </p:spTree>
    <p:extLst>
      <p:ext uri="{BB962C8B-B14F-4D97-AF65-F5344CB8AC3E}">
        <p14:creationId xmlns:p14="http://schemas.microsoft.com/office/powerpoint/2010/main" val="232430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7BC1C-5FCE-488A-A854-5516CA248F0D}"/>
              </a:ext>
            </a:extLst>
          </p:cNvPr>
          <p:cNvPicPr>
            <a:picLocks noChangeAspect="1"/>
          </p:cNvPicPr>
          <p:nvPr/>
        </p:nvPicPr>
        <p:blipFill>
          <a:blip r:embed="rId3"/>
          <a:stretch>
            <a:fillRect/>
          </a:stretch>
        </p:blipFill>
        <p:spPr>
          <a:xfrm>
            <a:off x="157746" y="1225248"/>
            <a:ext cx="6174440" cy="4364132"/>
          </a:xfrm>
          <a:prstGeom prst="rect">
            <a:avLst/>
          </a:prstGeom>
        </p:spPr>
      </p:pic>
      <p:graphicFrame>
        <p:nvGraphicFramePr>
          <p:cNvPr id="8" name="Table 7">
            <a:extLst>
              <a:ext uri="{FF2B5EF4-FFF2-40B4-BE49-F238E27FC236}">
                <a16:creationId xmlns:a16="http://schemas.microsoft.com/office/drawing/2014/main" id="{C16C1151-987F-4A42-BE14-468C3C9D39DC}"/>
              </a:ext>
            </a:extLst>
          </p:cNvPr>
          <p:cNvGraphicFramePr>
            <a:graphicFrameLocks noGrp="1"/>
          </p:cNvGraphicFramePr>
          <p:nvPr>
            <p:extLst>
              <p:ext uri="{D42A27DB-BD31-4B8C-83A1-F6EECF244321}">
                <p14:modId xmlns:p14="http://schemas.microsoft.com/office/powerpoint/2010/main" val="351331264"/>
              </p:ext>
            </p:extLst>
          </p:nvPr>
        </p:nvGraphicFramePr>
        <p:xfrm>
          <a:off x="6630053" y="975015"/>
          <a:ext cx="4259619" cy="5456468"/>
        </p:xfrm>
        <a:graphic>
          <a:graphicData uri="http://schemas.openxmlformats.org/drawingml/2006/table">
            <a:tbl>
              <a:tblPr/>
              <a:tblGrid>
                <a:gridCol w="1740539">
                  <a:extLst>
                    <a:ext uri="{9D8B030D-6E8A-4147-A177-3AD203B41FA5}">
                      <a16:colId xmlns:a16="http://schemas.microsoft.com/office/drawing/2014/main" val="655972023"/>
                    </a:ext>
                  </a:extLst>
                </a:gridCol>
                <a:gridCol w="1699378">
                  <a:extLst>
                    <a:ext uri="{9D8B030D-6E8A-4147-A177-3AD203B41FA5}">
                      <a16:colId xmlns:a16="http://schemas.microsoft.com/office/drawing/2014/main" val="2524898435"/>
                    </a:ext>
                  </a:extLst>
                </a:gridCol>
                <a:gridCol w="819702">
                  <a:extLst>
                    <a:ext uri="{9D8B030D-6E8A-4147-A177-3AD203B41FA5}">
                      <a16:colId xmlns:a16="http://schemas.microsoft.com/office/drawing/2014/main" val="3617573708"/>
                    </a:ext>
                  </a:extLst>
                </a:gridCol>
              </a:tblGrid>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NetID</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err="1">
                          <a:effectLst/>
                          <a:latin typeface="Arial" panose="020B0604020202020204" pitchFamily="34" charset="0"/>
                          <a:cs typeface="Arial" panose="020B0604020202020204" pitchFamily="34" charset="0"/>
                        </a:rPr>
                        <a:t>SubnetMask</a:t>
                      </a:r>
                      <a:endParaRPr lang="en-IN" sz="1400" b="0" dirty="0">
                        <a:effectLst/>
                        <a:latin typeface="Arial" panose="020B0604020202020204" pitchFamily="34" charset="0"/>
                        <a:cs typeface="Arial" panose="020B0604020202020204" pitchFamily="34" charset="0"/>
                      </a:endParaRP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Interface</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437484351"/>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01 001 0001</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1</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52043753"/>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01 001 0010</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2</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65285259"/>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01 001 0011</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3</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10208341"/>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01 001 0100</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4</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35147160"/>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01 001 0101</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5</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5717066"/>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01 001 0110</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6</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06013046"/>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01 001 0111</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7</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76246277"/>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01 001 1000</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8</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7585970"/>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01 001 1001</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9</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16944436"/>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01 001 1010</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10</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72228667"/>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01 001 1011</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11</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072081634"/>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01 001 1100</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12</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27742796"/>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01 001 1101</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13</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018329434"/>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01 001 1110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Sys 14</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62169408"/>
                  </a:ext>
                </a:extLst>
              </a:tr>
              <a:tr h="302578">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01 001 1111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11 111 1111 </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D.B</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59863653"/>
                  </a:ext>
                </a:extLst>
              </a:tr>
              <a:tr h="312642">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255 : 255 : 255 : 255</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255 : 255 : 255 : 255</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L.B.</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51980088"/>
                  </a:ext>
                </a:extLst>
              </a:tr>
              <a:tr h="302578">
                <a:tc>
                  <a:txBody>
                    <a:bodyPr/>
                    <a:lstStyle/>
                    <a:p>
                      <a:pPr marL="0" marR="0" fontAlgn="t">
                        <a:spcBef>
                          <a:spcPts val="0"/>
                        </a:spcBef>
                        <a:spcAft>
                          <a:spcPts val="0"/>
                        </a:spcAft>
                      </a:pPr>
                      <a:r>
                        <a:rPr lang="en-IN" sz="1400" b="0">
                          <a:effectLst/>
                          <a:latin typeface="Arial" panose="020B0604020202020204" pitchFamily="34" charset="0"/>
                          <a:cs typeface="Arial" panose="020B0604020202020204" pitchFamily="34" charset="0"/>
                        </a:rPr>
                        <a:t>0 : 0 : 0 : 0</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0 : 0 : 0 : 0</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b="0" dirty="0">
                          <a:effectLst/>
                          <a:latin typeface="Arial" panose="020B0604020202020204" pitchFamily="34" charset="0"/>
                          <a:cs typeface="Arial" panose="020B0604020202020204" pitchFamily="34" charset="0"/>
                        </a:rPr>
                        <a:t>BACK</a:t>
                      </a:r>
                    </a:p>
                  </a:txBody>
                  <a:tcPr marL="35893" marR="35893" marT="35893" marB="3589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87939406"/>
                  </a:ext>
                </a:extLst>
              </a:tr>
            </a:tbl>
          </a:graphicData>
        </a:graphic>
      </p:graphicFrame>
      <p:sp>
        <p:nvSpPr>
          <p:cNvPr id="5" name="TextBox 4">
            <a:extLst>
              <a:ext uri="{FF2B5EF4-FFF2-40B4-BE49-F238E27FC236}">
                <a16:creationId xmlns:a16="http://schemas.microsoft.com/office/drawing/2014/main" id="{5CAC3A0A-1A32-4C6D-B199-B677912D8021}"/>
              </a:ext>
            </a:extLst>
          </p:cNvPr>
          <p:cNvSpPr txBox="1"/>
          <p:nvPr/>
        </p:nvSpPr>
        <p:spPr>
          <a:xfrm>
            <a:off x="417124" y="92365"/>
            <a:ext cx="6063996" cy="1077218"/>
          </a:xfrm>
          <a:prstGeom prst="rect">
            <a:avLst/>
          </a:prstGeom>
          <a:noFill/>
        </p:spPr>
        <p:txBody>
          <a:bodyPr wrap="square" rtlCol="0">
            <a:spAutoFit/>
          </a:bodyPr>
          <a:lstStyle/>
          <a:p>
            <a:pPr algn="ctr"/>
            <a:r>
              <a:rPr lang="en-IN" sz="3200" b="1" dirty="0">
                <a:solidFill>
                  <a:srgbClr val="FFFF00"/>
                </a:solidFill>
                <a:latin typeface="Adobe Fan Heiti Std B" panose="020B0700000000000000" pitchFamily="34" charset="-128"/>
                <a:ea typeface="Adobe Fan Heiti Std B" panose="020B0700000000000000" pitchFamily="34" charset="-128"/>
              </a:rPr>
              <a:t>Inside Dept 1 of Channel A Network</a:t>
            </a:r>
          </a:p>
        </p:txBody>
      </p:sp>
      <p:sp>
        <p:nvSpPr>
          <p:cNvPr id="7" name="TextBox 6">
            <a:extLst>
              <a:ext uri="{FF2B5EF4-FFF2-40B4-BE49-F238E27FC236}">
                <a16:creationId xmlns:a16="http://schemas.microsoft.com/office/drawing/2014/main" id="{8C06D641-BB52-4865-958E-B0CD1DB740FC}"/>
              </a:ext>
            </a:extLst>
          </p:cNvPr>
          <p:cNvSpPr txBox="1"/>
          <p:nvPr/>
        </p:nvSpPr>
        <p:spPr>
          <a:xfrm>
            <a:off x="3360379" y="3739616"/>
            <a:ext cx="1073075" cy="523220"/>
          </a:xfrm>
          <a:prstGeom prst="rect">
            <a:avLst/>
          </a:prstGeom>
          <a:noFill/>
        </p:spPr>
        <p:txBody>
          <a:bodyPr wrap="square" rtlCol="0">
            <a:spAutoFit/>
          </a:bodyPr>
          <a:lstStyle/>
          <a:p>
            <a:r>
              <a:rPr lang="en-IN" sz="2800" b="1" dirty="0">
                <a:solidFill>
                  <a:srgbClr val="C00000"/>
                </a:solidFill>
              </a:rPr>
              <a:t>R</a:t>
            </a:r>
            <a:r>
              <a:rPr lang="en-IN" sz="2800" b="1" baseline="-25000" dirty="0">
                <a:solidFill>
                  <a:srgbClr val="C00000"/>
                </a:solidFill>
              </a:rPr>
              <a:t>SD1A</a:t>
            </a:r>
            <a:endParaRPr lang="en-IN" sz="2800" b="1" dirty="0">
              <a:solidFill>
                <a:srgbClr val="C00000"/>
              </a:solidFill>
            </a:endParaRPr>
          </a:p>
        </p:txBody>
      </p:sp>
      <p:pic>
        <p:nvPicPr>
          <p:cNvPr id="2" name="Picture 1">
            <a:extLst>
              <a:ext uri="{FF2B5EF4-FFF2-40B4-BE49-F238E27FC236}">
                <a16:creationId xmlns:a16="http://schemas.microsoft.com/office/drawing/2014/main" id="{A2FB9FC8-3DFC-4080-898E-808631DCB5DA}"/>
              </a:ext>
            </a:extLst>
          </p:cNvPr>
          <p:cNvPicPr>
            <a:picLocks noChangeAspect="1"/>
          </p:cNvPicPr>
          <p:nvPr/>
        </p:nvPicPr>
        <p:blipFill>
          <a:blip r:embed="rId4"/>
          <a:stretch>
            <a:fillRect/>
          </a:stretch>
        </p:blipFill>
        <p:spPr>
          <a:xfrm>
            <a:off x="8310562" y="369367"/>
            <a:ext cx="926572" cy="490538"/>
          </a:xfrm>
          <a:prstGeom prst="rect">
            <a:avLst/>
          </a:prstGeom>
        </p:spPr>
      </p:pic>
    </p:spTree>
    <p:extLst>
      <p:ext uri="{BB962C8B-B14F-4D97-AF65-F5344CB8AC3E}">
        <p14:creationId xmlns:p14="http://schemas.microsoft.com/office/powerpoint/2010/main" val="3306834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DACC5-A032-4BD1-AF2F-3052663F14BD}"/>
              </a:ext>
            </a:extLst>
          </p:cNvPr>
          <p:cNvSpPr>
            <a:spLocks noGrp="1"/>
          </p:cNvSpPr>
          <p:nvPr>
            <p:ph sz="quarter" idx="13"/>
          </p:nvPr>
        </p:nvSpPr>
        <p:spPr>
          <a:xfrm>
            <a:off x="333202" y="901149"/>
            <a:ext cx="11307255" cy="5310965"/>
          </a:xfrm>
        </p:spPr>
        <p:txBody>
          <a:bodyPr>
            <a:normAutofit/>
          </a:bodyPr>
          <a:lstStyle/>
          <a:p>
            <a:pPr marL="457200" lvl="1" indent="0">
              <a:buNone/>
            </a:pPr>
            <a:r>
              <a:rPr lang="en-IN" sz="2600" dirty="0">
                <a:solidFill>
                  <a:schemeClr val="accent3">
                    <a:lumMod val="60000"/>
                    <a:lumOff val="40000"/>
                  </a:schemeClr>
                </a:solidFill>
                <a:effectLst/>
              </a:rPr>
              <a:t>Abilities of Demo Network</a:t>
            </a:r>
          </a:p>
          <a:p>
            <a:pPr marL="457200" lvl="1" indent="0" fontAlgn="ctr">
              <a:buNone/>
            </a:pPr>
            <a:r>
              <a:rPr lang="en-IN" sz="2000" dirty="0">
                <a:effectLst/>
              </a:rPr>
              <a:t>1. Data from any satellite to any channel to any department to any system.</a:t>
            </a:r>
          </a:p>
          <a:p>
            <a:pPr marL="457200" lvl="1" indent="0" fontAlgn="ctr">
              <a:buNone/>
            </a:pPr>
            <a:r>
              <a:rPr lang="en-IN" sz="2000" dirty="0">
                <a:effectLst/>
              </a:rPr>
              <a:t>2. Data to both channels. ( D.B. by Channel Router )</a:t>
            </a:r>
          </a:p>
          <a:p>
            <a:pPr marL="457200" lvl="1" indent="0" fontAlgn="ctr">
              <a:buNone/>
            </a:pPr>
            <a:r>
              <a:rPr lang="en-IN" sz="2000" dirty="0">
                <a:effectLst/>
              </a:rPr>
              <a:t>3. Data to all departments of a particular channel. ( D.B. by Department Router )</a:t>
            </a:r>
          </a:p>
          <a:p>
            <a:pPr marL="457200" lvl="1" indent="0" fontAlgn="ctr">
              <a:buNone/>
            </a:pPr>
            <a:r>
              <a:rPr lang="en-IN" sz="2000" dirty="0">
                <a:effectLst/>
              </a:rPr>
              <a:t>4. Data to all systems of a particular department of a particular channel. ( D.B. By  System Router )</a:t>
            </a:r>
          </a:p>
          <a:p>
            <a:pPr marL="457200" lvl="1" indent="0" fontAlgn="ctr">
              <a:buNone/>
            </a:pPr>
            <a:r>
              <a:rPr lang="en-IN" sz="2000" dirty="0">
                <a:effectLst/>
              </a:rPr>
              <a:t>5. Any system can send to all systems within its network. (Limited Broadcast </a:t>
            </a:r>
            <a:r>
              <a:rPr lang="en-IN" sz="2000" dirty="0"/>
              <a:t>=</a:t>
            </a:r>
            <a:r>
              <a:rPr lang="en-IN" sz="2000" dirty="0">
                <a:effectLst/>
              </a:rPr>
              <a:t> 255:255:255:255 )</a:t>
            </a:r>
          </a:p>
          <a:p>
            <a:pPr marL="457200" lvl="1" indent="0" fontAlgn="ctr">
              <a:buNone/>
            </a:pPr>
            <a:r>
              <a:rPr lang="en-IN" sz="2000" dirty="0">
                <a:effectLst/>
              </a:rPr>
              <a:t>6. Any system can send to any other system in whole network. ( using BACK = 0:0:0:0 ).</a:t>
            </a:r>
          </a:p>
          <a:p>
            <a:pPr marL="457200" lvl="1" indent="0" fontAlgn="ctr">
              <a:buNone/>
            </a:pPr>
            <a:r>
              <a:rPr lang="en-IN" sz="2000" dirty="0">
                <a:effectLst/>
              </a:rPr>
              <a:t>7. Any System can Broadcast to any other subnetworks as in point 2,3 and 4. </a:t>
            </a:r>
          </a:p>
          <a:p>
            <a:pPr marL="457200" lvl="1" indent="0" fontAlgn="ctr">
              <a:buNone/>
            </a:pPr>
            <a:r>
              <a:rPr lang="en-IN" sz="2000" dirty="0">
                <a:effectLst/>
              </a:rPr>
              <a:t>8. And many more….</a:t>
            </a:r>
          </a:p>
          <a:p>
            <a:endParaRPr lang="en-IN" dirty="0"/>
          </a:p>
        </p:txBody>
      </p:sp>
    </p:spTree>
    <p:extLst>
      <p:ext uri="{BB962C8B-B14F-4D97-AF65-F5344CB8AC3E}">
        <p14:creationId xmlns:p14="http://schemas.microsoft.com/office/powerpoint/2010/main" val="503627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39FE99-DA13-4020-B73C-95230B0534FA}"/>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8917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A5C3-EB72-4DCC-8102-982EB6208110}"/>
              </a:ext>
            </a:extLst>
          </p:cNvPr>
          <p:cNvSpPr>
            <a:spLocks noGrp="1"/>
          </p:cNvSpPr>
          <p:nvPr>
            <p:ph type="title"/>
          </p:nvPr>
        </p:nvSpPr>
        <p:spPr/>
        <p:txBody>
          <a:bodyPr/>
          <a:lstStyle/>
          <a:p>
            <a:pPr defTabSz="457200"/>
            <a:r>
              <a:rPr lang="en-IN" sz="3200" b="1" dirty="0">
                <a:solidFill>
                  <a:srgbClr val="FFFF00"/>
                </a:solidFill>
                <a:latin typeface="Adobe Fan Heiti Std B" panose="020B0700000000000000" pitchFamily="34" charset="-128"/>
                <a:ea typeface="Adobe Fan Heiti Std B" panose="020B0700000000000000" pitchFamily="34" charset="-128"/>
                <a:cs typeface="+mn-cs"/>
              </a:rPr>
              <a:t>Routing Algorithms FOR UNICASTING</a:t>
            </a:r>
          </a:p>
        </p:txBody>
      </p:sp>
      <p:sp>
        <p:nvSpPr>
          <p:cNvPr id="3" name="Content Placeholder 2">
            <a:extLst>
              <a:ext uri="{FF2B5EF4-FFF2-40B4-BE49-F238E27FC236}">
                <a16:creationId xmlns:a16="http://schemas.microsoft.com/office/drawing/2014/main" id="{703E393F-BAE9-407E-BBB2-68E224EB2680}"/>
              </a:ext>
            </a:extLst>
          </p:cNvPr>
          <p:cNvSpPr>
            <a:spLocks noGrp="1"/>
          </p:cNvSpPr>
          <p:nvPr>
            <p:ph sz="quarter" idx="13"/>
          </p:nvPr>
        </p:nvSpPr>
        <p:spPr/>
        <p:txBody>
          <a:bodyPr/>
          <a:lstStyle/>
          <a:p>
            <a:pPr marL="0" indent="0">
              <a:buNone/>
            </a:pPr>
            <a:r>
              <a:rPr lang="en-IN" dirty="0"/>
              <a:t>1. Distance vector Routing. (DVR) </a:t>
            </a:r>
          </a:p>
          <a:p>
            <a:pPr marL="0" indent="0">
              <a:buNone/>
            </a:pPr>
            <a:r>
              <a:rPr lang="en-IN" dirty="0"/>
              <a:t>2. Link state routing. (LSR)</a:t>
            </a:r>
          </a:p>
          <a:p>
            <a:pPr marL="0" indent="0">
              <a:buNone/>
            </a:pPr>
            <a:r>
              <a:rPr lang="en-IN" dirty="0"/>
              <a:t>3. Path vector routing . (PVR)</a:t>
            </a:r>
          </a:p>
          <a:p>
            <a:pPr marL="0" indent="0">
              <a:buNone/>
            </a:pPr>
            <a:r>
              <a:rPr lang="en-IN" dirty="0"/>
              <a:t>NOTE: </a:t>
            </a:r>
          </a:p>
          <a:p>
            <a:pPr marL="0" indent="0">
              <a:buNone/>
            </a:pPr>
            <a:r>
              <a:rPr lang="en-IN" dirty="0"/>
              <a:t>Both DVR and LSR have least cost goal whereas PVR goal is to use path decided by source.</a:t>
            </a:r>
          </a:p>
          <a:p>
            <a:pPr marL="0" indent="0">
              <a:buNone/>
            </a:pPr>
            <a:endParaRPr lang="en-IN" dirty="0"/>
          </a:p>
        </p:txBody>
      </p:sp>
    </p:spTree>
    <p:extLst>
      <p:ext uri="{BB962C8B-B14F-4D97-AF65-F5344CB8AC3E}">
        <p14:creationId xmlns:p14="http://schemas.microsoft.com/office/powerpoint/2010/main" val="2257292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B0A8-0C1D-487E-9CE2-5325CFAA90B7}"/>
              </a:ext>
            </a:extLst>
          </p:cNvPr>
          <p:cNvSpPr>
            <a:spLocks noGrp="1"/>
          </p:cNvSpPr>
          <p:nvPr>
            <p:ph type="title"/>
          </p:nvPr>
        </p:nvSpPr>
        <p:spPr>
          <a:xfrm>
            <a:off x="913149" y="268712"/>
            <a:ext cx="10364451" cy="1596177"/>
          </a:xfrm>
        </p:spPr>
        <p:txBody>
          <a:bodyPr/>
          <a:lstStyle/>
          <a:p>
            <a:pPr defTabSz="457200"/>
            <a:r>
              <a:rPr lang="en-IN" sz="3200" b="1" dirty="0">
                <a:solidFill>
                  <a:srgbClr val="FFFF00"/>
                </a:solidFill>
                <a:latin typeface="Adobe Fan Heiti Std B" panose="020B0700000000000000" pitchFamily="34" charset="-128"/>
                <a:ea typeface="Adobe Fan Heiti Std B" panose="020B0700000000000000" pitchFamily="34" charset="-128"/>
                <a:cs typeface="+mn-cs"/>
              </a:rPr>
              <a:t>Distance vector Routing (DVR)</a:t>
            </a:r>
            <a:br>
              <a:rPr lang="en-IN" sz="3200" b="1" dirty="0">
                <a:solidFill>
                  <a:srgbClr val="FFFF00"/>
                </a:solidFill>
                <a:latin typeface="Adobe Fan Heiti Std B" panose="020B0700000000000000" pitchFamily="34" charset="-128"/>
                <a:ea typeface="Adobe Fan Heiti Std B" panose="020B0700000000000000" pitchFamily="34" charset="-128"/>
                <a:cs typeface="+mn-cs"/>
              </a:rPr>
            </a:br>
            <a:endParaRPr lang="en-IN" sz="3200" b="1" dirty="0">
              <a:solidFill>
                <a:srgbClr val="FFFF00"/>
              </a:solidFill>
              <a:latin typeface="Adobe Fan Heiti Std B" panose="020B0700000000000000" pitchFamily="34" charset="-128"/>
              <a:ea typeface="Adobe Fan Heiti Std B" panose="020B0700000000000000" pitchFamily="34" charset="-128"/>
              <a:cs typeface="+mn-cs"/>
            </a:endParaRPr>
          </a:p>
        </p:txBody>
      </p:sp>
      <p:pic>
        <p:nvPicPr>
          <p:cNvPr id="4" name="Picture 3">
            <a:extLst>
              <a:ext uri="{FF2B5EF4-FFF2-40B4-BE49-F238E27FC236}">
                <a16:creationId xmlns:a16="http://schemas.microsoft.com/office/drawing/2014/main" id="{96DD9D04-3CDF-469C-B715-57AB43A5C744}"/>
              </a:ext>
            </a:extLst>
          </p:cNvPr>
          <p:cNvPicPr>
            <a:picLocks noChangeAspect="1"/>
          </p:cNvPicPr>
          <p:nvPr/>
        </p:nvPicPr>
        <p:blipFill>
          <a:blip r:embed="rId3"/>
          <a:stretch>
            <a:fillRect/>
          </a:stretch>
        </p:blipFill>
        <p:spPr>
          <a:xfrm>
            <a:off x="913149" y="1864889"/>
            <a:ext cx="10264407" cy="4042425"/>
          </a:xfrm>
          <a:prstGeom prst="rect">
            <a:avLst/>
          </a:prstGeom>
        </p:spPr>
      </p:pic>
    </p:spTree>
    <p:extLst>
      <p:ext uri="{BB962C8B-B14F-4D97-AF65-F5344CB8AC3E}">
        <p14:creationId xmlns:p14="http://schemas.microsoft.com/office/powerpoint/2010/main" val="14721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D37808-EF53-4AEA-83C0-9DF44714E95A}"/>
              </a:ext>
            </a:extLst>
          </p:cNvPr>
          <p:cNvPicPr>
            <a:picLocks noChangeAspect="1"/>
          </p:cNvPicPr>
          <p:nvPr/>
        </p:nvPicPr>
        <p:blipFill>
          <a:blip r:embed="rId3"/>
          <a:stretch>
            <a:fillRect/>
          </a:stretch>
        </p:blipFill>
        <p:spPr>
          <a:xfrm>
            <a:off x="1009648" y="1426709"/>
            <a:ext cx="9959597" cy="5194754"/>
          </a:xfrm>
          <a:prstGeom prst="rect">
            <a:avLst/>
          </a:prstGeom>
        </p:spPr>
      </p:pic>
      <p:sp>
        <p:nvSpPr>
          <p:cNvPr id="5" name="Title 1">
            <a:extLst>
              <a:ext uri="{FF2B5EF4-FFF2-40B4-BE49-F238E27FC236}">
                <a16:creationId xmlns:a16="http://schemas.microsoft.com/office/drawing/2014/main" id="{EAD9453F-319B-4491-9BD9-AE4D8D308BB0}"/>
              </a:ext>
            </a:extLst>
          </p:cNvPr>
          <p:cNvSpPr>
            <a:spLocks noGrp="1"/>
          </p:cNvSpPr>
          <p:nvPr>
            <p:ph type="title"/>
          </p:nvPr>
        </p:nvSpPr>
        <p:spPr>
          <a:xfrm>
            <a:off x="913149" y="268712"/>
            <a:ext cx="10364451" cy="1596177"/>
          </a:xfrm>
        </p:spPr>
        <p:txBody>
          <a:bodyPr/>
          <a:lstStyle/>
          <a:p>
            <a:pPr defTabSz="457200"/>
            <a:r>
              <a:rPr lang="en-IN" sz="3200" b="1" dirty="0">
                <a:solidFill>
                  <a:srgbClr val="FFFF00"/>
                </a:solidFill>
                <a:latin typeface="Adobe Fan Heiti Std B" panose="020B0700000000000000" pitchFamily="34" charset="-128"/>
                <a:ea typeface="Adobe Fan Heiti Std B" panose="020B0700000000000000" pitchFamily="34" charset="-128"/>
                <a:cs typeface="+mn-cs"/>
              </a:rPr>
              <a:t>Least cost tree for each node</a:t>
            </a:r>
            <a:br>
              <a:rPr lang="en-IN" sz="3200" b="1" dirty="0">
                <a:solidFill>
                  <a:srgbClr val="FFFF00"/>
                </a:solidFill>
                <a:latin typeface="Adobe Fan Heiti Std B" panose="020B0700000000000000" pitchFamily="34" charset="-128"/>
                <a:ea typeface="Adobe Fan Heiti Std B" panose="020B0700000000000000" pitchFamily="34" charset="-128"/>
                <a:cs typeface="+mn-cs"/>
              </a:rPr>
            </a:br>
            <a:endParaRPr lang="en-IN" sz="3200" b="1" dirty="0">
              <a:solidFill>
                <a:srgbClr val="FFFF00"/>
              </a:solidFill>
              <a:latin typeface="Adobe Fan Heiti Std B" panose="020B0700000000000000" pitchFamily="34" charset="-128"/>
              <a:ea typeface="Adobe Fan Heiti Std B" panose="020B0700000000000000" pitchFamily="34" charset="-128"/>
              <a:cs typeface="+mn-cs"/>
            </a:endParaRPr>
          </a:p>
        </p:txBody>
      </p:sp>
    </p:spTree>
    <p:extLst>
      <p:ext uri="{BB962C8B-B14F-4D97-AF65-F5344CB8AC3E}">
        <p14:creationId xmlns:p14="http://schemas.microsoft.com/office/powerpoint/2010/main" val="3713137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02FF-2B5B-429F-8FA9-3CC0C2C49695}"/>
              </a:ext>
            </a:extLst>
          </p:cNvPr>
          <p:cNvSpPr>
            <a:spLocks noGrp="1"/>
          </p:cNvSpPr>
          <p:nvPr>
            <p:ph type="title"/>
          </p:nvPr>
        </p:nvSpPr>
        <p:spPr>
          <a:xfrm>
            <a:off x="913774" y="188759"/>
            <a:ext cx="10364451" cy="1596177"/>
          </a:xfrm>
        </p:spPr>
        <p:txBody>
          <a:bodyPr/>
          <a:lstStyle/>
          <a:p>
            <a:r>
              <a:rPr lang="en-IN" sz="3200" b="1" dirty="0">
                <a:solidFill>
                  <a:srgbClr val="FFFF00"/>
                </a:solidFill>
                <a:latin typeface="Adobe Fan Heiti Std B" panose="020B0700000000000000" pitchFamily="34" charset="-128"/>
                <a:ea typeface="Adobe Fan Heiti Std B" panose="020B0700000000000000" pitchFamily="34" charset="-128"/>
                <a:cs typeface="+mn-cs"/>
              </a:rPr>
              <a:t>Distance vector corresponding to a tree</a:t>
            </a:r>
          </a:p>
        </p:txBody>
      </p:sp>
      <p:pic>
        <p:nvPicPr>
          <p:cNvPr id="4" name="Picture 3">
            <a:extLst>
              <a:ext uri="{FF2B5EF4-FFF2-40B4-BE49-F238E27FC236}">
                <a16:creationId xmlns:a16="http://schemas.microsoft.com/office/drawing/2014/main" id="{45598701-6755-4B34-A75D-670DEC0B68FC}"/>
              </a:ext>
            </a:extLst>
          </p:cNvPr>
          <p:cNvPicPr>
            <a:picLocks noChangeAspect="1"/>
          </p:cNvPicPr>
          <p:nvPr/>
        </p:nvPicPr>
        <p:blipFill>
          <a:blip r:embed="rId3"/>
          <a:stretch>
            <a:fillRect/>
          </a:stretch>
        </p:blipFill>
        <p:spPr>
          <a:xfrm>
            <a:off x="1596259" y="1784936"/>
            <a:ext cx="8999482" cy="4288816"/>
          </a:xfrm>
          <a:prstGeom prst="rect">
            <a:avLst/>
          </a:prstGeom>
        </p:spPr>
      </p:pic>
    </p:spTree>
    <p:extLst>
      <p:ext uri="{BB962C8B-B14F-4D97-AF65-F5344CB8AC3E}">
        <p14:creationId xmlns:p14="http://schemas.microsoft.com/office/powerpoint/2010/main" val="1910324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D2FC-46DF-4136-BB13-E8D267CC619A}"/>
              </a:ext>
            </a:extLst>
          </p:cNvPr>
          <p:cNvSpPr>
            <a:spLocks noGrp="1"/>
          </p:cNvSpPr>
          <p:nvPr>
            <p:ph type="title"/>
          </p:nvPr>
        </p:nvSpPr>
        <p:spPr>
          <a:xfrm>
            <a:off x="913774" y="0"/>
            <a:ext cx="10364451" cy="1596177"/>
          </a:xfrm>
        </p:spPr>
        <p:txBody>
          <a:bodyPr/>
          <a:lstStyle/>
          <a:p>
            <a:r>
              <a:rPr lang="en-IN" sz="3200" b="1" dirty="0">
                <a:solidFill>
                  <a:srgbClr val="FFFF00"/>
                </a:solidFill>
                <a:latin typeface="Adobe Fan Heiti Std B" panose="020B0700000000000000" pitchFamily="34" charset="-128"/>
                <a:ea typeface="Adobe Fan Heiti Std B" panose="020B0700000000000000" pitchFamily="34" charset="-128"/>
                <a:cs typeface="+mn-cs"/>
              </a:rPr>
              <a:t>First distance vector for an internet</a:t>
            </a:r>
          </a:p>
        </p:txBody>
      </p:sp>
      <p:pic>
        <p:nvPicPr>
          <p:cNvPr id="5" name="Picture 4">
            <a:extLst>
              <a:ext uri="{FF2B5EF4-FFF2-40B4-BE49-F238E27FC236}">
                <a16:creationId xmlns:a16="http://schemas.microsoft.com/office/drawing/2014/main" id="{6C11842B-35F8-4DE3-B028-BD04224BDCCB}"/>
              </a:ext>
            </a:extLst>
          </p:cNvPr>
          <p:cNvPicPr>
            <a:picLocks noChangeAspect="1"/>
          </p:cNvPicPr>
          <p:nvPr/>
        </p:nvPicPr>
        <p:blipFill>
          <a:blip r:embed="rId3"/>
          <a:stretch>
            <a:fillRect/>
          </a:stretch>
        </p:blipFill>
        <p:spPr>
          <a:xfrm>
            <a:off x="2528205" y="1198891"/>
            <a:ext cx="7443109" cy="5312770"/>
          </a:xfrm>
          <a:prstGeom prst="rect">
            <a:avLst/>
          </a:prstGeom>
        </p:spPr>
      </p:pic>
    </p:spTree>
    <p:extLst>
      <p:ext uri="{BB962C8B-B14F-4D97-AF65-F5344CB8AC3E}">
        <p14:creationId xmlns:p14="http://schemas.microsoft.com/office/powerpoint/2010/main" val="269372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A83F943F-29B4-441D-9E77-3A5579EE85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74" b="14768"/>
          <a:stretch/>
        </p:blipFill>
        <p:spPr bwMode="auto">
          <a:xfrm>
            <a:off x="1328310" y="627742"/>
            <a:ext cx="9535379" cy="560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40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611B-761E-4624-BFAD-D17897773B80}"/>
              </a:ext>
            </a:extLst>
          </p:cNvPr>
          <p:cNvSpPr>
            <a:spLocks noGrp="1"/>
          </p:cNvSpPr>
          <p:nvPr>
            <p:ph type="title"/>
          </p:nvPr>
        </p:nvSpPr>
        <p:spPr>
          <a:xfrm>
            <a:off x="1069295" y="304800"/>
            <a:ext cx="9322934" cy="1403289"/>
          </a:xfrm>
        </p:spPr>
        <p:style>
          <a:lnRef idx="2">
            <a:schemeClr val="dk1"/>
          </a:lnRef>
          <a:fillRef idx="1">
            <a:schemeClr val="lt1"/>
          </a:fillRef>
          <a:effectRef idx="0">
            <a:schemeClr val="dk1"/>
          </a:effectRef>
          <a:fontRef idx="minor">
            <a:schemeClr val="dk1"/>
          </a:fontRef>
        </p:style>
        <p:txBody>
          <a:bodyPr>
            <a:noAutofit/>
          </a:bodyPr>
          <a:lstStyle/>
          <a:p>
            <a:pPr algn="l"/>
            <a:r>
              <a:rPr lang="en-IN" sz="1800" dirty="0">
                <a:effectLst/>
              </a:rPr>
              <a:t>After each node has created its vector, it sends a copy of the vector to all its immediate neighbours.</a:t>
            </a:r>
            <a:br>
              <a:rPr lang="en-IN" sz="1800" dirty="0">
                <a:effectLst/>
              </a:rPr>
            </a:br>
            <a:r>
              <a:rPr lang="en-IN" sz="1800" dirty="0">
                <a:effectLst/>
              </a:rPr>
              <a:t>After a node receives a distance vector from a neighbour, it updates its distance vector using the Bellman-Ford</a:t>
            </a:r>
            <a:br>
              <a:rPr lang="en-IN" sz="1800" dirty="0">
                <a:effectLst/>
              </a:rPr>
            </a:br>
            <a:r>
              <a:rPr lang="en-IN" sz="1800" dirty="0">
                <a:effectLst/>
              </a:rPr>
              <a:t>equation.</a:t>
            </a:r>
          </a:p>
        </p:txBody>
      </p:sp>
      <p:pic>
        <p:nvPicPr>
          <p:cNvPr id="4" name="Picture 3">
            <a:extLst>
              <a:ext uri="{FF2B5EF4-FFF2-40B4-BE49-F238E27FC236}">
                <a16:creationId xmlns:a16="http://schemas.microsoft.com/office/drawing/2014/main" id="{C2B7A9FC-7B61-4332-A743-045B376C129D}"/>
              </a:ext>
            </a:extLst>
          </p:cNvPr>
          <p:cNvPicPr>
            <a:picLocks noChangeAspect="1"/>
          </p:cNvPicPr>
          <p:nvPr/>
        </p:nvPicPr>
        <p:blipFill>
          <a:blip r:embed="rId3"/>
          <a:stretch>
            <a:fillRect/>
          </a:stretch>
        </p:blipFill>
        <p:spPr>
          <a:xfrm>
            <a:off x="1069294" y="2061028"/>
            <a:ext cx="9322934" cy="3813443"/>
          </a:xfrm>
          <a:prstGeom prst="rect">
            <a:avLst/>
          </a:prstGeom>
        </p:spPr>
      </p:pic>
      <p:sp>
        <p:nvSpPr>
          <p:cNvPr id="6" name="TextBox 5">
            <a:extLst>
              <a:ext uri="{FF2B5EF4-FFF2-40B4-BE49-F238E27FC236}">
                <a16:creationId xmlns:a16="http://schemas.microsoft.com/office/drawing/2014/main" id="{B3140F43-52C3-43EE-B1D1-4D65828DFC11}"/>
              </a:ext>
            </a:extLst>
          </p:cNvPr>
          <p:cNvSpPr txBox="1"/>
          <p:nvPr/>
        </p:nvSpPr>
        <p:spPr>
          <a:xfrm>
            <a:off x="1069294" y="6023430"/>
            <a:ext cx="932293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AFTER A NODE IS UPDATED IT IMMEDIATELY SENDS IT UPDATED VECTOR TO ALL NEIGHBOURS.</a:t>
            </a:r>
          </a:p>
        </p:txBody>
      </p:sp>
    </p:spTree>
    <p:extLst>
      <p:ext uri="{BB962C8B-B14F-4D97-AF65-F5344CB8AC3E}">
        <p14:creationId xmlns:p14="http://schemas.microsoft.com/office/powerpoint/2010/main" val="2678005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8AB5DD-AEFF-457E-AE25-096DF36EB6A8}"/>
              </a:ext>
            </a:extLst>
          </p:cNvPr>
          <p:cNvPicPr>
            <a:picLocks noChangeAspect="1"/>
          </p:cNvPicPr>
          <p:nvPr/>
        </p:nvPicPr>
        <p:blipFill>
          <a:blip r:embed="rId3"/>
          <a:stretch>
            <a:fillRect/>
          </a:stretch>
        </p:blipFill>
        <p:spPr>
          <a:xfrm>
            <a:off x="927202" y="526823"/>
            <a:ext cx="9959597" cy="5194754"/>
          </a:xfrm>
          <a:prstGeom prst="rect">
            <a:avLst/>
          </a:prstGeom>
        </p:spPr>
      </p:pic>
    </p:spTree>
    <p:extLst>
      <p:ext uri="{BB962C8B-B14F-4D97-AF65-F5344CB8AC3E}">
        <p14:creationId xmlns:p14="http://schemas.microsoft.com/office/powerpoint/2010/main" val="4290681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4067-D0EC-48D0-B85D-9B790B203E5E}"/>
              </a:ext>
            </a:extLst>
          </p:cNvPr>
          <p:cNvSpPr>
            <a:spLocks noGrp="1"/>
          </p:cNvSpPr>
          <p:nvPr>
            <p:ph type="title"/>
          </p:nvPr>
        </p:nvSpPr>
        <p:spPr/>
        <p:txBody>
          <a:bodyPr/>
          <a:lstStyle/>
          <a:p>
            <a:r>
              <a:rPr lang="en-IN" b="1" dirty="0">
                <a:solidFill>
                  <a:srgbClr val="FFFF00"/>
                </a:solidFill>
              </a:rPr>
              <a:t>References: </a:t>
            </a:r>
          </a:p>
        </p:txBody>
      </p:sp>
      <p:sp>
        <p:nvSpPr>
          <p:cNvPr id="3" name="Content Placeholder 2">
            <a:extLst>
              <a:ext uri="{FF2B5EF4-FFF2-40B4-BE49-F238E27FC236}">
                <a16:creationId xmlns:a16="http://schemas.microsoft.com/office/drawing/2014/main" id="{8B0308C6-D3C7-4005-8295-9110BD2784C4}"/>
              </a:ext>
            </a:extLst>
          </p:cNvPr>
          <p:cNvSpPr>
            <a:spLocks noGrp="1"/>
          </p:cNvSpPr>
          <p:nvPr>
            <p:ph sz="quarter" idx="13"/>
          </p:nvPr>
        </p:nvSpPr>
        <p:spPr/>
        <p:txBody>
          <a:bodyPr/>
          <a:lstStyle/>
          <a:p>
            <a:r>
              <a:rPr lang="en-IN" dirty="0"/>
              <a:t>Data communications and networking / Behrouz A. </a:t>
            </a:r>
            <a:r>
              <a:rPr lang="en-IN" dirty="0" err="1"/>
              <a:t>Forouzan</a:t>
            </a:r>
            <a:endParaRPr lang="en-IN" dirty="0"/>
          </a:p>
          <a:p>
            <a:r>
              <a:rPr lang="en-IN" dirty="0">
                <a:hlinkClick r:id="rId2"/>
              </a:rPr>
              <a:t>https://www.geeksforgeeks.org/computer-network-tutorials/</a:t>
            </a:r>
            <a:endParaRPr lang="en-IN" dirty="0"/>
          </a:p>
          <a:p>
            <a:r>
              <a:rPr lang="en-IN" dirty="0"/>
              <a:t>Computer network lectures by </a:t>
            </a:r>
            <a:r>
              <a:rPr lang="en-IN" dirty="0" err="1"/>
              <a:t>ravindrababu</a:t>
            </a:r>
            <a:r>
              <a:rPr lang="en-IN" dirty="0"/>
              <a:t> </a:t>
            </a:r>
            <a:r>
              <a:rPr lang="en-IN" dirty="0" err="1"/>
              <a:t>ravula</a:t>
            </a:r>
            <a:r>
              <a:rPr lang="en-IN" dirty="0"/>
              <a:t>. </a:t>
            </a:r>
            <a:r>
              <a:rPr lang="en-IN" dirty="0">
                <a:hlinkClick r:id="rId3"/>
              </a:rPr>
              <a:t>link</a:t>
            </a:r>
            <a:endParaRPr lang="en-IN" dirty="0"/>
          </a:p>
        </p:txBody>
      </p:sp>
    </p:spTree>
    <p:extLst>
      <p:ext uri="{BB962C8B-B14F-4D97-AF65-F5344CB8AC3E}">
        <p14:creationId xmlns:p14="http://schemas.microsoft.com/office/powerpoint/2010/main" val="286660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3428C1-1A86-4F90-8153-A3F2AEA73DE2}"/>
              </a:ext>
            </a:extLst>
          </p:cNvPr>
          <p:cNvSpPr txBox="1"/>
          <p:nvPr/>
        </p:nvSpPr>
        <p:spPr>
          <a:xfrm>
            <a:off x="2960915" y="2491508"/>
            <a:ext cx="5950857" cy="1323439"/>
          </a:xfrm>
          <a:prstGeom prst="rect">
            <a:avLst/>
          </a:prstGeom>
          <a:noFill/>
        </p:spPr>
        <p:txBody>
          <a:bodyPr wrap="square" rtlCol="0">
            <a:spAutoFit/>
          </a:bodyPr>
          <a:lstStyle/>
          <a:p>
            <a:pPr algn="ctr"/>
            <a:r>
              <a:rPr lang="en-IN" sz="8000" dirty="0"/>
              <a:t>THANK YOU</a:t>
            </a:r>
          </a:p>
        </p:txBody>
      </p:sp>
    </p:spTree>
    <p:extLst>
      <p:ext uri="{BB962C8B-B14F-4D97-AF65-F5344CB8AC3E}">
        <p14:creationId xmlns:p14="http://schemas.microsoft.com/office/powerpoint/2010/main" val="3962850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461FBFC-C71F-4188-9B10-8C7E29031275}"/>
              </a:ext>
            </a:extLst>
          </p:cNvPr>
          <p:cNvGraphicFramePr>
            <a:graphicFrameLocks noGrp="1"/>
          </p:cNvGraphicFramePr>
          <p:nvPr>
            <p:ph sz="quarter" idx="13"/>
            <p:extLst>
              <p:ext uri="{D42A27DB-BD31-4B8C-83A1-F6EECF244321}">
                <p14:modId xmlns:p14="http://schemas.microsoft.com/office/powerpoint/2010/main" val="2038732461"/>
              </p:ext>
            </p:extLst>
          </p:nvPr>
        </p:nvGraphicFramePr>
        <p:xfrm>
          <a:off x="914400" y="305942"/>
          <a:ext cx="10363200" cy="5969000"/>
        </p:xfrm>
        <a:graphic>
          <a:graphicData uri="http://schemas.openxmlformats.org/drawingml/2006/table">
            <a:tbl>
              <a:tblPr firstRow="1" bandRow="1">
                <a:tableStyleId>{5C22544A-7EE6-4342-B048-85BDC9FD1C3A}</a:tableStyleId>
              </a:tblPr>
              <a:tblGrid>
                <a:gridCol w="1132114">
                  <a:extLst>
                    <a:ext uri="{9D8B030D-6E8A-4147-A177-3AD203B41FA5}">
                      <a16:colId xmlns:a16="http://schemas.microsoft.com/office/drawing/2014/main" val="3465476995"/>
                    </a:ext>
                  </a:extLst>
                </a:gridCol>
                <a:gridCol w="3265715">
                  <a:extLst>
                    <a:ext uri="{9D8B030D-6E8A-4147-A177-3AD203B41FA5}">
                      <a16:colId xmlns:a16="http://schemas.microsoft.com/office/drawing/2014/main" val="1903438150"/>
                    </a:ext>
                  </a:extLst>
                </a:gridCol>
                <a:gridCol w="2960914">
                  <a:extLst>
                    <a:ext uri="{9D8B030D-6E8A-4147-A177-3AD203B41FA5}">
                      <a16:colId xmlns:a16="http://schemas.microsoft.com/office/drawing/2014/main" val="695868670"/>
                    </a:ext>
                  </a:extLst>
                </a:gridCol>
                <a:gridCol w="3004457">
                  <a:extLst>
                    <a:ext uri="{9D8B030D-6E8A-4147-A177-3AD203B41FA5}">
                      <a16:colId xmlns:a16="http://schemas.microsoft.com/office/drawing/2014/main" val="1441922426"/>
                    </a:ext>
                  </a:extLst>
                </a:gridCol>
              </a:tblGrid>
              <a:tr h="370840">
                <a:tc>
                  <a:txBody>
                    <a:bodyPr/>
                    <a:lstStyle/>
                    <a:p>
                      <a:endParaRPr lang="en-IN" dirty="0"/>
                    </a:p>
                  </a:txBody>
                  <a:tcPr/>
                </a:tc>
                <a:tc>
                  <a:txBody>
                    <a:bodyPr/>
                    <a:lstStyle/>
                    <a:p>
                      <a:r>
                        <a:rPr lang="en-IN" sz="1800" b="1" kern="1200" dirty="0">
                          <a:solidFill>
                            <a:schemeClr val="lt1"/>
                          </a:solidFill>
                          <a:effectLst/>
                          <a:latin typeface="+mn-lt"/>
                          <a:ea typeface="+mn-ea"/>
                          <a:cs typeface="+mn-cs"/>
                        </a:rPr>
                        <a:t>Circuit switched Networks</a:t>
                      </a:r>
                      <a:endParaRPr lang="en-IN" dirty="0"/>
                    </a:p>
                  </a:txBody>
                  <a:tcPr/>
                </a:tc>
                <a:tc>
                  <a:txBody>
                    <a:bodyPr/>
                    <a:lstStyle/>
                    <a:p>
                      <a:r>
                        <a:rPr lang="en-IN" dirty="0"/>
                        <a:t>Virtual Circuit Network</a:t>
                      </a:r>
                    </a:p>
                  </a:txBody>
                  <a:tcPr/>
                </a:tc>
                <a:tc>
                  <a:txBody>
                    <a:bodyPr/>
                    <a:lstStyle/>
                    <a:p>
                      <a:r>
                        <a:rPr lang="en-IN" dirty="0"/>
                        <a:t>Datagram Network</a:t>
                      </a:r>
                    </a:p>
                  </a:txBody>
                  <a:tcPr/>
                </a:tc>
                <a:extLst>
                  <a:ext uri="{0D108BD9-81ED-4DB2-BD59-A6C34878D82A}">
                    <a16:rowId xmlns:a16="http://schemas.microsoft.com/office/drawing/2014/main" val="812751149"/>
                  </a:ext>
                </a:extLst>
              </a:tr>
              <a:tr h="370840">
                <a:tc>
                  <a:txBody>
                    <a:bodyPr/>
                    <a:lstStyle/>
                    <a:p>
                      <a:r>
                        <a:rPr lang="en-IN" dirty="0"/>
                        <a:t>1.</a:t>
                      </a:r>
                    </a:p>
                  </a:txBody>
                  <a:tcPr/>
                </a:tc>
                <a:tc>
                  <a:txBody>
                    <a:bodyPr/>
                    <a:lstStyle/>
                    <a:p>
                      <a:r>
                        <a:rPr lang="en-IN" dirty="0"/>
                        <a:t>Physical Layer</a:t>
                      </a:r>
                    </a:p>
                  </a:txBody>
                  <a:tcPr/>
                </a:tc>
                <a:tc>
                  <a:txBody>
                    <a:bodyPr/>
                    <a:lstStyle/>
                    <a:p>
                      <a:r>
                        <a:rPr lang="en-IN" dirty="0"/>
                        <a:t>Data Link Layer</a:t>
                      </a:r>
                    </a:p>
                  </a:txBody>
                  <a:tcPr/>
                </a:tc>
                <a:tc>
                  <a:txBody>
                    <a:bodyPr/>
                    <a:lstStyle/>
                    <a:p>
                      <a:r>
                        <a:rPr lang="en-IN" dirty="0"/>
                        <a:t>Network Layer</a:t>
                      </a:r>
                    </a:p>
                  </a:txBody>
                  <a:tcPr/>
                </a:tc>
                <a:extLst>
                  <a:ext uri="{0D108BD9-81ED-4DB2-BD59-A6C34878D82A}">
                    <a16:rowId xmlns:a16="http://schemas.microsoft.com/office/drawing/2014/main" val="1043097594"/>
                  </a:ext>
                </a:extLst>
              </a:tr>
              <a:tr h="370840">
                <a:tc>
                  <a:txBody>
                    <a:bodyPr/>
                    <a:lstStyle/>
                    <a:p>
                      <a:r>
                        <a:rPr lang="en-IN" dirty="0"/>
                        <a:t>2.</a:t>
                      </a:r>
                    </a:p>
                  </a:txBody>
                  <a:tcPr/>
                </a:tc>
                <a:tc>
                  <a:txBody>
                    <a:bodyPr/>
                    <a:lstStyle/>
                    <a:p>
                      <a:r>
                        <a:rPr lang="en-IN" dirty="0"/>
                        <a:t>Connection Oriented</a:t>
                      </a:r>
                    </a:p>
                  </a:txBody>
                  <a:tcPr/>
                </a:tc>
                <a:tc>
                  <a:txBody>
                    <a:bodyPr/>
                    <a:lstStyle/>
                    <a:p>
                      <a:r>
                        <a:rPr lang="en-IN" dirty="0"/>
                        <a:t>Virtual Connection</a:t>
                      </a:r>
                    </a:p>
                  </a:txBody>
                  <a:tcPr/>
                </a:tc>
                <a:tc>
                  <a:txBody>
                    <a:bodyPr/>
                    <a:lstStyle/>
                    <a:p>
                      <a:r>
                        <a:rPr lang="en-IN" dirty="0"/>
                        <a:t>Connection Less</a:t>
                      </a:r>
                    </a:p>
                  </a:txBody>
                  <a:tcPr/>
                </a:tc>
                <a:extLst>
                  <a:ext uri="{0D108BD9-81ED-4DB2-BD59-A6C34878D82A}">
                    <a16:rowId xmlns:a16="http://schemas.microsoft.com/office/drawing/2014/main" val="3209709299"/>
                  </a:ext>
                </a:extLst>
              </a:tr>
              <a:tr h="370840">
                <a:tc>
                  <a:txBody>
                    <a:bodyPr/>
                    <a:lstStyle/>
                    <a:p>
                      <a:r>
                        <a:rPr lang="en-IN" dirty="0"/>
                        <a:t>3.</a:t>
                      </a:r>
                    </a:p>
                  </a:txBody>
                  <a:tcPr/>
                </a:tc>
                <a:tc>
                  <a:txBody>
                    <a:bodyPr/>
                    <a:lstStyle/>
                    <a:p>
                      <a:r>
                        <a:rPr lang="en-IN" dirty="0"/>
                        <a:t>No Packets Formation</a:t>
                      </a:r>
                    </a:p>
                  </a:txBody>
                  <a:tcPr/>
                </a:tc>
                <a:tc>
                  <a:txBody>
                    <a:bodyPr/>
                    <a:lstStyle/>
                    <a:p>
                      <a:r>
                        <a:rPr lang="en-IN" dirty="0"/>
                        <a:t>Packets (Frames) : Follow same path</a:t>
                      </a:r>
                    </a:p>
                  </a:txBody>
                  <a:tcPr/>
                </a:tc>
                <a:tc>
                  <a:txBody>
                    <a:bodyPr/>
                    <a:lstStyle/>
                    <a:p>
                      <a:r>
                        <a:rPr lang="en-IN" dirty="0"/>
                        <a:t>Packets(Datagram) : Independent , not follow same path.</a:t>
                      </a:r>
                    </a:p>
                  </a:txBody>
                  <a:tcPr/>
                </a:tc>
                <a:extLst>
                  <a:ext uri="{0D108BD9-81ED-4DB2-BD59-A6C34878D82A}">
                    <a16:rowId xmlns:a16="http://schemas.microsoft.com/office/drawing/2014/main" val="3909805598"/>
                  </a:ext>
                </a:extLst>
              </a:tr>
              <a:tr h="370840">
                <a:tc>
                  <a:txBody>
                    <a:bodyPr/>
                    <a:lstStyle/>
                    <a:p>
                      <a:r>
                        <a:rPr lang="en-IN" dirty="0"/>
                        <a:t>4.</a:t>
                      </a:r>
                    </a:p>
                  </a:txBody>
                  <a:tcPr/>
                </a:tc>
                <a:tc>
                  <a:txBody>
                    <a:bodyPr/>
                    <a:lstStyle/>
                    <a:p>
                      <a:endParaRPr lang="en-IN" dirty="0"/>
                    </a:p>
                  </a:txBody>
                  <a:tcPr/>
                </a:tc>
                <a:tc>
                  <a:txBody>
                    <a:bodyPr/>
                    <a:lstStyle/>
                    <a:p>
                      <a:endParaRPr lang="en-IN" dirty="0"/>
                    </a:p>
                  </a:txBody>
                  <a:tcPr/>
                </a:tc>
                <a:tc>
                  <a:txBody>
                    <a:bodyPr/>
                    <a:lstStyle/>
                    <a:p>
                      <a:r>
                        <a:rPr lang="en-IN" dirty="0"/>
                        <a:t>At receiving end, packets arrive unordered.</a:t>
                      </a:r>
                    </a:p>
                  </a:txBody>
                  <a:tcPr/>
                </a:tc>
                <a:extLst>
                  <a:ext uri="{0D108BD9-81ED-4DB2-BD59-A6C34878D82A}">
                    <a16:rowId xmlns:a16="http://schemas.microsoft.com/office/drawing/2014/main" val="3964627109"/>
                  </a:ext>
                </a:extLst>
              </a:tr>
              <a:tr h="370840">
                <a:tc>
                  <a:txBody>
                    <a:bodyPr/>
                    <a:lstStyle/>
                    <a:p>
                      <a:r>
                        <a:rPr lang="en-IN" dirty="0"/>
                        <a:t>5.</a:t>
                      </a:r>
                    </a:p>
                  </a:txBody>
                  <a:tcPr/>
                </a:tc>
                <a:tc>
                  <a:txBody>
                    <a:bodyPr/>
                    <a:lstStyle/>
                    <a:p>
                      <a:r>
                        <a:rPr lang="en-IN" dirty="0"/>
                        <a:t>Resources Dedicated </a:t>
                      </a:r>
                    </a:p>
                  </a:txBody>
                  <a:tcPr/>
                </a:tc>
                <a:tc>
                  <a:txBody>
                    <a:bodyPr/>
                    <a:lstStyle/>
                    <a:p>
                      <a:r>
                        <a:rPr lang="en-IN" dirty="0"/>
                        <a:t>Resources May or May not be Dedicated</a:t>
                      </a:r>
                    </a:p>
                  </a:txBody>
                  <a:tcPr/>
                </a:tc>
                <a:tc>
                  <a:txBody>
                    <a:bodyPr/>
                    <a:lstStyle/>
                    <a:p>
                      <a:r>
                        <a:rPr lang="en-IN" dirty="0"/>
                        <a:t>On Demand Resources</a:t>
                      </a:r>
                    </a:p>
                  </a:txBody>
                  <a:tcPr/>
                </a:tc>
                <a:extLst>
                  <a:ext uri="{0D108BD9-81ED-4DB2-BD59-A6C34878D82A}">
                    <a16:rowId xmlns:a16="http://schemas.microsoft.com/office/drawing/2014/main" val="3812485783"/>
                  </a:ext>
                </a:extLst>
              </a:tr>
              <a:tr h="370840">
                <a:tc>
                  <a:txBody>
                    <a:bodyPr/>
                    <a:lstStyle/>
                    <a:p>
                      <a:r>
                        <a:rPr lang="en-IN" dirty="0"/>
                        <a:t>6.</a:t>
                      </a:r>
                    </a:p>
                  </a:txBody>
                  <a:tcPr/>
                </a:tc>
                <a:tc>
                  <a:txBody>
                    <a:bodyPr/>
                    <a:lstStyle/>
                    <a:p>
                      <a:r>
                        <a:rPr lang="en-IN" dirty="0"/>
                        <a:t>3 Phases (Setup , Data Transfer , Teardown )</a:t>
                      </a:r>
                    </a:p>
                  </a:txBody>
                  <a:tcPr/>
                </a:tc>
                <a:tc>
                  <a:txBody>
                    <a:bodyPr/>
                    <a:lstStyle/>
                    <a:p>
                      <a:r>
                        <a:rPr lang="en-IN" dirty="0"/>
                        <a:t>3 Phases (Setup , Data Transfer , Teardown )</a:t>
                      </a:r>
                    </a:p>
                  </a:txBody>
                  <a:tcPr/>
                </a:tc>
                <a:tc>
                  <a:txBody>
                    <a:bodyPr/>
                    <a:lstStyle/>
                    <a:p>
                      <a:r>
                        <a:rPr lang="en-IN" dirty="0"/>
                        <a:t>No Phases.</a:t>
                      </a:r>
                    </a:p>
                  </a:txBody>
                  <a:tcPr/>
                </a:tc>
                <a:extLst>
                  <a:ext uri="{0D108BD9-81ED-4DB2-BD59-A6C34878D82A}">
                    <a16:rowId xmlns:a16="http://schemas.microsoft.com/office/drawing/2014/main" val="153466625"/>
                  </a:ext>
                </a:extLst>
              </a:tr>
              <a:tr h="370840">
                <a:tc>
                  <a:txBody>
                    <a:bodyPr/>
                    <a:lstStyle/>
                    <a:p>
                      <a:r>
                        <a:rPr lang="en-IN" dirty="0"/>
                        <a:t>7. </a:t>
                      </a:r>
                    </a:p>
                  </a:txBody>
                  <a:tcPr/>
                </a:tc>
                <a:tc>
                  <a:txBody>
                    <a:bodyPr/>
                    <a:lstStyle/>
                    <a:p>
                      <a:r>
                        <a:rPr lang="en-IN" dirty="0"/>
                        <a:t>Minimum Delay since resources are dedicated.</a:t>
                      </a:r>
                    </a:p>
                  </a:txBody>
                  <a:tcPr/>
                </a:tc>
                <a:tc>
                  <a:txBody>
                    <a:bodyPr/>
                    <a:lstStyle/>
                    <a:p>
                      <a:endParaRPr lang="en-IN" dirty="0"/>
                    </a:p>
                  </a:txBody>
                  <a:tcPr/>
                </a:tc>
                <a:tc>
                  <a:txBody>
                    <a:bodyPr/>
                    <a:lstStyle/>
                    <a:p>
                      <a:r>
                        <a:rPr lang="en-IN" dirty="0"/>
                        <a:t>Have delays since resources are not dedicated.</a:t>
                      </a:r>
                    </a:p>
                  </a:txBody>
                  <a:tcPr/>
                </a:tc>
                <a:extLst>
                  <a:ext uri="{0D108BD9-81ED-4DB2-BD59-A6C34878D82A}">
                    <a16:rowId xmlns:a16="http://schemas.microsoft.com/office/drawing/2014/main" val="3608026974"/>
                  </a:ext>
                </a:extLst>
              </a:tr>
              <a:tr h="370840">
                <a:tc>
                  <a:txBody>
                    <a:bodyPr/>
                    <a:lstStyle/>
                    <a:p>
                      <a:r>
                        <a:rPr lang="en-IN" dirty="0"/>
                        <a:t>8.</a:t>
                      </a:r>
                    </a:p>
                  </a:txBody>
                  <a:tcPr/>
                </a:tc>
                <a:tc>
                  <a:txBody>
                    <a:bodyPr/>
                    <a:lstStyle/>
                    <a:p>
                      <a:r>
                        <a:rPr lang="en-IN" dirty="0"/>
                        <a:t>Not efficient since resource utilization is not efficient.</a:t>
                      </a:r>
                    </a:p>
                  </a:txBody>
                  <a:tcPr/>
                </a:tc>
                <a:tc>
                  <a:txBody>
                    <a:bodyPr/>
                    <a:lstStyle/>
                    <a:p>
                      <a:endParaRPr lang="en-IN" dirty="0"/>
                    </a:p>
                  </a:txBody>
                  <a:tcPr/>
                </a:tc>
                <a:tc>
                  <a:txBody>
                    <a:bodyPr/>
                    <a:lstStyle/>
                    <a:p>
                      <a:r>
                        <a:rPr lang="en-IN" dirty="0"/>
                        <a:t>Efficient since proper utilization of resources.</a:t>
                      </a:r>
                    </a:p>
                  </a:txBody>
                  <a:tcPr/>
                </a:tc>
                <a:extLst>
                  <a:ext uri="{0D108BD9-81ED-4DB2-BD59-A6C34878D82A}">
                    <a16:rowId xmlns:a16="http://schemas.microsoft.com/office/drawing/2014/main" val="297649908"/>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8049032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08849742"/>
                  </a:ext>
                </a:extLst>
              </a:tr>
            </a:tbl>
          </a:graphicData>
        </a:graphic>
      </p:graphicFrame>
    </p:spTree>
    <p:extLst>
      <p:ext uri="{BB962C8B-B14F-4D97-AF65-F5344CB8AC3E}">
        <p14:creationId xmlns:p14="http://schemas.microsoft.com/office/powerpoint/2010/main" val="101513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6CEAA-D67B-45F6-A17A-65200BA33587}"/>
              </a:ext>
            </a:extLst>
          </p:cNvPr>
          <p:cNvSpPr>
            <a:spLocks noGrp="1"/>
          </p:cNvSpPr>
          <p:nvPr>
            <p:ph sz="quarter" idx="13"/>
          </p:nvPr>
        </p:nvSpPr>
        <p:spPr/>
        <p:txBody>
          <a:bodyPr/>
          <a:lstStyle/>
          <a:p>
            <a:endParaRPr lang="en-IN"/>
          </a:p>
        </p:txBody>
      </p:sp>
      <p:pic>
        <p:nvPicPr>
          <p:cNvPr id="4" name="Picture 3">
            <a:extLst>
              <a:ext uri="{FF2B5EF4-FFF2-40B4-BE49-F238E27FC236}">
                <a16:creationId xmlns:a16="http://schemas.microsoft.com/office/drawing/2014/main" id="{32B5D06B-6094-4020-A1D5-6AD92D356F46}"/>
              </a:ext>
            </a:extLst>
          </p:cNvPr>
          <p:cNvPicPr>
            <a:picLocks noChangeAspect="1"/>
          </p:cNvPicPr>
          <p:nvPr/>
        </p:nvPicPr>
        <p:blipFill rotWithShape="1">
          <a:blip r:embed="rId3"/>
          <a:srcRect l="5071"/>
          <a:stretch/>
        </p:blipFill>
        <p:spPr>
          <a:xfrm>
            <a:off x="783770" y="2081413"/>
            <a:ext cx="10493830" cy="3995464"/>
          </a:xfrm>
          <a:prstGeom prst="rect">
            <a:avLst/>
          </a:prstGeom>
        </p:spPr>
      </p:pic>
      <p:sp>
        <p:nvSpPr>
          <p:cNvPr id="5" name="Rectangle 4">
            <a:extLst>
              <a:ext uri="{FF2B5EF4-FFF2-40B4-BE49-F238E27FC236}">
                <a16:creationId xmlns:a16="http://schemas.microsoft.com/office/drawing/2014/main" id="{95EF4A23-706B-4DBB-9928-BFCEF533BD8E}"/>
              </a:ext>
            </a:extLst>
          </p:cNvPr>
          <p:cNvSpPr/>
          <p:nvPr/>
        </p:nvSpPr>
        <p:spPr>
          <a:xfrm>
            <a:off x="2695042" y="438362"/>
            <a:ext cx="6087008" cy="1446550"/>
          </a:xfrm>
          <a:prstGeom prst="rect">
            <a:avLst/>
          </a:prstGeom>
        </p:spPr>
        <p:txBody>
          <a:bodyPr wrap="square">
            <a:spAutoFit/>
          </a:bodyPr>
          <a:lstStyle/>
          <a:p>
            <a:pPr algn="ctr"/>
            <a:r>
              <a:rPr lang="en-IN" sz="4400" b="1" dirty="0">
                <a:solidFill>
                  <a:srgbClr val="FFFF00"/>
                </a:solidFill>
              </a:rPr>
              <a:t>Circuit Switched Networks</a:t>
            </a:r>
            <a:endParaRPr lang="en-IN" sz="4400" dirty="0">
              <a:solidFill>
                <a:srgbClr val="FFFF00"/>
              </a:solidFill>
            </a:endParaRPr>
          </a:p>
        </p:txBody>
      </p:sp>
    </p:spTree>
    <p:extLst>
      <p:ext uri="{BB962C8B-B14F-4D97-AF65-F5344CB8AC3E}">
        <p14:creationId xmlns:p14="http://schemas.microsoft.com/office/powerpoint/2010/main" val="220182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522FAE-20FE-46FC-9906-82E169BC7815}"/>
              </a:ext>
            </a:extLst>
          </p:cNvPr>
          <p:cNvPicPr>
            <a:picLocks noChangeAspect="1"/>
          </p:cNvPicPr>
          <p:nvPr/>
        </p:nvPicPr>
        <p:blipFill>
          <a:blip r:embed="rId3"/>
          <a:stretch>
            <a:fillRect/>
          </a:stretch>
        </p:blipFill>
        <p:spPr>
          <a:xfrm>
            <a:off x="253999" y="1050882"/>
            <a:ext cx="7982858" cy="5544494"/>
          </a:xfrm>
          <a:prstGeom prst="rect">
            <a:avLst/>
          </a:prstGeom>
        </p:spPr>
      </p:pic>
      <p:sp>
        <p:nvSpPr>
          <p:cNvPr id="5" name="TextBox 4">
            <a:extLst>
              <a:ext uri="{FF2B5EF4-FFF2-40B4-BE49-F238E27FC236}">
                <a16:creationId xmlns:a16="http://schemas.microsoft.com/office/drawing/2014/main" id="{C6372530-2450-4017-A372-82593740BD36}"/>
              </a:ext>
            </a:extLst>
          </p:cNvPr>
          <p:cNvSpPr txBox="1"/>
          <p:nvPr/>
        </p:nvSpPr>
        <p:spPr>
          <a:xfrm>
            <a:off x="1132115" y="262624"/>
            <a:ext cx="9579428" cy="584775"/>
          </a:xfrm>
          <a:prstGeom prst="rect">
            <a:avLst/>
          </a:prstGeom>
          <a:noFill/>
        </p:spPr>
        <p:txBody>
          <a:bodyPr wrap="square" rtlCol="0">
            <a:spAutoFit/>
          </a:bodyPr>
          <a:lstStyle/>
          <a:p>
            <a:r>
              <a:rPr lang="en-IN" sz="3200" b="1" dirty="0">
                <a:solidFill>
                  <a:srgbClr val="FFFF00"/>
                </a:solidFill>
                <a:latin typeface="Adobe Fan Heiti Std B" panose="020B0700000000000000" pitchFamily="34" charset="-128"/>
                <a:ea typeface="Adobe Fan Heiti Std B" panose="020B0700000000000000" pitchFamily="34" charset="-128"/>
              </a:rPr>
              <a:t>CROSSBAR SWITCH , MAY BE THIS IS USED IN MSR</a:t>
            </a:r>
          </a:p>
        </p:txBody>
      </p:sp>
      <p:sp>
        <p:nvSpPr>
          <p:cNvPr id="7" name="TextBox 6">
            <a:extLst>
              <a:ext uri="{FF2B5EF4-FFF2-40B4-BE49-F238E27FC236}">
                <a16:creationId xmlns:a16="http://schemas.microsoft.com/office/drawing/2014/main" id="{8AB79B81-90E4-4935-87E5-CC6BEE5FC0D3}"/>
              </a:ext>
            </a:extLst>
          </p:cNvPr>
          <p:cNvSpPr txBox="1"/>
          <p:nvPr/>
        </p:nvSpPr>
        <p:spPr>
          <a:xfrm>
            <a:off x="8374743" y="1335829"/>
            <a:ext cx="3563258" cy="3416320"/>
          </a:xfrm>
          <a:prstGeom prst="rect">
            <a:avLst/>
          </a:prstGeom>
          <a:noFill/>
        </p:spPr>
        <p:txBody>
          <a:bodyPr wrap="square" rtlCol="0">
            <a:spAutoFit/>
          </a:bodyPr>
          <a:lstStyle/>
          <a:p>
            <a:r>
              <a:rPr lang="en-IN" dirty="0"/>
              <a:t>N X M Switch</a:t>
            </a:r>
          </a:p>
          <a:p>
            <a:pPr marL="342900" indent="-342900">
              <a:buAutoNum type="arabicPeriod"/>
            </a:pPr>
            <a:r>
              <a:rPr lang="en-IN" dirty="0"/>
              <a:t>N sources.</a:t>
            </a:r>
          </a:p>
          <a:p>
            <a:pPr marL="342900" indent="-342900">
              <a:buAutoNum type="arabicPeriod"/>
            </a:pPr>
            <a:r>
              <a:rPr lang="en-IN" dirty="0"/>
              <a:t>M destinations.</a:t>
            </a:r>
          </a:p>
          <a:p>
            <a:pPr marL="342900" indent="-342900">
              <a:buAutoNum type="arabicPeriod"/>
            </a:pPr>
            <a:r>
              <a:rPr lang="en-IN" dirty="0"/>
              <a:t>Just have to close cross-point switch to send signals from any source to any destination.</a:t>
            </a:r>
          </a:p>
          <a:p>
            <a:pPr marL="342900" indent="-342900">
              <a:buAutoNum type="arabicPeriod"/>
            </a:pPr>
            <a:r>
              <a:rPr lang="en-IN" dirty="0"/>
              <a:t>A source can send to multiple destinations.</a:t>
            </a:r>
          </a:p>
          <a:p>
            <a:pPr marL="342900" indent="-342900">
              <a:buAutoNum type="arabicPeriod"/>
            </a:pPr>
            <a:r>
              <a:rPr lang="en-IN" dirty="0"/>
              <a:t>A destination can receive from multiple sources. ( using TDM or FDM )</a:t>
            </a:r>
          </a:p>
          <a:p>
            <a:pPr marL="342900" indent="-342900">
              <a:buAutoNum type="arabicPeriod"/>
            </a:pPr>
            <a:endParaRPr lang="en-IN" dirty="0"/>
          </a:p>
        </p:txBody>
      </p:sp>
    </p:spTree>
    <p:extLst>
      <p:ext uri="{BB962C8B-B14F-4D97-AF65-F5344CB8AC3E}">
        <p14:creationId xmlns:p14="http://schemas.microsoft.com/office/powerpoint/2010/main" val="398269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747DAF-4BDA-46B7-A645-28C4813D5682}"/>
              </a:ext>
            </a:extLst>
          </p:cNvPr>
          <p:cNvPicPr>
            <a:picLocks noChangeAspect="1"/>
          </p:cNvPicPr>
          <p:nvPr/>
        </p:nvPicPr>
        <p:blipFill>
          <a:blip r:embed="rId3"/>
          <a:stretch>
            <a:fillRect/>
          </a:stretch>
        </p:blipFill>
        <p:spPr>
          <a:xfrm>
            <a:off x="533651" y="1034138"/>
            <a:ext cx="10813816" cy="5581324"/>
          </a:xfrm>
          <a:prstGeom prst="rect">
            <a:avLst/>
          </a:prstGeom>
        </p:spPr>
      </p:pic>
      <p:sp>
        <p:nvSpPr>
          <p:cNvPr id="5" name="Rectangle 4">
            <a:extLst>
              <a:ext uri="{FF2B5EF4-FFF2-40B4-BE49-F238E27FC236}">
                <a16:creationId xmlns:a16="http://schemas.microsoft.com/office/drawing/2014/main" id="{B09530C9-99BC-4F33-8F9D-DE45C8B74A95}"/>
              </a:ext>
            </a:extLst>
          </p:cNvPr>
          <p:cNvSpPr/>
          <p:nvPr/>
        </p:nvSpPr>
        <p:spPr>
          <a:xfrm>
            <a:off x="711201" y="1277252"/>
            <a:ext cx="1640114" cy="4644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3D8E89E-D6F2-4D80-B469-B74914C14518}"/>
              </a:ext>
            </a:extLst>
          </p:cNvPr>
          <p:cNvSpPr/>
          <p:nvPr/>
        </p:nvSpPr>
        <p:spPr>
          <a:xfrm>
            <a:off x="3869233" y="144562"/>
            <a:ext cx="4897396" cy="584775"/>
          </a:xfrm>
          <a:prstGeom prst="rect">
            <a:avLst/>
          </a:prstGeom>
        </p:spPr>
        <p:txBody>
          <a:bodyPr wrap="square">
            <a:spAutoFit/>
          </a:bodyPr>
          <a:lstStyle/>
          <a:p>
            <a:r>
              <a:rPr lang="en-IN" sz="3200" b="1" dirty="0">
                <a:solidFill>
                  <a:srgbClr val="FFFF00"/>
                </a:solidFill>
                <a:latin typeface="Adobe Fan Heiti Std B" panose="020B0700000000000000" pitchFamily="34" charset="-128"/>
                <a:ea typeface="Adobe Fan Heiti Std B" panose="020B0700000000000000" pitchFamily="34" charset="-128"/>
              </a:rPr>
              <a:t>Virtual Circuit Network</a:t>
            </a:r>
          </a:p>
        </p:txBody>
      </p:sp>
    </p:spTree>
    <p:extLst>
      <p:ext uri="{BB962C8B-B14F-4D97-AF65-F5344CB8AC3E}">
        <p14:creationId xmlns:p14="http://schemas.microsoft.com/office/powerpoint/2010/main" val="114247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92AF9D-8F7A-43D9-AE85-C021ADEA8C76}"/>
              </a:ext>
            </a:extLst>
          </p:cNvPr>
          <p:cNvPicPr>
            <a:picLocks noChangeAspect="1"/>
          </p:cNvPicPr>
          <p:nvPr/>
        </p:nvPicPr>
        <p:blipFill>
          <a:blip r:embed="rId3"/>
          <a:stretch>
            <a:fillRect/>
          </a:stretch>
        </p:blipFill>
        <p:spPr>
          <a:xfrm>
            <a:off x="823458" y="1064930"/>
            <a:ext cx="10545083" cy="5684211"/>
          </a:xfrm>
          <a:prstGeom prst="rect">
            <a:avLst/>
          </a:prstGeom>
        </p:spPr>
      </p:pic>
      <p:sp>
        <p:nvSpPr>
          <p:cNvPr id="5" name="Rectangle 4">
            <a:extLst>
              <a:ext uri="{FF2B5EF4-FFF2-40B4-BE49-F238E27FC236}">
                <a16:creationId xmlns:a16="http://schemas.microsoft.com/office/drawing/2014/main" id="{1CF86215-9E0C-4F79-85B4-4F964289D3FE}"/>
              </a:ext>
            </a:extLst>
          </p:cNvPr>
          <p:cNvSpPr/>
          <p:nvPr/>
        </p:nvSpPr>
        <p:spPr>
          <a:xfrm>
            <a:off x="830715" y="1197429"/>
            <a:ext cx="1640114" cy="4644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FD3E0D3-3F79-45E2-A01A-A958E8393F75}"/>
              </a:ext>
            </a:extLst>
          </p:cNvPr>
          <p:cNvSpPr/>
          <p:nvPr/>
        </p:nvSpPr>
        <p:spPr>
          <a:xfrm>
            <a:off x="3869233" y="144562"/>
            <a:ext cx="4969967" cy="584775"/>
          </a:xfrm>
          <a:prstGeom prst="rect">
            <a:avLst/>
          </a:prstGeom>
        </p:spPr>
        <p:txBody>
          <a:bodyPr wrap="square">
            <a:spAutoFit/>
          </a:bodyPr>
          <a:lstStyle/>
          <a:p>
            <a:r>
              <a:rPr lang="en-IN" sz="3200" b="1" dirty="0">
                <a:solidFill>
                  <a:srgbClr val="FFFF00"/>
                </a:solidFill>
                <a:latin typeface="Adobe Fan Heiti Std B" panose="020B0700000000000000" pitchFamily="34" charset="-128"/>
                <a:ea typeface="Adobe Fan Heiti Std B" panose="020B0700000000000000" pitchFamily="34" charset="-128"/>
              </a:rPr>
              <a:t>Virtual Circuit Network</a:t>
            </a:r>
          </a:p>
        </p:txBody>
      </p:sp>
    </p:spTree>
    <p:extLst>
      <p:ext uri="{BB962C8B-B14F-4D97-AF65-F5344CB8AC3E}">
        <p14:creationId xmlns:p14="http://schemas.microsoft.com/office/powerpoint/2010/main" val="172023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7552ED-E603-47A8-AFB2-06FCEDC4C07B}"/>
              </a:ext>
            </a:extLst>
          </p:cNvPr>
          <p:cNvPicPr>
            <a:picLocks noChangeAspect="1"/>
          </p:cNvPicPr>
          <p:nvPr/>
        </p:nvPicPr>
        <p:blipFill>
          <a:blip r:embed="rId3"/>
          <a:stretch>
            <a:fillRect/>
          </a:stretch>
        </p:blipFill>
        <p:spPr>
          <a:xfrm>
            <a:off x="1012731" y="1030513"/>
            <a:ext cx="10201206" cy="5537881"/>
          </a:xfrm>
          <a:prstGeom prst="rect">
            <a:avLst/>
          </a:prstGeom>
        </p:spPr>
      </p:pic>
      <p:sp>
        <p:nvSpPr>
          <p:cNvPr id="5" name="Rectangle 4">
            <a:extLst>
              <a:ext uri="{FF2B5EF4-FFF2-40B4-BE49-F238E27FC236}">
                <a16:creationId xmlns:a16="http://schemas.microsoft.com/office/drawing/2014/main" id="{1FB137A6-3432-4E8C-BE7B-C27894D584C9}"/>
              </a:ext>
            </a:extLst>
          </p:cNvPr>
          <p:cNvSpPr/>
          <p:nvPr/>
        </p:nvSpPr>
        <p:spPr>
          <a:xfrm>
            <a:off x="1012731" y="1320799"/>
            <a:ext cx="1512756" cy="4499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9D7A348-0B10-4C60-8A39-6536509A4BFD}"/>
              </a:ext>
            </a:extLst>
          </p:cNvPr>
          <p:cNvSpPr/>
          <p:nvPr/>
        </p:nvSpPr>
        <p:spPr>
          <a:xfrm>
            <a:off x="3869233" y="144562"/>
            <a:ext cx="4142653" cy="584775"/>
          </a:xfrm>
          <a:prstGeom prst="rect">
            <a:avLst/>
          </a:prstGeom>
        </p:spPr>
        <p:txBody>
          <a:bodyPr wrap="square">
            <a:spAutoFit/>
          </a:bodyPr>
          <a:lstStyle/>
          <a:p>
            <a:r>
              <a:rPr lang="en-IN" sz="3200" b="1" dirty="0">
                <a:solidFill>
                  <a:srgbClr val="FFFF00"/>
                </a:solidFill>
                <a:latin typeface="Adobe Fan Heiti Std B" panose="020B0700000000000000" pitchFamily="34" charset="-128"/>
                <a:ea typeface="Adobe Fan Heiti Std B" panose="020B0700000000000000" pitchFamily="34" charset="-128"/>
              </a:rPr>
              <a:t>Datagram Network</a:t>
            </a:r>
          </a:p>
        </p:txBody>
      </p:sp>
    </p:spTree>
    <p:extLst>
      <p:ext uri="{BB962C8B-B14F-4D97-AF65-F5344CB8AC3E}">
        <p14:creationId xmlns:p14="http://schemas.microsoft.com/office/powerpoint/2010/main" val="37745786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3856</TotalTime>
  <Words>1253</Words>
  <Application>Microsoft Office PowerPoint</Application>
  <PresentationFormat>Widescreen</PresentationFormat>
  <Paragraphs>237</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Adobe Fan Heiti Std B</vt:lpstr>
      <vt:lpstr>Arial</vt:lpstr>
      <vt:lpstr>Calibri</vt:lpstr>
      <vt:lpstr>Calibri Light</vt:lpstr>
      <vt:lpstr>Open Sans</vt:lpstr>
      <vt:lpstr>Office Theme</vt:lpstr>
      <vt:lpstr>Project on how router works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Classless Inter-Domain Routing (CIDR)</vt:lpstr>
      <vt:lpstr>PowerPoint Presentation</vt:lpstr>
      <vt:lpstr>Unicasting</vt:lpstr>
      <vt:lpstr>Multicasting</vt:lpstr>
      <vt:lpstr>Multicasting vs multiple unicasting</vt:lpstr>
      <vt:lpstr>Broadcasting</vt:lpstr>
      <vt:lpstr>PowerPoint Presentation</vt:lpstr>
      <vt:lpstr>PowerPoint Presentation</vt:lpstr>
      <vt:lpstr>PowerPoint Presentation</vt:lpstr>
      <vt:lpstr>PowerPoint Presentation</vt:lpstr>
      <vt:lpstr>PowerPoint Presentation</vt:lpstr>
      <vt:lpstr>Routing Algorithms FOR UNICASTING</vt:lpstr>
      <vt:lpstr>Distance vector Routing (DVR) </vt:lpstr>
      <vt:lpstr>Least cost tree for each node </vt:lpstr>
      <vt:lpstr>Distance vector corresponding to a tree</vt:lpstr>
      <vt:lpstr>First distance vector for an internet</vt:lpstr>
      <vt:lpstr>After each node has created its vector, it sends a copy of the vector to all its immediate neighbours. After a node receives a distance vector from a neighbour, it updates its distance vector using the Bellman-Ford equation.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NIVESH KUMAR SINGH</dc:creator>
  <cp:lastModifiedBy>NIVESH KUMAR SINGH</cp:lastModifiedBy>
  <cp:revision>53</cp:revision>
  <dcterms:created xsi:type="dcterms:W3CDTF">2018-07-02T16:00:29Z</dcterms:created>
  <dcterms:modified xsi:type="dcterms:W3CDTF">2018-07-07T07:33:59Z</dcterms:modified>
</cp:coreProperties>
</file>