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64" r:id="rId5"/>
    <p:sldId id="312" r:id="rId6"/>
    <p:sldId id="313" r:id="rId7"/>
    <p:sldId id="31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6666FF"/>
    <a:srgbClr val="6699FF"/>
    <a:srgbClr val="CFC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12/17/2020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6367"/>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b="1" dirty="0"/>
              <a:t>COLOR SWITCH</a:t>
            </a:r>
            <a:endParaRPr lang="en-US" sz="6800" b="1"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838048" y="2051695"/>
            <a:ext cx="8652788" cy="872063"/>
          </a:xfrm>
        </p:spPr>
        <p:txBody>
          <a:bodyPr>
            <a:normAutofit fontScale="92500"/>
          </a:bodyPr>
          <a:lstStyle/>
          <a:p>
            <a:pPr>
              <a:spcAft>
                <a:spcPts val="600"/>
              </a:spcAft>
            </a:pPr>
            <a:r>
              <a:rPr lang="en-US" sz="3700" b="1" dirty="0"/>
              <a:t>ADVANCED PROGRAMMING PROJECT</a:t>
            </a:r>
          </a:p>
          <a:p>
            <a:pPr>
              <a:spcAft>
                <a:spcPts val="600"/>
              </a:spcAft>
            </a:pPr>
            <a:endParaRPr lang="en-US" sz="3200" b="1"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7D8DC3E-BFA9-4B95-8526-9D982B1766C2}"/>
              </a:ext>
            </a:extLst>
          </p:cNvPr>
          <p:cNvSpPr txBox="1"/>
          <p:nvPr/>
        </p:nvSpPr>
        <p:spPr>
          <a:xfrm>
            <a:off x="2660373" y="4192713"/>
            <a:ext cx="8083826" cy="369332"/>
          </a:xfrm>
          <a:prstGeom prst="rect">
            <a:avLst/>
          </a:prstGeom>
          <a:noFill/>
        </p:spPr>
        <p:txBody>
          <a:bodyPr wrap="square" rtlCol="0">
            <a:spAutoFit/>
          </a:bodyPr>
          <a:lstStyle/>
          <a:p>
            <a:r>
              <a:rPr lang="en-US" dirty="0">
                <a:latin typeface="Bahnschrift" panose="020B0502040204020203" pitchFamily="34" charset="0"/>
              </a:rPr>
              <a:t>Abhishek Chaturvedi (2019401)  ||  Naval Kumar Shukla (2019065)</a:t>
            </a:r>
            <a:endParaRPr lang="en-IN" dirty="0">
              <a:latin typeface="Bahnschrift" panose="020B0502040204020203" pitchFamily="34" charset="0"/>
            </a:endParaRPr>
          </a:p>
        </p:txBody>
      </p: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437323" y="304800"/>
            <a:ext cx="1950720" cy="702365"/>
          </a:xfrm>
        </p:spPr>
        <p:txBody>
          <a:bodyPr>
            <a:normAutofit/>
          </a:bodyPr>
          <a:lstStyle/>
          <a:p>
            <a:r>
              <a:rPr lang="en-US" sz="2200" b="1" dirty="0">
                <a:solidFill>
                  <a:srgbClr val="C00000"/>
                </a:solidFill>
                <a:latin typeface="Bahnschrift" panose="020B0502040204020203" pitchFamily="34" charset="0"/>
              </a:rPr>
              <a:t>FEATURES</a:t>
            </a:r>
          </a:p>
        </p:txBody>
      </p:sp>
      <p:sp>
        <p:nvSpPr>
          <p:cNvPr id="6" name="TextBox 5">
            <a:extLst>
              <a:ext uri="{FF2B5EF4-FFF2-40B4-BE49-F238E27FC236}">
                <a16:creationId xmlns:a16="http://schemas.microsoft.com/office/drawing/2014/main" id="{CBA9D988-A7F7-4CD5-88EA-F5F5F901EDB8}"/>
              </a:ext>
            </a:extLst>
          </p:cNvPr>
          <p:cNvSpPr txBox="1"/>
          <p:nvPr/>
        </p:nvSpPr>
        <p:spPr>
          <a:xfrm>
            <a:off x="499607" y="869998"/>
            <a:ext cx="11306753" cy="1384995"/>
          </a:xfrm>
          <a:prstGeom prst="rect">
            <a:avLst/>
          </a:prstGeom>
          <a:noFill/>
        </p:spPr>
        <p:txBody>
          <a:bodyPr wrap="square" rtlCol="0">
            <a:spAutoFit/>
          </a:bodyPr>
          <a:lstStyle/>
          <a:p>
            <a:pPr algn="l">
              <a:buFont typeface="Arial" panose="020B0604020202020204" pitchFamily="34" charset="0"/>
              <a:buChar char="•"/>
            </a:pPr>
            <a:r>
              <a:rPr lang="en-US" sz="1400" b="0" i="0" dirty="0">
                <a:effectLst/>
                <a:latin typeface="Arial Black" panose="020B0A04020102020204" pitchFamily="34" charset="0"/>
              </a:rPr>
              <a:t> </a:t>
            </a:r>
            <a:r>
              <a:rPr lang="en-US" sz="1400" b="0" i="0" dirty="0">
                <a:effectLst/>
              </a:rPr>
              <a:t>Infinite mode with different </a:t>
            </a:r>
            <a:r>
              <a:rPr lang="en-US" sz="1400" dirty="0"/>
              <a:t>l</a:t>
            </a:r>
            <a:r>
              <a:rPr lang="en-US" sz="1400" b="0" i="0" dirty="0">
                <a:effectLst/>
              </a:rPr>
              <a:t>evels </a:t>
            </a:r>
            <a:r>
              <a:rPr lang="en-US" sz="1400" dirty="0"/>
              <a:t>of</a:t>
            </a:r>
            <a:r>
              <a:rPr lang="en-US" sz="1400" b="0" i="0" dirty="0">
                <a:effectLst/>
              </a:rPr>
              <a:t> increasing difficulty.</a:t>
            </a:r>
          </a:p>
          <a:p>
            <a:pPr algn="l">
              <a:buFont typeface="Arial" panose="020B0604020202020204" pitchFamily="34" charset="0"/>
              <a:buChar char="•"/>
            </a:pPr>
            <a:r>
              <a:rPr lang="en-US" sz="1400" b="0" i="0" dirty="0">
                <a:effectLst/>
              </a:rPr>
              <a:t> 7 different types of obstacles with some obstacles having their own animation effects. </a:t>
            </a:r>
          </a:p>
          <a:p>
            <a:pPr algn="l">
              <a:buFont typeface="Arial" panose="020B0604020202020204" pitchFamily="34" charset="0"/>
              <a:buChar char="•"/>
            </a:pPr>
            <a:r>
              <a:rPr lang="en-US" sz="1400" b="0" i="0" dirty="0">
                <a:effectLst/>
              </a:rPr>
              <a:t> Collect stars to increase the score.</a:t>
            </a:r>
          </a:p>
          <a:p>
            <a:pPr algn="l">
              <a:buFont typeface="Arial" panose="020B0604020202020204" pitchFamily="34" charset="0"/>
              <a:buChar char="•"/>
            </a:pPr>
            <a:r>
              <a:rPr lang="en-US" sz="1400" b="0" i="0" dirty="0">
                <a:effectLst/>
              </a:rPr>
              <a:t> Color Switcher changes the ball color randomly.</a:t>
            </a:r>
          </a:p>
          <a:p>
            <a:pPr algn="l">
              <a:buFont typeface="Arial" panose="020B0604020202020204" pitchFamily="34" charset="0"/>
              <a:buChar char="•"/>
            </a:pPr>
            <a:r>
              <a:rPr lang="en-US" sz="1400" b="0" i="0" dirty="0">
                <a:effectLst/>
              </a:rPr>
              <a:t> Save Game and Restart Game options: User can save multiple game states, and reload them.</a:t>
            </a:r>
          </a:p>
          <a:p>
            <a:pPr algn="l">
              <a:buFont typeface="Arial" panose="020B0604020202020204" pitchFamily="34" charset="0"/>
              <a:buChar char="•"/>
            </a:pPr>
            <a:r>
              <a:rPr lang="en-US" sz="1400" b="0" i="0" dirty="0">
                <a:effectLst/>
              </a:rPr>
              <a:t> Cool background music.</a:t>
            </a:r>
          </a:p>
        </p:txBody>
      </p:sp>
      <p:sp>
        <p:nvSpPr>
          <p:cNvPr id="8" name="Title 1">
            <a:extLst>
              <a:ext uri="{FF2B5EF4-FFF2-40B4-BE49-F238E27FC236}">
                <a16:creationId xmlns:a16="http://schemas.microsoft.com/office/drawing/2014/main" id="{9916DA28-D71B-49F2-A155-E3A1557C7C9B}"/>
              </a:ext>
            </a:extLst>
          </p:cNvPr>
          <p:cNvSpPr txBox="1">
            <a:spLocks/>
          </p:cNvSpPr>
          <p:nvPr/>
        </p:nvSpPr>
        <p:spPr>
          <a:xfrm>
            <a:off x="437323" y="2274223"/>
            <a:ext cx="2944632" cy="7023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200" b="1" dirty="0">
                <a:solidFill>
                  <a:srgbClr val="C00000"/>
                </a:solidFill>
                <a:latin typeface="Bahnschrift" panose="020B0502040204020203" pitchFamily="34" charset="0"/>
              </a:rPr>
              <a:t>IMPLEMENTATION</a:t>
            </a:r>
          </a:p>
        </p:txBody>
      </p:sp>
      <p:sp>
        <p:nvSpPr>
          <p:cNvPr id="9" name="TextBox 8">
            <a:extLst>
              <a:ext uri="{FF2B5EF4-FFF2-40B4-BE49-F238E27FC236}">
                <a16:creationId xmlns:a16="http://schemas.microsoft.com/office/drawing/2014/main" id="{FAF5BDE8-6134-4987-90FB-E2C5C63E88F3}"/>
              </a:ext>
            </a:extLst>
          </p:cNvPr>
          <p:cNvSpPr txBox="1"/>
          <p:nvPr/>
        </p:nvSpPr>
        <p:spPr>
          <a:xfrm>
            <a:off x="437323" y="2875720"/>
            <a:ext cx="11431322" cy="3123932"/>
          </a:xfrm>
          <a:prstGeom prst="rect">
            <a:avLst/>
          </a:prstGeom>
          <a:noFill/>
        </p:spPr>
        <p:txBody>
          <a:bodyPr wrap="square" rtlCol="0">
            <a:spAutoFit/>
          </a:bodyPr>
          <a:lstStyle/>
          <a:p>
            <a:pPr algn="l">
              <a:buFont typeface="Arial" panose="020B0604020202020204" pitchFamily="34" charset="0"/>
              <a:buChar char="•"/>
            </a:pPr>
            <a:r>
              <a:rPr lang="en-US" sz="1500" b="0" i="0" dirty="0">
                <a:effectLst/>
              </a:rPr>
              <a:t> </a:t>
            </a:r>
            <a:r>
              <a:rPr lang="en-US" sz="1400" i="0" dirty="0">
                <a:effectLst/>
              </a:rPr>
              <a:t>Navigation is via FXML files.</a:t>
            </a:r>
          </a:p>
          <a:p>
            <a:pPr algn="l">
              <a:buFont typeface="Arial" panose="020B0604020202020204" pitchFamily="34" charset="0"/>
              <a:buChar char="•"/>
            </a:pPr>
            <a:r>
              <a:rPr lang="en-US" sz="1400" i="0" dirty="0">
                <a:effectLst/>
              </a:rPr>
              <a:t> Load Game menu is used to load multiple saved states of the game. Every time a user saves a game, the game state is given an id, which is the name of the player and game’s score, ball color, ball coordinates, obstacle typ</a:t>
            </a:r>
            <a:r>
              <a:rPr lang="en-US" sz="1400" dirty="0"/>
              <a:t>e and orientation are saved</a:t>
            </a:r>
            <a:r>
              <a:rPr lang="en-US" sz="1400" i="0" dirty="0">
                <a:effectLst/>
              </a:rPr>
              <a:t>. </a:t>
            </a:r>
          </a:p>
          <a:p>
            <a:pPr algn="l">
              <a:buFont typeface="Arial" panose="020B0604020202020204" pitchFamily="34" charset="0"/>
              <a:buChar char="•"/>
            </a:pPr>
            <a:r>
              <a:rPr lang="en-US" sz="1400" i="0" dirty="0">
                <a:effectLst/>
              </a:rPr>
              <a:t> Pause Menu can be used for starting a new game or saving the current game or going back to main menu.</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i="0" u="none" strike="noStrike" kern="1200" cap="none" spc="0" normalizeH="0" baseline="0" noProof="0" dirty="0">
                <a:ln>
                  <a:noFill/>
                </a:ln>
                <a:effectLst/>
                <a:uLnTx/>
                <a:uFillTx/>
              </a:rPr>
              <a:t> Game Over Menu can be used to revive the player if there are enough points available to the player or the game can be restarted or the player can go back to main menu.</a:t>
            </a:r>
            <a:endParaRPr lang="en-US" sz="1400" i="0" dirty="0">
              <a:effectLst/>
            </a:endParaRPr>
          </a:p>
          <a:p>
            <a:pPr algn="l">
              <a:buFont typeface="Arial" panose="020B0604020202020204" pitchFamily="34" charset="0"/>
              <a:buChar char="•"/>
            </a:pPr>
            <a:r>
              <a:rPr lang="en-US" sz="1400" i="0" dirty="0">
                <a:effectLst/>
              </a:rPr>
              <a:t> Exit Game saves all the progress and exits the game.</a:t>
            </a:r>
          </a:p>
          <a:p>
            <a:pPr algn="l">
              <a:buFont typeface="Arial" panose="020B0604020202020204" pitchFamily="34" charset="0"/>
              <a:buChar char="•"/>
            </a:pPr>
            <a:r>
              <a:rPr lang="en-US" sz="1400" i="0" dirty="0">
                <a:effectLst/>
              </a:rPr>
              <a:t> In Game Menu: Allows the user to save the game, restart the game or exit to main menu.</a:t>
            </a:r>
          </a:p>
          <a:p>
            <a:pPr algn="l">
              <a:buFont typeface="Arial" panose="020B0604020202020204" pitchFamily="34" charset="0"/>
              <a:buChar char="•"/>
            </a:pPr>
            <a:r>
              <a:rPr lang="en-US" sz="1400" dirty="0"/>
              <a:t> Stars increase the score and the level.</a:t>
            </a:r>
            <a:endParaRPr lang="en-US" sz="1400" i="0" dirty="0">
              <a:effectLst/>
            </a:endParaRPr>
          </a:p>
          <a:p>
            <a:pPr algn="l">
              <a:buFont typeface="Arial" panose="020B0604020202020204" pitchFamily="34" charset="0"/>
              <a:buChar char="•"/>
            </a:pPr>
            <a:r>
              <a:rPr lang="en-US" sz="1400" dirty="0"/>
              <a:t> Stars in enough numbers can be used to revive the current player.</a:t>
            </a:r>
          </a:p>
          <a:p>
            <a:pPr algn="l">
              <a:buFont typeface="Arial" panose="020B0604020202020204" pitchFamily="34" charset="0"/>
              <a:buChar char="•"/>
            </a:pPr>
            <a:r>
              <a:rPr lang="en-US" sz="1400" i="0" dirty="0">
                <a:effectLst/>
              </a:rPr>
              <a:t> After revival </a:t>
            </a:r>
            <a:r>
              <a:rPr lang="en-US" sz="1400" dirty="0"/>
              <a:t>the </a:t>
            </a:r>
            <a:r>
              <a:rPr lang="en-US" sz="1400" i="0" dirty="0">
                <a:effectLst/>
              </a:rPr>
              <a:t>score of the player </a:t>
            </a:r>
            <a:r>
              <a:rPr lang="en-US" sz="1400" dirty="0"/>
              <a:t>dec</a:t>
            </a:r>
            <a:r>
              <a:rPr lang="en-US" sz="1400" i="0" dirty="0">
                <a:effectLst/>
              </a:rPr>
              <a:t>reases and level also lowers </a:t>
            </a:r>
            <a:r>
              <a:rPr lang="en-US" sz="1400" dirty="0"/>
              <a:t>accordingly.</a:t>
            </a:r>
            <a:endParaRPr lang="en-US" sz="1400" i="0" dirty="0">
              <a:effectLst/>
            </a:endParaRPr>
          </a:p>
          <a:p>
            <a:pPr algn="l">
              <a:buFont typeface="Arial" panose="020B0604020202020204" pitchFamily="34" charset="0"/>
              <a:buChar char="•"/>
            </a:pPr>
            <a:r>
              <a:rPr lang="en-US" sz="1400" i="0" dirty="0">
                <a:effectLst/>
              </a:rPr>
              <a:t> Level becomes harder as the user progresses through the game. Difficult and complicated obstacles unlock and the game speed increases and stars required for revival also increase.</a:t>
            </a:r>
          </a:p>
          <a:p>
            <a:pPr algn="l">
              <a:buFont typeface="Arial" panose="020B0604020202020204" pitchFamily="34" charset="0"/>
              <a:buChar char="•"/>
            </a:pPr>
            <a:r>
              <a:rPr lang="en-US" sz="1400" i="0" dirty="0">
                <a:effectLst/>
              </a:rPr>
              <a:t> Background music has been added which can be muted and unmuted to enhance the experience.</a:t>
            </a:r>
          </a:p>
        </p:txBody>
      </p:sp>
    </p:spTree>
    <p:extLst>
      <p:ext uri="{BB962C8B-B14F-4D97-AF65-F5344CB8AC3E}">
        <p14:creationId xmlns:p14="http://schemas.microsoft.com/office/powerpoint/2010/main" val="31922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51B0-5DBB-46BC-A40F-A292E2A3F921}"/>
              </a:ext>
            </a:extLst>
          </p:cNvPr>
          <p:cNvSpPr>
            <a:spLocks noGrp="1"/>
          </p:cNvSpPr>
          <p:nvPr>
            <p:ph type="title"/>
          </p:nvPr>
        </p:nvSpPr>
        <p:spPr>
          <a:xfrm>
            <a:off x="580844" y="510209"/>
            <a:ext cx="9977021" cy="733445"/>
          </a:xfrm>
        </p:spPr>
        <p:txBody>
          <a:bodyPr>
            <a:normAutofit/>
          </a:bodyPr>
          <a:lstStyle/>
          <a:p>
            <a:r>
              <a:rPr lang="en-US" sz="3200" b="1" dirty="0">
                <a:solidFill>
                  <a:srgbClr val="C00000"/>
                </a:solidFill>
                <a:latin typeface="Bahnschrift" panose="020B0502040204020203" pitchFamily="34" charset="0"/>
              </a:rPr>
              <a:t>INDIVIDUAL EFFORTS</a:t>
            </a:r>
            <a:endParaRPr lang="en-IN" sz="3200" b="1" dirty="0">
              <a:solidFill>
                <a:srgbClr val="C00000"/>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9300F31-767C-4872-B850-E843FD6901A7}"/>
              </a:ext>
            </a:extLst>
          </p:cNvPr>
          <p:cNvSpPr>
            <a:spLocks noGrp="1"/>
          </p:cNvSpPr>
          <p:nvPr>
            <p:ph sz="half" idx="1"/>
          </p:nvPr>
        </p:nvSpPr>
        <p:spPr>
          <a:xfrm>
            <a:off x="543339" y="1376038"/>
            <a:ext cx="5026016" cy="5647613"/>
          </a:xfrm>
        </p:spPr>
        <p:txBody>
          <a:bodyPr>
            <a:normAutofit fontScale="70000" lnSpcReduction="20000"/>
          </a:bodyPr>
          <a:lstStyle/>
          <a:p>
            <a:pPr marL="0" indent="0">
              <a:buNone/>
            </a:pPr>
            <a:r>
              <a:rPr lang="en-IN" sz="2400" b="1" dirty="0"/>
              <a:t>Abhishek Chaturvedi</a:t>
            </a:r>
          </a:p>
          <a:p>
            <a:r>
              <a:rPr lang="en-IN" sz="1900" b="1" dirty="0"/>
              <a:t>Deadline 1: </a:t>
            </a:r>
            <a:r>
              <a:rPr lang="en-IN" sz="1900" dirty="0"/>
              <a:t>I have implemented the Use Case UML diagram (with multiplicity) which basically shows how a user implements with the system. I have also created an actor depicting memory which helped us while going through serialisation and deserialization.  </a:t>
            </a:r>
          </a:p>
          <a:p>
            <a:r>
              <a:rPr lang="en-IN" sz="1900" b="1" dirty="0"/>
              <a:t>Deadline 2: </a:t>
            </a:r>
            <a:r>
              <a:rPr lang="en-IN" sz="1900" dirty="0"/>
              <a:t>I have created basic GUI game components such as Ball, Colour Switcher and Star and ensured the ball animation.</a:t>
            </a:r>
          </a:p>
          <a:p>
            <a:r>
              <a:rPr lang="en-IN" sz="1900" b="1" dirty="0"/>
              <a:t>Deadline 3: </a:t>
            </a:r>
            <a:r>
              <a:rPr lang="en-IN" sz="1900" dirty="0"/>
              <a:t>I have created several game screens through FXML such as Share Screen, Leader board, Help Screen etc. I have implemented serialisation in serializable classes. I have also added some extra game features like background music (and buttons to control it). In addition, I have also implemented key features like ball jumping and disappearance of star and colour-switcher when they collide with the ball. In the end, I ensured the presentably of the game by adding some cool images and background. I have also implemented OOPS concept and design patterns wherever possible.</a:t>
            </a:r>
          </a:p>
        </p:txBody>
      </p:sp>
      <p:sp>
        <p:nvSpPr>
          <p:cNvPr id="9" name="Content Placeholder 8">
            <a:extLst>
              <a:ext uri="{FF2B5EF4-FFF2-40B4-BE49-F238E27FC236}">
                <a16:creationId xmlns:a16="http://schemas.microsoft.com/office/drawing/2014/main" id="{DC81E84B-D875-444C-9B47-75B839F9E566}"/>
              </a:ext>
            </a:extLst>
          </p:cNvPr>
          <p:cNvSpPr>
            <a:spLocks noGrp="1"/>
          </p:cNvSpPr>
          <p:nvPr>
            <p:ph sz="half" idx="2"/>
          </p:nvPr>
        </p:nvSpPr>
        <p:spPr>
          <a:xfrm>
            <a:off x="5569355" y="1376039"/>
            <a:ext cx="6079306" cy="4971752"/>
          </a:xfrm>
        </p:spPr>
        <p:txBody>
          <a:bodyPr>
            <a:normAutofit fontScale="70000" lnSpcReduction="20000"/>
          </a:bodyPr>
          <a:lstStyle/>
          <a:p>
            <a:pPr marL="0" indent="0">
              <a:buNone/>
            </a:pPr>
            <a:r>
              <a:rPr lang="en-IN" sz="2400" b="1" dirty="0"/>
              <a:t>Naval Kumar Shukla</a:t>
            </a:r>
          </a:p>
          <a:p>
            <a:r>
              <a:rPr lang="en-IN" sz="1900" b="1" dirty="0"/>
              <a:t>Deadline 1: </a:t>
            </a:r>
            <a:r>
              <a:rPr lang="en-IN" sz="1900" dirty="0"/>
              <a:t>I have implemented the Class UML diagram which contains all the basic structure of the necessary classes and interfaces, and the relationships among them, which helped us immensely while implementing the game in Java.   </a:t>
            </a:r>
          </a:p>
          <a:p>
            <a:r>
              <a:rPr lang="en-IN" sz="1900" b="1" dirty="0"/>
              <a:t>Deadline 2: </a:t>
            </a:r>
            <a:r>
              <a:rPr lang="en-IN" sz="1900" dirty="0"/>
              <a:t>I have created several obstacles, each of which has different kind of animations (Horizontal Movement, Rotation, Zoom in and out etc). Also, I have added the necessary screens (Main Menu, Game Screen etc) with appropriate background and image icons mostly through FXML.</a:t>
            </a:r>
          </a:p>
          <a:p>
            <a:r>
              <a:rPr lang="en-IN" sz="1900" b="1" dirty="0"/>
              <a:t>Deadline 3: </a:t>
            </a:r>
            <a:r>
              <a:rPr lang="en-IN" sz="1900" dirty="0"/>
              <a:t>In order to achieve the infinite mode, it’s needed to move the screen (or present it in a way that it looks like moving). Also, one of the key features of the game is to implement serialisation and deserialization especially in non-serializable classes (by customising serialisation through implementing </a:t>
            </a:r>
            <a:r>
              <a:rPr lang="en-IN" sz="1900" dirty="0" err="1"/>
              <a:t>readObject</a:t>
            </a:r>
            <a:r>
              <a:rPr lang="en-IN" sz="1900" dirty="0"/>
              <a:t>() and </a:t>
            </a:r>
            <a:r>
              <a:rPr lang="en-IN" sz="1900" dirty="0" err="1"/>
              <a:t>writeObject</a:t>
            </a:r>
            <a:r>
              <a:rPr lang="en-IN" sz="1900" dirty="0"/>
              <a:t>() methods inside those classes). Not only that I have implemented these features, I have also implemented significant functions such as ball collision, exception handling and synced all the screens appropriately, so that it doesn’t look like a mess. In the end, I ensured the core benefits of OOPs such as code readability, code reusability, encapsulation, abstraction etc and also have implemented appropriate design patterns wherever required.</a:t>
            </a:r>
          </a:p>
        </p:txBody>
      </p:sp>
    </p:spTree>
    <p:extLst>
      <p:ext uri="{BB962C8B-B14F-4D97-AF65-F5344CB8AC3E}">
        <p14:creationId xmlns:p14="http://schemas.microsoft.com/office/powerpoint/2010/main" val="29541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C7C7-70A1-47F2-8E8B-42DE6EBF7968}"/>
              </a:ext>
            </a:extLst>
          </p:cNvPr>
          <p:cNvSpPr>
            <a:spLocks noGrp="1"/>
          </p:cNvSpPr>
          <p:nvPr>
            <p:ph type="title"/>
          </p:nvPr>
        </p:nvSpPr>
        <p:spPr>
          <a:xfrm>
            <a:off x="1066800" y="519622"/>
            <a:ext cx="10058400" cy="1371600"/>
          </a:xfrm>
        </p:spPr>
        <p:txBody>
          <a:bodyPr>
            <a:normAutofit/>
          </a:bodyPr>
          <a:lstStyle/>
          <a:p>
            <a:r>
              <a:rPr lang="en-US" sz="3200" b="1" dirty="0">
                <a:solidFill>
                  <a:srgbClr val="C00000"/>
                </a:solidFill>
                <a:latin typeface="Bahnschrift" panose="020B0502040204020203" pitchFamily="34" charset="0"/>
              </a:rPr>
              <a:t>BONUS COMPONENTS</a:t>
            </a:r>
            <a:endParaRPr lang="en-IN" sz="3200" b="1" dirty="0">
              <a:solidFill>
                <a:srgbClr val="C0000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DAA58D81-4EC0-4563-9EDA-AC53184AFC32}"/>
              </a:ext>
            </a:extLst>
          </p:cNvPr>
          <p:cNvSpPr>
            <a:spLocks noGrp="1"/>
          </p:cNvSpPr>
          <p:nvPr>
            <p:ph idx="1"/>
          </p:nvPr>
        </p:nvSpPr>
        <p:spPr>
          <a:xfrm>
            <a:off x="1066800" y="1704791"/>
            <a:ext cx="10058400" cy="4324184"/>
          </a:xfrm>
        </p:spPr>
        <p:txBody>
          <a:bodyPr>
            <a:noAutofit/>
          </a:bodyPr>
          <a:lstStyle/>
          <a:p>
            <a:r>
              <a:rPr lang="en-US" sz="1400" b="1" dirty="0">
                <a:solidFill>
                  <a:srgbClr val="00B050"/>
                </a:solidFill>
              </a:rPr>
              <a:t>LEADEROARD</a:t>
            </a:r>
            <a:r>
              <a:rPr lang="en-US" sz="1400" dirty="0"/>
              <a:t> to keep track of the players with highest scores who have played the game.</a:t>
            </a:r>
          </a:p>
          <a:p>
            <a:r>
              <a:rPr lang="en-US" sz="1400" b="1" dirty="0">
                <a:solidFill>
                  <a:srgbClr val="00B050"/>
                </a:solidFill>
              </a:rPr>
              <a:t>OBSTACLE ANIMATIONS </a:t>
            </a:r>
            <a:r>
              <a:rPr lang="en-US" sz="1400" b="1" dirty="0"/>
              <a:t> </a:t>
            </a:r>
          </a:p>
          <a:p>
            <a:pPr marL="0" indent="0">
              <a:buNone/>
            </a:pPr>
            <a:r>
              <a:rPr lang="en-US" sz="1400" dirty="0"/>
              <a:t>Some obstacles have the feature to zoom in and out to enhance experience and difficulty of the game.</a:t>
            </a:r>
          </a:p>
          <a:p>
            <a:r>
              <a:rPr lang="en-US" sz="1400" b="1" dirty="0">
                <a:solidFill>
                  <a:srgbClr val="00B050"/>
                </a:solidFill>
              </a:rPr>
              <a:t>EXCEPTION HANDLING</a:t>
            </a:r>
          </a:p>
          <a:p>
            <a:pPr marL="0" indent="0">
              <a:buNone/>
            </a:pPr>
            <a:r>
              <a:rPr lang="en-US" sz="1400" dirty="0"/>
              <a:t>When a player with not enough score tries to revive a player and when a player tries to open a saved game which does not exist. A pop-up screen opens with an appropriate message.</a:t>
            </a:r>
          </a:p>
          <a:p>
            <a:r>
              <a:rPr lang="en-US" sz="1400" b="1" dirty="0">
                <a:solidFill>
                  <a:srgbClr val="00B050"/>
                </a:solidFill>
              </a:rPr>
              <a:t>LEVEL WISE DIFFICULTY</a:t>
            </a:r>
          </a:p>
          <a:p>
            <a:pPr marL="0" indent="0">
              <a:buNone/>
            </a:pPr>
            <a:r>
              <a:rPr lang="en-US" sz="1400" dirty="0"/>
              <a:t>According to the increasing level, the falling speed of the ball increases, the obstacle rotation speed and the points required for revival also increases. </a:t>
            </a:r>
          </a:p>
          <a:p>
            <a:r>
              <a:rPr lang="en-US" sz="1400" b="1" dirty="0">
                <a:solidFill>
                  <a:srgbClr val="00B050"/>
                </a:solidFill>
              </a:rPr>
              <a:t>BACKGROUND MUSIC </a:t>
            </a:r>
            <a:r>
              <a:rPr lang="en-US" sz="1400" dirty="0"/>
              <a:t>has been added with the feature to mute and unmute it.</a:t>
            </a:r>
          </a:p>
          <a:p>
            <a:r>
              <a:rPr lang="en-US" sz="1400" b="1" dirty="0">
                <a:solidFill>
                  <a:srgbClr val="00B050"/>
                </a:solidFill>
              </a:rPr>
              <a:t>HELP MENU </a:t>
            </a:r>
            <a:r>
              <a:rPr lang="en-US" sz="1400" dirty="0"/>
              <a:t>which contains the description of the game and a guide on how to play it. It also contains the different game elements and their description.</a:t>
            </a:r>
          </a:p>
          <a:p>
            <a:r>
              <a:rPr lang="en-US" sz="1400" b="1" dirty="0">
                <a:solidFill>
                  <a:srgbClr val="00B050"/>
                </a:solidFill>
              </a:rPr>
              <a:t>SHARE MENU </a:t>
            </a:r>
            <a:r>
              <a:rPr lang="en-US" sz="1400" dirty="0"/>
              <a:t>which contains links to share your progress on social media websites like WhatsApp, Instagram, Facebook and Twitter.</a:t>
            </a:r>
          </a:p>
        </p:txBody>
      </p:sp>
    </p:spTree>
    <p:extLst>
      <p:ext uri="{BB962C8B-B14F-4D97-AF65-F5344CB8AC3E}">
        <p14:creationId xmlns:p14="http://schemas.microsoft.com/office/powerpoint/2010/main" val="1586070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{285DF148-130F-4BB6-B185-0AAA820E9DDD}tf11531919_win32</Template>
  <TotalTime>169</TotalTime>
  <Words>911</Words>
  <Application>Microsoft Office PowerPoint</Application>
  <PresentationFormat>Widescreen</PresentationFormat>
  <Paragraphs>44</Paragraphs>
  <Slides>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Arial Black</vt:lpstr>
      <vt:lpstr>Avenir Next LT Pro</vt:lpstr>
      <vt:lpstr>Avenir Next LT Pro Light</vt:lpstr>
      <vt:lpstr>Bahnschrift</vt:lpstr>
      <vt:lpstr>Calibri</vt:lpstr>
      <vt:lpstr>Garamond</vt:lpstr>
      <vt:lpstr>SavonVTI</vt:lpstr>
      <vt:lpstr>COLOR SWITCH</vt:lpstr>
      <vt:lpstr>FEATURES</vt:lpstr>
      <vt:lpstr>INDIVIDUAL EFFORTS</vt:lpstr>
      <vt:lpstr>BONUS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SWITCH</dc:title>
  <dc:creator>Abhishek Chaturvedi</dc:creator>
  <cp:lastModifiedBy>Abhishek Chaturvedi</cp:lastModifiedBy>
  <cp:revision>23</cp:revision>
  <dcterms:created xsi:type="dcterms:W3CDTF">2020-12-17T11:51:45Z</dcterms:created>
  <dcterms:modified xsi:type="dcterms:W3CDTF">2020-12-17T15:05:47Z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