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4"/>
  </p:notesMasterIdLst>
  <p:sldIdLst>
    <p:sldId id="260" r:id="rId2"/>
    <p:sldId id="381" r:id="rId3"/>
    <p:sldId id="382" r:id="rId4"/>
    <p:sldId id="383" r:id="rId5"/>
    <p:sldId id="384" r:id="rId6"/>
    <p:sldId id="385" r:id="rId7"/>
    <p:sldId id="386" r:id="rId8"/>
    <p:sldId id="387" r:id="rId9"/>
    <p:sldId id="389" r:id="rId10"/>
    <p:sldId id="388" r:id="rId11"/>
    <p:sldId id="390" r:id="rId12"/>
    <p:sldId id="391" r:id="rId13"/>
    <p:sldId id="392" r:id="rId14"/>
    <p:sldId id="393" r:id="rId15"/>
    <p:sldId id="394" r:id="rId16"/>
    <p:sldId id="395" r:id="rId17"/>
    <p:sldId id="396" r:id="rId18"/>
    <p:sldId id="438" r:id="rId19"/>
    <p:sldId id="437" r:id="rId20"/>
    <p:sldId id="436" r:id="rId21"/>
    <p:sldId id="439" r:id="rId22"/>
    <p:sldId id="444" r:id="rId23"/>
    <p:sldId id="445" r:id="rId24"/>
    <p:sldId id="446" r:id="rId25"/>
    <p:sldId id="447" r:id="rId26"/>
    <p:sldId id="448" r:id="rId27"/>
    <p:sldId id="443" r:id="rId28"/>
    <p:sldId id="450" r:id="rId29"/>
    <p:sldId id="451" r:id="rId30"/>
    <p:sldId id="452" r:id="rId31"/>
    <p:sldId id="453" r:id="rId32"/>
    <p:sldId id="455" r:id="rId33"/>
    <p:sldId id="397" r:id="rId34"/>
    <p:sldId id="412" r:id="rId35"/>
    <p:sldId id="399" r:id="rId36"/>
    <p:sldId id="404" r:id="rId37"/>
    <p:sldId id="400" r:id="rId38"/>
    <p:sldId id="401" r:id="rId39"/>
    <p:sldId id="402" r:id="rId40"/>
    <p:sldId id="403" r:id="rId41"/>
    <p:sldId id="405" r:id="rId42"/>
    <p:sldId id="406" r:id="rId43"/>
    <p:sldId id="407" r:id="rId44"/>
    <p:sldId id="408" r:id="rId45"/>
    <p:sldId id="409" r:id="rId46"/>
    <p:sldId id="410" r:id="rId47"/>
    <p:sldId id="411" r:id="rId48"/>
    <p:sldId id="417" r:id="rId49"/>
    <p:sldId id="419" r:id="rId50"/>
    <p:sldId id="418" r:id="rId51"/>
    <p:sldId id="420" r:id="rId52"/>
    <p:sldId id="421" r:id="rId53"/>
    <p:sldId id="413" r:id="rId54"/>
    <p:sldId id="422" r:id="rId55"/>
    <p:sldId id="423" r:id="rId56"/>
    <p:sldId id="424" r:id="rId57"/>
    <p:sldId id="425" r:id="rId58"/>
    <p:sldId id="426" r:id="rId59"/>
    <p:sldId id="427" r:id="rId60"/>
    <p:sldId id="428" r:id="rId61"/>
    <p:sldId id="432" r:id="rId62"/>
    <p:sldId id="429" r:id="rId63"/>
    <p:sldId id="433" r:id="rId64"/>
    <p:sldId id="435" r:id="rId65"/>
    <p:sldId id="434" r:id="rId66"/>
    <p:sldId id="458" r:id="rId67"/>
    <p:sldId id="457" r:id="rId68"/>
    <p:sldId id="459" r:id="rId69"/>
    <p:sldId id="460" r:id="rId70"/>
    <p:sldId id="461" r:id="rId71"/>
    <p:sldId id="462" r:id="rId72"/>
    <p:sldId id="463" r:id="rId73"/>
    <p:sldId id="464" r:id="rId74"/>
    <p:sldId id="466" r:id="rId75"/>
    <p:sldId id="467" r:id="rId76"/>
    <p:sldId id="468" r:id="rId77"/>
    <p:sldId id="469" r:id="rId78"/>
    <p:sldId id="470" r:id="rId79"/>
    <p:sldId id="507" r:id="rId80"/>
    <p:sldId id="509" r:id="rId81"/>
    <p:sldId id="510" r:id="rId82"/>
    <p:sldId id="511" r:id="rId83"/>
    <p:sldId id="471" r:id="rId84"/>
    <p:sldId id="472" r:id="rId85"/>
    <p:sldId id="475" r:id="rId86"/>
    <p:sldId id="476" r:id="rId87"/>
    <p:sldId id="477" r:id="rId88"/>
    <p:sldId id="478" r:id="rId89"/>
    <p:sldId id="479" r:id="rId90"/>
    <p:sldId id="483" r:id="rId91"/>
    <p:sldId id="484" r:id="rId92"/>
    <p:sldId id="485" r:id="rId93"/>
    <p:sldId id="486" r:id="rId94"/>
    <p:sldId id="487" r:id="rId95"/>
    <p:sldId id="488" r:id="rId96"/>
    <p:sldId id="489" r:id="rId97"/>
    <p:sldId id="492" r:id="rId98"/>
    <p:sldId id="493" r:id="rId99"/>
    <p:sldId id="494" r:id="rId100"/>
    <p:sldId id="496" r:id="rId101"/>
    <p:sldId id="497" r:id="rId102"/>
    <p:sldId id="502" r:id="rId103"/>
    <p:sldId id="504" r:id="rId104"/>
    <p:sldId id="505" r:id="rId105"/>
    <p:sldId id="515" r:id="rId106"/>
    <p:sldId id="516" r:id="rId107"/>
    <p:sldId id="517" r:id="rId108"/>
    <p:sldId id="518" r:id="rId109"/>
    <p:sldId id="519" r:id="rId110"/>
    <p:sldId id="520" r:id="rId111"/>
    <p:sldId id="521" r:id="rId112"/>
    <p:sldId id="263" r:id="rId113"/>
  </p:sldIdLst>
  <p:sldSz cx="12192000" cy="6858000"/>
  <p:notesSz cx="6858000" cy="9144000"/>
  <p:embeddedFontLst>
    <p:embeddedFont>
      <p:font typeface="Calibri" panose="020F0502020204030204" pitchFamily="34" charset="0"/>
      <p:regular r:id="rId115"/>
      <p:bold r:id="rId116"/>
      <p:italic r:id="rId117"/>
      <p:boldItalic r:id="rId118"/>
    </p:embeddedFont>
    <p:embeddedFont>
      <p:font typeface="等线" panose="02010600030101010101" pitchFamily="2" charset="-122"/>
      <p:regular r:id="rId119"/>
      <p:bold r:id="rId120"/>
    </p:embeddedFont>
    <p:embeddedFont>
      <p:font typeface="等线 Light" panose="02010600030101010101" pitchFamily="2" charset="-122"/>
      <p:regular r:id="rId121"/>
    </p:embeddedFont>
    <p:embeddedFont>
      <p:font typeface="微软雅黑" panose="020B0503020204020204" pitchFamily="34" charset="-122"/>
      <p:regular r:id="rId122"/>
      <p:bold r:id="rId12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8866"/>
    <a:srgbClr val="99B9D5"/>
    <a:srgbClr val="2C8BAF"/>
    <a:srgbClr val="9B7859"/>
    <a:srgbClr val="8A6442"/>
    <a:srgbClr val="F3BA82"/>
    <a:srgbClr val="E3D4BF"/>
    <a:srgbClr val="FFFFFF"/>
    <a:srgbClr val="4C81BC"/>
    <a:srgbClr val="80C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4" autoAdjust="0"/>
    <p:restoredTop sz="86817" autoAdjust="0"/>
  </p:normalViewPr>
  <p:slideViewPr>
    <p:cSldViewPr snapToGrid="0">
      <p:cViewPr varScale="1">
        <p:scale>
          <a:sx n="84" d="100"/>
          <a:sy n="84" d="100"/>
        </p:scale>
        <p:origin x="48" y="2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3.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9.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font" Target="fonts/font4.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font" Target="fonts/font5.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6.fntdata"/><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1.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7.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sz="800" dirty="0">
              <a:solidFill>
                <a:schemeClr val="tx1"/>
              </a:solidFill>
              <a:uFillTx/>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09898611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60454801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418234499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317310480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8754453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11643289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80344183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199928363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32739930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171457746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740105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26987046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92269694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37370577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1322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4083673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388572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757779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351274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1263282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3888218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4255117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703740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166090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4283844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1119580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1925480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778476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4892944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1528888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1496296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36737933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573045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175508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16417381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13147355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40158328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3626230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9686651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8442953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15231756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35761317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35221730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1164677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1524677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33240126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42489520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35250395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38903264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11827190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7899011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8339874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42518667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34624197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833130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67253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3210189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4710416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2632689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35397763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14551636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15880796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3297168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18511014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1229735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3855864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38657265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171540737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4995333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5811740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7384916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45142868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5687067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416222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82510793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133426845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157896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372857470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7337761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4695241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48946506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368137921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160219821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306906621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418165662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303542709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57829817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1567850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78355913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48352415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21958687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7474763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125402750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9299983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73973574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343451790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193146300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401324499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1213126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11681869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163152441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89003013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368224282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99118524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415951886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235082961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423706988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381535703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1668190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algn="just" fontAlgn="base">
              <a:lnSpc>
                <a:spcPct val="150000"/>
              </a:lnSpc>
              <a:spcBef>
                <a:spcPct val="0"/>
              </a:spcBef>
              <a:spcAft>
                <a:spcPct val="0"/>
              </a:spcAft>
              <a:buFont typeface="Arial" panose="020B0604020202020204" pitchFamily="34" charset="0"/>
              <a:buNone/>
            </a:pPr>
            <a:endParaRPr lang="zh-CN" altLang="en-US" dirty="0"/>
          </a:p>
        </p:txBody>
      </p:sp>
    </p:spTree>
    <p:extLst>
      <p:ext uri="{BB962C8B-B14F-4D97-AF65-F5344CB8AC3E}">
        <p14:creationId xmlns:p14="http://schemas.microsoft.com/office/powerpoint/2010/main" val="1134527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A655C8-AE69-4E21-A89B-5B65A1D3839F}" type="datetimeFigureOut">
              <a:rPr lang="zh-CN" altLang="en-US" smtClean="0"/>
              <a:t>2021/11/10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1A655C8-AE69-4E21-A89B-5B65A1D3839F}" type="datetimeFigureOut">
              <a:rPr lang="zh-CN" altLang="en-US" smtClean="0"/>
              <a:t>2021/11/10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1A655C8-AE69-4E21-A89B-5B65A1D3839F}" type="datetimeFigureOut">
              <a:rPr lang="zh-CN" altLang="en-US" smtClean="0"/>
              <a:t>2021/11/10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1A655C8-AE69-4E21-A89B-5B65A1D3839F}" type="datetimeFigureOut">
              <a:rPr lang="zh-CN" altLang="en-US" smtClean="0"/>
              <a:t>2021/11/10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1A655C8-AE69-4E21-A89B-5B65A1D3839F}" type="datetimeFigureOut">
              <a:rPr lang="zh-CN" altLang="en-US" smtClean="0"/>
              <a:t>2021/11/10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27E7F2-5219-4CFE-9761-A1F400978E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F1A655C8-AE69-4E21-A89B-5B65A1D3839F}" type="datetimeFigureOut">
              <a:rPr lang="zh-CN" altLang="en-US" smtClean="0"/>
              <a:t>2021/11/10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27E7F2-5219-4CFE-9761-A1F400978E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1A655C8-AE69-4E21-A89B-5B65A1D3839F}" type="datetimeFigureOut">
              <a:rPr lang="zh-CN" altLang="en-US" smtClean="0"/>
              <a:t>2021/11/10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327E7F2-5219-4CFE-9761-A1F400978E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1A655C8-AE69-4E21-A89B-5B65A1D3839F}" type="datetimeFigureOut">
              <a:rPr lang="zh-CN" altLang="en-US" smtClean="0"/>
              <a:t>2021/11/10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327E7F2-5219-4CFE-9761-A1F400978E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A655C8-AE69-4E21-A89B-5B65A1D3839F}" type="datetimeFigureOut">
              <a:rPr lang="zh-CN" altLang="en-US" smtClean="0"/>
              <a:t>2021/11/10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327E7F2-5219-4CFE-9761-A1F400978E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A655C8-AE69-4E21-A89B-5B65A1D3839F}" type="datetimeFigureOut">
              <a:rPr lang="zh-CN" altLang="en-US" smtClean="0"/>
              <a:t>2021/11/10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27E7F2-5219-4CFE-9761-A1F400978E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A655C8-AE69-4E21-A89B-5B65A1D3839F}" type="datetimeFigureOut">
              <a:rPr lang="zh-CN" altLang="en-US" smtClean="0"/>
              <a:t>2021/11/10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27E7F2-5219-4CFE-9761-A1F400978E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655C8-AE69-4E21-A89B-5B65A1D3839F}" type="datetimeFigureOut">
              <a:rPr lang="zh-CN" altLang="en-US" smtClean="0"/>
              <a:t>2021/11/10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7E7F2-5219-4CFE-9761-A1F400978E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8.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9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41500" y="2534285"/>
            <a:ext cx="8872855" cy="58356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2021.11.11</a:t>
            </a:r>
            <a:endParaRPr lang="zh-CN" altLang="en-US" sz="3200" b="1" dirty="0">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6" name="矩形 5"/>
          <p:cNvSpPr/>
          <p:nvPr/>
        </p:nvSpPr>
        <p:spPr>
          <a:xfrm>
            <a:off x="10835148" y="2534265"/>
            <a:ext cx="1356852" cy="1789471"/>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sym typeface="方正黑体简体" panose="03000509000000000000" pitchFamily="65" charset="-122"/>
            </a:endParaRPr>
          </a:p>
        </p:txBody>
      </p:sp>
      <p:sp>
        <p:nvSpPr>
          <p:cNvPr id="7" name="矩形 6"/>
          <p:cNvSpPr/>
          <p:nvPr/>
        </p:nvSpPr>
        <p:spPr>
          <a:xfrm>
            <a:off x="-19666" y="2534265"/>
            <a:ext cx="1356852" cy="1789471"/>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sym typeface="方正黑体简体" panose="03000509000000000000" pitchFamily="65" charset="-122"/>
            </a:endParaRPr>
          </a:p>
        </p:txBody>
      </p:sp>
      <p:sp>
        <p:nvSpPr>
          <p:cNvPr id="10" name="矩形 9"/>
          <p:cNvSpPr/>
          <p:nvPr/>
        </p:nvSpPr>
        <p:spPr>
          <a:xfrm>
            <a:off x="2381737" y="4067925"/>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prstClr val="white">
                  <a:lumMod val="50000"/>
                </a:prstClr>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11" name="文本框 10"/>
          <p:cNvSpPr txBox="1"/>
          <p:nvPr/>
        </p:nvSpPr>
        <p:spPr>
          <a:xfrm>
            <a:off x="2550795" y="3961130"/>
            <a:ext cx="3147695"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1" dirty="0">
                <a:solidFill>
                  <a:prstClr val="white">
                    <a:lumMod val="50000"/>
                  </a:prstClr>
                </a:solidFill>
                <a:latin typeface="微软雅黑" panose="020B0503020204020204" pitchFamily="34" charset="-122"/>
                <a:ea typeface="微软雅黑" panose="020B0503020204020204" pitchFamily="34" charset="-122"/>
                <a:sym typeface="方正黑体简体" panose="03000509000000000000" pitchFamily="65" charset="-122"/>
              </a:rPr>
              <a:t>彭天祥</a:t>
            </a:r>
          </a:p>
        </p:txBody>
      </p:sp>
      <p:cxnSp>
        <p:nvCxnSpPr>
          <p:cNvPr id="15" name="直接连接符 14"/>
          <p:cNvCxnSpPr/>
          <p:nvPr/>
        </p:nvCxnSpPr>
        <p:spPr>
          <a:xfrm>
            <a:off x="1150373" y="3574053"/>
            <a:ext cx="9684775" cy="0"/>
          </a:xfrm>
          <a:prstGeom prst="line">
            <a:avLst/>
          </a:prstGeom>
          <a:ln w="19050">
            <a:solidFill>
              <a:srgbClr val="2C8BA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775995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Register &amp; Memory Location Dependence</a:t>
            </a:r>
            <a:endParaRPr lang="zh-CN" altLang="en-US"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6" name="矩形 5">
            <a:extLst>
              <a:ext uri="{FF2B5EF4-FFF2-40B4-BE49-F238E27FC236}">
                <a16:creationId xmlns:a16="http://schemas.microsoft.com/office/drawing/2014/main" id="{2A97F6BA-D0E7-4919-A5AB-BB651ABD3B93}"/>
              </a:ext>
            </a:extLst>
          </p:cNvPr>
          <p:cNvSpPr/>
          <p:nvPr/>
        </p:nvSpPr>
        <p:spPr>
          <a:xfrm>
            <a:off x="916305" y="963930"/>
            <a:ext cx="11159490" cy="567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RAR</a:t>
            </a:r>
            <a:r>
              <a:rPr lang="zh-CN" altLang="en-US"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t>
            </a: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not dependence</a:t>
            </a: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mem reg</a:t>
            </a: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r>
              <a:rPr lang="zh-CN" altLang="en-US"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a:t>
            </a:r>
            <a:r>
              <a:rPr lang="en-US" altLang="zh-CN" b="1" dirty="0" err="1">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fsd</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f0, 0(x1)    </a:t>
            </a:r>
          </a:p>
          <a:p>
            <a:pPr algn="just" fontAlgn="base">
              <a:lnSpc>
                <a:spcPct val="150000"/>
              </a:lnSpc>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en-US" altLang="zh-CN" b="1" dirty="0" err="1">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fadd.d</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f2, f0, f4  </a:t>
            </a: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reg mem</a:t>
            </a: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r>
              <a:rPr lang="zh-CN" altLang="en-US"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a:t>
            </a:r>
            <a:r>
              <a:rPr lang="en-US" altLang="zh-CN" b="1" dirty="0" err="1">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fadd.d</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f2, f0, f4    </a:t>
            </a:r>
          </a:p>
          <a:p>
            <a:pPr algn="just" fontAlgn="base">
              <a:lnSpc>
                <a:spcPct val="150000"/>
              </a:lnSpc>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en-US" altLang="zh-CN" b="1" dirty="0" err="1">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fsd</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f0, 0(x1)  </a:t>
            </a: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reg </a:t>
            </a:r>
            <a:r>
              <a:rPr lang="en-US" altLang="zh-CN"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reg</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r>
              <a:rPr lang="zh-CN" altLang="en-US"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a:t>
            </a:r>
            <a:r>
              <a:rPr lang="en-US" altLang="zh-CN" b="1" dirty="0" err="1">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addi</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x2, x1, x4    </a:t>
            </a:r>
          </a:p>
          <a:p>
            <a:pPr algn="just" fontAlgn="base">
              <a:lnSpc>
                <a:spcPct val="150000"/>
              </a:lnSpc>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en-US" altLang="zh-CN" b="1" dirty="0" err="1">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addi</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x3, x1, x5  </a:t>
            </a: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mem </a:t>
            </a:r>
            <a:r>
              <a:rPr lang="en-US" altLang="zh-CN"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mem</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FF0000"/>
                </a:solidFill>
                <a:latin typeface="微软雅黑" panose="020B0503020204020204" pitchFamily="34" charset="-122"/>
                <a:ea typeface="微软雅黑" panose="020B0503020204020204" pitchFamily="34" charset="-122"/>
                <a:sym typeface="方正黑体简体" panose="03000509000000000000" pitchFamily="65" charset="-122"/>
              </a:rPr>
              <a:t>	</a:t>
            </a:r>
            <a:r>
              <a:rPr lang="zh-CN" altLang="en-US" b="1" dirty="0">
                <a:solidFill>
                  <a:srgbClr val="FF0000"/>
                </a:solidFill>
                <a:latin typeface="微软雅黑" panose="020B0503020204020204" pitchFamily="34" charset="-122"/>
                <a:ea typeface="微软雅黑" panose="020B0503020204020204" pitchFamily="34" charset="-122"/>
                <a:sym typeface="方正黑体简体" panose="03000509000000000000" pitchFamily="65" charset="-122"/>
              </a:rPr>
              <a:t>■ </a:t>
            </a:r>
            <a:r>
              <a:rPr lang="en-US" altLang="zh-CN" b="1" dirty="0" err="1">
                <a:solidFill>
                  <a:srgbClr val="FF0000"/>
                </a:solidFill>
                <a:latin typeface="微软雅黑" panose="020B0503020204020204" pitchFamily="34" charset="-122"/>
                <a:ea typeface="微软雅黑" panose="020B0503020204020204" pitchFamily="34" charset="-122"/>
                <a:sym typeface="方正黑体简体" panose="03000509000000000000" pitchFamily="65" charset="-122"/>
              </a:rPr>
              <a:t>fld</a:t>
            </a:r>
            <a:r>
              <a:rPr lang="en-US" altLang="zh-CN" b="1" dirty="0">
                <a:solidFill>
                  <a:srgbClr val="FF0000"/>
                </a:solidFill>
                <a:latin typeface="微软雅黑" panose="020B0503020204020204" pitchFamily="34" charset="-122"/>
                <a:ea typeface="微软雅黑" panose="020B0503020204020204" pitchFamily="34" charset="-122"/>
                <a:sym typeface="方正黑体简体" panose="03000509000000000000" pitchFamily="65" charset="-122"/>
              </a:rPr>
              <a:t> f0, 0(x1)    </a:t>
            </a:r>
          </a:p>
          <a:p>
            <a:pPr algn="just" fontAlgn="base">
              <a:lnSpc>
                <a:spcPct val="150000"/>
              </a:lnSpc>
              <a:spcBef>
                <a:spcPct val="0"/>
              </a:spcBef>
              <a:spcAft>
                <a:spcPct val="0"/>
              </a:spcAft>
            </a:pPr>
            <a:r>
              <a:rPr lang="en-US" altLang="zh-CN" b="1" dirty="0">
                <a:solidFill>
                  <a:srgbClr val="FF0000"/>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en-US" altLang="zh-CN" b="1" dirty="0" err="1">
                <a:solidFill>
                  <a:srgbClr val="FF0000"/>
                </a:solidFill>
                <a:latin typeface="微软雅黑" panose="020B0503020204020204" pitchFamily="34" charset="-122"/>
                <a:ea typeface="微软雅黑" panose="020B0503020204020204" pitchFamily="34" charset="-122"/>
                <a:sym typeface="方正黑体简体" panose="03000509000000000000" pitchFamily="65" charset="-122"/>
              </a:rPr>
              <a:t>fld</a:t>
            </a:r>
            <a:r>
              <a:rPr lang="en-US" altLang="zh-CN" b="1" dirty="0">
                <a:solidFill>
                  <a:srgbClr val="FF0000"/>
                </a:solidFill>
                <a:latin typeface="微软雅黑" panose="020B0503020204020204" pitchFamily="34" charset="-122"/>
                <a:ea typeface="微软雅黑" panose="020B0503020204020204" pitchFamily="34" charset="-122"/>
                <a:sym typeface="方正黑体简体" panose="03000509000000000000" pitchFamily="65" charset="-122"/>
              </a:rPr>
              <a:t> f2, 0(x1)</a:t>
            </a:r>
          </a:p>
        </p:txBody>
      </p:sp>
    </p:spTree>
    <p:extLst>
      <p:ext uri="{BB962C8B-B14F-4D97-AF65-F5344CB8AC3E}">
        <p14:creationId xmlns:p14="http://schemas.microsoft.com/office/powerpoint/2010/main" val="424363547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8" name="文本框 37">
            <a:extLst>
              <a:ext uri="{FF2B5EF4-FFF2-40B4-BE49-F238E27FC236}">
                <a16:creationId xmlns:a16="http://schemas.microsoft.com/office/drawing/2014/main" id="{E67D53DD-7E5E-4E98-96E0-48B8A0713700}"/>
              </a:ext>
            </a:extLst>
          </p:cNvPr>
          <p:cNvSpPr txBox="1"/>
          <p:nvPr/>
        </p:nvSpPr>
        <p:spPr>
          <a:xfrm>
            <a:off x="128270" y="322580"/>
            <a:ext cx="55652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Total Store Order Consistency</a:t>
            </a:r>
          </a:p>
        </p:txBody>
      </p:sp>
      <p:sp>
        <p:nvSpPr>
          <p:cNvPr id="7" name="文本框 6">
            <a:extLst>
              <a:ext uri="{FF2B5EF4-FFF2-40B4-BE49-F238E27FC236}">
                <a16:creationId xmlns:a16="http://schemas.microsoft.com/office/drawing/2014/main" id="{25A33502-274A-4F87-AEE7-3F14C564CD88}"/>
              </a:ext>
            </a:extLst>
          </p:cNvPr>
          <p:cNvSpPr txBox="1"/>
          <p:nvPr/>
        </p:nvSpPr>
        <p:spPr>
          <a:xfrm>
            <a:off x="477306" y="1341648"/>
            <a:ext cx="11606784" cy="461665"/>
          </a:xfrm>
          <a:prstGeom prst="rect">
            <a:avLst/>
          </a:prstGeom>
          <a:noFill/>
        </p:spPr>
        <p:txBody>
          <a:bodyPr wrap="square" rtlCol="0">
            <a:spAutoFit/>
          </a:bodyPr>
          <a:lstStyle/>
          <a:p>
            <a:r>
              <a:rPr lang="en-US" altLang="zh-CN" sz="2400" b="1" dirty="0">
                <a:solidFill>
                  <a:schemeClr val="accent1"/>
                </a:solidFill>
                <a:latin typeface="微软雅黑" panose="020B0503020204020204" pitchFamily="34" charset="-122"/>
                <a:ea typeface="微软雅黑" panose="020B0503020204020204" pitchFamily="34" charset="-122"/>
              </a:rPr>
              <a:t>In Summary</a:t>
            </a:r>
          </a:p>
        </p:txBody>
      </p:sp>
      <p:pic>
        <p:nvPicPr>
          <p:cNvPr id="3" name="图片 2">
            <a:extLst>
              <a:ext uri="{FF2B5EF4-FFF2-40B4-BE49-F238E27FC236}">
                <a16:creationId xmlns:a16="http://schemas.microsoft.com/office/drawing/2014/main" id="{B7A0FBCF-6B03-438D-9FB2-3DDCB7F271AD}"/>
              </a:ext>
            </a:extLst>
          </p:cNvPr>
          <p:cNvPicPr>
            <a:picLocks noChangeAspect="1"/>
          </p:cNvPicPr>
          <p:nvPr/>
        </p:nvPicPr>
        <p:blipFill>
          <a:blip r:embed="rId3"/>
          <a:stretch>
            <a:fillRect/>
          </a:stretch>
        </p:blipFill>
        <p:spPr>
          <a:xfrm>
            <a:off x="477306" y="2112776"/>
            <a:ext cx="11401463" cy="4268794"/>
          </a:xfrm>
          <a:prstGeom prst="rect">
            <a:avLst/>
          </a:prstGeom>
        </p:spPr>
      </p:pic>
    </p:spTree>
    <p:extLst>
      <p:ext uri="{BB962C8B-B14F-4D97-AF65-F5344CB8AC3E}">
        <p14:creationId xmlns:p14="http://schemas.microsoft.com/office/powerpoint/2010/main" val="230820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8" name="文本框 37">
            <a:extLst>
              <a:ext uri="{FF2B5EF4-FFF2-40B4-BE49-F238E27FC236}">
                <a16:creationId xmlns:a16="http://schemas.microsoft.com/office/drawing/2014/main" id="{E67D53DD-7E5E-4E98-96E0-48B8A0713700}"/>
              </a:ext>
            </a:extLst>
          </p:cNvPr>
          <p:cNvSpPr txBox="1"/>
          <p:nvPr/>
        </p:nvSpPr>
        <p:spPr>
          <a:xfrm>
            <a:off x="128270" y="322580"/>
            <a:ext cx="55652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Total Store Order Consistency</a:t>
            </a:r>
          </a:p>
        </p:txBody>
      </p:sp>
      <p:pic>
        <p:nvPicPr>
          <p:cNvPr id="8" name="图片 7">
            <a:extLst>
              <a:ext uri="{FF2B5EF4-FFF2-40B4-BE49-F238E27FC236}">
                <a16:creationId xmlns:a16="http://schemas.microsoft.com/office/drawing/2014/main" id="{A9618A17-4ADA-482E-8B68-7D487A533CA4}"/>
              </a:ext>
            </a:extLst>
          </p:cNvPr>
          <p:cNvPicPr>
            <a:picLocks noChangeAspect="1"/>
          </p:cNvPicPr>
          <p:nvPr/>
        </p:nvPicPr>
        <p:blipFill>
          <a:blip r:embed="rId3"/>
          <a:stretch>
            <a:fillRect/>
          </a:stretch>
        </p:blipFill>
        <p:spPr>
          <a:xfrm>
            <a:off x="6425412" y="157319"/>
            <a:ext cx="5399847" cy="3847101"/>
          </a:xfrm>
          <a:prstGeom prst="rect">
            <a:avLst/>
          </a:prstGeom>
        </p:spPr>
      </p:pic>
      <p:sp>
        <p:nvSpPr>
          <p:cNvPr id="11" name="矩形 10">
            <a:extLst>
              <a:ext uri="{FF2B5EF4-FFF2-40B4-BE49-F238E27FC236}">
                <a16:creationId xmlns:a16="http://schemas.microsoft.com/office/drawing/2014/main" id="{901BCBA4-124D-4D8B-BFD3-1E5F766A6905}"/>
              </a:ext>
            </a:extLst>
          </p:cNvPr>
          <p:cNvSpPr/>
          <p:nvPr/>
        </p:nvSpPr>
        <p:spPr>
          <a:xfrm>
            <a:off x="250032" y="963930"/>
            <a:ext cx="11851482" cy="3074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Naïve Implementation: </a:t>
            </a:r>
          </a:p>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The Switch</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12" name="文本框 11">
            <a:extLst>
              <a:ext uri="{FF2B5EF4-FFF2-40B4-BE49-F238E27FC236}">
                <a16:creationId xmlns:a16="http://schemas.microsoft.com/office/drawing/2014/main" id="{55C09EC0-5987-45AD-B682-2A00D021DCF4}"/>
              </a:ext>
            </a:extLst>
          </p:cNvPr>
          <p:cNvSpPr txBox="1"/>
          <p:nvPr/>
        </p:nvSpPr>
        <p:spPr>
          <a:xfrm>
            <a:off x="598241" y="3913177"/>
            <a:ext cx="10995518" cy="2554545"/>
          </a:xfrm>
          <a:prstGeom prst="rect">
            <a:avLst/>
          </a:prstGeom>
          <a:noFill/>
        </p:spPr>
        <p:txBody>
          <a:bodyPr wrap="square" rtlCol="0">
            <a:spAutoFit/>
          </a:bodyPr>
          <a:lstStyle/>
          <a:p>
            <a:pPr algn="l"/>
            <a:r>
              <a:rPr lang="en-US" altLang="zh-CN" sz="2000" b="1" dirty="0">
                <a:solidFill>
                  <a:srgbClr val="595959"/>
                </a:solidFill>
                <a:latin typeface="微软雅黑" panose="020B0503020204020204" pitchFamily="34" charset="-122"/>
                <a:ea typeface="微软雅黑" panose="020B0503020204020204" pitchFamily="34" charset="-122"/>
              </a:rPr>
              <a:t>1. Loads and stores leave each core in that core’s program order &lt;p.</a:t>
            </a:r>
          </a:p>
          <a:p>
            <a:pPr algn="l"/>
            <a:endParaRPr lang="en-US" altLang="zh-CN" sz="2000" b="1" dirty="0">
              <a:solidFill>
                <a:srgbClr val="595959"/>
              </a:solidFill>
              <a:latin typeface="微软雅黑" panose="020B0503020204020204" pitchFamily="34" charset="-122"/>
              <a:ea typeface="微软雅黑" panose="020B0503020204020204" pitchFamily="34" charset="-122"/>
            </a:endParaRPr>
          </a:p>
          <a:p>
            <a:pPr algn="l"/>
            <a:r>
              <a:rPr lang="en-US" altLang="zh-CN" sz="2000" b="1" dirty="0">
                <a:solidFill>
                  <a:schemeClr val="accent1"/>
                </a:solidFill>
                <a:latin typeface="微软雅黑" panose="020B0503020204020204" pitchFamily="34" charset="-122"/>
                <a:ea typeface="微软雅黑" panose="020B0503020204020204" pitchFamily="34" charset="-122"/>
              </a:rPr>
              <a:t>2. A load either bypasses a value from the write buﬀer or awaits the switch as before.</a:t>
            </a:r>
          </a:p>
          <a:p>
            <a:pPr algn="l"/>
            <a:endParaRPr lang="en-US" altLang="zh-CN" sz="2000" b="1" dirty="0">
              <a:solidFill>
                <a:schemeClr val="accent1"/>
              </a:solidFill>
              <a:latin typeface="微软雅黑" panose="020B0503020204020204" pitchFamily="34" charset="-122"/>
              <a:ea typeface="微软雅黑" panose="020B0503020204020204" pitchFamily="34" charset="-122"/>
            </a:endParaRPr>
          </a:p>
          <a:p>
            <a:pPr algn="l"/>
            <a:r>
              <a:rPr lang="en-US" altLang="zh-CN" sz="2000" b="1" dirty="0">
                <a:solidFill>
                  <a:schemeClr val="accent1"/>
                </a:solidFill>
                <a:latin typeface="微软雅黑" panose="020B0503020204020204" pitchFamily="34" charset="-122"/>
                <a:ea typeface="微软雅黑" panose="020B0503020204020204" pitchFamily="34" charset="-122"/>
              </a:rPr>
              <a:t>3. A store enters the tail of the FIFO write buﬀer or stalls the core if the buﬀer is full.</a:t>
            </a:r>
          </a:p>
          <a:p>
            <a:pPr algn="l"/>
            <a:endParaRPr lang="en-US" altLang="zh-CN" sz="2000" b="1" dirty="0">
              <a:solidFill>
                <a:srgbClr val="595959"/>
              </a:solidFill>
              <a:latin typeface="微软雅黑" panose="020B0503020204020204" pitchFamily="34" charset="-122"/>
              <a:ea typeface="微软雅黑" panose="020B0503020204020204" pitchFamily="34" charset="-122"/>
            </a:endParaRPr>
          </a:p>
          <a:p>
            <a:pPr algn="l"/>
            <a:r>
              <a:rPr lang="en-US" altLang="zh-CN" sz="2000" b="1" dirty="0">
                <a:solidFill>
                  <a:srgbClr val="595959"/>
                </a:solidFill>
                <a:latin typeface="微软雅黑" panose="020B0503020204020204" pitchFamily="34" charset="-122"/>
                <a:ea typeface="微软雅黑" panose="020B0503020204020204" pitchFamily="34" charset="-122"/>
              </a:rPr>
              <a:t>4. When the switch selects core Ci, it performs either the next load or the store at the head of the write buﬀer.</a:t>
            </a:r>
          </a:p>
        </p:txBody>
      </p:sp>
    </p:spTree>
    <p:extLst>
      <p:ext uri="{BB962C8B-B14F-4D97-AF65-F5344CB8AC3E}">
        <p14:creationId xmlns:p14="http://schemas.microsoft.com/office/powerpoint/2010/main" val="189006425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8" name="文本框 37">
            <a:extLst>
              <a:ext uri="{FF2B5EF4-FFF2-40B4-BE49-F238E27FC236}">
                <a16:creationId xmlns:a16="http://schemas.microsoft.com/office/drawing/2014/main" id="{E67D53DD-7E5E-4E98-96E0-48B8A0713700}"/>
              </a:ext>
            </a:extLst>
          </p:cNvPr>
          <p:cNvSpPr txBox="1"/>
          <p:nvPr/>
        </p:nvSpPr>
        <p:spPr>
          <a:xfrm>
            <a:off x="128270" y="322580"/>
            <a:ext cx="55652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Total Store Order Consistency</a:t>
            </a:r>
          </a:p>
        </p:txBody>
      </p:sp>
      <p:sp>
        <p:nvSpPr>
          <p:cNvPr id="5" name="文本框 4">
            <a:extLst>
              <a:ext uri="{FF2B5EF4-FFF2-40B4-BE49-F238E27FC236}">
                <a16:creationId xmlns:a16="http://schemas.microsoft.com/office/drawing/2014/main" id="{B656923E-736D-4ABB-96DA-EF9865BC8467}"/>
              </a:ext>
            </a:extLst>
          </p:cNvPr>
          <p:cNvSpPr txBox="1"/>
          <p:nvPr/>
        </p:nvSpPr>
        <p:spPr>
          <a:xfrm>
            <a:off x="598241" y="3913177"/>
            <a:ext cx="10995518" cy="2554545"/>
          </a:xfrm>
          <a:prstGeom prst="rect">
            <a:avLst/>
          </a:prstGeom>
          <a:noFill/>
        </p:spPr>
        <p:txBody>
          <a:bodyPr wrap="square" rtlCol="0">
            <a:spAutoFit/>
          </a:bodyPr>
          <a:lstStyle/>
          <a:p>
            <a:pPr algn="l"/>
            <a:r>
              <a:rPr lang="en-US" altLang="zh-CN" sz="2000" b="1" dirty="0">
                <a:solidFill>
                  <a:srgbClr val="595959"/>
                </a:solidFill>
                <a:latin typeface="微软雅黑" panose="020B0503020204020204" pitchFamily="34" charset="-122"/>
                <a:ea typeface="微软雅黑" panose="020B0503020204020204" pitchFamily="34" charset="-122"/>
              </a:rPr>
              <a:t>1. Loads and stores leave each core in that core’s program order &lt;p.</a:t>
            </a:r>
          </a:p>
          <a:p>
            <a:pPr algn="l"/>
            <a:endParaRPr lang="en-US" altLang="zh-CN" sz="2000" b="1" dirty="0">
              <a:solidFill>
                <a:srgbClr val="595959"/>
              </a:solidFill>
              <a:latin typeface="微软雅黑" panose="020B0503020204020204" pitchFamily="34" charset="-122"/>
              <a:ea typeface="微软雅黑" panose="020B0503020204020204" pitchFamily="34" charset="-122"/>
            </a:endParaRPr>
          </a:p>
          <a:p>
            <a:pPr algn="l"/>
            <a:r>
              <a:rPr lang="en-US" altLang="zh-CN" sz="2000" b="1" dirty="0">
                <a:solidFill>
                  <a:schemeClr val="accent1"/>
                </a:solidFill>
                <a:latin typeface="微软雅黑" panose="020B0503020204020204" pitchFamily="34" charset="-122"/>
                <a:ea typeface="微软雅黑" panose="020B0503020204020204" pitchFamily="34" charset="-122"/>
              </a:rPr>
              <a:t>2. A load either bypasses a value from the write buﬀer or awaits the switch as before.</a:t>
            </a:r>
          </a:p>
          <a:p>
            <a:pPr algn="l"/>
            <a:endParaRPr lang="en-US" altLang="zh-CN" sz="2000" b="1" dirty="0">
              <a:solidFill>
                <a:schemeClr val="accent1"/>
              </a:solidFill>
              <a:latin typeface="微软雅黑" panose="020B0503020204020204" pitchFamily="34" charset="-122"/>
              <a:ea typeface="微软雅黑" panose="020B0503020204020204" pitchFamily="34" charset="-122"/>
            </a:endParaRPr>
          </a:p>
          <a:p>
            <a:pPr algn="l"/>
            <a:r>
              <a:rPr lang="en-US" altLang="zh-CN" sz="2000" b="1" dirty="0">
                <a:solidFill>
                  <a:schemeClr val="accent1"/>
                </a:solidFill>
                <a:latin typeface="微软雅黑" panose="020B0503020204020204" pitchFamily="34" charset="-122"/>
                <a:ea typeface="微软雅黑" panose="020B0503020204020204" pitchFamily="34" charset="-122"/>
              </a:rPr>
              <a:t>3. A store enters the tail of the FIFO write buﬀer or stalls the core if the buﬀer is full.</a:t>
            </a:r>
          </a:p>
          <a:p>
            <a:pPr algn="l"/>
            <a:endParaRPr lang="en-US" altLang="zh-CN" sz="2000" b="1" dirty="0">
              <a:solidFill>
                <a:srgbClr val="595959"/>
              </a:solidFill>
              <a:latin typeface="微软雅黑" panose="020B0503020204020204" pitchFamily="34" charset="-122"/>
              <a:ea typeface="微软雅黑" panose="020B0503020204020204" pitchFamily="34" charset="-122"/>
            </a:endParaRPr>
          </a:p>
          <a:p>
            <a:pPr algn="l"/>
            <a:r>
              <a:rPr lang="en-US" altLang="zh-CN" sz="2000" b="1" dirty="0">
                <a:solidFill>
                  <a:srgbClr val="595959"/>
                </a:solidFill>
                <a:latin typeface="微软雅黑" panose="020B0503020204020204" pitchFamily="34" charset="-122"/>
                <a:ea typeface="微软雅黑" panose="020B0503020204020204" pitchFamily="34" charset="-122"/>
              </a:rPr>
              <a:t>4. When the switch selects core Ci, it performs either the next load or the store at the head of the write buﬀer.</a:t>
            </a:r>
          </a:p>
        </p:txBody>
      </p:sp>
      <p:pic>
        <p:nvPicPr>
          <p:cNvPr id="3" name="图片 2">
            <a:extLst>
              <a:ext uri="{FF2B5EF4-FFF2-40B4-BE49-F238E27FC236}">
                <a16:creationId xmlns:a16="http://schemas.microsoft.com/office/drawing/2014/main" id="{EB42CA7F-A378-4263-B32A-73D59624C561}"/>
              </a:ext>
            </a:extLst>
          </p:cNvPr>
          <p:cNvPicPr>
            <a:picLocks noChangeAspect="1"/>
          </p:cNvPicPr>
          <p:nvPr/>
        </p:nvPicPr>
        <p:blipFill>
          <a:blip r:embed="rId3"/>
          <a:stretch>
            <a:fillRect/>
          </a:stretch>
        </p:blipFill>
        <p:spPr>
          <a:xfrm>
            <a:off x="6328859" y="-67268"/>
            <a:ext cx="5311150" cy="3980445"/>
          </a:xfrm>
          <a:prstGeom prst="rect">
            <a:avLst/>
          </a:prstGeom>
        </p:spPr>
      </p:pic>
      <p:sp>
        <p:nvSpPr>
          <p:cNvPr id="9" name="矩形 8">
            <a:extLst>
              <a:ext uri="{FF2B5EF4-FFF2-40B4-BE49-F238E27FC236}">
                <a16:creationId xmlns:a16="http://schemas.microsoft.com/office/drawing/2014/main" id="{E5D93540-47B4-4B45-A346-7FAC96CAF3F4}"/>
              </a:ext>
            </a:extLst>
          </p:cNvPr>
          <p:cNvSpPr/>
          <p:nvPr/>
        </p:nvSpPr>
        <p:spPr>
          <a:xfrm>
            <a:off x="250031" y="963930"/>
            <a:ext cx="12058649" cy="252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Implementation with </a:t>
            </a:r>
          </a:p>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Cache-Coherence System</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Tree>
    <p:extLst>
      <p:ext uri="{BB962C8B-B14F-4D97-AF65-F5344CB8AC3E}">
        <p14:creationId xmlns:p14="http://schemas.microsoft.com/office/powerpoint/2010/main" val="190897589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8" name="文本框 37">
            <a:extLst>
              <a:ext uri="{FF2B5EF4-FFF2-40B4-BE49-F238E27FC236}">
                <a16:creationId xmlns:a16="http://schemas.microsoft.com/office/drawing/2014/main" id="{E67D53DD-7E5E-4E98-96E0-48B8A0713700}"/>
              </a:ext>
            </a:extLst>
          </p:cNvPr>
          <p:cNvSpPr txBox="1"/>
          <p:nvPr/>
        </p:nvSpPr>
        <p:spPr>
          <a:xfrm>
            <a:off x="128270" y="322580"/>
            <a:ext cx="55652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Total Store Order Consistency</a:t>
            </a:r>
          </a:p>
        </p:txBody>
      </p:sp>
      <p:pic>
        <p:nvPicPr>
          <p:cNvPr id="6" name="图片 5">
            <a:extLst>
              <a:ext uri="{FF2B5EF4-FFF2-40B4-BE49-F238E27FC236}">
                <a16:creationId xmlns:a16="http://schemas.microsoft.com/office/drawing/2014/main" id="{AFD5CD2B-8954-45E9-8B60-0499472A17B8}"/>
              </a:ext>
            </a:extLst>
          </p:cNvPr>
          <p:cNvPicPr>
            <a:picLocks noChangeAspect="1"/>
          </p:cNvPicPr>
          <p:nvPr/>
        </p:nvPicPr>
        <p:blipFill>
          <a:blip r:embed="rId3"/>
          <a:stretch>
            <a:fillRect/>
          </a:stretch>
        </p:blipFill>
        <p:spPr>
          <a:xfrm>
            <a:off x="892969" y="1796624"/>
            <a:ext cx="10598944" cy="2160769"/>
          </a:xfrm>
          <a:prstGeom prst="rect">
            <a:avLst/>
          </a:prstGeom>
        </p:spPr>
      </p:pic>
      <p:sp>
        <p:nvSpPr>
          <p:cNvPr id="7" name="矩形 6">
            <a:extLst>
              <a:ext uri="{FF2B5EF4-FFF2-40B4-BE49-F238E27FC236}">
                <a16:creationId xmlns:a16="http://schemas.microsoft.com/office/drawing/2014/main" id="{CAC91DC5-86A4-43D8-8D5B-F1FCDDDDE91F}"/>
              </a:ext>
            </a:extLst>
          </p:cNvPr>
          <p:cNvSpPr/>
          <p:nvPr/>
        </p:nvSpPr>
        <p:spPr>
          <a:xfrm>
            <a:off x="250032" y="963930"/>
            <a:ext cx="11630024" cy="1308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Problem of speculation</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Tree>
    <p:extLst>
      <p:ext uri="{BB962C8B-B14F-4D97-AF65-F5344CB8AC3E}">
        <p14:creationId xmlns:p14="http://schemas.microsoft.com/office/powerpoint/2010/main" val="52611144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8" name="文本框 37">
            <a:extLst>
              <a:ext uri="{FF2B5EF4-FFF2-40B4-BE49-F238E27FC236}">
                <a16:creationId xmlns:a16="http://schemas.microsoft.com/office/drawing/2014/main" id="{E67D53DD-7E5E-4E98-96E0-48B8A0713700}"/>
              </a:ext>
            </a:extLst>
          </p:cNvPr>
          <p:cNvSpPr txBox="1"/>
          <p:nvPr/>
        </p:nvSpPr>
        <p:spPr>
          <a:xfrm>
            <a:off x="128270" y="322580"/>
            <a:ext cx="55652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Total Store Order Consistency</a:t>
            </a:r>
          </a:p>
        </p:txBody>
      </p:sp>
      <p:sp>
        <p:nvSpPr>
          <p:cNvPr id="11" name="矩形 10">
            <a:extLst>
              <a:ext uri="{FF2B5EF4-FFF2-40B4-BE49-F238E27FC236}">
                <a16:creationId xmlns:a16="http://schemas.microsoft.com/office/drawing/2014/main" id="{901BCBA4-124D-4D8B-BFD3-1E5F766A6905}"/>
              </a:ext>
            </a:extLst>
          </p:cNvPr>
          <p:cNvSpPr/>
          <p:nvPr/>
        </p:nvSpPr>
        <p:spPr>
          <a:xfrm>
            <a:off x="250032" y="963930"/>
            <a:ext cx="11851482" cy="3074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Implementing Atomic</a:t>
            </a:r>
          </a:p>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Instructions</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12" name="文本框 11">
            <a:extLst>
              <a:ext uri="{FF2B5EF4-FFF2-40B4-BE49-F238E27FC236}">
                <a16:creationId xmlns:a16="http://schemas.microsoft.com/office/drawing/2014/main" id="{55C09EC0-5987-45AD-B682-2A00D021DCF4}"/>
              </a:ext>
            </a:extLst>
          </p:cNvPr>
          <p:cNvSpPr txBox="1"/>
          <p:nvPr/>
        </p:nvSpPr>
        <p:spPr>
          <a:xfrm>
            <a:off x="598241" y="3913177"/>
            <a:ext cx="9551031" cy="1323439"/>
          </a:xfrm>
          <a:prstGeom prst="rect">
            <a:avLst/>
          </a:prstGeom>
          <a:noFill/>
        </p:spPr>
        <p:txBody>
          <a:bodyPr wrap="square" rtlCol="0">
            <a:spAutoFit/>
          </a:bodyPr>
          <a:lstStyle/>
          <a:p>
            <a:pPr algn="l"/>
            <a:r>
              <a:rPr lang="en-US" altLang="zh-CN" sz="2000" b="1" dirty="0">
                <a:solidFill>
                  <a:srgbClr val="595959"/>
                </a:solidFill>
                <a:latin typeface="微软雅黑" panose="020B0503020204020204" pitchFamily="34" charset="-122"/>
                <a:ea typeface="微软雅黑" panose="020B0503020204020204" pitchFamily="34" charset="-122"/>
              </a:rPr>
              <a:t>Key difference:</a:t>
            </a:r>
          </a:p>
          <a:p>
            <a:pPr algn="l"/>
            <a:r>
              <a:rPr lang="en-US" altLang="zh-CN" sz="2000" b="1" dirty="0">
                <a:solidFill>
                  <a:srgbClr val="595959"/>
                </a:solidFill>
                <a:latin typeface="微软雅黑" panose="020B0503020204020204" pitchFamily="34" charset="-122"/>
                <a:ea typeface="微软雅黑" panose="020B0503020204020204" pitchFamily="34" charset="-122"/>
              </a:rPr>
              <a:t>	- RMW are written to write buffer</a:t>
            </a:r>
          </a:p>
          <a:p>
            <a:pPr algn="l"/>
            <a:r>
              <a:rPr lang="en-US" altLang="zh-CN" sz="2000" b="1" dirty="0">
                <a:solidFill>
                  <a:srgbClr val="595959"/>
                </a:solidFill>
                <a:latin typeface="微软雅黑" panose="020B0503020204020204" pitchFamily="34" charset="-122"/>
                <a:ea typeface="微软雅黑" panose="020B0503020204020204" pitchFamily="34" charset="-122"/>
              </a:rPr>
              <a:t>	- We have to drain the store buffer before starting a RMW</a:t>
            </a:r>
          </a:p>
          <a:p>
            <a:pPr algn="l"/>
            <a:r>
              <a:rPr lang="en-US" altLang="zh-CN" sz="2000" b="1" dirty="0">
                <a:solidFill>
                  <a:srgbClr val="595959"/>
                </a:solidFill>
                <a:latin typeface="微软雅黑" panose="020B0503020204020204" pitchFamily="34" charset="-122"/>
                <a:ea typeface="微软雅黑" panose="020B0503020204020204" pitchFamily="34" charset="-122"/>
              </a:rPr>
              <a:t>	- Why?</a:t>
            </a:r>
          </a:p>
        </p:txBody>
      </p:sp>
    </p:spTree>
    <p:extLst>
      <p:ext uri="{BB962C8B-B14F-4D97-AF65-F5344CB8AC3E}">
        <p14:creationId xmlns:p14="http://schemas.microsoft.com/office/powerpoint/2010/main" val="166736876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8" name="文本框 37">
            <a:extLst>
              <a:ext uri="{FF2B5EF4-FFF2-40B4-BE49-F238E27FC236}">
                <a16:creationId xmlns:a16="http://schemas.microsoft.com/office/drawing/2014/main" id="{E67D53DD-7E5E-4E98-96E0-48B8A0713700}"/>
              </a:ext>
            </a:extLst>
          </p:cNvPr>
          <p:cNvSpPr txBox="1"/>
          <p:nvPr/>
        </p:nvSpPr>
        <p:spPr>
          <a:xfrm>
            <a:off x="128270" y="322580"/>
            <a:ext cx="55652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Total Store Order Consistency</a:t>
            </a:r>
          </a:p>
        </p:txBody>
      </p:sp>
      <p:sp>
        <p:nvSpPr>
          <p:cNvPr id="11" name="矩形 10">
            <a:extLst>
              <a:ext uri="{FF2B5EF4-FFF2-40B4-BE49-F238E27FC236}">
                <a16:creationId xmlns:a16="http://schemas.microsoft.com/office/drawing/2014/main" id="{901BCBA4-124D-4D8B-BFD3-1E5F766A6905}"/>
              </a:ext>
            </a:extLst>
          </p:cNvPr>
          <p:cNvSpPr/>
          <p:nvPr/>
        </p:nvSpPr>
        <p:spPr>
          <a:xfrm>
            <a:off x="250032" y="963930"/>
            <a:ext cx="11851482" cy="3074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Implementing Atomic</a:t>
            </a:r>
          </a:p>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Instructions</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12" name="文本框 11">
            <a:extLst>
              <a:ext uri="{FF2B5EF4-FFF2-40B4-BE49-F238E27FC236}">
                <a16:creationId xmlns:a16="http://schemas.microsoft.com/office/drawing/2014/main" id="{55C09EC0-5987-45AD-B682-2A00D021DCF4}"/>
              </a:ext>
            </a:extLst>
          </p:cNvPr>
          <p:cNvSpPr txBox="1"/>
          <p:nvPr/>
        </p:nvSpPr>
        <p:spPr>
          <a:xfrm>
            <a:off x="598241" y="3913177"/>
            <a:ext cx="10995518" cy="1631216"/>
          </a:xfrm>
          <a:prstGeom prst="rect">
            <a:avLst/>
          </a:prstGeom>
          <a:noFill/>
        </p:spPr>
        <p:txBody>
          <a:bodyPr wrap="square" rtlCol="0">
            <a:spAutoFit/>
          </a:bodyPr>
          <a:lstStyle/>
          <a:p>
            <a:pPr algn="l"/>
            <a:r>
              <a:rPr lang="en-US" altLang="zh-CN" sz="2000" b="1" dirty="0">
                <a:solidFill>
                  <a:srgbClr val="595959"/>
                </a:solidFill>
                <a:latin typeface="微软雅黑" panose="020B0503020204020204" pitchFamily="34" charset="-122"/>
                <a:ea typeface="微软雅黑" panose="020B0503020204020204" pitchFamily="34" charset="-122"/>
              </a:rPr>
              <a:t>View RMW as a load-store atomic instruction pair:</a:t>
            </a:r>
          </a:p>
          <a:p>
            <a:pPr algn="l"/>
            <a:r>
              <a:rPr lang="en-US" altLang="zh-CN" sz="2000" b="1" dirty="0">
                <a:solidFill>
                  <a:srgbClr val="595959"/>
                </a:solidFill>
                <a:latin typeface="微软雅黑" panose="020B0503020204020204" pitchFamily="34" charset="-122"/>
                <a:ea typeface="微软雅黑" panose="020B0503020204020204" pitchFamily="34" charset="-122"/>
              </a:rPr>
              <a:t>	- load part never reorder with earlier load(TSO), guaranteed by ROB</a:t>
            </a:r>
          </a:p>
          <a:p>
            <a:pPr algn="l"/>
            <a:r>
              <a:rPr lang="en-US" altLang="zh-CN" sz="2000" b="1" dirty="0">
                <a:solidFill>
                  <a:srgbClr val="595959"/>
                </a:solidFill>
                <a:latin typeface="微软雅黑" panose="020B0503020204020204" pitchFamily="34" charset="-122"/>
                <a:ea typeface="微软雅黑" panose="020B0503020204020204" pitchFamily="34" charset="-122"/>
              </a:rPr>
              <a:t>	- load part may reorder with earlier store(TSO) e.g. S0 in Store Buffer</a:t>
            </a:r>
          </a:p>
          <a:p>
            <a:pPr algn="l"/>
            <a:r>
              <a:rPr lang="en-US" altLang="zh-CN" sz="2000" b="1" dirty="0">
                <a:solidFill>
                  <a:srgbClr val="595959"/>
                </a:solidFill>
                <a:latin typeface="微软雅黑" panose="020B0503020204020204" pitchFamily="34" charset="-122"/>
                <a:ea typeface="微软雅黑" panose="020B0503020204020204" pitchFamily="34" charset="-122"/>
              </a:rPr>
              <a:t>	- if load part reorders with earlier store, store part will also reorder with earlier store, which volatiles TSO</a:t>
            </a:r>
          </a:p>
        </p:txBody>
      </p:sp>
      <p:sp>
        <p:nvSpPr>
          <p:cNvPr id="6" name="矩形 5">
            <a:extLst>
              <a:ext uri="{FF2B5EF4-FFF2-40B4-BE49-F238E27FC236}">
                <a16:creationId xmlns:a16="http://schemas.microsoft.com/office/drawing/2014/main" id="{0C9EC3F6-2289-4C30-B473-8C16B0C6F185}"/>
              </a:ext>
            </a:extLst>
          </p:cNvPr>
          <p:cNvSpPr/>
          <p:nvPr/>
        </p:nvSpPr>
        <p:spPr>
          <a:xfrm>
            <a:off x="5978159" y="670986"/>
            <a:ext cx="1655094"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Issue Stage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7" name="矩形 6">
            <a:extLst>
              <a:ext uri="{FF2B5EF4-FFF2-40B4-BE49-F238E27FC236}">
                <a16:creationId xmlns:a16="http://schemas.microsoft.com/office/drawing/2014/main" id="{F8CD9379-184B-48CF-A07D-3461E2917177}"/>
              </a:ext>
            </a:extLst>
          </p:cNvPr>
          <p:cNvSpPr/>
          <p:nvPr/>
        </p:nvSpPr>
        <p:spPr>
          <a:xfrm>
            <a:off x="7844329" y="670986"/>
            <a:ext cx="1560930"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ROB</a:t>
            </a: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8" name="矩形 7">
            <a:extLst>
              <a:ext uri="{FF2B5EF4-FFF2-40B4-BE49-F238E27FC236}">
                <a16:creationId xmlns:a16="http://schemas.microsoft.com/office/drawing/2014/main" id="{59AEE953-3949-44BA-8A30-CAD132A19DA5}"/>
              </a:ext>
            </a:extLst>
          </p:cNvPr>
          <p:cNvSpPr/>
          <p:nvPr/>
        </p:nvSpPr>
        <p:spPr>
          <a:xfrm>
            <a:off x="9616335" y="670986"/>
            <a:ext cx="1171575"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(FIFO)</a:t>
            </a: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Store</a:t>
            </a: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Buffer</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9" name="矩形 8">
            <a:extLst>
              <a:ext uri="{FF2B5EF4-FFF2-40B4-BE49-F238E27FC236}">
                <a16:creationId xmlns:a16="http://schemas.microsoft.com/office/drawing/2014/main" id="{46A2905F-787B-467C-8D90-6E63D9CE427A}"/>
              </a:ext>
            </a:extLst>
          </p:cNvPr>
          <p:cNvSpPr/>
          <p:nvPr/>
        </p:nvSpPr>
        <p:spPr>
          <a:xfrm>
            <a:off x="9616335" y="2842579"/>
            <a:ext cx="1171575" cy="364807"/>
          </a:xfrm>
          <a:prstGeom prst="rect">
            <a:avLst/>
          </a:prstGeom>
          <a:solidFill>
            <a:schemeClr val="accent2">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S0</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0" name="矩形 9">
            <a:extLst>
              <a:ext uri="{FF2B5EF4-FFF2-40B4-BE49-F238E27FC236}">
                <a16:creationId xmlns:a16="http://schemas.microsoft.com/office/drawing/2014/main" id="{3D2A8534-7BC8-493E-A7D1-2862E0369D5E}"/>
              </a:ext>
            </a:extLst>
          </p:cNvPr>
          <p:cNvSpPr/>
          <p:nvPr/>
        </p:nvSpPr>
        <p:spPr>
          <a:xfrm>
            <a:off x="7844329" y="2842578"/>
            <a:ext cx="1560930" cy="364807"/>
          </a:xfrm>
          <a:prstGeom prst="rect">
            <a:avLst/>
          </a:prstGeom>
          <a:solidFill>
            <a:schemeClr val="accent2">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Load part</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3" name="矩形 12">
            <a:extLst>
              <a:ext uri="{FF2B5EF4-FFF2-40B4-BE49-F238E27FC236}">
                <a16:creationId xmlns:a16="http://schemas.microsoft.com/office/drawing/2014/main" id="{55538EBD-F9BB-4F78-93F5-7073F78A06B1}"/>
              </a:ext>
            </a:extLst>
          </p:cNvPr>
          <p:cNvSpPr/>
          <p:nvPr/>
        </p:nvSpPr>
        <p:spPr>
          <a:xfrm>
            <a:off x="7844329" y="2477770"/>
            <a:ext cx="1560930" cy="364807"/>
          </a:xfrm>
          <a:prstGeom prst="rect">
            <a:avLst/>
          </a:prstGeom>
          <a:solidFill>
            <a:schemeClr val="accent2">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Store part</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2" name="文本框 1">
            <a:extLst>
              <a:ext uri="{FF2B5EF4-FFF2-40B4-BE49-F238E27FC236}">
                <a16:creationId xmlns:a16="http://schemas.microsoft.com/office/drawing/2014/main" id="{09E0A947-FBD5-4977-96C6-C18AF6BE97BE}"/>
              </a:ext>
            </a:extLst>
          </p:cNvPr>
          <p:cNvSpPr txBox="1"/>
          <p:nvPr/>
        </p:nvSpPr>
        <p:spPr>
          <a:xfrm>
            <a:off x="3720076" y="2249084"/>
            <a:ext cx="3509932" cy="830997"/>
          </a:xfrm>
          <a:prstGeom prst="rect">
            <a:avLst/>
          </a:prstGeom>
          <a:noFill/>
        </p:spPr>
        <p:txBody>
          <a:bodyPr wrap="square" rtlCol="0">
            <a:spAutoFit/>
          </a:bodyPr>
          <a:lstStyle/>
          <a:p>
            <a:pPr algn="l"/>
            <a:r>
              <a:rPr lang="en-US" altLang="zh-CN" sz="2400" b="1" dirty="0">
                <a:solidFill>
                  <a:srgbClr val="7030A0"/>
                </a:solidFill>
                <a:latin typeface="微软雅黑" panose="020B0503020204020204" pitchFamily="34" charset="-122"/>
                <a:ea typeface="微软雅黑" panose="020B0503020204020204" pitchFamily="34" charset="-122"/>
              </a:rPr>
              <a:t>RMW </a:t>
            </a:r>
            <a:r>
              <a:rPr lang="en-US" altLang="zh-CN" sz="2400" b="1" dirty="0" err="1">
                <a:solidFill>
                  <a:srgbClr val="7030A0"/>
                </a:solidFill>
                <a:latin typeface="微软雅黑" panose="020B0503020204020204" pitchFamily="34" charset="-122"/>
                <a:ea typeface="微软雅黑" panose="020B0503020204020204" pitchFamily="34" charset="-122"/>
              </a:rPr>
              <a:t>inst</a:t>
            </a:r>
            <a:r>
              <a:rPr lang="en-US" altLang="zh-CN" sz="2400" b="1" dirty="0">
                <a:solidFill>
                  <a:srgbClr val="7030A0"/>
                </a:solidFill>
                <a:latin typeface="微软雅黑" panose="020B0503020204020204" pitchFamily="34" charset="-122"/>
                <a:ea typeface="微软雅黑" panose="020B0503020204020204" pitchFamily="34" charset="-122"/>
              </a:rPr>
              <a:t>:</a:t>
            </a:r>
          </a:p>
          <a:p>
            <a:pPr algn="l"/>
            <a:r>
              <a:rPr lang="en-US" altLang="zh-CN" sz="2400" b="1" dirty="0">
                <a:solidFill>
                  <a:srgbClr val="7030A0"/>
                </a:solidFill>
                <a:latin typeface="微软雅黑" panose="020B0503020204020204" pitchFamily="34" charset="-122"/>
                <a:ea typeface="微软雅黑" panose="020B0503020204020204" pitchFamily="34" charset="-122"/>
              </a:rPr>
              <a:t>hold RW ownership</a:t>
            </a:r>
            <a:endParaRPr lang="zh-CN" altLang="en-US" sz="2400" b="1" dirty="0">
              <a:solidFill>
                <a:srgbClr val="7030A0"/>
              </a:solidFill>
              <a:latin typeface="微软雅黑" panose="020B0503020204020204" pitchFamily="34" charset="-122"/>
              <a:ea typeface="微软雅黑" panose="020B0503020204020204" pitchFamily="34" charset="-122"/>
            </a:endParaRPr>
          </a:p>
        </p:txBody>
      </p:sp>
      <p:cxnSp>
        <p:nvCxnSpPr>
          <p:cNvPr id="4" name="直接箭头连接符 3">
            <a:extLst>
              <a:ext uri="{FF2B5EF4-FFF2-40B4-BE49-F238E27FC236}">
                <a16:creationId xmlns:a16="http://schemas.microsoft.com/office/drawing/2014/main" id="{01E7894E-42A5-4064-A8AE-12F39A6FD5A2}"/>
              </a:ext>
            </a:extLst>
          </p:cNvPr>
          <p:cNvCxnSpPr>
            <a:cxnSpLocks/>
            <a:endCxn id="13" idx="1"/>
          </p:cNvCxnSpPr>
          <p:nvPr/>
        </p:nvCxnSpPr>
        <p:spPr>
          <a:xfrm>
            <a:off x="6429198" y="2544417"/>
            <a:ext cx="1415131" cy="11575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718154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8" name="文本框 37">
            <a:extLst>
              <a:ext uri="{FF2B5EF4-FFF2-40B4-BE49-F238E27FC236}">
                <a16:creationId xmlns:a16="http://schemas.microsoft.com/office/drawing/2014/main" id="{E67D53DD-7E5E-4E98-96E0-48B8A0713700}"/>
              </a:ext>
            </a:extLst>
          </p:cNvPr>
          <p:cNvSpPr txBox="1"/>
          <p:nvPr/>
        </p:nvSpPr>
        <p:spPr>
          <a:xfrm>
            <a:off x="128270" y="322580"/>
            <a:ext cx="55652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Total Store Order Consistency</a:t>
            </a:r>
          </a:p>
        </p:txBody>
      </p:sp>
      <p:sp>
        <p:nvSpPr>
          <p:cNvPr id="11" name="矩形 10">
            <a:extLst>
              <a:ext uri="{FF2B5EF4-FFF2-40B4-BE49-F238E27FC236}">
                <a16:creationId xmlns:a16="http://schemas.microsoft.com/office/drawing/2014/main" id="{901BCBA4-124D-4D8B-BFD3-1E5F766A6905}"/>
              </a:ext>
            </a:extLst>
          </p:cNvPr>
          <p:cNvSpPr/>
          <p:nvPr/>
        </p:nvSpPr>
        <p:spPr>
          <a:xfrm>
            <a:off x="250032" y="963930"/>
            <a:ext cx="11851482" cy="3074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Implementing Atomic</a:t>
            </a:r>
          </a:p>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Instructions</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12" name="文本框 11">
            <a:extLst>
              <a:ext uri="{FF2B5EF4-FFF2-40B4-BE49-F238E27FC236}">
                <a16:creationId xmlns:a16="http://schemas.microsoft.com/office/drawing/2014/main" id="{55C09EC0-5987-45AD-B682-2A00D021DCF4}"/>
              </a:ext>
            </a:extLst>
          </p:cNvPr>
          <p:cNvSpPr txBox="1"/>
          <p:nvPr/>
        </p:nvSpPr>
        <p:spPr>
          <a:xfrm>
            <a:off x="598241" y="3913177"/>
            <a:ext cx="10995518" cy="1938992"/>
          </a:xfrm>
          <a:prstGeom prst="rect">
            <a:avLst/>
          </a:prstGeom>
          <a:noFill/>
        </p:spPr>
        <p:txBody>
          <a:bodyPr wrap="square" rtlCol="0">
            <a:spAutoFit/>
          </a:bodyPr>
          <a:lstStyle/>
          <a:p>
            <a:pPr algn="l"/>
            <a:r>
              <a:rPr lang="en-US" altLang="zh-CN" sz="2000" b="1" dirty="0">
                <a:solidFill>
                  <a:srgbClr val="595959"/>
                </a:solidFill>
                <a:latin typeface="微软雅黑" panose="020B0503020204020204" pitchFamily="34" charset="-122"/>
                <a:ea typeface="微软雅黑" panose="020B0503020204020204" pitchFamily="34" charset="-122"/>
              </a:rPr>
              <a:t>View RMW as a load-store atomic instruction pair:</a:t>
            </a:r>
          </a:p>
          <a:p>
            <a:pPr algn="l"/>
            <a:r>
              <a:rPr lang="en-US" altLang="zh-CN" sz="2000" b="1" dirty="0">
                <a:solidFill>
                  <a:srgbClr val="595959"/>
                </a:solidFill>
                <a:latin typeface="微软雅黑" panose="020B0503020204020204" pitchFamily="34" charset="-122"/>
                <a:ea typeface="微软雅黑" panose="020B0503020204020204" pitchFamily="34" charset="-122"/>
              </a:rPr>
              <a:t>	- load part never reorder with earlier load(TSO), guaranteed by ROB</a:t>
            </a:r>
          </a:p>
          <a:p>
            <a:pPr algn="l"/>
            <a:r>
              <a:rPr lang="en-US" altLang="zh-CN" sz="2000" b="1" dirty="0">
                <a:solidFill>
                  <a:srgbClr val="595959"/>
                </a:solidFill>
                <a:latin typeface="微软雅黑" panose="020B0503020204020204" pitchFamily="34" charset="-122"/>
                <a:ea typeface="微软雅黑" panose="020B0503020204020204" pitchFamily="34" charset="-122"/>
              </a:rPr>
              <a:t>	- load part may reorder with earlier store(TSO) e.g. S0 in Store Buffer</a:t>
            </a:r>
          </a:p>
          <a:p>
            <a:pPr algn="l"/>
            <a:r>
              <a:rPr lang="en-US" altLang="zh-CN" sz="2000" b="1" dirty="0">
                <a:solidFill>
                  <a:srgbClr val="595959"/>
                </a:solidFill>
                <a:latin typeface="微软雅黑" panose="020B0503020204020204" pitchFamily="34" charset="-122"/>
                <a:ea typeface="微软雅黑" panose="020B0503020204020204" pitchFamily="34" charset="-122"/>
              </a:rPr>
              <a:t>	- if load part reorders with earlier store, store part will also reorder with earlier store, which volatiles TSO</a:t>
            </a:r>
          </a:p>
          <a:p>
            <a:pPr algn="l"/>
            <a:r>
              <a:rPr lang="en-US" altLang="zh-CN" sz="2000" b="1" dirty="0">
                <a:solidFill>
                  <a:srgbClr val="595959"/>
                </a:solidFill>
                <a:latin typeface="微软雅黑" panose="020B0503020204020204" pitchFamily="34" charset="-122"/>
                <a:ea typeface="微软雅黑" panose="020B0503020204020204" pitchFamily="34" charset="-122"/>
              </a:rPr>
              <a:t>	- relinquishing RW ownership volatiles atomicity </a:t>
            </a:r>
          </a:p>
        </p:txBody>
      </p:sp>
      <p:sp>
        <p:nvSpPr>
          <p:cNvPr id="6" name="矩形 5">
            <a:extLst>
              <a:ext uri="{FF2B5EF4-FFF2-40B4-BE49-F238E27FC236}">
                <a16:creationId xmlns:a16="http://schemas.microsoft.com/office/drawing/2014/main" id="{0C9EC3F6-2289-4C30-B473-8C16B0C6F185}"/>
              </a:ext>
            </a:extLst>
          </p:cNvPr>
          <p:cNvSpPr/>
          <p:nvPr/>
        </p:nvSpPr>
        <p:spPr>
          <a:xfrm>
            <a:off x="5978159" y="670986"/>
            <a:ext cx="1655094"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Issue Stage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7" name="矩形 6">
            <a:extLst>
              <a:ext uri="{FF2B5EF4-FFF2-40B4-BE49-F238E27FC236}">
                <a16:creationId xmlns:a16="http://schemas.microsoft.com/office/drawing/2014/main" id="{F8CD9379-184B-48CF-A07D-3461E2917177}"/>
              </a:ext>
            </a:extLst>
          </p:cNvPr>
          <p:cNvSpPr/>
          <p:nvPr/>
        </p:nvSpPr>
        <p:spPr>
          <a:xfrm>
            <a:off x="7844329" y="670986"/>
            <a:ext cx="1560930"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ROB</a:t>
            </a: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8" name="矩形 7">
            <a:extLst>
              <a:ext uri="{FF2B5EF4-FFF2-40B4-BE49-F238E27FC236}">
                <a16:creationId xmlns:a16="http://schemas.microsoft.com/office/drawing/2014/main" id="{59AEE953-3949-44BA-8A30-CAD132A19DA5}"/>
              </a:ext>
            </a:extLst>
          </p:cNvPr>
          <p:cNvSpPr/>
          <p:nvPr/>
        </p:nvSpPr>
        <p:spPr>
          <a:xfrm>
            <a:off x="9616335" y="670986"/>
            <a:ext cx="1171575"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(FIFO)</a:t>
            </a: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Store</a:t>
            </a: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Buffer</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9" name="矩形 8">
            <a:extLst>
              <a:ext uri="{FF2B5EF4-FFF2-40B4-BE49-F238E27FC236}">
                <a16:creationId xmlns:a16="http://schemas.microsoft.com/office/drawing/2014/main" id="{46A2905F-787B-467C-8D90-6E63D9CE427A}"/>
              </a:ext>
            </a:extLst>
          </p:cNvPr>
          <p:cNvSpPr/>
          <p:nvPr/>
        </p:nvSpPr>
        <p:spPr>
          <a:xfrm>
            <a:off x="9616335" y="2842579"/>
            <a:ext cx="1171575" cy="364807"/>
          </a:xfrm>
          <a:prstGeom prst="rect">
            <a:avLst/>
          </a:prstGeom>
          <a:solidFill>
            <a:schemeClr val="accent2">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S0</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2" name="文本框 1">
            <a:extLst>
              <a:ext uri="{FF2B5EF4-FFF2-40B4-BE49-F238E27FC236}">
                <a16:creationId xmlns:a16="http://schemas.microsoft.com/office/drawing/2014/main" id="{09E0A947-FBD5-4977-96C6-C18AF6BE97BE}"/>
              </a:ext>
            </a:extLst>
          </p:cNvPr>
          <p:cNvSpPr txBox="1"/>
          <p:nvPr/>
        </p:nvSpPr>
        <p:spPr>
          <a:xfrm>
            <a:off x="3436099" y="2249084"/>
            <a:ext cx="3793909" cy="1200329"/>
          </a:xfrm>
          <a:prstGeom prst="rect">
            <a:avLst/>
          </a:prstGeom>
          <a:noFill/>
        </p:spPr>
        <p:txBody>
          <a:bodyPr wrap="square" rtlCol="0">
            <a:spAutoFit/>
          </a:bodyPr>
          <a:lstStyle/>
          <a:p>
            <a:pPr algn="l"/>
            <a:r>
              <a:rPr lang="en-US" altLang="zh-CN" sz="2400" b="1" dirty="0">
                <a:solidFill>
                  <a:srgbClr val="7030A0"/>
                </a:solidFill>
                <a:latin typeface="微软雅黑" panose="020B0503020204020204" pitchFamily="34" charset="-122"/>
                <a:ea typeface="微软雅黑" panose="020B0503020204020204" pitchFamily="34" charset="-122"/>
              </a:rPr>
              <a:t>RMW </a:t>
            </a:r>
            <a:r>
              <a:rPr lang="en-US" altLang="zh-CN" sz="2400" b="1" dirty="0" err="1">
                <a:solidFill>
                  <a:srgbClr val="7030A0"/>
                </a:solidFill>
                <a:latin typeface="微软雅黑" panose="020B0503020204020204" pitchFamily="34" charset="-122"/>
                <a:ea typeface="微软雅黑" panose="020B0503020204020204" pitchFamily="34" charset="-122"/>
              </a:rPr>
              <a:t>inst</a:t>
            </a:r>
            <a:r>
              <a:rPr lang="en-US" altLang="zh-CN" sz="2400" b="1" dirty="0">
                <a:solidFill>
                  <a:srgbClr val="7030A0"/>
                </a:solidFill>
                <a:latin typeface="微软雅黑" panose="020B0503020204020204" pitchFamily="34" charset="-122"/>
                <a:ea typeface="微软雅黑" panose="020B0503020204020204" pitchFamily="34" charset="-122"/>
              </a:rPr>
              <a:t>:</a:t>
            </a:r>
          </a:p>
          <a:p>
            <a:pPr algn="l"/>
            <a:r>
              <a:rPr lang="en-US" altLang="zh-CN" sz="2400" b="1" dirty="0">
                <a:solidFill>
                  <a:srgbClr val="7030A0"/>
                </a:solidFill>
                <a:latin typeface="微软雅黑" panose="020B0503020204020204" pitchFamily="34" charset="-122"/>
                <a:ea typeface="微软雅黑" panose="020B0503020204020204" pitchFamily="34" charset="-122"/>
              </a:rPr>
              <a:t>release RW ownership, write into Write Buffer</a:t>
            </a:r>
            <a:endParaRPr lang="zh-CN" altLang="en-US" sz="2400" b="1" dirty="0">
              <a:solidFill>
                <a:srgbClr val="7030A0"/>
              </a:solidFill>
              <a:latin typeface="微软雅黑" panose="020B0503020204020204" pitchFamily="34" charset="-122"/>
              <a:ea typeface="微软雅黑" panose="020B0503020204020204" pitchFamily="34" charset="-122"/>
            </a:endParaRPr>
          </a:p>
        </p:txBody>
      </p:sp>
      <p:cxnSp>
        <p:nvCxnSpPr>
          <p:cNvPr id="4" name="直接箭头连接符 3">
            <a:extLst>
              <a:ext uri="{FF2B5EF4-FFF2-40B4-BE49-F238E27FC236}">
                <a16:creationId xmlns:a16="http://schemas.microsoft.com/office/drawing/2014/main" id="{01E7894E-42A5-4064-A8AE-12F39A6FD5A2}"/>
              </a:ext>
            </a:extLst>
          </p:cNvPr>
          <p:cNvCxnSpPr>
            <a:cxnSpLocks/>
            <a:endCxn id="14" idx="1"/>
          </p:cNvCxnSpPr>
          <p:nvPr/>
        </p:nvCxnSpPr>
        <p:spPr>
          <a:xfrm>
            <a:off x="6429198" y="2544417"/>
            <a:ext cx="3187137" cy="11575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1E6CB607-3545-46CC-BF71-61BF319587D6}"/>
              </a:ext>
            </a:extLst>
          </p:cNvPr>
          <p:cNvSpPr/>
          <p:nvPr/>
        </p:nvSpPr>
        <p:spPr>
          <a:xfrm>
            <a:off x="9616335" y="2477769"/>
            <a:ext cx="1171575" cy="364807"/>
          </a:xfrm>
          <a:prstGeom prst="rect">
            <a:avLst/>
          </a:prstGeom>
          <a:solidFill>
            <a:schemeClr val="accent2">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RMW</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Tree>
    <p:extLst>
      <p:ext uri="{BB962C8B-B14F-4D97-AF65-F5344CB8AC3E}">
        <p14:creationId xmlns:p14="http://schemas.microsoft.com/office/powerpoint/2010/main" val="382597116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8" name="文本框 37">
            <a:extLst>
              <a:ext uri="{FF2B5EF4-FFF2-40B4-BE49-F238E27FC236}">
                <a16:creationId xmlns:a16="http://schemas.microsoft.com/office/drawing/2014/main" id="{E67D53DD-7E5E-4E98-96E0-48B8A0713700}"/>
              </a:ext>
            </a:extLst>
          </p:cNvPr>
          <p:cNvSpPr txBox="1"/>
          <p:nvPr/>
        </p:nvSpPr>
        <p:spPr>
          <a:xfrm>
            <a:off x="128270" y="322580"/>
            <a:ext cx="55652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Total Store Order Consistency</a:t>
            </a:r>
          </a:p>
        </p:txBody>
      </p:sp>
      <p:sp>
        <p:nvSpPr>
          <p:cNvPr id="11" name="矩形 10">
            <a:extLst>
              <a:ext uri="{FF2B5EF4-FFF2-40B4-BE49-F238E27FC236}">
                <a16:creationId xmlns:a16="http://schemas.microsoft.com/office/drawing/2014/main" id="{901BCBA4-124D-4D8B-BFD3-1E5F766A6905}"/>
              </a:ext>
            </a:extLst>
          </p:cNvPr>
          <p:cNvSpPr/>
          <p:nvPr/>
        </p:nvSpPr>
        <p:spPr>
          <a:xfrm>
            <a:off x="250032" y="963930"/>
            <a:ext cx="11851482" cy="3074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Implementing Atomic</a:t>
            </a:r>
          </a:p>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Instructions</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12" name="文本框 11">
            <a:extLst>
              <a:ext uri="{FF2B5EF4-FFF2-40B4-BE49-F238E27FC236}">
                <a16:creationId xmlns:a16="http://schemas.microsoft.com/office/drawing/2014/main" id="{55C09EC0-5987-45AD-B682-2A00D021DCF4}"/>
              </a:ext>
            </a:extLst>
          </p:cNvPr>
          <p:cNvSpPr txBox="1"/>
          <p:nvPr/>
        </p:nvSpPr>
        <p:spPr>
          <a:xfrm>
            <a:off x="598241" y="3913177"/>
            <a:ext cx="10995518" cy="707886"/>
          </a:xfrm>
          <a:prstGeom prst="rect">
            <a:avLst/>
          </a:prstGeom>
          <a:noFill/>
        </p:spPr>
        <p:txBody>
          <a:bodyPr wrap="square" rtlCol="0">
            <a:spAutoFit/>
          </a:bodyPr>
          <a:lstStyle/>
          <a:p>
            <a:pPr algn="l"/>
            <a:r>
              <a:rPr lang="en-US" altLang="zh-CN" sz="2000" b="1" dirty="0">
                <a:solidFill>
                  <a:srgbClr val="595959"/>
                </a:solidFill>
                <a:latin typeface="微软雅黑" panose="020B0503020204020204" pitchFamily="34" charset="-122"/>
                <a:ea typeface="微软雅黑" panose="020B0503020204020204" pitchFamily="34" charset="-122"/>
              </a:rPr>
              <a:t>View RMW as a load-store atomic instruction pair:</a:t>
            </a:r>
          </a:p>
          <a:p>
            <a:pPr algn="l"/>
            <a:r>
              <a:rPr lang="en-US" altLang="zh-CN" sz="2000" b="1" dirty="0">
                <a:solidFill>
                  <a:srgbClr val="595959"/>
                </a:solidFill>
                <a:latin typeface="微软雅黑" panose="020B0503020204020204" pitchFamily="34" charset="-122"/>
                <a:ea typeface="微软雅黑" panose="020B0503020204020204" pitchFamily="34" charset="-122"/>
              </a:rPr>
              <a:t>	- drain store buffer before starting load part</a:t>
            </a:r>
          </a:p>
        </p:txBody>
      </p:sp>
      <p:sp>
        <p:nvSpPr>
          <p:cNvPr id="6" name="矩形 5">
            <a:extLst>
              <a:ext uri="{FF2B5EF4-FFF2-40B4-BE49-F238E27FC236}">
                <a16:creationId xmlns:a16="http://schemas.microsoft.com/office/drawing/2014/main" id="{0C9EC3F6-2289-4C30-B473-8C16B0C6F185}"/>
              </a:ext>
            </a:extLst>
          </p:cNvPr>
          <p:cNvSpPr/>
          <p:nvPr/>
        </p:nvSpPr>
        <p:spPr>
          <a:xfrm>
            <a:off x="5978159" y="670986"/>
            <a:ext cx="1655094"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Issue Stage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7" name="矩形 6">
            <a:extLst>
              <a:ext uri="{FF2B5EF4-FFF2-40B4-BE49-F238E27FC236}">
                <a16:creationId xmlns:a16="http://schemas.microsoft.com/office/drawing/2014/main" id="{F8CD9379-184B-48CF-A07D-3461E2917177}"/>
              </a:ext>
            </a:extLst>
          </p:cNvPr>
          <p:cNvSpPr/>
          <p:nvPr/>
        </p:nvSpPr>
        <p:spPr>
          <a:xfrm>
            <a:off x="7844329" y="670986"/>
            <a:ext cx="1560930"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ROB</a:t>
            </a: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8" name="矩形 7">
            <a:extLst>
              <a:ext uri="{FF2B5EF4-FFF2-40B4-BE49-F238E27FC236}">
                <a16:creationId xmlns:a16="http://schemas.microsoft.com/office/drawing/2014/main" id="{59AEE953-3949-44BA-8A30-CAD132A19DA5}"/>
              </a:ext>
            </a:extLst>
          </p:cNvPr>
          <p:cNvSpPr/>
          <p:nvPr/>
        </p:nvSpPr>
        <p:spPr>
          <a:xfrm>
            <a:off x="9616335" y="670986"/>
            <a:ext cx="1171575"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(FIFO)</a:t>
            </a: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Store</a:t>
            </a: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Buffer</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9" name="矩形 8">
            <a:extLst>
              <a:ext uri="{FF2B5EF4-FFF2-40B4-BE49-F238E27FC236}">
                <a16:creationId xmlns:a16="http://schemas.microsoft.com/office/drawing/2014/main" id="{46A2905F-787B-467C-8D90-6E63D9CE427A}"/>
              </a:ext>
            </a:extLst>
          </p:cNvPr>
          <p:cNvSpPr/>
          <p:nvPr/>
        </p:nvSpPr>
        <p:spPr>
          <a:xfrm>
            <a:off x="9616335" y="2842579"/>
            <a:ext cx="1171575" cy="364807"/>
          </a:xfrm>
          <a:prstGeom prst="rect">
            <a:avLst/>
          </a:prstGeom>
          <a:solidFill>
            <a:schemeClr val="accent2">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S0</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0" name="矩形 9">
            <a:extLst>
              <a:ext uri="{FF2B5EF4-FFF2-40B4-BE49-F238E27FC236}">
                <a16:creationId xmlns:a16="http://schemas.microsoft.com/office/drawing/2014/main" id="{3D2A8534-7BC8-493E-A7D1-2862E0369D5E}"/>
              </a:ext>
            </a:extLst>
          </p:cNvPr>
          <p:cNvSpPr/>
          <p:nvPr/>
        </p:nvSpPr>
        <p:spPr>
          <a:xfrm>
            <a:off x="7844329" y="2842578"/>
            <a:ext cx="1560930" cy="364807"/>
          </a:xfrm>
          <a:prstGeom prst="rect">
            <a:avLst/>
          </a:prstGeom>
          <a:solidFill>
            <a:schemeClr val="accent2">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Load part</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3" name="矩形 12">
            <a:extLst>
              <a:ext uri="{FF2B5EF4-FFF2-40B4-BE49-F238E27FC236}">
                <a16:creationId xmlns:a16="http://schemas.microsoft.com/office/drawing/2014/main" id="{55538EBD-F9BB-4F78-93F5-7073F78A06B1}"/>
              </a:ext>
            </a:extLst>
          </p:cNvPr>
          <p:cNvSpPr/>
          <p:nvPr/>
        </p:nvSpPr>
        <p:spPr>
          <a:xfrm>
            <a:off x="7844329" y="2477770"/>
            <a:ext cx="1560930" cy="364807"/>
          </a:xfrm>
          <a:prstGeom prst="rect">
            <a:avLst/>
          </a:prstGeom>
          <a:solidFill>
            <a:schemeClr val="accent2">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Store part</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2" name="文本框 1">
            <a:extLst>
              <a:ext uri="{FF2B5EF4-FFF2-40B4-BE49-F238E27FC236}">
                <a16:creationId xmlns:a16="http://schemas.microsoft.com/office/drawing/2014/main" id="{09E0A947-FBD5-4977-96C6-C18AF6BE97BE}"/>
              </a:ext>
            </a:extLst>
          </p:cNvPr>
          <p:cNvSpPr txBox="1"/>
          <p:nvPr/>
        </p:nvSpPr>
        <p:spPr>
          <a:xfrm>
            <a:off x="3720076" y="2249084"/>
            <a:ext cx="3509932" cy="830997"/>
          </a:xfrm>
          <a:prstGeom prst="rect">
            <a:avLst/>
          </a:prstGeom>
          <a:noFill/>
        </p:spPr>
        <p:txBody>
          <a:bodyPr wrap="square" rtlCol="0">
            <a:spAutoFit/>
          </a:bodyPr>
          <a:lstStyle/>
          <a:p>
            <a:pPr algn="l"/>
            <a:r>
              <a:rPr lang="en-US" altLang="zh-CN" sz="2400" b="1" dirty="0">
                <a:solidFill>
                  <a:srgbClr val="7030A0"/>
                </a:solidFill>
                <a:latin typeface="微软雅黑" panose="020B0503020204020204" pitchFamily="34" charset="-122"/>
                <a:ea typeface="微软雅黑" panose="020B0503020204020204" pitchFamily="34" charset="-122"/>
              </a:rPr>
              <a:t>RMW </a:t>
            </a:r>
            <a:r>
              <a:rPr lang="en-US" altLang="zh-CN" sz="2400" b="1" dirty="0" err="1">
                <a:solidFill>
                  <a:srgbClr val="7030A0"/>
                </a:solidFill>
                <a:latin typeface="微软雅黑" panose="020B0503020204020204" pitchFamily="34" charset="-122"/>
                <a:ea typeface="微软雅黑" panose="020B0503020204020204" pitchFamily="34" charset="-122"/>
              </a:rPr>
              <a:t>inst</a:t>
            </a:r>
            <a:r>
              <a:rPr lang="en-US" altLang="zh-CN" sz="2400" b="1" dirty="0">
                <a:solidFill>
                  <a:srgbClr val="7030A0"/>
                </a:solidFill>
                <a:latin typeface="微软雅黑" panose="020B0503020204020204" pitchFamily="34" charset="-122"/>
                <a:ea typeface="微软雅黑" panose="020B0503020204020204" pitchFamily="34" charset="-122"/>
              </a:rPr>
              <a:t>:</a:t>
            </a:r>
          </a:p>
          <a:p>
            <a:pPr algn="l"/>
            <a:r>
              <a:rPr lang="en-US" altLang="zh-CN" sz="2400" b="1" dirty="0">
                <a:solidFill>
                  <a:srgbClr val="7030A0"/>
                </a:solidFill>
                <a:latin typeface="微软雅黑" panose="020B0503020204020204" pitchFamily="34" charset="-122"/>
                <a:ea typeface="微软雅黑" panose="020B0503020204020204" pitchFamily="34" charset="-122"/>
              </a:rPr>
              <a:t>hold RW ownership</a:t>
            </a:r>
            <a:endParaRPr lang="zh-CN" altLang="en-US" sz="2400" b="1" dirty="0">
              <a:solidFill>
                <a:srgbClr val="7030A0"/>
              </a:solidFill>
              <a:latin typeface="微软雅黑" panose="020B0503020204020204" pitchFamily="34" charset="-122"/>
              <a:ea typeface="微软雅黑" panose="020B0503020204020204" pitchFamily="34" charset="-122"/>
            </a:endParaRPr>
          </a:p>
        </p:txBody>
      </p:sp>
      <p:cxnSp>
        <p:nvCxnSpPr>
          <p:cNvPr id="4" name="直接箭头连接符 3">
            <a:extLst>
              <a:ext uri="{FF2B5EF4-FFF2-40B4-BE49-F238E27FC236}">
                <a16:creationId xmlns:a16="http://schemas.microsoft.com/office/drawing/2014/main" id="{01E7894E-42A5-4064-A8AE-12F39A6FD5A2}"/>
              </a:ext>
            </a:extLst>
          </p:cNvPr>
          <p:cNvCxnSpPr>
            <a:cxnSpLocks/>
            <a:endCxn id="13" idx="1"/>
          </p:cNvCxnSpPr>
          <p:nvPr/>
        </p:nvCxnSpPr>
        <p:spPr>
          <a:xfrm>
            <a:off x="6429198" y="2544417"/>
            <a:ext cx="1415131" cy="11575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51864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8" name="文本框 37">
            <a:extLst>
              <a:ext uri="{FF2B5EF4-FFF2-40B4-BE49-F238E27FC236}">
                <a16:creationId xmlns:a16="http://schemas.microsoft.com/office/drawing/2014/main" id="{E67D53DD-7E5E-4E98-96E0-48B8A0713700}"/>
              </a:ext>
            </a:extLst>
          </p:cNvPr>
          <p:cNvSpPr txBox="1"/>
          <p:nvPr/>
        </p:nvSpPr>
        <p:spPr>
          <a:xfrm>
            <a:off x="128270" y="322580"/>
            <a:ext cx="55652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Total Store Order Consistency</a:t>
            </a:r>
          </a:p>
        </p:txBody>
      </p:sp>
      <p:sp>
        <p:nvSpPr>
          <p:cNvPr id="11" name="矩形 10">
            <a:extLst>
              <a:ext uri="{FF2B5EF4-FFF2-40B4-BE49-F238E27FC236}">
                <a16:creationId xmlns:a16="http://schemas.microsoft.com/office/drawing/2014/main" id="{901BCBA4-124D-4D8B-BFD3-1E5F766A6905}"/>
              </a:ext>
            </a:extLst>
          </p:cNvPr>
          <p:cNvSpPr/>
          <p:nvPr/>
        </p:nvSpPr>
        <p:spPr>
          <a:xfrm>
            <a:off x="250032" y="963930"/>
            <a:ext cx="11851482" cy="3074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Implementing Atomic</a:t>
            </a:r>
          </a:p>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Instructions</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12" name="文本框 11">
            <a:extLst>
              <a:ext uri="{FF2B5EF4-FFF2-40B4-BE49-F238E27FC236}">
                <a16:creationId xmlns:a16="http://schemas.microsoft.com/office/drawing/2014/main" id="{55C09EC0-5987-45AD-B682-2A00D021DCF4}"/>
              </a:ext>
            </a:extLst>
          </p:cNvPr>
          <p:cNvSpPr txBox="1"/>
          <p:nvPr/>
        </p:nvSpPr>
        <p:spPr>
          <a:xfrm>
            <a:off x="598241" y="3913177"/>
            <a:ext cx="10995518" cy="1015663"/>
          </a:xfrm>
          <a:prstGeom prst="rect">
            <a:avLst/>
          </a:prstGeom>
          <a:noFill/>
        </p:spPr>
        <p:txBody>
          <a:bodyPr wrap="square" rtlCol="0">
            <a:spAutoFit/>
          </a:bodyPr>
          <a:lstStyle/>
          <a:p>
            <a:pPr algn="l"/>
            <a:r>
              <a:rPr lang="en-US" altLang="zh-CN" sz="2000" b="1" dirty="0">
                <a:solidFill>
                  <a:srgbClr val="595959"/>
                </a:solidFill>
                <a:latin typeface="微软雅黑" panose="020B0503020204020204" pitchFamily="34" charset="-122"/>
                <a:ea typeface="微软雅黑" panose="020B0503020204020204" pitchFamily="34" charset="-122"/>
              </a:rPr>
              <a:t>View RMW as a load-store atomic instruction pair:</a:t>
            </a:r>
          </a:p>
          <a:p>
            <a:pPr algn="l"/>
            <a:r>
              <a:rPr lang="en-US" altLang="zh-CN" sz="2000" b="1" dirty="0">
                <a:solidFill>
                  <a:srgbClr val="595959"/>
                </a:solidFill>
                <a:latin typeface="微软雅黑" panose="020B0503020204020204" pitchFamily="34" charset="-122"/>
                <a:ea typeface="微软雅黑" panose="020B0503020204020204" pitchFamily="34" charset="-122"/>
              </a:rPr>
              <a:t>	- drain store buffer before starting load part</a:t>
            </a:r>
          </a:p>
          <a:p>
            <a:pPr algn="l"/>
            <a:r>
              <a:rPr lang="en-US" altLang="zh-CN" sz="2000" b="1" dirty="0">
                <a:solidFill>
                  <a:srgbClr val="595959"/>
                </a:solidFill>
                <a:latin typeface="微软雅黑" panose="020B0503020204020204" pitchFamily="34" charset="-122"/>
                <a:ea typeface="微软雅黑" panose="020B0503020204020204" pitchFamily="34" charset="-122"/>
              </a:rPr>
              <a:t>	- write into cache without relinquishing RW ownership</a:t>
            </a:r>
          </a:p>
        </p:txBody>
      </p:sp>
      <p:sp>
        <p:nvSpPr>
          <p:cNvPr id="6" name="矩形 5">
            <a:extLst>
              <a:ext uri="{FF2B5EF4-FFF2-40B4-BE49-F238E27FC236}">
                <a16:creationId xmlns:a16="http://schemas.microsoft.com/office/drawing/2014/main" id="{0C9EC3F6-2289-4C30-B473-8C16B0C6F185}"/>
              </a:ext>
            </a:extLst>
          </p:cNvPr>
          <p:cNvSpPr/>
          <p:nvPr/>
        </p:nvSpPr>
        <p:spPr>
          <a:xfrm>
            <a:off x="5978159" y="670986"/>
            <a:ext cx="1655094"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Issue Stage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7" name="矩形 6">
            <a:extLst>
              <a:ext uri="{FF2B5EF4-FFF2-40B4-BE49-F238E27FC236}">
                <a16:creationId xmlns:a16="http://schemas.microsoft.com/office/drawing/2014/main" id="{F8CD9379-184B-48CF-A07D-3461E2917177}"/>
              </a:ext>
            </a:extLst>
          </p:cNvPr>
          <p:cNvSpPr/>
          <p:nvPr/>
        </p:nvSpPr>
        <p:spPr>
          <a:xfrm>
            <a:off x="7844329" y="670986"/>
            <a:ext cx="1560930"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ROB</a:t>
            </a: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8" name="矩形 7">
            <a:extLst>
              <a:ext uri="{FF2B5EF4-FFF2-40B4-BE49-F238E27FC236}">
                <a16:creationId xmlns:a16="http://schemas.microsoft.com/office/drawing/2014/main" id="{59AEE953-3949-44BA-8A30-CAD132A19DA5}"/>
              </a:ext>
            </a:extLst>
          </p:cNvPr>
          <p:cNvSpPr/>
          <p:nvPr/>
        </p:nvSpPr>
        <p:spPr>
          <a:xfrm>
            <a:off x="9616335" y="670986"/>
            <a:ext cx="1171575"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(FIFO)</a:t>
            </a: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Store</a:t>
            </a: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Buffer</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10" name="矩形 9">
            <a:extLst>
              <a:ext uri="{FF2B5EF4-FFF2-40B4-BE49-F238E27FC236}">
                <a16:creationId xmlns:a16="http://schemas.microsoft.com/office/drawing/2014/main" id="{3D2A8534-7BC8-493E-A7D1-2862E0369D5E}"/>
              </a:ext>
            </a:extLst>
          </p:cNvPr>
          <p:cNvSpPr/>
          <p:nvPr/>
        </p:nvSpPr>
        <p:spPr>
          <a:xfrm>
            <a:off x="7844329" y="2842578"/>
            <a:ext cx="1560930" cy="364807"/>
          </a:xfrm>
          <a:prstGeom prst="rect">
            <a:avLst/>
          </a:prstGeom>
          <a:solidFill>
            <a:schemeClr val="accent2">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Load part</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3" name="矩形 12">
            <a:extLst>
              <a:ext uri="{FF2B5EF4-FFF2-40B4-BE49-F238E27FC236}">
                <a16:creationId xmlns:a16="http://schemas.microsoft.com/office/drawing/2014/main" id="{55538EBD-F9BB-4F78-93F5-7073F78A06B1}"/>
              </a:ext>
            </a:extLst>
          </p:cNvPr>
          <p:cNvSpPr/>
          <p:nvPr/>
        </p:nvSpPr>
        <p:spPr>
          <a:xfrm>
            <a:off x="7844329" y="2477770"/>
            <a:ext cx="1560930" cy="364807"/>
          </a:xfrm>
          <a:prstGeom prst="rect">
            <a:avLst/>
          </a:prstGeom>
          <a:solidFill>
            <a:schemeClr val="accent2">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Store part</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2" name="文本框 1">
            <a:extLst>
              <a:ext uri="{FF2B5EF4-FFF2-40B4-BE49-F238E27FC236}">
                <a16:creationId xmlns:a16="http://schemas.microsoft.com/office/drawing/2014/main" id="{09E0A947-FBD5-4977-96C6-C18AF6BE97BE}"/>
              </a:ext>
            </a:extLst>
          </p:cNvPr>
          <p:cNvSpPr txBox="1"/>
          <p:nvPr/>
        </p:nvSpPr>
        <p:spPr>
          <a:xfrm>
            <a:off x="3720076" y="2249084"/>
            <a:ext cx="3509932" cy="830997"/>
          </a:xfrm>
          <a:prstGeom prst="rect">
            <a:avLst/>
          </a:prstGeom>
          <a:noFill/>
        </p:spPr>
        <p:txBody>
          <a:bodyPr wrap="square" rtlCol="0">
            <a:spAutoFit/>
          </a:bodyPr>
          <a:lstStyle/>
          <a:p>
            <a:pPr algn="l"/>
            <a:r>
              <a:rPr lang="en-US" altLang="zh-CN" sz="2400" b="1" dirty="0">
                <a:solidFill>
                  <a:srgbClr val="7030A0"/>
                </a:solidFill>
                <a:latin typeface="微软雅黑" panose="020B0503020204020204" pitchFamily="34" charset="-122"/>
                <a:ea typeface="微软雅黑" panose="020B0503020204020204" pitchFamily="34" charset="-122"/>
              </a:rPr>
              <a:t>RMW </a:t>
            </a:r>
            <a:r>
              <a:rPr lang="en-US" altLang="zh-CN" sz="2400" b="1" dirty="0" err="1">
                <a:solidFill>
                  <a:srgbClr val="7030A0"/>
                </a:solidFill>
                <a:latin typeface="微软雅黑" panose="020B0503020204020204" pitchFamily="34" charset="-122"/>
                <a:ea typeface="微软雅黑" panose="020B0503020204020204" pitchFamily="34" charset="-122"/>
              </a:rPr>
              <a:t>inst</a:t>
            </a:r>
            <a:r>
              <a:rPr lang="en-US" altLang="zh-CN" sz="2400" b="1" dirty="0">
                <a:solidFill>
                  <a:srgbClr val="7030A0"/>
                </a:solidFill>
                <a:latin typeface="微软雅黑" panose="020B0503020204020204" pitchFamily="34" charset="-122"/>
                <a:ea typeface="微软雅黑" panose="020B0503020204020204" pitchFamily="34" charset="-122"/>
              </a:rPr>
              <a:t>:</a:t>
            </a:r>
          </a:p>
          <a:p>
            <a:pPr algn="l"/>
            <a:r>
              <a:rPr lang="en-US" altLang="zh-CN" sz="2400" b="1" dirty="0">
                <a:solidFill>
                  <a:srgbClr val="7030A0"/>
                </a:solidFill>
                <a:latin typeface="微软雅黑" panose="020B0503020204020204" pitchFamily="34" charset="-122"/>
                <a:ea typeface="微软雅黑" panose="020B0503020204020204" pitchFamily="34" charset="-122"/>
              </a:rPr>
              <a:t>hold RW ownership</a:t>
            </a:r>
            <a:endParaRPr lang="zh-CN" altLang="en-US" sz="2400" b="1" dirty="0">
              <a:solidFill>
                <a:srgbClr val="7030A0"/>
              </a:solidFill>
              <a:latin typeface="微软雅黑" panose="020B0503020204020204" pitchFamily="34" charset="-122"/>
              <a:ea typeface="微软雅黑" panose="020B0503020204020204" pitchFamily="34" charset="-122"/>
            </a:endParaRPr>
          </a:p>
        </p:txBody>
      </p:sp>
      <p:cxnSp>
        <p:nvCxnSpPr>
          <p:cNvPr id="4" name="直接箭头连接符 3">
            <a:extLst>
              <a:ext uri="{FF2B5EF4-FFF2-40B4-BE49-F238E27FC236}">
                <a16:creationId xmlns:a16="http://schemas.microsoft.com/office/drawing/2014/main" id="{01E7894E-42A5-4064-A8AE-12F39A6FD5A2}"/>
              </a:ext>
            </a:extLst>
          </p:cNvPr>
          <p:cNvCxnSpPr>
            <a:cxnSpLocks/>
            <a:endCxn id="13" idx="1"/>
          </p:cNvCxnSpPr>
          <p:nvPr/>
        </p:nvCxnSpPr>
        <p:spPr>
          <a:xfrm>
            <a:off x="6429198" y="2544417"/>
            <a:ext cx="1415131" cy="11575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18728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8" name="文本框 37">
            <a:extLst>
              <a:ext uri="{FF2B5EF4-FFF2-40B4-BE49-F238E27FC236}">
                <a16:creationId xmlns:a16="http://schemas.microsoft.com/office/drawing/2014/main" id="{E67D53DD-7E5E-4E98-96E0-48B8A0713700}"/>
              </a:ext>
            </a:extLst>
          </p:cNvPr>
          <p:cNvSpPr txBox="1"/>
          <p:nvPr/>
        </p:nvSpPr>
        <p:spPr>
          <a:xfrm>
            <a:off x="128270" y="322580"/>
            <a:ext cx="55652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Total Store Order Consistency</a:t>
            </a:r>
          </a:p>
        </p:txBody>
      </p:sp>
      <p:sp>
        <p:nvSpPr>
          <p:cNvPr id="11" name="矩形 10">
            <a:extLst>
              <a:ext uri="{FF2B5EF4-FFF2-40B4-BE49-F238E27FC236}">
                <a16:creationId xmlns:a16="http://schemas.microsoft.com/office/drawing/2014/main" id="{901BCBA4-124D-4D8B-BFD3-1E5F766A6905}"/>
              </a:ext>
            </a:extLst>
          </p:cNvPr>
          <p:cNvSpPr/>
          <p:nvPr/>
        </p:nvSpPr>
        <p:spPr>
          <a:xfrm>
            <a:off x="250032" y="963930"/>
            <a:ext cx="11851482" cy="3074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Implementing Atomic</a:t>
            </a:r>
          </a:p>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Instructions</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12" name="文本框 11">
            <a:extLst>
              <a:ext uri="{FF2B5EF4-FFF2-40B4-BE49-F238E27FC236}">
                <a16:creationId xmlns:a16="http://schemas.microsoft.com/office/drawing/2014/main" id="{55C09EC0-5987-45AD-B682-2A00D021DCF4}"/>
              </a:ext>
            </a:extLst>
          </p:cNvPr>
          <p:cNvSpPr txBox="1"/>
          <p:nvPr/>
        </p:nvSpPr>
        <p:spPr>
          <a:xfrm>
            <a:off x="598241" y="3913177"/>
            <a:ext cx="10995518" cy="1015663"/>
          </a:xfrm>
          <a:prstGeom prst="rect">
            <a:avLst/>
          </a:prstGeom>
          <a:noFill/>
        </p:spPr>
        <p:txBody>
          <a:bodyPr wrap="square" rtlCol="0">
            <a:spAutoFit/>
          </a:bodyPr>
          <a:lstStyle/>
          <a:p>
            <a:pPr algn="l"/>
            <a:r>
              <a:rPr lang="en-US" altLang="zh-CN" sz="2000" b="1" dirty="0">
                <a:solidFill>
                  <a:srgbClr val="595959"/>
                </a:solidFill>
                <a:latin typeface="微软雅黑" panose="020B0503020204020204" pitchFamily="34" charset="-122"/>
                <a:ea typeface="微软雅黑" panose="020B0503020204020204" pitchFamily="34" charset="-122"/>
              </a:rPr>
              <a:t>View RMW as a load-store atomic instruction pair:</a:t>
            </a:r>
          </a:p>
          <a:p>
            <a:pPr algn="l"/>
            <a:r>
              <a:rPr lang="en-US" altLang="zh-CN" sz="2000" b="1" dirty="0">
                <a:solidFill>
                  <a:srgbClr val="595959"/>
                </a:solidFill>
                <a:latin typeface="微软雅黑" panose="020B0503020204020204" pitchFamily="34" charset="-122"/>
                <a:ea typeface="微软雅黑" panose="020B0503020204020204" pitchFamily="34" charset="-122"/>
              </a:rPr>
              <a:t>	- drain store buffer before starting load part</a:t>
            </a:r>
          </a:p>
          <a:p>
            <a:pPr algn="l"/>
            <a:r>
              <a:rPr lang="en-US" altLang="zh-CN" sz="2000" b="1" dirty="0">
                <a:solidFill>
                  <a:srgbClr val="595959"/>
                </a:solidFill>
                <a:latin typeface="微软雅黑" panose="020B0503020204020204" pitchFamily="34" charset="-122"/>
                <a:ea typeface="微软雅黑" panose="020B0503020204020204" pitchFamily="34" charset="-122"/>
              </a:rPr>
              <a:t>	- write into cache without relinquishing RW ownership</a:t>
            </a:r>
          </a:p>
        </p:txBody>
      </p:sp>
      <p:sp>
        <p:nvSpPr>
          <p:cNvPr id="6" name="矩形 5">
            <a:extLst>
              <a:ext uri="{FF2B5EF4-FFF2-40B4-BE49-F238E27FC236}">
                <a16:creationId xmlns:a16="http://schemas.microsoft.com/office/drawing/2014/main" id="{0C9EC3F6-2289-4C30-B473-8C16B0C6F185}"/>
              </a:ext>
            </a:extLst>
          </p:cNvPr>
          <p:cNvSpPr/>
          <p:nvPr/>
        </p:nvSpPr>
        <p:spPr>
          <a:xfrm>
            <a:off x="5978159" y="670986"/>
            <a:ext cx="1655094"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Issue Stage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7" name="矩形 6">
            <a:extLst>
              <a:ext uri="{FF2B5EF4-FFF2-40B4-BE49-F238E27FC236}">
                <a16:creationId xmlns:a16="http://schemas.microsoft.com/office/drawing/2014/main" id="{F8CD9379-184B-48CF-A07D-3461E2917177}"/>
              </a:ext>
            </a:extLst>
          </p:cNvPr>
          <p:cNvSpPr/>
          <p:nvPr/>
        </p:nvSpPr>
        <p:spPr>
          <a:xfrm>
            <a:off x="7844329" y="670986"/>
            <a:ext cx="1560930"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ROB</a:t>
            </a: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8" name="矩形 7">
            <a:extLst>
              <a:ext uri="{FF2B5EF4-FFF2-40B4-BE49-F238E27FC236}">
                <a16:creationId xmlns:a16="http://schemas.microsoft.com/office/drawing/2014/main" id="{59AEE953-3949-44BA-8A30-CAD132A19DA5}"/>
              </a:ext>
            </a:extLst>
          </p:cNvPr>
          <p:cNvSpPr/>
          <p:nvPr/>
        </p:nvSpPr>
        <p:spPr>
          <a:xfrm>
            <a:off x="9616335" y="670986"/>
            <a:ext cx="1171575"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(FIFO)</a:t>
            </a: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Store</a:t>
            </a: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Buffer</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2" name="文本框 1">
            <a:extLst>
              <a:ext uri="{FF2B5EF4-FFF2-40B4-BE49-F238E27FC236}">
                <a16:creationId xmlns:a16="http://schemas.microsoft.com/office/drawing/2014/main" id="{09E0A947-FBD5-4977-96C6-C18AF6BE97BE}"/>
              </a:ext>
            </a:extLst>
          </p:cNvPr>
          <p:cNvSpPr txBox="1"/>
          <p:nvPr/>
        </p:nvSpPr>
        <p:spPr>
          <a:xfrm>
            <a:off x="3720076" y="2249084"/>
            <a:ext cx="3509932" cy="830997"/>
          </a:xfrm>
          <a:prstGeom prst="rect">
            <a:avLst/>
          </a:prstGeom>
          <a:noFill/>
        </p:spPr>
        <p:txBody>
          <a:bodyPr wrap="square" rtlCol="0">
            <a:spAutoFit/>
          </a:bodyPr>
          <a:lstStyle/>
          <a:p>
            <a:pPr algn="l"/>
            <a:r>
              <a:rPr lang="en-US" altLang="zh-CN" sz="2400" b="1" dirty="0">
                <a:solidFill>
                  <a:srgbClr val="7030A0"/>
                </a:solidFill>
                <a:latin typeface="微软雅黑" panose="020B0503020204020204" pitchFamily="34" charset="-122"/>
                <a:ea typeface="微软雅黑" panose="020B0503020204020204" pitchFamily="34" charset="-122"/>
              </a:rPr>
              <a:t>RMW </a:t>
            </a:r>
            <a:r>
              <a:rPr lang="en-US" altLang="zh-CN" sz="2400" b="1" dirty="0" err="1">
                <a:solidFill>
                  <a:srgbClr val="7030A0"/>
                </a:solidFill>
                <a:latin typeface="微软雅黑" panose="020B0503020204020204" pitchFamily="34" charset="-122"/>
                <a:ea typeface="微软雅黑" panose="020B0503020204020204" pitchFamily="34" charset="-122"/>
              </a:rPr>
              <a:t>inst</a:t>
            </a:r>
            <a:r>
              <a:rPr lang="en-US" altLang="zh-CN" sz="2400" b="1" dirty="0">
                <a:solidFill>
                  <a:srgbClr val="7030A0"/>
                </a:solidFill>
                <a:latin typeface="微软雅黑" panose="020B0503020204020204" pitchFamily="34" charset="-122"/>
                <a:ea typeface="微软雅黑" panose="020B0503020204020204" pitchFamily="34" charset="-122"/>
              </a:rPr>
              <a:t>:</a:t>
            </a:r>
          </a:p>
          <a:p>
            <a:pPr algn="l"/>
            <a:r>
              <a:rPr lang="en-US" altLang="zh-CN" sz="2400" b="1" dirty="0">
                <a:solidFill>
                  <a:srgbClr val="7030A0"/>
                </a:solidFill>
                <a:latin typeface="微软雅黑" panose="020B0503020204020204" pitchFamily="34" charset="-122"/>
                <a:ea typeface="微软雅黑" panose="020B0503020204020204" pitchFamily="34" charset="-122"/>
              </a:rPr>
              <a:t>hold RW ownership</a:t>
            </a:r>
            <a:endParaRPr lang="zh-CN" altLang="en-US" sz="2400" b="1" dirty="0">
              <a:solidFill>
                <a:srgbClr val="7030A0"/>
              </a:solidFill>
              <a:latin typeface="微软雅黑" panose="020B0503020204020204" pitchFamily="34" charset="-122"/>
              <a:ea typeface="微软雅黑" panose="020B0503020204020204" pitchFamily="34" charset="-122"/>
            </a:endParaRPr>
          </a:p>
        </p:txBody>
      </p:sp>
      <p:cxnSp>
        <p:nvCxnSpPr>
          <p:cNvPr id="4" name="直接箭头连接符 3">
            <a:extLst>
              <a:ext uri="{FF2B5EF4-FFF2-40B4-BE49-F238E27FC236}">
                <a16:creationId xmlns:a16="http://schemas.microsoft.com/office/drawing/2014/main" id="{01E7894E-42A5-4064-A8AE-12F39A6FD5A2}"/>
              </a:ext>
            </a:extLst>
          </p:cNvPr>
          <p:cNvCxnSpPr>
            <a:cxnSpLocks/>
            <a:endCxn id="14" idx="1"/>
          </p:cNvCxnSpPr>
          <p:nvPr/>
        </p:nvCxnSpPr>
        <p:spPr>
          <a:xfrm>
            <a:off x="6429198" y="2544417"/>
            <a:ext cx="3187137" cy="48056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1895F0C-E31D-48CB-98E7-25879AC4CB73}"/>
              </a:ext>
            </a:extLst>
          </p:cNvPr>
          <p:cNvSpPr/>
          <p:nvPr/>
        </p:nvSpPr>
        <p:spPr>
          <a:xfrm>
            <a:off x="9616335" y="2842579"/>
            <a:ext cx="1171575" cy="364807"/>
          </a:xfrm>
          <a:prstGeom prst="rect">
            <a:avLst/>
          </a:prstGeom>
          <a:solidFill>
            <a:schemeClr val="accent2">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RMW</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Tree>
    <p:extLst>
      <p:ext uri="{BB962C8B-B14F-4D97-AF65-F5344CB8AC3E}">
        <p14:creationId xmlns:p14="http://schemas.microsoft.com/office/powerpoint/2010/main" val="1106239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775995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Register &amp; Memory Location Dependence</a:t>
            </a:r>
            <a:endParaRPr lang="zh-CN" altLang="en-US"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6" name="矩形 5">
            <a:extLst>
              <a:ext uri="{FF2B5EF4-FFF2-40B4-BE49-F238E27FC236}">
                <a16:creationId xmlns:a16="http://schemas.microsoft.com/office/drawing/2014/main" id="{2A97F6BA-D0E7-4919-A5AB-BB651ABD3B93}"/>
              </a:ext>
            </a:extLst>
          </p:cNvPr>
          <p:cNvSpPr/>
          <p:nvPr/>
        </p:nvSpPr>
        <p:spPr>
          <a:xfrm>
            <a:off x="916305" y="963930"/>
            <a:ext cx="4911471" cy="3182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RAR</a:t>
            </a:r>
            <a:r>
              <a:rPr lang="zh-CN" altLang="en-US"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t>
            </a: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not dependence</a:t>
            </a: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mem </a:t>
            </a:r>
            <a:r>
              <a:rPr lang="en-US" altLang="zh-CN"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mem</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FF0000"/>
                </a:solidFill>
                <a:latin typeface="微软雅黑" panose="020B0503020204020204" pitchFamily="34" charset="-122"/>
                <a:ea typeface="微软雅黑" panose="020B0503020204020204" pitchFamily="34" charset="-122"/>
                <a:sym typeface="方正黑体简体" panose="03000509000000000000" pitchFamily="65" charset="-122"/>
              </a:rPr>
              <a:t>	</a:t>
            </a:r>
            <a:r>
              <a:rPr lang="zh-CN" altLang="en-US" b="1" dirty="0">
                <a:latin typeface="微软雅黑" panose="020B0503020204020204" pitchFamily="34" charset="-122"/>
                <a:ea typeface="微软雅黑" panose="020B0503020204020204" pitchFamily="34" charset="-122"/>
                <a:sym typeface="方正黑体简体" panose="03000509000000000000" pitchFamily="65" charset="-122"/>
              </a:rPr>
              <a:t>■ </a:t>
            </a:r>
            <a:r>
              <a:rPr lang="en-US" altLang="zh-CN" b="1" dirty="0" err="1">
                <a:latin typeface="微软雅黑" panose="020B0503020204020204" pitchFamily="34" charset="-122"/>
                <a:ea typeface="微软雅黑" panose="020B0503020204020204" pitchFamily="34" charset="-122"/>
                <a:sym typeface="方正黑体简体" panose="03000509000000000000" pitchFamily="65" charset="-122"/>
              </a:rPr>
              <a:t>fld</a:t>
            </a:r>
            <a:r>
              <a:rPr lang="en-US" altLang="zh-CN" b="1" dirty="0">
                <a:latin typeface="微软雅黑" panose="020B0503020204020204" pitchFamily="34" charset="-122"/>
                <a:ea typeface="微软雅黑" panose="020B0503020204020204" pitchFamily="34" charset="-122"/>
                <a:sym typeface="方正黑体简体" panose="03000509000000000000" pitchFamily="65" charset="-122"/>
              </a:rPr>
              <a:t> f0, 0(x1)    </a:t>
            </a:r>
          </a:p>
          <a:p>
            <a:pPr algn="just" fontAlgn="base">
              <a:lnSpc>
                <a:spcPct val="150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黑体简体" panose="03000509000000000000" pitchFamily="65" charset="-122"/>
              </a:rPr>
              <a:t>	■ </a:t>
            </a:r>
            <a:r>
              <a:rPr lang="en-US" altLang="zh-CN" b="1" dirty="0" err="1">
                <a:latin typeface="微软雅黑" panose="020B0503020204020204" pitchFamily="34" charset="-122"/>
                <a:ea typeface="微软雅黑" panose="020B0503020204020204" pitchFamily="34" charset="-122"/>
                <a:sym typeface="方正黑体简体" panose="03000509000000000000" pitchFamily="65" charset="-122"/>
              </a:rPr>
              <a:t>fld</a:t>
            </a:r>
            <a:r>
              <a:rPr lang="en-US" altLang="zh-CN" b="1" dirty="0">
                <a:latin typeface="微软雅黑" panose="020B0503020204020204" pitchFamily="34" charset="-122"/>
                <a:ea typeface="微软雅黑" panose="020B0503020204020204" pitchFamily="34" charset="-122"/>
                <a:sym typeface="方正黑体简体" panose="03000509000000000000" pitchFamily="65" charset="-122"/>
              </a:rPr>
              <a:t> f2, 0(x1)</a:t>
            </a: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单核：任意乱序，不影响程序正确性</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Tree>
    <p:extLst>
      <p:ext uri="{BB962C8B-B14F-4D97-AF65-F5344CB8AC3E}">
        <p14:creationId xmlns:p14="http://schemas.microsoft.com/office/powerpoint/2010/main" val="242226296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8" name="文本框 37">
            <a:extLst>
              <a:ext uri="{FF2B5EF4-FFF2-40B4-BE49-F238E27FC236}">
                <a16:creationId xmlns:a16="http://schemas.microsoft.com/office/drawing/2014/main" id="{E67D53DD-7E5E-4E98-96E0-48B8A0713700}"/>
              </a:ext>
            </a:extLst>
          </p:cNvPr>
          <p:cNvSpPr txBox="1"/>
          <p:nvPr/>
        </p:nvSpPr>
        <p:spPr>
          <a:xfrm>
            <a:off x="128270" y="322580"/>
            <a:ext cx="55652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Total Store Order Consistency</a:t>
            </a:r>
          </a:p>
        </p:txBody>
      </p:sp>
      <p:sp>
        <p:nvSpPr>
          <p:cNvPr id="11" name="矩形 10">
            <a:extLst>
              <a:ext uri="{FF2B5EF4-FFF2-40B4-BE49-F238E27FC236}">
                <a16:creationId xmlns:a16="http://schemas.microsoft.com/office/drawing/2014/main" id="{901BCBA4-124D-4D8B-BFD3-1E5F766A6905}"/>
              </a:ext>
            </a:extLst>
          </p:cNvPr>
          <p:cNvSpPr/>
          <p:nvPr/>
        </p:nvSpPr>
        <p:spPr>
          <a:xfrm>
            <a:off x="250032" y="963930"/>
            <a:ext cx="11851482" cy="2427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Implementing Fence</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12" name="文本框 11">
            <a:extLst>
              <a:ext uri="{FF2B5EF4-FFF2-40B4-BE49-F238E27FC236}">
                <a16:creationId xmlns:a16="http://schemas.microsoft.com/office/drawing/2014/main" id="{55C09EC0-5987-45AD-B682-2A00D021DCF4}"/>
              </a:ext>
            </a:extLst>
          </p:cNvPr>
          <p:cNvSpPr txBox="1"/>
          <p:nvPr/>
        </p:nvSpPr>
        <p:spPr>
          <a:xfrm>
            <a:off x="598241" y="3913177"/>
            <a:ext cx="10995518" cy="1815882"/>
          </a:xfrm>
          <a:prstGeom prst="rect">
            <a:avLst/>
          </a:prstGeom>
          <a:noFill/>
        </p:spPr>
        <p:txBody>
          <a:bodyPr wrap="square" rtlCol="0">
            <a:spAutoFit/>
          </a:bodyPr>
          <a:lstStyle/>
          <a:p>
            <a:pPr algn="l"/>
            <a:r>
              <a:rPr lang="en-US" altLang="zh-CN" sz="2800" b="1" dirty="0">
                <a:solidFill>
                  <a:srgbClr val="595959"/>
                </a:solidFill>
                <a:latin typeface="微软雅黑" panose="020B0503020204020204" pitchFamily="34" charset="-122"/>
                <a:ea typeface="微软雅黑" panose="020B0503020204020204" pitchFamily="34" charset="-122"/>
              </a:rPr>
              <a:t>Fence:</a:t>
            </a:r>
          </a:p>
          <a:p>
            <a:pPr algn="l"/>
            <a:r>
              <a:rPr lang="en-US" altLang="zh-CN" sz="2800" b="1" dirty="0">
                <a:solidFill>
                  <a:srgbClr val="595959"/>
                </a:solidFill>
                <a:latin typeface="微软雅黑" panose="020B0503020204020204" pitchFamily="34" charset="-122"/>
                <a:ea typeface="微软雅黑" panose="020B0503020204020204" pitchFamily="34" charset="-122"/>
              </a:rPr>
              <a:t>	- reserve Store-Load order explicitly</a:t>
            </a:r>
          </a:p>
          <a:p>
            <a:pPr algn="l"/>
            <a:r>
              <a:rPr lang="en-US" altLang="zh-CN" sz="2800" b="1" dirty="0">
                <a:solidFill>
                  <a:srgbClr val="595959"/>
                </a:solidFill>
                <a:latin typeface="微软雅黑" panose="020B0503020204020204" pitchFamily="34" charset="-122"/>
                <a:ea typeface="微软雅黑" panose="020B0503020204020204" pitchFamily="34" charset="-122"/>
              </a:rPr>
              <a:t>	- protecting Load from reordering with earlier Store is enough</a:t>
            </a:r>
          </a:p>
        </p:txBody>
      </p:sp>
    </p:spTree>
    <p:extLst>
      <p:ext uri="{BB962C8B-B14F-4D97-AF65-F5344CB8AC3E}">
        <p14:creationId xmlns:p14="http://schemas.microsoft.com/office/powerpoint/2010/main" val="374920317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8" name="文本框 37">
            <a:extLst>
              <a:ext uri="{FF2B5EF4-FFF2-40B4-BE49-F238E27FC236}">
                <a16:creationId xmlns:a16="http://schemas.microsoft.com/office/drawing/2014/main" id="{E67D53DD-7E5E-4E98-96E0-48B8A0713700}"/>
              </a:ext>
            </a:extLst>
          </p:cNvPr>
          <p:cNvSpPr txBox="1"/>
          <p:nvPr/>
        </p:nvSpPr>
        <p:spPr>
          <a:xfrm>
            <a:off x="128270" y="322580"/>
            <a:ext cx="55652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Total Store Order Consistency</a:t>
            </a:r>
          </a:p>
        </p:txBody>
      </p:sp>
      <p:sp>
        <p:nvSpPr>
          <p:cNvPr id="11" name="矩形 10">
            <a:extLst>
              <a:ext uri="{FF2B5EF4-FFF2-40B4-BE49-F238E27FC236}">
                <a16:creationId xmlns:a16="http://schemas.microsoft.com/office/drawing/2014/main" id="{901BCBA4-124D-4D8B-BFD3-1E5F766A6905}"/>
              </a:ext>
            </a:extLst>
          </p:cNvPr>
          <p:cNvSpPr/>
          <p:nvPr/>
        </p:nvSpPr>
        <p:spPr>
          <a:xfrm>
            <a:off x="250032" y="963930"/>
            <a:ext cx="4097640" cy="2427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Implementing Fence</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12" name="文本框 11">
            <a:extLst>
              <a:ext uri="{FF2B5EF4-FFF2-40B4-BE49-F238E27FC236}">
                <a16:creationId xmlns:a16="http://schemas.microsoft.com/office/drawing/2014/main" id="{55C09EC0-5987-45AD-B682-2A00D021DCF4}"/>
              </a:ext>
            </a:extLst>
          </p:cNvPr>
          <p:cNvSpPr txBox="1"/>
          <p:nvPr/>
        </p:nvSpPr>
        <p:spPr>
          <a:xfrm>
            <a:off x="598241" y="3913177"/>
            <a:ext cx="10995518" cy="1815882"/>
          </a:xfrm>
          <a:prstGeom prst="rect">
            <a:avLst/>
          </a:prstGeom>
          <a:noFill/>
        </p:spPr>
        <p:txBody>
          <a:bodyPr wrap="square" rtlCol="0">
            <a:spAutoFit/>
          </a:bodyPr>
          <a:lstStyle/>
          <a:p>
            <a:pPr algn="l"/>
            <a:r>
              <a:rPr lang="en-US" altLang="zh-CN" sz="2800" b="1" dirty="0">
                <a:solidFill>
                  <a:srgbClr val="595959"/>
                </a:solidFill>
                <a:latin typeface="微软雅黑" panose="020B0503020204020204" pitchFamily="34" charset="-122"/>
                <a:ea typeface="微软雅黑" panose="020B0503020204020204" pitchFamily="34" charset="-122"/>
              </a:rPr>
              <a:t>Fence:</a:t>
            </a:r>
          </a:p>
          <a:p>
            <a:pPr algn="l"/>
            <a:r>
              <a:rPr lang="en-US" altLang="zh-CN" sz="2800" b="1" dirty="0">
                <a:solidFill>
                  <a:srgbClr val="595959"/>
                </a:solidFill>
                <a:latin typeface="微软雅黑" panose="020B0503020204020204" pitchFamily="34" charset="-122"/>
                <a:ea typeface="微软雅黑" panose="020B0503020204020204" pitchFamily="34" charset="-122"/>
              </a:rPr>
              <a:t>	1. draining the write buﬀer when a FENCE is executed</a:t>
            </a:r>
          </a:p>
          <a:p>
            <a:pPr algn="l"/>
            <a:r>
              <a:rPr lang="en-US" altLang="zh-CN" sz="2800" b="1" dirty="0">
                <a:solidFill>
                  <a:srgbClr val="595959"/>
                </a:solidFill>
                <a:latin typeface="微软雅黑" panose="020B0503020204020204" pitchFamily="34" charset="-122"/>
                <a:ea typeface="微软雅黑" panose="020B0503020204020204" pitchFamily="34" charset="-122"/>
              </a:rPr>
              <a:t>	2. not permitting subsequent loads to </a:t>
            </a:r>
            <a:r>
              <a:rPr lang="en-US" altLang="zh-CN" sz="2800" b="1" dirty="0">
                <a:solidFill>
                  <a:srgbClr val="7030A0"/>
                </a:solidFill>
                <a:latin typeface="微软雅黑" panose="020B0503020204020204" pitchFamily="34" charset="-122"/>
                <a:ea typeface="微软雅黑" panose="020B0503020204020204" pitchFamily="34" charset="-122"/>
              </a:rPr>
              <a:t>execute</a:t>
            </a:r>
            <a:r>
              <a:rPr lang="en-US" altLang="zh-CN" sz="2800" b="1" dirty="0">
                <a:solidFill>
                  <a:srgbClr val="595959"/>
                </a:solidFill>
                <a:latin typeface="微软雅黑" panose="020B0503020204020204" pitchFamily="34" charset="-122"/>
                <a:ea typeface="微软雅黑" panose="020B0503020204020204" pitchFamily="34" charset="-122"/>
              </a:rPr>
              <a:t> until an earlier FENCE has committed </a:t>
            </a:r>
          </a:p>
        </p:txBody>
      </p:sp>
      <p:sp>
        <p:nvSpPr>
          <p:cNvPr id="6" name="矩形 5">
            <a:extLst>
              <a:ext uri="{FF2B5EF4-FFF2-40B4-BE49-F238E27FC236}">
                <a16:creationId xmlns:a16="http://schemas.microsoft.com/office/drawing/2014/main" id="{E26AC312-7C96-488F-A3E1-2F92B66E308F}"/>
              </a:ext>
            </a:extLst>
          </p:cNvPr>
          <p:cNvSpPr/>
          <p:nvPr/>
        </p:nvSpPr>
        <p:spPr>
          <a:xfrm>
            <a:off x="5978159" y="670986"/>
            <a:ext cx="1655094"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Issue Stage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7" name="矩形 6">
            <a:extLst>
              <a:ext uri="{FF2B5EF4-FFF2-40B4-BE49-F238E27FC236}">
                <a16:creationId xmlns:a16="http://schemas.microsoft.com/office/drawing/2014/main" id="{B24D6F36-0D8D-4CDA-8832-A8B7359F5103}"/>
              </a:ext>
            </a:extLst>
          </p:cNvPr>
          <p:cNvSpPr/>
          <p:nvPr/>
        </p:nvSpPr>
        <p:spPr>
          <a:xfrm>
            <a:off x="7844329" y="670986"/>
            <a:ext cx="1560930"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ROB</a:t>
            </a: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8" name="矩形 7">
            <a:extLst>
              <a:ext uri="{FF2B5EF4-FFF2-40B4-BE49-F238E27FC236}">
                <a16:creationId xmlns:a16="http://schemas.microsoft.com/office/drawing/2014/main" id="{462609ED-6FD8-4A78-9F3E-A22B45CA06C9}"/>
              </a:ext>
            </a:extLst>
          </p:cNvPr>
          <p:cNvSpPr/>
          <p:nvPr/>
        </p:nvSpPr>
        <p:spPr>
          <a:xfrm>
            <a:off x="9616335" y="670986"/>
            <a:ext cx="1171575"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(FIFO)</a:t>
            </a: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Store</a:t>
            </a: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Buffer</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9" name="矩形 8">
            <a:extLst>
              <a:ext uri="{FF2B5EF4-FFF2-40B4-BE49-F238E27FC236}">
                <a16:creationId xmlns:a16="http://schemas.microsoft.com/office/drawing/2014/main" id="{14116395-3246-4F9F-90FE-82FD2D5B015E}"/>
              </a:ext>
            </a:extLst>
          </p:cNvPr>
          <p:cNvSpPr/>
          <p:nvPr/>
        </p:nvSpPr>
        <p:spPr>
          <a:xfrm>
            <a:off x="9616335" y="2842579"/>
            <a:ext cx="1171575" cy="364807"/>
          </a:xfrm>
          <a:prstGeom prst="rect">
            <a:avLst/>
          </a:prstGeom>
          <a:solidFill>
            <a:schemeClr val="accent2">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S0</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0" name="矩形 9">
            <a:extLst>
              <a:ext uri="{FF2B5EF4-FFF2-40B4-BE49-F238E27FC236}">
                <a16:creationId xmlns:a16="http://schemas.microsoft.com/office/drawing/2014/main" id="{A1BE5580-B2C6-4908-881F-DF574033F04C}"/>
              </a:ext>
            </a:extLst>
          </p:cNvPr>
          <p:cNvSpPr/>
          <p:nvPr/>
        </p:nvSpPr>
        <p:spPr>
          <a:xfrm>
            <a:off x="7844329" y="2842579"/>
            <a:ext cx="1560930" cy="364807"/>
          </a:xfrm>
          <a:prstGeom prst="rect">
            <a:avLst/>
          </a:prstGeom>
          <a:solidFill>
            <a:schemeClr val="accent2">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fence</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3" name="矩形 12">
            <a:extLst>
              <a:ext uri="{FF2B5EF4-FFF2-40B4-BE49-F238E27FC236}">
                <a16:creationId xmlns:a16="http://schemas.microsoft.com/office/drawing/2014/main" id="{8BC72EE0-E572-4532-B7D1-39CE8091B724}"/>
              </a:ext>
            </a:extLst>
          </p:cNvPr>
          <p:cNvSpPr/>
          <p:nvPr/>
        </p:nvSpPr>
        <p:spPr>
          <a:xfrm>
            <a:off x="7844329" y="2477772"/>
            <a:ext cx="1560930" cy="364807"/>
          </a:xfrm>
          <a:prstGeom prst="rect">
            <a:avLst/>
          </a:prstGeom>
          <a:solidFill>
            <a:schemeClr val="accent2">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load</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2" name="椭圆 1">
            <a:extLst>
              <a:ext uri="{FF2B5EF4-FFF2-40B4-BE49-F238E27FC236}">
                <a16:creationId xmlns:a16="http://schemas.microsoft.com/office/drawing/2014/main" id="{6E9FBED4-5504-41C0-98EF-9C44C4CC70BB}"/>
              </a:ext>
            </a:extLst>
          </p:cNvPr>
          <p:cNvSpPr/>
          <p:nvPr/>
        </p:nvSpPr>
        <p:spPr>
          <a:xfrm>
            <a:off x="7780919" y="2317237"/>
            <a:ext cx="1624340" cy="573630"/>
          </a:xfrm>
          <a:prstGeom prst="ellipse">
            <a:avLst/>
          </a:prstGeom>
          <a:noFill/>
          <a:ln w="28575">
            <a:solidFill>
              <a:srgbClr val="FF0000"/>
            </a:solid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cxnSp>
        <p:nvCxnSpPr>
          <p:cNvPr id="4" name="直接箭头连接符 3">
            <a:extLst>
              <a:ext uri="{FF2B5EF4-FFF2-40B4-BE49-F238E27FC236}">
                <a16:creationId xmlns:a16="http://schemas.microsoft.com/office/drawing/2014/main" id="{D173DD3C-4AA5-47C3-AEF5-4F632B27E37A}"/>
              </a:ext>
            </a:extLst>
          </p:cNvPr>
          <p:cNvCxnSpPr>
            <a:cxnSpLocks/>
            <a:stCxn id="2" idx="2"/>
          </p:cNvCxnSpPr>
          <p:nvPr/>
        </p:nvCxnSpPr>
        <p:spPr>
          <a:xfrm flipH="1">
            <a:off x="6787006" y="2604052"/>
            <a:ext cx="993913" cy="10507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29D8B1E-DDB7-4850-B822-7B3DE2C969A6}"/>
              </a:ext>
            </a:extLst>
          </p:cNvPr>
          <p:cNvSpPr txBox="1"/>
          <p:nvPr/>
        </p:nvSpPr>
        <p:spPr>
          <a:xfrm>
            <a:off x="250032" y="1939186"/>
            <a:ext cx="6923180" cy="1938992"/>
          </a:xfrm>
          <a:prstGeom prst="rect">
            <a:avLst/>
          </a:prstGeom>
          <a:noFill/>
        </p:spPr>
        <p:txBody>
          <a:bodyPr wrap="square" rtlCol="0">
            <a:spAutoFit/>
          </a:bodyPr>
          <a:lstStyle/>
          <a:p>
            <a:pPr algn="l"/>
            <a:r>
              <a:rPr lang="en-US" altLang="zh-CN" sz="2400" b="1" dirty="0">
                <a:solidFill>
                  <a:srgbClr val="FF0000"/>
                </a:solidFill>
                <a:latin typeface="微软雅黑" panose="020B0503020204020204" pitchFamily="34" charset="-122"/>
                <a:ea typeface="微软雅黑" panose="020B0503020204020204" pitchFamily="34" charset="-122"/>
              </a:rPr>
              <a:t>Preparing operand(calculate effective address) and non-binding prefetch are permitted</a:t>
            </a:r>
          </a:p>
          <a:p>
            <a:pPr algn="l"/>
            <a:endParaRPr lang="en-US" altLang="zh-CN" sz="2400" b="1" dirty="0">
              <a:solidFill>
                <a:srgbClr val="FF0000"/>
              </a:solidFill>
              <a:latin typeface="微软雅黑" panose="020B0503020204020204" pitchFamily="34" charset="-122"/>
              <a:ea typeface="微软雅黑" panose="020B0503020204020204" pitchFamily="34" charset="-122"/>
            </a:endParaRPr>
          </a:p>
          <a:p>
            <a:pPr algn="l"/>
            <a:r>
              <a:rPr lang="en-US" altLang="zh-CN" sz="2400" b="1" dirty="0">
                <a:solidFill>
                  <a:srgbClr val="FF0000"/>
                </a:solidFill>
                <a:latin typeface="微软雅黑" panose="020B0503020204020204" pitchFamily="34" charset="-122"/>
                <a:ea typeface="微软雅黑" panose="020B0503020204020204" pitchFamily="34" charset="-122"/>
              </a:rPr>
              <a:t>Accessing memory(cache) is not permitted   </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17858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73594" y="2534265"/>
            <a:ext cx="7044813" cy="1014730"/>
          </a:xfrm>
          <a:prstGeom prst="rect">
            <a:avLst/>
          </a:prstGeom>
          <a:noFill/>
        </p:spPr>
        <p:txBody>
          <a:bodyPr wrap="square" rtlCol="0">
            <a:spAutoFit/>
          </a:bodyPr>
          <a:lstStyle>
            <a:defPPr>
              <a:defRPr lang="zh-CN"/>
            </a:defPPr>
            <a:lvl1pPr>
              <a:defRPr sz="6000">
                <a:latin typeface="方正仿宋简体" panose="03000509000000000000" pitchFamily="65" charset="-122"/>
                <a:ea typeface="方正仿宋简体" panose="03000509000000000000" pitchFamily="65" charset="-122"/>
              </a:defRPr>
            </a:lvl1pPr>
          </a:lstStyle>
          <a:p>
            <a:pPr algn="ctr"/>
            <a:r>
              <a:rPr lang="zh-CN" altLang="en-US" b="1" dirty="0">
                <a:latin typeface="微软雅黑" panose="020B0503020204020204" pitchFamily="34" charset="-122"/>
                <a:ea typeface="微软雅黑" panose="020B0503020204020204" pitchFamily="34" charset="-122"/>
                <a:sym typeface="方正黑体简体" panose="03000509000000000000" pitchFamily="65" charset="-122"/>
              </a:rPr>
              <a:t>感谢观看</a:t>
            </a:r>
          </a:p>
        </p:txBody>
      </p:sp>
      <p:sp>
        <p:nvSpPr>
          <p:cNvPr id="6" name="矩形 5"/>
          <p:cNvSpPr/>
          <p:nvPr/>
        </p:nvSpPr>
        <p:spPr>
          <a:xfrm>
            <a:off x="10835148" y="2534265"/>
            <a:ext cx="1356852" cy="1789471"/>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sym typeface="方正黑体简体" panose="03000509000000000000" pitchFamily="65" charset="-122"/>
            </a:endParaRPr>
          </a:p>
        </p:txBody>
      </p:sp>
      <p:sp>
        <p:nvSpPr>
          <p:cNvPr id="7" name="矩形 6"/>
          <p:cNvSpPr/>
          <p:nvPr/>
        </p:nvSpPr>
        <p:spPr>
          <a:xfrm>
            <a:off x="-19666" y="2534265"/>
            <a:ext cx="1356852" cy="1789471"/>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sym typeface="方正黑体简体" panose="03000509000000000000" pitchFamily="65" charset="-122"/>
            </a:endParaRPr>
          </a:p>
        </p:txBody>
      </p:sp>
      <p:cxnSp>
        <p:nvCxnSpPr>
          <p:cNvPr id="15" name="直接连接符 14"/>
          <p:cNvCxnSpPr/>
          <p:nvPr/>
        </p:nvCxnSpPr>
        <p:spPr>
          <a:xfrm>
            <a:off x="1150373" y="3574053"/>
            <a:ext cx="9684775" cy="0"/>
          </a:xfrm>
          <a:prstGeom prst="line">
            <a:avLst/>
          </a:prstGeom>
          <a:ln w="19050">
            <a:solidFill>
              <a:srgbClr val="2C8BAF"/>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381737" y="4067925"/>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prstClr val="white">
                  <a:lumMod val="50000"/>
                </a:prstClr>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5" name="文本框 4"/>
          <p:cNvSpPr txBox="1"/>
          <p:nvPr/>
        </p:nvSpPr>
        <p:spPr>
          <a:xfrm>
            <a:off x="2550795" y="3961130"/>
            <a:ext cx="3147695"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1" dirty="0">
                <a:solidFill>
                  <a:prstClr val="white">
                    <a:lumMod val="50000"/>
                  </a:prstClr>
                </a:solidFill>
                <a:latin typeface="微软雅黑" panose="020B0503020204020204" pitchFamily="34" charset="-122"/>
                <a:ea typeface="微软雅黑" panose="020B0503020204020204" pitchFamily="34" charset="-122"/>
                <a:sym typeface="方正黑体简体" panose="03000509000000000000" pitchFamily="65" charset="-122"/>
              </a:rPr>
              <a:t>彭天祥</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775995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Register &amp; Memory Location Dependence</a:t>
            </a:r>
            <a:endParaRPr lang="zh-CN" altLang="en-US"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6" name="矩形 5">
            <a:extLst>
              <a:ext uri="{FF2B5EF4-FFF2-40B4-BE49-F238E27FC236}">
                <a16:creationId xmlns:a16="http://schemas.microsoft.com/office/drawing/2014/main" id="{2A97F6BA-D0E7-4919-A5AB-BB651ABD3B93}"/>
              </a:ext>
            </a:extLst>
          </p:cNvPr>
          <p:cNvSpPr/>
          <p:nvPr/>
        </p:nvSpPr>
        <p:spPr>
          <a:xfrm>
            <a:off x="916305" y="963930"/>
            <a:ext cx="4911471" cy="526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RAR</a:t>
            </a:r>
            <a:r>
              <a:rPr lang="zh-CN" altLang="en-US"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t>
            </a: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not dependence</a:t>
            </a: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mem </a:t>
            </a:r>
            <a:r>
              <a:rPr lang="en-US" altLang="zh-CN"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mem</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FF0000"/>
                </a:solidFill>
                <a:latin typeface="微软雅黑" panose="020B0503020204020204" pitchFamily="34" charset="-122"/>
                <a:ea typeface="微软雅黑" panose="020B0503020204020204" pitchFamily="34" charset="-122"/>
                <a:sym typeface="方正黑体简体" panose="03000509000000000000" pitchFamily="65" charset="-122"/>
              </a:rPr>
              <a:t>	</a:t>
            </a:r>
            <a:r>
              <a:rPr lang="zh-CN" altLang="en-US" b="1" dirty="0">
                <a:latin typeface="微软雅黑" panose="020B0503020204020204" pitchFamily="34" charset="-122"/>
                <a:ea typeface="微软雅黑" panose="020B0503020204020204" pitchFamily="34" charset="-122"/>
                <a:sym typeface="方正黑体简体" panose="03000509000000000000" pitchFamily="65" charset="-122"/>
              </a:rPr>
              <a:t>■ </a:t>
            </a:r>
            <a:r>
              <a:rPr lang="en-US" altLang="zh-CN" b="1" dirty="0" err="1">
                <a:latin typeface="微软雅黑" panose="020B0503020204020204" pitchFamily="34" charset="-122"/>
                <a:ea typeface="微软雅黑" panose="020B0503020204020204" pitchFamily="34" charset="-122"/>
                <a:sym typeface="方正黑体简体" panose="03000509000000000000" pitchFamily="65" charset="-122"/>
              </a:rPr>
              <a:t>fld</a:t>
            </a:r>
            <a:r>
              <a:rPr lang="en-US" altLang="zh-CN" b="1" dirty="0">
                <a:latin typeface="微软雅黑" panose="020B0503020204020204" pitchFamily="34" charset="-122"/>
                <a:ea typeface="微软雅黑" panose="020B0503020204020204" pitchFamily="34" charset="-122"/>
                <a:sym typeface="方正黑体简体" panose="03000509000000000000" pitchFamily="65" charset="-122"/>
              </a:rPr>
              <a:t> f0, 0(x1)    </a:t>
            </a:r>
          </a:p>
          <a:p>
            <a:pPr algn="just" fontAlgn="base">
              <a:lnSpc>
                <a:spcPct val="150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黑体简体" panose="03000509000000000000" pitchFamily="65" charset="-122"/>
              </a:rPr>
              <a:t>	■ </a:t>
            </a:r>
            <a:r>
              <a:rPr lang="en-US" altLang="zh-CN" b="1" dirty="0" err="1">
                <a:latin typeface="微软雅黑" panose="020B0503020204020204" pitchFamily="34" charset="-122"/>
                <a:ea typeface="微软雅黑" panose="020B0503020204020204" pitchFamily="34" charset="-122"/>
                <a:sym typeface="方正黑体简体" panose="03000509000000000000" pitchFamily="65" charset="-122"/>
              </a:rPr>
              <a:t>fld</a:t>
            </a:r>
            <a:r>
              <a:rPr lang="en-US" altLang="zh-CN" b="1" dirty="0">
                <a:latin typeface="微软雅黑" panose="020B0503020204020204" pitchFamily="34" charset="-122"/>
                <a:ea typeface="微软雅黑" panose="020B0503020204020204" pitchFamily="34" charset="-122"/>
                <a:sym typeface="方正黑体简体" panose="03000509000000000000" pitchFamily="65" charset="-122"/>
              </a:rPr>
              <a:t> f2, 0(x1)</a:t>
            </a: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多核：</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program order</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黑体简体" panose="03000509000000000000" pitchFamily="65" charset="-122"/>
              </a:rPr>
              <a:t>		■ </a:t>
            </a:r>
            <a:r>
              <a:rPr lang="en-US" altLang="zh-CN" b="1" dirty="0" err="1">
                <a:latin typeface="微软雅黑" panose="020B0503020204020204" pitchFamily="34" charset="-122"/>
                <a:ea typeface="微软雅黑" panose="020B0503020204020204" pitchFamily="34" charset="-122"/>
                <a:sym typeface="方正黑体简体" panose="03000509000000000000" pitchFamily="65" charset="-122"/>
              </a:rPr>
              <a:t>fld</a:t>
            </a:r>
            <a:r>
              <a:rPr lang="en-US" altLang="zh-CN" b="1" dirty="0">
                <a:latin typeface="微软雅黑" panose="020B0503020204020204" pitchFamily="34" charset="-122"/>
                <a:ea typeface="微软雅黑" panose="020B0503020204020204" pitchFamily="34" charset="-122"/>
                <a:sym typeface="方正黑体简体" panose="03000509000000000000" pitchFamily="65" charset="-122"/>
              </a:rPr>
              <a:t> f0, 0(x1)</a:t>
            </a: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lvl="2" algn="just" fontAlgn="base">
              <a:lnSpc>
                <a:spcPct val="150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黑体简体" panose="03000509000000000000" pitchFamily="65" charset="-122"/>
              </a:rPr>
              <a:t>	</a:t>
            </a:r>
          </a:p>
          <a:p>
            <a:pPr lvl="2" algn="just" fontAlgn="base">
              <a:lnSpc>
                <a:spcPct val="150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黑体简体" panose="03000509000000000000" pitchFamily="65" charset="-122"/>
              </a:rPr>
              <a:t>	</a:t>
            </a:r>
            <a:r>
              <a:rPr lang="zh-CN" altLang="en-US" b="1" dirty="0">
                <a:latin typeface="微软雅黑" panose="020B0503020204020204" pitchFamily="34" charset="-122"/>
                <a:ea typeface="微软雅黑" panose="020B0503020204020204" pitchFamily="34" charset="-122"/>
                <a:sym typeface="方正黑体简体" panose="03000509000000000000" pitchFamily="65" charset="-122"/>
              </a:rPr>
              <a:t>■ </a:t>
            </a:r>
            <a:r>
              <a:rPr lang="en-US" altLang="zh-CN" b="1" dirty="0" err="1">
                <a:latin typeface="微软雅黑" panose="020B0503020204020204" pitchFamily="34" charset="-122"/>
                <a:ea typeface="微软雅黑" panose="020B0503020204020204" pitchFamily="34" charset="-122"/>
                <a:sym typeface="方正黑体简体" panose="03000509000000000000" pitchFamily="65" charset="-122"/>
              </a:rPr>
              <a:t>fld</a:t>
            </a:r>
            <a:r>
              <a:rPr lang="en-US" altLang="zh-CN" b="1" dirty="0">
                <a:latin typeface="微软雅黑" panose="020B0503020204020204" pitchFamily="34" charset="-122"/>
                <a:ea typeface="微软雅黑" panose="020B0503020204020204" pitchFamily="34" charset="-122"/>
                <a:sym typeface="方正黑体简体" panose="03000509000000000000" pitchFamily="65" charset="-122"/>
              </a:rPr>
              <a:t> f2, 0(x1)    </a:t>
            </a: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5" name="矩形 4">
            <a:extLst>
              <a:ext uri="{FF2B5EF4-FFF2-40B4-BE49-F238E27FC236}">
                <a16:creationId xmlns:a16="http://schemas.microsoft.com/office/drawing/2014/main" id="{66F54F72-C5BA-4623-8D6B-99C255C5BB57}"/>
              </a:ext>
            </a:extLst>
          </p:cNvPr>
          <p:cNvSpPr/>
          <p:nvPr/>
        </p:nvSpPr>
        <p:spPr>
          <a:xfrm>
            <a:off x="6096000" y="963930"/>
            <a:ext cx="4911471" cy="526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FF0000"/>
                </a:solidFill>
                <a:latin typeface="微软雅黑" panose="020B0503020204020204" pitchFamily="34" charset="-122"/>
                <a:ea typeface="微软雅黑" panose="020B0503020204020204" pitchFamily="34" charset="-122"/>
                <a:sym typeface="方正黑体简体" panose="03000509000000000000" pitchFamily="65" charset="-122"/>
              </a:rPr>
              <a:t>	</a:t>
            </a:r>
          </a:p>
          <a:p>
            <a:pPr algn="just" fontAlgn="base">
              <a:lnSpc>
                <a:spcPct val="150000"/>
              </a:lnSpc>
              <a:spcBef>
                <a:spcPct val="0"/>
              </a:spcBef>
              <a:spcAft>
                <a:spcPct val="0"/>
              </a:spcAft>
            </a:pPr>
            <a:r>
              <a:rPr lang="en-US" altLang="zh-CN" b="1" dirty="0">
                <a:solidFill>
                  <a:srgbClr val="FF0000"/>
                </a:solidFill>
                <a:latin typeface="微软雅黑" panose="020B0503020204020204" pitchFamily="34" charset="-122"/>
                <a:ea typeface="微软雅黑" panose="020B0503020204020204" pitchFamily="34" charset="-122"/>
                <a:sym typeface="方正黑体简体" panose="03000509000000000000" pitchFamily="65" charset="-122"/>
              </a:rPr>
              <a:t>	</a:t>
            </a: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reordered</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static/dynamic</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黑体简体" panose="03000509000000000000" pitchFamily="65" charset="-122"/>
              </a:rPr>
              <a:t>		■ </a:t>
            </a:r>
            <a:r>
              <a:rPr lang="en-US" altLang="zh-CN" b="1" dirty="0" err="1">
                <a:latin typeface="微软雅黑" panose="020B0503020204020204" pitchFamily="34" charset="-122"/>
                <a:ea typeface="微软雅黑" panose="020B0503020204020204" pitchFamily="34" charset="-122"/>
                <a:sym typeface="方正黑体简体" panose="03000509000000000000" pitchFamily="65" charset="-122"/>
              </a:rPr>
              <a:t>fld</a:t>
            </a:r>
            <a:r>
              <a:rPr lang="en-US" altLang="zh-CN" b="1" dirty="0">
                <a:latin typeface="微软雅黑" panose="020B0503020204020204" pitchFamily="34" charset="-122"/>
                <a:ea typeface="微软雅黑" panose="020B0503020204020204" pitchFamily="34" charset="-122"/>
                <a:sym typeface="方正黑体简体" panose="03000509000000000000" pitchFamily="65" charset="-122"/>
              </a:rPr>
              <a:t> f2, 0(x1)</a:t>
            </a: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lvl="2" algn="just" fontAlgn="base">
              <a:lnSpc>
                <a:spcPct val="150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黑体简体" panose="03000509000000000000" pitchFamily="65" charset="-122"/>
              </a:rPr>
              <a:t>	</a:t>
            </a:r>
          </a:p>
          <a:p>
            <a:pPr lvl="2" algn="just" fontAlgn="base">
              <a:lnSpc>
                <a:spcPct val="150000"/>
              </a:lnSpc>
              <a:spcBef>
                <a:spcPct val="0"/>
              </a:spcBef>
              <a:spcAft>
                <a:spcPct val="0"/>
              </a:spcAft>
            </a:pPr>
            <a:r>
              <a:rPr lang="en-US" altLang="zh-CN" b="1" dirty="0">
                <a:latin typeface="微软雅黑" panose="020B0503020204020204" pitchFamily="34" charset="-122"/>
                <a:ea typeface="微软雅黑" panose="020B0503020204020204" pitchFamily="34" charset="-122"/>
                <a:sym typeface="方正黑体简体" panose="03000509000000000000" pitchFamily="65" charset="-122"/>
              </a:rPr>
              <a:t>	</a:t>
            </a:r>
            <a:r>
              <a:rPr lang="zh-CN" altLang="en-US" b="1" dirty="0">
                <a:latin typeface="微软雅黑" panose="020B0503020204020204" pitchFamily="34" charset="-122"/>
                <a:ea typeface="微软雅黑" panose="020B0503020204020204" pitchFamily="34" charset="-122"/>
                <a:sym typeface="方正黑体简体" panose="03000509000000000000" pitchFamily="65" charset="-122"/>
              </a:rPr>
              <a:t>■ </a:t>
            </a:r>
            <a:r>
              <a:rPr lang="en-US" altLang="zh-CN" b="1" dirty="0" err="1">
                <a:latin typeface="微软雅黑" panose="020B0503020204020204" pitchFamily="34" charset="-122"/>
                <a:ea typeface="微软雅黑" panose="020B0503020204020204" pitchFamily="34" charset="-122"/>
                <a:sym typeface="方正黑体简体" panose="03000509000000000000" pitchFamily="65" charset="-122"/>
              </a:rPr>
              <a:t>fld</a:t>
            </a:r>
            <a:r>
              <a:rPr lang="en-US" altLang="zh-CN" b="1" dirty="0">
                <a:latin typeface="微软雅黑" panose="020B0503020204020204" pitchFamily="34" charset="-122"/>
                <a:ea typeface="微软雅黑" panose="020B0503020204020204" pitchFamily="34" charset="-122"/>
                <a:sym typeface="方正黑体简体" panose="03000509000000000000" pitchFamily="65" charset="-122"/>
              </a:rPr>
              <a:t> f0, 0(x1)    </a:t>
            </a: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3" name="文本框 2">
            <a:extLst>
              <a:ext uri="{FF2B5EF4-FFF2-40B4-BE49-F238E27FC236}">
                <a16:creationId xmlns:a16="http://schemas.microsoft.com/office/drawing/2014/main" id="{5C677412-DE8E-4A96-BF46-E1125794C2EB}"/>
              </a:ext>
            </a:extLst>
          </p:cNvPr>
          <p:cNvSpPr txBox="1"/>
          <p:nvPr/>
        </p:nvSpPr>
        <p:spPr>
          <a:xfrm>
            <a:off x="4748784" y="2736100"/>
            <a:ext cx="2694432" cy="369332"/>
          </a:xfrm>
          <a:prstGeom prst="rect">
            <a:avLst/>
          </a:prstGeom>
          <a:noFill/>
        </p:spPr>
        <p:txBody>
          <a:bodyPr wrap="square" rtlCol="0">
            <a:spAutoFit/>
          </a:bodyPr>
          <a:lstStyle/>
          <a:p>
            <a:pPr algn="l"/>
            <a:r>
              <a:rPr lang="en-US" altLang="zh-CN" b="1" dirty="0">
                <a:solidFill>
                  <a:schemeClr val="accent1"/>
                </a:solidFill>
                <a:latin typeface="微软雅黑" panose="020B0503020204020204" pitchFamily="34" charset="-122"/>
                <a:ea typeface="微软雅黑" panose="020B0503020204020204" pitchFamily="34" charset="-122"/>
              </a:rPr>
              <a:t>initial</a:t>
            </a:r>
            <a:r>
              <a:rPr lang="zh-CN" altLang="en-US" b="1" dirty="0">
                <a:solidFill>
                  <a:schemeClr val="accent1"/>
                </a:solidFill>
                <a:latin typeface="微软雅黑" panose="020B0503020204020204" pitchFamily="34" charset="-122"/>
                <a:ea typeface="微软雅黑" panose="020B0503020204020204" pitchFamily="34" charset="-122"/>
              </a:rPr>
              <a:t>：</a:t>
            </a:r>
            <a:r>
              <a:rPr lang="en-US" altLang="zh-CN" b="1" dirty="0">
                <a:solidFill>
                  <a:schemeClr val="accent1"/>
                </a:solidFill>
                <a:latin typeface="微软雅黑" panose="020B0503020204020204" pitchFamily="34" charset="-122"/>
                <a:ea typeface="微软雅黑" panose="020B0503020204020204" pitchFamily="34" charset="-122"/>
              </a:rPr>
              <a:t>mem[x1] = 0</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5C6C188A-80A7-4B1A-80D5-F2DA0FE33B83}"/>
              </a:ext>
            </a:extLst>
          </p:cNvPr>
          <p:cNvSpPr txBox="1"/>
          <p:nvPr/>
        </p:nvSpPr>
        <p:spPr>
          <a:xfrm>
            <a:off x="3547873" y="4811066"/>
            <a:ext cx="5864352" cy="369332"/>
          </a:xfrm>
          <a:prstGeom prst="rect">
            <a:avLst/>
          </a:prstGeom>
          <a:noFill/>
        </p:spPr>
        <p:txBody>
          <a:bodyPr wrap="square" rtlCol="0">
            <a:spAutoFit/>
          </a:bodyPr>
          <a:lstStyle/>
          <a:p>
            <a:pPr algn="l"/>
            <a:r>
              <a:rPr lang="en-US" altLang="zh-CN" b="1" dirty="0">
                <a:solidFill>
                  <a:srgbClr val="FF0000"/>
                </a:solidFill>
                <a:latin typeface="微软雅黑" panose="020B0503020204020204" pitchFamily="34" charset="-122"/>
                <a:ea typeface="微软雅黑" panose="020B0503020204020204" pitchFamily="34" charset="-122"/>
              </a:rPr>
              <a:t>---------another core writes mem[x1] = 1 ---------</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5B216924-3312-43BE-9672-54655F9B2A39}"/>
              </a:ext>
            </a:extLst>
          </p:cNvPr>
          <p:cNvSpPr txBox="1"/>
          <p:nvPr/>
        </p:nvSpPr>
        <p:spPr>
          <a:xfrm>
            <a:off x="2200657" y="6166088"/>
            <a:ext cx="2694432" cy="369332"/>
          </a:xfrm>
          <a:prstGeom prst="rect">
            <a:avLst/>
          </a:prstGeom>
          <a:noFill/>
        </p:spPr>
        <p:txBody>
          <a:bodyPr wrap="square" rtlCol="0">
            <a:spAutoFit/>
          </a:bodyPr>
          <a:lstStyle/>
          <a:p>
            <a:pPr algn="l"/>
            <a:r>
              <a:rPr lang="en-US" altLang="zh-CN" b="1" dirty="0">
                <a:solidFill>
                  <a:schemeClr val="accent1"/>
                </a:solidFill>
                <a:latin typeface="微软雅黑" panose="020B0503020204020204" pitchFamily="34" charset="-122"/>
                <a:ea typeface="微软雅黑" panose="020B0503020204020204" pitchFamily="34" charset="-122"/>
              </a:rPr>
              <a:t>f0 = 0, f2 = 1</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A4FB41F6-7C49-488C-950B-11A81F9564C7}"/>
              </a:ext>
            </a:extLst>
          </p:cNvPr>
          <p:cNvSpPr txBox="1"/>
          <p:nvPr/>
        </p:nvSpPr>
        <p:spPr>
          <a:xfrm>
            <a:off x="7888224" y="6192032"/>
            <a:ext cx="2694432" cy="369332"/>
          </a:xfrm>
          <a:prstGeom prst="rect">
            <a:avLst/>
          </a:prstGeom>
          <a:noFill/>
        </p:spPr>
        <p:txBody>
          <a:bodyPr wrap="square" rtlCol="0">
            <a:spAutoFit/>
          </a:bodyPr>
          <a:lstStyle/>
          <a:p>
            <a:pPr algn="l"/>
            <a:r>
              <a:rPr lang="en-US" altLang="zh-CN" b="1" dirty="0">
                <a:solidFill>
                  <a:srgbClr val="FF0000"/>
                </a:solidFill>
                <a:latin typeface="微软雅黑" panose="020B0503020204020204" pitchFamily="34" charset="-122"/>
                <a:ea typeface="微软雅黑" panose="020B0503020204020204" pitchFamily="34" charset="-122"/>
              </a:rPr>
              <a:t>f2 = 1, f0 = 0</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4C7736F6-4108-4804-A2F6-8911C8FDFDF5}"/>
              </a:ext>
            </a:extLst>
          </p:cNvPr>
          <p:cNvSpPr txBox="1"/>
          <p:nvPr/>
        </p:nvSpPr>
        <p:spPr>
          <a:xfrm>
            <a:off x="8087486" y="1351106"/>
            <a:ext cx="3336417" cy="1200329"/>
          </a:xfrm>
          <a:prstGeom prst="rect">
            <a:avLst/>
          </a:prstGeom>
          <a:noFill/>
        </p:spPr>
        <p:txBody>
          <a:bodyPr wrap="square" rtlCol="0">
            <a:spAutoFit/>
          </a:bodyPr>
          <a:lstStyle/>
          <a:p>
            <a:pPr algn="ctr"/>
            <a:r>
              <a:rPr lang="en-US" altLang="zh-CN" sz="3600" b="1" dirty="0">
                <a:solidFill>
                  <a:srgbClr val="FF0000"/>
                </a:solidFill>
                <a:latin typeface="微软雅黑" panose="020B0503020204020204" pitchFamily="34" charset="-122"/>
                <a:ea typeface="微软雅黑" panose="020B0503020204020204" pitchFamily="34" charset="-122"/>
              </a:rPr>
              <a:t>Memory Consistency</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9208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775995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Register &amp; Memory Location Dependence</a:t>
            </a:r>
            <a:endParaRPr lang="zh-CN" altLang="en-US"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6" name="矩形 5">
            <a:extLst>
              <a:ext uri="{FF2B5EF4-FFF2-40B4-BE49-F238E27FC236}">
                <a16:creationId xmlns:a16="http://schemas.microsoft.com/office/drawing/2014/main" id="{2A97F6BA-D0E7-4919-A5AB-BB651ABD3B93}"/>
              </a:ext>
            </a:extLst>
          </p:cNvPr>
          <p:cNvSpPr/>
          <p:nvPr/>
        </p:nvSpPr>
        <p:spPr>
          <a:xfrm>
            <a:off x="916305" y="963930"/>
            <a:ext cx="8800720" cy="526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zh-CN" altLang="en-US" sz="2800"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依赖产生的方式：</a:t>
            </a:r>
            <a:r>
              <a:rPr lang="en-US" altLang="zh-CN" sz="2800"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reg vs.</a:t>
            </a:r>
            <a:r>
              <a:rPr lang="zh-CN" altLang="en-US" sz="2800"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 </a:t>
            </a:r>
            <a:r>
              <a:rPr lang="en-US" altLang="zh-CN" sz="2800"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mem</a:t>
            </a: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差异：可见性</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因为</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reg</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对外不可见，所以：</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维护</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RAW</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WAW</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WAR</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是为了维护程序的正确性</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RAR</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不是一种依赖</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因为</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mem</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对外可见，所以：</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维护</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RAW</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WAW</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WAR</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依赖是为了维护程序的正确性，同时</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在多核情景下维护了</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memory consistency</a:t>
            </a: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维护</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RAR</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是为了维护</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memory consistency</a:t>
            </a: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如果能确保</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reorder</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不会被观测到（从而对外部造成影响），可以</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对</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RAR</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乱序（</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consistency speculation</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Tree>
    <p:extLst>
      <p:ext uri="{BB962C8B-B14F-4D97-AF65-F5344CB8AC3E}">
        <p14:creationId xmlns:p14="http://schemas.microsoft.com/office/powerpoint/2010/main" val="3535383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152984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Hazard</a:t>
            </a:r>
            <a:endParaRPr lang="zh-CN" altLang="en-US"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6" name="矩形 5">
            <a:extLst>
              <a:ext uri="{FF2B5EF4-FFF2-40B4-BE49-F238E27FC236}">
                <a16:creationId xmlns:a16="http://schemas.microsoft.com/office/drawing/2014/main" id="{2A97F6BA-D0E7-4919-A5AB-BB651ABD3B93}"/>
              </a:ext>
            </a:extLst>
          </p:cNvPr>
          <p:cNvSpPr/>
          <p:nvPr/>
        </p:nvSpPr>
        <p:spPr>
          <a:xfrm>
            <a:off x="916305" y="963930"/>
            <a:ext cx="7215759" cy="526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Dependence</a:t>
            </a:r>
            <a:r>
              <a:rPr lang="zh-CN" altLang="en-US"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一定会导致程序执行错误吗？</a:t>
            </a: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以五级流水线为例</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en-US" altLang="zh-CN" b="1" dirty="0" err="1">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addi</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x1, x1, -8  </a:t>
            </a:r>
          </a:p>
          <a:p>
            <a:pPr algn="just" fontAlgn="base">
              <a:lnSpc>
                <a:spcPct val="150000"/>
              </a:lnSpc>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en-US" altLang="zh-CN" b="1" dirty="0" err="1">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subi</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x2, x7, 2  </a:t>
            </a:r>
          </a:p>
          <a:p>
            <a:pPr algn="just" fontAlgn="base">
              <a:lnSpc>
                <a:spcPct val="150000"/>
              </a:lnSpc>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en-US" altLang="zh-CN" b="1" dirty="0" err="1">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sd</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x2, -12(x3)  </a:t>
            </a:r>
          </a:p>
          <a:p>
            <a:pPr algn="just" fontAlgn="base">
              <a:lnSpc>
                <a:spcPct val="150000"/>
              </a:lnSpc>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en-US" altLang="zh-CN" b="1" dirty="0" err="1">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ld</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x7, -16(x3)  </a:t>
            </a:r>
          </a:p>
          <a:p>
            <a:pPr algn="just" fontAlgn="base">
              <a:lnSpc>
                <a:spcPct val="150000"/>
              </a:lnSpc>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en-US" altLang="zh-CN" b="1" dirty="0" err="1">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addi</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x7, x7, -8    </a:t>
            </a:r>
          </a:p>
          <a:p>
            <a:pPr algn="just" fontAlgn="base">
              <a:lnSpc>
                <a:spcPct val="150000"/>
              </a:lnSpc>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en-US" altLang="zh-CN" b="1" dirty="0" err="1">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bne</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x1, x2, Loop</a:t>
            </a: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5" name="椭圆 4">
            <a:extLst>
              <a:ext uri="{FF2B5EF4-FFF2-40B4-BE49-F238E27FC236}">
                <a16:creationId xmlns:a16="http://schemas.microsoft.com/office/drawing/2014/main" id="{11B8B45C-EF79-41EB-9BEE-088FA1DDA2A4}"/>
              </a:ext>
            </a:extLst>
          </p:cNvPr>
          <p:cNvSpPr/>
          <p:nvPr/>
        </p:nvSpPr>
        <p:spPr>
          <a:xfrm>
            <a:off x="3547872" y="2511551"/>
            <a:ext cx="396240" cy="368829"/>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7" name="椭圆 6">
            <a:extLst>
              <a:ext uri="{FF2B5EF4-FFF2-40B4-BE49-F238E27FC236}">
                <a16:creationId xmlns:a16="http://schemas.microsoft.com/office/drawing/2014/main" id="{1819FB5E-5B4D-4650-9C11-D5CEC62DA7C8}"/>
              </a:ext>
            </a:extLst>
          </p:cNvPr>
          <p:cNvSpPr/>
          <p:nvPr/>
        </p:nvSpPr>
        <p:spPr>
          <a:xfrm>
            <a:off x="3500057" y="4584191"/>
            <a:ext cx="396240" cy="368829"/>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cxnSp>
        <p:nvCxnSpPr>
          <p:cNvPr id="8" name="直接箭头连接符 7">
            <a:extLst>
              <a:ext uri="{FF2B5EF4-FFF2-40B4-BE49-F238E27FC236}">
                <a16:creationId xmlns:a16="http://schemas.microsoft.com/office/drawing/2014/main" id="{722F7273-12E5-408B-A407-2B388823B4CE}"/>
              </a:ext>
            </a:extLst>
          </p:cNvPr>
          <p:cNvCxnSpPr>
            <a:cxnSpLocks/>
            <a:stCxn id="5" idx="4"/>
            <a:endCxn id="7" idx="0"/>
          </p:cNvCxnSpPr>
          <p:nvPr/>
        </p:nvCxnSpPr>
        <p:spPr>
          <a:xfrm flipH="1">
            <a:off x="3698177" y="2880380"/>
            <a:ext cx="47815" cy="170381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4C12828-D75E-4FBA-A5CF-C28934CB6174}"/>
              </a:ext>
            </a:extLst>
          </p:cNvPr>
          <p:cNvSpPr txBox="1"/>
          <p:nvPr/>
        </p:nvSpPr>
        <p:spPr>
          <a:xfrm>
            <a:off x="3774377" y="3578396"/>
            <a:ext cx="792480" cy="307777"/>
          </a:xfrm>
          <a:prstGeom prst="rect">
            <a:avLst/>
          </a:prstGeom>
          <a:noFill/>
        </p:spPr>
        <p:txBody>
          <a:bodyPr wrap="square" rtlCol="0">
            <a:spAutoFit/>
          </a:bodyPr>
          <a:lstStyle/>
          <a:p>
            <a:pPr algn="l"/>
            <a:r>
              <a:rPr lang="en-US" altLang="zh-CN" sz="1400" b="1" dirty="0">
                <a:solidFill>
                  <a:srgbClr val="FF0000"/>
                </a:solidFill>
                <a:latin typeface="微软雅黑" panose="020B0503020204020204" pitchFamily="34" charset="-122"/>
                <a:ea typeface="微软雅黑" panose="020B0503020204020204" pitchFamily="34" charset="-122"/>
              </a:rPr>
              <a:t>RAW</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5C56C4F5-83D6-4B02-870B-86C5BE571D67}"/>
              </a:ext>
            </a:extLst>
          </p:cNvPr>
          <p:cNvSpPr/>
          <p:nvPr/>
        </p:nvSpPr>
        <p:spPr>
          <a:xfrm>
            <a:off x="6480049" y="963930"/>
            <a:ext cx="7215759" cy="526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en-US" altLang="zh-CN" b="1" dirty="0" err="1">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addi</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x1, x1, -8</a:t>
            </a:r>
          </a:p>
          <a:p>
            <a:pPr algn="just" fontAlgn="base">
              <a:lnSpc>
                <a:spcPct val="150000"/>
              </a:lnSpc>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en-US" altLang="zh-CN" b="1" dirty="0" err="1">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bne</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x1, x2, Loop  </a:t>
            </a:r>
          </a:p>
          <a:p>
            <a:pPr algn="just" fontAlgn="base">
              <a:lnSpc>
                <a:spcPct val="150000"/>
              </a:lnSpc>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en-US" altLang="zh-CN" b="1" dirty="0" err="1">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subi</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x2, x7, 2  </a:t>
            </a:r>
          </a:p>
          <a:p>
            <a:pPr algn="just" fontAlgn="base">
              <a:lnSpc>
                <a:spcPct val="150000"/>
              </a:lnSpc>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en-US" altLang="zh-CN" b="1" dirty="0" err="1">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sd</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x2, -12(x3)  </a:t>
            </a:r>
          </a:p>
          <a:p>
            <a:pPr algn="just" fontAlgn="base">
              <a:lnSpc>
                <a:spcPct val="150000"/>
              </a:lnSpc>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en-US" altLang="zh-CN" b="1" dirty="0" err="1">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ld</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x7, -16(x3)  </a:t>
            </a:r>
          </a:p>
          <a:p>
            <a:pPr algn="just" fontAlgn="base">
              <a:lnSpc>
                <a:spcPct val="150000"/>
              </a:lnSpc>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en-US" altLang="zh-CN" b="1" dirty="0" err="1">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addi</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x7, x7, -8    </a:t>
            </a:r>
          </a:p>
          <a:p>
            <a:pPr algn="just" fontAlgn="base">
              <a:lnSpc>
                <a:spcPct val="150000"/>
              </a:lnSpc>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12" name="椭圆 11">
            <a:extLst>
              <a:ext uri="{FF2B5EF4-FFF2-40B4-BE49-F238E27FC236}">
                <a16:creationId xmlns:a16="http://schemas.microsoft.com/office/drawing/2014/main" id="{1CD31ABD-2BD6-4A85-BAD0-395F5D94E74C}"/>
              </a:ext>
            </a:extLst>
          </p:cNvPr>
          <p:cNvSpPr/>
          <p:nvPr/>
        </p:nvSpPr>
        <p:spPr>
          <a:xfrm>
            <a:off x="9111616" y="2502788"/>
            <a:ext cx="396240" cy="368829"/>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3" name="椭圆 12">
            <a:extLst>
              <a:ext uri="{FF2B5EF4-FFF2-40B4-BE49-F238E27FC236}">
                <a16:creationId xmlns:a16="http://schemas.microsoft.com/office/drawing/2014/main" id="{C3B7E4B0-7C72-484F-92EF-691F2BE26503}"/>
              </a:ext>
            </a:extLst>
          </p:cNvPr>
          <p:cNvSpPr/>
          <p:nvPr/>
        </p:nvSpPr>
        <p:spPr>
          <a:xfrm>
            <a:off x="9017508" y="2971821"/>
            <a:ext cx="396240" cy="368829"/>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4" name="文本框 13">
            <a:extLst>
              <a:ext uri="{FF2B5EF4-FFF2-40B4-BE49-F238E27FC236}">
                <a16:creationId xmlns:a16="http://schemas.microsoft.com/office/drawing/2014/main" id="{C806334A-9082-457D-9CDF-AF4E4EBC8F95}"/>
              </a:ext>
            </a:extLst>
          </p:cNvPr>
          <p:cNvSpPr txBox="1"/>
          <p:nvPr/>
        </p:nvSpPr>
        <p:spPr>
          <a:xfrm>
            <a:off x="8506016" y="2769363"/>
            <a:ext cx="792480" cy="307777"/>
          </a:xfrm>
          <a:prstGeom prst="rect">
            <a:avLst/>
          </a:prstGeom>
          <a:noFill/>
        </p:spPr>
        <p:txBody>
          <a:bodyPr wrap="square" rtlCol="0">
            <a:spAutoFit/>
          </a:bodyPr>
          <a:lstStyle/>
          <a:p>
            <a:pPr algn="l"/>
            <a:r>
              <a:rPr lang="en-US" altLang="zh-CN" sz="1400" b="1" dirty="0">
                <a:solidFill>
                  <a:srgbClr val="FF0000"/>
                </a:solidFill>
                <a:latin typeface="微软雅黑" panose="020B0503020204020204" pitchFamily="34" charset="-122"/>
                <a:ea typeface="微软雅黑" panose="020B0503020204020204" pitchFamily="34" charset="-122"/>
              </a:rPr>
              <a:t>RAW</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7610E401-69A1-4D9A-950E-93E5A5B65BA6}"/>
              </a:ext>
            </a:extLst>
          </p:cNvPr>
          <p:cNvSpPr txBox="1"/>
          <p:nvPr/>
        </p:nvSpPr>
        <p:spPr>
          <a:xfrm>
            <a:off x="2975324" y="5642262"/>
            <a:ext cx="1541335" cy="369332"/>
          </a:xfrm>
          <a:prstGeom prst="rect">
            <a:avLst/>
          </a:prstGeom>
          <a:noFill/>
        </p:spPr>
        <p:txBody>
          <a:bodyPr wrap="square" rtlCol="0">
            <a:spAutoFit/>
          </a:bodyPr>
          <a:lstStyle/>
          <a:p>
            <a:pPr algn="l"/>
            <a:r>
              <a:rPr lang="en-US" altLang="zh-CN" b="1" dirty="0">
                <a:solidFill>
                  <a:srgbClr val="595959"/>
                </a:solidFill>
                <a:latin typeface="微软雅黑" panose="020B0503020204020204" pitchFamily="34" charset="-122"/>
                <a:ea typeface="微软雅黑" panose="020B0503020204020204" pitchFamily="34" charset="-122"/>
              </a:rPr>
              <a:t>not hazard</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80ED6449-EB0F-4B91-B035-F899F1B131DC}"/>
              </a:ext>
            </a:extLst>
          </p:cNvPr>
          <p:cNvSpPr txBox="1"/>
          <p:nvPr/>
        </p:nvSpPr>
        <p:spPr>
          <a:xfrm>
            <a:off x="7552468" y="5639628"/>
            <a:ext cx="4225004" cy="369332"/>
          </a:xfrm>
          <a:prstGeom prst="rect">
            <a:avLst/>
          </a:prstGeom>
          <a:noFill/>
        </p:spPr>
        <p:txBody>
          <a:bodyPr wrap="square" rtlCol="0">
            <a:spAutoFit/>
          </a:bodyPr>
          <a:lstStyle/>
          <a:p>
            <a:pPr algn="l"/>
            <a:r>
              <a:rPr lang="en-US" altLang="zh-CN" b="1" dirty="0">
                <a:solidFill>
                  <a:srgbClr val="595959"/>
                </a:solidFill>
                <a:latin typeface="微软雅黑" panose="020B0503020204020204" pitchFamily="34" charset="-122"/>
                <a:ea typeface="微软雅黑" panose="020B0503020204020204" pitchFamily="34" charset="-122"/>
              </a:rPr>
              <a:t>hazard</a:t>
            </a:r>
            <a:r>
              <a:rPr lang="zh-CN" altLang="en-US" b="1" dirty="0">
                <a:solidFill>
                  <a:srgbClr val="595959"/>
                </a:solidFill>
                <a:latin typeface="微软雅黑" panose="020B0503020204020204" pitchFamily="34" charset="-122"/>
                <a:ea typeface="微软雅黑" panose="020B0503020204020204" pitchFamily="34" charset="-122"/>
              </a:rPr>
              <a:t>：</a:t>
            </a:r>
            <a:r>
              <a:rPr lang="en-US" altLang="zh-CN" b="1" dirty="0">
                <a:solidFill>
                  <a:srgbClr val="595959"/>
                </a:solidFill>
                <a:latin typeface="微软雅黑" panose="020B0503020204020204" pitchFamily="34" charset="-122"/>
                <a:ea typeface="微软雅黑" panose="020B0503020204020204" pitchFamily="34" charset="-122"/>
              </a:rPr>
              <a:t>overlapping of execution</a:t>
            </a:r>
            <a:endParaRPr lang="zh-CN" altLang="en-US" b="1"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3769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152984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Hazard</a:t>
            </a:r>
            <a:endParaRPr lang="zh-CN" altLang="en-US"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6" name="矩形 5">
            <a:extLst>
              <a:ext uri="{FF2B5EF4-FFF2-40B4-BE49-F238E27FC236}">
                <a16:creationId xmlns:a16="http://schemas.microsoft.com/office/drawing/2014/main" id="{2A97F6BA-D0E7-4919-A5AB-BB651ABD3B93}"/>
              </a:ext>
            </a:extLst>
          </p:cNvPr>
          <p:cNvSpPr/>
          <p:nvPr/>
        </p:nvSpPr>
        <p:spPr>
          <a:xfrm>
            <a:off x="916305" y="963930"/>
            <a:ext cx="7215759" cy="4013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Eliminate Hazard(in-order pipeline)</a:t>
            </a: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RAW</a:t>
            </a:r>
          </a:p>
          <a:p>
            <a:pPr algn="just" fontAlgn="base">
              <a:lnSpc>
                <a:spcPct val="150000"/>
              </a:lnSpc>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RAW from calculation</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forwarding</a:t>
            </a: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en-US" altLang="zh-CN"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addi</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x1, x1, -8    </a:t>
            </a: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en-US" altLang="zh-CN"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bne</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x1, x2, Loop</a:t>
            </a: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RAW from memory access</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stall</a:t>
            </a:r>
            <a:r>
              <a:rPr lang="en-US" altLang="zh-CN" b="1" dirty="0">
                <a:latin typeface="微软雅黑" panose="020B0503020204020204" pitchFamily="34" charset="-122"/>
                <a:ea typeface="微软雅黑" panose="020B0503020204020204" pitchFamily="34" charset="-122"/>
                <a:sym typeface="方正黑体简体" panose="03000509000000000000" pitchFamily="65" charset="-122"/>
              </a:rPr>
              <a:t> </a:t>
            </a:r>
          </a:p>
          <a:p>
            <a:pPr algn="just" fontAlgn="base">
              <a:lnSpc>
                <a:spcPct val="150000"/>
              </a:lnSpc>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r>
              <a:rPr lang="en-US" altLang="zh-CN"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ld</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x1, 0(x2)</a:t>
            </a: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en-US" altLang="zh-CN"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addi</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x1, x1, -8    </a:t>
            </a:r>
          </a:p>
        </p:txBody>
      </p:sp>
    </p:spTree>
    <p:extLst>
      <p:ext uri="{BB962C8B-B14F-4D97-AF65-F5344CB8AC3E}">
        <p14:creationId xmlns:p14="http://schemas.microsoft.com/office/powerpoint/2010/main" val="10785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152984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Hazard</a:t>
            </a:r>
            <a:endParaRPr lang="zh-CN" altLang="en-US"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6" name="矩形 5">
            <a:extLst>
              <a:ext uri="{FF2B5EF4-FFF2-40B4-BE49-F238E27FC236}">
                <a16:creationId xmlns:a16="http://schemas.microsoft.com/office/drawing/2014/main" id="{2A97F6BA-D0E7-4919-A5AB-BB651ABD3B93}"/>
              </a:ext>
            </a:extLst>
          </p:cNvPr>
          <p:cNvSpPr/>
          <p:nvPr/>
        </p:nvSpPr>
        <p:spPr>
          <a:xfrm>
            <a:off x="916305" y="963930"/>
            <a:ext cx="7215759" cy="2767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Eliminate Hazard(in-order pipeline)</a:t>
            </a: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WAW &amp; WAR &amp; RAR</a:t>
            </a: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never happen(due to in-order execution)</a:t>
            </a: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Most hazards arise from out-of-order execution</a:t>
            </a:r>
          </a:p>
        </p:txBody>
      </p:sp>
    </p:spTree>
    <p:extLst>
      <p:ext uri="{BB962C8B-B14F-4D97-AF65-F5344CB8AC3E}">
        <p14:creationId xmlns:p14="http://schemas.microsoft.com/office/powerpoint/2010/main" val="2346725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152984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Hazard</a:t>
            </a:r>
            <a:endParaRPr lang="zh-CN" altLang="en-US"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6" name="矩形 5">
            <a:extLst>
              <a:ext uri="{FF2B5EF4-FFF2-40B4-BE49-F238E27FC236}">
                <a16:creationId xmlns:a16="http://schemas.microsoft.com/office/drawing/2014/main" id="{2A97F6BA-D0E7-4919-A5AB-BB651ABD3B93}"/>
              </a:ext>
            </a:extLst>
          </p:cNvPr>
          <p:cNvSpPr/>
          <p:nvPr/>
        </p:nvSpPr>
        <p:spPr>
          <a:xfrm>
            <a:off x="916305" y="963930"/>
            <a:ext cx="7215759" cy="1936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Eliminate Hazard(in-order pipeline)</a:t>
            </a: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WAW &amp; WAR &amp; RAR</a:t>
            </a: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never happen(due to in-order execution)</a:t>
            </a:r>
          </a:p>
        </p:txBody>
      </p:sp>
      <p:sp>
        <p:nvSpPr>
          <p:cNvPr id="3" name="文本框 2">
            <a:extLst>
              <a:ext uri="{FF2B5EF4-FFF2-40B4-BE49-F238E27FC236}">
                <a16:creationId xmlns:a16="http://schemas.microsoft.com/office/drawing/2014/main" id="{093A754B-1FCE-40AD-8942-2F02FE330B00}"/>
              </a:ext>
            </a:extLst>
          </p:cNvPr>
          <p:cNvSpPr txBox="1"/>
          <p:nvPr/>
        </p:nvSpPr>
        <p:spPr>
          <a:xfrm>
            <a:off x="5744337" y="3957835"/>
            <a:ext cx="5325999" cy="1077218"/>
          </a:xfrm>
          <a:prstGeom prst="rect">
            <a:avLst/>
          </a:prstGeom>
          <a:noFill/>
        </p:spPr>
        <p:txBody>
          <a:bodyPr wrap="square" rtlCol="0">
            <a:spAutoFit/>
          </a:bodyPr>
          <a:lstStyle/>
          <a:p>
            <a:pPr algn="ctr"/>
            <a:r>
              <a:rPr lang="en-US" altLang="zh-CN" sz="3200" b="1" dirty="0">
                <a:solidFill>
                  <a:srgbClr val="FF0000"/>
                </a:solidFill>
                <a:latin typeface="微软雅黑" panose="020B0503020204020204" pitchFamily="34" charset="-122"/>
                <a:ea typeface="微软雅黑" panose="020B0503020204020204" pitchFamily="34" charset="-122"/>
                <a:sym typeface="方正黑体简体" panose="03000509000000000000" pitchFamily="65" charset="-122"/>
              </a:rPr>
              <a:t>Most hazards arise from out-of-order execution</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4320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5168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Sequential Consistency</a:t>
            </a:r>
          </a:p>
        </p:txBody>
      </p:sp>
      <p:pic>
        <p:nvPicPr>
          <p:cNvPr id="3" name="图片 2">
            <a:extLst>
              <a:ext uri="{FF2B5EF4-FFF2-40B4-BE49-F238E27FC236}">
                <a16:creationId xmlns:a16="http://schemas.microsoft.com/office/drawing/2014/main" id="{39DEFD46-52DE-4F08-9A0C-D3F5C8E9B395}"/>
              </a:ext>
            </a:extLst>
          </p:cNvPr>
          <p:cNvPicPr>
            <a:picLocks noChangeAspect="1"/>
          </p:cNvPicPr>
          <p:nvPr/>
        </p:nvPicPr>
        <p:blipFill>
          <a:blip r:embed="rId3"/>
          <a:stretch>
            <a:fillRect/>
          </a:stretch>
        </p:blipFill>
        <p:spPr>
          <a:xfrm>
            <a:off x="1014412" y="1460868"/>
            <a:ext cx="10598944" cy="2160769"/>
          </a:xfrm>
          <a:prstGeom prst="rect">
            <a:avLst/>
          </a:prstGeom>
        </p:spPr>
      </p:pic>
      <p:sp>
        <p:nvSpPr>
          <p:cNvPr id="4" name="文本框 3">
            <a:extLst>
              <a:ext uri="{FF2B5EF4-FFF2-40B4-BE49-F238E27FC236}">
                <a16:creationId xmlns:a16="http://schemas.microsoft.com/office/drawing/2014/main" id="{BE92AD0C-FD62-479F-95F0-58AC5DB83D44}"/>
              </a:ext>
            </a:extLst>
          </p:cNvPr>
          <p:cNvSpPr txBox="1"/>
          <p:nvPr/>
        </p:nvSpPr>
        <p:spPr>
          <a:xfrm>
            <a:off x="3549252" y="4429125"/>
            <a:ext cx="4800600" cy="1384995"/>
          </a:xfrm>
          <a:prstGeom prst="rect">
            <a:avLst/>
          </a:prstGeom>
          <a:noFill/>
        </p:spPr>
        <p:txBody>
          <a:bodyPr wrap="square" rtlCol="0">
            <a:spAutoFit/>
          </a:bodyPr>
          <a:lstStyle/>
          <a:p>
            <a:pPr algn="l"/>
            <a:r>
              <a:rPr lang="zh-CN" altLang="en-US" sz="2800" b="1" dirty="0">
                <a:solidFill>
                  <a:schemeClr val="accent1"/>
                </a:solidFill>
                <a:latin typeface="微软雅黑" panose="020B0503020204020204" pitchFamily="34" charset="-122"/>
                <a:ea typeface="微软雅黑" panose="020B0503020204020204" pitchFamily="34" charset="-122"/>
              </a:rPr>
              <a:t>（</a:t>
            </a:r>
            <a:r>
              <a:rPr lang="en-US" altLang="zh-CN" sz="2800" b="1" dirty="0">
                <a:solidFill>
                  <a:schemeClr val="accent1"/>
                </a:solidFill>
                <a:latin typeface="微软雅黑" panose="020B0503020204020204" pitchFamily="34" charset="-122"/>
                <a:ea typeface="微软雅黑" panose="020B0503020204020204" pitchFamily="34" charset="-122"/>
              </a:rPr>
              <a:t>r1</a:t>
            </a:r>
            <a:r>
              <a:rPr lang="zh-CN" altLang="en-US" sz="2800" b="1" dirty="0">
                <a:solidFill>
                  <a:schemeClr val="accent1"/>
                </a:solidFill>
                <a:latin typeface="微软雅黑" panose="020B0503020204020204" pitchFamily="34" charset="-122"/>
                <a:ea typeface="微软雅黑" panose="020B0503020204020204" pitchFamily="34" charset="-122"/>
              </a:rPr>
              <a:t>，</a:t>
            </a:r>
            <a:r>
              <a:rPr lang="en-US" altLang="zh-CN" sz="2800" b="1" dirty="0">
                <a:solidFill>
                  <a:schemeClr val="accent1"/>
                </a:solidFill>
                <a:latin typeface="微软雅黑" panose="020B0503020204020204" pitchFamily="34" charset="-122"/>
                <a:ea typeface="微软雅黑" panose="020B0503020204020204" pitchFamily="34" charset="-122"/>
              </a:rPr>
              <a:t>r2</a:t>
            </a:r>
            <a:r>
              <a:rPr lang="zh-CN" altLang="en-US" sz="2800" b="1" dirty="0">
                <a:solidFill>
                  <a:schemeClr val="accent1"/>
                </a:solidFill>
                <a:latin typeface="微软雅黑" panose="020B0503020204020204" pitchFamily="34" charset="-122"/>
                <a:ea typeface="微软雅黑" panose="020B0503020204020204" pitchFamily="34" charset="-122"/>
              </a:rPr>
              <a:t>）</a:t>
            </a:r>
            <a:r>
              <a:rPr lang="en-US" altLang="zh-CN" sz="2800" b="1" dirty="0">
                <a:solidFill>
                  <a:schemeClr val="accent1"/>
                </a:solidFill>
                <a:latin typeface="微软雅黑" panose="020B0503020204020204" pitchFamily="34" charset="-122"/>
                <a:ea typeface="微软雅黑" panose="020B0503020204020204" pitchFamily="34" charset="-122"/>
              </a:rPr>
              <a:t>=</a:t>
            </a:r>
            <a:r>
              <a:rPr lang="zh-CN" altLang="en-US" sz="2800" b="1" dirty="0">
                <a:solidFill>
                  <a:schemeClr val="accent1"/>
                </a:solidFill>
                <a:latin typeface="微软雅黑" panose="020B0503020204020204" pitchFamily="34" charset="-122"/>
                <a:ea typeface="微软雅黑" panose="020B0503020204020204" pitchFamily="34" charset="-122"/>
              </a:rPr>
              <a:t>（</a:t>
            </a:r>
            <a:r>
              <a:rPr lang="en-US" altLang="zh-CN" sz="2800" b="1" dirty="0">
                <a:solidFill>
                  <a:schemeClr val="accent1"/>
                </a:solidFill>
                <a:latin typeface="微软雅黑" panose="020B0503020204020204" pitchFamily="34" charset="-122"/>
                <a:ea typeface="微软雅黑" panose="020B0503020204020204" pitchFamily="34" charset="-122"/>
              </a:rPr>
              <a:t>0</a:t>
            </a:r>
            <a:r>
              <a:rPr lang="zh-CN" altLang="en-US" sz="2800" b="1" dirty="0">
                <a:solidFill>
                  <a:schemeClr val="accent1"/>
                </a:solidFill>
                <a:latin typeface="微软雅黑" panose="020B0503020204020204" pitchFamily="34" charset="-122"/>
                <a:ea typeface="微软雅黑" panose="020B0503020204020204" pitchFamily="34" charset="-122"/>
              </a:rPr>
              <a:t>，？）</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algn="l"/>
            <a:endParaRPr lang="en-US" altLang="zh-CN" sz="2800" b="1" dirty="0">
              <a:solidFill>
                <a:schemeClr val="accent1"/>
              </a:solidFill>
              <a:latin typeface="微软雅黑" panose="020B0503020204020204" pitchFamily="34" charset="-122"/>
              <a:ea typeface="微软雅黑" panose="020B0503020204020204" pitchFamily="34" charset="-122"/>
            </a:endParaRPr>
          </a:p>
          <a:p>
            <a:pPr algn="l"/>
            <a:r>
              <a:rPr lang="zh-CN" altLang="en-US" sz="2800" b="1" dirty="0">
                <a:solidFill>
                  <a:schemeClr val="accent1"/>
                </a:solidFill>
                <a:latin typeface="微软雅黑" panose="020B0503020204020204" pitchFamily="34" charset="-122"/>
                <a:ea typeface="微软雅黑" panose="020B0503020204020204" pitchFamily="34" charset="-122"/>
              </a:rPr>
              <a:t>（</a:t>
            </a:r>
            <a:r>
              <a:rPr lang="en-US" altLang="zh-CN" sz="2800" b="1" dirty="0">
                <a:solidFill>
                  <a:schemeClr val="accent1"/>
                </a:solidFill>
                <a:latin typeface="微软雅黑" panose="020B0503020204020204" pitchFamily="34" charset="-122"/>
                <a:ea typeface="微软雅黑" panose="020B0503020204020204" pitchFamily="34" charset="-122"/>
              </a:rPr>
              <a:t>r1</a:t>
            </a:r>
            <a:r>
              <a:rPr lang="zh-CN" altLang="en-US" sz="2800" b="1" dirty="0">
                <a:solidFill>
                  <a:schemeClr val="accent1"/>
                </a:solidFill>
                <a:latin typeface="微软雅黑" panose="020B0503020204020204" pitchFamily="34" charset="-122"/>
                <a:ea typeface="微软雅黑" panose="020B0503020204020204" pitchFamily="34" charset="-122"/>
              </a:rPr>
              <a:t>，</a:t>
            </a:r>
            <a:r>
              <a:rPr lang="en-US" altLang="zh-CN" sz="2800" b="1" dirty="0">
                <a:solidFill>
                  <a:schemeClr val="accent1"/>
                </a:solidFill>
                <a:latin typeface="微软雅黑" panose="020B0503020204020204" pitchFamily="34" charset="-122"/>
                <a:ea typeface="微软雅黑" panose="020B0503020204020204" pitchFamily="34" charset="-122"/>
              </a:rPr>
              <a:t>r2</a:t>
            </a:r>
            <a:r>
              <a:rPr lang="zh-CN" altLang="en-US" sz="2800" b="1" dirty="0">
                <a:solidFill>
                  <a:schemeClr val="accent1"/>
                </a:solidFill>
                <a:latin typeface="微软雅黑" panose="020B0503020204020204" pitchFamily="34" charset="-122"/>
                <a:ea typeface="微软雅黑" panose="020B0503020204020204" pitchFamily="34" charset="-122"/>
              </a:rPr>
              <a:t>）</a:t>
            </a:r>
            <a:r>
              <a:rPr lang="en-US" altLang="zh-CN" sz="2800" b="1" dirty="0">
                <a:solidFill>
                  <a:schemeClr val="accent1"/>
                </a:solidFill>
                <a:latin typeface="微软雅黑" panose="020B0503020204020204" pitchFamily="34" charset="-122"/>
                <a:ea typeface="微软雅黑" panose="020B0503020204020204" pitchFamily="34" charset="-122"/>
              </a:rPr>
              <a:t>=</a:t>
            </a:r>
            <a:r>
              <a:rPr lang="zh-CN" altLang="en-US" sz="2800" b="1" dirty="0">
                <a:solidFill>
                  <a:schemeClr val="accent1"/>
                </a:solidFill>
                <a:latin typeface="微软雅黑" panose="020B0503020204020204" pitchFamily="34" charset="-122"/>
                <a:ea typeface="微软雅黑" panose="020B0503020204020204" pitchFamily="34" charset="-122"/>
              </a:rPr>
              <a:t>（</a:t>
            </a:r>
            <a:r>
              <a:rPr lang="en-US" altLang="zh-CN" sz="2800" b="1" dirty="0">
                <a:solidFill>
                  <a:schemeClr val="accent1"/>
                </a:solidFill>
                <a:latin typeface="微软雅黑" panose="020B0503020204020204" pitchFamily="34" charset="-122"/>
                <a:ea typeface="微软雅黑" panose="020B0503020204020204" pitchFamily="34" charset="-122"/>
              </a:rPr>
              <a:t>SET</a:t>
            </a:r>
            <a:r>
              <a:rPr lang="zh-CN" altLang="en-US" sz="2800" b="1" dirty="0">
                <a:solidFill>
                  <a:schemeClr val="accent1"/>
                </a:solidFill>
                <a:latin typeface="微软雅黑" panose="020B0503020204020204" pitchFamily="34" charset="-122"/>
                <a:ea typeface="微软雅黑" panose="020B0503020204020204" pitchFamily="34" charset="-122"/>
              </a:rPr>
              <a:t>，</a:t>
            </a:r>
            <a:r>
              <a:rPr lang="en-US" altLang="zh-CN" sz="2800" b="1" dirty="0">
                <a:solidFill>
                  <a:schemeClr val="accent1"/>
                </a:solidFill>
                <a:latin typeface="微软雅黑" panose="020B0503020204020204" pitchFamily="34" charset="-122"/>
                <a:ea typeface="微软雅黑" panose="020B0503020204020204" pitchFamily="34" charset="-122"/>
              </a:rPr>
              <a:t>NEW</a:t>
            </a:r>
            <a:r>
              <a:rPr lang="zh-CN" altLang="en-US" sz="2800" b="1" dirty="0">
                <a:solidFill>
                  <a:schemeClr val="accent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426684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5168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Sequential Consistency</a:t>
            </a:r>
          </a:p>
        </p:txBody>
      </p:sp>
      <p:pic>
        <p:nvPicPr>
          <p:cNvPr id="3" name="图片 2">
            <a:extLst>
              <a:ext uri="{FF2B5EF4-FFF2-40B4-BE49-F238E27FC236}">
                <a16:creationId xmlns:a16="http://schemas.microsoft.com/office/drawing/2014/main" id="{39DEFD46-52DE-4F08-9A0C-D3F5C8E9B395}"/>
              </a:ext>
            </a:extLst>
          </p:cNvPr>
          <p:cNvPicPr>
            <a:picLocks noChangeAspect="1"/>
          </p:cNvPicPr>
          <p:nvPr/>
        </p:nvPicPr>
        <p:blipFill>
          <a:blip r:embed="rId3"/>
          <a:stretch>
            <a:fillRect/>
          </a:stretch>
        </p:blipFill>
        <p:spPr>
          <a:xfrm>
            <a:off x="1014412" y="1460868"/>
            <a:ext cx="10598944" cy="2160769"/>
          </a:xfrm>
          <a:prstGeom prst="rect">
            <a:avLst/>
          </a:prstGeom>
        </p:spPr>
      </p:pic>
      <p:sp>
        <p:nvSpPr>
          <p:cNvPr id="2" name="文本框 1">
            <a:extLst>
              <a:ext uri="{FF2B5EF4-FFF2-40B4-BE49-F238E27FC236}">
                <a16:creationId xmlns:a16="http://schemas.microsoft.com/office/drawing/2014/main" id="{E2DFE276-B674-4081-8B49-15C18A5E5AF1}"/>
              </a:ext>
            </a:extLst>
          </p:cNvPr>
          <p:cNvSpPr txBox="1"/>
          <p:nvPr/>
        </p:nvSpPr>
        <p:spPr>
          <a:xfrm>
            <a:off x="3278982" y="3843338"/>
            <a:ext cx="1950243" cy="2246769"/>
          </a:xfrm>
          <a:prstGeom prst="rect">
            <a:avLst/>
          </a:prstGeom>
          <a:noFill/>
        </p:spPr>
        <p:txBody>
          <a:bodyPr wrap="square" rtlCol="0">
            <a:spAutoFit/>
          </a:bodyPr>
          <a:lstStyle/>
          <a:p>
            <a:pPr algn="l"/>
            <a:r>
              <a:rPr lang="en-US" altLang="zh-CN" sz="2000" b="1" dirty="0">
                <a:solidFill>
                  <a:srgbClr val="595959"/>
                </a:solidFill>
                <a:latin typeface="微软雅黑" panose="020B0503020204020204" pitchFamily="34" charset="-122"/>
                <a:ea typeface="微软雅黑" panose="020B0503020204020204" pitchFamily="34" charset="-122"/>
              </a:rPr>
              <a:t>	</a:t>
            </a:r>
            <a:r>
              <a:rPr lang="en-US" altLang="zh-CN" sz="2000" b="1" dirty="0">
                <a:solidFill>
                  <a:srgbClr val="FF0000"/>
                </a:solidFill>
                <a:latin typeface="微软雅黑" panose="020B0503020204020204" pitchFamily="34" charset="-122"/>
                <a:ea typeface="微软雅黑" panose="020B0503020204020204" pitchFamily="34" charset="-122"/>
              </a:rPr>
              <a:t>L2</a:t>
            </a:r>
          </a:p>
          <a:p>
            <a:pPr algn="l"/>
            <a:r>
              <a:rPr lang="en-US" altLang="zh-CN" sz="2000" b="1" dirty="0">
                <a:solidFill>
                  <a:srgbClr val="595959"/>
                </a:solidFill>
                <a:latin typeface="微软雅黑" panose="020B0503020204020204" pitchFamily="34" charset="-122"/>
                <a:ea typeface="微软雅黑" panose="020B0503020204020204" pitchFamily="34" charset="-122"/>
              </a:rPr>
              <a:t>---------------</a:t>
            </a:r>
          </a:p>
          <a:p>
            <a:pPr algn="l"/>
            <a:r>
              <a:rPr lang="en-US" altLang="zh-CN" sz="2000" b="1" dirty="0">
                <a:solidFill>
                  <a:srgbClr val="595959"/>
                </a:solidFill>
                <a:latin typeface="微软雅黑" panose="020B0503020204020204" pitchFamily="34" charset="-122"/>
                <a:ea typeface="微软雅黑" panose="020B0503020204020204" pitchFamily="34" charset="-122"/>
              </a:rPr>
              <a:t>S1</a:t>
            </a:r>
          </a:p>
          <a:p>
            <a:pPr algn="l"/>
            <a:r>
              <a:rPr lang="en-US" altLang="zh-CN" sz="2000" b="1" dirty="0">
                <a:solidFill>
                  <a:srgbClr val="595959"/>
                </a:solidFill>
                <a:latin typeface="微软雅黑" panose="020B0503020204020204" pitchFamily="34" charset="-122"/>
                <a:ea typeface="微软雅黑" panose="020B0503020204020204" pitchFamily="34" charset="-122"/>
              </a:rPr>
              <a:t>---------------</a:t>
            </a:r>
          </a:p>
          <a:p>
            <a:pPr algn="l"/>
            <a:r>
              <a:rPr lang="en-US" altLang="zh-CN" sz="2000" b="1" dirty="0">
                <a:solidFill>
                  <a:srgbClr val="595959"/>
                </a:solidFill>
                <a:latin typeface="微软雅黑" panose="020B0503020204020204" pitchFamily="34" charset="-122"/>
                <a:ea typeface="微软雅黑" panose="020B0503020204020204" pitchFamily="34" charset="-122"/>
              </a:rPr>
              <a:t>S2</a:t>
            </a:r>
          </a:p>
          <a:p>
            <a:pPr algn="l"/>
            <a:r>
              <a:rPr lang="en-US" altLang="zh-CN" sz="2000" b="1" dirty="0">
                <a:solidFill>
                  <a:srgbClr val="595959"/>
                </a:solidFill>
                <a:latin typeface="微软雅黑" panose="020B0503020204020204" pitchFamily="34" charset="-122"/>
                <a:ea typeface="微软雅黑" panose="020B0503020204020204" pitchFamily="34" charset="-122"/>
              </a:rPr>
              <a:t>---------------</a:t>
            </a:r>
          </a:p>
          <a:p>
            <a:pPr algn="l"/>
            <a:r>
              <a:rPr lang="en-US" altLang="zh-CN" sz="2000" b="1" dirty="0">
                <a:solidFill>
                  <a:srgbClr val="595959"/>
                </a:solidFill>
                <a:latin typeface="微软雅黑" panose="020B0503020204020204" pitchFamily="34" charset="-122"/>
                <a:ea typeface="微软雅黑" panose="020B0503020204020204" pitchFamily="34" charset="-122"/>
              </a:rPr>
              <a:t>	</a:t>
            </a:r>
            <a:r>
              <a:rPr lang="en-US" altLang="zh-CN" sz="2000" b="1" dirty="0">
                <a:solidFill>
                  <a:srgbClr val="FF0000"/>
                </a:solidFill>
                <a:latin typeface="微软雅黑" panose="020B0503020204020204" pitchFamily="34" charset="-122"/>
                <a:ea typeface="微软雅黑" panose="020B0503020204020204" pitchFamily="34" charset="-122"/>
              </a:rPr>
              <a:t>L1</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BE92AD0C-FD62-479F-95F0-58AC5DB83D44}"/>
              </a:ext>
            </a:extLst>
          </p:cNvPr>
          <p:cNvSpPr txBox="1"/>
          <p:nvPr/>
        </p:nvSpPr>
        <p:spPr>
          <a:xfrm>
            <a:off x="6313884" y="3843338"/>
            <a:ext cx="4800600" cy="523220"/>
          </a:xfrm>
          <a:prstGeom prst="rect">
            <a:avLst/>
          </a:prstGeom>
          <a:noFill/>
        </p:spPr>
        <p:txBody>
          <a:bodyPr wrap="square" rtlCol="0">
            <a:spAutoFit/>
          </a:bodyPr>
          <a:lstStyle/>
          <a:p>
            <a:pPr algn="l"/>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r1</a:t>
            </a:r>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r2</a:t>
            </a:r>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SET</a:t>
            </a:r>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0</a:t>
            </a:r>
            <a:r>
              <a:rPr lang="zh-CN" altLang="en-US" sz="2800" b="1" dirty="0">
                <a:solidFill>
                  <a:srgbClr val="FF0000"/>
                </a:solidFill>
                <a:latin typeface="微软雅黑" panose="020B0503020204020204" pitchFamily="34" charset="-122"/>
                <a:ea typeface="微软雅黑" panose="020B0503020204020204" pitchFamily="34" charset="-122"/>
              </a:rPr>
              <a:t>）</a:t>
            </a:r>
          </a:p>
        </p:txBody>
      </p:sp>
      <p:sp>
        <p:nvSpPr>
          <p:cNvPr id="6" name="文本框 5">
            <a:extLst>
              <a:ext uri="{FF2B5EF4-FFF2-40B4-BE49-F238E27FC236}">
                <a16:creationId xmlns:a16="http://schemas.microsoft.com/office/drawing/2014/main" id="{2642D2A6-838B-4C1B-ADAA-8F2DDDEC066A}"/>
              </a:ext>
            </a:extLst>
          </p:cNvPr>
          <p:cNvSpPr txBox="1"/>
          <p:nvPr/>
        </p:nvSpPr>
        <p:spPr>
          <a:xfrm>
            <a:off x="485775" y="4450556"/>
            <a:ext cx="2536031" cy="369332"/>
          </a:xfrm>
          <a:prstGeom prst="rect">
            <a:avLst/>
          </a:prstGeom>
          <a:noFill/>
        </p:spPr>
        <p:txBody>
          <a:bodyPr wrap="square" rtlCol="0">
            <a:spAutoFit/>
          </a:bodyPr>
          <a:lstStyle/>
          <a:p>
            <a:pPr algn="l"/>
            <a:r>
              <a:rPr lang="en-US" altLang="zh-CN" b="1" dirty="0">
                <a:solidFill>
                  <a:srgbClr val="595959"/>
                </a:solidFill>
                <a:latin typeface="微软雅黑" panose="020B0503020204020204" pitchFamily="34" charset="-122"/>
                <a:ea typeface="微软雅黑" panose="020B0503020204020204" pitchFamily="34" charset="-122"/>
              </a:rPr>
              <a:t>Load-Load reorder</a:t>
            </a:r>
            <a:endParaRPr lang="zh-CN" altLang="en-US" b="1"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5704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244424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一个示例程序</a:t>
            </a:r>
          </a:p>
        </p:txBody>
      </p:sp>
      <p:pic>
        <p:nvPicPr>
          <p:cNvPr id="4" name="图片 3">
            <a:extLst>
              <a:ext uri="{FF2B5EF4-FFF2-40B4-BE49-F238E27FC236}">
                <a16:creationId xmlns:a16="http://schemas.microsoft.com/office/drawing/2014/main" id="{A763F39B-3725-4FCC-B837-8E3ADAC9E99B}"/>
              </a:ext>
            </a:extLst>
          </p:cNvPr>
          <p:cNvPicPr>
            <a:picLocks noChangeAspect="1"/>
          </p:cNvPicPr>
          <p:nvPr/>
        </p:nvPicPr>
        <p:blipFill>
          <a:blip r:embed="rId3"/>
          <a:stretch>
            <a:fillRect/>
          </a:stretch>
        </p:blipFill>
        <p:spPr>
          <a:xfrm>
            <a:off x="3243072" y="1673010"/>
            <a:ext cx="4779264" cy="4035552"/>
          </a:xfrm>
          <a:prstGeom prst="rect">
            <a:avLst/>
          </a:prstGeom>
        </p:spPr>
      </p:pic>
    </p:spTree>
    <p:extLst>
      <p:ext uri="{BB962C8B-B14F-4D97-AF65-F5344CB8AC3E}">
        <p14:creationId xmlns:p14="http://schemas.microsoft.com/office/powerpoint/2010/main" val="193773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5168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Sequential Consistency</a:t>
            </a:r>
          </a:p>
        </p:txBody>
      </p:sp>
      <p:pic>
        <p:nvPicPr>
          <p:cNvPr id="3" name="图片 2">
            <a:extLst>
              <a:ext uri="{FF2B5EF4-FFF2-40B4-BE49-F238E27FC236}">
                <a16:creationId xmlns:a16="http://schemas.microsoft.com/office/drawing/2014/main" id="{39DEFD46-52DE-4F08-9A0C-D3F5C8E9B395}"/>
              </a:ext>
            </a:extLst>
          </p:cNvPr>
          <p:cNvPicPr>
            <a:picLocks noChangeAspect="1"/>
          </p:cNvPicPr>
          <p:nvPr/>
        </p:nvPicPr>
        <p:blipFill>
          <a:blip r:embed="rId3"/>
          <a:stretch>
            <a:fillRect/>
          </a:stretch>
        </p:blipFill>
        <p:spPr>
          <a:xfrm>
            <a:off x="1014412" y="1460868"/>
            <a:ext cx="10598944" cy="2160769"/>
          </a:xfrm>
          <a:prstGeom prst="rect">
            <a:avLst/>
          </a:prstGeom>
        </p:spPr>
      </p:pic>
      <p:sp>
        <p:nvSpPr>
          <p:cNvPr id="2" name="文本框 1">
            <a:extLst>
              <a:ext uri="{FF2B5EF4-FFF2-40B4-BE49-F238E27FC236}">
                <a16:creationId xmlns:a16="http://schemas.microsoft.com/office/drawing/2014/main" id="{E2DFE276-B674-4081-8B49-15C18A5E5AF1}"/>
              </a:ext>
            </a:extLst>
          </p:cNvPr>
          <p:cNvSpPr txBox="1"/>
          <p:nvPr/>
        </p:nvSpPr>
        <p:spPr>
          <a:xfrm>
            <a:off x="3278982" y="3843338"/>
            <a:ext cx="1950243" cy="2246769"/>
          </a:xfrm>
          <a:prstGeom prst="rect">
            <a:avLst/>
          </a:prstGeom>
          <a:noFill/>
        </p:spPr>
        <p:txBody>
          <a:bodyPr wrap="square" rtlCol="0">
            <a:spAutoFit/>
          </a:bodyPr>
          <a:lstStyle/>
          <a:p>
            <a:pPr algn="l"/>
            <a:r>
              <a:rPr lang="en-US" altLang="zh-CN" sz="2000" b="1" dirty="0">
                <a:solidFill>
                  <a:srgbClr val="FF0000"/>
                </a:solidFill>
                <a:latin typeface="微软雅黑" panose="020B0503020204020204" pitchFamily="34" charset="-122"/>
                <a:ea typeface="微软雅黑" panose="020B0503020204020204" pitchFamily="34" charset="-122"/>
              </a:rPr>
              <a:t>S2</a:t>
            </a:r>
            <a:r>
              <a:rPr lang="en-US" altLang="zh-CN" sz="2000" b="1" dirty="0">
                <a:solidFill>
                  <a:srgbClr val="595959"/>
                </a:solidFill>
                <a:latin typeface="微软雅黑" panose="020B0503020204020204" pitchFamily="34" charset="-122"/>
                <a:ea typeface="微软雅黑" panose="020B0503020204020204" pitchFamily="34" charset="-122"/>
              </a:rPr>
              <a:t>	</a:t>
            </a:r>
            <a:endParaRPr lang="en-US" altLang="zh-CN" sz="2000" b="1" dirty="0">
              <a:solidFill>
                <a:srgbClr val="FF0000"/>
              </a:solidFill>
              <a:latin typeface="微软雅黑" panose="020B0503020204020204" pitchFamily="34" charset="-122"/>
              <a:ea typeface="微软雅黑" panose="020B0503020204020204" pitchFamily="34" charset="-122"/>
            </a:endParaRPr>
          </a:p>
          <a:p>
            <a:pPr algn="l"/>
            <a:r>
              <a:rPr lang="en-US" altLang="zh-CN" sz="2000" b="1" dirty="0">
                <a:solidFill>
                  <a:srgbClr val="595959"/>
                </a:solidFill>
                <a:latin typeface="微软雅黑" panose="020B0503020204020204" pitchFamily="34" charset="-122"/>
                <a:ea typeface="微软雅黑" panose="020B0503020204020204" pitchFamily="34" charset="-122"/>
              </a:rPr>
              <a:t>---------------</a:t>
            </a:r>
          </a:p>
          <a:p>
            <a:pPr algn="l"/>
            <a:r>
              <a:rPr lang="en-US" altLang="zh-CN" sz="2000" b="1" dirty="0">
                <a:solidFill>
                  <a:srgbClr val="595959"/>
                </a:solidFill>
                <a:latin typeface="微软雅黑" panose="020B0503020204020204" pitchFamily="34" charset="-122"/>
                <a:ea typeface="微软雅黑" panose="020B0503020204020204" pitchFamily="34" charset="-122"/>
              </a:rPr>
              <a:t>	L1</a:t>
            </a:r>
          </a:p>
          <a:p>
            <a:pPr algn="l"/>
            <a:r>
              <a:rPr lang="en-US" altLang="zh-CN" sz="2000" b="1" dirty="0">
                <a:solidFill>
                  <a:srgbClr val="595959"/>
                </a:solidFill>
                <a:latin typeface="微软雅黑" panose="020B0503020204020204" pitchFamily="34" charset="-122"/>
                <a:ea typeface="微软雅黑" panose="020B0503020204020204" pitchFamily="34" charset="-122"/>
              </a:rPr>
              <a:t>---------------</a:t>
            </a:r>
          </a:p>
          <a:p>
            <a:pPr algn="l"/>
            <a:r>
              <a:rPr lang="en-US" altLang="zh-CN" sz="2000" b="1" dirty="0">
                <a:solidFill>
                  <a:srgbClr val="595959"/>
                </a:solidFill>
                <a:latin typeface="微软雅黑" panose="020B0503020204020204" pitchFamily="34" charset="-122"/>
                <a:ea typeface="微软雅黑" panose="020B0503020204020204" pitchFamily="34" charset="-122"/>
              </a:rPr>
              <a:t>	L2</a:t>
            </a:r>
          </a:p>
          <a:p>
            <a:pPr algn="l"/>
            <a:r>
              <a:rPr lang="en-US" altLang="zh-CN" sz="2000" b="1" dirty="0">
                <a:solidFill>
                  <a:srgbClr val="595959"/>
                </a:solidFill>
                <a:latin typeface="微软雅黑" panose="020B0503020204020204" pitchFamily="34" charset="-122"/>
                <a:ea typeface="微软雅黑" panose="020B0503020204020204" pitchFamily="34" charset="-122"/>
              </a:rPr>
              <a:t>---------------</a:t>
            </a:r>
          </a:p>
          <a:p>
            <a:pPr algn="l"/>
            <a:r>
              <a:rPr lang="en-US" altLang="zh-CN" sz="2000" b="1" dirty="0">
                <a:solidFill>
                  <a:srgbClr val="FF0000"/>
                </a:solidFill>
                <a:latin typeface="微软雅黑" panose="020B0503020204020204" pitchFamily="34" charset="-122"/>
                <a:ea typeface="微软雅黑" panose="020B0503020204020204" pitchFamily="34" charset="-122"/>
              </a:rPr>
              <a:t>S1</a:t>
            </a:r>
            <a:r>
              <a:rPr lang="en-US" altLang="zh-CN" sz="2000" b="1" dirty="0">
                <a:solidFill>
                  <a:srgbClr val="595959"/>
                </a:solidFill>
                <a:latin typeface="微软雅黑" panose="020B0503020204020204" pitchFamily="34" charset="-122"/>
                <a:ea typeface="微软雅黑" panose="020B0503020204020204" pitchFamily="34" charset="-122"/>
              </a:rPr>
              <a:t>	</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BE92AD0C-FD62-479F-95F0-58AC5DB83D44}"/>
              </a:ext>
            </a:extLst>
          </p:cNvPr>
          <p:cNvSpPr txBox="1"/>
          <p:nvPr/>
        </p:nvSpPr>
        <p:spPr>
          <a:xfrm>
            <a:off x="6313884" y="3843338"/>
            <a:ext cx="4800600" cy="523220"/>
          </a:xfrm>
          <a:prstGeom prst="rect">
            <a:avLst/>
          </a:prstGeom>
          <a:noFill/>
        </p:spPr>
        <p:txBody>
          <a:bodyPr wrap="square" rtlCol="0">
            <a:spAutoFit/>
          </a:bodyPr>
          <a:lstStyle/>
          <a:p>
            <a:pPr algn="l"/>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r1</a:t>
            </a:r>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r2</a:t>
            </a:r>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SET</a:t>
            </a:r>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0</a:t>
            </a:r>
            <a:r>
              <a:rPr lang="zh-CN" altLang="en-US" sz="2800" b="1" dirty="0">
                <a:solidFill>
                  <a:srgbClr val="FF0000"/>
                </a:solidFill>
                <a:latin typeface="微软雅黑" panose="020B0503020204020204" pitchFamily="34" charset="-122"/>
                <a:ea typeface="微软雅黑" panose="020B0503020204020204" pitchFamily="34" charset="-122"/>
              </a:rPr>
              <a:t>）</a:t>
            </a:r>
          </a:p>
        </p:txBody>
      </p:sp>
      <p:sp>
        <p:nvSpPr>
          <p:cNvPr id="8" name="文本框 7">
            <a:extLst>
              <a:ext uri="{FF2B5EF4-FFF2-40B4-BE49-F238E27FC236}">
                <a16:creationId xmlns:a16="http://schemas.microsoft.com/office/drawing/2014/main" id="{4BB9C31D-828D-4ECE-9E0F-C7C351043993}"/>
              </a:ext>
            </a:extLst>
          </p:cNvPr>
          <p:cNvSpPr txBox="1"/>
          <p:nvPr/>
        </p:nvSpPr>
        <p:spPr>
          <a:xfrm>
            <a:off x="485775" y="4450556"/>
            <a:ext cx="2536031" cy="369332"/>
          </a:xfrm>
          <a:prstGeom prst="rect">
            <a:avLst/>
          </a:prstGeom>
          <a:noFill/>
        </p:spPr>
        <p:txBody>
          <a:bodyPr wrap="square" rtlCol="0">
            <a:spAutoFit/>
          </a:bodyPr>
          <a:lstStyle/>
          <a:p>
            <a:pPr algn="l"/>
            <a:r>
              <a:rPr lang="en-US" altLang="zh-CN" b="1" dirty="0">
                <a:solidFill>
                  <a:srgbClr val="595959"/>
                </a:solidFill>
                <a:latin typeface="微软雅黑" panose="020B0503020204020204" pitchFamily="34" charset="-122"/>
                <a:ea typeface="微软雅黑" panose="020B0503020204020204" pitchFamily="34" charset="-122"/>
              </a:rPr>
              <a:t>Store-Store reorder</a:t>
            </a:r>
            <a:endParaRPr lang="zh-CN" altLang="en-US" b="1"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38016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5168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Sequential Consistency</a:t>
            </a:r>
          </a:p>
        </p:txBody>
      </p:sp>
      <p:pic>
        <p:nvPicPr>
          <p:cNvPr id="3" name="图片 2">
            <a:extLst>
              <a:ext uri="{FF2B5EF4-FFF2-40B4-BE49-F238E27FC236}">
                <a16:creationId xmlns:a16="http://schemas.microsoft.com/office/drawing/2014/main" id="{39DEFD46-52DE-4F08-9A0C-D3F5C8E9B395}"/>
              </a:ext>
            </a:extLst>
          </p:cNvPr>
          <p:cNvPicPr>
            <a:picLocks noChangeAspect="1"/>
          </p:cNvPicPr>
          <p:nvPr/>
        </p:nvPicPr>
        <p:blipFill>
          <a:blip r:embed="rId3"/>
          <a:stretch>
            <a:fillRect/>
          </a:stretch>
        </p:blipFill>
        <p:spPr>
          <a:xfrm>
            <a:off x="1014412" y="1460868"/>
            <a:ext cx="10598944" cy="2160769"/>
          </a:xfrm>
          <a:prstGeom prst="rect">
            <a:avLst/>
          </a:prstGeom>
        </p:spPr>
      </p:pic>
      <p:sp>
        <p:nvSpPr>
          <p:cNvPr id="2" name="文本框 1">
            <a:extLst>
              <a:ext uri="{FF2B5EF4-FFF2-40B4-BE49-F238E27FC236}">
                <a16:creationId xmlns:a16="http://schemas.microsoft.com/office/drawing/2014/main" id="{E2DFE276-B674-4081-8B49-15C18A5E5AF1}"/>
              </a:ext>
            </a:extLst>
          </p:cNvPr>
          <p:cNvSpPr txBox="1"/>
          <p:nvPr/>
        </p:nvSpPr>
        <p:spPr>
          <a:xfrm>
            <a:off x="1077516" y="3843338"/>
            <a:ext cx="8230790" cy="2246769"/>
          </a:xfrm>
          <a:prstGeom prst="rect">
            <a:avLst/>
          </a:prstGeom>
          <a:noFill/>
        </p:spPr>
        <p:txBody>
          <a:bodyPr wrap="square" rtlCol="0">
            <a:spAutoFit/>
          </a:bodyPr>
          <a:lstStyle/>
          <a:p>
            <a:pPr algn="l"/>
            <a:r>
              <a:rPr lang="en-US" altLang="zh-CN" sz="2800" b="1" dirty="0">
                <a:solidFill>
                  <a:schemeClr val="accent1"/>
                </a:solidFill>
                <a:latin typeface="微软雅黑" panose="020B0503020204020204" pitchFamily="34" charset="-122"/>
                <a:ea typeface="微软雅黑" panose="020B0503020204020204" pitchFamily="34" charset="-122"/>
              </a:rPr>
              <a:t>SC</a:t>
            </a:r>
            <a:r>
              <a:rPr lang="zh-CN" altLang="en-US" sz="2800" b="1" dirty="0">
                <a:solidFill>
                  <a:schemeClr val="accent1"/>
                </a:solidFill>
                <a:latin typeface="微软雅黑" panose="020B0503020204020204" pitchFamily="34" charset="-122"/>
                <a:ea typeface="微软雅黑" panose="020B0503020204020204" pitchFamily="34" charset="-122"/>
              </a:rPr>
              <a:t>：</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algn="l"/>
            <a:endParaRPr lang="en-US" altLang="zh-CN" sz="2800" b="1" dirty="0">
              <a:solidFill>
                <a:schemeClr val="accent1"/>
              </a:solidFill>
              <a:latin typeface="微软雅黑" panose="020B0503020204020204" pitchFamily="34" charset="-122"/>
              <a:ea typeface="微软雅黑" panose="020B0503020204020204" pitchFamily="34" charset="-122"/>
            </a:endParaRPr>
          </a:p>
          <a:p>
            <a:pPr algn="l"/>
            <a:r>
              <a:rPr lang="en-US" altLang="zh-CN" sz="2800" b="1" dirty="0">
                <a:solidFill>
                  <a:schemeClr val="accent1"/>
                </a:solidFill>
                <a:latin typeface="微软雅黑" panose="020B0503020204020204" pitchFamily="34" charset="-122"/>
                <a:ea typeface="微软雅黑" panose="020B0503020204020204" pitchFamily="34" charset="-122"/>
              </a:rPr>
              <a:t>	permits</a:t>
            </a:r>
            <a:r>
              <a:rPr lang="zh-CN" altLang="en-US" sz="2800" b="1" dirty="0">
                <a:solidFill>
                  <a:schemeClr val="accent1"/>
                </a:solidFill>
                <a:latin typeface="微软雅黑" panose="020B0503020204020204" pitchFamily="34" charset="-122"/>
                <a:ea typeface="微软雅黑" panose="020B0503020204020204" pitchFamily="34" charset="-122"/>
              </a:rPr>
              <a:t>（</a:t>
            </a:r>
            <a:r>
              <a:rPr lang="en-US" altLang="zh-CN" sz="2800" b="1" dirty="0">
                <a:solidFill>
                  <a:schemeClr val="accent1"/>
                </a:solidFill>
                <a:latin typeface="微软雅黑" panose="020B0503020204020204" pitchFamily="34" charset="-122"/>
                <a:ea typeface="微软雅黑" panose="020B0503020204020204" pitchFamily="34" charset="-122"/>
              </a:rPr>
              <a:t>0</a:t>
            </a:r>
            <a:r>
              <a:rPr lang="zh-CN" altLang="en-US" sz="2800" b="1" dirty="0">
                <a:solidFill>
                  <a:schemeClr val="accent1"/>
                </a:solidFill>
                <a:latin typeface="微软雅黑" panose="020B0503020204020204" pitchFamily="34" charset="-122"/>
                <a:ea typeface="微软雅黑" panose="020B0503020204020204" pitchFamily="34" charset="-122"/>
              </a:rPr>
              <a:t>，？），（</a:t>
            </a:r>
            <a:r>
              <a:rPr lang="en-US" altLang="zh-CN" sz="2800" b="1" dirty="0">
                <a:solidFill>
                  <a:schemeClr val="accent1"/>
                </a:solidFill>
                <a:latin typeface="微软雅黑" panose="020B0503020204020204" pitchFamily="34" charset="-122"/>
                <a:ea typeface="微软雅黑" panose="020B0503020204020204" pitchFamily="34" charset="-122"/>
              </a:rPr>
              <a:t>SET</a:t>
            </a:r>
            <a:r>
              <a:rPr lang="zh-CN" altLang="en-US" sz="2800" b="1" dirty="0">
                <a:solidFill>
                  <a:schemeClr val="accent1"/>
                </a:solidFill>
                <a:latin typeface="微软雅黑" panose="020B0503020204020204" pitchFamily="34" charset="-122"/>
                <a:ea typeface="微软雅黑" panose="020B0503020204020204" pitchFamily="34" charset="-122"/>
              </a:rPr>
              <a:t>，</a:t>
            </a:r>
            <a:r>
              <a:rPr lang="en-US" altLang="zh-CN" sz="2800" b="1" dirty="0">
                <a:solidFill>
                  <a:schemeClr val="accent1"/>
                </a:solidFill>
                <a:latin typeface="微软雅黑" panose="020B0503020204020204" pitchFamily="34" charset="-122"/>
                <a:ea typeface="微软雅黑" panose="020B0503020204020204" pitchFamily="34" charset="-122"/>
              </a:rPr>
              <a:t>NEW</a:t>
            </a:r>
            <a:r>
              <a:rPr lang="zh-CN" altLang="en-US" sz="2800" b="1" dirty="0">
                <a:solidFill>
                  <a:schemeClr val="accent1"/>
                </a:solidFill>
                <a:latin typeface="微软雅黑" panose="020B0503020204020204" pitchFamily="34" charset="-122"/>
                <a:ea typeface="微软雅黑" panose="020B0503020204020204" pitchFamily="34" charset="-122"/>
              </a:rPr>
              <a:t>）</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algn="l"/>
            <a:endParaRPr lang="en-US" altLang="zh-CN" sz="2800" b="1" dirty="0">
              <a:solidFill>
                <a:schemeClr val="accent1"/>
              </a:solidFill>
              <a:latin typeface="微软雅黑" panose="020B0503020204020204" pitchFamily="34" charset="-122"/>
              <a:ea typeface="微软雅黑" panose="020B0503020204020204" pitchFamily="34" charset="-122"/>
            </a:endParaRPr>
          </a:p>
          <a:p>
            <a:pPr algn="l"/>
            <a:r>
              <a:rPr lang="en-US" altLang="zh-CN" sz="2800" b="1" dirty="0">
                <a:solidFill>
                  <a:schemeClr val="accent1"/>
                </a:solidFill>
                <a:latin typeface="微软雅黑" panose="020B0503020204020204" pitchFamily="34" charset="-122"/>
                <a:ea typeface="微软雅黑" panose="020B0503020204020204" pitchFamily="34" charset="-122"/>
              </a:rPr>
              <a:t>	forbids</a:t>
            </a:r>
            <a:r>
              <a:rPr lang="zh-CN" altLang="en-US" sz="2800" b="1" dirty="0">
                <a:solidFill>
                  <a:schemeClr val="accent1"/>
                </a:solidFill>
                <a:latin typeface="微软雅黑" panose="020B0503020204020204" pitchFamily="34" charset="-122"/>
                <a:ea typeface="微软雅黑" panose="020B0503020204020204" pitchFamily="34" charset="-122"/>
              </a:rPr>
              <a:t>（</a:t>
            </a:r>
            <a:r>
              <a:rPr lang="en-US" altLang="zh-CN" sz="2800" b="1" dirty="0">
                <a:solidFill>
                  <a:schemeClr val="accent1"/>
                </a:solidFill>
                <a:latin typeface="微软雅黑" panose="020B0503020204020204" pitchFamily="34" charset="-122"/>
                <a:ea typeface="微软雅黑" panose="020B0503020204020204" pitchFamily="34" charset="-122"/>
              </a:rPr>
              <a:t>SET</a:t>
            </a:r>
            <a:r>
              <a:rPr lang="zh-CN" altLang="en-US" sz="2800" b="1" dirty="0">
                <a:solidFill>
                  <a:schemeClr val="accent1"/>
                </a:solidFill>
                <a:latin typeface="微软雅黑" panose="020B0503020204020204" pitchFamily="34" charset="-122"/>
                <a:ea typeface="微软雅黑" panose="020B0503020204020204" pitchFamily="34" charset="-122"/>
              </a:rPr>
              <a:t>，</a:t>
            </a:r>
            <a:r>
              <a:rPr lang="en-US" altLang="zh-CN" sz="2800" b="1" dirty="0">
                <a:solidFill>
                  <a:schemeClr val="accent1"/>
                </a:solidFill>
                <a:latin typeface="微软雅黑" panose="020B0503020204020204" pitchFamily="34" charset="-122"/>
                <a:ea typeface="微软雅黑" panose="020B0503020204020204" pitchFamily="34" charset="-122"/>
              </a:rPr>
              <a:t>0</a:t>
            </a:r>
            <a:r>
              <a:rPr lang="zh-CN" altLang="en-US" sz="2800" b="1" dirty="0">
                <a:solidFill>
                  <a:schemeClr val="accent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73210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5168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Sequential Consistency</a:t>
            </a:r>
          </a:p>
        </p:txBody>
      </p:sp>
      <p:sp>
        <p:nvSpPr>
          <p:cNvPr id="7" name="文本框 6">
            <a:extLst>
              <a:ext uri="{FF2B5EF4-FFF2-40B4-BE49-F238E27FC236}">
                <a16:creationId xmlns:a16="http://schemas.microsoft.com/office/drawing/2014/main" id="{9D08E2C8-4F45-4B1A-A04E-77C2A6868230}"/>
              </a:ext>
            </a:extLst>
          </p:cNvPr>
          <p:cNvSpPr txBox="1"/>
          <p:nvPr/>
        </p:nvSpPr>
        <p:spPr>
          <a:xfrm>
            <a:off x="585216" y="2091343"/>
            <a:ext cx="11606784" cy="461665"/>
          </a:xfrm>
          <a:prstGeom prst="rect">
            <a:avLst/>
          </a:prstGeom>
          <a:noFill/>
        </p:spPr>
        <p:txBody>
          <a:bodyPr wrap="square" rtlCol="0">
            <a:spAutoFit/>
          </a:bodyPr>
          <a:lstStyle/>
          <a:p>
            <a:r>
              <a:rPr lang="en-US" altLang="zh-CN" sz="2400" b="1" dirty="0">
                <a:solidFill>
                  <a:schemeClr val="accent1"/>
                </a:solidFill>
                <a:latin typeface="微软雅黑" panose="020B0503020204020204" pitchFamily="34" charset="-122"/>
                <a:ea typeface="微软雅黑" panose="020B0503020204020204" pitchFamily="34" charset="-122"/>
              </a:rPr>
              <a:t>SC</a:t>
            </a:r>
            <a:r>
              <a:rPr lang="zh-CN" altLang="en-US" sz="2400" b="1" dirty="0">
                <a:solidFill>
                  <a:schemeClr val="accent1"/>
                </a:solidFill>
                <a:latin typeface="微软雅黑" panose="020B0503020204020204" pitchFamily="34" charset="-122"/>
                <a:ea typeface="微软雅黑" panose="020B0503020204020204" pitchFamily="34" charset="-122"/>
              </a:rPr>
              <a:t> </a:t>
            </a:r>
            <a:r>
              <a:rPr lang="en-US" altLang="zh-CN" sz="2400" b="1" dirty="0">
                <a:solidFill>
                  <a:schemeClr val="accent1"/>
                </a:solidFill>
                <a:latin typeface="微软雅黑" panose="020B0503020204020204" pitchFamily="34" charset="-122"/>
                <a:ea typeface="微软雅黑" panose="020B0503020204020204" pitchFamily="34" charset="-122"/>
              </a:rPr>
              <a:t>requires:</a:t>
            </a:r>
          </a:p>
        </p:txBody>
      </p:sp>
      <p:sp>
        <p:nvSpPr>
          <p:cNvPr id="8" name="矩形 7">
            <a:extLst>
              <a:ext uri="{FF2B5EF4-FFF2-40B4-BE49-F238E27FC236}">
                <a16:creationId xmlns:a16="http://schemas.microsoft.com/office/drawing/2014/main" id="{ADD4F737-F86F-4C71-9A67-B97A66C77613}"/>
              </a:ext>
            </a:extLst>
          </p:cNvPr>
          <p:cNvSpPr/>
          <p:nvPr/>
        </p:nvSpPr>
        <p:spPr>
          <a:xfrm>
            <a:off x="916305" y="963930"/>
            <a:ext cx="11275695"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Program order vs. Memory order</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pic>
        <p:nvPicPr>
          <p:cNvPr id="9" name="图片 8">
            <a:extLst>
              <a:ext uri="{FF2B5EF4-FFF2-40B4-BE49-F238E27FC236}">
                <a16:creationId xmlns:a16="http://schemas.microsoft.com/office/drawing/2014/main" id="{DD1CC00D-5F08-4469-B903-99E4E717A621}"/>
              </a:ext>
            </a:extLst>
          </p:cNvPr>
          <p:cNvPicPr>
            <a:picLocks noChangeAspect="1"/>
          </p:cNvPicPr>
          <p:nvPr/>
        </p:nvPicPr>
        <p:blipFill>
          <a:blip r:embed="rId3"/>
          <a:stretch>
            <a:fillRect/>
          </a:stretch>
        </p:blipFill>
        <p:spPr>
          <a:xfrm>
            <a:off x="1823084" y="2872027"/>
            <a:ext cx="7680485" cy="3220329"/>
          </a:xfrm>
          <a:prstGeom prst="rect">
            <a:avLst/>
          </a:prstGeom>
        </p:spPr>
      </p:pic>
    </p:spTree>
    <p:extLst>
      <p:ext uri="{BB962C8B-B14F-4D97-AF65-F5344CB8AC3E}">
        <p14:creationId xmlns:p14="http://schemas.microsoft.com/office/powerpoint/2010/main" val="405493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5168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Sequential Consistency</a:t>
            </a:r>
          </a:p>
        </p:txBody>
      </p:sp>
      <p:sp>
        <p:nvSpPr>
          <p:cNvPr id="7" name="文本框 6">
            <a:extLst>
              <a:ext uri="{FF2B5EF4-FFF2-40B4-BE49-F238E27FC236}">
                <a16:creationId xmlns:a16="http://schemas.microsoft.com/office/drawing/2014/main" id="{9D08E2C8-4F45-4B1A-A04E-77C2A6868230}"/>
              </a:ext>
            </a:extLst>
          </p:cNvPr>
          <p:cNvSpPr txBox="1"/>
          <p:nvPr/>
        </p:nvSpPr>
        <p:spPr>
          <a:xfrm>
            <a:off x="585216" y="2091343"/>
            <a:ext cx="11606784" cy="461665"/>
          </a:xfrm>
          <a:prstGeom prst="rect">
            <a:avLst/>
          </a:prstGeom>
          <a:noFill/>
        </p:spPr>
        <p:txBody>
          <a:bodyPr wrap="square" rtlCol="0">
            <a:spAutoFit/>
          </a:bodyPr>
          <a:lstStyle/>
          <a:p>
            <a:r>
              <a:rPr lang="en-US" altLang="zh-CN" sz="2400" b="1" dirty="0">
                <a:solidFill>
                  <a:schemeClr val="accent1"/>
                </a:solidFill>
                <a:latin typeface="微软雅黑" panose="020B0503020204020204" pitchFamily="34" charset="-122"/>
                <a:ea typeface="微软雅黑" panose="020B0503020204020204" pitchFamily="34" charset="-122"/>
              </a:rPr>
              <a:t>SC</a:t>
            </a:r>
            <a:r>
              <a:rPr lang="zh-CN" altLang="en-US" sz="2400" b="1" dirty="0">
                <a:solidFill>
                  <a:schemeClr val="accent1"/>
                </a:solidFill>
                <a:latin typeface="微软雅黑" panose="020B0503020204020204" pitchFamily="34" charset="-122"/>
                <a:ea typeface="微软雅黑" panose="020B0503020204020204" pitchFamily="34" charset="-122"/>
              </a:rPr>
              <a:t> </a:t>
            </a:r>
            <a:r>
              <a:rPr lang="en-US" altLang="zh-CN" sz="2400" b="1" dirty="0">
                <a:solidFill>
                  <a:schemeClr val="accent1"/>
                </a:solidFill>
                <a:latin typeface="微软雅黑" panose="020B0503020204020204" pitchFamily="34" charset="-122"/>
                <a:ea typeface="微软雅黑" panose="020B0503020204020204" pitchFamily="34" charset="-122"/>
              </a:rPr>
              <a:t>requires:</a:t>
            </a:r>
          </a:p>
        </p:txBody>
      </p:sp>
      <p:sp>
        <p:nvSpPr>
          <p:cNvPr id="8" name="矩形 7">
            <a:extLst>
              <a:ext uri="{FF2B5EF4-FFF2-40B4-BE49-F238E27FC236}">
                <a16:creationId xmlns:a16="http://schemas.microsoft.com/office/drawing/2014/main" id="{ADD4F737-F86F-4C71-9A67-B97A66C77613}"/>
              </a:ext>
            </a:extLst>
          </p:cNvPr>
          <p:cNvSpPr/>
          <p:nvPr/>
        </p:nvSpPr>
        <p:spPr>
          <a:xfrm>
            <a:off x="916305" y="963930"/>
            <a:ext cx="11275695"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Program order vs. Memory order</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pic>
        <p:nvPicPr>
          <p:cNvPr id="3" name="图片 2">
            <a:extLst>
              <a:ext uri="{FF2B5EF4-FFF2-40B4-BE49-F238E27FC236}">
                <a16:creationId xmlns:a16="http://schemas.microsoft.com/office/drawing/2014/main" id="{CD55DA6A-8AD8-497A-A541-2291DD5DB6B8}"/>
              </a:ext>
            </a:extLst>
          </p:cNvPr>
          <p:cNvPicPr>
            <a:picLocks noChangeAspect="1"/>
          </p:cNvPicPr>
          <p:nvPr/>
        </p:nvPicPr>
        <p:blipFill>
          <a:blip r:embed="rId3"/>
          <a:stretch>
            <a:fillRect/>
          </a:stretch>
        </p:blipFill>
        <p:spPr>
          <a:xfrm>
            <a:off x="249745" y="3017867"/>
            <a:ext cx="11692509" cy="976669"/>
          </a:xfrm>
          <a:prstGeom prst="rect">
            <a:avLst/>
          </a:prstGeom>
        </p:spPr>
      </p:pic>
    </p:spTree>
    <p:extLst>
      <p:ext uri="{BB962C8B-B14F-4D97-AF65-F5344CB8AC3E}">
        <p14:creationId xmlns:p14="http://schemas.microsoft.com/office/powerpoint/2010/main" val="333023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5168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Sequential Consistency</a:t>
            </a:r>
          </a:p>
        </p:txBody>
      </p:sp>
      <p:pic>
        <p:nvPicPr>
          <p:cNvPr id="3" name="图片 2">
            <a:extLst>
              <a:ext uri="{FF2B5EF4-FFF2-40B4-BE49-F238E27FC236}">
                <a16:creationId xmlns:a16="http://schemas.microsoft.com/office/drawing/2014/main" id="{39DEFD46-52DE-4F08-9A0C-D3F5C8E9B395}"/>
              </a:ext>
            </a:extLst>
          </p:cNvPr>
          <p:cNvPicPr>
            <a:picLocks noChangeAspect="1"/>
          </p:cNvPicPr>
          <p:nvPr/>
        </p:nvPicPr>
        <p:blipFill>
          <a:blip r:embed="rId3"/>
          <a:stretch>
            <a:fillRect/>
          </a:stretch>
        </p:blipFill>
        <p:spPr>
          <a:xfrm>
            <a:off x="1014412" y="1460868"/>
            <a:ext cx="10598944" cy="2160769"/>
          </a:xfrm>
          <a:prstGeom prst="rect">
            <a:avLst/>
          </a:prstGeom>
        </p:spPr>
      </p:pic>
      <p:sp>
        <p:nvSpPr>
          <p:cNvPr id="6" name="文本框 5">
            <a:extLst>
              <a:ext uri="{FF2B5EF4-FFF2-40B4-BE49-F238E27FC236}">
                <a16:creationId xmlns:a16="http://schemas.microsoft.com/office/drawing/2014/main" id="{993AED8A-16F8-4F74-9773-DE77BAB409DA}"/>
              </a:ext>
            </a:extLst>
          </p:cNvPr>
          <p:cNvSpPr txBox="1"/>
          <p:nvPr/>
        </p:nvSpPr>
        <p:spPr>
          <a:xfrm>
            <a:off x="1077516" y="3843338"/>
            <a:ext cx="8230790" cy="2677656"/>
          </a:xfrm>
          <a:prstGeom prst="rect">
            <a:avLst/>
          </a:prstGeom>
          <a:noFill/>
        </p:spPr>
        <p:txBody>
          <a:bodyPr wrap="square" rtlCol="0">
            <a:spAutoFit/>
          </a:bodyPr>
          <a:lstStyle/>
          <a:p>
            <a:pPr algn="l"/>
            <a:r>
              <a:rPr lang="en-US" altLang="zh-CN" sz="2800" b="1" dirty="0">
                <a:solidFill>
                  <a:schemeClr val="accent1"/>
                </a:solidFill>
                <a:latin typeface="微软雅黑" panose="020B0503020204020204" pitchFamily="34" charset="-122"/>
                <a:ea typeface="微软雅黑" panose="020B0503020204020204" pitchFamily="34" charset="-122"/>
              </a:rPr>
              <a:t>Constraints: </a:t>
            </a:r>
          </a:p>
          <a:p>
            <a:pPr algn="l"/>
            <a:r>
              <a:rPr lang="en-US" altLang="zh-CN" sz="2800" b="1" dirty="0">
                <a:solidFill>
                  <a:schemeClr val="accent1"/>
                </a:solidFill>
                <a:latin typeface="微软雅黑" panose="020B0503020204020204" pitchFamily="34" charset="-122"/>
                <a:ea typeface="微软雅黑" panose="020B0503020204020204" pitchFamily="34" charset="-122"/>
              </a:rPr>
              <a:t>	S1 &lt;m S2</a:t>
            </a:r>
          </a:p>
          <a:p>
            <a:pPr algn="l"/>
            <a:r>
              <a:rPr lang="en-US" altLang="zh-CN" sz="2800" b="1" dirty="0">
                <a:solidFill>
                  <a:schemeClr val="accent1"/>
                </a:solidFill>
                <a:latin typeface="微软雅黑" panose="020B0503020204020204" pitchFamily="34" charset="-122"/>
                <a:ea typeface="微软雅黑" panose="020B0503020204020204" pitchFamily="34" charset="-122"/>
              </a:rPr>
              <a:t>	L1 &lt;m L2</a:t>
            </a:r>
          </a:p>
          <a:p>
            <a:pPr algn="l"/>
            <a:endParaRPr lang="en-US" altLang="zh-CN" sz="2800" b="1" dirty="0">
              <a:solidFill>
                <a:schemeClr val="accent1"/>
              </a:solidFill>
              <a:latin typeface="微软雅黑" panose="020B0503020204020204" pitchFamily="34" charset="-122"/>
              <a:ea typeface="微软雅黑" panose="020B0503020204020204" pitchFamily="34" charset="-122"/>
            </a:endParaRPr>
          </a:p>
          <a:p>
            <a:pPr algn="l"/>
            <a:r>
              <a:rPr lang="en-US" altLang="zh-CN" sz="2800" b="1" dirty="0">
                <a:solidFill>
                  <a:schemeClr val="accent1"/>
                </a:solidFill>
                <a:latin typeface="微软雅黑" panose="020B0503020204020204" pitchFamily="34" charset="-122"/>
                <a:ea typeface="微软雅黑" panose="020B0503020204020204" pitchFamily="34" charset="-122"/>
              </a:rPr>
              <a:t>Legal orders:</a:t>
            </a:r>
          </a:p>
          <a:p>
            <a:pPr algn="l"/>
            <a:r>
              <a:rPr lang="en-US" altLang="zh-CN" sz="2800" b="1" dirty="0">
                <a:solidFill>
                  <a:schemeClr val="accent1"/>
                </a:solidFill>
                <a:latin typeface="微软雅黑" panose="020B0503020204020204" pitchFamily="34" charset="-122"/>
                <a:ea typeface="微软雅黑" panose="020B0503020204020204" pitchFamily="34" charset="-122"/>
              </a:rPr>
              <a:t>	A(4, 4) /</a:t>
            </a:r>
            <a:r>
              <a:rPr lang="zh-CN" altLang="en-US" sz="2800" b="1" dirty="0">
                <a:solidFill>
                  <a:schemeClr val="accent1"/>
                </a:solidFill>
                <a:latin typeface="微软雅黑" panose="020B0503020204020204" pitchFamily="34" charset="-122"/>
                <a:ea typeface="微软雅黑" panose="020B0503020204020204" pitchFamily="34" charset="-122"/>
              </a:rPr>
              <a:t> </a:t>
            </a:r>
            <a:r>
              <a:rPr lang="en-US" altLang="zh-CN" sz="2800" b="1" dirty="0">
                <a:solidFill>
                  <a:schemeClr val="accent1"/>
                </a:solidFill>
                <a:latin typeface="微软雅黑" panose="020B0503020204020204" pitchFamily="34" charset="-122"/>
                <a:ea typeface="微软雅黑" panose="020B0503020204020204" pitchFamily="34" charset="-122"/>
              </a:rPr>
              <a:t>(2 * A(2, 2)) = 6</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1975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5168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Sequential Consistency</a:t>
            </a:r>
          </a:p>
        </p:txBody>
      </p:sp>
      <p:pic>
        <p:nvPicPr>
          <p:cNvPr id="3" name="图片 2">
            <a:extLst>
              <a:ext uri="{FF2B5EF4-FFF2-40B4-BE49-F238E27FC236}">
                <a16:creationId xmlns:a16="http://schemas.microsoft.com/office/drawing/2014/main" id="{39DEFD46-52DE-4F08-9A0C-D3F5C8E9B395}"/>
              </a:ext>
            </a:extLst>
          </p:cNvPr>
          <p:cNvPicPr>
            <a:picLocks noChangeAspect="1"/>
          </p:cNvPicPr>
          <p:nvPr/>
        </p:nvPicPr>
        <p:blipFill>
          <a:blip r:embed="rId3"/>
          <a:stretch>
            <a:fillRect/>
          </a:stretch>
        </p:blipFill>
        <p:spPr>
          <a:xfrm>
            <a:off x="1014412" y="1460868"/>
            <a:ext cx="10598944" cy="2160769"/>
          </a:xfrm>
          <a:prstGeom prst="rect">
            <a:avLst/>
          </a:prstGeom>
        </p:spPr>
      </p:pic>
      <p:sp>
        <p:nvSpPr>
          <p:cNvPr id="2" name="文本框 1">
            <a:extLst>
              <a:ext uri="{FF2B5EF4-FFF2-40B4-BE49-F238E27FC236}">
                <a16:creationId xmlns:a16="http://schemas.microsoft.com/office/drawing/2014/main" id="{E2DFE276-B674-4081-8B49-15C18A5E5AF1}"/>
              </a:ext>
            </a:extLst>
          </p:cNvPr>
          <p:cNvSpPr txBox="1"/>
          <p:nvPr/>
        </p:nvSpPr>
        <p:spPr>
          <a:xfrm>
            <a:off x="3278982" y="3843338"/>
            <a:ext cx="1950243" cy="2246769"/>
          </a:xfrm>
          <a:prstGeom prst="rect">
            <a:avLst/>
          </a:prstGeom>
          <a:noFill/>
        </p:spPr>
        <p:txBody>
          <a:bodyPr wrap="square" rtlCol="0">
            <a:spAutoFit/>
          </a:bodyPr>
          <a:lstStyle/>
          <a:p>
            <a:pPr algn="l"/>
            <a:r>
              <a:rPr lang="en-US" altLang="zh-CN" sz="2000" b="1" dirty="0">
                <a:solidFill>
                  <a:srgbClr val="595959"/>
                </a:solidFill>
                <a:latin typeface="微软雅黑" panose="020B0503020204020204" pitchFamily="34" charset="-122"/>
                <a:ea typeface="微软雅黑" panose="020B0503020204020204" pitchFamily="34" charset="-122"/>
              </a:rPr>
              <a:t>	</a:t>
            </a:r>
            <a:r>
              <a:rPr lang="en-US" altLang="zh-CN" sz="2000" b="1" dirty="0">
                <a:solidFill>
                  <a:srgbClr val="FF0000"/>
                </a:solidFill>
                <a:latin typeface="微软雅黑" panose="020B0503020204020204" pitchFamily="34" charset="-122"/>
                <a:ea typeface="微软雅黑" panose="020B0503020204020204" pitchFamily="34" charset="-122"/>
              </a:rPr>
              <a:t>L2</a:t>
            </a:r>
          </a:p>
          <a:p>
            <a:pPr algn="l"/>
            <a:r>
              <a:rPr lang="en-US" altLang="zh-CN" sz="2000" b="1" dirty="0">
                <a:solidFill>
                  <a:srgbClr val="595959"/>
                </a:solidFill>
                <a:latin typeface="微软雅黑" panose="020B0503020204020204" pitchFamily="34" charset="-122"/>
                <a:ea typeface="微软雅黑" panose="020B0503020204020204" pitchFamily="34" charset="-122"/>
              </a:rPr>
              <a:t>---------------</a:t>
            </a:r>
          </a:p>
          <a:p>
            <a:pPr algn="l"/>
            <a:r>
              <a:rPr lang="en-US" altLang="zh-CN" sz="2000" b="1" dirty="0">
                <a:solidFill>
                  <a:srgbClr val="595959"/>
                </a:solidFill>
                <a:latin typeface="微软雅黑" panose="020B0503020204020204" pitchFamily="34" charset="-122"/>
                <a:ea typeface="微软雅黑" panose="020B0503020204020204" pitchFamily="34" charset="-122"/>
              </a:rPr>
              <a:t>S1</a:t>
            </a:r>
          </a:p>
          <a:p>
            <a:pPr algn="l"/>
            <a:r>
              <a:rPr lang="en-US" altLang="zh-CN" sz="2000" b="1" dirty="0">
                <a:solidFill>
                  <a:srgbClr val="595959"/>
                </a:solidFill>
                <a:latin typeface="微软雅黑" panose="020B0503020204020204" pitchFamily="34" charset="-122"/>
                <a:ea typeface="微软雅黑" panose="020B0503020204020204" pitchFamily="34" charset="-122"/>
              </a:rPr>
              <a:t>---------------</a:t>
            </a:r>
          </a:p>
          <a:p>
            <a:pPr algn="l"/>
            <a:r>
              <a:rPr lang="en-US" altLang="zh-CN" sz="2000" b="1" dirty="0">
                <a:solidFill>
                  <a:srgbClr val="595959"/>
                </a:solidFill>
                <a:latin typeface="微软雅黑" panose="020B0503020204020204" pitchFamily="34" charset="-122"/>
                <a:ea typeface="微软雅黑" panose="020B0503020204020204" pitchFamily="34" charset="-122"/>
              </a:rPr>
              <a:t>S2</a:t>
            </a:r>
          </a:p>
          <a:p>
            <a:pPr algn="l"/>
            <a:r>
              <a:rPr lang="en-US" altLang="zh-CN" sz="2000" b="1" dirty="0">
                <a:solidFill>
                  <a:srgbClr val="595959"/>
                </a:solidFill>
                <a:latin typeface="微软雅黑" panose="020B0503020204020204" pitchFamily="34" charset="-122"/>
                <a:ea typeface="微软雅黑" panose="020B0503020204020204" pitchFamily="34" charset="-122"/>
              </a:rPr>
              <a:t>---------------</a:t>
            </a:r>
          </a:p>
          <a:p>
            <a:pPr algn="l"/>
            <a:r>
              <a:rPr lang="en-US" altLang="zh-CN" sz="2000" b="1" dirty="0">
                <a:solidFill>
                  <a:srgbClr val="595959"/>
                </a:solidFill>
                <a:latin typeface="微软雅黑" panose="020B0503020204020204" pitchFamily="34" charset="-122"/>
                <a:ea typeface="微软雅黑" panose="020B0503020204020204" pitchFamily="34" charset="-122"/>
              </a:rPr>
              <a:t>	</a:t>
            </a:r>
            <a:r>
              <a:rPr lang="en-US" altLang="zh-CN" sz="2000" b="1" dirty="0">
                <a:solidFill>
                  <a:srgbClr val="FF0000"/>
                </a:solidFill>
                <a:latin typeface="微软雅黑" panose="020B0503020204020204" pitchFamily="34" charset="-122"/>
                <a:ea typeface="微软雅黑" panose="020B0503020204020204" pitchFamily="34" charset="-122"/>
              </a:rPr>
              <a:t>L1</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BE92AD0C-FD62-479F-95F0-58AC5DB83D44}"/>
              </a:ext>
            </a:extLst>
          </p:cNvPr>
          <p:cNvSpPr txBox="1"/>
          <p:nvPr/>
        </p:nvSpPr>
        <p:spPr>
          <a:xfrm>
            <a:off x="6313883" y="3843338"/>
            <a:ext cx="5494735" cy="1815882"/>
          </a:xfrm>
          <a:prstGeom prst="rect">
            <a:avLst/>
          </a:prstGeom>
          <a:noFill/>
        </p:spPr>
        <p:txBody>
          <a:bodyPr wrap="square" rtlCol="0">
            <a:spAutoFit/>
          </a:bodyPr>
          <a:lstStyle/>
          <a:p>
            <a:pPr algn="l"/>
            <a:r>
              <a:rPr lang="en-US" altLang="zh-CN" sz="2800" b="1" dirty="0">
                <a:solidFill>
                  <a:schemeClr val="bg1">
                    <a:lumMod val="50000"/>
                  </a:schemeClr>
                </a:solidFill>
                <a:latin typeface="微软雅黑" panose="020B0503020204020204" pitchFamily="34" charset="-122"/>
                <a:ea typeface="微软雅黑" panose="020B0503020204020204" pitchFamily="34" charset="-122"/>
              </a:rPr>
              <a:t>volatile:</a:t>
            </a:r>
          </a:p>
          <a:p>
            <a:pPr algn="l"/>
            <a:r>
              <a:rPr lang="en-US" altLang="zh-CN" sz="2800" b="1" dirty="0">
                <a:solidFill>
                  <a:schemeClr val="bg1">
                    <a:lumMod val="50000"/>
                  </a:schemeClr>
                </a:solidFill>
                <a:latin typeface="微软雅黑" panose="020B0503020204020204" pitchFamily="34" charset="-122"/>
                <a:ea typeface="微软雅黑" panose="020B0503020204020204" pitchFamily="34" charset="-122"/>
              </a:rPr>
              <a:t>	</a:t>
            </a:r>
            <a:r>
              <a:rPr lang="en-US" altLang="zh-CN" sz="2800" b="1" strike="sngStrike" dirty="0">
                <a:solidFill>
                  <a:schemeClr val="bg1">
                    <a:lumMod val="50000"/>
                  </a:schemeClr>
                </a:solidFill>
                <a:latin typeface="微软雅黑" panose="020B0503020204020204" pitchFamily="34" charset="-122"/>
                <a:ea typeface="微软雅黑" panose="020B0503020204020204" pitchFamily="34" charset="-122"/>
              </a:rPr>
              <a:t>L1 &lt;p L2 =&gt; L1 &lt;m L2</a:t>
            </a:r>
          </a:p>
          <a:p>
            <a:pPr algn="l"/>
            <a:endParaRPr lang="en-US" altLang="zh-CN" sz="2800" b="1" dirty="0">
              <a:solidFill>
                <a:srgbClr val="FF0000"/>
              </a:solidFill>
              <a:latin typeface="微软雅黑" panose="020B0503020204020204" pitchFamily="34" charset="-122"/>
              <a:ea typeface="微软雅黑" panose="020B0503020204020204" pitchFamily="34" charset="-122"/>
            </a:endParaRPr>
          </a:p>
          <a:p>
            <a:pPr algn="l"/>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r1</a:t>
            </a:r>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r2</a:t>
            </a:r>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SET</a:t>
            </a:r>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0</a:t>
            </a:r>
            <a:r>
              <a:rPr lang="zh-CN" altLang="en-US" sz="2800" b="1" dirty="0">
                <a:solidFill>
                  <a:srgbClr val="FF0000"/>
                </a:solidFill>
                <a:latin typeface="微软雅黑" panose="020B0503020204020204" pitchFamily="34" charset="-122"/>
                <a:ea typeface="微软雅黑" panose="020B0503020204020204" pitchFamily="34" charset="-122"/>
              </a:rPr>
              <a:t>）</a:t>
            </a:r>
          </a:p>
        </p:txBody>
      </p:sp>
      <p:sp>
        <p:nvSpPr>
          <p:cNvPr id="6" name="文本框 5">
            <a:extLst>
              <a:ext uri="{FF2B5EF4-FFF2-40B4-BE49-F238E27FC236}">
                <a16:creationId xmlns:a16="http://schemas.microsoft.com/office/drawing/2014/main" id="{2642D2A6-838B-4C1B-ADAA-8F2DDDEC066A}"/>
              </a:ext>
            </a:extLst>
          </p:cNvPr>
          <p:cNvSpPr txBox="1"/>
          <p:nvPr/>
        </p:nvSpPr>
        <p:spPr>
          <a:xfrm>
            <a:off x="485775" y="4450556"/>
            <a:ext cx="2536031" cy="369332"/>
          </a:xfrm>
          <a:prstGeom prst="rect">
            <a:avLst/>
          </a:prstGeom>
          <a:noFill/>
        </p:spPr>
        <p:txBody>
          <a:bodyPr wrap="square" rtlCol="0">
            <a:spAutoFit/>
          </a:bodyPr>
          <a:lstStyle/>
          <a:p>
            <a:pPr algn="l"/>
            <a:r>
              <a:rPr lang="en-US" altLang="zh-CN" b="1" dirty="0">
                <a:solidFill>
                  <a:srgbClr val="595959"/>
                </a:solidFill>
                <a:latin typeface="微软雅黑" panose="020B0503020204020204" pitchFamily="34" charset="-122"/>
                <a:ea typeface="微软雅黑" panose="020B0503020204020204" pitchFamily="34" charset="-122"/>
              </a:rPr>
              <a:t>Load-Load reorder</a:t>
            </a:r>
            <a:endParaRPr lang="zh-CN" altLang="en-US" b="1"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1855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5168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Sequential Consistency</a:t>
            </a:r>
          </a:p>
        </p:txBody>
      </p:sp>
      <p:pic>
        <p:nvPicPr>
          <p:cNvPr id="3" name="图片 2">
            <a:extLst>
              <a:ext uri="{FF2B5EF4-FFF2-40B4-BE49-F238E27FC236}">
                <a16:creationId xmlns:a16="http://schemas.microsoft.com/office/drawing/2014/main" id="{39DEFD46-52DE-4F08-9A0C-D3F5C8E9B395}"/>
              </a:ext>
            </a:extLst>
          </p:cNvPr>
          <p:cNvPicPr>
            <a:picLocks noChangeAspect="1"/>
          </p:cNvPicPr>
          <p:nvPr/>
        </p:nvPicPr>
        <p:blipFill>
          <a:blip r:embed="rId3"/>
          <a:stretch>
            <a:fillRect/>
          </a:stretch>
        </p:blipFill>
        <p:spPr>
          <a:xfrm>
            <a:off x="1014412" y="1460868"/>
            <a:ext cx="10598944" cy="2160769"/>
          </a:xfrm>
          <a:prstGeom prst="rect">
            <a:avLst/>
          </a:prstGeom>
        </p:spPr>
      </p:pic>
      <p:sp>
        <p:nvSpPr>
          <p:cNvPr id="2" name="文本框 1">
            <a:extLst>
              <a:ext uri="{FF2B5EF4-FFF2-40B4-BE49-F238E27FC236}">
                <a16:creationId xmlns:a16="http://schemas.microsoft.com/office/drawing/2014/main" id="{E2DFE276-B674-4081-8B49-15C18A5E5AF1}"/>
              </a:ext>
            </a:extLst>
          </p:cNvPr>
          <p:cNvSpPr txBox="1"/>
          <p:nvPr/>
        </p:nvSpPr>
        <p:spPr>
          <a:xfrm>
            <a:off x="3278982" y="3843338"/>
            <a:ext cx="1950243" cy="2246769"/>
          </a:xfrm>
          <a:prstGeom prst="rect">
            <a:avLst/>
          </a:prstGeom>
          <a:noFill/>
        </p:spPr>
        <p:txBody>
          <a:bodyPr wrap="square" rtlCol="0">
            <a:spAutoFit/>
          </a:bodyPr>
          <a:lstStyle/>
          <a:p>
            <a:pPr algn="l"/>
            <a:r>
              <a:rPr lang="en-US" altLang="zh-CN" sz="2000" b="1" dirty="0">
                <a:solidFill>
                  <a:srgbClr val="FF0000"/>
                </a:solidFill>
                <a:latin typeface="微软雅黑" panose="020B0503020204020204" pitchFamily="34" charset="-122"/>
                <a:ea typeface="微软雅黑" panose="020B0503020204020204" pitchFamily="34" charset="-122"/>
              </a:rPr>
              <a:t>S2</a:t>
            </a:r>
            <a:r>
              <a:rPr lang="en-US" altLang="zh-CN" sz="2000" b="1" dirty="0">
                <a:solidFill>
                  <a:srgbClr val="595959"/>
                </a:solidFill>
                <a:latin typeface="微软雅黑" panose="020B0503020204020204" pitchFamily="34" charset="-122"/>
                <a:ea typeface="微软雅黑" panose="020B0503020204020204" pitchFamily="34" charset="-122"/>
              </a:rPr>
              <a:t>	</a:t>
            </a:r>
            <a:endParaRPr lang="en-US" altLang="zh-CN" sz="2000" b="1" dirty="0">
              <a:solidFill>
                <a:srgbClr val="FF0000"/>
              </a:solidFill>
              <a:latin typeface="微软雅黑" panose="020B0503020204020204" pitchFamily="34" charset="-122"/>
              <a:ea typeface="微软雅黑" panose="020B0503020204020204" pitchFamily="34" charset="-122"/>
            </a:endParaRPr>
          </a:p>
          <a:p>
            <a:pPr algn="l"/>
            <a:r>
              <a:rPr lang="en-US" altLang="zh-CN" sz="2000" b="1" dirty="0">
                <a:solidFill>
                  <a:srgbClr val="595959"/>
                </a:solidFill>
                <a:latin typeface="微软雅黑" panose="020B0503020204020204" pitchFamily="34" charset="-122"/>
                <a:ea typeface="微软雅黑" panose="020B0503020204020204" pitchFamily="34" charset="-122"/>
              </a:rPr>
              <a:t>---------------</a:t>
            </a:r>
          </a:p>
          <a:p>
            <a:pPr algn="l"/>
            <a:r>
              <a:rPr lang="en-US" altLang="zh-CN" sz="2000" b="1" dirty="0">
                <a:solidFill>
                  <a:srgbClr val="595959"/>
                </a:solidFill>
                <a:latin typeface="微软雅黑" panose="020B0503020204020204" pitchFamily="34" charset="-122"/>
                <a:ea typeface="微软雅黑" panose="020B0503020204020204" pitchFamily="34" charset="-122"/>
              </a:rPr>
              <a:t>	L1</a:t>
            </a:r>
          </a:p>
          <a:p>
            <a:pPr algn="l"/>
            <a:r>
              <a:rPr lang="en-US" altLang="zh-CN" sz="2000" b="1" dirty="0">
                <a:solidFill>
                  <a:srgbClr val="595959"/>
                </a:solidFill>
                <a:latin typeface="微软雅黑" panose="020B0503020204020204" pitchFamily="34" charset="-122"/>
                <a:ea typeface="微软雅黑" panose="020B0503020204020204" pitchFamily="34" charset="-122"/>
              </a:rPr>
              <a:t>---------------</a:t>
            </a:r>
          </a:p>
          <a:p>
            <a:pPr algn="l"/>
            <a:r>
              <a:rPr lang="en-US" altLang="zh-CN" sz="2000" b="1" dirty="0">
                <a:solidFill>
                  <a:srgbClr val="595959"/>
                </a:solidFill>
                <a:latin typeface="微软雅黑" panose="020B0503020204020204" pitchFamily="34" charset="-122"/>
                <a:ea typeface="微软雅黑" panose="020B0503020204020204" pitchFamily="34" charset="-122"/>
              </a:rPr>
              <a:t>	L2</a:t>
            </a:r>
          </a:p>
          <a:p>
            <a:pPr algn="l"/>
            <a:r>
              <a:rPr lang="en-US" altLang="zh-CN" sz="2000" b="1" dirty="0">
                <a:solidFill>
                  <a:srgbClr val="595959"/>
                </a:solidFill>
                <a:latin typeface="微软雅黑" panose="020B0503020204020204" pitchFamily="34" charset="-122"/>
                <a:ea typeface="微软雅黑" panose="020B0503020204020204" pitchFamily="34" charset="-122"/>
              </a:rPr>
              <a:t>---------------</a:t>
            </a:r>
          </a:p>
          <a:p>
            <a:pPr algn="l"/>
            <a:r>
              <a:rPr lang="en-US" altLang="zh-CN" sz="2000" b="1" dirty="0">
                <a:solidFill>
                  <a:srgbClr val="FF0000"/>
                </a:solidFill>
                <a:latin typeface="微软雅黑" panose="020B0503020204020204" pitchFamily="34" charset="-122"/>
                <a:ea typeface="微软雅黑" panose="020B0503020204020204" pitchFamily="34" charset="-122"/>
              </a:rPr>
              <a:t>S1</a:t>
            </a:r>
            <a:r>
              <a:rPr lang="en-US" altLang="zh-CN" sz="2000" b="1" dirty="0">
                <a:solidFill>
                  <a:srgbClr val="595959"/>
                </a:solidFill>
                <a:latin typeface="微软雅黑" panose="020B0503020204020204" pitchFamily="34" charset="-122"/>
                <a:ea typeface="微软雅黑" panose="020B0503020204020204" pitchFamily="34" charset="-122"/>
              </a:rPr>
              <a:t>	</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BE92AD0C-FD62-479F-95F0-58AC5DB83D44}"/>
              </a:ext>
            </a:extLst>
          </p:cNvPr>
          <p:cNvSpPr txBox="1"/>
          <p:nvPr/>
        </p:nvSpPr>
        <p:spPr>
          <a:xfrm>
            <a:off x="6313883" y="3843338"/>
            <a:ext cx="5609035" cy="1815882"/>
          </a:xfrm>
          <a:prstGeom prst="rect">
            <a:avLst/>
          </a:prstGeom>
          <a:noFill/>
        </p:spPr>
        <p:txBody>
          <a:bodyPr wrap="square" rtlCol="0">
            <a:spAutoFit/>
          </a:bodyPr>
          <a:lstStyle/>
          <a:p>
            <a:pPr algn="l"/>
            <a:r>
              <a:rPr lang="en-US" altLang="zh-CN" sz="2800" b="1" dirty="0">
                <a:solidFill>
                  <a:schemeClr val="bg1">
                    <a:lumMod val="50000"/>
                  </a:schemeClr>
                </a:solidFill>
                <a:latin typeface="微软雅黑" panose="020B0503020204020204" pitchFamily="34" charset="-122"/>
                <a:ea typeface="微软雅黑" panose="020B0503020204020204" pitchFamily="34" charset="-122"/>
              </a:rPr>
              <a:t>volatile:</a:t>
            </a:r>
          </a:p>
          <a:p>
            <a:pPr algn="l"/>
            <a:r>
              <a:rPr lang="en-US" altLang="zh-CN" sz="2800" b="1" dirty="0">
                <a:solidFill>
                  <a:schemeClr val="bg1">
                    <a:lumMod val="50000"/>
                  </a:schemeClr>
                </a:solidFill>
                <a:latin typeface="微软雅黑" panose="020B0503020204020204" pitchFamily="34" charset="-122"/>
                <a:ea typeface="微软雅黑" panose="020B0503020204020204" pitchFamily="34" charset="-122"/>
              </a:rPr>
              <a:t>	</a:t>
            </a:r>
            <a:r>
              <a:rPr lang="en-US" altLang="zh-CN" sz="2800" b="1" strike="sngStrike" dirty="0">
                <a:solidFill>
                  <a:schemeClr val="bg1">
                    <a:lumMod val="50000"/>
                  </a:schemeClr>
                </a:solidFill>
                <a:latin typeface="微软雅黑" panose="020B0503020204020204" pitchFamily="34" charset="-122"/>
                <a:ea typeface="微软雅黑" panose="020B0503020204020204" pitchFamily="34" charset="-122"/>
              </a:rPr>
              <a:t>S1 &lt;p S2 =&gt; S1 &lt;m S2</a:t>
            </a:r>
          </a:p>
          <a:p>
            <a:pPr algn="l"/>
            <a:endParaRPr lang="en-US" altLang="zh-CN" sz="2800" b="1" dirty="0">
              <a:solidFill>
                <a:srgbClr val="FF0000"/>
              </a:solidFill>
              <a:latin typeface="微软雅黑" panose="020B0503020204020204" pitchFamily="34" charset="-122"/>
              <a:ea typeface="微软雅黑" panose="020B0503020204020204" pitchFamily="34" charset="-122"/>
            </a:endParaRPr>
          </a:p>
          <a:p>
            <a:pPr algn="l"/>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r1</a:t>
            </a:r>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r2</a:t>
            </a:r>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SET</a:t>
            </a:r>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0</a:t>
            </a:r>
            <a:r>
              <a:rPr lang="zh-CN" altLang="en-US" sz="2800" b="1" dirty="0">
                <a:solidFill>
                  <a:srgbClr val="FF0000"/>
                </a:solidFill>
                <a:latin typeface="微软雅黑" panose="020B0503020204020204" pitchFamily="34" charset="-122"/>
                <a:ea typeface="微软雅黑" panose="020B0503020204020204" pitchFamily="34" charset="-122"/>
              </a:rPr>
              <a:t>）</a:t>
            </a:r>
          </a:p>
        </p:txBody>
      </p:sp>
      <p:sp>
        <p:nvSpPr>
          <p:cNvPr id="8" name="文本框 7">
            <a:extLst>
              <a:ext uri="{FF2B5EF4-FFF2-40B4-BE49-F238E27FC236}">
                <a16:creationId xmlns:a16="http://schemas.microsoft.com/office/drawing/2014/main" id="{4BB9C31D-828D-4ECE-9E0F-C7C351043993}"/>
              </a:ext>
            </a:extLst>
          </p:cNvPr>
          <p:cNvSpPr txBox="1"/>
          <p:nvPr/>
        </p:nvSpPr>
        <p:spPr>
          <a:xfrm>
            <a:off x="485775" y="4450556"/>
            <a:ext cx="2536031" cy="369332"/>
          </a:xfrm>
          <a:prstGeom prst="rect">
            <a:avLst/>
          </a:prstGeom>
          <a:noFill/>
        </p:spPr>
        <p:txBody>
          <a:bodyPr wrap="square" rtlCol="0">
            <a:spAutoFit/>
          </a:bodyPr>
          <a:lstStyle/>
          <a:p>
            <a:pPr algn="l"/>
            <a:r>
              <a:rPr lang="en-US" altLang="zh-CN" b="1" dirty="0">
                <a:solidFill>
                  <a:srgbClr val="595959"/>
                </a:solidFill>
                <a:latin typeface="微软雅黑" panose="020B0503020204020204" pitchFamily="34" charset="-122"/>
                <a:ea typeface="微软雅黑" panose="020B0503020204020204" pitchFamily="34" charset="-122"/>
              </a:rPr>
              <a:t>Store-Store reorder</a:t>
            </a:r>
            <a:endParaRPr lang="zh-CN" altLang="en-US" b="1"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1726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5168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Sequential Consistency</a:t>
            </a:r>
          </a:p>
        </p:txBody>
      </p:sp>
      <p:pic>
        <p:nvPicPr>
          <p:cNvPr id="6" name="图片 5">
            <a:extLst>
              <a:ext uri="{FF2B5EF4-FFF2-40B4-BE49-F238E27FC236}">
                <a16:creationId xmlns:a16="http://schemas.microsoft.com/office/drawing/2014/main" id="{D5E04652-F102-4EC0-A3CC-97BD784D8DAF}"/>
              </a:ext>
            </a:extLst>
          </p:cNvPr>
          <p:cNvPicPr>
            <a:picLocks noChangeAspect="1"/>
          </p:cNvPicPr>
          <p:nvPr/>
        </p:nvPicPr>
        <p:blipFill>
          <a:blip r:embed="rId3"/>
          <a:stretch>
            <a:fillRect/>
          </a:stretch>
        </p:blipFill>
        <p:spPr>
          <a:xfrm>
            <a:off x="1337072" y="2036834"/>
            <a:ext cx="9517856" cy="3857236"/>
          </a:xfrm>
          <a:prstGeom prst="rect">
            <a:avLst/>
          </a:prstGeom>
        </p:spPr>
      </p:pic>
      <p:sp>
        <p:nvSpPr>
          <p:cNvPr id="9" name="矩形 8">
            <a:extLst>
              <a:ext uri="{FF2B5EF4-FFF2-40B4-BE49-F238E27FC236}">
                <a16:creationId xmlns:a16="http://schemas.microsoft.com/office/drawing/2014/main" id="{9FDB2046-DF26-43F3-BF7D-E07BA3BB1B4C}"/>
              </a:ext>
            </a:extLst>
          </p:cNvPr>
          <p:cNvSpPr/>
          <p:nvPr/>
        </p:nvSpPr>
        <p:spPr>
          <a:xfrm>
            <a:off x="916305" y="963930"/>
            <a:ext cx="11275695"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In Summary</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Tree>
    <p:extLst>
      <p:ext uri="{BB962C8B-B14F-4D97-AF65-F5344CB8AC3E}">
        <p14:creationId xmlns:p14="http://schemas.microsoft.com/office/powerpoint/2010/main" val="3533286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5168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Sequential Consistency</a:t>
            </a:r>
          </a:p>
        </p:txBody>
      </p:sp>
      <p:sp>
        <p:nvSpPr>
          <p:cNvPr id="9" name="矩形 8">
            <a:extLst>
              <a:ext uri="{FF2B5EF4-FFF2-40B4-BE49-F238E27FC236}">
                <a16:creationId xmlns:a16="http://schemas.microsoft.com/office/drawing/2014/main" id="{9FDB2046-DF26-43F3-BF7D-E07BA3BB1B4C}"/>
              </a:ext>
            </a:extLst>
          </p:cNvPr>
          <p:cNvSpPr/>
          <p:nvPr/>
        </p:nvSpPr>
        <p:spPr>
          <a:xfrm>
            <a:off x="916306" y="963930"/>
            <a:ext cx="10213658" cy="4089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Naïve Implementation: Multi-tasking Uniprocessor</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1. On a context switch, any pending memory operations must be completed before switching to the new thread</a:t>
            </a: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2. Correctly honors memory dependencies</a:t>
            </a:r>
          </a:p>
          <a:p>
            <a:pPr algn="just" fontAlgn="base">
              <a:lnSpc>
                <a:spcPct val="150000"/>
              </a:lnSpc>
              <a:spcBef>
                <a:spcPct val="0"/>
              </a:spcBef>
              <a:spcAft>
                <a:spcPct val="0"/>
              </a:spcAft>
            </a:pP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all of the SC rules are enforced</a:t>
            </a:r>
          </a:p>
        </p:txBody>
      </p:sp>
    </p:spTree>
    <p:extLst>
      <p:ext uri="{BB962C8B-B14F-4D97-AF65-F5344CB8AC3E}">
        <p14:creationId xmlns:p14="http://schemas.microsoft.com/office/powerpoint/2010/main" val="1470707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5168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Sequential Consistency</a:t>
            </a:r>
          </a:p>
        </p:txBody>
      </p:sp>
      <p:sp>
        <p:nvSpPr>
          <p:cNvPr id="9" name="矩形 8">
            <a:extLst>
              <a:ext uri="{FF2B5EF4-FFF2-40B4-BE49-F238E27FC236}">
                <a16:creationId xmlns:a16="http://schemas.microsoft.com/office/drawing/2014/main" id="{9FDB2046-DF26-43F3-BF7D-E07BA3BB1B4C}"/>
              </a:ext>
            </a:extLst>
          </p:cNvPr>
          <p:cNvSpPr/>
          <p:nvPr/>
        </p:nvSpPr>
        <p:spPr>
          <a:xfrm>
            <a:off x="250032" y="963930"/>
            <a:ext cx="11851482" cy="6305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Naïve Implementation: The Switch</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1. </a:t>
            </a:r>
            <a:r>
              <a:rPr lang="en-US" altLang="zh-CN" sz="2400"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Program-order request: </a:t>
            </a: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Each core Ci seeks to do its next memory access in its </a:t>
            </a:r>
            <a:r>
              <a:rPr lang="en-US" altLang="zh-CN" sz="2400" b="1" dirty="0">
                <a:solidFill>
                  <a:srgbClr val="7030A0"/>
                </a:solidFill>
                <a:latin typeface="微软雅黑" panose="020B0503020204020204" pitchFamily="34" charset="-122"/>
                <a:ea typeface="微软雅黑" panose="020B0503020204020204" pitchFamily="34" charset="-122"/>
                <a:sym typeface="方正黑体简体" panose="03000509000000000000" pitchFamily="65" charset="-122"/>
              </a:rPr>
              <a:t>program order &lt;p</a:t>
            </a: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Each core can use any optimizations that </a:t>
            </a:r>
            <a:r>
              <a:rPr lang="en-US" altLang="zh-CN" sz="2400" b="1" dirty="0">
                <a:solidFill>
                  <a:srgbClr val="7030A0"/>
                </a:solidFill>
                <a:latin typeface="微软雅黑" panose="020B0503020204020204" pitchFamily="34" charset="-122"/>
                <a:ea typeface="微软雅黑" panose="020B0503020204020204" pitchFamily="34" charset="-122"/>
                <a:sym typeface="方正黑体简体" panose="03000509000000000000" pitchFamily="65" charset="-122"/>
              </a:rPr>
              <a:t>do not aﬀect the order </a:t>
            </a: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in which it presents memory operations to the switch. </a:t>
            </a: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2. </a:t>
            </a:r>
            <a:r>
              <a:rPr lang="en-US" altLang="zh-CN" sz="2400"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Program-order completion: </a:t>
            </a: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The switch selects one core, allows it to </a:t>
            </a:r>
            <a:r>
              <a:rPr lang="en-US" altLang="zh-CN" sz="2400" b="1" dirty="0">
                <a:solidFill>
                  <a:srgbClr val="7030A0"/>
                </a:solidFill>
                <a:latin typeface="微软雅黑" panose="020B0503020204020204" pitchFamily="34" charset="-122"/>
                <a:ea typeface="微软雅黑" panose="020B0503020204020204" pitchFamily="34" charset="-122"/>
                <a:sym typeface="方正黑体简体" panose="03000509000000000000" pitchFamily="65" charset="-122"/>
              </a:rPr>
              <a:t>complete</a:t>
            </a: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one memory access, and repeats; this deﬁnes memory order &lt;m.</a:t>
            </a: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pic>
        <p:nvPicPr>
          <p:cNvPr id="3" name="图片 2">
            <a:extLst>
              <a:ext uri="{FF2B5EF4-FFF2-40B4-BE49-F238E27FC236}">
                <a16:creationId xmlns:a16="http://schemas.microsoft.com/office/drawing/2014/main" id="{60F161F6-B89A-4516-A056-E913D8E1E9AE}"/>
              </a:ext>
            </a:extLst>
          </p:cNvPr>
          <p:cNvPicPr>
            <a:picLocks noChangeAspect="1"/>
          </p:cNvPicPr>
          <p:nvPr/>
        </p:nvPicPr>
        <p:blipFill>
          <a:blip r:embed="rId3"/>
          <a:stretch>
            <a:fillRect/>
          </a:stretch>
        </p:blipFill>
        <p:spPr>
          <a:xfrm>
            <a:off x="7722393" y="222543"/>
            <a:ext cx="4112419" cy="3099301"/>
          </a:xfrm>
          <a:prstGeom prst="rect">
            <a:avLst/>
          </a:prstGeom>
        </p:spPr>
      </p:pic>
      <p:sp>
        <p:nvSpPr>
          <p:cNvPr id="7" name="文本框 6">
            <a:extLst>
              <a:ext uri="{FF2B5EF4-FFF2-40B4-BE49-F238E27FC236}">
                <a16:creationId xmlns:a16="http://schemas.microsoft.com/office/drawing/2014/main" id="{41E18AC2-2A32-4347-AAF2-90C737F45FC1}"/>
              </a:ext>
            </a:extLst>
          </p:cNvPr>
          <p:cNvSpPr txBox="1"/>
          <p:nvPr/>
        </p:nvSpPr>
        <p:spPr>
          <a:xfrm>
            <a:off x="475059" y="2043112"/>
            <a:ext cx="7022307" cy="954107"/>
          </a:xfrm>
          <a:prstGeom prst="rect">
            <a:avLst/>
          </a:prstGeom>
          <a:noFill/>
        </p:spPr>
        <p:txBody>
          <a:bodyPr wrap="square" rtlCol="0">
            <a:spAutoFit/>
          </a:bodyPr>
          <a:lstStyle/>
          <a:p>
            <a:pPr algn="l"/>
            <a:r>
              <a:rPr lang="en-US" altLang="zh-CN" sz="2800" b="1" dirty="0">
                <a:solidFill>
                  <a:srgbClr val="7030A0"/>
                </a:solidFill>
                <a:latin typeface="微软雅黑" panose="020B0503020204020204" pitchFamily="34" charset="-122"/>
                <a:ea typeface="微软雅黑" panose="020B0503020204020204" pitchFamily="34" charset="-122"/>
              </a:rPr>
              <a:t>No cache, each memory access instruction initiates a request.</a:t>
            </a:r>
            <a:endParaRPr lang="zh-CN" altLang="en-US" sz="2800" b="1" dirty="0">
              <a:solidFill>
                <a:srgbClr val="7030A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4716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244424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一个示例程序</a:t>
            </a:r>
          </a:p>
        </p:txBody>
      </p:sp>
      <p:sp>
        <p:nvSpPr>
          <p:cNvPr id="6" name="矩形 5">
            <a:extLst>
              <a:ext uri="{FF2B5EF4-FFF2-40B4-BE49-F238E27FC236}">
                <a16:creationId xmlns:a16="http://schemas.microsoft.com/office/drawing/2014/main" id="{0CE47C87-D911-4F61-AB74-CC8806B5B71D}"/>
              </a:ext>
            </a:extLst>
          </p:cNvPr>
          <p:cNvSpPr/>
          <p:nvPr/>
        </p:nvSpPr>
        <p:spPr>
          <a:xfrm>
            <a:off x="916305" y="963930"/>
            <a:ext cx="11159490" cy="2444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a:p>
            <a:pPr algn="just" fontAlgn="base">
              <a:lnSpc>
                <a:spcPct val="150000"/>
              </a:lnSpc>
              <a:spcBef>
                <a:spcPct val="0"/>
              </a:spcBef>
              <a:spcAft>
                <a:spcPct val="0"/>
              </a:spcAft>
            </a:pPr>
            <a:r>
              <a:rPr lang="zh-CN" altLang="en-US" sz="3200"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这意味着</a:t>
            </a:r>
            <a:endParaRPr lang="en-US" altLang="zh-CN" sz="3200"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 CPU</a:t>
            </a:r>
            <a:r>
              <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是多发射的</a:t>
            </a:r>
            <a:endPar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 CPU</a:t>
            </a:r>
            <a:r>
              <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在运行时对指令进行了动态调度，乱序执行</a:t>
            </a:r>
          </a:p>
        </p:txBody>
      </p:sp>
    </p:spTree>
    <p:extLst>
      <p:ext uri="{BB962C8B-B14F-4D97-AF65-F5344CB8AC3E}">
        <p14:creationId xmlns:p14="http://schemas.microsoft.com/office/powerpoint/2010/main" val="3304759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5168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Sequential Consistency</a:t>
            </a:r>
          </a:p>
        </p:txBody>
      </p:sp>
      <p:sp>
        <p:nvSpPr>
          <p:cNvPr id="9" name="矩形 8">
            <a:extLst>
              <a:ext uri="{FF2B5EF4-FFF2-40B4-BE49-F238E27FC236}">
                <a16:creationId xmlns:a16="http://schemas.microsoft.com/office/drawing/2014/main" id="{9FDB2046-DF26-43F3-BF7D-E07BA3BB1B4C}"/>
              </a:ext>
            </a:extLst>
          </p:cNvPr>
          <p:cNvSpPr/>
          <p:nvPr/>
        </p:nvSpPr>
        <p:spPr>
          <a:xfrm>
            <a:off x="250031" y="963930"/>
            <a:ext cx="12058649" cy="6398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Implementation with </a:t>
            </a:r>
          </a:p>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Cache-Coherence System</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1. </a:t>
            </a:r>
            <a:r>
              <a:rPr lang="en-US" altLang="zh-CN" sz="2400"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Program-order request: </a:t>
            </a: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Each core Ci seeks to do its next memory access in its </a:t>
            </a:r>
            <a:r>
              <a:rPr lang="en-US" altLang="zh-CN" sz="2400" b="1" dirty="0">
                <a:solidFill>
                  <a:srgbClr val="7030A0"/>
                </a:solidFill>
                <a:latin typeface="微软雅黑" panose="020B0503020204020204" pitchFamily="34" charset="-122"/>
                <a:ea typeface="微软雅黑" panose="020B0503020204020204" pitchFamily="34" charset="-122"/>
                <a:sym typeface="方正黑体简体" panose="03000509000000000000" pitchFamily="65" charset="-122"/>
              </a:rPr>
              <a:t>program order &lt;p</a:t>
            </a: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Each core can use any optimizations that </a:t>
            </a:r>
            <a:r>
              <a:rPr lang="en-US" altLang="zh-CN" sz="2400" b="1" dirty="0">
                <a:solidFill>
                  <a:srgbClr val="7030A0"/>
                </a:solidFill>
                <a:latin typeface="微软雅黑" panose="020B0503020204020204" pitchFamily="34" charset="-122"/>
                <a:ea typeface="微软雅黑" panose="020B0503020204020204" pitchFamily="34" charset="-122"/>
                <a:sym typeface="方正黑体简体" panose="03000509000000000000" pitchFamily="65" charset="-122"/>
              </a:rPr>
              <a:t>do not aﬀect the order </a:t>
            </a: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in which it presents memory operations to the switch. </a:t>
            </a: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2. </a:t>
            </a:r>
            <a:r>
              <a:rPr lang="en-US" altLang="zh-CN" sz="2400"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Program-order completion: </a:t>
            </a: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The memory system selects one core, allows it to </a:t>
            </a:r>
            <a:r>
              <a:rPr lang="en-US" altLang="zh-CN" sz="2400" b="1" dirty="0">
                <a:solidFill>
                  <a:srgbClr val="7030A0"/>
                </a:solidFill>
                <a:latin typeface="微软雅黑" panose="020B0503020204020204" pitchFamily="34" charset="-122"/>
                <a:ea typeface="微软雅黑" panose="020B0503020204020204" pitchFamily="34" charset="-122"/>
                <a:sym typeface="方正黑体简体" panose="03000509000000000000" pitchFamily="65" charset="-122"/>
              </a:rPr>
              <a:t>complete</a:t>
            </a: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one memory access, and repeats; this deﬁnes memory order &lt;m.</a:t>
            </a: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pic>
        <p:nvPicPr>
          <p:cNvPr id="4" name="图片 3">
            <a:extLst>
              <a:ext uri="{FF2B5EF4-FFF2-40B4-BE49-F238E27FC236}">
                <a16:creationId xmlns:a16="http://schemas.microsoft.com/office/drawing/2014/main" id="{2745CD34-B3E7-4FE0-B134-B82B393CA976}"/>
              </a:ext>
            </a:extLst>
          </p:cNvPr>
          <p:cNvPicPr>
            <a:picLocks noChangeAspect="1"/>
          </p:cNvPicPr>
          <p:nvPr/>
        </p:nvPicPr>
        <p:blipFill>
          <a:blip r:embed="rId3"/>
          <a:stretch>
            <a:fillRect/>
          </a:stretch>
        </p:blipFill>
        <p:spPr>
          <a:xfrm>
            <a:off x="7546850" y="328940"/>
            <a:ext cx="4045742" cy="2973944"/>
          </a:xfrm>
          <a:prstGeom prst="rect">
            <a:avLst/>
          </a:prstGeom>
        </p:spPr>
      </p:pic>
      <p:sp>
        <p:nvSpPr>
          <p:cNvPr id="8" name="文本框 7">
            <a:extLst>
              <a:ext uri="{FF2B5EF4-FFF2-40B4-BE49-F238E27FC236}">
                <a16:creationId xmlns:a16="http://schemas.microsoft.com/office/drawing/2014/main" id="{A9E81578-576F-48B4-81F4-F76028F9C64A}"/>
              </a:ext>
            </a:extLst>
          </p:cNvPr>
          <p:cNvSpPr txBox="1"/>
          <p:nvPr/>
        </p:nvSpPr>
        <p:spPr>
          <a:xfrm>
            <a:off x="387288" y="2348777"/>
            <a:ext cx="7022307" cy="954107"/>
          </a:xfrm>
          <a:prstGeom prst="rect">
            <a:avLst/>
          </a:prstGeom>
          <a:noFill/>
        </p:spPr>
        <p:txBody>
          <a:bodyPr wrap="square" rtlCol="0">
            <a:spAutoFit/>
          </a:bodyPr>
          <a:lstStyle/>
          <a:p>
            <a:pPr algn="l"/>
            <a:r>
              <a:rPr lang="en-US" altLang="zh-CN" sz="2800" b="1" dirty="0">
                <a:solidFill>
                  <a:srgbClr val="7030A0"/>
                </a:solidFill>
                <a:latin typeface="微软雅黑" panose="020B0503020204020204" pitchFamily="34" charset="-122"/>
                <a:ea typeface="微软雅黑" panose="020B0503020204020204" pitchFamily="34" charset="-122"/>
              </a:rPr>
              <a:t>Before cache, each memory access instruction initiates a request.</a:t>
            </a:r>
            <a:endParaRPr lang="zh-CN" altLang="en-US" sz="2800" b="1" dirty="0">
              <a:solidFill>
                <a:srgbClr val="7030A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5147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5168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Sequential Consistency</a:t>
            </a:r>
          </a:p>
        </p:txBody>
      </p:sp>
      <p:sp>
        <p:nvSpPr>
          <p:cNvPr id="9" name="矩形 8">
            <a:extLst>
              <a:ext uri="{FF2B5EF4-FFF2-40B4-BE49-F238E27FC236}">
                <a16:creationId xmlns:a16="http://schemas.microsoft.com/office/drawing/2014/main" id="{9FDB2046-DF26-43F3-BF7D-E07BA3BB1B4C}"/>
              </a:ext>
            </a:extLst>
          </p:cNvPr>
          <p:cNvSpPr/>
          <p:nvPr/>
        </p:nvSpPr>
        <p:spPr>
          <a:xfrm>
            <a:off x="250032" y="963930"/>
            <a:ext cx="11630024" cy="6398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Implementation with L1-cache</a:t>
            </a:r>
          </a:p>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Cache-Coherence System</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1. </a:t>
            </a:r>
            <a:r>
              <a:rPr lang="en-US" altLang="zh-CN" sz="2400"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Program-order request: </a:t>
            </a: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t>
            </a:r>
          </a:p>
          <a:p>
            <a:pPr algn="just" fontAlgn="base">
              <a:lnSpc>
                <a:spcPct val="150000"/>
              </a:lnSpc>
              <a:spcBef>
                <a:spcPct val="0"/>
              </a:spcBef>
              <a:spcAft>
                <a:spcPct val="0"/>
              </a:spcAft>
            </a:pP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2. </a:t>
            </a:r>
            <a:r>
              <a:rPr lang="en-US" altLang="zh-CN" sz="2400"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Program-order completion: </a:t>
            </a: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the memory system can respond to requests from diﬀerent cores in parallel, provided that the corresponding L1 caches have the appropriate permissions.  Completions may be placed into memory order in any logical order.</a:t>
            </a: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8" name="文本框 7">
            <a:extLst>
              <a:ext uri="{FF2B5EF4-FFF2-40B4-BE49-F238E27FC236}">
                <a16:creationId xmlns:a16="http://schemas.microsoft.com/office/drawing/2014/main" id="{A9E81578-576F-48B4-81F4-F76028F9C64A}"/>
              </a:ext>
            </a:extLst>
          </p:cNvPr>
          <p:cNvSpPr txBox="1"/>
          <p:nvPr/>
        </p:nvSpPr>
        <p:spPr>
          <a:xfrm>
            <a:off x="387288" y="2348777"/>
            <a:ext cx="7022307" cy="954107"/>
          </a:xfrm>
          <a:prstGeom prst="rect">
            <a:avLst/>
          </a:prstGeom>
          <a:noFill/>
        </p:spPr>
        <p:txBody>
          <a:bodyPr wrap="square" rtlCol="0">
            <a:spAutoFit/>
          </a:bodyPr>
          <a:lstStyle/>
          <a:p>
            <a:pPr algn="l"/>
            <a:r>
              <a:rPr lang="en-US" altLang="zh-CN" sz="2800" b="1" dirty="0">
                <a:solidFill>
                  <a:srgbClr val="7030A0"/>
                </a:solidFill>
                <a:latin typeface="微软雅黑" panose="020B0503020204020204" pitchFamily="34" charset="-122"/>
                <a:ea typeface="微软雅黑" panose="020B0503020204020204" pitchFamily="34" charset="-122"/>
              </a:rPr>
              <a:t>Before cache, each memory access instruction initiates a request.</a:t>
            </a:r>
            <a:endParaRPr lang="zh-CN" altLang="en-US" sz="2800" b="1" dirty="0">
              <a:solidFill>
                <a:srgbClr val="7030A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2CA818B7-9394-4C22-803E-CADFE2219C7E}"/>
              </a:ext>
            </a:extLst>
          </p:cNvPr>
          <p:cNvPicPr>
            <a:picLocks noChangeAspect="1"/>
          </p:cNvPicPr>
          <p:nvPr/>
        </p:nvPicPr>
        <p:blipFill>
          <a:blip r:embed="rId3"/>
          <a:stretch>
            <a:fillRect/>
          </a:stretch>
        </p:blipFill>
        <p:spPr>
          <a:xfrm>
            <a:off x="7469238" y="216605"/>
            <a:ext cx="4335474" cy="3338512"/>
          </a:xfrm>
          <a:prstGeom prst="rect">
            <a:avLst/>
          </a:prstGeom>
        </p:spPr>
      </p:pic>
    </p:spTree>
    <p:extLst>
      <p:ext uri="{BB962C8B-B14F-4D97-AF65-F5344CB8AC3E}">
        <p14:creationId xmlns:p14="http://schemas.microsoft.com/office/powerpoint/2010/main" val="1329327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DF50F13D-EAF5-452E-A48F-41C88C42F1E9}"/>
              </a:ext>
            </a:extLst>
          </p:cNvPr>
          <p:cNvPicPr>
            <a:picLocks noChangeAspect="1"/>
          </p:cNvPicPr>
          <p:nvPr/>
        </p:nvPicPr>
        <p:blipFill>
          <a:blip r:embed="rId3"/>
          <a:stretch>
            <a:fillRect/>
          </a:stretch>
        </p:blipFill>
        <p:spPr>
          <a:xfrm>
            <a:off x="250032" y="3264694"/>
            <a:ext cx="9778804" cy="3270726"/>
          </a:xfrm>
          <a:prstGeom prst="rect">
            <a:avLst/>
          </a:prstGeom>
        </p:spPr>
      </p:pic>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5168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Sequential Consistency</a:t>
            </a:r>
          </a:p>
        </p:txBody>
      </p:sp>
      <p:sp>
        <p:nvSpPr>
          <p:cNvPr id="9" name="矩形 8">
            <a:extLst>
              <a:ext uri="{FF2B5EF4-FFF2-40B4-BE49-F238E27FC236}">
                <a16:creationId xmlns:a16="http://schemas.microsoft.com/office/drawing/2014/main" id="{9FDB2046-DF26-43F3-BF7D-E07BA3BB1B4C}"/>
              </a:ext>
            </a:extLst>
          </p:cNvPr>
          <p:cNvSpPr/>
          <p:nvPr/>
        </p:nvSpPr>
        <p:spPr>
          <a:xfrm>
            <a:off x="250032" y="963930"/>
            <a:ext cx="11630024" cy="2427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Implementation with L1-cache</a:t>
            </a:r>
          </a:p>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Cache-Coherence System</a:t>
            </a: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pic>
        <p:nvPicPr>
          <p:cNvPr id="4" name="图片 3">
            <a:extLst>
              <a:ext uri="{FF2B5EF4-FFF2-40B4-BE49-F238E27FC236}">
                <a16:creationId xmlns:a16="http://schemas.microsoft.com/office/drawing/2014/main" id="{480D2609-16EC-43DA-A29A-6ABC2FB81FB5}"/>
              </a:ext>
            </a:extLst>
          </p:cNvPr>
          <p:cNvPicPr>
            <a:picLocks noChangeAspect="1"/>
          </p:cNvPicPr>
          <p:nvPr/>
        </p:nvPicPr>
        <p:blipFill>
          <a:blip r:embed="rId4"/>
          <a:stretch>
            <a:fillRect/>
          </a:stretch>
        </p:blipFill>
        <p:spPr>
          <a:xfrm>
            <a:off x="6757987" y="454588"/>
            <a:ext cx="4924426" cy="3324455"/>
          </a:xfrm>
          <a:prstGeom prst="rect">
            <a:avLst/>
          </a:prstGeom>
        </p:spPr>
      </p:pic>
    </p:spTree>
    <p:extLst>
      <p:ext uri="{BB962C8B-B14F-4D97-AF65-F5344CB8AC3E}">
        <p14:creationId xmlns:p14="http://schemas.microsoft.com/office/powerpoint/2010/main" val="1711122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259054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Out-of-Order</a:t>
            </a:r>
            <a:endParaRPr lang="zh-CN" altLang="en-US"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6" name="矩形 5">
            <a:extLst>
              <a:ext uri="{FF2B5EF4-FFF2-40B4-BE49-F238E27FC236}">
                <a16:creationId xmlns:a16="http://schemas.microsoft.com/office/drawing/2014/main" id="{2A97F6BA-D0E7-4919-A5AB-BB651ABD3B93}"/>
              </a:ext>
            </a:extLst>
          </p:cNvPr>
          <p:cNvSpPr/>
          <p:nvPr/>
        </p:nvSpPr>
        <p:spPr>
          <a:xfrm>
            <a:off x="916305" y="963930"/>
            <a:ext cx="11275695" cy="2750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zh-CN" altLang="en-US"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为什么会发生乱序？</a:t>
            </a: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zh-CN" altLang="en-US"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编译器：</a:t>
            </a: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static scheduling</a:t>
            </a: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CPU</a:t>
            </a:r>
            <a:r>
              <a:rPr lang="zh-CN" altLang="en-US"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t>
            </a: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dynamic scheduling</a:t>
            </a:r>
          </a:p>
        </p:txBody>
      </p:sp>
    </p:spTree>
    <p:extLst>
      <p:ext uri="{BB962C8B-B14F-4D97-AF65-F5344CB8AC3E}">
        <p14:creationId xmlns:p14="http://schemas.microsoft.com/office/powerpoint/2010/main" val="19931944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46811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Out-of-Order: Compiler</a:t>
            </a:r>
          </a:p>
        </p:txBody>
      </p:sp>
      <p:sp>
        <p:nvSpPr>
          <p:cNvPr id="6" name="矩形 5">
            <a:extLst>
              <a:ext uri="{FF2B5EF4-FFF2-40B4-BE49-F238E27FC236}">
                <a16:creationId xmlns:a16="http://schemas.microsoft.com/office/drawing/2014/main" id="{2A97F6BA-D0E7-4919-A5AB-BB651ABD3B93}"/>
              </a:ext>
            </a:extLst>
          </p:cNvPr>
          <p:cNvSpPr/>
          <p:nvPr/>
        </p:nvSpPr>
        <p:spPr>
          <a:xfrm>
            <a:off x="916305" y="963930"/>
            <a:ext cx="11275695" cy="260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Motivation: two typical compiler optimizations</a:t>
            </a:r>
          </a:p>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Optimization goals &amp; principles</a:t>
            </a:r>
          </a:p>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Problems &amp; Solutions</a:t>
            </a:r>
          </a:p>
        </p:txBody>
      </p:sp>
    </p:spTree>
    <p:extLst>
      <p:ext uri="{BB962C8B-B14F-4D97-AF65-F5344CB8AC3E}">
        <p14:creationId xmlns:p14="http://schemas.microsoft.com/office/powerpoint/2010/main" val="3702392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46811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Out-of-Order: Compiler</a:t>
            </a:r>
          </a:p>
        </p:txBody>
      </p:sp>
      <p:sp>
        <p:nvSpPr>
          <p:cNvPr id="6" name="矩形 5">
            <a:extLst>
              <a:ext uri="{FF2B5EF4-FFF2-40B4-BE49-F238E27FC236}">
                <a16:creationId xmlns:a16="http://schemas.microsoft.com/office/drawing/2014/main" id="{2A97F6BA-D0E7-4919-A5AB-BB651ABD3B93}"/>
              </a:ext>
            </a:extLst>
          </p:cNvPr>
          <p:cNvSpPr/>
          <p:nvPr/>
        </p:nvSpPr>
        <p:spPr>
          <a:xfrm>
            <a:off x="916305" y="963930"/>
            <a:ext cx="11275695" cy="2750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Motivation: two typical compiler optimizations</a:t>
            </a: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Static Register Renaming</a:t>
            </a: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Filling Stall</a:t>
            </a:r>
          </a:p>
        </p:txBody>
      </p:sp>
    </p:spTree>
    <p:extLst>
      <p:ext uri="{BB962C8B-B14F-4D97-AF65-F5344CB8AC3E}">
        <p14:creationId xmlns:p14="http://schemas.microsoft.com/office/powerpoint/2010/main" val="2768729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46811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Out-of-Order: Compiler</a:t>
            </a:r>
          </a:p>
        </p:txBody>
      </p:sp>
      <p:sp>
        <p:nvSpPr>
          <p:cNvPr id="6" name="矩形 5">
            <a:extLst>
              <a:ext uri="{FF2B5EF4-FFF2-40B4-BE49-F238E27FC236}">
                <a16:creationId xmlns:a16="http://schemas.microsoft.com/office/drawing/2014/main" id="{2A97F6BA-D0E7-4919-A5AB-BB651ABD3B93}"/>
              </a:ext>
            </a:extLst>
          </p:cNvPr>
          <p:cNvSpPr/>
          <p:nvPr/>
        </p:nvSpPr>
        <p:spPr>
          <a:xfrm>
            <a:off x="916305" y="963930"/>
            <a:ext cx="7679055" cy="526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Example</a:t>
            </a:r>
            <a:r>
              <a:rPr lang="zh-CN" altLang="en-US"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t>
            </a: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Static Register Renaming</a:t>
            </a: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Latency: </a:t>
            </a:r>
            <a:r>
              <a:rPr lang="en-US" altLang="zh-CN"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addf</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- 3 cycles, </a:t>
            </a:r>
            <a:r>
              <a:rPr lang="en-US" altLang="zh-CN"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mulf</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- 6 cycles, </a:t>
            </a:r>
            <a:r>
              <a:rPr lang="en-US" altLang="zh-CN"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divf</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- 24 cycles</a:t>
            </a: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r>
              <a:rPr lang="en-US" altLang="zh-CN"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addf</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f0, f1, f2    </a:t>
            </a: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r>
              <a:rPr lang="en-US" altLang="zh-CN"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mulf</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f3, f0, f2</a:t>
            </a: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r>
              <a:rPr lang="en-US" altLang="zh-CN"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addf</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f4, f3, f2    </a:t>
            </a: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r>
              <a:rPr lang="en-US" altLang="zh-CN"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mulf</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f5, f4, f2</a:t>
            </a: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r>
              <a:rPr lang="en-US" altLang="zh-CN"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divf</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f5, f1, f2</a:t>
            </a:r>
          </a:p>
        </p:txBody>
      </p:sp>
      <p:sp>
        <p:nvSpPr>
          <p:cNvPr id="3" name="椭圆 2">
            <a:extLst>
              <a:ext uri="{FF2B5EF4-FFF2-40B4-BE49-F238E27FC236}">
                <a16:creationId xmlns:a16="http://schemas.microsoft.com/office/drawing/2014/main" id="{FF92E6C3-7139-4907-B2CF-2326DD88CE24}"/>
              </a:ext>
            </a:extLst>
          </p:cNvPr>
          <p:cNvSpPr/>
          <p:nvPr/>
        </p:nvSpPr>
        <p:spPr>
          <a:xfrm>
            <a:off x="1731264" y="2523744"/>
            <a:ext cx="365760" cy="329184"/>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4" name="椭圆 13">
            <a:extLst>
              <a:ext uri="{FF2B5EF4-FFF2-40B4-BE49-F238E27FC236}">
                <a16:creationId xmlns:a16="http://schemas.microsoft.com/office/drawing/2014/main" id="{13AC3DAA-6C7D-416E-A6B0-837C628C1984}"/>
              </a:ext>
            </a:extLst>
          </p:cNvPr>
          <p:cNvSpPr/>
          <p:nvPr/>
        </p:nvSpPr>
        <p:spPr>
          <a:xfrm>
            <a:off x="2097024" y="3378359"/>
            <a:ext cx="365760" cy="329184"/>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5" name="椭圆 14">
            <a:extLst>
              <a:ext uri="{FF2B5EF4-FFF2-40B4-BE49-F238E27FC236}">
                <a16:creationId xmlns:a16="http://schemas.microsoft.com/office/drawing/2014/main" id="{B6597E0E-B868-4C34-B718-7D66649A07D1}"/>
              </a:ext>
            </a:extLst>
          </p:cNvPr>
          <p:cNvSpPr/>
          <p:nvPr/>
        </p:nvSpPr>
        <p:spPr>
          <a:xfrm>
            <a:off x="1731264" y="3378359"/>
            <a:ext cx="365760" cy="329184"/>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6" name="椭圆 15">
            <a:extLst>
              <a:ext uri="{FF2B5EF4-FFF2-40B4-BE49-F238E27FC236}">
                <a16:creationId xmlns:a16="http://schemas.microsoft.com/office/drawing/2014/main" id="{3AD07721-7925-4057-A0E2-8E12B1C95A85}"/>
              </a:ext>
            </a:extLst>
          </p:cNvPr>
          <p:cNvSpPr/>
          <p:nvPr/>
        </p:nvSpPr>
        <p:spPr>
          <a:xfrm>
            <a:off x="1731264" y="4162172"/>
            <a:ext cx="365760" cy="329184"/>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7" name="椭圆 16">
            <a:extLst>
              <a:ext uri="{FF2B5EF4-FFF2-40B4-BE49-F238E27FC236}">
                <a16:creationId xmlns:a16="http://schemas.microsoft.com/office/drawing/2014/main" id="{316E10AA-FC73-453D-B53F-60B56CE3ACD2}"/>
              </a:ext>
            </a:extLst>
          </p:cNvPr>
          <p:cNvSpPr/>
          <p:nvPr/>
        </p:nvSpPr>
        <p:spPr>
          <a:xfrm>
            <a:off x="2097024" y="5028570"/>
            <a:ext cx="365760" cy="329184"/>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8" name="椭圆 17">
            <a:extLst>
              <a:ext uri="{FF2B5EF4-FFF2-40B4-BE49-F238E27FC236}">
                <a16:creationId xmlns:a16="http://schemas.microsoft.com/office/drawing/2014/main" id="{309AA6EC-5B74-4712-8F72-1CAFFC656705}"/>
              </a:ext>
            </a:extLst>
          </p:cNvPr>
          <p:cNvSpPr/>
          <p:nvPr/>
        </p:nvSpPr>
        <p:spPr>
          <a:xfrm>
            <a:off x="2097024" y="4203464"/>
            <a:ext cx="365760" cy="329184"/>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cxnSp>
        <p:nvCxnSpPr>
          <p:cNvPr id="7" name="直接箭头连接符 6">
            <a:extLst>
              <a:ext uri="{FF2B5EF4-FFF2-40B4-BE49-F238E27FC236}">
                <a16:creationId xmlns:a16="http://schemas.microsoft.com/office/drawing/2014/main" id="{B283A509-FB98-40F2-9BA0-9BDFEC519408}"/>
              </a:ext>
            </a:extLst>
          </p:cNvPr>
          <p:cNvCxnSpPr>
            <a:stCxn id="3" idx="4"/>
            <a:endCxn id="14" idx="0"/>
          </p:cNvCxnSpPr>
          <p:nvPr/>
        </p:nvCxnSpPr>
        <p:spPr>
          <a:xfrm>
            <a:off x="1914144" y="2852928"/>
            <a:ext cx="365760" cy="5254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5D8C4F25-001D-44A1-9761-53B49D3A0BD1}"/>
              </a:ext>
            </a:extLst>
          </p:cNvPr>
          <p:cNvCxnSpPr>
            <a:cxnSpLocks/>
            <a:stCxn id="15" idx="4"/>
            <a:endCxn id="18" idx="0"/>
          </p:cNvCxnSpPr>
          <p:nvPr/>
        </p:nvCxnSpPr>
        <p:spPr>
          <a:xfrm>
            <a:off x="1914144" y="3707543"/>
            <a:ext cx="365760" cy="4959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72B37A25-661D-46C7-8280-A4263BC9C858}"/>
              </a:ext>
            </a:extLst>
          </p:cNvPr>
          <p:cNvCxnSpPr>
            <a:cxnSpLocks/>
            <a:stCxn id="16" idx="4"/>
            <a:endCxn id="17" idx="0"/>
          </p:cNvCxnSpPr>
          <p:nvPr/>
        </p:nvCxnSpPr>
        <p:spPr>
          <a:xfrm>
            <a:off x="1914144" y="4491356"/>
            <a:ext cx="365760" cy="53721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461EF3A0-BF2B-4518-8174-2D49085EDB2B}"/>
              </a:ext>
            </a:extLst>
          </p:cNvPr>
          <p:cNvSpPr/>
          <p:nvPr/>
        </p:nvSpPr>
        <p:spPr>
          <a:xfrm>
            <a:off x="1731264" y="5028570"/>
            <a:ext cx="365760" cy="329184"/>
          </a:xfrm>
          <a:prstGeom prst="ellipse">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27" name="椭圆 26">
            <a:extLst>
              <a:ext uri="{FF2B5EF4-FFF2-40B4-BE49-F238E27FC236}">
                <a16:creationId xmlns:a16="http://schemas.microsoft.com/office/drawing/2014/main" id="{637E0E97-DF51-46A1-9746-725F5E9C20B8}"/>
              </a:ext>
            </a:extLst>
          </p:cNvPr>
          <p:cNvSpPr/>
          <p:nvPr/>
        </p:nvSpPr>
        <p:spPr>
          <a:xfrm>
            <a:off x="1731264" y="5798414"/>
            <a:ext cx="365760" cy="329184"/>
          </a:xfrm>
          <a:prstGeom prst="ellipse">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cxnSp>
        <p:nvCxnSpPr>
          <p:cNvPr id="28" name="直接箭头连接符 27">
            <a:extLst>
              <a:ext uri="{FF2B5EF4-FFF2-40B4-BE49-F238E27FC236}">
                <a16:creationId xmlns:a16="http://schemas.microsoft.com/office/drawing/2014/main" id="{0393EC7A-2D9B-4464-897A-8F2A4AFA9266}"/>
              </a:ext>
            </a:extLst>
          </p:cNvPr>
          <p:cNvCxnSpPr>
            <a:cxnSpLocks/>
            <a:stCxn id="26" idx="4"/>
            <a:endCxn id="27" idx="0"/>
          </p:cNvCxnSpPr>
          <p:nvPr/>
        </p:nvCxnSpPr>
        <p:spPr>
          <a:xfrm>
            <a:off x="1914144" y="5357754"/>
            <a:ext cx="0" cy="44066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9A9145A1-3011-4A20-AD66-53E26FC2275A}"/>
              </a:ext>
            </a:extLst>
          </p:cNvPr>
          <p:cNvSpPr txBox="1"/>
          <p:nvPr/>
        </p:nvSpPr>
        <p:spPr>
          <a:xfrm>
            <a:off x="2097024" y="2967646"/>
            <a:ext cx="792480" cy="307777"/>
          </a:xfrm>
          <a:prstGeom prst="rect">
            <a:avLst/>
          </a:prstGeom>
          <a:noFill/>
        </p:spPr>
        <p:txBody>
          <a:bodyPr wrap="square" rtlCol="0">
            <a:spAutoFit/>
          </a:bodyPr>
          <a:lstStyle/>
          <a:p>
            <a:pPr algn="l"/>
            <a:r>
              <a:rPr lang="en-US" altLang="zh-CN" sz="1400" b="1" dirty="0">
                <a:solidFill>
                  <a:srgbClr val="FF0000"/>
                </a:solidFill>
                <a:latin typeface="微软雅黑" panose="020B0503020204020204" pitchFamily="34" charset="-122"/>
                <a:ea typeface="微软雅黑" panose="020B0503020204020204" pitchFamily="34" charset="-122"/>
              </a:rPr>
              <a:t>RAW</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E09CE680-931E-4E35-B9C0-FA414AF89D54}"/>
              </a:ext>
            </a:extLst>
          </p:cNvPr>
          <p:cNvSpPr txBox="1"/>
          <p:nvPr/>
        </p:nvSpPr>
        <p:spPr>
          <a:xfrm>
            <a:off x="2097024" y="3748835"/>
            <a:ext cx="792480" cy="307777"/>
          </a:xfrm>
          <a:prstGeom prst="rect">
            <a:avLst/>
          </a:prstGeom>
          <a:noFill/>
        </p:spPr>
        <p:txBody>
          <a:bodyPr wrap="square" rtlCol="0">
            <a:spAutoFit/>
          </a:bodyPr>
          <a:lstStyle/>
          <a:p>
            <a:pPr algn="l"/>
            <a:r>
              <a:rPr lang="en-US" altLang="zh-CN" sz="1400" b="1" dirty="0">
                <a:solidFill>
                  <a:srgbClr val="FF0000"/>
                </a:solidFill>
                <a:latin typeface="微软雅黑" panose="020B0503020204020204" pitchFamily="34" charset="-122"/>
                <a:ea typeface="微软雅黑" panose="020B0503020204020204" pitchFamily="34" charset="-122"/>
              </a:rPr>
              <a:t>RAW</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4B9BCAB3-74E7-4046-8C05-5A602C233126}"/>
              </a:ext>
            </a:extLst>
          </p:cNvPr>
          <p:cNvSpPr txBox="1"/>
          <p:nvPr/>
        </p:nvSpPr>
        <p:spPr>
          <a:xfrm>
            <a:off x="2097024" y="4576847"/>
            <a:ext cx="792480" cy="307777"/>
          </a:xfrm>
          <a:prstGeom prst="rect">
            <a:avLst/>
          </a:prstGeom>
          <a:noFill/>
        </p:spPr>
        <p:txBody>
          <a:bodyPr wrap="square" rtlCol="0">
            <a:spAutoFit/>
          </a:bodyPr>
          <a:lstStyle/>
          <a:p>
            <a:pPr algn="l"/>
            <a:r>
              <a:rPr lang="en-US" altLang="zh-CN" sz="1400" b="1" dirty="0">
                <a:solidFill>
                  <a:srgbClr val="FF0000"/>
                </a:solidFill>
                <a:latin typeface="微软雅黑" panose="020B0503020204020204" pitchFamily="34" charset="-122"/>
                <a:ea typeface="微软雅黑" panose="020B0503020204020204" pitchFamily="34" charset="-122"/>
              </a:rPr>
              <a:t>RAW</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B227DBE1-14C1-4357-A1CF-9D214A45EBA9}"/>
              </a:ext>
            </a:extLst>
          </p:cNvPr>
          <p:cNvSpPr txBox="1"/>
          <p:nvPr/>
        </p:nvSpPr>
        <p:spPr>
          <a:xfrm>
            <a:off x="1121664" y="5431572"/>
            <a:ext cx="792480" cy="307777"/>
          </a:xfrm>
          <a:prstGeom prst="rect">
            <a:avLst/>
          </a:prstGeom>
          <a:noFill/>
        </p:spPr>
        <p:txBody>
          <a:bodyPr wrap="square" rtlCol="0">
            <a:spAutoFit/>
          </a:bodyPr>
          <a:lstStyle/>
          <a:p>
            <a:pPr algn="l"/>
            <a:r>
              <a:rPr lang="en-US" altLang="zh-CN" sz="1400" b="1" dirty="0">
                <a:solidFill>
                  <a:schemeClr val="accent1"/>
                </a:solidFill>
                <a:latin typeface="微软雅黑" panose="020B0503020204020204" pitchFamily="34" charset="-122"/>
                <a:ea typeface="微软雅黑" panose="020B0503020204020204" pitchFamily="34" charset="-122"/>
              </a:rPr>
              <a:t>WAW</a:t>
            </a:r>
            <a:endParaRPr lang="zh-CN" altLang="en-US" sz="1400" b="1" dirty="0">
              <a:solidFill>
                <a:schemeClr val="accent1"/>
              </a:solidFill>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2F9CE691-A48B-42D3-B0FE-0786F6773C86}"/>
              </a:ext>
            </a:extLst>
          </p:cNvPr>
          <p:cNvSpPr/>
          <p:nvPr/>
        </p:nvSpPr>
        <p:spPr>
          <a:xfrm>
            <a:off x="6096000" y="963930"/>
            <a:ext cx="6496431" cy="526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r>
              <a:rPr lang="en-US" altLang="zh-CN"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addf</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f0, f1, f2    </a:t>
            </a: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r>
              <a:rPr lang="en-US" altLang="zh-CN"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mulf</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f3, f0, f2</a:t>
            </a: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r>
              <a:rPr lang="en-US" altLang="zh-CN"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addf</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f4, f3, f2    </a:t>
            </a: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r>
              <a:rPr lang="en-US" altLang="zh-CN"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mulf</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f5, f4, f2</a:t>
            </a: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r>
              <a:rPr lang="en-US" altLang="zh-CN"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divf</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r>
              <a:rPr lang="en-US" altLang="zh-CN" b="1" dirty="0">
                <a:solidFill>
                  <a:srgbClr val="7030A0"/>
                </a:solidFill>
                <a:latin typeface="微软雅黑" panose="020B0503020204020204" pitchFamily="34" charset="-122"/>
                <a:ea typeface="微软雅黑" panose="020B0503020204020204" pitchFamily="34" charset="-122"/>
                <a:sym typeface="方正黑体简体" panose="03000509000000000000" pitchFamily="65" charset="-122"/>
              </a:rPr>
              <a:t>f6</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f1, f2</a:t>
            </a:r>
          </a:p>
        </p:txBody>
      </p:sp>
    </p:spTree>
    <p:extLst>
      <p:ext uri="{BB962C8B-B14F-4D97-AF65-F5344CB8AC3E}">
        <p14:creationId xmlns:p14="http://schemas.microsoft.com/office/powerpoint/2010/main" val="5663843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46811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Out-of-Order: Compiler</a:t>
            </a:r>
          </a:p>
        </p:txBody>
      </p:sp>
      <p:sp>
        <p:nvSpPr>
          <p:cNvPr id="6" name="矩形 5">
            <a:extLst>
              <a:ext uri="{FF2B5EF4-FFF2-40B4-BE49-F238E27FC236}">
                <a16:creationId xmlns:a16="http://schemas.microsoft.com/office/drawing/2014/main" id="{2A97F6BA-D0E7-4919-A5AB-BB651ABD3B93}"/>
              </a:ext>
            </a:extLst>
          </p:cNvPr>
          <p:cNvSpPr/>
          <p:nvPr/>
        </p:nvSpPr>
        <p:spPr>
          <a:xfrm>
            <a:off x="916305" y="963930"/>
            <a:ext cx="11275695"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Example</a:t>
            </a:r>
            <a:r>
              <a:rPr lang="zh-CN" altLang="en-US"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t>
            </a: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Filling Stall</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pic>
        <p:nvPicPr>
          <p:cNvPr id="7" name="图片 6">
            <a:extLst>
              <a:ext uri="{FF2B5EF4-FFF2-40B4-BE49-F238E27FC236}">
                <a16:creationId xmlns:a16="http://schemas.microsoft.com/office/drawing/2014/main" id="{878CA732-28C9-4F33-87D5-6B1735BCD6D7}"/>
              </a:ext>
            </a:extLst>
          </p:cNvPr>
          <p:cNvPicPr>
            <a:picLocks noChangeAspect="1"/>
          </p:cNvPicPr>
          <p:nvPr/>
        </p:nvPicPr>
        <p:blipFill>
          <a:blip r:embed="rId3"/>
          <a:stretch>
            <a:fillRect/>
          </a:stretch>
        </p:blipFill>
        <p:spPr>
          <a:xfrm>
            <a:off x="421328" y="3429000"/>
            <a:ext cx="4735639" cy="1453690"/>
          </a:xfrm>
          <a:prstGeom prst="rect">
            <a:avLst/>
          </a:prstGeom>
        </p:spPr>
      </p:pic>
      <p:sp>
        <p:nvSpPr>
          <p:cNvPr id="2" name="文本框 1">
            <a:extLst>
              <a:ext uri="{FF2B5EF4-FFF2-40B4-BE49-F238E27FC236}">
                <a16:creationId xmlns:a16="http://schemas.microsoft.com/office/drawing/2014/main" id="{C48A60BA-E952-47CC-BFF4-C45115357EB9}"/>
              </a:ext>
            </a:extLst>
          </p:cNvPr>
          <p:cNvSpPr txBox="1"/>
          <p:nvPr/>
        </p:nvSpPr>
        <p:spPr>
          <a:xfrm>
            <a:off x="916305" y="5925312"/>
            <a:ext cx="4423791" cy="646331"/>
          </a:xfrm>
          <a:prstGeom prst="rect">
            <a:avLst/>
          </a:prstGeom>
          <a:noFill/>
        </p:spPr>
        <p:txBody>
          <a:bodyPr wrap="square" rtlCol="0">
            <a:spAutoFit/>
          </a:bodyPr>
          <a:lstStyle/>
          <a:p>
            <a:pPr algn="l"/>
            <a:r>
              <a:rPr lang="en-US" altLang="zh-CN" b="1" dirty="0">
                <a:solidFill>
                  <a:srgbClr val="595959"/>
                </a:solidFill>
                <a:latin typeface="微软雅黑" panose="020B0503020204020204" pitchFamily="34" charset="-122"/>
                <a:ea typeface="微软雅黑" panose="020B0503020204020204" pitchFamily="34" charset="-122"/>
              </a:rPr>
              <a:t>8 cycles per loop element(assume </a:t>
            </a:r>
            <a:r>
              <a:rPr lang="en-US" altLang="zh-CN" b="1" dirty="0" err="1">
                <a:solidFill>
                  <a:srgbClr val="595959"/>
                </a:solidFill>
                <a:latin typeface="微软雅黑" panose="020B0503020204020204" pitchFamily="34" charset="-122"/>
                <a:ea typeface="微软雅黑" panose="020B0503020204020204" pitchFamily="34" charset="-122"/>
              </a:rPr>
              <a:t>bne</a:t>
            </a:r>
            <a:r>
              <a:rPr lang="en-US" altLang="zh-CN" b="1" dirty="0">
                <a:solidFill>
                  <a:srgbClr val="595959"/>
                </a:solidFill>
                <a:latin typeface="微软雅黑" panose="020B0503020204020204" pitchFamily="34" charset="-122"/>
                <a:ea typeface="微软雅黑" panose="020B0503020204020204" pitchFamily="34" charset="-122"/>
              </a:rPr>
              <a:t> 0 latency from predictor)</a:t>
            </a:r>
            <a:endParaRPr lang="zh-CN" altLang="en-US" b="1" dirty="0">
              <a:solidFill>
                <a:srgbClr val="595959"/>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63ACBAD9-04BB-45D7-AB23-B910D90D7E30}"/>
              </a:ext>
            </a:extLst>
          </p:cNvPr>
          <p:cNvPicPr>
            <a:picLocks noChangeAspect="1"/>
          </p:cNvPicPr>
          <p:nvPr/>
        </p:nvPicPr>
        <p:blipFill>
          <a:blip r:embed="rId4"/>
          <a:stretch>
            <a:fillRect/>
          </a:stretch>
        </p:blipFill>
        <p:spPr>
          <a:xfrm>
            <a:off x="5340096" y="1865750"/>
            <a:ext cx="6239909" cy="4580189"/>
          </a:xfrm>
          <a:prstGeom prst="rect">
            <a:avLst/>
          </a:prstGeom>
        </p:spPr>
      </p:pic>
    </p:spTree>
    <p:extLst>
      <p:ext uri="{BB962C8B-B14F-4D97-AF65-F5344CB8AC3E}">
        <p14:creationId xmlns:p14="http://schemas.microsoft.com/office/powerpoint/2010/main" val="3574242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46811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Out-of-Order: Compiler</a:t>
            </a:r>
          </a:p>
        </p:txBody>
      </p:sp>
      <p:sp>
        <p:nvSpPr>
          <p:cNvPr id="6" name="矩形 5">
            <a:extLst>
              <a:ext uri="{FF2B5EF4-FFF2-40B4-BE49-F238E27FC236}">
                <a16:creationId xmlns:a16="http://schemas.microsoft.com/office/drawing/2014/main" id="{2A97F6BA-D0E7-4919-A5AB-BB651ABD3B93}"/>
              </a:ext>
            </a:extLst>
          </p:cNvPr>
          <p:cNvSpPr/>
          <p:nvPr/>
        </p:nvSpPr>
        <p:spPr>
          <a:xfrm>
            <a:off x="916305" y="963930"/>
            <a:ext cx="11275695"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Example</a:t>
            </a:r>
            <a:r>
              <a:rPr lang="zh-CN" altLang="en-US"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t>
            </a: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Filling Stall</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pic>
        <p:nvPicPr>
          <p:cNvPr id="7" name="图片 6">
            <a:extLst>
              <a:ext uri="{FF2B5EF4-FFF2-40B4-BE49-F238E27FC236}">
                <a16:creationId xmlns:a16="http://schemas.microsoft.com/office/drawing/2014/main" id="{878CA732-28C9-4F33-87D5-6B1735BCD6D7}"/>
              </a:ext>
            </a:extLst>
          </p:cNvPr>
          <p:cNvPicPr>
            <a:picLocks noChangeAspect="1"/>
          </p:cNvPicPr>
          <p:nvPr/>
        </p:nvPicPr>
        <p:blipFill>
          <a:blip r:embed="rId3"/>
          <a:stretch>
            <a:fillRect/>
          </a:stretch>
        </p:blipFill>
        <p:spPr>
          <a:xfrm>
            <a:off x="421328" y="3429000"/>
            <a:ext cx="4735639" cy="1453690"/>
          </a:xfrm>
          <a:prstGeom prst="rect">
            <a:avLst/>
          </a:prstGeom>
        </p:spPr>
      </p:pic>
      <p:sp>
        <p:nvSpPr>
          <p:cNvPr id="2" name="文本框 1">
            <a:extLst>
              <a:ext uri="{FF2B5EF4-FFF2-40B4-BE49-F238E27FC236}">
                <a16:creationId xmlns:a16="http://schemas.microsoft.com/office/drawing/2014/main" id="{C48A60BA-E952-47CC-BFF4-C45115357EB9}"/>
              </a:ext>
            </a:extLst>
          </p:cNvPr>
          <p:cNvSpPr txBox="1"/>
          <p:nvPr/>
        </p:nvSpPr>
        <p:spPr>
          <a:xfrm>
            <a:off x="2317432" y="6169660"/>
            <a:ext cx="7557135" cy="365760"/>
          </a:xfrm>
          <a:prstGeom prst="rect">
            <a:avLst/>
          </a:prstGeom>
          <a:noFill/>
        </p:spPr>
        <p:txBody>
          <a:bodyPr wrap="square" rtlCol="0">
            <a:spAutoFit/>
          </a:bodyPr>
          <a:lstStyle/>
          <a:p>
            <a:pPr algn="l"/>
            <a:r>
              <a:rPr lang="en-US" altLang="zh-CN" b="1" dirty="0">
                <a:solidFill>
                  <a:srgbClr val="595959"/>
                </a:solidFill>
                <a:latin typeface="微软雅黑" panose="020B0503020204020204" pitchFamily="34" charset="-122"/>
                <a:ea typeface="微软雅黑" panose="020B0503020204020204" pitchFamily="34" charset="-122"/>
              </a:rPr>
              <a:t>8 cycles per loop element(assume </a:t>
            </a:r>
            <a:r>
              <a:rPr lang="en-US" altLang="zh-CN" b="1" dirty="0" err="1">
                <a:solidFill>
                  <a:srgbClr val="595959"/>
                </a:solidFill>
                <a:latin typeface="微软雅黑" panose="020B0503020204020204" pitchFamily="34" charset="-122"/>
                <a:ea typeface="微软雅黑" panose="020B0503020204020204" pitchFamily="34" charset="-122"/>
              </a:rPr>
              <a:t>bne</a:t>
            </a:r>
            <a:r>
              <a:rPr lang="en-US" altLang="zh-CN" b="1" dirty="0">
                <a:solidFill>
                  <a:srgbClr val="595959"/>
                </a:solidFill>
                <a:latin typeface="微软雅黑" panose="020B0503020204020204" pitchFamily="34" charset="-122"/>
                <a:ea typeface="微软雅黑" panose="020B0503020204020204" pitchFamily="34" charset="-122"/>
              </a:rPr>
              <a:t> 0 latency from predictor)</a:t>
            </a:r>
            <a:endParaRPr lang="zh-CN" altLang="en-US" b="1" dirty="0">
              <a:solidFill>
                <a:srgbClr val="595959"/>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A9DA72BC-07E3-4454-A6C2-9145FD9A60D8}"/>
              </a:ext>
            </a:extLst>
          </p:cNvPr>
          <p:cNvPicPr>
            <a:picLocks noChangeAspect="1"/>
          </p:cNvPicPr>
          <p:nvPr/>
        </p:nvPicPr>
        <p:blipFill>
          <a:blip r:embed="rId4"/>
          <a:stretch>
            <a:fillRect/>
          </a:stretch>
        </p:blipFill>
        <p:spPr>
          <a:xfrm>
            <a:off x="5425440" y="2506316"/>
            <a:ext cx="6201727" cy="3375037"/>
          </a:xfrm>
          <a:prstGeom prst="rect">
            <a:avLst/>
          </a:prstGeom>
        </p:spPr>
      </p:pic>
    </p:spTree>
    <p:extLst>
      <p:ext uri="{BB962C8B-B14F-4D97-AF65-F5344CB8AC3E}">
        <p14:creationId xmlns:p14="http://schemas.microsoft.com/office/powerpoint/2010/main" val="5474327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46811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Out-of-Order: Compiler</a:t>
            </a:r>
          </a:p>
        </p:txBody>
      </p:sp>
      <p:sp>
        <p:nvSpPr>
          <p:cNvPr id="6" name="矩形 5">
            <a:extLst>
              <a:ext uri="{FF2B5EF4-FFF2-40B4-BE49-F238E27FC236}">
                <a16:creationId xmlns:a16="http://schemas.microsoft.com/office/drawing/2014/main" id="{2A97F6BA-D0E7-4919-A5AB-BB651ABD3B93}"/>
              </a:ext>
            </a:extLst>
          </p:cNvPr>
          <p:cNvSpPr/>
          <p:nvPr/>
        </p:nvSpPr>
        <p:spPr>
          <a:xfrm>
            <a:off x="916305" y="963930"/>
            <a:ext cx="11275695"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Example</a:t>
            </a:r>
            <a:r>
              <a:rPr lang="zh-CN" altLang="en-US"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t>
            </a: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Filling Stall</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2" name="文本框 1">
            <a:extLst>
              <a:ext uri="{FF2B5EF4-FFF2-40B4-BE49-F238E27FC236}">
                <a16:creationId xmlns:a16="http://schemas.microsoft.com/office/drawing/2014/main" id="{C48A60BA-E952-47CC-BFF4-C45115357EB9}"/>
              </a:ext>
            </a:extLst>
          </p:cNvPr>
          <p:cNvSpPr txBox="1"/>
          <p:nvPr/>
        </p:nvSpPr>
        <p:spPr>
          <a:xfrm>
            <a:off x="4140950" y="6169660"/>
            <a:ext cx="3942345" cy="369332"/>
          </a:xfrm>
          <a:prstGeom prst="rect">
            <a:avLst/>
          </a:prstGeom>
          <a:noFill/>
        </p:spPr>
        <p:txBody>
          <a:bodyPr wrap="square" rtlCol="0">
            <a:spAutoFit/>
          </a:bodyPr>
          <a:lstStyle/>
          <a:p>
            <a:pPr algn="l"/>
            <a:r>
              <a:rPr lang="en-US" altLang="zh-CN" b="1" dirty="0">
                <a:solidFill>
                  <a:srgbClr val="595959"/>
                </a:solidFill>
                <a:latin typeface="微软雅黑" panose="020B0503020204020204" pitchFamily="34" charset="-122"/>
                <a:ea typeface="微软雅黑" panose="020B0503020204020204" pitchFamily="34" charset="-122"/>
              </a:rPr>
              <a:t>8 vs. 7 cycles per loop element</a:t>
            </a:r>
            <a:endParaRPr lang="zh-CN" altLang="en-US" b="1" dirty="0">
              <a:solidFill>
                <a:srgbClr val="595959"/>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A9DA72BC-07E3-4454-A6C2-9145FD9A60D8}"/>
              </a:ext>
            </a:extLst>
          </p:cNvPr>
          <p:cNvPicPr>
            <a:picLocks noChangeAspect="1"/>
          </p:cNvPicPr>
          <p:nvPr/>
        </p:nvPicPr>
        <p:blipFill>
          <a:blip r:embed="rId3"/>
          <a:stretch>
            <a:fillRect/>
          </a:stretch>
        </p:blipFill>
        <p:spPr>
          <a:xfrm>
            <a:off x="85725" y="2587683"/>
            <a:ext cx="5627518" cy="3062547"/>
          </a:xfrm>
          <a:prstGeom prst="rect">
            <a:avLst/>
          </a:prstGeom>
        </p:spPr>
      </p:pic>
      <p:pic>
        <p:nvPicPr>
          <p:cNvPr id="4" name="图片 3">
            <a:extLst>
              <a:ext uri="{FF2B5EF4-FFF2-40B4-BE49-F238E27FC236}">
                <a16:creationId xmlns:a16="http://schemas.microsoft.com/office/drawing/2014/main" id="{58088148-23E8-4114-9543-7FB62998096A}"/>
              </a:ext>
            </a:extLst>
          </p:cNvPr>
          <p:cNvPicPr>
            <a:picLocks noChangeAspect="1"/>
          </p:cNvPicPr>
          <p:nvPr/>
        </p:nvPicPr>
        <p:blipFill>
          <a:blip r:embed="rId4"/>
          <a:stretch>
            <a:fillRect/>
          </a:stretch>
        </p:blipFill>
        <p:spPr>
          <a:xfrm>
            <a:off x="5883021" y="2718816"/>
            <a:ext cx="6064460" cy="2931414"/>
          </a:xfrm>
          <a:prstGeom prst="rect">
            <a:avLst/>
          </a:prstGeom>
        </p:spPr>
      </p:pic>
      <p:sp>
        <p:nvSpPr>
          <p:cNvPr id="8" name="文本框 7">
            <a:extLst>
              <a:ext uri="{FF2B5EF4-FFF2-40B4-BE49-F238E27FC236}">
                <a16:creationId xmlns:a16="http://schemas.microsoft.com/office/drawing/2014/main" id="{5146AEBF-B94A-4447-A900-ADEBDF52CAB8}"/>
              </a:ext>
            </a:extLst>
          </p:cNvPr>
          <p:cNvSpPr txBox="1"/>
          <p:nvPr/>
        </p:nvSpPr>
        <p:spPr>
          <a:xfrm>
            <a:off x="463296" y="2068253"/>
            <a:ext cx="1255776" cy="369332"/>
          </a:xfrm>
          <a:prstGeom prst="rect">
            <a:avLst/>
          </a:prstGeom>
          <a:noFill/>
        </p:spPr>
        <p:txBody>
          <a:bodyPr wrap="square" rtlCol="0">
            <a:spAutoFit/>
          </a:bodyPr>
          <a:lstStyle/>
          <a:p>
            <a:pPr algn="l"/>
            <a:r>
              <a:rPr lang="en-US" altLang="zh-CN" b="1" dirty="0">
                <a:solidFill>
                  <a:srgbClr val="595959"/>
                </a:solidFill>
                <a:latin typeface="微软雅黑" panose="020B0503020204020204" pitchFamily="34" charset="-122"/>
                <a:ea typeface="微软雅黑" panose="020B0503020204020204" pitchFamily="34" charset="-122"/>
              </a:rPr>
              <a:t>Before:</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AF7BFEDB-94D5-4AD6-A276-66CE7BF30924}"/>
              </a:ext>
            </a:extLst>
          </p:cNvPr>
          <p:cNvSpPr txBox="1"/>
          <p:nvPr/>
        </p:nvSpPr>
        <p:spPr>
          <a:xfrm>
            <a:off x="6096000" y="2068253"/>
            <a:ext cx="1255776" cy="369332"/>
          </a:xfrm>
          <a:prstGeom prst="rect">
            <a:avLst/>
          </a:prstGeom>
          <a:noFill/>
        </p:spPr>
        <p:txBody>
          <a:bodyPr wrap="square" rtlCol="0">
            <a:spAutoFit/>
          </a:bodyPr>
          <a:lstStyle/>
          <a:p>
            <a:pPr algn="l"/>
            <a:r>
              <a:rPr lang="en-US" altLang="zh-CN" b="1" dirty="0">
                <a:solidFill>
                  <a:srgbClr val="595959"/>
                </a:solidFill>
                <a:latin typeface="微软雅黑" panose="020B0503020204020204" pitchFamily="34" charset="-122"/>
                <a:ea typeface="微软雅黑" panose="020B0503020204020204" pitchFamily="34" charset="-122"/>
              </a:rPr>
              <a:t>After:</a:t>
            </a:r>
            <a:endParaRPr lang="zh-CN" altLang="en-US" b="1"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14623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244424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一个示例程序</a:t>
            </a:r>
          </a:p>
        </p:txBody>
      </p:sp>
      <p:sp>
        <p:nvSpPr>
          <p:cNvPr id="8" name="文本框 7">
            <a:extLst>
              <a:ext uri="{FF2B5EF4-FFF2-40B4-BE49-F238E27FC236}">
                <a16:creationId xmlns:a16="http://schemas.microsoft.com/office/drawing/2014/main" id="{DE4D224F-55F9-44B7-B277-E4D722DBEEE7}"/>
              </a:ext>
            </a:extLst>
          </p:cNvPr>
          <p:cNvSpPr txBox="1"/>
          <p:nvPr/>
        </p:nvSpPr>
        <p:spPr>
          <a:xfrm>
            <a:off x="1133856" y="1475232"/>
            <a:ext cx="7620000" cy="3139321"/>
          </a:xfrm>
          <a:prstGeom prst="rect">
            <a:avLst/>
          </a:prstGeom>
          <a:noFill/>
        </p:spPr>
        <p:txBody>
          <a:bodyPr wrap="square" rtlCol="0">
            <a:spAutoFit/>
          </a:bodyPr>
          <a:lstStyle/>
          <a:p>
            <a:pPr algn="l"/>
            <a:r>
              <a:rPr lang="en-US" altLang="zh-CN" b="1" dirty="0" err="1">
                <a:solidFill>
                  <a:srgbClr val="595959"/>
                </a:solidFill>
                <a:latin typeface="微软雅黑" panose="020B0503020204020204" pitchFamily="34" charset="-122"/>
                <a:ea typeface="微软雅黑" panose="020B0503020204020204" pitchFamily="34" charset="-122"/>
              </a:rPr>
              <a:t>imul</a:t>
            </a:r>
            <a:r>
              <a:rPr lang="en-US" altLang="zh-CN" b="1" dirty="0">
                <a:solidFill>
                  <a:srgbClr val="595959"/>
                </a:solidFill>
                <a:latin typeface="微软雅黑" panose="020B0503020204020204" pitchFamily="34" charset="-122"/>
                <a:ea typeface="微软雅黑" panose="020B0503020204020204" pitchFamily="34" charset="-122"/>
              </a:rPr>
              <a:t> %</a:t>
            </a:r>
            <a:r>
              <a:rPr lang="en-US" altLang="zh-CN" b="1" dirty="0" err="1">
                <a:solidFill>
                  <a:srgbClr val="595959"/>
                </a:solidFill>
                <a:latin typeface="微软雅黑" panose="020B0503020204020204" pitchFamily="34" charset="-122"/>
                <a:ea typeface="微软雅黑" panose="020B0503020204020204" pitchFamily="34" charset="-122"/>
              </a:rPr>
              <a:t>eax</a:t>
            </a:r>
            <a:r>
              <a:rPr lang="en-US" altLang="zh-CN" b="1" dirty="0">
                <a:solidFill>
                  <a:srgbClr val="595959"/>
                </a:solidFill>
                <a:latin typeface="微软雅黑" panose="020B0503020204020204" pitchFamily="34" charset="-122"/>
                <a:ea typeface="微软雅黑" panose="020B0503020204020204" pitchFamily="34" charset="-122"/>
              </a:rPr>
              <a:t>, %</a:t>
            </a:r>
            <a:r>
              <a:rPr lang="en-US" altLang="zh-CN" b="1" dirty="0" err="1">
                <a:solidFill>
                  <a:srgbClr val="595959"/>
                </a:solidFill>
                <a:latin typeface="微软雅黑" panose="020B0503020204020204" pitchFamily="34" charset="-122"/>
                <a:ea typeface="微软雅黑" panose="020B0503020204020204" pitchFamily="34" charset="-122"/>
              </a:rPr>
              <a:t>eax</a:t>
            </a:r>
            <a:endParaRPr lang="en-US" altLang="zh-CN" b="1" dirty="0">
              <a:solidFill>
                <a:srgbClr val="595959"/>
              </a:solidFill>
              <a:latin typeface="微软雅黑" panose="020B0503020204020204" pitchFamily="34" charset="-122"/>
              <a:ea typeface="微软雅黑" panose="020B0503020204020204" pitchFamily="34" charset="-122"/>
            </a:endParaRPr>
          </a:p>
          <a:p>
            <a:endParaRPr lang="en-US" altLang="zh-CN" b="1" dirty="0">
              <a:solidFill>
                <a:srgbClr val="595959"/>
              </a:solidFill>
              <a:latin typeface="微软雅黑" panose="020B0503020204020204" pitchFamily="34" charset="-122"/>
              <a:ea typeface="微软雅黑" panose="020B0503020204020204" pitchFamily="34" charset="-122"/>
            </a:endParaRPr>
          </a:p>
          <a:p>
            <a:r>
              <a:rPr lang="en-US" altLang="zh-CN" b="1" dirty="0" err="1">
                <a:solidFill>
                  <a:srgbClr val="595959"/>
                </a:solidFill>
                <a:latin typeface="微软雅黑" panose="020B0503020204020204" pitchFamily="34" charset="-122"/>
                <a:ea typeface="微软雅黑" panose="020B0503020204020204" pitchFamily="34" charset="-122"/>
              </a:rPr>
              <a:t>imul</a:t>
            </a:r>
            <a:r>
              <a:rPr lang="en-US" altLang="zh-CN" b="1" dirty="0">
                <a:solidFill>
                  <a:srgbClr val="595959"/>
                </a:solidFill>
                <a:latin typeface="微软雅黑" panose="020B0503020204020204" pitchFamily="34" charset="-122"/>
                <a:ea typeface="微软雅黑" panose="020B0503020204020204" pitchFamily="34" charset="-122"/>
              </a:rPr>
              <a:t> %</a:t>
            </a:r>
            <a:r>
              <a:rPr lang="en-US" altLang="zh-CN" b="1" dirty="0" err="1">
                <a:solidFill>
                  <a:srgbClr val="595959"/>
                </a:solidFill>
                <a:latin typeface="微软雅黑" panose="020B0503020204020204" pitchFamily="34" charset="-122"/>
                <a:ea typeface="微软雅黑" panose="020B0503020204020204" pitchFamily="34" charset="-122"/>
              </a:rPr>
              <a:t>eax</a:t>
            </a:r>
            <a:r>
              <a:rPr lang="en-US" altLang="zh-CN" b="1" dirty="0">
                <a:solidFill>
                  <a:srgbClr val="595959"/>
                </a:solidFill>
                <a:latin typeface="微软雅黑" panose="020B0503020204020204" pitchFamily="34" charset="-122"/>
                <a:ea typeface="微软雅黑" panose="020B0503020204020204" pitchFamily="34" charset="-122"/>
              </a:rPr>
              <a:t>, %</a:t>
            </a:r>
            <a:r>
              <a:rPr lang="en-US" altLang="zh-CN" b="1" dirty="0" err="1">
                <a:solidFill>
                  <a:srgbClr val="595959"/>
                </a:solidFill>
                <a:latin typeface="微软雅黑" panose="020B0503020204020204" pitchFamily="34" charset="-122"/>
                <a:ea typeface="微软雅黑" panose="020B0503020204020204" pitchFamily="34" charset="-122"/>
              </a:rPr>
              <a:t>eax</a:t>
            </a:r>
            <a:endParaRPr lang="en-US" altLang="zh-CN" b="1" dirty="0">
              <a:solidFill>
                <a:srgbClr val="595959"/>
              </a:solidFill>
              <a:latin typeface="微软雅黑" panose="020B0503020204020204" pitchFamily="34" charset="-122"/>
              <a:ea typeface="微软雅黑" panose="020B0503020204020204" pitchFamily="34" charset="-122"/>
            </a:endParaRPr>
          </a:p>
          <a:p>
            <a:pPr algn="l"/>
            <a:endParaRPr lang="en-US" altLang="zh-CN" b="1" dirty="0">
              <a:solidFill>
                <a:srgbClr val="595959"/>
              </a:solidFill>
              <a:latin typeface="微软雅黑" panose="020B0503020204020204" pitchFamily="34" charset="-122"/>
              <a:ea typeface="微软雅黑" panose="020B0503020204020204" pitchFamily="34" charset="-122"/>
            </a:endParaRPr>
          </a:p>
          <a:p>
            <a:pPr algn="l"/>
            <a:r>
              <a:rPr lang="en-US" altLang="zh-CN" b="1" dirty="0">
                <a:solidFill>
                  <a:srgbClr val="595959"/>
                </a:solidFill>
                <a:latin typeface="微软雅黑" panose="020B0503020204020204" pitchFamily="34" charset="-122"/>
                <a:ea typeface="微软雅黑" panose="020B0503020204020204" pitchFamily="34" charset="-122"/>
              </a:rPr>
              <a:t>…</a:t>
            </a:r>
          </a:p>
          <a:p>
            <a:pPr algn="l"/>
            <a:endParaRPr lang="en-US" altLang="zh-CN" b="1" dirty="0">
              <a:solidFill>
                <a:srgbClr val="595959"/>
              </a:solidFill>
              <a:latin typeface="微软雅黑" panose="020B0503020204020204" pitchFamily="34" charset="-122"/>
              <a:ea typeface="微软雅黑" panose="020B0503020204020204" pitchFamily="34" charset="-122"/>
            </a:endParaRPr>
          </a:p>
          <a:p>
            <a:pPr algn="l"/>
            <a:r>
              <a:rPr lang="en-US" altLang="zh-CN" b="1" dirty="0" err="1">
                <a:solidFill>
                  <a:srgbClr val="595959"/>
                </a:solidFill>
                <a:latin typeface="微软雅黑" panose="020B0503020204020204" pitchFamily="34" charset="-122"/>
                <a:ea typeface="微软雅黑" panose="020B0503020204020204" pitchFamily="34" charset="-122"/>
              </a:rPr>
              <a:t>imul</a:t>
            </a:r>
            <a:r>
              <a:rPr lang="en-US" altLang="zh-CN" b="1" dirty="0">
                <a:solidFill>
                  <a:srgbClr val="595959"/>
                </a:solidFill>
                <a:latin typeface="微软雅黑" panose="020B0503020204020204" pitchFamily="34" charset="-122"/>
                <a:ea typeface="微软雅黑" panose="020B0503020204020204" pitchFamily="34" charset="-122"/>
              </a:rPr>
              <a:t> %</a:t>
            </a:r>
            <a:r>
              <a:rPr lang="en-US" altLang="zh-CN" b="1" dirty="0" err="1">
                <a:solidFill>
                  <a:srgbClr val="595959"/>
                </a:solidFill>
                <a:latin typeface="微软雅黑" panose="020B0503020204020204" pitchFamily="34" charset="-122"/>
                <a:ea typeface="微软雅黑" panose="020B0503020204020204" pitchFamily="34" charset="-122"/>
              </a:rPr>
              <a:t>edx</a:t>
            </a:r>
            <a:r>
              <a:rPr lang="en-US" altLang="zh-CN" b="1" dirty="0">
                <a:solidFill>
                  <a:srgbClr val="595959"/>
                </a:solidFill>
                <a:latin typeface="微软雅黑" panose="020B0503020204020204" pitchFamily="34" charset="-122"/>
                <a:ea typeface="微软雅黑" panose="020B0503020204020204" pitchFamily="34" charset="-122"/>
              </a:rPr>
              <a:t>, %</a:t>
            </a:r>
            <a:r>
              <a:rPr lang="en-US" altLang="zh-CN" b="1" dirty="0" err="1">
                <a:solidFill>
                  <a:srgbClr val="595959"/>
                </a:solidFill>
                <a:latin typeface="微软雅黑" panose="020B0503020204020204" pitchFamily="34" charset="-122"/>
                <a:ea typeface="微软雅黑" panose="020B0503020204020204" pitchFamily="34" charset="-122"/>
              </a:rPr>
              <a:t>edx</a:t>
            </a:r>
            <a:endParaRPr lang="en-US" altLang="zh-CN" b="1" dirty="0">
              <a:solidFill>
                <a:srgbClr val="595959"/>
              </a:solidFill>
              <a:latin typeface="微软雅黑" panose="020B0503020204020204" pitchFamily="34" charset="-122"/>
              <a:ea typeface="微软雅黑" panose="020B0503020204020204" pitchFamily="34" charset="-122"/>
            </a:endParaRPr>
          </a:p>
          <a:p>
            <a:endParaRPr lang="en-US" altLang="zh-CN" b="1" dirty="0">
              <a:solidFill>
                <a:srgbClr val="595959"/>
              </a:solidFill>
              <a:latin typeface="微软雅黑" panose="020B0503020204020204" pitchFamily="34" charset="-122"/>
              <a:ea typeface="微软雅黑" panose="020B0503020204020204" pitchFamily="34" charset="-122"/>
            </a:endParaRPr>
          </a:p>
          <a:p>
            <a:r>
              <a:rPr lang="en-US" altLang="zh-CN" b="1" dirty="0" err="1">
                <a:solidFill>
                  <a:srgbClr val="595959"/>
                </a:solidFill>
                <a:latin typeface="微软雅黑" panose="020B0503020204020204" pitchFamily="34" charset="-122"/>
                <a:ea typeface="微软雅黑" panose="020B0503020204020204" pitchFamily="34" charset="-122"/>
              </a:rPr>
              <a:t>imul</a:t>
            </a:r>
            <a:r>
              <a:rPr lang="en-US" altLang="zh-CN" b="1" dirty="0">
                <a:solidFill>
                  <a:srgbClr val="595959"/>
                </a:solidFill>
                <a:latin typeface="微软雅黑" panose="020B0503020204020204" pitchFamily="34" charset="-122"/>
                <a:ea typeface="微软雅黑" panose="020B0503020204020204" pitchFamily="34" charset="-122"/>
              </a:rPr>
              <a:t> %</a:t>
            </a:r>
            <a:r>
              <a:rPr lang="en-US" altLang="zh-CN" b="1" dirty="0" err="1">
                <a:solidFill>
                  <a:srgbClr val="595959"/>
                </a:solidFill>
                <a:latin typeface="微软雅黑" panose="020B0503020204020204" pitchFamily="34" charset="-122"/>
                <a:ea typeface="微软雅黑" panose="020B0503020204020204" pitchFamily="34" charset="-122"/>
              </a:rPr>
              <a:t>eax</a:t>
            </a:r>
            <a:r>
              <a:rPr lang="en-US" altLang="zh-CN" b="1" dirty="0">
                <a:solidFill>
                  <a:srgbClr val="595959"/>
                </a:solidFill>
                <a:latin typeface="微软雅黑" panose="020B0503020204020204" pitchFamily="34" charset="-122"/>
                <a:ea typeface="微软雅黑" panose="020B0503020204020204" pitchFamily="34" charset="-122"/>
              </a:rPr>
              <a:t>, %</a:t>
            </a:r>
            <a:r>
              <a:rPr lang="en-US" altLang="zh-CN" b="1" dirty="0" err="1">
                <a:solidFill>
                  <a:srgbClr val="595959"/>
                </a:solidFill>
                <a:latin typeface="微软雅黑" panose="020B0503020204020204" pitchFamily="34" charset="-122"/>
                <a:ea typeface="微软雅黑" panose="020B0503020204020204" pitchFamily="34" charset="-122"/>
              </a:rPr>
              <a:t>eax</a:t>
            </a:r>
            <a:endParaRPr lang="en-US" altLang="zh-CN" b="1" dirty="0">
              <a:solidFill>
                <a:srgbClr val="595959"/>
              </a:solidFill>
              <a:latin typeface="微软雅黑" panose="020B0503020204020204" pitchFamily="34" charset="-122"/>
              <a:ea typeface="微软雅黑" panose="020B0503020204020204" pitchFamily="34" charset="-122"/>
            </a:endParaRPr>
          </a:p>
          <a:p>
            <a:pPr algn="l"/>
            <a:endParaRPr lang="en-US" altLang="zh-CN" b="1" dirty="0">
              <a:solidFill>
                <a:srgbClr val="595959"/>
              </a:solidFill>
              <a:latin typeface="微软雅黑" panose="020B0503020204020204" pitchFamily="34" charset="-122"/>
              <a:ea typeface="微软雅黑" panose="020B0503020204020204" pitchFamily="34" charset="-122"/>
            </a:endParaRPr>
          </a:p>
          <a:p>
            <a:pPr algn="l"/>
            <a:r>
              <a:rPr lang="en-US" altLang="zh-CN" b="1" dirty="0">
                <a:solidFill>
                  <a:srgbClr val="595959"/>
                </a:solidFill>
                <a:latin typeface="微软雅黑" panose="020B0503020204020204" pitchFamily="34" charset="-122"/>
                <a:ea typeface="微软雅黑" panose="020B0503020204020204" pitchFamily="34" charset="-122"/>
              </a:rPr>
              <a:t>…</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10" name="椭圆 9">
            <a:extLst>
              <a:ext uri="{FF2B5EF4-FFF2-40B4-BE49-F238E27FC236}">
                <a16:creationId xmlns:a16="http://schemas.microsoft.com/office/drawing/2014/main" id="{6DF52C01-36D4-4E6D-91C0-8986286504E0}"/>
              </a:ext>
            </a:extLst>
          </p:cNvPr>
          <p:cNvSpPr/>
          <p:nvPr/>
        </p:nvSpPr>
        <p:spPr>
          <a:xfrm>
            <a:off x="1798320" y="1443980"/>
            <a:ext cx="658368" cy="490728"/>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3" name="椭圆 12">
            <a:extLst>
              <a:ext uri="{FF2B5EF4-FFF2-40B4-BE49-F238E27FC236}">
                <a16:creationId xmlns:a16="http://schemas.microsoft.com/office/drawing/2014/main" id="{89D99BCE-FBA9-4447-A490-36287E3529F3}"/>
              </a:ext>
            </a:extLst>
          </p:cNvPr>
          <p:cNvSpPr/>
          <p:nvPr/>
        </p:nvSpPr>
        <p:spPr>
          <a:xfrm>
            <a:off x="2572512" y="2020289"/>
            <a:ext cx="658368" cy="490728"/>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cxnSp>
        <p:nvCxnSpPr>
          <p:cNvPr id="12" name="直接箭头连接符 11">
            <a:extLst>
              <a:ext uri="{FF2B5EF4-FFF2-40B4-BE49-F238E27FC236}">
                <a16:creationId xmlns:a16="http://schemas.microsoft.com/office/drawing/2014/main" id="{61A9F9F6-6539-41D3-B79F-C681E94BDFC3}"/>
              </a:ext>
            </a:extLst>
          </p:cNvPr>
          <p:cNvCxnSpPr>
            <a:cxnSpLocks/>
            <a:stCxn id="10" idx="5"/>
            <a:endCxn id="13" idx="1"/>
          </p:cNvCxnSpPr>
          <p:nvPr/>
        </p:nvCxnSpPr>
        <p:spPr>
          <a:xfrm>
            <a:off x="2360272" y="1862843"/>
            <a:ext cx="308656" cy="22931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1F88B849-BF07-468A-B34C-FCDBFF907F35}"/>
              </a:ext>
            </a:extLst>
          </p:cNvPr>
          <p:cNvSpPr txBox="1"/>
          <p:nvPr/>
        </p:nvSpPr>
        <p:spPr>
          <a:xfrm>
            <a:off x="6534912" y="1894095"/>
            <a:ext cx="5059680" cy="1384995"/>
          </a:xfrm>
          <a:prstGeom prst="rect">
            <a:avLst/>
          </a:prstGeom>
          <a:noFill/>
        </p:spPr>
        <p:txBody>
          <a:bodyPr wrap="square" rtlCol="0">
            <a:spAutoFit/>
          </a:bodyPr>
          <a:lstStyle/>
          <a:p>
            <a:pPr algn="l"/>
            <a:r>
              <a:rPr lang="zh-CN" altLang="en-US" sz="2800" b="1" dirty="0">
                <a:solidFill>
                  <a:srgbClr val="595959"/>
                </a:solidFill>
                <a:latin typeface="微软雅黑" panose="020B0503020204020204" pitchFamily="34" charset="-122"/>
                <a:ea typeface="微软雅黑" panose="020B0503020204020204" pitchFamily="34" charset="-122"/>
              </a:rPr>
              <a:t>第二个</a:t>
            </a:r>
            <a:r>
              <a:rPr lang="en-US" altLang="zh-CN" sz="2800" b="1" dirty="0" err="1">
                <a:solidFill>
                  <a:srgbClr val="595959"/>
                </a:solidFill>
                <a:latin typeface="微软雅黑" panose="020B0503020204020204" pitchFamily="34" charset="-122"/>
                <a:ea typeface="微软雅黑" panose="020B0503020204020204" pitchFamily="34" charset="-122"/>
              </a:rPr>
              <a:t>imul</a:t>
            </a:r>
            <a:r>
              <a:rPr lang="zh-CN" altLang="en-US" sz="2800" b="1" dirty="0">
                <a:solidFill>
                  <a:srgbClr val="595959"/>
                </a:solidFill>
                <a:latin typeface="微软雅黑" panose="020B0503020204020204" pitchFamily="34" charset="-122"/>
                <a:ea typeface="微软雅黑" panose="020B0503020204020204" pitchFamily="34" charset="-122"/>
              </a:rPr>
              <a:t>指令的执行依赖于前一个</a:t>
            </a:r>
            <a:r>
              <a:rPr lang="en-US" altLang="zh-CN" sz="2800" b="1" dirty="0" err="1">
                <a:solidFill>
                  <a:srgbClr val="595959"/>
                </a:solidFill>
                <a:latin typeface="微软雅黑" panose="020B0503020204020204" pitchFamily="34" charset="-122"/>
                <a:ea typeface="微软雅黑" panose="020B0503020204020204" pitchFamily="34" charset="-122"/>
              </a:rPr>
              <a:t>imul</a:t>
            </a:r>
            <a:r>
              <a:rPr lang="zh-CN" altLang="en-US" sz="2800" b="1" dirty="0">
                <a:solidFill>
                  <a:srgbClr val="595959"/>
                </a:solidFill>
                <a:latin typeface="微软雅黑" panose="020B0503020204020204" pitchFamily="34" charset="-122"/>
                <a:ea typeface="微软雅黑" panose="020B0503020204020204" pitchFamily="34" charset="-122"/>
              </a:rPr>
              <a:t>指令的结果，造成了数据依赖</a:t>
            </a:r>
          </a:p>
        </p:txBody>
      </p:sp>
      <p:sp>
        <p:nvSpPr>
          <p:cNvPr id="21" name="文本框 20">
            <a:extLst>
              <a:ext uri="{FF2B5EF4-FFF2-40B4-BE49-F238E27FC236}">
                <a16:creationId xmlns:a16="http://schemas.microsoft.com/office/drawing/2014/main" id="{E38642EB-DE41-4881-AEBB-8A67E4FE1F16}"/>
              </a:ext>
            </a:extLst>
          </p:cNvPr>
          <p:cNvSpPr txBox="1"/>
          <p:nvPr/>
        </p:nvSpPr>
        <p:spPr>
          <a:xfrm>
            <a:off x="2463344" y="1740206"/>
            <a:ext cx="792480" cy="307777"/>
          </a:xfrm>
          <a:prstGeom prst="rect">
            <a:avLst/>
          </a:prstGeom>
          <a:noFill/>
        </p:spPr>
        <p:txBody>
          <a:bodyPr wrap="square" rtlCol="0">
            <a:spAutoFit/>
          </a:bodyPr>
          <a:lstStyle/>
          <a:p>
            <a:pPr algn="l"/>
            <a:r>
              <a:rPr lang="en-US" altLang="zh-CN" sz="1400" b="1" dirty="0">
                <a:solidFill>
                  <a:srgbClr val="FF0000"/>
                </a:solidFill>
                <a:latin typeface="微软雅黑" panose="020B0503020204020204" pitchFamily="34" charset="-122"/>
                <a:ea typeface="微软雅黑" panose="020B0503020204020204" pitchFamily="34" charset="-122"/>
              </a:rPr>
              <a:t>RAW</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6968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46811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Out-of-Order: Compiler</a:t>
            </a:r>
          </a:p>
        </p:txBody>
      </p:sp>
      <p:sp>
        <p:nvSpPr>
          <p:cNvPr id="6" name="矩形 5">
            <a:extLst>
              <a:ext uri="{FF2B5EF4-FFF2-40B4-BE49-F238E27FC236}">
                <a16:creationId xmlns:a16="http://schemas.microsoft.com/office/drawing/2014/main" id="{2A97F6BA-D0E7-4919-A5AB-BB651ABD3B93}"/>
              </a:ext>
            </a:extLst>
          </p:cNvPr>
          <p:cNvSpPr/>
          <p:nvPr/>
        </p:nvSpPr>
        <p:spPr>
          <a:xfrm>
            <a:off x="916305" y="963930"/>
            <a:ext cx="11275695"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Example</a:t>
            </a:r>
            <a:r>
              <a:rPr lang="zh-CN" altLang="en-US"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t>
            </a: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Filling Stall</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2" name="文本框 1">
            <a:extLst>
              <a:ext uri="{FF2B5EF4-FFF2-40B4-BE49-F238E27FC236}">
                <a16:creationId xmlns:a16="http://schemas.microsoft.com/office/drawing/2014/main" id="{C48A60BA-E952-47CC-BFF4-C45115357EB9}"/>
              </a:ext>
            </a:extLst>
          </p:cNvPr>
          <p:cNvSpPr txBox="1"/>
          <p:nvPr/>
        </p:nvSpPr>
        <p:spPr>
          <a:xfrm>
            <a:off x="4140950" y="6169660"/>
            <a:ext cx="4125225" cy="369332"/>
          </a:xfrm>
          <a:prstGeom prst="rect">
            <a:avLst/>
          </a:prstGeom>
          <a:noFill/>
        </p:spPr>
        <p:txBody>
          <a:bodyPr wrap="square" rtlCol="0">
            <a:spAutoFit/>
          </a:bodyPr>
          <a:lstStyle/>
          <a:p>
            <a:pPr algn="l"/>
            <a:r>
              <a:rPr lang="en-US" altLang="zh-CN" b="1" dirty="0">
                <a:solidFill>
                  <a:srgbClr val="595959"/>
                </a:solidFill>
                <a:latin typeface="微软雅黑" panose="020B0503020204020204" pitchFamily="34" charset="-122"/>
                <a:ea typeface="微软雅黑" panose="020B0503020204020204" pitchFamily="34" charset="-122"/>
              </a:rPr>
              <a:t> 8 vs. 3.5 cycles per loop element</a:t>
            </a:r>
            <a:endParaRPr lang="zh-CN" altLang="en-US" b="1" dirty="0">
              <a:solidFill>
                <a:srgbClr val="595959"/>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A9DA72BC-07E3-4454-A6C2-9145FD9A60D8}"/>
              </a:ext>
            </a:extLst>
          </p:cNvPr>
          <p:cNvPicPr>
            <a:picLocks noChangeAspect="1"/>
          </p:cNvPicPr>
          <p:nvPr/>
        </p:nvPicPr>
        <p:blipFill>
          <a:blip r:embed="rId3"/>
          <a:stretch>
            <a:fillRect/>
          </a:stretch>
        </p:blipFill>
        <p:spPr>
          <a:xfrm>
            <a:off x="85725" y="2587683"/>
            <a:ext cx="5627518" cy="3062547"/>
          </a:xfrm>
          <a:prstGeom prst="rect">
            <a:avLst/>
          </a:prstGeom>
        </p:spPr>
      </p:pic>
      <p:sp>
        <p:nvSpPr>
          <p:cNvPr id="8" name="文本框 7">
            <a:extLst>
              <a:ext uri="{FF2B5EF4-FFF2-40B4-BE49-F238E27FC236}">
                <a16:creationId xmlns:a16="http://schemas.microsoft.com/office/drawing/2014/main" id="{5146AEBF-B94A-4447-A900-ADEBDF52CAB8}"/>
              </a:ext>
            </a:extLst>
          </p:cNvPr>
          <p:cNvSpPr txBox="1"/>
          <p:nvPr/>
        </p:nvSpPr>
        <p:spPr>
          <a:xfrm>
            <a:off x="463296" y="2068253"/>
            <a:ext cx="1255776" cy="369332"/>
          </a:xfrm>
          <a:prstGeom prst="rect">
            <a:avLst/>
          </a:prstGeom>
          <a:noFill/>
        </p:spPr>
        <p:txBody>
          <a:bodyPr wrap="square" rtlCol="0">
            <a:spAutoFit/>
          </a:bodyPr>
          <a:lstStyle/>
          <a:p>
            <a:pPr algn="l"/>
            <a:r>
              <a:rPr lang="en-US" altLang="zh-CN" b="1" dirty="0">
                <a:solidFill>
                  <a:srgbClr val="595959"/>
                </a:solidFill>
                <a:latin typeface="微软雅黑" panose="020B0503020204020204" pitchFamily="34" charset="-122"/>
                <a:ea typeface="微软雅黑" panose="020B0503020204020204" pitchFamily="34" charset="-122"/>
              </a:rPr>
              <a:t>Before:</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AF7BFEDB-94D5-4AD6-A276-66CE7BF30924}"/>
              </a:ext>
            </a:extLst>
          </p:cNvPr>
          <p:cNvSpPr txBox="1"/>
          <p:nvPr/>
        </p:nvSpPr>
        <p:spPr>
          <a:xfrm>
            <a:off x="6096000" y="2068253"/>
            <a:ext cx="1255776" cy="369332"/>
          </a:xfrm>
          <a:prstGeom prst="rect">
            <a:avLst/>
          </a:prstGeom>
          <a:noFill/>
        </p:spPr>
        <p:txBody>
          <a:bodyPr wrap="square" rtlCol="0">
            <a:spAutoFit/>
          </a:bodyPr>
          <a:lstStyle/>
          <a:p>
            <a:pPr algn="l"/>
            <a:r>
              <a:rPr lang="en-US" altLang="zh-CN" b="1" dirty="0">
                <a:solidFill>
                  <a:srgbClr val="595959"/>
                </a:solidFill>
                <a:latin typeface="微软雅黑" panose="020B0503020204020204" pitchFamily="34" charset="-122"/>
                <a:ea typeface="微软雅黑" panose="020B0503020204020204" pitchFamily="34" charset="-122"/>
              </a:rPr>
              <a:t>After:</a:t>
            </a:r>
            <a:endParaRPr lang="zh-CN" altLang="en-US" b="1" dirty="0">
              <a:solidFill>
                <a:srgbClr val="595959"/>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FDAB179E-D81B-463A-854E-51E340E88F66}"/>
              </a:ext>
            </a:extLst>
          </p:cNvPr>
          <p:cNvPicPr>
            <a:picLocks noChangeAspect="1"/>
          </p:cNvPicPr>
          <p:nvPr/>
        </p:nvPicPr>
        <p:blipFill>
          <a:blip r:embed="rId4"/>
          <a:stretch>
            <a:fillRect/>
          </a:stretch>
        </p:blipFill>
        <p:spPr>
          <a:xfrm>
            <a:off x="7285535" y="340926"/>
            <a:ext cx="4876800" cy="5934075"/>
          </a:xfrm>
          <a:prstGeom prst="rect">
            <a:avLst/>
          </a:prstGeom>
        </p:spPr>
      </p:pic>
    </p:spTree>
    <p:extLst>
      <p:ext uri="{BB962C8B-B14F-4D97-AF65-F5344CB8AC3E}">
        <p14:creationId xmlns:p14="http://schemas.microsoft.com/office/powerpoint/2010/main" val="21956417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46811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Out-of-Order: Compiler</a:t>
            </a:r>
          </a:p>
        </p:txBody>
      </p:sp>
      <p:sp>
        <p:nvSpPr>
          <p:cNvPr id="6" name="矩形 5">
            <a:extLst>
              <a:ext uri="{FF2B5EF4-FFF2-40B4-BE49-F238E27FC236}">
                <a16:creationId xmlns:a16="http://schemas.microsoft.com/office/drawing/2014/main" id="{2A97F6BA-D0E7-4919-A5AB-BB651ABD3B93}"/>
              </a:ext>
            </a:extLst>
          </p:cNvPr>
          <p:cNvSpPr/>
          <p:nvPr/>
        </p:nvSpPr>
        <p:spPr>
          <a:xfrm>
            <a:off x="916305" y="963930"/>
            <a:ext cx="11275695" cy="526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Optimization goals &amp; principles</a:t>
            </a: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Register Renaming</a:t>
            </a:r>
            <a:r>
              <a:rPr lang="zh-CN" altLang="en-US" b="1" dirty="0">
                <a:solidFill>
                  <a:srgbClr val="595959"/>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b="1" dirty="0">
              <a:solidFill>
                <a:srgbClr val="595959"/>
              </a:solidFill>
              <a:latin typeface="微软雅黑" panose="020B0503020204020204" pitchFamily="34" charset="-122"/>
              <a:ea typeface="微软雅黑" panose="020B0503020204020204" pitchFamily="34" charset="-122"/>
              <a:sym typeface="Wingdings" panose="05000000000000000000" pitchFamily="2" charset="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b="1" dirty="0">
                <a:solidFill>
                  <a:srgbClr val="595959"/>
                </a:solidFill>
                <a:latin typeface="微软雅黑" panose="020B0503020204020204" pitchFamily="34" charset="-122"/>
                <a:ea typeface="微软雅黑" panose="020B0503020204020204" pitchFamily="34" charset="-122"/>
                <a:sym typeface="Wingdings" panose="05000000000000000000" pitchFamily="2" charset="2"/>
              </a:rPr>
              <a:t>（尽可能）消除</a:t>
            </a:r>
            <a:r>
              <a:rPr lang="en-US" altLang="zh-CN" b="1" dirty="0">
                <a:solidFill>
                  <a:srgbClr val="595959"/>
                </a:solidFill>
                <a:latin typeface="微软雅黑" panose="020B0503020204020204" pitchFamily="34" charset="-122"/>
                <a:ea typeface="微软雅黑" panose="020B0503020204020204" pitchFamily="34" charset="-122"/>
                <a:sym typeface="Wingdings" panose="05000000000000000000" pitchFamily="2" charset="2"/>
              </a:rPr>
              <a:t>name dependence</a:t>
            </a:r>
            <a:r>
              <a:rPr lang="zh-CN" altLang="en-US" b="1" dirty="0">
                <a:solidFill>
                  <a:srgbClr val="595959"/>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b="1" dirty="0">
                <a:solidFill>
                  <a:srgbClr val="595959"/>
                </a:solidFill>
                <a:latin typeface="微软雅黑" panose="020B0503020204020204" pitchFamily="34" charset="-122"/>
                <a:ea typeface="微软雅黑" panose="020B0503020204020204" pitchFamily="34" charset="-122"/>
                <a:sym typeface="Wingdings" panose="05000000000000000000" pitchFamily="2" charset="2"/>
              </a:rPr>
              <a:t>WAW</a:t>
            </a:r>
            <a:r>
              <a:rPr lang="zh-CN" altLang="en-US" b="1" dirty="0">
                <a:solidFill>
                  <a:srgbClr val="595959"/>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b="1" dirty="0">
                <a:solidFill>
                  <a:srgbClr val="595959"/>
                </a:solidFill>
                <a:latin typeface="微软雅黑" panose="020B0503020204020204" pitchFamily="34" charset="-122"/>
                <a:ea typeface="微软雅黑" panose="020B0503020204020204" pitchFamily="34" charset="-122"/>
                <a:sym typeface="Wingdings" panose="05000000000000000000" pitchFamily="2" charset="2"/>
              </a:rPr>
              <a:t>WAR</a:t>
            </a:r>
            <a:r>
              <a:rPr lang="zh-CN" altLang="en-US" b="1" dirty="0">
                <a:solidFill>
                  <a:srgbClr val="595959"/>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b="1" dirty="0">
              <a:solidFill>
                <a:srgbClr val="595959"/>
              </a:solidFill>
              <a:latin typeface="微软雅黑" panose="020B0503020204020204" pitchFamily="34" charset="-122"/>
              <a:ea typeface="微软雅黑" panose="020B0503020204020204" pitchFamily="34" charset="-122"/>
              <a:sym typeface="Wingdings" panose="05000000000000000000" pitchFamily="2" charset="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因为并不是真正的依赖，只是因为我们资源不足</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Filling Stall</a:t>
            </a:r>
            <a:r>
              <a:rPr lang="zh-CN" altLang="en-US" b="1" dirty="0">
                <a:solidFill>
                  <a:srgbClr val="595959"/>
                </a:solidFill>
                <a:latin typeface="微软雅黑" panose="020B0503020204020204" pitchFamily="34" charset="-122"/>
                <a:ea typeface="微软雅黑" panose="020B0503020204020204" pitchFamily="34" charset="-122"/>
                <a:sym typeface="Wingdings" panose="05000000000000000000" pitchFamily="2" charset="2"/>
              </a:rPr>
              <a:t>：</a:t>
            </a:r>
            <a:endParaRPr lang="en-US" altLang="zh-CN" b="1" dirty="0">
              <a:solidFill>
                <a:srgbClr val="595959"/>
              </a:solidFill>
              <a:latin typeface="微软雅黑" panose="020B0503020204020204" pitchFamily="34" charset="-122"/>
              <a:ea typeface="微软雅黑" panose="020B0503020204020204" pitchFamily="34" charset="-122"/>
              <a:sym typeface="Wingdings" panose="05000000000000000000" pitchFamily="2" charset="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Wingdings" panose="05000000000000000000" pitchFamily="2" charset="2"/>
              </a:rPr>
              <a:t>	</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对</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register</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：维持</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data dependence</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RAR</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）以及可能的</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name dependence</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，尽可能</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消除部件冲突带来的</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Stall</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（浮点</a:t>
            </a:r>
            <a:r>
              <a:rPr lang="en-US" altLang="zh-CN"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mul</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div</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对</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memory</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不同地址：默认假设没有依赖，随意乱序，掩盖访存延迟（</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cache hit</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cache miss</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相同地址：禁止重排</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=&gt; </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保证单线程下的</a:t>
            </a:r>
            <a:r>
              <a:rPr lang="en-US" altLang="zh-CN"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sequentiality</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3" name="文本框 2">
            <a:extLst>
              <a:ext uri="{FF2B5EF4-FFF2-40B4-BE49-F238E27FC236}">
                <a16:creationId xmlns:a16="http://schemas.microsoft.com/office/drawing/2014/main" id="{4899A24D-A78C-48FE-A8B0-4A3167D342C4}"/>
              </a:ext>
            </a:extLst>
          </p:cNvPr>
          <p:cNvSpPr txBox="1"/>
          <p:nvPr/>
        </p:nvSpPr>
        <p:spPr>
          <a:xfrm>
            <a:off x="5513959" y="755767"/>
            <a:ext cx="6613906" cy="1631216"/>
          </a:xfrm>
          <a:prstGeom prst="rect">
            <a:avLst/>
          </a:prstGeom>
          <a:noFill/>
        </p:spPr>
        <p:txBody>
          <a:bodyPr wrap="square" rtlCol="0">
            <a:spAutoFit/>
          </a:bodyPr>
          <a:lstStyle/>
          <a:p>
            <a:pPr algn="l"/>
            <a:r>
              <a:rPr lang="zh-CN" altLang="en-US" sz="2800" b="1" dirty="0">
                <a:solidFill>
                  <a:srgbClr val="FF0000"/>
                </a:solidFill>
                <a:latin typeface="微软雅黑" panose="020B0503020204020204" pitchFamily="34" charset="-122"/>
                <a:ea typeface="微软雅黑" panose="020B0503020204020204" pitchFamily="34" charset="-122"/>
              </a:rPr>
              <a:t>为什么会发生对相同地址的</a:t>
            </a:r>
            <a:r>
              <a:rPr lang="en-US" altLang="zh-CN" sz="2800" b="1" dirty="0">
                <a:solidFill>
                  <a:srgbClr val="FF0000"/>
                </a:solidFill>
                <a:latin typeface="微软雅黑" panose="020B0503020204020204" pitchFamily="34" charset="-122"/>
                <a:ea typeface="微软雅黑" panose="020B0503020204020204" pitchFamily="34" charset="-122"/>
              </a:rPr>
              <a:t>Load-Load</a:t>
            </a:r>
            <a:r>
              <a:rPr lang="zh-CN" altLang="en-US" sz="2800" b="1" dirty="0">
                <a:solidFill>
                  <a:srgbClr val="FF0000"/>
                </a:solidFill>
                <a:latin typeface="微软雅黑" panose="020B0503020204020204" pitchFamily="34" charset="-122"/>
                <a:ea typeface="微软雅黑" panose="020B0503020204020204" pitchFamily="34" charset="-122"/>
              </a:rPr>
              <a:t>？</a:t>
            </a:r>
            <a:endParaRPr lang="en-US" altLang="zh-CN" sz="2800" b="1" dirty="0">
              <a:solidFill>
                <a:srgbClr val="FF0000"/>
              </a:solidFill>
              <a:latin typeface="微软雅黑" panose="020B0503020204020204" pitchFamily="34" charset="-122"/>
              <a:ea typeface="微软雅黑" panose="020B0503020204020204" pitchFamily="34" charset="-122"/>
            </a:endParaRPr>
          </a:p>
          <a:p>
            <a:pPr algn="l"/>
            <a:endParaRPr lang="en-US" altLang="zh-CN" b="1" dirty="0">
              <a:solidFill>
                <a:srgbClr val="FF0000"/>
              </a:solidFill>
              <a:latin typeface="微软雅黑" panose="020B0503020204020204" pitchFamily="34" charset="-122"/>
              <a:ea typeface="微软雅黑" panose="020B0503020204020204" pitchFamily="34" charset="-122"/>
            </a:endParaRPr>
          </a:p>
          <a:p>
            <a:pPr algn="l"/>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默认具有不变性</a:t>
            </a:r>
            <a:endParaRPr lang="en-US" altLang="zh-CN" b="1" dirty="0">
              <a:solidFill>
                <a:srgbClr val="FF0000"/>
              </a:solidFill>
              <a:latin typeface="微软雅黑" panose="020B0503020204020204" pitchFamily="34" charset="-122"/>
              <a:ea typeface="微软雅黑" panose="020B0503020204020204" pitchFamily="34" charset="-122"/>
            </a:endParaRPr>
          </a:p>
          <a:p>
            <a:pPr algn="l"/>
            <a:r>
              <a:rPr lang="en-US" altLang="zh-CN" b="1" dirty="0">
                <a:solidFill>
                  <a:srgbClr val="FF0000"/>
                </a:solidFill>
                <a:latin typeface="微软雅黑" panose="020B0503020204020204" pitchFamily="34" charset="-122"/>
                <a:ea typeface="微软雅黑" panose="020B0503020204020204" pitchFamily="34" charset="-122"/>
              </a:rPr>
              <a:t>- volatile variable</a:t>
            </a:r>
          </a:p>
          <a:p>
            <a:pPr algn="l"/>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寄存器压力（多余的值通过访问栈、共享变量进行）</a:t>
            </a:r>
          </a:p>
        </p:txBody>
      </p:sp>
      <p:cxnSp>
        <p:nvCxnSpPr>
          <p:cNvPr id="5" name="直接箭头连接符 4">
            <a:extLst>
              <a:ext uri="{FF2B5EF4-FFF2-40B4-BE49-F238E27FC236}">
                <a16:creationId xmlns:a16="http://schemas.microsoft.com/office/drawing/2014/main" id="{2E9FB1EF-93DB-46B9-A492-6B2E72F4B06E}"/>
              </a:ext>
            </a:extLst>
          </p:cNvPr>
          <p:cNvCxnSpPr>
            <a:cxnSpLocks/>
          </p:cNvCxnSpPr>
          <p:nvPr/>
        </p:nvCxnSpPr>
        <p:spPr>
          <a:xfrm flipV="1">
            <a:off x="3633216" y="1053963"/>
            <a:ext cx="1880743" cy="47616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2908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46811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Out-of-Order: Compiler</a:t>
            </a:r>
          </a:p>
        </p:txBody>
      </p:sp>
      <p:sp>
        <p:nvSpPr>
          <p:cNvPr id="6" name="矩形 5">
            <a:extLst>
              <a:ext uri="{FF2B5EF4-FFF2-40B4-BE49-F238E27FC236}">
                <a16:creationId xmlns:a16="http://schemas.microsoft.com/office/drawing/2014/main" id="{2A97F6BA-D0E7-4919-A5AB-BB651ABD3B93}"/>
              </a:ext>
            </a:extLst>
          </p:cNvPr>
          <p:cNvSpPr/>
          <p:nvPr/>
        </p:nvSpPr>
        <p:spPr>
          <a:xfrm>
            <a:off x="916305" y="963930"/>
            <a:ext cx="11275695" cy="15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Problems &amp; Solutions: spinlock</a:t>
            </a: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pic>
        <p:nvPicPr>
          <p:cNvPr id="8" name="图片 7">
            <a:extLst>
              <a:ext uri="{FF2B5EF4-FFF2-40B4-BE49-F238E27FC236}">
                <a16:creationId xmlns:a16="http://schemas.microsoft.com/office/drawing/2014/main" id="{4B8B2620-7F45-491A-898E-38B41AC2A74E}"/>
              </a:ext>
            </a:extLst>
          </p:cNvPr>
          <p:cNvPicPr>
            <a:picLocks noChangeAspect="1"/>
          </p:cNvPicPr>
          <p:nvPr/>
        </p:nvPicPr>
        <p:blipFill>
          <a:blip r:embed="rId3"/>
          <a:stretch>
            <a:fillRect/>
          </a:stretch>
        </p:blipFill>
        <p:spPr>
          <a:xfrm>
            <a:off x="286893" y="2602797"/>
            <a:ext cx="11618214" cy="2559375"/>
          </a:xfrm>
          <a:prstGeom prst="rect">
            <a:avLst/>
          </a:prstGeom>
        </p:spPr>
      </p:pic>
    </p:spTree>
    <p:extLst>
      <p:ext uri="{BB962C8B-B14F-4D97-AF65-F5344CB8AC3E}">
        <p14:creationId xmlns:p14="http://schemas.microsoft.com/office/powerpoint/2010/main" val="937607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46811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Out-of-Order: Compiler</a:t>
            </a:r>
          </a:p>
        </p:txBody>
      </p:sp>
      <p:pic>
        <p:nvPicPr>
          <p:cNvPr id="4" name="图片 3">
            <a:extLst>
              <a:ext uri="{FF2B5EF4-FFF2-40B4-BE49-F238E27FC236}">
                <a16:creationId xmlns:a16="http://schemas.microsoft.com/office/drawing/2014/main" id="{60E1E193-9321-4627-977C-C51F2F4D1FC2}"/>
              </a:ext>
            </a:extLst>
          </p:cNvPr>
          <p:cNvPicPr>
            <a:picLocks noChangeAspect="1"/>
          </p:cNvPicPr>
          <p:nvPr/>
        </p:nvPicPr>
        <p:blipFill>
          <a:blip r:embed="rId3"/>
          <a:stretch>
            <a:fillRect/>
          </a:stretch>
        </p:blipFill>
        <p:spPr>
          <a:xfrm>
            <a:off x="0" y="1724298"/>
            <a:ext cx="10466232" cy="4594931"/>
          </a:xfrm>
          <a:prstGeom prst="rect">
            <a:avLst/>
          </a:prstGeom>
        </p:spPr>
      </p:pic>
      <p:sp>
        <p:nvSpPr>
          <p:cNvPr id="5" name="椭圆 4">
            <a:extLst>
              <a:ext uri="{FF2B5EF4-FFF2-40B4-BE49-F238E27FC236}">
                <a16:creationId xmlns:a16="http://schemas.microsoft.com/office/drawing/2014/main" id="{9F316D23-9C29-4708-AC84-A34E7B428BCE}"/>
              </a:ext>
            </a:extLst>
          </p:cNvPr>
          <p:cNvSpPr/>
          <p:nvPr/>
        </p:nvSpPr>
        <p:spPr>
          <a:xfrm>
            <a:off x="1999488" y="2804160"/>
            <a:ext cx="2231136" cy="865632"/>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0" name="椭圆 9">
            <a:extLst>
              <a:ext uri="{FF2B5EF4-FFF2-40B4-BE49-F238E27FC236}">
                <a16:creationId xmlns:a16="http://schemas.microsoft.com/office/drawing/2014/main" id="{5AAD1DDA-19CE-4A09-8A8C-595A097B25E0}"/>
              </a:ext>
            </a:extLst>
          </p:cNvPr>
          <p:cNvSpPr/>
          <p:nvPr/>
        </p:nvSpPr>
        <p:spPr>
          <a:xfrm>
            <a:off x="3870960" y="4846320"/>
            <a:ext cx="2365248" cy="865632"/>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cxnSp>
        <p:nvCxnSpPr>
          <p:cNvPr id="9" name="直接箭头连接符 8">
            <a:extLst>
              <a:ext uri="{FF2B5EF4-FFF2-40B4-BE49-F238E27FC236}">
                <a16:creationId xmlns:a16="http://schemas.microsoft.com/office/drawing/2014/main" id="{6E113FD0-A8FB-413E-A356-1BAC0DC2A9FE}"/>
              </a:ext>
            </a:extLst>
          </p:cNvPr>
          <p:cNvCxnSpPr>
            <a:cxnSpLocks/>
            <a:stCxn id="5" idx="3"/>
          </p:cNvCxnSpPr>
          <p:nvPr/>
        </p:nvCxnSpPr>
        <p:spPr>
          <a:xfrm flipH="1">
            <a:off x="1725768" y="3543023"/>
            <a:ext cx="600462" cy="43214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CBE363FA-872A-4C3C-9AF0-9F8E5CCD8410}"/>
              </a:ext>
            </a:extLst>
          </p:cNvPr>
          <p:cNvCxnSpPr>
            <a:cxnSpLocks/>
            <a:stCxn id="10" idx="2"/>
          </p:cNvCxnSpPr>
          <p:nvPr/>
        </p:nvCxnSpPr>
        <p:spPr>
          <a:xfrm flipH="1" flipV="1">
            <a:off x="1725768" y="4239043"/>
            <a:ext cx="2145192" cy="104009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9F977DA8-A0BC-4160-A32E-9DC11EFDA4B6}"/>
              </a:ext>
            </a:extLst>
          </p:cNvPr>
          <p:cNvSpPr txBox="1"/>
          <p:nvPr/>
        </p:nvSpPr>
        <p:spPr>
          <a:xfrm>
            <a:off x="-111486" y="3825909"/>
            <a:ext cx="2006184" cy="830997"/>
          </a:xfrm>
          <a:prstGeom prst="rect">
            <a:avLst/>
          </a:prstGeom>
          <a:noFill/>
        </p:spPr>
        <p:txBody>
          <a:bodyPr wrap="square" rtlCol="0">
            <a:spAutoFit/>
          </a:bodyPr>
          <a:lstStyle/>
          <a:p>
            <a:pPr algn="ctr"/>
            <a:r>
              <a:rPr lang="zh-CN" altLang="en-US" sz="2400" b="1" dirty="0">
                <a:solidFill>
                  <a:srgbClr val="FF0000"/>
                </a:solidFill>
                <a:latin typeface="微软雅黑" panose="020B0503020204020204" pitchFamily="34" charset="-122"/>
                <a:ea typeface="微软雅黑" panose="020B0503020204020204" pitchFamily="34" charset="-122"/>
              </a:rPr>
              <a:t>禁止编译器重排</a:t>
            </a:r>
          </a:p>
        </p:txBody>
      </p:sp>
      <p:sp>
        <p:nvSpPr>
          <p:cNvPr id="22" name="矩形 21">
            <a:extLst>
              <a:ext uri="{FF2B5EF4-FFF2-40B4-BE49-F238E27FC236}">
                <a16:creationId xmlns:a16="http://schemas.microsoft.com/office/drawing/2014/main" id="{5AC3515F-81BC-4C5A-ACA1-31EEDE3B1BD0}"/>
              </a:ext>
            </a:extLst>
          </p:cNvPr>
          <p:cNvSpPr/>
          <p:nvPr/>
        </p:nvSpPr>
        <p:spPr>
          <a:xfrm>
            <a:off x="916305" y="963930"/>
            <a:ext cx="11275695" cy="15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Problems &amp; Solutions: spinlock</a:t>
            </a: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Tree>
    <p:extLst>
      <p:ext uri="{BB962C8B-B14F-4D97-AF65-F5344CB8AC3E}">
        <p14:creationId xmlns:p14="http://schemas.microsoft.com/office/powerpoint/2010/main" val="4835450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46811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Out-of-Order: Compiler</a:t>
            </a:r>
          </a:p>
        </p:txBody>
      </p:sp>
      <p:pic>
        <p:nvPicPr>
          <p:cNvPr id="3" name="图片 2">
            <a:extLst>
              <a:ext uri="{FF2B5EF4-FFF2-40B4-BE49-F238E27FC236}">
                <a16:creationId xmlns:a16="http://schemas.microsoft.com/office/drawing/2014/main" id="{8420551B-029D-4C4F-BECB-9CF31F68A730}"/>
              </a:ext>
            </a:extLst>
          </p:cNvPr>
          <p:cNvPicPr>
            <a:picLocks noChangeAspect="1"/>
          </p:cNvPicPr>
          <p:nvPr/>
        </p:nvPicPr>
        <p:blipFill>
          <a:blip r:embed="rId3"/>
          <a:stretch>
            <a:fillRect/>
          </a:stretch>
        </p:blipFill>
        <p:spPr>
          <a:xfrm>
            <a:off x="85725" y="1828800"/>
            <a:ext cx="6554725" cy="2279904"/>
          </a:xfrm>
          <a:prstGeom prst="rect">
            <a:avLst/>
          </a:prstGeom>
        </p:spPr>
      </p:pic>
      <p:sp>
        <p:nvSpPr>
          <p:cNvPr id="7" name="文本框 6">
            <a:extLst>
              <a:ext uri="{FF2B5EF4-FFF2-40B4-BE49-F238E27FC236}">
                <a16:creationId xmlns:a16="http://schemas.microsoft.com/office/drawing/2014/main" id="{4C5EA9A3-7945-41AC-84FB-B42DF165509B}"/>
              </a:ext>
            </a:extLst>
          </p:cNvPr>
          <p:cNvSpPr txBox="1"/>
          <p:nvPr/>
        </p:nvSpPr>
        <p:spPr>
          <a:xfrm>
            <a:off x="365760" y="4483735"/>
            <a:ext cx="3974592" cy="1938992"/>
          </a:xfrm>
          <a:prstGeom prst="rect">
            <a:avLst/>
          </a:prstGeom>
          <a:noFill/>
        </p:spPr>
        <p:txBody>
          <a:bodyPr wrap="square" rtlCol="0">
            <a:spAutoFit/>
          </a:bodyPr>
          <a:lstStyle/>
          <a:p>
            <a:pPr algn="l"/>
            <a:r>
              <a:rPr lang="en-US" altLang="zh-CN" sz="2400" b="1" dirty="0">
                <a:solidFill>
                  <a:srgbClr val="595959"/>
                </a:solidFill>
                <a:latin typeface="微软雅黑" panose="020B0503020204020204" pitchFamily="34" charset="-122"/>
                <a:ea typeface="微软雅黑" panose="020B0503020204020204" pitchFamily="34" charset="-122"/>
              </a:rPr>
              <a:t>Core1</a:t>
            </a:r>
            <a:r>
              <a:rPr lang="zh-CN" altLang="en-US" sz="2400" b="1" dirty="0">
                <a:solidFill>
                  <a:srgbClr val="595959"/>
                </a:solidFill>
                <a:latin typeface="微软雅黑" panose="020B0503020204020204" pitchFamily="34" charset="-122"/>
                <a:ea typeface="微软雅黑" panose="020B0503020204020204" pitchFamily="34" charset="-122"/>
              </a:rPr>
              <a:t>：</a:t>
            </a:r>
            <a:endParaRPr lang="en-US" altLang="zh-CN" sz="2400" b="1" dirty="0">
              <a:solidFill>
                <a:srgbClr val="595959"/>
              </a:solidFill>
              <a:latin typeface="微软雅黑" panose="020B0503020204020204" pitchFamily="34" charset="-122"/>
              <a:ea typeface="微软雅黑" panose="020B0503020204020204" pitchFamily="34" charset="-122"/>
            </a:endParaRPr>
          </a:p>
          <a:p>
            <a:pPr algn="l"/>
            <a:endParaRPr lang="en-US" altLang="zh-CN" sz="2400" b="1" dirty="0">
              <a:solidFill>
                <a:srgbClr val="595959"/>
              </a:solidFill>
              <a:latin typeface="微软雅黑" panose="020B0503020204020204" pitchFamily="34" charset="-122"/>
              <a:ea typeface="微软雅黑" panose="020B0503020204020204" pitchFamily="34" charset="-122"/>
            </a:endParaRPr>
          </a:p>
          <a:p>
            <a:pPr algn="l"/>
            <a:r>
              <a:rPr lang="en-US" altLang="zh-CN" sz="2400" b="1" dirty="0">
                <a:solidFill>
                  <a:srgbClr val="595959"/>
                </a:solidFill>
                <a:latin typeface="微软雅黑" panose="020B0503020204020204" pitchFamily="34" charset="-122"/>
                <a:ea typeface="微软雅黑" panose="020B0503020204020204" pitchFamily="34" charset="-122"/>
              </a:rPr>
              <a:t>L1</a:t>
            </a:r>
            <a:r>
              <a:rPr lang="zh-CN" altLang="en-US" sz="2400" b="1" dirty="0">
                <a:solidFill>
                  <a:srgbClr val="595959"/>
                </a:solidFill>
                <a:latin typeface="微软雅黑" panose="020B0503020204020204" pitchFamily="34" charset="-122"/>
                <a:ea typeface="微软雅黑" panose="020B0503020204020204" pitchFamily="34" charset="-122"/>
              </a:rPr>
              <a:t>：</a:t>
            </a:r>
            <a:r>
              <a:rPr lang="en-US" altLang="zh-CN" sz="2400" b="1" dirty="0">
                <a:solidFill>
                  <a:srgbClr val="595959"/>
                </a:solidFill>
                <a:latin typeface="微软雅黑" panose="020B0503020204020204" pitchFamily="34" charset="-122"/>
                <a:ea typeface="微软雅黑" panose="020B0503020204020204" pitchFamily="34" charset="-122"/>
              </a:rPr>
              <a:t>check other refs</a:t>
            </a:r>
          </a:p>
          <a:p>
            <a:pPr algn="l"/>
            <a:endParaRPr lang="en-US" altLang="zh-CN" sz="2400" b="1" dirty="0">
              <a:solidFill>
                <a:srgbClr val="595959"/>
              </a:solidFill>
              <a:latin typeface="微软雅黑" panose="020B0503020204020204" pitchFamily="34" charset="-122"/>
              <a:ea typeface="微软雅黑" panose="020B0503020204020204" pitchFamily="34" charset="-122"/>
            </a:endParaRPr>
          </a:p>
          <a:p>
            <a:pPr algn="l"/>
            <a:r>
              <a:rPr lang="en-US" altLang="zh-CN" sz="2400" b="1" dirty="0">
                <a:solidFill>
                  <a:srgbClr val="595959"/>
                </a:solidFill>
                <a:latin typeface="微软雅黑" panose="020B0503020204020204" pitchFamily="34" charset="-122"/>
                <a:ea typeface="微软雅黑" panose="020B0503020204020204" pitchFamily="34" charset="-122"/>
              </a:rPr>
              <a:t>L2</a:t>
            </a:r>
            <a:r>
              <a:rPr lang="zh-CN" altLang="en-US" sz="2400" b="1" dirty="0">
                <a:solidFill>
                  <a:srgbClr val="595959"/>
                </a:solidFill>
                <a:latin typeface="微软雅黑" panose="020B0503020204020204" pitchFamily="34" charset="-122"/>
                <a:ea typeface="微软雅黑" panose="020B0503020204020204" pitchFamily="34" charset="-122"/>
              </a:rPr>
              <a:t>：</a:t>
            </a:r>
            <a:r>
              <a:rPr lang="en-US" altLang="zh-CN" sz="2400" b="1" dirty="0">
                <a:solidFill>
                  <a:srgbClr val="595959"/>
                </a:solidFill>
                <a:latin typeface="微软雅黑" panose="020B0503020204020204" pitchFamily="34" charset="-122"/>
                <a:ea typeface="微软雅黑" panose="020B0503020204020204" pitchFamily="34" charset="-122"/>
              </a:rPr>
              <a:t>check dirty</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F5E79739-D44C-4095-A43D-AADA94CE9C98}"/>
              </a:ext>
            </a:extLst>
          </p:cNvPr>
          <p:cNvSpPr txBox="1"/>
          <p:nvPr/>
        </p:nvSpPr>
        <p:spPr>
          <a:xfrm>
            <a:off x="7788593" y="1828800"/>
            <a:ext cx="3255264" cy="1938992"/>
          </a:xfrm>
          <a:prstGeom prst="rect">
            <a:avLst/>
          </a:prstGeom>
          <a:noFill/>
        </p:spPr>
        <p:txBody>
          <a:bodyPr wrap="square" rtlCol="0">
            <a:spAutoFit/>
          </a:bodyPr>
          <a:lstStyle/>
          <a:p>
            <a:pPr algn="l"/>
            <a:r>
              <a:rPr lang="en-US" altLang="zh-CN" sz="2400" b="1" dirty="0">
                <a:solidFill>
                  <a:srgbClr val="595959"/>
                </a:solidFill>
                <a:latin typeface="微软雅黑" panose="020B0503020204020204" pitchFamily="34" charset="-122"/>
                <a:ea typeface="微软雅黑" panose="020B0503020204020204" pitchFamily="34" charset="-122"/>
              </a:rPr>
              <a:t>Core2</a:t>
            </a:r>
            <a:r>
              <a:rPr lang="zh-CN" altLang="en-US" sz="2400" b="1" dirty="0">
                <a:solidFill>
                  <a:srgbClr val="595959"/>
                </a:solidFill>
                <a:latin typeface="微软雅黑" panose="020B0503020204020204" pitchFamily="34" charset="-122"/>
                <a:ea typeface="微软雅黑" panose="020B0503020204020204" pitchFamily="34" charset="-122"/>
              </a:rPr>
              <a:t>：</a:t>
            </a:r>
            <a:endParaRPr lang="en-US" altLang="zh-CN" sz="2400" b="1" dirty="0">
              <a:solidFill>
                <a:srgbClr val="595959"/>
              </a:solidFill>
              <a:latin typeface="微软雅黑" panose="020B0503020204020204" pitchFamily="34" charset="-122"/>
              <a:ea typeface="微软雅黑" panose="020B0503020204020204" pitchFamily="34" charset="-122"/>
            </a:endParaRPr>
          </a:p>
          <a:p>
            <a:pPr algn="l"/>
            <a:endParaRPr lang="en-US" altLang="zh-CN" sz="2400" b="1" dirty="0">
              <a:solidFill>
                <a:srgbClr val="595959"/>
              </a:solidFill>
              <a:latin typeface="微软雅黑" panose="020B0503020204020204" pitchFamily="34" charset="-122"/>
              <a:ea typeface="微软雅黑" panose="020B0503020204020204" pitchFamily="34" charset="-122"/>
            </a:endParaRPr>
          </a:p>
          <a:p>
            <a:pPr algn="l"/>
            <a:r>
              <a:rPr lang="en-US" altLang="zh-CN" sz="2400" b="1" dirty="0">
                <a:solidFill>
                  <a:srgbClr val="595959"/>
                </a:solidFill>
                <a:latin typeface="微软雅黑" panose="020B0503020204020204" pitchFamily="34" charset="-122"/>
                <a:ea typeface="微软雅黑" panose="020B0503020204020204" pitchFamily="34" charset="-122"/>
              </a:rPr>
              <a:t>S2</a:t>
            </a:r>
            <a:r>
              <a:rPr lang="zh-CN" altLang="en-US" sz="2400" b="1" dirty="0">
                <a:solidFill>
                  <a:srgbClr val="595959"/>
                </a:solidFill>
                <a:latin typeface="微软雅黑" panose="020B0503020204020204" pitchFamily="34" charset="-122"/>
                <a:ea typeface="微软雅黑" panose="020B0503020204020204" pitchFamily="34" charset="-122"/>
              </a:rPr>
              <a:t>：</a:t>
            </a:r>
            <a:r>
              <a:rPr lang="en-US" altLang="zh-CN" sz="2400" b="1" dirty="0">
                <a:solidFill>
                  <a:srgbClr val="595959"/>
                </a:solidFill>
                <a:latin typeface="微软雅黑" panose="020B0503020204020204" pitchFamily="34" charset="-122"/>
                <a:ea typeface="微软雅黑" panose="020B0503020204020204" pitchFamily="34" charset="-122"/>
              </a:rPr>
              <a:t>mark dirty</a:t>
            </a:r>
          </a:p>
          <a:p>
            <a:pPr algn="l"/>
            <a:endParaRPr lang="en-US" altLang="zh-CN" sz="2400" b="1" dirty="0">
              <a:solidFill>
                <a:srgbClr val="595959"/>
              </a:solidFill>
              <a:latin typeface="微软雅黑" panose="020B0503020204020204" pitchFamily="34" charset="-122"/>
              <a:ea typeface="微软雅黑" panose="020B0503020204020204" pitchFamily="34" charset="-122"/>
            </a:endParaRPr>
          </a:p>
          <a:p>
            <a:pPr algn="l"/>
            <a:r>
              <a:rPr lang="en-US" altLang="zh-CN" sz="2400" b="1" dirty="0">
                <a:solidFill>
                  <a:srgbClr val="595959"/>
                </a:solidFill>
                <a:latin typeface="微软雅黑" panose="020B0503020204020204" pitchFamily="34" charset="-122"/>
                <a:ea typeface="微软雅黑" panose="020B0503020204020204" pitchFamily="34" charset="-122"/>
              </a:rPr>
              <a:t>S1</a:t>
            </a:r>
            <a:r>
              <a:rPr lang="zh-CN" altLang="en-US" sz="2400" b="1" dirty="0">
                <a:solidFill>
                  <a:srgbClr val="595959"/>
                </a:solidFill>
                <a:latin typeface="微软雅黑" panose="020B0503020204020204" pitchFamily="34" charset="-122"/>
                <a:ea typeface="微软雅黑" panose="020B0503020204020204" pitchFamily="34" charset="-122"/>
              </a:rPr>
              <a:t>：</a:t>
            </a:r>
            <a:r>
              <a:rPr lang="en-US" altLang="zh-CN" sz="2400" b="1" dirty="0">
                <a:solidFill>
                  <a:srgbClr val="595959"/>
                </a:solidFill>
                <a:latin typeface="微软雅黑" panose="020B0503020204020204" pitchFamily="34" charset="-122"/>
                <a:ea typeface="微软雅黑" panose="020B0503020204020204" pitchFamily="34" charset="-122"/>
              </a:rPr>
              <a:t>release ref</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418706E5-9451-4595-B8E8-AD5FCC845F8F}"/>
              </a:ext>
            </a:extLst>
          </p:cNvPr>
          <p:cNvSpPr txBox="1"/>
          <p:nvPr/>
        </p:nvSpPr>
        <p:spPr>
          <a:xfrm>
            <a:off x="4224528" y="4483735"/>
            <a:ext cx="7211568" cy="1938992"/>
          </a:xfrm>
          <a:prstGeom prst="rect">
            <a:avLst/>
          </a:prstGeom>
          <a:noFill/>
        </p:spPr>
        <p:txBody>
          <a:bodyPr wrap="square" rtlCol="0">
            <a:spAutoFit/>
          </a:bodyPr>
          <a:lstStyle/>
          <a:p>
            <a:pPr algn="l"/>
            <a:r>
              <a:rPr lang="en-US" altLang="zh-CN" sz="2400" b="1" dirty="0">
                <a:solidFill>
                  <a:schemeClr val="accent1"/>
                </a:solidFill>
                <a:latin typeface="微软雅黑" panose="020B0503020204020204" pitchFamily="34" charset="-122"/>
                <a:ea typeface="微软雅黑" panose="020B0503020204020204" pitchFamily="34" charset="-122"/>
              </a:rPr>
              <a:t>other refs &amp; clean/dirty =&gt; </a:t>
            </a:r>
            <a:r>
              <a:rPr lang="en-US" altLang="zh-CN" sz="2400" b="1" dirty="0" err="1">
                <a:solidFill>
                  <a:schemeClr val="accent1"/>
                </a:solidFill>
                <a:latin typeface="微软雅黑" panose="020B0503020204020204" pitchFamily="34" charset="-122"/>
                <a:ea typeface="微软雅黑" panose="020B0503020204020204" pitchFamily="34" charset="-122"/>
              </a:rPr>
              <a:t>cannot_free</a:t>
            </a:r>
            <a:endParaRPr lang="en-US" altLang="zh-CN" sz="2400" b="1" dirty="0">
              <a:solidFill>
                <a:schemeClr val="accent1"/>
              </a:solidFill>
              <a:latin typeface="微软雅黑" panose="020B0503020204020204" pitchFamily="34" charset="-122"/>
              <a:ea typeface="微软雅黑" panose="020B0503020204020204" pitchFamily="34" charset="-122"/>
            </a:endParaRPr>
          </a:p>
          <a:p>
            <a:pPr algn="l"/>
            <a:endParaRPr lang="en-US" altLang="zh-CN" sz="2400" b="1" dirty="0">
              <a:solidFill>
                <a:schemeClr val="accent1"/>
              </a:solidFill>
              <a:latin typeface="微软雅黑" panose="020B0503020204020204" pitchFamily="34" charset="-122"/>
              <a:ea typeface="微软雅黑" panose="020B0503020204020204" pitchFamily="34" charset="-122"/>
            </a:endParaRPr>
          </a:p>
          <a:p>
            <a:pPr algn="l"/>
            <a:r>
              <a:rPr lang="en-US" altLang="zh-CN" sz="2400" b="1" dirty="0">
                <a:solidFill>
                  <a:schemeClr val="accent1"/>
                </a:solidFill>
                <a:latin typeface="微软雅黑" panose="020B0503020204020204" pitchFamily="34" charset="-122"/>
                <a:ea typeface="微软雅黑" panose="020B0503020204020204" pitchFamily="34" charset="-122"/>
              </a:rPr>
              <a:t>no other refs &amp; dirty =&gt; </a:t>
            </a:r>
            <a:r>
              <a:rPr lang="en-US" altLang="zh-CN" sz="2400" b="1" dirty="0" err="1">
                <a:solidFill>
                  <a:schemeClr val="accent1"/>
                </a:solidFill>
                <a:latin typeface="微软雅黑" panose="020B0503020204020204" pitchFamily="34" charset="-122"/>
                <a:ea typeface="微软雅黑" panose="020B0503020204020204" pitchFamily="34" charset="-122"/>
              </a:rPr>
              <a:t>cannot_free</a:t>
            </a:r>
            <a:endParaRPr lang="en-US" altLang="zh-CN" sz="2400" b="1" dirty="0">
              <a:solidFill>
                <a:schemeClr val="accent1"/>
              </a:solidFill>
              <a:latin typeface="微软雅黑" panose="020B0503020204020204" pitchFamily="34" charset="-122"/>
              <a:ea typeface="微软雅黑" panose="020B0503020204020204" pitchFamily="34" charset="-122"/>
            </a:endParaRPr>
          </a:p>
          <a:p>
            <a:pPr algn="l"/>
            <a:endParaRPr lang="en-US" altLang="zh-CN" sz="2400" b="1" dirty="0">
              <a:solidFill>
                <a:schemeClr val="accent1"/>
              </a:solidFill>
              <a:latin typeface="微软雅黑" panose="020B0503020204020204" pitchFamily="34" charset="-122"/>
              <a:ea typeface="微软雅黑" panose="020B0503020204020204" pitchFamily="34" charset="-122"/>
            </a:endParaRPr>
          </a:p>
          <a:p>
            <a:pPr algn="l"/>
            <a:r>
              <a:rPr lang="en-US" altLang="zh-CN" sz="2400" b="1" dirty="0">
                <a:solidFill>
                  <a:schemeClr val="accent1"/>
                </a:solidFill>
                <a:latin typeface="微软雅黑" panose="020B0503020204020204" pitchFamily="34" charset="-122"/>
                <a:ea typeface="微软雅黑" panose="020B0503020204020204" pitchFamily="34" charset="-122"/>
              </a:rPr>
              <a:t>no other refs &amp; clean =&gt; free</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53D93033-E289-4D57-B2CC-0119446727CA}"/>
              </a:ext>
            </a:extLst>
          </p:cNvPr>
          <p:cNvSpPr/>
          <p:nvPr/>
        </p:nvSpPr>
        <p:spPr>
          <a:xfrm>
            <a:off x="916305" y="963930"/>
            <a:ext cx="11275695" cy="15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Problems &amp; Solutions: spinlock</a:t>
            </a: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Tree>
    <p:extLst>
      <p:ext uri="{BB962C8B-B14F-4D97-AF65-F5344CB8AC3E}">
        <p14:creationId xmlns:p14="http://schemas.microsoft.com/office/powerpoint/2010/main" val="14659363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46811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Out-of-Order: Compiler</a:t>
            </a:r>
          </a:p>
        </p:txBody>
      </p:sp>
      <p:pic>
        <p:nvPicPr>
          <p:cNvPr id="3" name="图片 2">
            <a:extLst>
              <a:ext uri="{FF2B5EF4-FFF2-40B4-BE49-F238E27FC236}">
                <a16:creationId xmlns:a16="http://schemas.microsoft.com/office/drawing/2014/main" id="{8420551B-029D-4C4F-BECB-9CF31F68A730}"/>
              </a:ext>
            </a:extLst>
          </p:cNvPr>
          <p:cNvPicPr>
            <a:picLocks noChangeAspect="1"/>
          </p:cNvPicPr>
          <p:nvPr/>
        </p:nvPicPr>
        <p:blipFill>
          <a:blip r:embed="rId3"/>
          <a:stretch>
            <a:fillRect/>
          </a:stretch>
        </p:blipFill>
        <p:spPr>
          <a:xfrm>
            <a:off x="85725" y="1828800"/>
            <a:ext cx="6554725" cy="2279904"/>
          </a:xfrm>
          <a:prstGeom prst="rect">
            <a:avLst/>
          </a:prstGeom>
        </p:spPr>
      </p:pic>
      <p:sp>
        <p:nvSpPr>
          <p:cNvPr id="7" name="文本框 6">
            <a:extLst>
              <a:ext uri="{FF2B5EF4-FFF2-40B4-BE49-F238E27FC236}">
                <a16:creationId xmlns:a16="http://schemas.microsoft.com/office/drawing/2014/main" id="{4C5EA9A3-7945-41AC-84FB-B42DF165509B}"/>
              </a:ext>
            </a:extLst>
          </p:cNvPr>
          <p:cNvSpPr txBox="1"/>
          <p:nvPr/>
        </p:nvSpPr>
        <p:spPr>
          <a:xfrm>
            <a:off x="365760" y="4483735"/>
            <a:ext cx="3974592" cy="1938992"/>
          </a:xfrm>
          <a:prstGeom prst="rect">
            <a:avLst/>
          </a:prstGeom>
          <a:noFill/>
        </p:spPr>
        <p:txBody>
          <a:bodyPr wrap="square" rtlCol="0">
            <a:spAutoFit/>
          </a:bodyPr>
          <a:lstStyle/>
          <a:p>
            <a:pPr algn="l"/>
            <a:r>
              <a:rPr lang="en-US" altLang="zh-CN" sz="2400" b="1" dirty="0">
                <a:solidFill>
                  <a:srgbClr val="FF0000"/>
                </a:solidFill>
                <a:latin typeface="微软雅黑" panose="020B0503020204020204" pitchFamily="34" charset="-122"/>
                <a:ea typeface="微软雅黑" panose="020B0503020204020204" pitchFamily="34" charset="-122"/>
              </a:rPr>
              <a:t>Core1</a:t>
            </a:r>
            <a:r>
              <a:rPr lang="zh-CN" altLang="en-US" sz="24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Reordered</a:t>
            </a:r>
            <a:r>
              <a:rPr lang="zh-CN" altLang="en-US" sz="2400" b="1" dirty="0">
                <a:solidFill>
                  <a:srgbClr val="FF0000"/>
                </a:solidFill>
                <a:latin typeface="微软雅黑" panose="020B0503020204020204" pitchFamily="34" charset="-122"/>
                <a:ea typeface="微软雅黑" panose="020B0503020204020204" pitchFamily="34" charset="-122"/>
              </a:rPr>
              <a:t>）：</a:t>
            </a:r>
            <a:endParaRPr lang="en-US" altLang="zh-CN" sz="2400" b="1" dirty="0">
              <a:solidFill>
                <a:srgbClr val="FF0000"/>
              </a:solidFill>
              <a:latin typeface="微软雅黑" panose="020B0503020204020204" pitchFamily="34" charset="-122"/>
              <a:ea typeface="微软雅黑" panose="020B0503020204020204" pitchFamily="34" charset="-122"/>
            </a:endParaRPr>
          </a:p>
          <a:p>
            <a:pPr algn="l"/>
            <a:endParaRPr lang="en-US" altLang="zh-CN" sz="2400" b="1" dirty="0">
              <a:solidFill>
                <a:srgbClr val="FF0000"/>
              </a:solidFill>
              <a:latin typeface="微软雅黑" panose="020B0503020204020204" pitchFamily="34" charset="-122"/>
              <a:ea typeface="微软雅黑" panose="020B0503020204020204" pitchFamily="34" charset="-122"/>
            </a:endParaRPr>
          </a:p>
          <a:p>
            <a:pPr algn="l"/>
            <a:r>
              <a:rPr lang="en-US" altLang="zh-CN" sz="2400" b="1" dirty="0">
                <a:solidFill>
                  <a:srgbClr val="FF0000"/>
                </a:solidFill>
                <a:latin typeface="微软雅黑" panose="020B0503020204020204" pitchFamily="34" charset="-122"/>
                <a:ea typeface="微软雅黑" panose="020B0503020204020204" pitchFamily="34" charset="-122"/>
              </a:rPr>
              <a:t>L2</a:t>
            </a:r>
            <a:r>
              <a:rPr lang="zh-CN" altLang="en-US" sz="24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check dirty</a:t>
            </a:r>
          </a:p>
          <a:p>
            <a:pPr algn="l"/>
            <a:endParaRPr lang="en-US" altLang="zh-CN" sz="2400" b="1" dirty="0">
              <a:solidFill>
                <a:srgbClr val="FF0000"/>
              </a:solidFill>
              <a:latin typeface="微软雅黑" panose="020B0503020204020204" pitchFamily="34" charset="-122"/>
              <a:ea typeface="微软雅黑" panose="020B0503020204020204" pitchFamily="34" charset="-122"/>
            </a:endParaRPr>
          </a:p>
          <a:p>
            <a:pPr algn="l"/>
            <a:r>
              <a:rPr lang="en-US" altLang="zh-CN" sz="2400" b="1" dirty="0">
                <a:solidFill>
                  <a:srgbClr val="FF0000"/>
                </a:solidFill>
                <a:latin typeface="微软雅黑" panose="020B0503020204020204" pitchFamily="34" charset="-122"/>
                <a:ea typeface="微软雅黑" panose="020B0503020204020204" pitchFamily="34" charset="-122"/>
              </a:rPr>
              <a:t>L1</a:t>
            </a:r>
            <a:r>
              <a:rPr lang="zh-CN" altLang="en-US" sz="24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check other refs</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F5E79739-D44C-4095-A43D-AADA94CE9C98}"/>
              </a:ext>
            </a:extLst>
          </p:cNvPr>
          <p:cNvSpPr txBox="1"/>
          <p:nvPr/>
        </p:nvSpPr>
        <p:spPr>
          <a:xfrm>
            <a:off x="7723442" y="1724298"/>
            <a:ext cx="3255264" cy="1938992"/>
          </a:xfrm>
          <a:prstGeom prst="rect">
            <a:avLst/>
          </a:prstGeom>
          <a:noFill/>
        </p:spPr>
        <p:txBody>
          <a:bodyPr wrap="square" rtlCol="0">
            <a:spAutoFit/>
          </a:bodyPr>
          <a:lstStyle/>
          <a:p>
            <a:pPr algn="l"/>
            <a:r>
              <a:rPr lang="en-US" altLang="zh-CN" sz="2400" b="1" dirty="0">
                <a:solidFill>
                  <a:srgbClr val="595959"/>
                </a:solidFill>
                <a:latin typeface="微软雅黑" panose="020B0503020204020204" pitchFamily="34" charset="-122"/>
                <a:ea typeface="微软雅黑" panose="020B0503020204020204" pitchFamily="34" charset="-122"/>
              </a:rPr>
              <a:t>Core2</a:t>
            </a:r>
            <a:r>
              <a:rPr lang="zh-CN" altLang="en-US" sz="2400" b="1" dirty="0">
                <a:solidFill>
                  <a:srgbClr val="595959"/>
                </a:solidFill>
                <a:latin typeface="微软雅黑" panose="020B0503020204020204" pitchFamily="34" charset="-122"/>
                <a:ea typeface="微软雅黑" panose="020B0503020204020204" pitchFamily="34" charset="-122"/>
              </a:rPr>
              <a:t>：</a:t>
            </a:r>
            <a:endParaRPr lang="en-US" altLang="zh-CN" sz="2400" b="1" dirty="0">
              <a:solidFill>
                <a:srgbClr val="595959"/>
              </a:solidFill>
              <a:latin typeface="微软雅黑" panose="020B0503020204020204" pitchFamily="34" charset="-122"/>
              <a:ea typeface="微软雅黑" panose="020B0503020204020204" pitchFamily="34" charset="-122"/>
            </a:endParaRPr>
          </a:p>
          <a:p>
            <a:pPr algn="l"/>
            <a:endParaRPr lang="en-US" altLang="zh-CN" sz="2400" b="1" dirty="0">
              <a:solidFill>
                <a:srgbClr val="595959"/>
              </a:solidFill>
              <a:latin typeface="微软雅黑" panose="020B0503020204020204" pitchFamily="34" charset="-122"/>
              <a:ea typeface="微软雅黑" panose="020B0503020204020204" pitchFamily="34" charset="-122"/>
            </a:endParaRPr>
          </a:p>
          <a:p>
            <a:pPr algn="l"/>
            <a:r>
              <a:rPr lang="en-US" altLang="zh-CN" sz="2400" b="1" dirty="0">
                <a:solidFill>
                  <a:srgbClr val="595959"/>
                </a:solidFill>
                <a:latin typeface="微软雅黑" panose="020B0503020204020204" pitchFamily="34" charset="-122"/>
                <a:ea typeface="微软雅黑" panose="020B0503020204020204" pitchFamily="34" charset="-122"/>
              </a:rPr>
              <a:t>S2</a:t>
            </a:r>
            <a:r>
              <a:rPr lang="zh-CN" altLang="en-US" sz="2400" b="1" dirty="0">
                <a:solidFill>
                  <a:srgbClr val="595959"/>
                </a:solidFill>
                <a:latin typeface="微软雅黑" panose="020B0503020204020204" pitchFamily="34" charset="-122"/>
                <a:ea typeface="微软雅黑" panose="020B0503020204020204" pitchFamily="34" charset="-122"/>
              </a:rPr>
              <a:t>：</a:t>
            </a:r>
            <a:r>
              <a:rPr lang="en-US" altLang="zh-CN" sz="2400" b="1" dirty="0">
                <a:solidFill>
                  <a:srgbClr val="595959"/>
                </a:solidFill>
                <a:latin typeface="微软雅黑" panose="020B0503020204020204" pitchFamily="34" charset="-122"/>
                <a:ea typeface="微软雅黑" panose="020B0503020204020204" pitchFamily="34" charset="-122"/>
              </a:rPr>
              <a:t>mark dirty</a:t>
            </a:r>
          </a:p>
          <a:p>
            <a:pPr algn="l"/>
            <a:endParaRPr lang="en-US" altLang="zh-CN" sz="2400" b="1" dirty="0">
              <a:solidFill>
                <a:srgbClr val="595959"/>
              </a:solidFill>
              <a:latin typeface="微软雅黑" panose="020B0503020204020204" pitchFamily="34" charset="-122"/>
              <a:ea typeface="微软雅黑" panose="020B0503020204020204" pitchFamily="34" charset="-122"/>
            </a:endParaRPr>
          </a:p>
          <a:p>
            <a:pPr algn="l"/>
            <a:r>
              <a:rPr lang="en-US" altLang="zh-CN" sz="2400" b="1" dirty="0">
                <a:solidFill>
                  <a:srgbClr val="595959"/>
                </a:solidFill>
                <a:latin typeface="微软雅黑" panose="020B0503020204020204" pitchFamily="34" charset="-122"/>
                <a:ea typeface="微软雅黑" panose="020B0503020204020204" pitchFamily="34" charset="-122"/>
              </a:rPr>
              <a:t>S1</a:t>
            </a:r>
            <a:r>
              <a:rPr lang="zh-CN" altLang="en-US" sz="2400" b="1" dirty="0">
                <a:solidFill>
                  <a:srgbClr val="595959"/>
                </a:solidFill>
                <a:latin typeface="微软雅黑" panose="020B0503020204020204" pitchFamily="34" charset="-122"/>
                <a:ea typeface="微软雅黑" panose="020B0503020204020204" pitchFamily="34" charset="-122"/>
              </a:rPr>
              <a:t>：</a:t>
            </a:r>
            <a:r>
              <a:rPr lang="en-US" altLang="zh-CN" sz="2400" b="1" dirty="0">
                <a:solidFill>
                  <a:srgbClr val="595959"/>
                </a:solidFill>
                <a:latin typeface="微软雅黑" panose="020B0503020204020204" pitchFamily="34" charset="-122"/>
                <a:ea typeface="微软雅黑" panose="020B0503020204020204" pitchFamily="34" charset="-122"/>
              </a:rPr>
              <a:t>release ref</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1D46B389-F853-4E43-928C-D7A7445EE239}"/>
              </a:ext>
            </a:extLst>
          </p:cNvPr>
          <p:cNvSpPr txBox="1"/>
          <p:nvPr/>
        </p:nvSpPr>
        <p:spPr>
          <a:xfrm>
            <a:off x="4224528" y="4483735"/>
            <a:ext cx="7211568" cy="1200329"/>
          </a:xfrm>
          <a:prstGeom prst="rect">
            <a:avLst/>
          </a:prstGeom>
          <a:noFill/>
        </p:spPr>
        <p:txBody>
          <a:bodyPr wrap="square" rtlCol="0">
            <a:spAutoFit/>
          </a:bodyPr>
          <a:lstStyle/>
          <a:p>
            <a:pPr algn="l"/>
            <a:r>
              <a:rPr lang="en-US" altLang="zh-CN" sz="2400" b="1" dirty="0">
                <a:solidFill>
                  <a:schemeClr val="accent1"/>
                </a:solidFill>
                <a:latin typeface="微软雅黑" panose="020B0503020204020204" pitchFamily="34" charset="-122"/>
                <a:ea typeface="微软雅黑" panose="020B0503020204020204" pitchFamily="34" charset="-122"/>
              </a:rPr>
              <a:t>L2 -&gt; S2 -&gt; S1 -&gt; L1</a:t>
            </a:r>
          </a:p>
          <a:p>
            <a:pPr algn="l"/>
            <a:endParaRPr lang="en-US" altLang="zh-CN" sz="2400" b="1" dirty="0">
              <a:solidFill>
                <a:schemeClr val="accent1"/>
              </a:solidFill>
              <a:latin typeface="微软雅黑" panose="020B0503020204020204" pitchFamily="34" charset="-122"/>
              <a:ea typeface="微软雅黑" panose="020B0503020204020204" pitchFamily="34" charset="-122"/>
            </a:endParaRPr>
          </a:p>
          <a:p>
            <a:pPr algn="l"/>
            <a:r>
              <a:rPr lang="en-US" altLang="zh-CN" sz="2400" b="1" dirty="0">
                <a:solidFill>
                  <a:schemeClr val="accent1"/>
                </a:solidFill>
                <a:latin typeface="微软雅黑" panose="020B0503020204020204" pitchFamily="34" charset="-122"/>
                <a:ea typeface="微软雅黑" panose="020B0503020204020204" pitchFamily="34" charset="-122"/>
              </a:rPr>
              <a:t>no other refs &amp; dirty =&gt; </a:t>
            </a:r>
            <a:r>
              <a:rPr lang="en-US" altLang="zh-CN" sz="2400" b="1" dirty="0">
                <a:solidFill>
                  <a:srgbClr val="FF0000"/>
                </a:solidFill>
                <a:latin typeface="微软雅黑" panose="020B0503020204020204" pitchFamily="34" charset="-122"/>
                <a:ea typeface="微软雅黑" panose="020B0503020204020204" pitchFamily="34" charset="-122"/>
              </a:rPr>
              <a:t>free!</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2" name="椭圆 1">
            <a:extLst>
              <a:ext uri="{FF2B5EF4-FFF2-40B4-BE49-F238E27FC236}">
                <a16:creationId xmlns:a16="http://schemas.microsoft.com/office/drawing/2014/main" id="{41AE6437-D9B4-4282-8EC4-4A2A5546291E}"/>
              </a:ext>
            </a:extLst>
          </p:cNvPr>
          <p:cNvSpPr/>
          <p:nvPr/>
        </p:nvSpPr>
        <p:spPr>
          <a:xfrm>
            <a:off x="365760" y="2602797"/>
            <a:ext cx="1572768" cy="615891"/>
          </a:xfrm>
          <a:prstGeom prst="ellipse">
            <a:avLst/>
          </a:prstGeom>
          <a:noFill/>
          <a:ln w="19050">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cxnSp>
        <p:nvCxnSpPr>
          <p:cNvPr id="5" name="直接箭头连接符 4">
            <a:extLst>
              <a:ext uri="{FF2B5EF4-FFF2-40B4-BE49-F238E27FC236}">
                <a16:creationId xmlns:a16="http://schemas.microsoft.com/office/drawing/2014/main" id="{FAD9577B-2B82-4BAB-9F85-8415F9D0C35F}"/>
              </a:ext>
            </a:extLst>
          </p:cNvPr>
          <p:cNvCxnSpPr/>
          <p:nvPr/>
        </p:nvCxnSpPr>
        <p:spPr>
          <a:xfrm>
            <a:off x="1219200" y="3243072"/>
            <a:ext cx="0" cy="1240663"/>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0498FDE3-437F-4CC7-914F-736BD0B8441C}"/>
              </a:ext>
            </a:extLst>
          </p:cNvPr>
          <p:cNvSpPr txBox="1"/>
          <p:nvPr/>
        </p:nvSpPr>
        <p:spPr>
          <a:xfrm>
            <a:off x="1292351" y="3863403"/>
            <a:ext cx="8353426" cy="461665"/>
          </a:xfrm>
          <a:prstGeom prst="rect">
            <a:avLst/>
          </a:prstGeom>
          <a:noFill/>
        </p:spPr>
        <p:txBody>
          <a:bodyPr wrap="square" rtlCol="0">
            <a:spAutoFit/>
          </a:bodyPr>
          <a:lstStyle/>
          <a:p>
            <a:pPr algn="l"/>
            <a:r>
              <a:rPr lang="en-US" altLang="zh-CN" sz="2400" b="1" dirty="0">
                <a:solidFill>
                  <a:srgbClr val="7030A0"/>
                </a:solidFill>
                <a:latin typeface="微软雅黑" panose="020B0503020204020204" pitchFamily="34" charset="-122"/>
                <a:ea typeface="微软雅黑" panose="020B0503020204020204" pitchFamily="34" charset="-122"/>
              </a:rPr>
              <a:t>Prevent compiler/CPU from reordering Load-Load</a:t>
            </a:r>
            <a:endParaRPr lang="zh-CN" altLang="en-US" sz="2400" b="1" dirty="0">
              <a:solidFill>
                <a:srgbClr val="7030A0"/>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F9C7A83C-0636-4442-887E-BEED922CAF89}"/>
              </a:ext>
            </a:extLst>
          </p:cNvPr>
          <p:cNvSpPr/>
          <p:nvPr/>
        </p:nvSpPr>
        <p:spPr>
          <a:xfrm>
            <a:off x="916305" y="963930"/>
            <a:ext cx="11275695" cy="15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Problems &amp; Solutions: </a:t>
            </a:r>
            <a:r>
              <a:rPr lang="en-US" altLang="zh-CN" sz="2800"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remove_mapping</a:t>
            </a: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Tree>
    <p:extLst>
      <p:ext uri="{BB962C8B-B14F-4D97-AF65-F5344CB8AC3E}">
        <p14:creationId xmlns:p14="http://schemas.microsoft.com/office/powerpoint/2010/main" val="15021238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46811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Out-of-Order: Compiler</a:t>
            </a:r>
          </a:p>
        </p:txBody>
      </p:sp>
      <p:pic>
        <p:nvPicPr>
          <p:cNvPr id="3" name="图片 2">
            <a:extLst>
              <a:ext uri="{FF2B5EF4-FFF2-40B4-BE49-F238E27FC236}">
                <a16:creationId xmlns:a16="http://schemas.microsoft.com/office/drawing/2014/main" id="{8420551B-029D-4C4F-BECB-9CF31F68A730}"/>
              </a:ext>
            </a:extLst>
          </p:cNvPr>
          <p:cNvPicPr>
            <a:picLocks noChangeAspect="1"/>
          </p:cNvPicPr>
          <p:nvPr/>
        </p:nvPicPr>
        <p:blipFill>
          <a:blip r:embed="rId3"/>
          <a:stretch>
            <a:fillRect/>
          </a:stretch>
        </p:blipFill>
        <p:spPr>
          <a:xfrm>
            <a:off x="85725" y="1828800"/>
            <a:ext cx="6554725" cy="2279904"/>
          </a:xfrm>
          <a:prstGeom prst="rect">
            <a:avLst/>
          </a:prstGeom>
        </p:spPr>
      </p:pic>
      <p:sp>
        <p:nvSpPr>
          <p:cNvPr id="2" name="椭圆 1">
            <a:extLst>
              <a:ext uri="{FF2B5EF4-FFF2-40B4-BE49-F238E27FC236}">
                <a16:creationId xmlns:a16="http://schemas.microsoft.com/office/drawing/2014/main" id="{41AE6437-D9B4-4282-8EC4-4A2A5546291E}"/>
              </a:ext>
            </a:extLst>
          </p:cNvPr>
          <p:cNvSpPr/>
          <p:nvPr/>
        </p:nvSpPr>
        <p:spPr>
          <a:xfrm>
            <a:off x="365760" y="2602797"/>
            <a:ext cx="1572768" cy="615891"/>
          </a:xfrm>
          <a:prstGeom prst="ellipse">
            <a:avLst/>
          </a:prstGeom>
          <a:noFill/>
          <a:ln w="19050">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3" name="文本框 12">
            <a:extLst>
              <a:ext uri="{FF2B5EF4-FFF2-40B4-BE49-F238E27FC236}">
                <a16:creationId xmlns:a16="http://schemas.microsoft.com/office/drawing/2014/main" id="{BF740F6E-6C73-4448-B907-67D14D4A8601}"/>
              </a:ext>
            </a:extLst>
          </p:cNvPr>
          <p:cNvSpPr txBox="1"/>
          <p:nvPr/>
        </p:nvSpPr>
        <p:spPr>
          <a:xfrm>
            <a:off x="6288977" y="2149208"/>
            <a:ext cx="6059424" cy="1200329"/>
          </a:xfrm>
          <a:prstGeom prst="rect">
            <a:avLst/>
          </a:prstGeom>
          <a:noFill/>
        </p:spPr>
        <p:txBody>
          <a:bodyPr wrap="square" rtlCol="0">
            <a:spAutoFit/>
          </a:bodyPr>
          <a:lstStyle/>
          <a:p>
            <a:pPr algn="l"/>
            <a:r>
              <a:rPr lang="en-US" altLang="zh-CN" sz="2400" b="1" dirty="0">
                <a:solidFill>
                  <a:srgbClr val="7030A0"/>
                </a:solidFill>
                <a:latin typeface="微软雅黑" panose="020B0503020204020204" pitchFamily="34" charset="-122"/>
                <a:ea typeface="微软雅黑" panose="020B0503020204020204" pitchFamily="34" charset="-122"/>
              </a:rPr>
              <a:t>x86 employs TSO model, inherently forbidding Load-Load reordering, so compiler barrier is just enough.</a:t>
            </a:r>
          </a:p>
        </p:txBody>
      </p:sp>
      <p:pic>
        <p:nvPicPr>
          <p:cNvPr id="12" name="图片 11">
            <a:extLst>
              <a:ext uri="{FF2B5EF4-FFF2-40B4-BE49-F238E27FC236}">
                <a16:creationId xmlns:a16="http://schemas.microsoft.com/office/drawing/2014/main" id="{817D966C-35E6-4635-97BB-DC9A87F8E20C}"/>
              </a:ext>
            </a:extLst>
          </p:cNvPr>
          <p:cNvPicPr>
            <a:picLocks noChangeAspect="1"/>
          </p:cNvPicPr>
          <p:nvPr/>
        </p:nvPicPr>
        <p:blipFill>
          <a:blip r:embed="rId4"/>
          <a:stretch>
            <a:fillRect/>
          </a:stretch>
        </p:blipFill>
        <p:spPr>
          <a:xfrm>
            <a:off x="530229" y="5063268"/>
            <a:ext cx="10332844" cy="1532623"/>
          </a:xfrm>
          <a:prstGeom prst="rect">
            <a:avLst/>
          </a:prstGeom>
        </p:spPr>
      </p:pic>
      <p:cxnSp>
        <p:nvCxnSpPr>
          <p:cNvPr id="15" name="直接箭头连接符 14">
            <a:extLst>
              <a:ext uri="{FF2B5EF4-FFF2-40B4-BE49-F238E27FC236}">
                <a16:creationId xmlns:a16="http://schemas.microsoft.com/office/drawing/2014/main" id="{D007045B-B70B-4E4E-9F80-88C64D660113}"/>
              </a:ext>
            </a:extLst>
          </p:cNvPr>
          <p:cNvCxnSpPr>
            <a:stCxn id="2" idx="4"/>
          </p:cNvCxnSpPr>
          <p:nvPr/>
        </p:nvCxnSpPr>
        <p:spPr>
          <a:xfrm>
            <a:off x="1152144" y="3218688"/>
            <a:ext cx="213360" cy="201168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F9DA1EF1-3828-483D-9B3D-6849EA52CD71}"/>
              </a:ext>
            </a:extLst>
          </p:cNvPr>
          <p:cNvSpPr/>
          <p:nvPr/>
        </p:nvSpPr>
        <p:spPr>
          <a:xfrm>
            <a:off x="916305" y="963930"/>
            <a:ext cx="11275695" cy="15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Problems &amp; Solutions: </a:t>
            </a:r>
            <a:r>
              <a:rPr lang="en-US" altLang="zh-CN" sz="2800"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remove_mapping</a:t>
            </a: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Tree>
    <p:extLst>
      <p:ext uri="{BB962C8B-B14F-4D97-AF65-F5344CB8AC3E}">
        <p14:creationId xmlns:p14="http://schemas.microsoft.com/office/powerpoint/2010/main" val="35681602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359029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Out-of-Order: CPU</a:t>
            </a:r>
          </a:p>
        </p:txBody>
      </p:sp>
      <p:sp>
        <p:nvSpPr>
          <p:cNvPr id="10" name="矩形 9">
            <a:extLst>
              <a:ext uri="{FF2B5EF4-FFF2-40B4-BE49-F238E27FC236}">
                <a16:creationId xmlns:a16="http://schemas.microsoft.com/office/drawing/2014/main" id="{0A1E5277-58F7-4672-9A46-24998BF4ABA9}"/>
              </a:ext>
            </a:extLst>
          </p:cNvPr>
          <p:cNvSpPr/>
          <p:nvPr/>
        </p:nvSpPr>
        <p:spPr>
          <a:xfrm>
            <a:off x="916305" y="963930"/>
            <a:ext cx="11275695" cy="3894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Motivation: reduce structural(stage) conflict</a:t>
            </a:r>
          </a:p>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Dynamic Scheduling: eliminate stalls from stage conflict</a:t>
            </a:r>
          </a:p>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Register Renaming: eliminate WAW/WAR dependence</a:t>
            </a:r>
          </a:p>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Speculation: reduce control dependence</a:t>
            </a:r>
          </a:p>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In Summary: Out-of-Order CPU execution model</a:t>
            </a:r>
          </a:p>
        </p:txBody>
      </p:sp>
    </p:spTree>
    <p:extLst>
      <p:ext uri="{BB962C8B-B14F-4D97-AF65-F5344CB8AC3E}">
        <p14:creationId xmlns:p14="http://schemas.microsoft.com/office/powerpoint/2010/main" val="26195950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83207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Motivation: reduce structural(stage) conflict</a:t>
            </a:r>
          </a:p>
        </p:txBody>
      </p:sp>
      <p:sp>
        <p:nvSpPr>
          <p:cNvPr id="6" name="矩形 5">
            <a:extLst>
              <a:ext uri="{FF2B5EF4-FFF2-40B4-BE49-F238E27FC236}">
                <a16:creationId xmlns:a16="http://schemas.microsoft.com/office/drawing/2014/main" id="{D5ECA0E7-FD9D-4026-B78C-2EC15BB871AF}"/>
              </a:ext>
            </a:extLst>
          </p:cNvPr>
          <p:cNvSpPr/>
          <p:nvPr/>
        </p:nvSpPr>
        <p:spPr>
          <a:xfrm>
            <a:off x="916305" y="963930"/>
            <a:ext cx="11275695"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Basic five-stage pipeline</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pic>
        <p:nvPicPr>
          <p:cNvPr id="4" name="图片 3">
            <a:extLst>
              <a:ext uri="{FF2B5EF4-FFF2-40B4-BE49-F238E27FC236}">
                <a16:creationId xmlns:a16="http://schemas.microsoft.com/office/drawing/2014/main" id="{8671150C-5EE7-4408-9D01-9EA30BD2B295}"/>
              </a:ext>
            </a:extLst>
          </p:cNvPr>
          <p:cNvPicPr>
            <a:picLocks noChangeAspect="1"/>
          </p:cNvPicPr>
          <p:nvPr/>
        </p:nvPicPr>
        <p:blipFill>
          <a:blip r:embed="rId3"/>
          <a:stretch>
            <a:fillRect/>
          </a:stretch>
        </p:blipFill>
        <p:spPr>
          <a:xfrm>
            <a:off x="916305" y="2831592"/>
            <a:ext cx="9673248" cy="1911096"/>
          </a:xfrm>
          <a:prstGeom prst="rect">
            <a:avLst/>
          </a:prstGeom>
        </p:spPr>
      </p:pic>
    </p:spTree>
    <p:extLst>
      <p:ext uri="{BB962C8B-B14F-4D97-AF65-F5344CB8AC3E}">
        <p14:creationId xmlns:p14="http://schemas.microsoft.com/office/powerpoint/2010/main" val="23415980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83207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Motivation: reduce structural(stage) conflict</a:t>
            </a:r>
          </a:p>
        </p:txBody>
      </p:sp>
      <p:sp>
        <p:nvSpPr>
          <p:cNvPr id="6" name="矩形 5">
            <a:extLst>
              <a:ext uri="{FF2B5EF4-FFF2-40B4-BE49-F238E27FC236}">
                <a16:creationId xmlns:a16="http://schemas.microsoft.com/office/drawing/2014/main" id="{D5ECA0E7-FD9D-4026-B78C-2EC15BB871AF}"/>
              </a:ext>
            </a:extLst>
          </p:cNvPr>
          <p:cNvSpPr/>
          <p:nvPr/>
        </p:nvSpPr>
        <p:spPr>
          <a:xfrm>
            <a:off x="916305" y="963930"/>
            <a:ext cx="11275695"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Basic five-stage pipeline</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pic>
        <p:nvPicPr>
          <p:cNvPr id="7" name="图片 6">
            <a:extLst>
              <a:ext uri="{FF2B5EF4-FFF2-40B4-BE49-F238E27FC236}">
                <a16:creationId xmlns:a16="http://schemas.microsoft.com/office/drawing/2014/main" id="{F379B47F-0BFF-4B04-B4C2-3C0D1B1857C4}"/>
              </a:ext>
            </a:extLst>
          </p:cNvPr>
          <p:cNvPicPr>
            <a:picLocks noChangeAspect="1"/>
          </p:cNvPicPr>
          <p:nvPr/>
        </p:nvPicPr>
        <p:blipFill>
          <a:blip r:embed="rId3"/>
          <a:stretch>
            <a:fillRect/>
          </a:stretch>
        </p:blipFill>
        <p:spPr>
          <a:xfrm>
            <a:off x="1267968" y="1867626"/>
            <a:ext cx="8241792" cy="4498583"/>
          </a:xfrm>
          <a:prstGeom prst="rect">
            <a:avLst/>
          </a:prstGeom>
        </p:spPr>
      </p:pic>
    </p:spTree>
    <p:extLst>
      <p:ext uri="{BB962C8B-B14F-4D97-AF65-F5344CB8AC3E}">
        <p14:creationId xmlns:p14="http://schemas.microsoft.com/office/powerpoint/2010/main" val="1711808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775995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Register &amp; Memory Location Dependence</a:t>
            </a:r>
            <a:endParaRPr lang="zh-CN" altLang="en-US"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6" name="矩形 5">
            <a:extLst>
              <a:ext uri="{FF2B5EF4-FFF2-40B4-BE49-F238E27FC236}">
                <a16:creationId xmlns:a16="http://schemas.microsoft.com/office/drawing/2014/main" id="{2A97F6BA-D0E7-4919-A5AB-BB651ABD3B93}"/>
              </a:ext>
            </a:extLst>
          </p:cNvPr>
          <p:cNvSpPr/>
          <p:nvPr/>
        </p:nvSpPr>
        <p:spPr>
          <a:xfrm>
            <a:off x="916305" y="963930"/>
            <a:ext cx="11159490" cy="170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a:t>
            </a:r>
            <a:r>
              <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 只存在相同</a:t>
            </a: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reg/mem</a:t>
            </a:r>
            <a:r>
              <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之间</a:t>
            </a:r>
            <a:endPar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 </a:t>
            </a:r>
            <a:r>
              <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通过相同</a:t>
            </a: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reg/mem</a:t>
            </a:r>
            <a:r>
              <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流通</a:t>
            </a:r>
            <a:endPar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Tree>
    <p:extLst>
      <p:ext uri="{BB962C8B-B14F-4D97-AF65-F5344CB8AC3E}">
        <p14:creationId xmlns:p14="http://schemas.microsoft.com/office/powerpoint/2010/main" val="37181002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83207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Motivation: reduce structural(stage) conflict</a:t>
            </a:r>
          </a:p>
        </p:txBody>
      </p:sp>
      <p:sp>
        <p:nvSpPr>
          <p:cNvPr id="6" name="矩形 5">
            <a:extLst>
              <a:ext uri="{FF2B5EF4-FFF2-40B4-BE49-F238E27FC236}">
                <a16:creationId xmlns:a16="http://schemas.microsoft.com/office/drawing/2014/main" id="{D5ECA0E7-FD9D-4026-B78C-2EC15BB871AF}"/>
              </a:ext>
            </a:extLst>
          </p:cNvPr>
          <p:cNvSpPr/>
          <p:nvPr/>
        </p:nvSpPr>
        <p:spPr>
          <a:xfrm>
            <a:off x="916305" y="963930"/>
            <a:ext cx="11275695" cy="5059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Problems for FP operations:</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Finish FP add/</a:t>
            </a:r>
            <a:r>
              <a:rPr lang="en-US" altLang="zh-CN" sz="2400"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mul</a:t>
            </a: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/div in single cycle</a:t>
            </a: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High propagation delay =&gt; low clock frequency</a:t>
            </a: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Finish FP add/</a:t>
            </a:r>
            <a:r>
              <a:rPr lang="en-US" altLang="zh-CN" sz="2400"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mul</a:t>
            </a: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/div in multiple cycles</a:t>
            </a:r>
          </a:p>
          <a:p>
            <a:pPr algn="just" fontAlgn="base">
              <a:lnSpc>
                <a:spcPct val="150000"/>
              </a:lnSpc>
              <a:spcBef>
                <a:spcPct val="0"/>
              </a:spcBef>
              <a:spcAft>
                <a:spcPct val="0"/>
              </a:spcAft>
            </a:pP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FP operations will block later instructions for a long time</a:t>
            </a: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pic>
        <p:nvPicPr>
          <p:cNvPr id="3" name="图片 2">
            <a:extLst>
              <a:ext uri="{FF2B5EF4-FFF2-40B4-BE49-F238E27FC236}">
                <a16:creationId xmlns:a16="http://schemas.microsoft.com/office/drawing/2014/main" id="{4546F6D4-9F88-4E32-A038-DF249C2E6471}"/>
              </a:ext>
            </a:extLst>
          </p:cNvPr>
          <p:cNvPicPr>
            <a:picLocks noChangeAspect="1"/>
          </p:cNvPicPr>
          <p:nvPr/>
        </p:nvPicPr>
        <p:blipFill>
          <a:blip r:embed="rId3"/>
          <a:stretch>
            <a:fillRect/>
          </a:stretch>
        </p:blipFill>
        <p:spPr>
          <a:xfrm>
            <a:off x="4126454" y="3429000"/>
            <a:ext cx="7498617" cy="2998296"/>
          </a:xfrm>
          <a:prstGeom prst="rect">
            <a:avLst/>
          </a:prstGeom>
        </p:spPr>
      </p:pic>
    </p:spTree>
    <p:extLst>
      <p:ext uri="{BB962C8B-B14F-4D97-AF65-F5344CB8AC3E}">
        <p14:creationId xmlns:p14="http://schemas.microsoft.com/office/powerpoint/2010/main" val="11810432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83207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Motivation: reduce structural(stage) conflict</a:t>
            </a:r>
          </a:p>
        </p:txBody>
      </p:sp>
      <p:pic>
        <p:nvPicPr>
          <p:cNvPr id="3" name="图片 2">
            <a:extLst>
              <a:ext uri="{FF2B5EF4-FFF2-40B4-BE49-F238E27FC236}">
                <a16:creationId xmlns:a16="http://schemas.microsoft.com/office/drawing/2014/main" id="{63738B3A-EB41-444D-B7B9-E7F45569EEC3}"/>
              </a:ext>
            </a:extLst>
          </p:cNvPr>
          <p:cNvPicPr>
            <a:picLocks noChangeAspect="1"/>
          </p:cNvPicPr>
          <p:nvPr/>
        </p:nvPicPr>
        <p:blipFill>
          <a:blip r:embed="rId3"/>
          <a:stretch>
            <a:fillRect/>
          </a:stretch>
        </p:blipFill>
        <p:spPr>
          <a:xfrm>
            <a:off x="1783569" y="2103881"/>
            <a:ext cx="8624861" cy="4431539"/>
          </a:xfrm>
          <a:prstGeom prst="rect">
            <a:avLst/>
          </a:prstGeom>
        </p:spPr>
      </p:pic>
      <p:sp>
        <p:nvSpPr>
          <p:cNvPr id="6" name="矩形 5">
            <a:extLst>
              <a:ext uri="{FF2B5EF4-FFF2-40B4-BE49-F238E27FC236}">
                <a16:creationId xmlns:a16="http://schemas.microsoft.com/office/drawing/2014/main" id="{D5ECA0E7-FD9D-4026-B78C-2EC15BB871AF}"/>
              </a:ext>
            </a:extLst>
          </p:cNvPr>
          <p:cNvSpPr/>
          <p:nvPr/>
        </p:nvSpPr>
        <p:spPr>
          <a:xfrm>
            <a:off x="916305" y="963930"/>
            <a:ext cx="11275695"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Extend pipeline for multi-cycles FP operations</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Tree>
    <p:extLst>
      <p:ext uri="{BB962C8B-B14F-4D97-AF65-F5344CB8AC3E}">
        <p14:creationId xmlns:p14="http://schemas.microsoft.com/office/powerpoint/2010/main" val="4900205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83207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Motivation: reduce structural(stage) conflict</a:t>
            </a:r>
          </a:p>
        </p:txBody>
      </p:sp>
      <p:pic>
        <p:nvPicPr>
          <p:cNvPr id="3" name="图片 2">
            <a:extLst>
              <a:ext uri="{FF2B5EF4-FFF2-40B4-BE49-F238E27FC236}">
                <a16:creationId xmlns:a16="http://schemas.microsoft.com/office/drawing/2014/main" id="{63738B3A-EB41-444D-B7B9-E7F45569EEC3}"/>
              </a:ext>
            </a:extLst>
          </p:cNvPr>
          <p:cNvPicPr>
            <a:picLocks noChangeAspect="1"/>
          </p:cNvPicPr>
          <p:nvPr/>
        </p:nvPicPr>
        <p:blipFill>
          <a:blip r:embed="rId3"/>
          <a:stretch>
            <a:fillRect/>
          </a:stretch>
        </p:blipFill>
        <p:spPr>
          <a:xfrm>
            <a:off x="3453873" y="2103881"/>
            <a:ext cx="8624861" cy="4431539"/>
          </a:xfrm>
          <a:prstGeom prst="rect">
            <a:avLst/>
          </a:prstGeom>
        </p:spPr>
      </p:pic>
      <p:sp>
        <p:nvSpPr>
          <p:cNvPr id="6" name="矩形 5">
            <a:extLst>
              <a:ext uri="{FF2B5EF4-FFF2-40B4-BE49-F238E27FC236}">
                <a16:creationId xmlns:a16="http://schemas.microsoft.com/office/drawing/2014/main" id="{D5ECA0E7-FD9D-4026-B78C-2EC15BB871AF}"/>
              </a:ext>
            </a:extLst>
          </p:cNvPr>
          <p:cNvSpPr/>
          <p:nvPr/>
        </p:nvSpPr>
        <p:spPr>
          <a:xfrm>
            <a:off x="916305" y="963930"/>
            <a:ext cx="11275695"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Extend pipeline for multi-cycles FP operations</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7" name="文本框 6">
            <a:extLst>
              <a:ext uri="{FF2B5EF4-FFF2-40B4-BE49-F238E27FC236}">
                <a16:creationId xmlns:a16="http://schemas.microsoft.com/office/drawing/2014/main" id="{E72825CC-A3E4-43CC-9392-91F9325684AF}"/>
              </a:ext>
            </a:extLst>
          </p:cNvPr>
          <p:cNvSpPr txBox="1"/>
          <p:nvPr/>
        </p:nvSpPr>
        <p:spPr>
          <a:xfrm>
            <a:off x="585216" y="1914144"/>
            <a:ext cx="9290304" cy="1938992"/>
          </a:xfrm>
          <a:prstGeom prst="rect">
            <a:avLst/>
          </a:prstGeom>
          <a:noFill/>
        </p:spPr>
        <p:txBody>
          <a:bodyPr wrap="square" rtlCol="0">
            <a:spAutoFit/>
          </a:bodyPr>
          <a:lstStyle/>
          <a:p>
            <a:pPr algn="l"/>
            <a:r>
              <a:rPr lang="en-US" altLang="zh-CN" sz="2400" b="1" dirty="0">
                <a:solidFill>
                  <a:schemeClr val="accent1"/>
                </a:solidFill>
                <a:latin typeface="微软雅黑" panose="020B0503020204020204" pitchFamily="34" charset="-122"/>
                <a:ea typeface="微软雅黑" panose="020B0503020204020204" pitchFamily="34" charset="-122"/>
              </a:rPr>
              <a:t>At most </a:t>
            </a:r>
          </a:p>
          <a:p>
            <a:pPr algn="l"/>
            <a:r>
              <a:rPr lang="en-US" altLang="zh-CN" sz="2400" b="1" dirty="0">
                <a:solidFill>
                  <a:schemeClr val="accent1"/>
                </a:solidFill>
                <a:latin typeface="微软雅黑" panose="020B0503020204020204" pitchFamily="34" charset="-122"/>
                <a:ea typeface="微软雅黑" panose="020B0503020204020204" pitchFamily="34" charset="-122"/>
              </a:rPr>
              <a:t>	- one outstanding integer execution/memory access</a:t>
            </a:r>
          </a:p>
          <a:p>
            <a:pPr algn="l"/>
            <a:r>
              <a:rPr lang="en-US" altLang="zh-CN" sz="2400" b="1" dirty="0">
                <a:solidFill>
                  <a:schemeClr val="accent1"/>
                </a:solidFill>
                <a:latin typeface="微软雅黑" panose="020B0503020204020204" pitchFamily="34" charset="-122"/>
                <a:ea typeface="微软雅黑" panose="020B0503020204020204" pitchFamily="34" charset="-122"/>
              </a:rPr>
              <a:t>	- seven outstanding FP/integer multiplies</a:t>
            </a:r>
          </a:p>
          <a:p>
            <a:pPr algn="l"/>
            <a:r>
              <a:rPr lang="en-US" altLang="zh-CN" sz="2400" b="1" dirty="0">
                <a:solidFill>
                  <a:schemeClr val="accent1"/>
                </a:solidFill>
                <a:latin typeface="微软雅黑" panose="020B0503020204020204" pitchFamily="34" charset="-122"/>
                <a:ea typeface="微软雅黑" panose="020B0503020204020204" pitchFamily="34" charset="-122"/>
              </a:rPr>
              <a:t>	- four outstanding FP adds</a:t>
            </a:r>
          </a:p>
          <a:p>
            <a:pPr algn="l"/>
            <a:r>
              <a:rPr lang="en-US" altLang="zh-CN" sz="2400" b="1" dirty="0">
                <a:solidFill>
                  <a:schemeClr val="accent1"/>
                </a:solidFill>
                <a:latin typeface="微软雅黑" panose="020B0503020204020204" pitchFamily="34" charset="-122"/>
                <a:ea typeface="微软雅黑" panose="020B0503020204020204" pitchFamily="34" charset="-122"/>
              </a:rPr>
              <a:t>	- one outstanding FP divide</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69790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83207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Motivation: reduce structural(stage) conflict</a:t>
            </a:r>
          </a:p>
        </p:txBody>
      </p:sp>
      <p:pic>
        <p:nvPicPr>
          <p:cNvPr id="3" name="图片 2">
            <a:extLst>
              <a:ext uri="{FF2B5EF4-FFF2-40B4-BE49-F238E27FC236}">
                <a16:creationId xmlns:a16="http://schemas.microsoft.com/office/drawing/2014/main" id="{63738B3A-EB41-444D-B7B9-E7F45569EEC3}"/>
              </a:ext>
            </a:extLst>
          </p:cNvPr>
          <p:cNvPicPr>
            <a:picLocks noChangeAspect="1"/>
          </p:cNvPicPr>
          <p:nvPr/>
        </p:nvPicPr>
        <p:blipFill>
          <a:blip r:embed="rId3"/>
          <a:stretch>
            <a:fillRect/>
          </a:stretch>
        </p:blipFill>
        <p:spPr>
          <a:xfrm>
            <a:off x="3453873" y="2103881"/>
            <a:ext cx="8624861" cy="4431539"/>
          </a:xfrm>
          <a:prstGeom prst="rect">
            <a:avLst/>
          </a:prstGeom>
        </p:spPr>
      </p:pic>
      <p:sp>
        <p:nvSpPr>
          <p:cNvPr id="6" name="矩形 5">
            <a:extLst>
              <a:ext uri="{FF2B5EF4-FFF2-40B4-BE49-F238E27FC236}">
                <a16:creationId xmlns:a16="http://schemas.microsoft.com/office/drawing/2014/main" id="{D5ECA0E7-FD9D-4026-B78C-2EC15BB871AF}"/>
              </a:ext>
            </a:extLst>
          </p:cNvPr>
          <p:cNvSpPr/>
          <p:nvPr/>
        </p:nvSpPr>
        <p:spPr>
          <a:xfrm>
            <a:off x="916305" y="963930"/>
            <a:ext cx="11275695"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Extend pipeline for multi-cycles FP operations</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7" name="文本框 6">
            <a:extLst>
              <a:ext uri="{FF2B5EF4-FFF2-40B4-BE49-F238E27FC236}">
                <a16:creationId xmlns:a16="http://schemas.microsoft.com/office/drawing/2014/main" id="{E72825CC-A3E4-43CC-9392-91F9325684AF}"/>
              </a:ext>
            </a:extLst>
          </p:cNvPr>
          <p:cNvSpPr txBox="1"/>
          <p:nvPr/>
        </p:nvSpPr>
        <p:spPr>
          <a:xfrm>
            <a:off x="585216" y="1914144"/>
            <a:ext cx="9290304" cy="1200329"/>
          </a:xfrm>
          <a:prstGeom prst="rect">
            <a:avLst/>
          </a:prstGeom>
          <a:noFill/>
        </p:spPr>
        <p:txBody>
          <a:bodyPr wrap="square" rtlCol="0">
            <a:spAutoFit/>
          </a:bodyPr>
          <a:lstStyle/>
          <a:p>
            <a:pPr algn="l"/>
            <a:r>
              <a:rPr lang="en-US" altLang="zh-CN" sz="2400" b="1" dirty="0">
                <a:solidFill>
                  <a:srgbClr val="FF0000"/>
                </a:solidFill>
                <a:latin typeface="微软雅黑" panose="020B0503020204020204" pitchFamily="34" charset="-122"/>
                <a:ea typeface="微软雅黑" panose="020B0503020204020204" pitchFamily="34" charset="-122"/>
              </a:rPr>
              <a:t>New problems</a:t>
            </a:r>
          </a:p>
          <a:p>
            <a:r>
              <a:rPr lang="en-US" altLang="zh-CN" sz="2400" b="1" dirty="0">
                <a:solidFill>
                  <a:srgbClr val="FF0000"/>
                </a:solidFill>
                <a:latin typeface="微软雅黑" panose="020B0503020204020204" pitchFamily="34" charset="-122"/>
                <a:ea typeface="微软雅黑" panose="020B0503020204020204" pitchFamily="34" charset="-122"/>
              </a:rPr>
              <a:t>	- register write port conflict</a:t>
            </a:r>
          </a:p>
          <a:p>
            <a:pPr algn="l"/>
            <a:r>
              <a:rPr lang="en-US" altLang="zh-CN" sz="2400" b="1" dirty="0">
                <a:solidFill>
                  <a:srgbClr val="FF0000"/>
                </a:solidFill>
                <a:latin typeface="微软雅黑" panose="020B0503020204020204" pitchFamily="34" charset="-122"/>
                <a:ea typeface="微软雅黑" panose="020B0503020204020204" pitchFamily="34" charset="-122"/>
              </a:rPr>
              <a:t>	- WAW hazard</a:t>
            </a:r>
          </a:p>
        </p:txBody>
      </p:sp>
    </p:spTree>
    <p:extLst>
      <p:ext uri="{BB962C8B-B14F-4D97-AF65-F5344CB8AC3E}">
        <p14:creationId xmlns:p14="http://schemas.microsoft.com/office/powerpoint/2010/main" val="32433883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83207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Motivation: reduce structural(stage) conflict</a:t>
            </a:r>
          </a:p>
        </p:txBody>
      </p:sp>
      <p:pic>
        <p:nvPicPr>
          <p:cNvPr id="3" name="图片 2">
            <a:extLst>
              <a:ext uri="{FF2B5EF4-FFF2-40B4-BE49-F238E27FC236}">
                <a16:creationId xmlns:a16="http://schemas.microsoft.com/office/drawing/2014/main" id="{63738B3A-EB41-444D-B7B9-E7F45569EEC3}"/>
              </a:ext>
            </a:extLst>
          </p:cNvPr>
          <p:cNvPicPr>
            <a:picLocks noChangeAspect="1"/>
          </p:cNvPicPr>
          <p:nvPr/>
        </p:nvPicPr>
        <p:blipFill>
          <a:blip r:embed="rId3"/>
          <a:stretch>
            <a:fillRect/>
          </a:stretch>
        </p:blipFill>
        <p:spPr>
          <a:xfrm>
            <a:off x="3453873" y="2103881"/>
            <a:ext cx="8624861" cy="4431539"/>
          </a:xfrm>
          <a:prstGeom prst="rect">
            <a:avLst/>
          </a:prstGeom>
        </p:spPr>
      </p:pic>
      <p:sp>
        <p:nvSpPr>
          <p:cNvPr id="6" name="矩形 5">
            <a:extLst>
              <a:ext uri="{FF2B5EF4-FFF2-40B4-BE49-F238E27FC236}">
                <a16:creationId xmlns:a16="http://schemas.microsoft.com/office/drawing/2014/main" id="{D5ECA0E7-FD9D-4026-B78C-2EC15BB871AF}"/>
              </a:ext>
            </a:extLst>
          </p:cNvPr>
          <p:cNvSpPr/>
          <p:nvPr/>
        </p:nvSpPr>
        <p:spPr>
          <a:xfrm>
            <a:off x="916305" y="963930"/>
            <a:ext cx="11275695"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Extend pipeline for multi-cycles FP operations</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2" name="椭圆 1">
            <a:extLst>
              <a:ext uri="{FF2B5EF4-FFF2-40B4-BE49-F238E27FC236}">
                <a16:creationId xmlns:a16="http://schemas.microsoft.com/office/drawing/2014/main" id="{757C6F34-8E21-473A-9DF2-006DBA5E9620}"/>
              </a:ext>
            </a:extLst>
          </p:cNvPr>
          <p:cNvSpPr/>
          <p:nvPr/>
        </p:nvSpPr>
        <p:spPr>
          <a:xfrm>
            <a:off x="7193279" y="2206752"/>
            <a:ext cx="573024" cy="1072896"/>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8" name="椭圆 7">
            <a:extLst>
              <a:ext uri="{FF2B5EF4-FFF2-40B4-BE49-F238E27FC236}">
                <a16:creationId xmlns:a16="http://schemas.microsoft.com/office/drawing/2014/main" id="{5F70C219-1D53-4673-908B-D6E50798E715}"/>
              </a:ext>
            </a:extLst>
          </p:cNvPr>
          <p:cNvSpPr/>
          <p:nvPr/>
        </p:nvSpPr>
        <p:spPr>
          <a:xfrm>
            <a:off x="8583166" y="3382718"/>
            <a:ext cx="573024" cy="1072896"/>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9" name="椭圆 8">
            <a:extLst>
              <a:ext uri="{FF2B5EF4-FFF2-40B4-BE49-F238E27FC236}">
                <a16:creationId xmlns:a16="http://schemas.microsoft.com/office/drawing/2014/main" id="{7C521F31-BCC0-4F3E-9B2F-A6D36883D58F}"/>
              </a:ext>
            </a:extLst>
          </p:cNvPr>
          <p:cNvSpPr/>
          <p:nvPr/>
        </p:nvSpPr>
        <p:spPr>
          <a:xfrm>
            <a:off x="8010142" y="4422621"/>
            <a:ext cx="573024" cy="1072896"/>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0" name="椭圆 9">
            <a:extLst>
              <a:ext uri="{FF2B5EF4-FFF2-40B4-BE49-F238E27FC236}">
                <a16:creationId xmlns:a16="http://schemas.microsoft.com/office/drawing/2014/main" id="{A8292889-5C97-44B0-9759-9C139C104586}"/>
              </a:ext>
            </a:extLst>
          </p:cNvPr>
          <p:cNvSpPr/>
          <p:nvPr/>
        </p:nvSpPr>
        <p:spPr>
          <a:xfrm>
            <a:off x="9070847" y="5446028"/>
            <a:ext cx="170686" cy="1072896"/>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cxnSp>
        <p:nvCxnSpPr>
          <p:cNvPr id="12" name="直接箭头连接符 11">
            <a:extLst>
              <a:ext uri="{FF2B5EF4-FFF2-40B4-BE49-F238E27FC236}">
                <a16:creationId xmlns:a16="http://schemas.microsoft.com/office/drawing/2014/main" id="{A09417C0-2188-4C0C-8352-9B16C83F1FDD}"/>
              </a:ext>
            </a:extLst>
          </p:cNvPr>
          <p:cNvCxnSpPr>
            <a:cxnSpLocks/>
            <a:stCxn id="2" idx="2"/>
          </p:cNvCxnSpPr>
          <p:nvPr/>
        </p:nvCxnSpPr>
        <p:spPr>
          <a:xfrm flipH="1">
            <a:off x="3884022" y="2743200"/>
            <a:ext cx="3309257" cy="315087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6108A243-385F-4BB1-950B-70442BC4C351}"/>
              </a:ext>
            </a:extLst>
          </p:cNvPr>
          <p:cNvCxnSpPr>
            <a:cxnSpLocks/>
            <a:stCxn id="8" idx="2"/>
          </p:cNvCxnSpPr>
          <p:nvPr/>
        </p:nvCxnSpPr>
        <p:spPr>
          <a:xfrm flipH="1">
            <a:off x="3884022" y="3919166"/>
            <a:ext cx="4699144" cy="199187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46384DC3-FC81-4171-966C-C7EF02951BCD}"/>
              </a:ext>
            </a:extLst>
          </p:cNvPr>
          <p:cNvCxnSpPr>
            <a:cxnSpLocks/>
            <a:stCxn id="9" idx="2"/>
          </p:cNvCxnSpPr>
          <p:nvPr/>
        </p:nvCxnSpPr>
        <p:spPr>
          <a:xfrm flipH="1">
            <a:off x="3884022" y="4959069"/>
            <a:ext cx="4126120" cy="8986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404E4DB9-45B3-429A-A90B-D2C73AD8D27B}"/>
              </a:ext>
            </a:extLst>
          </p:cNvPr>
          <p:cNvCxnSpPr>
            <a:cxnSpLocks/>
            <a:stCxn id="10" idx="2"/>
          </p:cNvCxnSpPr>
          <p:nvPr/>
        </p:nvCxnSpPr>
        <p:spPr>
          <a:xfrm flipH="1" flipV="1">
            <a:off x="3884022" y="5893201"/>
            <a:ext cx="5186825" cy="892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1B2F9A8D-4F13-4DAF-997C-FC29DAC85508}"/>
              </a:ext>
            </a:extLst>
          </p:cNvPr>
          <p:cNvSpPr txBox="1"/>
          <p:nvPr/>
        </p:nvSpPr>
        <p:spPr>
          <a:xfrm>
            <a:off x="85725" y="5654173"/>
            <a:ext cx="3798297" cy="830997"/>
          </a:xfrm>
          <a:prstGeom prst="rect">
            <a:avLst/>
          </a:prstGeom>
          <a:noFill/>
        </p:spPr>
        <p:txBody>
          <a:bodyPr wrap="square" rtlCol="0">
            <a:spAutoFit/>
          </a:bodyPr>
          <a:lstStyle/>
          <a:p>
            <a:pPr algn="l"/>
            <a:r>
              <a:rPr lang="en-US" altLang="zh-CN" sz="2400" b="1" dirty="0">
                <a:solidFill>
                  <a:srgbClr val="FF0000"/>
                </a:solidFill>
                <a:latin typeface="微软雅黑" panose="020B0503020204020204" pitchFamily="34" charset="-122"/>
                <a:ea typeface="微软雅黑" panose="020B0503020204020204" pitchFamily="34" charset="-122"/>
              </a:rPr>
              <a:t>may arrive write-back stage at the same cycle </a:t>
            </a:r>
          </a:p>
        </p:txBody>
      </p:sp>
      <p:sp>
        <p:nvSpPr>
          <p:cNvPr id="31" name="文本框 30">
            <a:extLst>
              <a:ext uri="{FF2B5EF4-FFF2-40B4-BE49-F238E27FC236}">
                <a16:creationId xmlns:a16="http://schemas.microsoft.com/office/drawing/2014/main" id="{774BE504-7A0E-4D81-AC61-E578EA1E0702}"/>
              </a:ext>
            </a:extLst>
          </p:cNvPr>
          <p:cNvSpPr txBox="1"/>
          <p:nvPr/>
        </p:nvSpPr>
        <p:spPr>
          <a:xfrm>
            <a:off x="585216" y="1914144"/>
            <a:ext cx="9290304" cy="461665"/>
          </a:xfrm>
          <a:prstGeom prst="rect">
            <a:avLst/>
          </a:prstGeom>
          <a:noFill/>
        </p:spPr>
        <p:txBody>
          <a:bodyPr wrap="square" rtlCol="0">
            <a:spAutoFit/>
          </a:bodyPr>
          <a:lstStyle/>
          <a:p>
            <a:pPr algn="l"/>
            <a:r>
              <a:rPr lang="en-US" altLang="zh-CN" sz="2400" b="1" dirty="0">
                <a:solidFill>
                  <a:srgbClr val="FF0000"/>
                </a:solidFill>
                <a:latin typeface="微软雅黑" panose="020B0503020204020204" pitchFamily="34" charset="-122"/>
                <a:ea typeface="微软雅黑" panose="020B0503020204020204" pitchFamily="34" charset="-122"/>
              </a:rPr>
              <a:t>New problems: register write port conflict</a:t>
            </a:r>
          </a:p>
        </p:txBody>
      </p:sp>
    </p:spTree>
    <p:extLst>
      <p:ext uri="{BB962C8B-B14F-4D97-AF65-F5344CB8AC3E}">
        <p14:creationId xmlns:p14="http://schemas.microsoft.com/office/powerpoint/2010/main" val="3306090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83207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Motivation: reduce structural(stage) conflict</a:t>
            </a:r>
          </a:p>
        </p:txBody>
      </p:sp>
      <p:pic>
        <p:nvPicPr>
          <p:cNvPr id="3" name="图片 2">
            <a:extLst>
              <a:ext uri="{FF2B5EF4-FFF2-40B4-BE49-F238E27FC236}">
                <a16:creationId xmlns:a16="http://schemas.microsoft.com/office/drawing/2014/main" id="{63738B3A-EB41-444D-B7B9-E7F45569EEC3}"/>
              </a:ext>
            </a:extLst>
          </p:cNvPr>
          <p:cNvPicPr>
            <a:picLocks noChangeAspect="1"/>
          </p:cNvPicPr>
          <p:nvPr/>
        </p:nvPicPr>
        <p:blipFill>
          <a:blip r:embed="rId3"/>
          <a:stretch>
            <a:fillRect/>
          </a:stretch>
        </p:blipFill>
        <p:spPr>
          <a:xfrm>
            <a:off x="3453873" y="2103881"/>
            <a:ext cx="8624861" cy="4431539"/>
          </a:xfrm>
          <a:prstGeom prst="rect">
            <a:avLst/>
          </a:prstGeom>
        </p:spPr>
      </p:pic>
      <p:sp>
        <p:nvSpPr>
          <p:cNvPr id="6" name="矩形 5">
            <a:extLst>
              <a:ext uri="{FF2B5EF4-FFF2-40B4-BE49-F238E27FC236}">
                <a16:creationId xmlns:a16="http://schemas.microsoft.com/office/drawing/2014/main" id="{D5ECA0E7-FD9D-4026-B78C-2EC15BB871AF}"/>
              </a:ext>
            </a:extLst>
          </p:cNvPr>
          <p:cNvSpPr/>
          <p:nvPr/>
        </p:nvSpPr>
        <p:spPr>
          <a:xfrm>
            <a:off x="916305" y="963930"/>
            <a:ext cx="11275695"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Extend pipeline for multi-cycles FP operations</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31" name="文本框 30">
            <a:extLst>
              <a:ext uri="{FF2B5EF4-FFF2-40B4-BE49-F238E27FC236}">
                <a16:creationId xmlns:a16="http://schemas.microsoft.com/office/drawing/2014/main" id="{774BE504-7A0E-4D81-AC61-E578EA1E0702}"/>
              </a:ext>
            </a:extLst>
          </p:cNvPr>
          <p:cNvSpPr txBox="1"/>
          <p:nvPr/>
        </p:nvSpPr>
        <p:spPr>
          <a:xfrm>
            <a:off x="585216" y="1914144"/>
            <a:ext cx="9290304" cy="3785652"/>
          </a:xfrm>
          <a:prstGeom prst="rect">
            <a:avLst/>
          </a:prstGeom>
          <a:noFill/>
        </p:spPr>
        <p:txBody>
          <a:bodyPr wrap="square" rtlCol="0">
            <a:spAutoFit/>
          </a:bodyPr>
          <a:lstStyle/>
          <a:p>
            <a:pPr algn="l"/>
            <a:r>
              <a:rPr lang="en-US" altLang="zh-CN" sz="2400" b="1" dirty="0">
                <a:solidFill>
                  <a:srgbClr val="FF0000"/>
                </a:solidFill>
                <a:latin typeface="微软雅黑" panose="020B0503020204020204" pitchFamily="34" charset="-122"/>
                <a:ea typeface="微软雅黑" panose="020B0503020204020204" pitchFamily="34" charset="-122"/>
              </a:rPr>
              <a:t>New problems: register write port conflict</a:t>
            </a:r>
          </a:p>
          <a:p>
            <a:pPr algn="l"/>
            <a:endParaRPr lang="en-US" altLang="zh-CN" sz="2400" b="1" dirty="0">
              <a:solidFill>
                <a:srgbClr val="FF0000"/>
              </a:solidFill>
              <a:latin typeface="微软雅黑" panose="020B0503020204020204" pitchFamily="34" charset="-122"/>
              <a:ea typeface="微软雅黑" panose="020B0503020204020204" pitchFamily="34" charset="-122"/>
            </a:endParaRPr>
          </a:p>
          <a:p>
            <a:pPr algn="l"/>
            <a:r>
              <a:rPr lang="en-US" altLang="zh-CN" sz="2400" b="1" dirty="0">
                <a:solidFill>
                  <a:schemeClr val="accent1"/>
                </a:solidFill>
                <a:latin typeface="微软雅黑" panose="020B0503020204020204" pitchFamily="34" charset="-122"/>
                <a:ea typeface="微软雅黑" panose="020B0503020204020204" pitchFamily="34" charset="-122"/>
              </a:rPr>
              <a:t>Solution:</a:t>
            </a:r>
          </a:p>
          <a:p>
            <a:pPr algn="l"/>
            <a:r>
              <a:rPr lang="en-US" altLang="zh-CN" sz="2400" b="1" dirty="0">
                <a:solidFill>
                  <a:schemeClr val="accent1"/>
                </a:solidFill>
                <a:latin typeface="微软雅黑" panose="020B0503020204020204" pitchFamily="34" charset="-122"/>
                <a:ea typeface="微软雅黑" panose="020B0503020204020204" pitchFamily="34" charset="-122"/>
              </a:rPr>
              <a:t>(1) Detect at ID stage, stall</a:t>
            </a:r>
          </a:p>
          <a:p>
            <a:pPr algn="l"/>
            <a:endParaRPr lang="en-US" altLang="zh-CN" sz="2400" b="1" dirty="0">
              <a:solidFill>
                <a:schemeClr val="accent1"/>
              </a:solidFill>
              <a:latin typeface="微软雅黑" panose="020B0503020204020204" pitchFamily="34" charset="-122"/>
              <a:ea typeface="微软雅黑" panose="020B0503020204020204" pitchFamily="34" charset="-122"/>
            </a:endParaRPr>
          </a:p>
          <a:p>
            <a:pPr algn="l"/>
            <a:endParaRPr lang="en-US" altLang="zh-CN" sz="2400" b="1" dirty="0">
              <a:solidFill>
                <a:schemeClr val="accent1"/>
              </a:solidFill>
              <a:latin typeface="微软雅黑" panose="020B0503020204020204" pitchFamily="34" charset="-122"/>
              <a:ea typeface="微软雅黑" panose="020B0503020204020204" pitchFamily="34" charset="-122"/>
            </a:endParaRPr>
          </a:p>
          <a:p>
            <a:pPr algn="l"/>
            <a:endParaRPr lang="en-US" altLang="zh-CN" sz="2400" b="1" dirty="0">
              <a:solidFill>
                <a:schemeClr val="accent1"/>
              </a:solidFill>
              <a:latin typeface="微软雅黑" panose="020B0503020204020204" pitchFamily="34" charset="-122"/>
              <a:ea typeface="微软雅黑" panose="020B0503020204020204" pitchFamily="34" charset="-122"/>
            </a:endParaRPr>
          </a:p>
          <a:p>
            <a:pPr algn="l"/>
            <a:endParaRPr lang="en-US" altLang="zh-CN" sz="2400" b="1" dirty="0">
              <a:solidFill>
                <a:schemeClr val="accent1"/>
              </a:solidFill>
              <a:latin typeface="微软雅黑" panose="020B0503020204020204" pitchFamily="34" charset="-122"/>
              <a:ea typeface="微软雅黑" panose="020B0503020204020204" pitchFamily="34" charset="-122"/>
            </a:endParaRPr>
          </a:p>
          <a:p>
            <a:pPr algn="l"/>
            <a:r>
              <a:rPr lang="en-US" altLang="zh-CN" sz="2400" b="1" dirty="0">
                <a:solidFill>
                  <a:schemeClr val="accent1"/>
                </a:solidFill>
                <a:latin typeface="微软雅黑" panose="020B0503020204020204" pitchFamily="34" charset="-122"/>
                <a:ea typeface="微软雅黑" panose="020B0503020204020204" pitchFamily="34" charset="-122"/>
              </a:rPr>
              <a:t>(2) Detect before write-back stage, stall</a:t>
            </a:r>
          </a:p>
          <a:p>
            <a:pPr algn="l"/>
            <a:r>
              <a:rPr lang="en-US" altLang="zh-CN" sz="2400" b="1" dirty="0">
                <a:solidFill>
                  <a:schemeClr val="accent1"/>
                </a:solidFill>
                <a:latin typeface="微软雅黑" panose="020B0503020204020204" pitchFamily="34" charset="-122"/>
                <a:ea typeface="微软雅黑" panose="020B0503020204020204" pitchFamily="34" charset="-122"/>
              </a:rPr>
              <a:t>	- will propagate to the whole pipeline</a:t>
            </a:r>
          </a:p>
        </p:txBody>
      </p:sp>
    </p:spTree>
    <p:extLst>
      <p:ext uri="{BB962C8B-B14F-4D97-AF65-F5344CB8AC3E}">
        <p14:creationId xmlns:p14="http://schemas.microsoft.com/office/powerpoint/2010/main" val="40170083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83207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Motivation: reduce structural(stage) conflict</a:t>
            </a:r>
          </a:p>
        </p:txBody>
      </p:sp>
      <p:sp>
        <p:nvSpPr>
          <p:cNvPr id="6" name="矩形 5">
            <a:extLst>
              <a:ext uri="{FF2B5EF4-FFF2-40B4-BE49-F238E27FC236}">
                <a16:creationId xmlns:a16="http://schemas.microsoft.com/office/drawing/2014/main" id="{D5ECA0E7-FD9D-4026-B78C-2EC15BB871AF}"/>
              </a:ext>
            </a:extLst>
          </p:cNvPr>
          <p:cNvSpPr/>
          <p:nvPr/>
        </p:nvSpPr>
        <p:spPr>
          <a:xfrm>
            <a:off x="916305" y="963930"/>
            <a:ext cx="11275695"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Extend pipeline for multi-cycles FP operations</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7" name="文本框 6">
            <a:extLst>
              <a:ext uri="{FF2B5EF4-FFF2-40B4-BE49-F238E27FC236}">
                <a16:creationId xmlns:a16="http://schemas.microsoft.com/office/drawing/2014/main" id="{E72825CC-A3E4-43CC-9392-91F9325684AF}"/>
              </a:ext>
            </a:extLst>
          </p:cNvPr>
          <p:cNvSpPr txBox="1"/>
          <p:nvPr/>
        </p:nvSpPr>
        <p:spPr>
          <a:xfrm>
            <a:off x="585216" y="1914144"/>
            <a:ext cx="11606784" cy="2677656"/>
          </a:xfrm>
          <a:prstGeom prst="rect">
            <a:avLst/>
          </a:prstGeom>
          <a:noFill/>
        </p:spPr>
        <p:txBody>
          <a:bodyPr wrap="square" rtlCol="0">
            <a:spAutoFit/>
          </a:bodyPr>
          <a:lstStyle/>
          <a:p>
            <a:pPr algn="l"/>
            <a:r>
              <a:rPr lang="en-US" altLang="zh-CN" sz="2400" b="1" dirty="0">
                <a:solidFill>
                  <a:srgbClr val="FF0000"/>
                </a:solidFill>
                <a:latin typeface="微软雅黑" panose="020B0503020204020204" pitchFamily="34" charset="-122"/>
                <a:ea typeface="微软雅黑" panose="020B0503020204020204" pitchFamily="34" charset="-122"/>
              </a:rPr>
              <a:t>New problems: WAW hazard</a:t>
            </a:r>
          </a:p>
          <a:p>
            <a:pPr algn="l"/>
            <a:endParaRPr lang="en-US" altLang="zh-CN" sz="2400" b="1" dirty="0">
              <a:solidFill>
                <a:srgbClr val="FF0000"/>
              </a:solidFill>
              <a:latin typeface="微软雅黑" panose="020B0503020204020204" pitchFamily="34" charset="-122"/>
              <a:ea typeface="微软雅黑" panose="020B0503020204020204" pitchFamily="34" charset="-122"/>
            </a:endParaRPr>
          </a:p>
          <a:p>
            <a:pPr algn="l"/>
            <a:r>
              <a:rPr lang="en-US" altLang="zh-CN" sz="2400" b="1" dirty="0">
                <a:solidFill>
                  <a:schemeClr val="accent1"/>
                </a:solidFill>
                <a:latin typeface="微软雅黑" panose="020B0503020204020204" pitchFamily="34" charset="-122"/>
                <a:ea typeface="微软雅黑" panose="020B0503020204020204" pitchFamily="34" charset="-122"/>
              </a:rPr>
              <a:t>Solution:</a:t>
            </a:r>
          </a:p>
          <a:p>
            <a:pPr algn="l"/>
            <a:r>
              <a:rPr lang="en-US" altLang="zh-CN" sz="2400" b="1" dirty="0">
                <a:solidFill>
                  <a:schemeClr val="accent1"/>
                </a:solidFill>
                <a:latin typeface="微软雅黑" panose="020B0503020204020204" pitchFamily="34" charset="-122"/>
                <a:ea typeface="微软雅黑" panose="020B0503020204020204" pitchFamily="34" charset="-122"/>
              </a:rPr>
              <a:t>(1) Detect at ID stage, stall</a:t>
            </a:r>
          </a:p>
          <a:p>
            <a:pPr algn="l"/>
            <a:endParaRPr lang="en-US" altLang="zh-CN" sz="2400" b="1" dirty="0">
              <a:solidFill>
                <a:schemeClr val="accent1"/>
              </a:solidFill>
              <a:latin typeface="微软雅黑" panose="020B0503020204020204" pitchFamily="34" charset="-122"/>
              <a:ea typeface="微软雅黑" panose="020B0503020204020204" pitchFamily="34" charset="-122"/>
            </a:endParaRPr>
          </a:p>
          <a:p>
            <a:pPr algn="l"/>
            <a:r>
              <a:rPr lang="en-US" altLang="zh-CN" sz="2400" b="1" dirty="0">
                <a:solidFill>
                  <a:schemeClr val="accent1"/>
                </a:solidFill>
                <a:latin typeface="微软雅黑" panose="020B0503020204020204" pitchFamily="34" charset="-122"/>
                <a:ea typeface="微软雅黑" panose="020B0503020204020204" pitchFamily="34" charset="-122"/>
              </a:rPr>
              <a:t>(2) Stamp out result of earlier write as NOP at write-back stage</a:t>
            </a:r>
          </a:p>
          <a:p>
            <a:pPr algn="l"/>
            <a:r>
              <a:rPr lang="en-US" altLang="zh-CN" sz="2400" b="1" dirty="0">
                <a:solidFill>
                  <a:schemeClr val="accent1"/>
                </a:solidFill>
                <a:latin typeface="微软雅黑" panose="020B0503020204020204" pitchFamily="34" charset="-122"/>
                <a:ea typeface="微软雅黑" panose="020B0503020204020204" pitchFamily="34" charset="-122"/>
              </a:rPr>
              <a:t>	- no impact on RAW forwarding at the end of execution stage</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133419A0-6DA9-4C16-AE44-A864486A0CA8}"/>
              </a:ext>
            </a:extLst>
          </p:cNvPr>
          <p:cNvPicPr>
            <a:picLocks noChangeAspect="1"/>
          </p:cNvPicPr>
          <p:nvPr/>
        </p:nvPicPr>
        <p:blipFill>
          <a:blip r:embed="rId3"/>
          <a:stretch>
            <a:fillRect/>
          </a:stretch>
        </p:blipFill>
        <p:spPr>
          <a:xfrm>
            <a:off x="188976" y="4591800"/>
            <a:ext cx="11814048" cy="2149009"/>
          </a:xfrm>
          <a:prstGeom prst="rect">
            <a:avLst/>
          </a:prstGeom>
        </p:spPr>
      </p:pic>
      <p:sp>
        <p:nvSpPr>
          <p:cNvPr id="9" name="椭圆 8">
            <a:extLst>
              <a:ext uri="{FF2B5EF4-FFF2-40B4-BE49-F238E27FC236}">
                <a16:creationId xmlns:a16="http://schemas.microsoft.com/office/drawing/2014/main" id="{C945D738-5E5A-4320-A1C7-D589733AA2E4}"/>
              </a:ext>
            </a:extLst>
          </p:cNvPr>
          <p:cNvSpPr/>
          <p:nvPr/>
        </p:nvSpPr>
        <p:spPr>
          <a:xfrm>
            <a:off x="1133856" y="4591800"/>
            <a:ext cx="426720" cy="589800"/>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2" name="椭圆 11">
            <a:extLst>
              <a:ext uri="{FF2B5EF4-FFF2-40B4-BE49-F238E27FC236}">
                <a16:creationId xmlns:a16="http://schemas.microsoft.com/office/drawing/2014/main" id="{7329A02A-E974-4310-A668-2781EF2AD000}"/>
              </a:ext>
            </a:extLst>
          </p:cNvPr>
          <p:cNvSpPr/>
          <p:nvPr/>
        </p:nvSpPr>
        <p:spPr>
          <a:xfrm>
            <a:off x="1133856" y="6117093"/>
            <a:ext cx="426720" cy="589800"/>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3" name="椭圆 12">
            <a:extLst>
              <a:ext uri="{FF2B5EF4-FFF2-40B4-BE49-F238E27FC236}">
                <a16:creationId xmlns:a16="http://schemas.microsoft.com/office/drawing/2014/main" id="{ECDEF375-AD2C-4A57-BE48-2956A2DA7811}"/>
              </a:ext>
            </a:extLst>
          </p:cNvPr>
          <p:cNvSpPr/>
          <p:nvPr/>
        </p:nvSpPr>
        <p:spPr>
          <a:xfrm>
            <a:off x="11070336" y="4180344"/>
            <a:ext cx="1121664" cy="2677656"/>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cxnSp>
        <p:nvCxnSpPr>
          <p:cNvPr id="11" name="直接箭头连接符 10">
            <a:extLst>
              <a:ext uri="{FF2B5EF4-FFF2-40B4-BE49-F238E27FC236}">
                <a16:creationId xmlns:a16="http://schemas.microsoft.com/office/drawing/2014/main" id="{25F6259F-0E1E-46E8-8EA2-E834A06A4F7B}"/>
              </a:ext>
            </a:extLst>
          </p:cNvPr>
          <p:cNvCxnSpPr>
            <a:stCxn id="9" idx="4"/>
            <a:endCxn id="12" idx="0"/>
          </p:cNvCxnSpPr>
          <p:nvPr/>
        </p:nvCxnSpPr>
        <p:spPr>
          <a:xfrm>
            <a:off x="1347216" y="5181600"/>
            <a:ext cx="0" cy="93549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6603128B-280E-40DA-924A-15C77EB2CB5E}"/>
              </a:ext>
            </a:extLst>
          </p:cNvPr>
          <p:cNvSpPr txBox="1"/>
          <p:nvPr/>
        </p:nvSpPr>
        <p:spPr>
          <a:xfrm>
            <a:off x="1377697" y="5464680"/>
            <a:ext cx="865631" cy="369332"/>
          </a:xfrm>
          <a:prstGeom prst="rect">
            <a:avLst/>
          </a:prstGeom>
          <a:noFill/>
        </p:spPr>
        <p:txBody>
          <a:bodyPr wrap="square" rtlCol="0">
            <a:spAutoFit/>
          </a:bodyPr>
          <a:lstStyle/>
          <a:p>
            <a:pPr algn="l"/>
            <a:r>
              <a:rPr lang="en-US" altLang="zh-CN" b="1" dirty="0">
                <a:solidFill>
                  <a:srgbClr val="FF0000"/>
                </a:solidFill>
                <a:latin typeface="微软雅黑" panose="020B0503020204020204" pitchFamily="34" charset="-122"/>
                <a:ea typeface="微软雅黑" panose="020B0503020204020204" pitchFamily="34" charset="-122"/>
              </a:rPr>
              <a:t>WAW</a:t>
            </a:r>
            <a:endParaRPr lang="zh-CN" altLang="en-US"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18203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748DDD1F-3517-4451-BFD8-8BE92D55679D}"/>
              </a:ext>
            </a:extLst>
          </p:cNvPr>
          <p:cNvPicPr>
            <a:picLocks noChangeAspect="1"/>
          </p:cNvPicPr>
          <p:nvPr/>
        </p:nvPicPr>
        <p:blipFill>
          <a:blip r:embed="rId3"/>
          <a:stretch>
            <a:fillRect/>
          </a:stretch>
        </p:blipFill>
        <p:spPr>
          <a:xfrm>
            <a:off x="4826908" y="3018364"/>
            <a:ext cx="7244296" cy="3722191"/>
          </a:xfrm>
          <a:prstGeom prst="rect">
            <a:avLst/>
          </a:prstGeom>
        </p:spPr>
      </p:pic>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83207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Motivation: reduce structural(stage) conflict</a:t>
            </a:r>
          </a:p>
        </p:txBody>
      </p:sp>
      <p:sp>
        <p:nvSpPr>
          <p:cNvPr id="6" name="矩形 5">
            <a:extLst>
              <a:ext uri="{FF2B5EF4-FFF2-40B4-BE49-F238E27FC236}">
                <a16:creationId xmlns:a16="http://schemas.microsoft.com/office/drawing/2014/main" id="{D5ECA0E7-FD9D-4026-B78C-2EC15BB871AF}"/>
              </a:ext>
            </a:extLst>
          </p:cNvPr>
          <p:cNvSpPr/>
          <p:nvPr/>
        </p:nvSpPr>
        <p:spPr>
          <a:xfrm>
            <a:off x="916305" y="963930"/>
            <a:ext cx="11275695"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Extend pipeline for multi-cycles FP operations</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7" name="文本框 6">
            <a:extLst>
              <a:ext uri="{FF2B5EF4-FFF2-40B4-BE49-F238E27FC236}">
                <a16:creationId xmlns:a16="http://schemas.microsoft.com/office/drawing/2014/main" id="{E72825CC-A3E4-43CC-9392-91F9325684AF}"/>
              </a:ext>
            </a:extLst>
          </p:cNvPr>
          <p:cNvSpPr txBox="1"/>
          <p:nvPr/>
        </p:nvSpPr>
        <p:spPr>
          <a:xfrm>
            <a:off x="585216" y="1914144"/>
            <a:ext cx="11606784" cy="2677656"/>
          </a:xfrm>
          <a:prstGeom prst="rect">
            <a:avLst/>
          </a:prstGeom>
          <a:noFill/>
        </p:spPr>
        <p:txBody>
          <a:bodyPr wrap="square" rtlCol="0">
            <a:spAutoFit/>
          </a:bodyPr>
          <a:lstStyle/>
          <a:p>
            <a:pPr algn="l"/>
            <a:r>
              <a:rPr lang="en-US" altLang="zh-CN" sz="2400" b="1" dirty="0">
                <a:solidFill>
                  <a:schemeClr val="accent1"/>
                </a:solidFill>
                <a:latin typeface="微软雅黑" panose="020B0503020204020204" pitchFamily="34" charset="-122"/>
                <a:ea typeface="微软雅黑" panose="020B0503020204020204" pitchFamily="34" charset="-122"/>
              </a:rPr>
              <a:t>In summary</a:t>
            </a:r>
          </a:p>
          <a:p>
            <a:pPr algn="l"/>
            <a:endParaRPr lang="en-US" altLang="zh-CN" sz="2400" b="1" dirty="0">
              <a:solidFill>
                <a:schemeClr val="accent1"/>
              </a:solidFill>
              <a:latin typeface="微软雅黑" panose="020B0503020204020204" pitchFamily="34" charset="-122"/>
              <a:ea typeface="微软雅黑" panose="020B0503020204020204" pitchFamily="34" charset="-122"/>
            </a:endParaRPr>
          </a:p>
          <a:p>
            <a:pPr algn="l"/>
            <a:r>
              <a:rPr lang="en-US" altLang="zh-CN" sz="2400" b="1" dirty="0">
                <a:solidFill>
                  <a:schemeClr val="accent1"/>
                </a:solidFill>
                <a:latin typeface="微软雅黑" panose="020B0503020204020204" pitchFamily="34" charset="-122"/>
                <a:ea typeface="微软雅黑" panose="020B0503020204020204" pitchFamily="34" charset="-122"/>
              </a:rPr>
              <a:t>- in-order issue</a:t>
            </a:r>
          </a:p>
          <a:p>
            <a:pPr algn="l"/>
            <a:r>
              <a:rPr lang="en-US" altLang="zh-CN" sz="2400" b="1" dirty="0">
                <a:solidFill>
                  <a:schemeClr val="accent1"/>
                </a:solidFill>
                <a:latin typeface="微软雅黑" panose="020B0503020204020204" pitchFamily="34" charset="-122"/>
                <a:ea typeface="微软雅黑" panose="020B0503020204020204" pitchFamily="34" charset="-122"/>
              </a:rPr>
              <a:t>- in-order execution</a:t>
            </a:r>
          </a:p>
          <a:p>
            <a:pPr algn="l"/>
            <a:r>
              <a:rPr lang="en-US" altLang="zh-CN" sz="2400" b="1" dirty="0">
                <a:solidFill>
                  <a:schemeClr val="accent1"/>
                </a:solidFill>
                <a:latin typeface="微软雅黑" panose="020B0503020204020204" pitchFamily="34" charset="-122"/>
                <a:ea typeface="微软雅黑" panose="020B0503020204020204" pitchFamily="34" charset="-122"/>
              </a:rPr>
              <a:t>- completion</a:t>
            </a:r>
            <a:r>
              <a:rPr lang="zh-CN" altLang="en-US" sz="2400" b="1" dirty="0">
                <a:solidFill>
                  <a:schemeClr val="accent1"/>
                </a:solidFill>
                <a:latin typeface="微软雅黑" panose="020B0503020204020204" pitchFamily="34" charset="-122"/>
                <a:ea typeface="微软雅黑" panose="020B0503020204020204" pitchFamily="34" charset="-122"/>
              </a:rPr>
              <a:t>：</a:t>
            </a:r>
            <a:endParaRPr lang="en-US" altLang="zh-CN" sz="2400" b="1" dirty="0">
              <a:solidFill>
                <a:schemeClr val="accent1"/>
              </a:solidFill>
              <a:latin typeface="微软雅黑" panose="020B0503020204020204" pitchFamily="34" charset="-122"/>
              <a:ea typeface="微软雅黑" panose="020B0503020204020204" pitchFamily="34" charset="-122"/>
            </a:endParaRPr>
          </a:p>
          <a:p>
            <a:pPr algn="l"/>
            <a:r>
              <a:rPr lang="en-US" altLang="zh-CN" sz="2400" b="1" dirty="0">
                <a:solidFill>
                  <a:schemeClr val="accent1"/>
                </a:solidFill>
                <a:latin typeface="微软雅黑" panose="020B0503020204020204" pitchFamily="34" charset="-122"/>
                <a:ea typeface="微软雅黑" panose="020B0503020204020204" pitchFamily="34" charset="-122"/>
              </a:rPr>
              <a:t>	- in-order for Integer(memory access in order)</a:t>
            </a:r>
          </a:p>
          <a:p>
            <a:pPr algn="l"/>
            <a:r>
              <a:rPr lang="en-US" altLang="zh-CN" sz="2400" b="1" dirty="0">
                <a:solidFill>
                  <a:schemeClr val="accent1"/>
                </a:solidFill>
                <a:latin typeface="微软雅黑" panose="020B0503020204020204" pitchFamily="34" charset="-122"/>
                <a:ea typeface="微软雅黑" panose="020B0503020204020204" pitchFamily="34" charset="-122"/>
              </a:rPr>
              <a:t>	- out-of-order for FP </a:t>
            </a:r>
          </a:p>
        </p:txBody>
      </p:sp>
    </p:spTree>
    <p:extLst>
      <p:ext uri="{BB962C8B-B14F-4D97-AF65-F5344CB8AC3E}">
        <p14:creationId xmlns:p14="http://schemas.microsoft.com/office/powerpoint/2010/main" val="25020208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2DE7C745-AA20-487A-9DE4-BD4E1578A024}"/>
              </a:ext>
            </a:extLst>
          </p:cNvPr>
          <p:cNvPicPr>
            <a:picLocks noChangeAspect="1"/>
          </p:cNvPicPr>
          <p:nvPr/>
        </p:nvPicPr>
        <p:blipFill>
          <a:blip r:embed="rId3"/>
          <a:stretch>
            <a:fillRect/>
          </a:stretch>
        </p:blipFill>
        <p:spPr>
          <a:xfrm>
            <a:off x="5228120" y="2813229"/>
            <a:ext cx="7244296" cy="3722191"/>
          </a:xfrm>
          <a:prstGeom prst="rect">
            <a:avLst/>
          </a:prstGeom>
        </p:spPr>
      </p:pic>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83207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Motivation: reduce structural(stage) conflict</a:t>
            </a:r>
          </a:p>
        </p:txBody>
      </p:sp>
      <p:sp>
        <p:nvSpPr>
          <p:cNvPr id="6" name="矩形 5">
            <a:extLst>
              <a:ext uri="{FF2B5EF4-FFF2-40B4-BE49-F238E27FC236}">
                <a16:creationId xmlns:a16="http://schemas.microsoft.com/office/drawing/2014/main" id="{D5ECA0E7-FD9D-4026-B78C-2EC15BB871AF}"/>
              </a:ext>
            </a:extLst>
          </p:cNvPr>
          <p:cNvSpPr/>
          <p:nvPr/>
        </p:nvSpPr>
        <p:spPr>
          <a:xfrm>
            <a:off x="916305" y="963930"/>
            <a:ext cx="11275695"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Extend pipeline for multi-cycles FP operations</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7" name="文本框 6">
            <a:extLst>
              <a:ext uri="{FF2B5EF4-FFF2-40B4-BE49-F238E27FC236}">
                <a16:creationId xmlns:a16="http://schemas.microsoft.com/office/drawing/2014/main" id="{E72825CC-A3E4-43CC-9392-91F9325684AF}"/>
              </a:ext>
            </a:extLst>
          </p:cNvPr>
          <p:cNvSpPr txBox="1"/>
          <p:nvPr/>
        </p:nvSpPr>
        <p:spPr>
          <a:xfrm>
            <a:off x="585216" y="1914144"/>
            <a:ext cx="11606784" cy="4154984"/>
          </a:xfrm>
          <a:prstGeom prst="rect">
            <a:avLst/>
          </a:prstGeom>
          <a:noFill/>
        </p:spPr>
        <p:txBody>
          <a:bodyPr wrap="square" rtlCol="0">
            <a:spAutoFit/>
          </a:bodyPr>
          <a:lstStyle/>
          <a:p>
            <a:pPr algn="l"/>
            <a:r>
              <a:rPr lang="en-US" altLang="zh-CN" sz="2400" b="1" dirty="0">
                <a:solidFill>
                  <a:schemeClr val="accent1"/>
                </a:solidFill>
                <a:latin typeface="微软雅黑" panose="020B0503020204020204" pitchFamily="34" charset="-122"/>
                <a:ea typeface="微软雅黑" panose="020B0503020204020204" pitchFamily="34" charset="-122"/>
              </a:rPr>
              <a:t>Stall &amp; Hazards preventing from starting execution</a:t>
            </a:r>
          </a:p>
          <a:p>
            <a:pPr algn="l"/>
            <a:endParaRPr lang="en-US" altLang="zh-CN" sz="2400" b="1" dirty="0">
              <a:solidFill>
                <a:schemeClr val="accent1"/>
              </a:solidFill>
              <a:latin typeface="微软雅黑" panose="020B0503020204020204" pitchFamily="34" charset="-122"/>
              <a:ea typeface="微软雅黑" panose="020B0503020204020204" pitchFamily="34" charset="-122"/>
            </a:endParaRPr>
          </a:p>
          <a:p>
            <a:pPr algn="l"/>
            <a:r>
              <a:rPr lang="en-US" altLang="zh-CN" sz="2400" b="1" dirty="0">
                <a:solidFill>
                  <a:schemeClr val="accent1"/>
                </a:solidFill>
                <a:latin typeface="微软雅黑" panose="020B0503020204020204" pitchFamily="34" charset="-122"/>
                <a:ea typeface="微软雅黑" panose="020B0503020204020204" pitchFamily="34" charset="-122"/>
              </a:rPr>
              <a:t>- RAW Hazard Detect</a:t>
            </a:r>
          </a:p>
          <a:p>
            <a:pPr algn="l"/>
            <a:r>
              <a:rPr lang="en-US" altLang="zh-CN" sz="2400" b="1" dirty="0">
                <a:solidFill>
                  <a:schemeClr val="accent1"/>
                </a:solidFill>
                <a:latin typeface="微软雅黑" panose="020B0503020204020204" pitchFamily="34" charset="-122"/>
                <a:ea typeface="微软雅黑" panose="020B0503020204020204" pitchFamily="34" charset="-122"/>
              </a:rPr>
              <a:t>- Structural Conflict</a:t>
            </a:r>
          </a:p>
          <a:p>
            <a:pPr algn="l"/>
            <a:r>
              <a:rPr lang="en-US" altLang="zh-CN" sz="2400" b="1" dirty="0">
                <a:solidFill>
                  <a:schemeClr val="accent1"/>
                </a:solidFill>
                <a:latin typeface="微软雅黑" panose="020B0503020204020204" pitchFamily="34" charset="-122"/>
                <a:ea typeface="微软雅黑" panose="020B0503020204020204" pitchFamily="34" charset="-122"/>
              </a:rPr>
              <a:t>	- e.g. divide</a:t>
            </a:r>
          </a:p>
          <a:p>
            <a:pPr algn="l"/>
            <a:r>
              <a:rPr lang="en-US" altLang="zh-CN" sz="2400" b="1" dirty="0">
                <a:solidFill>
                  <a:schemeClr val="accent1"/>
                </a:solidFill>
                <a:latin typeface="微软雅黑" panose="020B0503020204020204" pitchFamily="34" charset="-122"/>
                <a:ea typeface="微软雅黑" panose="020B0503020204020204" pitchFamily="34" charset="-122"/>
              </a:rPr>
              <a:t>	- register write port</a:t>
            </a:r>
          </a:p>
          <a:p>
            <a:pPr algn="l"/>
            <a:r>
              <a:rPr lang="en-US" altLang="zh-CN" sz="2400" b="1" dirty="0">
                <a:solidFill>
                  <a:schemeClr val="accent1"/>
                </a:solidFill>
                <a:latin typeface="微软雅黑" panose="020B0503020204020204" pitchFamily="34" charset="-122"/>
                <a:ea typeface="微软雅黑" panose="020B0503020204020204" pitchFamily="34" charset="-122"/>
              </a:rPr>
              <a:t>- WAW Hazard Detect</a:t>
            </a:r>
          </a:p>
          <a:p>
            <a:pPr algn="l"/>
            <a:r>
              <a:rPr lang="en-US" altLang="zh-CN" sz="2400" b="1" dirty="0">
                <a:solidFill>
                  <a:schemeClr val="accent1"/>
                </a:solidFill>
                <a:latin typeface="微软雅黑" panose="020B0503020204020204" pitchFamily="34" charset="-122"/>
                <a:ea typeface="微软雅黑" panose="020B0503020204020204" pitchFamily="34" charset="-122"/>
              </a:rPr>
              <a:t>- Stage Conflict</a:t>
            </a:r>
          </a:p>
          <a:p>
            <a:pPr algn="l"/>
            <a:endParaRPr lang="en-US" altLang="zh-CN" sz="2400" b="1" dirty="0">
              <a:solidFill>
                <a:schemeClr val="accent1"/>
              </a:solidFill>
              <a:latin typeface="微软雅黑" panose="020B0503020204020204" pitchFamily="34" charset="-122"/>
              <a:ea typeface="微软雅黑" panose="020B0503020204020204" pitchFamily="34" charset="-122"/>
            </a:endParaRPr>
          </a:p>
          <a:p>
            <a:pPr algn="l"/>
            <a:r>
              <a:rPr lang="en-US" altLang="zh-CN" sz="2400" b="1" dirty="0">
                <a:solidFill>
                  <a:schemeClr val="accent1"/>
                </a:solidFill>
                <a:latin typeface="微软雅黑" panose="020B0503020204020204" pitchFamily="34" charset="-122"/>
                <a:ea typeface="微软雅黑" panose="020B0503020204020204" pitchFamily="34" charset="-122"/>
              </a:rPr>
              <a:t>Is WAR possible?</a:t>
            </a:r>
          </a:p>
          <a:p>
            <a:pPr algn="l"/>
            <a:r>
              <a:rPr lang="en-US" altLang="zh-CN" sz="2400" b="1" dirty="0">
                <a:solidFill>
                  <a:schemeClr val="accent1"/>
                </a:solidFill>
                <a:latin typeface="微软雅黑" panose="020B0503020204020204" pitchFamily="34" charset="-122"/>
                <a:ea typeface="微软雅黑" panose="020B0503020204020204" pitchFamily="34" charset="-122"/>
              </a:rPr>
              <a:t>	- No. Guaranteed by in-order execution. </a:t>
            </a:r>
          </a:p>
        </p:txBody>
      </p:sp>
      <p:sp>
        <p:nvSpPr>
          <p:cNvPr id="2" name="文本框 1">
            <a:extLst>
              <a:ext uri="{FF2B5EF4-FFF2-40B4-BE49-F238E27FC236}">
                <a16:creationId xmlns:a16="http://schemas.microsoft.com/office/drawing/2014/main" id="{2729FDE6-A24D-42CA-AAAD-837781BB582F}"/>
              </a:ext>
            </a:extLst>
          </p:cNvPr>
          <p:cNvSpPr txBox="1"/>
          <p:nvPr/>
        </p:nvSpPr>
        <p:spPr>
          <a:xfrm>
            <a:off x="5089036" y="2694828"/>
            <a:ext cx="3360020" cy="830997"/>
          </a:xfrm>
          <a:prstGeom prst="rect">
            <a:avLst/>
          </a:prstGeom>
          <a:noFill/>
        </p:spPr>
        <p:txBody>
          <a:bodyPr wrap="square" rtlCol="0">
            <a:spAutoFit/>
          </a:bodyPr>
          <a:lstStyle/>
          <a:p>
            <a:pPr algn="l"/>
            <a:r>
              <a:rPr lang="en-US" altLang="zh-CN" sz="2400" b="1" dirty="0">
                <a:solidFill>
                  <a:srgbClr val="FF0000"/>
                </a:solidFill>
                <a:latin typeface="微软雅黑" panose="020B0503020204020204" pitchFamily="34" charset="-122"/>
                <a:ea typeface="微软雅黑" panose="020B0503020204020204" pitchFamily="34" charset="-122"/>
              </a:rPr>
              <a:t>■ </a:t>
            </a:r>
            <a:r>
              <a:rPr lang="en-US" altLang="zh-CN" sz="2400" b="1" dirty="0" err="1">
                <a:solidFill>
                  <a:srgbClr val="FF0000"/>
                </a:solidFill>
                <a:latin typeface="微软雅黑" panose="020B0503020204020204" pitchFamily="34" charset="-122"/>
                <a:ea typeface="微软雅黑" panose="020B0503020204020204" pitchFamily="34" charset="-122"/>
              </a:rPr>
              <a:t>fmul.d</a:t>
            </a:r>
            <a:r>
              <a:rPr lang="en-US" altLang="zh-CN" sz="2400" b="1" dirty="0">
                <a:solidFill>
                  <a:srgbClr val="FF0000"/>
                </a:solidFill>
                <a:latin typeface="微软雅黑" panose="020B0503020204020204" pitchFamily="34" charset="-122"/>
                <a:ea typeface="微软雅黑" panose="020B0503020204020204" pitchFamily="34" charset="-122"/>
              </a:rPr>
              <a:t> f1, f2, f4 </a:t>
            </a:r>
          </a:p>
          <a:p>
            <a:pPr algn="l"/>
            <a:r>
              <a:rPr lang="en-US" altLang="zh-CN" sz="2400" b="1" dirty="0">
                <a:solidFill>
                  <a:srgbClr val="FF0000"/>
                </a:solidFill>
                <a:latin typeface="微软雅黑" panose="020B0503020204020204" pitchFamily="34" charset="-122"/>
                <a:ea typeface="微软雅黑" panose="020B0503020204020204" pitchFamily="34" charset="-122"/>
              </a:rPr>
              <a:t>■ </a:t>
            </a:r>
            <a:r>
              <a:rPr lang="en-US" altLang="zh-CN" sz="2400" b="1" dirty="0" err="1">
                <a:solidFill>
                  <a:srgbClr val="FF0000"/>
                </a:solidFill>
                <a:latin typeface="微软雅黑" panose="020B0503020204020204" pitchFamily="34" charset="-122"/>
                <a:ea typeface="微软雅黑" panose="020B0503020204020204" pitchFamily="34" charset="-122"/>
              </a:rPr>
              <a:t>fadd.d</a:t>
            </a:r>
            <a:r>
              <a:rPr lang="en-US" altLang="zh-CN" sz="2400" b="1" dirty="0">
                <a:solidFill>
                  <a:srgbClr val="FF0000"/>
                </a:solidFill>
                <a:latin typeface="微软雅黑" panose="020B0503020204020204" pitchFamily="34" charset="-122"/>
                <a:ea typeface="微软雅黑" panose="020B0503020204020204" pitchFamily="34" charset="-122"/>
              </a:rPr>
              <a:t> f4, f0, f2</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528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9" presetClass="emph" presetSubtype="0" fill="hold" nodeType="clickEffect">
                                  <p:stCondLst>
                                    <p:cond delay="0"/>
                                  </p:stCondLst>
                                  <p:childTnLst>
                                    <p:animClr clrSpc="rgb" dir="cw">
                                      <p:cBhvr override="childStyle">
                                        <p:cTn id="40" dur="10" fill="hold"/>
                                        <p:tgtEl>
                                          <p:spTgt spid="7">
                                            <p:txEl>
                                              <p:pRg st="7" end="7"/>
                                            </p:txEl>
                                          </p:spTgt>
                                        </p:tgtEl>
                                        <p:attrNameLst>
                                          <p:attrName>style.color</p:attrName>
                                        </p:attrNameLst>
                                      </p:cBhvr>
                                      <p:to>
                                        <a:srgbClr val="7030A0"/>
                                      </p:to>
                                    </p:animClr>
                                    <p:animClr clrSpc="rgb" dir="cw">
                                      <p:cBhvr>
                                        <p:cTn id="41" dur="10" fill="hold"/>
                                        <p:tgtEl>
                                          <p:spTgt spid="7">
                                            <p:txEl>
                                              <p:pRg st="7" end="7"/>
                                            </p:txEl>
                                          </p:spTgt>
                                        </p:tgtEl>
                                        <p:attrNameLst>
                                          <p:attrName>fillcolor</p:attrName>
                                        </p:attrNameLst>
                                      </p:cBhvr>
                                      <p:to>
                                        <a:srgbClr val="7030A0"/>
                                      </p:to>
                                    </p:animClr>
                                    <p:set>
                                      <p:cBhvr>
                                        <p:cTn id="42" dur="10" fill="hold"/>
                                        <p:tgtEl>
                                          <p:spTgt spid="7">
                                            <p:txEl>
                                              <p:pRg st="7" end="7"/>
                                            </p:txEl>
                                          </p:spTgt>
                                        </p:tgtEl>
                                        <p:attrNameLst>
                                          <p:attrName>fill.type</p:attrName>
                                        </p:attrNameLst>
                                      </p:cBhvr>
                                      <p:to>
                                        <p:strVal val="solid"/>
                                      </p:to>
                                    </p:set>
                                    <p:set>
                                      <p:cBhvr>
                                        <p:cTn id="43" dur="10" fill="hold"/>
                                        <p:tgtEl>
                                          <p:spTgt spid="7">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69" y="322580"/>
            <a:ext cx="1035962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Dynamic Scheduling: eliminate stalls from stage conflict</a:t>
            </a:r>
          </a:p>
        </p:txBody>
      </p:sp>
      <p:sp>
        <p:nvSpPr>
          <p:cNvPr id="6" name="矩形 5">
            <a:extLst>
              <a:ext uri="{FF2B5EF4-FFF2-40B4-BE49-F238E27FC236}">
                <a16:creationId xmlns:a16="http://schemas.microsoft.com/office/drawing/2014/main" id="{D5ECA0E7-FD9D-4026-B78C-2EC15BB871AF}"/>
              </a:ext>
            </a:extLst>
          </p:cNvPr>
          <p:cNvSpPr/>
          <p:nvPr/>
        </p:nvSpPr>
        <p:spPr>
          <a:xfrm>
            <a:off x="916305" y="963930"/>
            <a:ext cx="11275695"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Motivation: eliminate stage conflict</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pic>
        <p:nvPicPr>
          <p:cNvPr id="7" name="图片 6">
            <a:extLst>
              <a:ext uri="{FF2B5EF4-FFF2-40B4-BE49-F238E27FC236}">
                <a16:creationId xmlns:a16="http://schemas.microsoft.com/office/drawing/2014/main" id="{FA2FCD6A-2583-4F04-A56B-190064548A89}"/>
              </a:ext>
            </a:extLst>
          </p:cNvPr>
          <p:cNvPicPr>
            <a:picLocks noChangeAspect="1"/>
          </p:cNvPicPr>
          <p:nvPr/>
        </p:nvPicPr>
        <p:blipFill>
          <a:blip r:embed="rId3"/>
          <a:stretch>
            <a:fillRect/>
          </a:stretch>
        </p:blipFill>
        <p:spPr>
          <a:xfrm>
            <a:off x="4049360" y="1744614"/>
            <a:ext cx="8514445" cy="4374806"/>
          </a:xfrm>
          <a:prstGeom prst="rect">
            <a:avLst/>
          </a:prstGeom>
        </p:spPr>
      </p:pic>
      <p:sp>
        <p:nvSpPr>
          <p:cNvPr id="8" name="文本框 7">
            <a:extLst>
              <a:ext uri="{FF2B5EF4-FFF2-40B4-BE49-F238E27FC236}">
                <a16:creationId xmlns:a16="http://schemas.microsoft.com/office/drawing/2014/main" id="{FB8F7BCA-EA5C-44DB-8D52-23AA7E9ADEA0}"/>
              </a:ext>
            </a:extLst>
          </p:cNvPr>
          <p:cNvSpPr txBox="1"/>
          <p:nvPr/>
        </p:nvSpPr>
        <p:spPr>
          <a:xfrm>
            <a:off x="569942" y="2002101"/>
            <a:ext cx="3360020" cy="2246769"/>
          </a:xfrm>
          <a:prstGeom prst="rect">
            <a:avLst/>
          </a:prstGeom>
          <a:noFill/>
        </p:spPr>
        <p:txBody>
          <a:bodyPr wrap="square" rtlCol="0">
            <a:spAutoFit/>
          </a:bodyPr>
          <a:lstStyle/>
          <a:p>
            <a:pPr algn="l"/>
            <a:r>
              <a:rPr lang="en-US" altLang="zh-CN" sz="2800" b="1" dirty="0">
                <a:solidFill>
                  <a:schemeClr val="accent1"/>
                </a:solidFill>
                <a:latin typeface="微软雅黑" panose="020B0503020204020204" pitchFamily="34" charset="-122"/>
                <a:ea typeface="微软雅黑" panose="020B0503020204020204" pitchFamily="34" charset="-122"/>
              </a:rPr>
              <a:t>■ </a:t>
            </a:r>
            <a:r>
              <a:rPr lang="en-US" altLang="zh-CN" sz="2800" b="1" dirty="0" err="1">
                <a:solidFill>
                  <a:schemeClr val="accent1"/>
                </a:solidFill>
                <a:latin typeface="微软雅黑" panose="020B0503020204020204" pitchFamily="34" charset="-122"/>
                <a:ea typeface="微软雅黑" panose="020B0503020204020204" pitchFamily="34" charset="-122"/>
              </a:rPr>
              <a:t>fadd.d</a:t>
            </a:r>
            <a:r>
              <a:rPr lang="en-US" altLang="zh-CN" sz="2800" b="1" dirty="0">
                <a:solidFill>
                  <a:schemeClr val="accent1"/>
                </a:solidFill>
                <a:latin typeface="微软雅黑" panose="020B0503020204020204" pitchFamily="34" charset="-122"/>
                <a:ea typeface="微软雅黑" panose="020B0503020204020204" pitchFamily="34" charset="-122"/>
              </a:rPr>
              <a:t> f2, f0, f1 </a:t>
            </a:r>
          </a:p>
          <a:p>
            <a:pPr algn="l"/>
            <a:endParaRPr lang="en-US" altLang="zh-CN" sz="2800" b="1" dirty="0">
              <a:solidFill>
                <a:schemeClr val="accent1"/>
              </a:solidFill>
              <a:latin typeface="微软雅黑" panose="020B0503020204020204" pitchFamily="34" charset="-122"/>
              <a:ea typeface="微软雅黑" panose="020B0503020204020204" pitchFamily="34" charset="-122"/>
            </a:endParaRPr>
          </a:p>
          <a:p>
            <a:pPr algn="l"/>
            <a:r>
              <a:rPr lang="en-US" altLang="zh-CN" sz="2800" b="1" dirty="0">
                <a:solidFill>
                  <a:schemeClr val="accent1"/>
                </a:solidFill>
                <a:latin typeface="微软雅黑" panose="020B0503020204020204" pitchFamily="34" charset="-122"/>
                <a:ea typeface="微软雅黑" panose="020B0503020204020204" pitchFamily="34" charset="-122"/>
              </a:rPr>
              <a:t>■ </a:t>
            </a:r>
            <a:r>
              <a:rPr lang="en-US" altLang="zh-CN" sz="2800" b="1" dirty="0" err="1">
                <a:solidFill>
                  <a:schemeClr val="accent1"/>
                </a:solidFill>
                <a:latin typeface="微软雅黑" panose="020B0503020204020204" pitchFamily="34" charset="-122"/>
                <a:ea typeface="微软雅黑" panose="020B0503020204020204" pitchFamily="34" charset="-122"/>
              </a:rPr>
              <a:t>fmul.d</a:t>
            </a:r>
            <a:r>
              <a:rPr lang="en-US" altLang="zh-CN" sz="2800" b="1" dirty="0">
                <a:solidFill>
                  <a:schemeClr val="accent1"/>
                </a:solidFill>
                <a:latin typeface="微软雅黑" panose="020B0503020204020204" pitchFamily="34" charset="-122"/>
                <a:ea typeface="微软雅黑" panose="020B0503020204020204" pitchFamily="34" charset="-122"/>
              </a:rPr>
              <a:t> f4, f2, f3</a:t>
            </a:r>
          </a:p>
          <a:p>
            <a:endParaRPr lang="en-US" altLang="zh-CN" sz="2800" b="1" dirty="0">
              <a:solidFill>
                <a:schemeClr val="accent1"/>
              </a:solidFill>
              <a:latin typeface="微软雅黑" panose="020B0503020204020204" pitchFamily="34" charset="-122"/>
              <a:ea typeface="微软雅黑" panose="020B0503020204020204" pitchFamily="34" charset="-122"/>
            </a:endParaRPr>
          </a:p>
          <a:p>
            <a:r>
              <a:rPr lang="en-US" altLang="zh-CN" sz="2800" b="1" dirty="0">
                <a:solidFill>
                  <a:schemeClr val="accent1"/>
                </a:solidFill>
                <a:latin typeface="微软雅黑" panose="020B0503020204020204" pitchFamily="34" charset="-122"/>
                <a:ea typeface="微软雅黑" panose="020B0503020204020204" pitchFamily="34" charset="-122"/>
              </a:rPr>
              <a:t>■ </a:t>
            </a:r>
            <a:r>
              <a:rPr lang="en-US" altLang="zh-CN" sz="2800" b="1" dirty="0" err="1">
                <a:solidFill>
                  <a:schemeClr val="accent1"/>
                </a:solidFill>
                <a:latin typeface="微软雅黑" panose="020B0503020204020204" pitchFamily="34" charset="-122"/>
                <a:ea typeface="微软雅黑" panose="020B0503020204020204" pitchFamily="34" charset="-122"/>
              </a:rPr>
              <a:t>fsub.d</a:t>
            </a:r>
            <a:r>
              <a:rPr lang="en-US" altLang="zh-CN" sz="2800" b="1" dirty="0">
                <a:solidFill>
                  <a:schemeClr val="accent1"/>
                </a:solidFill>
                <a:latin typeface="微软雅黑" panose="020B0503020204020204" pitchFamily="34" charset="-122"/>
                <a:ea typeface="微软雅黑" panose="020B0503020204020204" pitchFamily="34" charset="-122"/>
              </a:rPr>
              <a:t> f7, f0, f1</a:t>
            </a:r>
          </a:p>
        </p:txBody>
      </p:sp>
      <p:sp>
        <p:nvSpPr>
          <p:cNvPr id="2" name="椭圆 1">
            <a:extLst>
              <a:ext uri="{FF2B5EF4-FFF2-40B4-BE49-F238E27FC236}">
                <a16:creationId xmlns:a16="http://schemas.microsoft.com/office/drawing/2014/main" id="{28104821-33CA-4D2E-9859-5B828A7520C4}"/>
              </a:ext>
            </a:extLst>
          </p:cNvPr>
          <p:cNvSpPr/>
          <p:nvPr/>
        </p:nvSpPr>
        <p:spPr>
          <a:xfrm>
            <a:off x="2189019" y="1884781"/>
            <a:ext cx="540327" cy="662554"/>
          </a:xfrm>
          <a:prstGeom prst="ellipse">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9" name="椭圆 8">
            <a:extLst>
              <a:ext uri="{FF2B5EF4-FFF2-40B4-BE49-F238E27FC236}">
                <a16:creationId xmlns:a16="http://schemas.microsoft.com/office/drawing/2014/main" id="{2C226D56-FE2E-47A9-B53E-CB7AD8FE1057}"/>
              </a:ext>
            </a:extLst>
          </p:cNvPr>
          <p:cNvSpPr/>
          <p:nvPr/>
        </p:nvSpPr>
        <p:spPr>
          <a:xfrm>
            <a:off x="2715491" y="2794208"/>
            <a:ext cx="540327" cy="662554"/>
          </a:xfrm>
          <a:prstGeom prst="ellipse">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cxnSp>
        <p:nvCxnSpPr>
          <p:cNvPr id="4" name="直接箭头连接符 3">
            <a:extLst>
              <a:ext uri="{FF2B5EF4-FFF2-40B4-BE49-F238E27FC236}">
                <a16:creationId xmlns:a16="http://schemas.microsoft.com/office/drawing/2014/main" id="{6CA75C58-7657-482F-8243-D8684DF7158E}"/>
              </a:ext>
            </a:extLst>
          </p:cNvPr>
          <p:cNvCxnSpPr>
            <a:stCxn id="2" idx="5"/>
            <a:endCxn id="9" idx="1"/>
          </p:cNvCxnSpPr>
          <p:nvPr/>
        </p:nvCxnSpPr>
        <p:spPr>
          <a:xfrm>
            <a:off x="2650217" y="2450306"/>
            <a:ext cx="203819" cy="3553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C6A9A83D-699C-4FA8-BA1F-0933BF086FB0}"/>
              </a:ext>
            </a:extLst>
          </p:cNvPr>
          <p:cNvSpPr txBox="1"/>
          <p:nvPr/>
        </p:nvSpPr>
        <p:spPr>
          <a:xfrm>
            <a:off x="2834889" y="2424876"/>
            <a:ext cx="928255" cy="369332"/>
          </a:xfrm>
          <a:prstGeom prst="rect">
            <a:avLst/>
          </a:prstGeom>
          <a:noFill/>
        </p:spPr>
        <p:txBody>
          <a:bodyPr wrap="square" rtlCol="0">
            <a:spAutoFit/>
          </a:bodyPr>
          <a:lstStyle/>
          <a:p>
            <a:pPr algn="l"/>
            <a:r>
              <a:rPr lang="en-US" altLang="zh-CN" b="1" dirty="0">
                <a:solidFill>
                  <a:srgbClr val="FF0000"/>
                </a:solidFill>
                <a:latin typeface="微软雅黑" panose="020B0503020204020204" pitchFamily="34" charset="-122"/>
                <a:ea typeface="微软雅黑" panose="020B0503020204020204" pitchFamily="34" charset="-122"/>
              </a:rPr>
              <a:t>RAW</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F181F84C-FDB9-4A92-9C3F-57DDFC2A6274}"/>
              </a:ext>
            </a:extLst>
          </p:cNvPr>
          <p:cNvSpPr txBox="1"/>
          <p:nvPr/>
        </p:nvSpPr>
        <p:spPr>
          <a:xfrm>
            <a:off x="171450" y="5308793"/>
            <a:ext cx="5860473" cy="1384995"/>
          </a:xfrm>
          <a:prstGeom prst="rect">
            <a:avLst/>
          </a:prstGeom>
          <a:noFill/>
        </p:spPr>
        <p:txBody>
          <a:bodyPr wrap="square" rtlCol="0">
            <a:spAutoFit/>
          </a:bodyPr>
          <a:lstStyle/>
          <a:p>
            <a:pPr algn="l"/>
            <a:r>
              <a:rPr lang="en-US" altLang="zh-CN" sz="2800" b="1" dirty="0">
                <a:solidFill>
                  <a:schemeClr val="accent1"/>
                </a:solidFill>
                <a:latin typeface="微软雅黑" panose="020B0503020204020204" pitchFamily="34" charset="-122"/>
                <a:ea typeface="微软雅黑" panose="020B0503020204020204" pitchFamily="34" charset="-122"/>
              </a:rPr>
              <a:t>fmul.d stalls for RAW hazard</a:t>
            </a:r>
          </a:p>
          <a:p>
            <a:pPr algn="l"/>
            <a:endParaRPr lang="en-US" altLang="zh-CN" sz="2800" b="1" dirty="0">
              <a:solidFill>
                <a:schemeClr val="accent1"/>
              </a:solidFill>
              <a:latin typeface="微软雅黑" panose="020B0503020204020204" pitchFamily="34" charset="-122"/>
              <a:ea typeface="微软雅黑" panose="020B0503020204020204" pitchFamily="34" charset="-122"/>
            </a:endParaRPr>
          </a:p>
          <a:p>
            <a:pPr algn="l"/>
            <a:r>
              <a:rPr lang="en-US" altLang="zh-CN" sz="2800" b="1" dirty="0" err="1">
                <a:solidFill>
                  <a:srgbClr val="FF0000"/>
                </a:solidFill>
                <a:latin typeface="微软雅黑" panose="020B0503020204020204" pitchFamily="34" charset="-122"/>
                <a:ea typeface="微软雅黑" panose="020B0503020204020204" pitchFamily="34" charset="-122"/>
              </a:rPr>
              <a:t>fsub.d</a:t>
            </a:r>
            <a:r>
              <a:rPr lang="en-US" altLang="zh-CN" sz="2800" b="1" dirty="0">
                <a:solidFill>
                  <a:srgbClr val="FF0000"/>
                </a:solidFill>
                <a:latin typeface="微软雅黑" panose="020B0503020204020204" pitchFamily="34" charset="-122"/>
                <a:ea typeface="微软雅黑" panose="020B0503020204020204" pitchFamily="34" charset="-122"/>
              </a:rPr>
              <a:t> stalls for </a:t>
            </a:r>
            <a:r>
              <a:rPr lang="en-US" altLang="zh-CN" sz="2800" b="1" dirty="0" err="1">
                <a:solidFill>
                  <a:srgbClr val="FF0000"/>
                </a:solidFill>
                <a:latin typeface="微软雅黑" panose="020B0503020204020204" pitchFamily="34" charset="-122"/>
                <a:ea typeface="微软雅黑" panose="020B0503020204020204" pitchFamily="34" charset="-122"/>
              </a:rPr>
              <a:t>fmul.d</a:t>
            </a:r>
            <a:r>
              <a:rPr lang="en-US" altLang="zh-CN" sz="2800" b="1" dirty="0">
                <a:solidFill>
                  <a:srgbClr val="FF0000"/>
                </a:solidFill>
                <a:latin typeface="微软雅黑" panose="020B0503020204020204" pitchFamily="34" charset="-122"/>
                <a:ea typeface="微软雅黑" panose="020B0503020204020204" pitchFamily="34" charset="-122"/>
              </a:rPr>
              <a:t> stalling</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913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775995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Register &amp; Memory Location Dependence</a:t>
            </a:r>
            <a:endParaRPr lang="zh-CN" altLang="en-US"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6" name="矩形 5">
            <a:extLst>
              <a:ext uri="{FF2B5EF4-FFF2-40B4-BE49-F238E27FC236}">
                <a16:creationId xmlns:a16="http://schemas.microsoft.com/office/drawing/2014/main" id="{2A97F6BA-D0E7-4919-A5AB-BB651ABD3B93}"/>
              </a:ext>
            </a:extLst>
          </p:cNvPr>
          <p:cNvSpPr/>
          <p:nvPr/>
        </p:nvSpPr>
        <p:spPr>
          <a:xfrm>
            <a:off x="916305" y="963930"/>
            <a:ext cx="11159490" cy="58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 </a:t>
            </a:r>
            <a:r>
              <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分为：</a:t>
            </a:r>
            <a:endPar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	- data dependence: </a:t>
            </a:r>
            <a:r>
              <a:rPr lang="en-US" altLang="zh-CN" b="1" dirty="0">
                <a:solidFill>
                  <a:schemeClr val="accent1"/>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RAW(Read After Write)</a:t>
            </a:r>
          </a:p>
          <a:p>
            <a:pPr algn="just" fontAlgn="base">
              <a:lnSpc>
                <a:spcPct val="150000"/>
              </a:lnSpc>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		 ■ </a:t>
            </a:r>
            <a:r>
              <a:rPr lang="en-US" altLang="zh-CN" b="1" dirty="0" err="1">
                <a:solidFill>
                  <a:schemeClr val="accent1"/>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addi</a:t>
            </a:r>
            <a:r>
              <a:rPr lang="en-US" altLang="zh-CN" b="1" dirty="0">
                <a:solidFill>
                  <a:schemeClr val="accent1"/>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 x1, x1, -8    </a:t>
            </a:r>
          </a:p>
          <a:p>
            <a:pPr algn="just" fontAlgn="base">
              <a:lnSpc>
                <a:spcPct val="150000"/>
              </a:lnSpc>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		 ■ </a:t>
            </a:r>
            <a:r>
              <a:rPr lang="en-US" altLang="zh-CN" b="1" dirty="0" err="1">
                <a:solidFill>
                  <a:schemeClr val="accent1"/>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bne</a:t>
            </a:r>
            <a:r>
              <a:rPr lang="en-US" altLang="zh-CN" b="1" dirty="0">
                <a:solidFill>
                  <a:schemeClr val="accent1"/>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 x1, x2, Loop</a:t>
            </a: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	- name dependence(never happen if we have infinite registers)</a:t>
            </a: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		- anti-dependence: </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WAR(Write After Read)</a:t>
            </a:r>
          </a:p>
          <a:p>
            <a:pPr algn="just" fontAlgn="base">
              <a:lnSpc>
                <a:spcPct val="150000"/>
              </a:lnSpc>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en-US" altLang="zh-CN" b="1" dirty="0" err="1">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fadd.d</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f4, f0, f2    </a:t>
            </a:r>
          </a:p>
          <a:p>
            <a:pPr algn="just" fontAlgn="base">
              <a:lnSpc>
                <a:spcPct val="150000"/>
              </a:lnSpc>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en-US" altLang="zh-CN" b="1" dirty="0" err="1">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fld</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f0, 0(x1)</a:t>
            </a: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		- output dependence: </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WAW(Write After Write)</a:t>
            </a:r>
          </a:p>
          <a:p>
            <a:pPr algn="just" fontAlgn="base">
              <a:lnSpc>
                <a:spcPct val="150000"/>
              </a:lnSpc>
              <a:spcBef>
                <a:spcPct val="0"/>
              </a:spcBef>
              <a:spcAft>
                <a:spcPct val="0"/>
              </a:spcAft>
            </a:pPr>
            <a:r>
              <a:rPr lang="it-IT"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 addi x1, x4, x5    </a:t>
            </a:r>
          </a:p>
          <a:p>
            <a:pPr algn="just" fontAlgn="base">
              <a:lnSpc>
                <a:spcPct val="150000"/>
              </a:lnSpc>
              <a:spcBef>
                <a:spcPct val="0"/>
              </a:spcBef>
              <a:spcAft>
                <a:spcPct val="0"/>
              </a:spcAft>
            </a:pPr>
            <a:r>
              <a:rPr lang="it-IT"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 addi x2, x1, -8    </a:t>
            </a:r>
          </a:p>
          <a:p>
            <a:pPr algn="just" fontAlgn="base">
              <a:lnSpc>
                <a:spcPct val="150000"/>
              </a:lnSpc>
              <a:spcBef>
                <a:spcPct val="0"/>
              </a:spcBef>
              <a:spcAft>
                <a:spcPct val="0"/>
              </a:spcAft>
            </a:pPr>
            <a:r>
              <a:rPr lang="it-IT"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 addi x1, x7, x8</a:t>
            </a:r>
            <a:endPar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	- not dependence</a:t>
            </a: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		- </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RAR(Read After Read)</a:t>
            </a:r>
            <a:endParaRPr lang="zh-CN" altLang="en-US"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7" name="椭圆 6">
            <a:extLst>
              <a:ext uri="{FF2B5EF4-FFF2-40B4-BE49-F238E27FC236}">
                <a16:creationId xmlns:a16="http://schemas.microsoft.com/office/drawing/2014/main" id="{931BAB5B-7082-428C-BC52-DEFE36B69A0D}"/>
              </a:ext>
            </a:extLst>
          </p:cNvPr>
          <p:cNvSpPr/>
          <p:nvPr/>
        </p:nvSpPr>
        <p:spPr>
          <a:xfrm>
            <a:off x="3578353" y="2327432"/>
            <a:ext cx="387096" cy="358210"/>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9" name="文本框 8">
            <a:extLst>
              <a:ext uri="{FF2B5EF4-FFF2-40B4-BE49-F238E27FC236}">
                <a16:creationId xmlns:a16="http://schemas.microsoft.com/office/drawing/2014/main" id="{6BF63469-9AA1-4444-BD69-8F8393506AA7}"/>
              </a:ext>
            </a:extLst>
          </p:cNvPr>
          <p:cNvSpPr txBox="1"/>
          <p:nvPr/>
        </p:nvSpPr>
        <p:spPr>
          <a:xfrm>
            <a:off x="3027337" y="2122989"/>
            <a:ext cx="792480" cy="307777"/>
          </a:xfrm>
          <a:prstGeom prst="rect">
            <a:avLst/>
          </a:prstGeom>
          <a:noFill/>
        </p:spPr>
        <p:txBody>
          <a:bodyPr wrap="square" rtlCol="0">
            <a:spAutoFit/>
          </a:bodyPr>
          <a:lstStyle/>
          <a:p>
            <a:pPr algn="l"/>
            <a:r>
              <a:rPr lang="en-US" altLang="zh-CN" sz="1400" b="1" dirty="0">
                <a:solidFill>
                  <a:srgbClr val="FF0000"/>
                </a:solidFill>
                <a:latin typeface="微软雅黑" panose="020B0503020204020204" pitchFamily="34" charset="-122"/>
                <a:ea typeface="微软雅黑" panose="020B0503020204020204" pitchFamily="34" charset="-122"/>
              </a:rPr>
              <a:t>RAW</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0" name="椭圆 9">
            <a:extLst>
              <a:ext uri="{FF2B5EF4-FFF2-40B4-BE49-F238E27FC236}">
                <a16:creationId xmlns:a16="http://schemas.microsoft.com/office/drawing/2014/main" id="{54152EF5-ED1B-4A63-99DA-05F0F0D4F47D}"/>
              </a:ext>
            </a:extLst>
          </p:cNvPr>
          <p:cNvSpPr/>
          <p:nvPr/>
        </p:nvSpPr>
        <p:spPr>
          <a:xfrm>
            <a:off x="5059680" y="3523487"/>
            <a:ext cx="396240" cy="368829"/>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1" name="椭圆 10">
            <a:extLst>
              <a:ext uri="{FF2B5EF4-FFF2-40B4-BE49-F238E27FC236}">
                <a16:creationId xmlns:a16="http://schemas.microsoft.com/office/drawing/2014/main" id="{11F79EF6-FE90-4300-B06B-4E0999E4208B}"/>
              </a:ext>
            </a:extLst>
          </p:cNvPr>
          <p:cNvSpPr/>
          <p:nvPr/>
        </p:nvSpPr>
        <p:spPr>
          <a:xfrm>
            <a:off x="4273782" y="3921843"/>
            <a:ext cx="377952" cy="394986"/>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cxnSp>
        <p:nvCxnSpPr>
          <p:cNvPr id="12" name="直接箭头连接符 11">
            <a:extLst>
              <a:ext uri="{FF2B5EF4-FFF2-40B4-BE49-F238E27FC236}">
                <a16:creationId xmlns:a16="http://schemas.microsoft.com/office/drawing/2014/main" id="{EC1F0850-A891-4129-8DF0-B63790A69C46}"/>
              </a:ext>
            </a:extLst>
          </p:cNvPr>
          <p:cNvCxnSpPr>
            <a:cxnSpLocks/>
            <a:endCxn id="11" idx="6"/>
          </p:cNvCxnSpPr>
          <p:nvPr/>
        </p:nvCxnSpPr>
        <p:spPr>
          <a:xfrm flipH="1">
            <a:off x="4651734" y="3803713"/>
            <a:ext cx="407946" cy="31562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A379EB17-0DBB-4488-8ACC-9D526FB5A108}"/>
              </a:ext>
            </a:extLst>
          </p:cNvPr>
          <p:cNvSpPr txBox="1"/>
          <p:nvPr/>
        </p:nvSpPr>
        <p:spPr>
          <a:xfrm>
            <a:off x="5257800" y="3947731"/>
            <a:ext cx="658368" cy="313373"/>
          </a:xfrm>
          <a:prstGeom prst="rect">
            <a:avLst/>
          </a:prstGeom>
          <a:noFill/>
        </p:spPr>
        <p:txBody>
          <a:bodyPr wrap="square" rtlCol="0">
            <a:spAutoFit/>
          </a:bodyPr>
          <a:lstStyle/>
          <a:p>
            <a:pPr algn="l"/>
            <a:r>
              <a:rPr lang="en-US" altLang="zh-CN" sz="1400" b="1" dirty="0">
                <a:solidFill>
                  <a:srgbClr val="FF0000"/>
                </a:solidFill>
                <a:latin typeface="微软雅黑" panose="020B0503020204020204" pitchFamily="34" charset="-122"/>
                <a:ea typeface="微软雅黑" panose="020B0503020204020204" pitchFamily="34" charset="-122"/>
              </a:rPr>
              <a:t>WAR</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4" name="椭圆 13">
            <a:extLst>
              <a:ext uri="{FF2B5EF4-FFF2-40B4-BE49-F238E27FC236}">
                <a16:creationId xmlns:a16="http://schemas.microsoft.com/office/drawing/2014/main" id="{6C312EEC-C848-4C2E-AE58-8AE02E1F36D6}"/>
              </a:ext>
            </a:extLst>
          </p:cNvPr>
          <p:cNvSpPr/>
          <p:nvPr/>
        </p:nvSpPr>
        <p:spPr>
          <a:xfrm>
            <a:off x="4379059" y="4719639"/>
            <a:ext cx="545349" cy="490728"/>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5" name="椭圆 14">
            <a:extLst>
              <a:ext uri="{FF2B5EF4-FFF2-40B4-BE49-F238E27FC236}">
                <a16:creationId xmlns:a16="http://schemas.microsoft.com/office/drawing/2014/main" id="{52448931-E68D-487D-82B6-402322A5796A}"/>
              </a:ext>
            </a:extLst>
          </p:cNvPr>
          <p:cNvSpPr/>
          <p:nvPr/>
        </p:nvSpPr>
        <p:spPr>
          <a:xfrm>
            <a:off x="4379059" y="5563014"/>
            <a:ext cx="545349" cy="490728"/>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cxnSp>
        <p:nvCxnSpPr>
          <p:cNvPr id="16" name="直接箭头连接符 15">
            <a:extLst>
              <a:ext uri="{FF2B5EF4-FFF2-40B4-BE49-F238E27FC236}">
                <a16:creationId xmlns:a16="http://schemas.microsoft.com/office/drawing/2014/main" id="{4D5D2062-DFE7-4F0A-BD59-702EE5F24355}"/>
              </a:ext>
            </a:extLst>
          </p:cNvPr>
          <p:cNvCxnSpPr>
            <a:cxnSpLocks/>
          </p:cNvCxnSpPr>
          <p:nvPr/>
        </p:nvCxnSpPr>
        <p:spPr>
          <a:xfrm>
            <a:off x="4651733" y="5160824"/>
            <a:ext cx="0" cy="4021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39075D38-E378-4429-8DBE-F88A22DD5F83}"/>
              </a:ext>
            </a:extLst>
          </p:cNvPr>
          <p:cNvSpPr txBox="1"/>
          <p:nvPr/>
        </p:nvSpPr>
        <p:spPr>
          <a:xfrm>
            <a:off x="3722916" y="5388679"/>
            <a:ext cx="792480" cy="307777"/>
          </a:xfrm>
          <a:prstGeom prst="rect">
            <a:avLst/>
          </a:prstGeom>
          <a:noFill/>
        </p:spPr>
        <p:txBody>
          <a:bodyPr wrap="square" rtlCol="0">
            <a:spAutoFit/>
          </a:bodyPr>
          <a:lstStyle/>
          <a:p>
            <a:pPr algn="l"/>
            <a:r>
              <a:rPr lang="en-US" altLang="zh-CN" sz="1400" b="1" dirty="0">
                <a:solidFill>
                  <a:srgbClr val="FF0000"/>
                </a:solidFill>
                <a:latin typeface="微软雅黑" panose="020B0503020204020204" pitchFamily="34" charset="-122"/>
                <a:ea typeface="微软雅黑" panose="020B0503020204020204" pitchFamily="34" charset="-122"/>
              </a:rPr>
              <a:t>WAW</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E611DCE6-F38D-4565-A388-0B6EE0FACAD1}"/>
              </a:ext>
            </a:extLst>
          </p:cNvPr>
          <p:cNvSpPr/>
          <p:nvPr/>
        </p:nvSpPr>
        <p:spPr>
          <a:xfrm>
            <a:off x="3636392" y="1868113"/>
            <a:ext cx="387096" cy="358210"/>
          </a:xfrm>
          <a:prstGeom prst="ellipse">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Tree>
    <p:extLst>
      <p:ext uri="{BB962C8B-B14F-4D97-AF65-F5344CB8AC3E}">
        <p14:creationId xmlns:p14="http://schemas.microsoft.com/office/powerpoint/2010/main" val="20831584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6" name="矩形 5">
            <a:extLst>
              <a:ext uri="{FF2B5EF4-FFF2-40B4-BE49-F238E27FC236}">
                <a16:creationId xmlns:a16="http://schemas.microsoft.com/office/drawing/2014/main" id="{D5ECA0E7-FD9D-4026-B78C-2EC15BB871AF}"/>
              </a:ext>
            </a:extLst>
          </p:cNvPr>
          <p:cNvSpPr/>
          <p:nvPr/>
        </p:nvSpPr>
        <p:spPr>
          <a:xfrm>
            <a:off x="916305" y="963930"/>
            <a:ext cx="11275695"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Simple dynamic scheduling with </a:t>
            </a:r>
            <a:r>
              <a:rPr lang="en-US" altLang="zh-CN" sz="2800"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Scoreboarding</a:t>
            </a: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technique</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pic>
        <p:nvPicPr>
          <p:cNvPr id="7" name="图片 6">
            <a:extLst>
              <a:ext uri="{FF2B5EF4-FFF2-40B4-BE49-F238E27FC236}">
                <a16:creationId xmlns:a16="http://schemas.microsoft.com/office/drawing/2014/main" id="{FA2FCD6A-2583-4F04-A56B-190064548A89}"/>
              </a:ext>
            </a:extLst>
          </p:cNvPr>
          <p:cNvPicPr>
            <a:picLocks noChangeAspect="1"/>
          </p:cNvPicPr>
          <p:nvPr/>
        </p:nvPicPr>
        <p:blipFill>
          <a:blip r:embed="rId3"/>
          <a:stretch>
            <a:fillRect/>
          </a:stretch>
        </p:blipFill>
        <p:spPr>
          <a:xfrm>
            <a:off x="4049360" y="1744614"/>
            <a:ext cx="8514445" cy="4374806"/>
          </a:xfrm>
          <a:prstGeom prst="rect">
            <a:avLst/>
          </a:prstGeom>
        </p:spPr>
      </p:pic>
      <p:sp>
        <p:nvSpPr>
          <p:cNvPr id="3" name="椭圆 2">
            <a:extLst>
              <a:ext uri="{FF2B5EF4-FFF2-40B4-BE49-F238E27FC236}">
                <a16:creationId xmlns:a16="http://schemas.microsoft.com/office/drawing/2014/main" id="{AA843DB3-7CE6-469B-A5AB-95D4688713F6}"/>
              </a:ext>
            </a:extLst>
          </p:cNvPr>
          <p:cNvSpPr/>
          <p:nvPr/>
        </p:nvSpPr>
        <p:spPr>
          <a:xfrm>
            <a:off x="4835236" y="3144982"/>
            <a:ext cx="886691" cy="1482436"/>
          </a:xfrm>
          <a:prstGeom prst="ellipse">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cxnSp>
        <p:nvCxnSpPr>
          <p:cNvPr id="12" name="直接箭头连接符 11">
            <a:extLst>
              <a:ext uri="{FF2B5EF4-FFF2-40B4-BE49-F238E27FC236}">
                <a16:creationId xmlns:a16="http://schemas.microsoft.com/office/drawing/2014/main" id="{32186444-FA82-4DF4-99AE-2DD2FBAA9528}"/>
              </a:ext>
            </a:extLst>
          </p:cNvPr>
          <p:cNvCxnSpPr>
            <a:cxnSpLocks/>
            <a:stCxn id="3" idx="0"/>
          </p:cNvCxnSpPr>
          <p:nvPr/>
        </p:nvCxnSpPr>
        <p:spPr>
          <a:xfrm flipH="1" flipV="1">
            <a:off x="4795186" y="2699526"/>
            <a:ext cx="483396" cy="44545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225BA8A1-EC38-4667-A3B2-D6CD2E57E8DB}"/>
              </a:ext>
            </a:extLst>
          </p:cNvPr>
          <p:cNvSpPr txBox="1"/>
          <p:nvPr/>
        </p:nvSpPr>
        <p:spPr>
          <a:xfrm>
            <a:off x="171450" y="1885309"/>
            <a:ext cx="5985163" cy="830997"/>
          </a:xfrm>
          <a:prstGeom prst="rect">
            <a:avLst/>
          </a:prstGeom>
          <a:noFill/>
        </p:spPr>
        <p:txBody>
          <a:bodyPr wrap="square" rtlCol="0">
            <a:spAutoFit/>
          </a:bodyPr>
          <a:lstStyle/>
          <a:p>
            <a:pPr algn="l"/>
            <a:r>
              <a:rPr lang="en-US" altLang="zh-CN" sz="2400" b="1" dirty="0">
                <a:solidFill>
                  <a:schemeClr val="accent1"/>
                </a:solidFill>
                <a:latin typeface="微软雅黑" panose="020B0503020204020204" pitchFamily="34" charset="-122"/>
                <a:ea typeface="微软雅黑" panose="020B0503020204020204" pitchFamily="34" charset="-122"/>
              </a:rPr>
              <a:t>Scheduling later instructions into execution if earlier instructions stall</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D6C7B4A6-C64F-4FA5-AC2A-525ECF6780EF}"/>
              </a:ext>
            </a:extLst>
          </p:cNvPr>
          <p:cNvSpPr txBox="1"/>
          <p:nvPr/>
        </p:nvSpPr>
        <p:spPr>
          <a:xfrm>
            <a:off x="171450" y="4562363"/>
            <a:ext cx="8806295" cy="1815882"/>
          </a:xfrm>
          <a:prstGeom prst="rect">
            <a:avLst/>
          </a:prstGeom>
          <a:noFill/>
        </p:spPr>
        <p:txBody>
          <a:bodyPr wrap="square" rtlCol="0">
            <a:spAutoFit/>
          </a:bodyPr>
          <a:lstStyle/>
          <a:p>
            <a:pPr algn="l"/>
            <a:r>
              <a:rPr lang="en-US" altLang="zh-CN" sz="2800" b="1" dirty="0">
                <a:solidFill>
                  <a:srgbClr val="7030A0"/>
                </a:solidFill>
                <a:latin typeface="微软雅黑" panose="020B0503020204020204" pitchFamily="34" charset="-122"/>
                <a:ea typeface="微软雅黑" panose="020B0503020204020204" pitchFamily="34" charset="-122"/>
              </a:rPr>
              <a:t>Requires two main changes:</a:t>
            </a:r>
          </a:p>
          <a:p>
            <a:pPr algn="l"/>
            <a:endParaRPr lang="en-US" altLang="zh-CN" sz="2800" b="1" dirty="0">
              <a:solidFill>
                <a:srgbClr val="7030A0"/>
              </a:solidFill>
              <a:latin typeface="微软雅黑" panose="020B0503020204020204" pitchFamily="34" charset="-122"/>
              <a:ea typeface="微软雅黑" panose="020B0503020204020204" pitchFamily="34" charset="-122"/>
            </a:endParaRPr>
          </a:p>
          <a:p>
            <a:pPr algn="l"/>
            <a:r>
              <a:rPr lang="en-US" altLang="zh-CN" sz="2800" b="1" dirty="0">
                <a:solidFill>
                  <a:srgbClr val="7030A0"/>
                </a:solidFill>
                <a:latin typeface="微软雅黑" panose="020B0503020204020204" pitchFamily="34" charset="-122"/>
                <a:ea typeface="微软雅黑" panose="020B0503020204020204" pitchFamily="34" charset="-122"/>
              </a:rPr>
              <a:t>- additional FIFO instruction queue at IF stage</a:t>
            </a:r>
          </a:p>
          <a:p>
            <a:pPr algn="l"/>
            <a:r>
              <a:rPr lang="en-US" altLang="zh-CN" sz="2800" b="1" dirty="0">
                <a:solidFill>
                  <a:srgbClr val="7030A0"/>
                </a:solidFill>
                <a:latin typeface="微软雅黑" panose="020B0503020204020204" pitchFamily="34" charset="-122"/>
                <a:ea typeface="微软雅黑" panose="020B0503020204020204" pitchFamily="34" charset="-122"/>
              </a:rPr>
              <a:t>- WAR hazard detect</a:t>
            </a:r>
            <a:endParaRPr lang="zh-CN" altLang="en-US" sz="2800" b="1" dirty="0">
              <a:solidFill>
                <a:srgbClr val="7030A0"/>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C63B1343-479E-41F6-8D5A-97AEB467148B}"/>
              </a:ext>
            </a:extLst>
          </p:cNvPr>
          <p:cNvSpPr txBox="1"/>
          <p:nvPr/>
        </p:nvSpPr>
        <p:spPr>
          <a:xfrm>
            <a:off x="128269" y="322580"/>
            <a:ext cx="1035962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Dynamic Scheduling: eliminate stalls from stage conflict</a:t>
            </a:r>
          </a:p>
        </p:txBody>
      </p:sp>
    </p:spTree>
    <p:extLst>
      <p:ext uri="{BB962C8B-B14F-4D97-AF65-F5344CB8AC3E}">
        <p14:creationId xmlns:p14="http://schemas.microsoft.com/office/powerpoint/2010/main" val="29040432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6" name="矩形 5">
            <a:extLst>
              <a:ext uri="{FF2B5EF4-FFF2-40B4-BE49-F238E27FC236}">
                <a16:creationId xmlns:a16="http://schemas.microsoft.com/office/drawing/2014/main" id="{D5ECA0E7-FD9D-4026-B78C-2EC15BB871AF}"/>
              </a:ext>
            </a:extLst>
          </p:cNvPr>
          <p:cNvSpPr/>
          <p:nvPr/>
        </p:nvSpPr>
        <p:spPr>
          <a:xfrm>
            <a:off x="916305" y="963930"/>
            <a:ext cx="11275695"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Simple dynamic scheduling with </a:t>
            </a:r>
            <a:r>
              <a:rPr lang="en-US" altLang="zh-CN" sz="2800"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Scoreboarding</a:t>
            </a: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technique</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pic>
        <p:nvPicPr>
          <p:cNvPr id="7" name="图片 6">
            <a:extLst>
              <a:ext uri="{FF2B5EF4-FFF2-40B4-BE49-F238E27FC236}">
                <a16:creationId xmlns:a16="http://schemas.microsoft.com/office/drawing/2014/main" id="{FA2FCD6A-2583-4F04-A56B-190064548A89}"/>
              </a:ext>
            </a:extLst>
          </p:cNvPr>
          <p:cNvPicPr>
            <a:picLocks noChangeAspect="1"/>
          </p:cNvPicPr>
          <p:nvPr/>
        </p:nvPicPr>
        <p:blipFill>
          <a:blip r:embed="rId3"/>
          <a:stretch>
            <a:fillRect/>
          </a:stretch>
        </p:blipFill>
        <p:spPr>
          <a:xfrm>
            <a:off x="4051735" y="2650404"/>
            <a:ext cx="8037407" cy="4129699"/>
          </a:xfrm>
          <a:prstGeom prst="rect">
            <a:avLst/>
          </a:prstGeom>
        </p:spPr>
      </p:pic>
      <p:sp>
        <p:nvSpPr>
          <p:cNvPr id="8" name="文本框 7">
            <a:extLst>
              <a:ext uri="{FF2B5EF4-FFF2-40B4-BE49-F238E27FC236}">
                <a16:creationId xmlns:a16="http://schemas.microsoft.com/office/drawing/2014/main" id="{10F1A5FB-E9D8-4539-8EB3-C967C7C93D5B}"/>
              </a:ext>
            </a:extLst>
          </p:cNvPr>
          <p:cNvSpPr txBox="1"/>
          <p:nvPr/>
        </p:nvSpPr>
        <p:spPr>
          <a:xfrm>
            <a:off x="585216" y="1914144"/>
            <a:ext cx="9290304" cy="461665"/>
          </a:xfrm>
          <a:prstGeom prst="rect">
            <a:avLst/>
          </a:prstGeom>
          <a:noFill/>
        </p:spPr>
        <p:txBody>
          <a:bodyPr wrap="square" rtlCol="0">
            <a:spAutoFit/>
          </a:bodyPr>
          <a:lstStyle/>
          <a:p>
            <a:pPr algn="l"/>
            <a:r>
              <a:rPr lang="en-US" altLang="zh-CN" sz="2400" b="1" dirty="0">
                <a:solidFill>
                  <a:srgbClr val="FF0000"/>
                </a:solidFill>
                <a:latin typeface="微软雅黑" panose="020B0503020204020204" pitchFamily="34" charset="-122"/>
                <a:ea typeface="微软雅黑" panose="020B0503020204020204" pitchFamily="34" charset="-122"/>
              </a:rPr>
              <a:t>New problem: WAR hazard</a:t>
            </a:r>
          </a:p>
        </p:txBody>
      </p:sp>
      <p:sp>
        <p:nvSpPr>
          <p:cNvPr id="9" name="文本框 8">
            <a:extLst>
              <a:ext uri="{FF2B5EF4-FFF2-40B4-BE49-F238E27FC236}">
                <a16:creationId xmlns:a16="http://schemas.microsoft.com/office/drawing/2014/main" id="{9964034A-A74A-4942-BF3F-C8F9D71014DF}"/>
              </a:ext>
            </a:extLst>
          </p:cNvPr>
          <p:cNvSpPr txBox="1"/>
          <p:nvPr/>
        </p:nvSpPr>
        <p:spPr>
          <a:xfrm>
            <a:off x="339535" y="3591870"/>
            <a:ext cx="3360020" cy="2246769"/>
          </a:xfrm>
          <a:prstGeom prst="rect">
            <a:avLst/>
          </a:prstGeom>
          <a:noFill/>
        </p:spPr>
        <p:txBody>
          <a:bodyPr wrap="square" rtlCol="0">
            <a:spAutoFit/>
          </a:bodyPr>
          <a:lstStyle/>
          <a:p>
            <a:pPr algn="l"/>
            <a:r>
              <a:rPr lang="en-US" altLang="zh-CN" sz="2800" b="1" dirty="0">
                <a:solidFill>
                  <a:schemeClr val="accent1"/>
                </a:solidFill>
                <a:latin typeface="微软雅黑" panose="020B0503020204020204" pitchFamily="34" charset="-122"/>
                <a:ea typeface="微软雅黑" panose="020B0503020204020204" pitchFamily="34" charset="-122"/>
              </a:rPr>
              <a:t>■ </a:t>
            </a:r>
            <a:r>
              <a:rPr lang="en-US" altLang="zh-CN" sz="2800" b="1" dirty="0" err="1">
                <a:solidFill>
                  <a:schemeClr val="accent1"/>
                </a:solidFill>
                <a:latin typeface="微软雅黑" panose="020B0503020204020204" pitchFamily="34" charset="-122"/>
                <a:ea typeface="微软雅黑" panose="020B0503020204020204" pitchFamily="34" charset="-122"/>
              </a:rPr>
              <a:t>fdiv.d</a:t>
            </a:r>
            <a:r>
              <a:rPr lang="en-US" altLang="zh-CN" sz="2800" b="1" dirty="0">
                <a:solidFill>
                  <a:schemeClr val="accent1"/>
                </a:solidFill>
                <a:latin typeface="微软雅黑" panose="020B0503020204020204" pitchFamily="34" charset="-122"/>
                <a:ea typeface="微软雅黑" panose="020B0503020204020204" pitchFamily="34" charset="-122"/>
              </a:rPr>
              <a:t> f2, f0, f1 </a:t>
            </a:r>
          </a:p>
          <a:p>
            <a:pPr algn="l"/>
            <a:endParaRPr lang="en-US" altLang="zh-CN" sz="2800" b="1" dirty="0">
              <a:solidFill>
                <a:schemeClr val="accent1"/>
              </a:solidFill>
              <a:latin typeface="微软雅黑" panose="020B0503020204020204" pitchFamily="34" charset="-122"/>
              <a:ea typeface="微软雅黑" panose="020B0503020204020204" pitchFamily="34" charset="-122"/>
            </a:endParaRPr>
          </a:p>
          <a:p>
            <a:pPr algn="l"/>
            <a:r>
              <a:rPr lang="en-US" altLang="zh-CN" sz="2800" b="1" dirty="0">
                <a:solidFill>
                  <a:schemeClr val="accent1"/>
                </a:solidFill>
                <a:latin typeface="微软雅黑" panose="020B0503020204020204" pitchFamily="34" charset="-122"/>
                <a:ea typeface="微软雅黑" panose="020B0503020204020204" pitchFamily="34" charset="-122"/>
              </a:rPr>
              <a:t>■ </a:t>
            </a:r>
            <a:r>
              <a:rPr lang="en-US" altLang="zh-CN" sz="2800" b="1" dirty="0" err="1">
                <a:solidFill>
                  <a:schemeClr val="accent1"/>
                </a:solidFill>
                <a:latin typeface="微软雅黑" panose="020B0503020204020204" pitchFamily="34" charset="-122"/>
                <a:ea typeface="微软雅黑" panose="020B0503020204020204" pitchFamily="34" charset="-122"/>
              </a:rPr>
              <a:t>fmul.d</a:t>
            </a:r>
            <a:r>
              <a:rPr lang="en-US" altLang="zh-CN" sz="2800" b="1" dirty="0">
                <a:solidFill>
                  <a:schemeClr val="accent1"/>
                </a:solidFill>
                <a:latin typeface="微软雅黑" panose="020B0503020204020204" pitchFamily="34" charset="-122"/>
                <a:ea typeface="微软雅黑" panose="020B0503020204020204" pitchFamily="34" charset="-122"/>
              </a:rPr>
              <a:t> f4, f2, f3</a:t>
            </a:r>
          </a:p>
          <a:p>
            <a:endParaRPr lang="en-US" altLang="zh-CN" sz="2800" b="1" dirty="0">
              <a:solidFill>
                <a:schemeClr val="accent1"/>
              </a:solidFill>
              <a:latin typeface="微软雅黑" panose="020B0503020204020204" pitchFamily="34" charset="-122"/>
              <a:ea typeface="微软雅黑" panose="020B0503020204020204" pitchFamily="34" charset="-122"/>
            </a:endParaRPr>
          </a:p>
          <a:p>
            <a:r>
              <a:rPr lang="en-US" altLang="zh-CN" sz="2800" b="1" dirty="0">
                <a:solidFill>
                  <a:schemeClr val="accent1"/>
                </a:solidFill>
                <a:latin typeface="微软雅黑" panose="020B0503020204020204" pitchFamily="34" charset="-122"/>
                <a:ea typeface="微软雅黑" panose="020B0503020204020204" pitchFamily="34" charset="-122"/>
              </a:rPr>
              <a:t>■ </a:t>
            </a:r>
            <a:r>
              <a:rPr lang="en-US" altLang="zh-CN" sz="2800" b="1" dirty="0" err="1">
                <a:solidFill>
                  <a:schemeClr val="accent1"/>
                </a:solidFill>
                <a:latin typeface="微软雅黑" panose="020B0503020204020204" pitchFamily="34" charset="-122"/>
                <a:ea typeface="微软雅黑" panose="020B0503020204020204" pitchFamily="34" charset="-122"/>
              </a:rPr>
              <a:t>fadd.d</a:t>
            </a:r>
            <a:r>
              <a:rPr lang="en-US" altLang="zh-CN" sz="2800" b="1" dirty="0">
                <a:solidFill>
                  <a:schemeClr val="accent1"/>
                </a:solidFill>
                <a:latin typeface="微软雅黑" panose="020B0503020204020204" pitchFamily="34" charset="-122"/>
                <a:ea typeface="微软雅黑" panose="020B0503020204020204" pitchFamily="34" charset="-122"/>
              </a:rPr>
              <a:t> f3, f0, f1</a:t>
            </a:r>
          </a:p>
        </p:txBody>
      </p:sp>
      <p:sp>
        <p:nvSpPr>
          <p:cNvPr id="11" name="椭圆 10">
            <a:extLst>
              <a:ext uri="{FF2B5EF4-FFF2-40B4-BE49-F238E27FC236}">
                <a16:creationId xmlns:a16="http://schemas.microsoft.com/office/drawing/2014/main" id="{0826DCE0-AEEE-4F8B-A2BE-396D78975F38}"/>
              </a:ext>
            </a:extLst>
          </p:cNvPr>
          <p:cNvSpPr/>
          <p:nvPr/>
        </p:nvSpPr>
        <p:spPr>
          <a:xfrm>
            <a:off x="1802530" y="3520263"/>
            <a:ext cx="540327" cy="662554"/>
          </a:xfrm>
          <a:prstGeom prst="ellipse">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2" name="椭圆 11">
            <a:extLst>
              <a:ext uri="{FF2B5EF4-FFF2-40B4-BE49-F238E27FC236}">
                <a16:creationId xmlns:a16="http://schemas.microsoft.com/office/drawing/2014/main" id="{9821167F-8ED5-427D-A591-7A1F00CD6060}"/>
              </a:ext>
            </a:extLst>
          </p:cNvPr>
          <p:cNvSpPr/>
          <p:nvPr/>
        </p:nvSpPr>
        <p:spPr>
          <a:xfrm>
            <a:off x="2535382" y="4372554"/>
            <a:ext cx="540327" cy="662554"/>
          </a:xfrm>
          <a:prstGeom prst="ellipse">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cxnSp>
        <p:nvCxnSpPr>
          <p:cNvPr id="13" name="直接箭头连接符 12">
            <a:extLst>
              <a:ext uri="{FF2B5EF4-FFF2-40B4-BE49-F238E27FC236}">
                <a16:creationId xmlns:a16="http://schemas.microsoft.com/office/drawing/2014/main" id="{952D5500-90F9-484A-831A-267C6122B8E4}"/>
              </a:ext>
            </a:extLst>
          </p:cNvPr>
          <p:cNvCxnSpPr>
            <a:stCxn id="11" idx="5"/>
            <a:endCxn id="12" idx="1"/>
          </p:cNvCxnSpPr>
          <p:nvPr/>
        </p:nvCxnSpPr>
        <p:spPr>
          <a:xfrm>
            <a:off x="2263728" y="4085788"/>
            <a:ext cx="350783" cy="38379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66DA961-84DE-4697-8A7A-69663E3B5918}"/>
              </a:ext>
            </a:extLst>
          </p:cNvPr>
          <p:cNvSpPr txBox="1"/>
          <p:nvPr/>
        </p:nvSpPr>
        <p:spPr>
          <a:xfrm>
            <a:off x="2535382" y="4003222"/>
            <a:ext cx="928255" cy="369332"/>
          </a:xfrm>
          <a:prstGeom prst="rect">
            <a:avLst/>
          </a:prstGeom>
          <a:noFill/>
        </p:spPr>
        <p:txBody>
          <a:bodyPr wrap="square" rtlCol="0">
            <a:spAutoFit/>
          </a:bodyPr>
          <a:lstStyle/>
          <a:p>
            <a:pPr algn="l"/>
            <a:r>
              <a:rPr lang="en-US" altLang="zh-CN" b="1" dirty="0">
                <a:solidFill>
                  <a:srgbClr val="FF0000"/>
                </a:solidFill>
                <a:latin typeface="微软雅黑" panose="020B0503020204020204" pitchFamily="34" charset="-122"/>
                <a:ea typeface="微软雅黑" panose="020B0503020204020204" pitchFamily="34" charset="-122"/>
              </a:rPr>
              <a:t>RAW</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1D4184EB-A7D0-4525-9B6B-B692036160F2}"/>
              </a:ext>
            </a:extLst>
          </p:cNvPr>
          <p:cNvSpPr/>
          <p:nvPr/>
        </p:nvSpPr>
        <p:spPr>
          <a:xfrm>
            <a:off x="3117468" y="4373589"/>
            <a:ext cx="540327" cy="662554"/>
          </a:xfrm>
          <a:prstGeom prst="ellipse">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6" name="椭圆 15">
            <a:extLst>
              <a:ext uri="{FF2B5EF4-FFF2-40B4-BE49-F238E27FC236}">
                <a16:creationId xmlns:a16="http://schemas.microsoft.com/office/drawing/2014/main" id="{7B1CD955-5FF5-49C4-81B2-E90E0407495C}"/>
              </a:ext>
            </a:extLst>
          </p:cNvPr>
          <p:cNvSpPr/>
          <p:nvPr/>
        </p:nvSpPr>
        <p:spPr>
          <a:xfrm>
            <a:off x="1913037" y="5231516"/>
            <a:ext cx="540327" cy="662554"/>
          </a:xfrm>
          <a:prstGeom prst="ellipse">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cxnSp>
        <p:nvCxnSpPr>
          <p:cNvPr id="17" name="直接箭头连接符 16">
            <a:extLst>
              <a:ext uri="{FF2B5EF4-FFF2-40B4-BE49-F238E27FC236}">
                <a16:creationId xmlns:a16="http://schemas.microsoft.com/office/drawing/2014/main" id="{17CB51D5-71E0-46C4-ACE2-C36DBAC104FA}"/>
              </a:ext>
            </a:extLst>
          </p:cNvPr>
          <p:cNvCxnSpPr>
            <a:cxnSpLocks/>
            <a:endCxn id="16" idx="6"/>
          </p:cNvCxnSpPr>
          <p:nvPr/>
        </p:nvCxnSpPr>
        <p:spPr>
          <a:xfrm flipH="1">
            <a:off x="2453364" y="5035108"/>
            <a:ext cx="934267" cy="5276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7892E328-4995-41A2-A6E2-02100D6774C0}"/>
              </a:ext>
            </a:extLst>
          </p:cNvPr>
          <p:cNvSpPr txBox="1"/>
          <p:nvPr/>
        </p:nvSpPr>
        <p:spPr>
          <a:xfrm>
            <a:off x="3131323" y="5114284"/>
            <a:ext cx="928255" cy="369332"/>
          </a:xfrm>
          <a:prstGeom prst="rect">
            <a:avLst/>
          </a:prstGeom>
          <a:noFill/>
        </p:spPr>
        <p:txBody>
          <a:bodyPr wrap="square" rtlCol="0">
            <a:spAutoFit/>
          </a:bodyPr>
          <a:lstStyle/>
          <a:p>
            <a:pPr algn="l"/>
            <a:r>
              <a:rPr lang="en-US" altLang="zh-CN" b="1" dirty="0">
                <a:solidFill>
                  <a:srgbClr val="FF0000"/>
                </a:solidFill>
                <a:latin typeface="微软雅黑" panose="020B0503020204020204" pitchFamily="34" charset="-122"/>
                <a:ea typeface="微软雅黑" panose="020B0503020204020204" pitchFamily="34" charset="-122"/>
              </a:rPr>
              <a:t>WAR</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 name="椭圆 1">
            <a:extLst>
              <a:ext uri="{FF2B5EF4-FFF2-40B4-BE49-F238E27FC236}">
                <a16:creationId xmlns:a16="http://schemas.microsoft.com/office/drawing/2014/main" id="{F8E97776-3069-4D2D-B831-4287CAB1F64B}"/>
              </a:ext>
            </a:extLst>
          </p:cNvPr>
          <p:cNvSpPr/>
          <p:nvPr/>
        </p:nvSpPr>
        <p:spPr>
          <a:xfrm>
            <a:off x="8465127" y="4676760"/>
            <a:ext cx="304801" cy="1161879"/>
          </a:xfrm>
          <a:prstGeom prst="ellipse">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indent="0" algn="just"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cxnSp>
        <p:nvCxnSpPr>
          <p:cNvPr id="4" name="直接箭头连接符 3">
            <a:extLst>
              <a:ext uri="{FF2B5EF4-FFF2-40B4-BE49-F238E27FC236}">
                <a16:creationId xmlns:a16="http://schemas.microsoft.com/office/drawing/2014/main" id="{5C3272E6-1514-4983-B6B2-69B067FEBC07}"/>
              </a:ext>
            </a:extLst>
          </p:cNvPr>
          <p:cNvCxnSpPr>
            <a:cxnSpLocks/>
            <a:stCxn id="2" idx="0"/>
            <a:endCxn id="19" idx="2"/>
          </p:cNvCxnSpPr>
          <p:nvPr/>
        </p:nvCxnSpPr>
        <p:spPr>
          <a:xfrm flipV="1">
            <a:off x="8617528" y="2685103"/>
            <a:ext cx="957127" cy="19916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BCB37793-57A3-46F9-A11A-70B317A1EE08}"/>
              </a:ext>
            </a:extLst>
          </p:cNvPr>
          <p:cNvSpPr txBox="1"/>
          <p:nvPr/>
        </p:nvSpPr>
        <p:spPr>
          <a:xfrm>
            <a:off x="7675419" y="2161883"/>
            <a:ext cx="3798472" cy="523220"/>
          </a:xfrm>
          <a:prstGeom prst="rect">
            <a:avLst/>
          </a:prstGeom>
          <a:noFill/>
        </p:spPr>
        <p:txBody>
          <a:bodyPr wrap="square" rtlCol="0">
            <a:spAutoFit/>
          </a:bodyPr>
          <a:lstStyle/>
          <a:p>
            <a:pPr algn="l"/>
            <a:r>
              <a:rPr lang="en-US" altLang="zh-CN" sz="2800" b="1" dirty="0">
                <a:solidFill>
                  <a:srgbClr val="FF0000"/>
                </a:solidFill>
                <a:latin typeface="微软雅黑" panose="020B0503020204020204" pitchFamily="34" charset="-122"/>
                <a:ea typeface="微软雅黑" panose="020B0503020204020204" pitchFamily="34" charset="-122"/>
              </a:rPr>
              <a:t>WAR detect &amp; stall</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532303CE-1E3F-45D8-B0C5-C608EA91F38F}"/>
              </a:ext>
            </a:extLst>
          </p:cNvPr>
          <p:cNvSpPr txBox="1"/>
          <p:nvPr/>
        </p:nvSpPr>
        <p:spPr>
          <a:xfrm>
            <a:off x="128269" y="322580"/>
            <a:ext cx="1035962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Dynamic Scheduling: eliminate stalls from stage conflict</a:t>
            </a:r>
          </a:p>
        </p:txBody>
      </p:sp>
    </p:spTree>
    <p:extLst>
      <p:ext uri="{BB962C8B-B14F-4D97-AF65-F5344CB8AC3E}">
        <p14:creationId xmlns:p14="http://schemas.microsoft.com/office/powerpoint/2010/main" val="8379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6" name="矩形 5">
            <a:extLst>
              <a:ext uri="{FF2B5EF4-FFF2-40B4-BE49-F238E27FC236}">
                <a16:creationId xmlns:a16="http://schemas.microsoft.com/office/drawing/2014/main" id="{D5ECA0E7-FD9D-4026-B78C-2EC15BB871AF}"/>
              </a:ext>
            </a:extLst>
          </p:cNvPr>
          <p:cNvSpPr/>
          <p:nvPr/>
        </p:nvSpPr>
        <p:spPr>
          <a:xfrm>
            <a:off x="916305" y="963930"/>
            <a:ext cx="11275695"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Simple dynamic scheduling with </a:t>
            </a:r>
            <a:r>
              <a:rPr lang="en-US" altLang="zh-CN" sz="2800"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Scoreboarding</a:t>
            </a: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technique</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pic>
        <p:nvPicPr>
          <p:cNvPr id="7" name="图片 6">
            <a:extLst>
              <a:ext uri="{FF2B5EF4-FFF2-40B4-BE49-F238E27FC236}">
                <a16:creationId xmlns:a16="http://schemas.microsoft.com/office/drawing/2014/main" id="{FA2FCD6A-2583-4F04-A56B-190064548A89}"/>
              </a:ext>
            </a:extLst>
          </p:cNvPr>
          <p:cNvPicPr>
            <a:picLocks noChangeAspect="1"/>
          </p:cNvPicPr>
          <p:nvPr/>
        </p:nvPicPr>
        <p:blipFill>
          <a:blip r:embed="rId3"/>
          <a:stretch>
            <a:fillRect/>
          </a:stretch>
        </p:blipFill>
        <p:spPr>
          <a:xfrm>
            <a:off x="4055344" y="2814610"/>
            <a:ext cx="8037407" cy="4129699"/>
          </a:xfrm>
          <a:prstGeom prst="rect">
            <a:avLst/>
          </a:prstGeom>
        </p:spPr>
      </p:pic>
      <p:sp>
        <p:nvSpPr>
          <p:cNvPr id="10" name="文本框 9">
            <a:extLst>
              <a:ext uri="{FF2B5EF4-FFF2-40B4-BE49-F238E27FC236}">
                <a16:creationId xmlns:a16="http://schemas.microsoft.com/office/drawing/2014/main" id="{9F12EF1D-D289-43F9-919E-F14B15B5F95E}"/>
              </a:ext>
            </a:extLst>
          </p:cNvPr>
          <p:cNvSpPr txBox="1"/>
          <p:nvPr/>
        </p:nvSpPr>
        <p:spPr>
          <a:xfrm>
            <a:off x="585216" y="1914144"/>
            <a:ext cx="11606784" cy="2677656"/>
          </a:xfrm>
          <a:prstGeom prst="rect">
            <a:avLst/>
          </a:prstGeom>
          <a:noFill/>
        </p:spPr>
        <p:txBody>
          <a:bodyPr wrap="square" rtlCol="0">
            <a:spAutoFit/>
          </a:bodyPr>
          <a:lstStyle/>
          <a:p>
            <a:pPr algn="l"/>
            <a:r>
              <a:rPr lang="en-US" altLang="zh-CN" sz="2400" b="1" dirty="0">
                <a:solidFill>
                  <a:schemeClr val="accent1"/>
                </a:solidFill>
                <a:latin typeface="微软雅黑" panose="020B0503020204020204" pitchFamily="34" charset="-122"/>
                <a:ea typeface="微软雅黑" panose="020B0503020204020204" pitchFamily="34" charset="-122"/>
              </a:rPr>
              <a:t>In summary</a:t>
            </a:r>
          </a:p>
          <a:p>
            <a:pPr algn="l"/>
            <a:endParaRPr lang="en-US" altLang="zh-CN" sz="2400" b="1" dirty="0">
              <a:solidFill>
                <a:schemeClr val="accent1"/>
              </a:solidFill>
              <a:latin typeface="微软雅黑" panose="020B0503020204020204" pitchFamily="34" charset="-122"/>
              <a:ea typeface="微软雅黑" panose="020B0503020204020204" pitchFamily="34" charset="-122"/>
            </a:endParaRPr>
          </a:p>
          <a:p>
            <a:pPr algn="l"/>
            <a:r>
              <a:rPr lang="en-US" altLang="zh-CN" sz="2400" b="1" dirty="0">
                <a:solidFill>
                  <a:schemeClr val="accent1"/>
                </a:solidFill>
                <a:latin typeface="微软雅黑" panose="020B0503020204020204" pitchFamily="34" charset="-122"/>
                <a:ea typeface="微软雅黑" panose="020B0503020204020204" pitchFamily="34" charset="-122"/>
              </a:rPr>
              <a:t>- in-order issue</a:t>
            </a:r>
          </a:p>
          <a:p>
            <a:pPr algn="l"/>
            <a:r>
              <a:rPr lang="en-US" altLang="zh-CN" sz="2400" b="1" dirty="0">
                <a:solidFill>
                  <a:srgbClr val="FF0000"/>
                </a:solidFill>
                <a:latin typeface="微软雅黑" panose="020B0503020204020204" pitchFamily="34" charset="-122"/>
                <a:ea typeface="微软雅黑" panose="020B0503020204020204" pitchFamily="34" charset="-122"/>
              </a:rPr>
              <a:t>- out-of-order execution</a:t>
            </a:r>
          </a:p>
          <a:p>
            <a:pPr algn="l"/>
            <a:r>
              <a:rPr lang="en-US" altLang="zh-CN" sz="2400" b="1" dirty="0">
                <a:solidFill>
                  <a:schemeClr val="accent1"/>
                </a:solidFill>
                <a:latin typeface="微软雅黑" panose="020B0503020204020204" pitchFamily="34" charset="-122"/>
                <a:ea typeface="微软雅黑" panose="020B0503020204020204" pitchFamily="34" charset="-122"/>
              </a:rPr>
              <a:t>- completion</a:t>
            </a:r>
            <a:r>
              <a:rPr lang="zh-CN" altLang="en-US" sz="2400" b="1" dirty="0">
                <a:solidFill>
                  <a:schemeClr val="accent1"/>
                </a:solidFill>
                <a:latin typeface="微软雅黑" panose="020B0503020204020204" pitchFamily="34" charset="-122"/>
                <a:ea typeface="微软雅黑" panose="020B0503020204020204" pitchFamily="34" charset="-122"/>
              </a:rPr>
              <a:t>：</a:t>
            </a:r>
            <a:endParaRPr lang="en-US" altLang="zh-CN" sz="2400" b="1" dirty="0">
              <a:solidFill>
                <a:schemeClr val="accent1"/>
              </a:solidFill>
              <a:latin typeface="微软雅黑" panose="020B0503020204020204" pitchFamily="34" charset="-122"/>
              <a:ea typeface="微软雅黑" panose="020B0503020204020204" pitchFamily="34" charset="-122"/>
            </a:endParaRPr>
          </a:p>
          <a:p>
            <a:pPr algn="l"/>
            <a:r>
              <a:rPr lang="en-US" altLang="zh-CN" sz="2400" b="1" dirty="0">
                <a:solidFill>
                  <a:schemeClr val="accent1"/>
                </a:solidFill>
                <a:latin typeface="微软雅黑" panose="020B0503020204020204" pitchFamily="34" charset="-122"/>
                <a:ea typeface="微软雅黑" panose="020B0503020204020204" pitchFamily="34" charset="-122"/>
              </a:rPr>
              <a:t>	- in-order for Integer(memory access in order)</a:t>
            </a:r>
          </a:p>
          <a:p>
            <a:pPr algn="l"/>
            <a:r>
              <a:rPr lang="en-US" altLang="zh-CN" sz="2400" b="1" dirty="0">
                <a:solidFill>
                  <a:schemeClr val="accent1"/>
                </a:solidFill>
                <a:latin typeface="微软雅黑" panose="020B0503020204020204" pitchFamily="34" charset="-122"/>
                <a:ea typeface="微软雅黑" panose="020B0503020204020204" pitchFamily="34" charset="-122"/>
              </a:rPr>
              <a:t>	- out-of-order for FP </a:t>
            </a:r>
          </a:p>
        </p:txBody>
      </p:sp>
      <p:sp>
        <p:nvSpPr>
          <p:cNvPr id="11" name="文本框 10">
            <a:extLst>
              <a:ext uri="{FF2B5EF4-FFF2-40B4-BE49-F238E27FC236}">
                <a16:creationId xmlns:a16="http://schemas.microsoft.com/office/drawing/2014/main" id="{C449B60A-1EF5-4C17-9E90-590074DAC91D}"/>
              </a:ext>
            </a:extLst>
          </p:cNvPr>
          <p:cNvSpPr txBox="1"/>
          <p:nvPr/>
        </p:nvSpPr>
        <p:spPr>
          <a:xfrm>
            <a:off x="128269" y="322580"/>
            <a:ext cx="1035962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Dynamic Scheduling: eliminate stalls from stage conflict</a:t>
            </a:r>
          </a:p>
        </p:txBody>
      </p:sp>
    </p:spTree>
    <p:extLst>
      <p:ext uri="{BB962C8B-B14F-4D97-AF65-F5344CB8AC3E}">
        <p14:creationId xmlns:p14="http://schemas.microsoft.com/office/powerpoint/2010/main" val="36206385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6" name="矩形 5">
            <a:extLst>
              <a:ext uri="{FF2B5EF4-FFF2-40B4-BE49-F238E27FC236}">
                <a16:creationId xmlns:a16="http://schemas.microsoft.com/office/drawing/2014/main" id="{D5ECA0E7-FD9D-4026-B78C-2EC15BB871AF}"/>
              </a:ext>
            </a:extLst>
          </p:cNvPr>
          <p:cNvSpPr/>
          <p:nvPr/>
        </p:nvSpPr>
        <p:spPr>
          <a:xfrm>
            <a:off x="916305" y="963930"/>
            <a:ext cx="11275695"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Simple dynamic scheduling with </a:t>
            </a:r>
            <a:r>
              <a:rPr lang="en-US" altLang="zh-CN" sz="2800"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Scoreboarding</a:t>
            </a: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technique</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pic>
        <p:nvPicPr>
          <p:cNvPr id="8" name="图片 7">
            <a:extLst>
              <a:ext uri="{FF2B5EF4-FFF2-40B4-BE49-F238E27FC236}">
                <a16:creationId xmlns:a16="http://schemas.microsoft.com/office/drawing/2014/main" id="{92CB3C06-570B-4952-BD3C-8F9D62D02A35}"/>
              </a:ext>
            </a:extLst>
          </p:cNvPr>
          <p:cNvPicPr>
            <a:picLocks noChangeAspect="1"/>
          </p:cNvPicPr>
          <p:nvPr/>
        </p:nvPicPr>
        <p:blipFill>
          <a:blip r:embed="rId3"/>
          <a:stretch>
            <a:fillRect/>
          </a:stretch>
        </p:blipFill>
        <p:spPr>
          <a:xfrm>
            <a:off x="5228120" y="2813229"/>
            <a:ext cx="7244296" cy="3722191"/>
          </a:xfrm>
          <a:prstGeom prst="rect">
            <a:avLst/>
          </a:prstGeom>
        </p:spPr>
      </p:pic>
      <p:sp>
        <p:nvSpPr>
          <p:cNvPr id="9" name="文本框 8">
            <a:extLst>
              <a:ext uri="{FF2B5EF4-FFF2-40B4-BE49-F238E27FC236}">
                <a16:creationId xmlns:a16="http://schemas.microsoft.com/office/drawing/2014/main" id="{B345BCF7-EC9B-4DB2-AB12-7910393A64E0}"/>
              </a:ext>
            </a:extLst>
          </p:cNvPr>
          <p:cNvSpPr txBox="1"/>
          <p:nvPr/>
        </p:nvSpPr>
        <p:spPr>
          <a:xfrm>
            <a:off x="585216" y="1914144"/>
            <a:ext cx="11606784" cy="3416320"/>
          </a:xfrm>
          <a:prstGeom prst="rect">
            <a:avLst/>
          </a:prstGeom>
          <a:noFill/>
        </p:spPr>
        <p:txBody>
          <a:bodyPr wrap="square" rtlCol="0">
            <a:spAutoFit/>
          </a:bodyPr>
          <a:lstStyle/>
          <a:p>
            <a:pPr algn="l"/>
            <a:r>
              <a:rPr lang="en-US" altLang="zh-CN" sz="2400" b="1" dirty="0">
                <a:solidFill>
                  <a:schemeClr val="accent1"/>
                </a:solidFill>
                <a:latin typeface="微软雅黑" panose="020B0503020204020204" pitchFamily="34" charset="-122"/>
                <a:ea typeface="微软雅黑" panose="020B0503020204020204" pitchFamily="34" charset="-122"/>
              </a:rPr>
              <a:t>Consider:</a:t>
            </a:r>
          </a:p>
          <a:p>
            <a:pPr algn="l"/>
            <a:endParaRPr lang="en-US" altLang="zh-CN" sz="2400" b="1" dirty="0">
              <a:solidFill>
                <a:schemeClr val="accent1"/>
              </a:solidFill>
              <a:latin typeface="微软雅黑" panose="020B0503020204020204" pitchFamily="34" charset="-122"/>
              <a:ea typeface="微软雅黑" panose="020B0503020204020204" pitchFamily="34" charset="-122"/>
            </a:endParaRPr>
          </a:p>
          <a:p>
            <a:pPr algn="l"/>
            <a:r>
              <a:rPr lang="en-US" altLang="zh-CN" sz="2400" b="1" dirty="0">
                <a:solidFill>
                  <a:schemeClr val="accent1"/>
                </a:solidFill>
                <a:latin typeface="微软雅黑" panose="020B0503020204020204" pitchFamily="34" charset="-122"/>
                <a:ea typeface="微软雅黑" panose="020B0503020204020204" pitchFamily="34" charset="-122"/>
              </a:rPr>
              <a:t>- RAW/WAW Hazard Detect at ID stage</a:t>
            </a:r>
          </a:p>
          <a:p>
            <a:pPr algn="l"/>
            <a:r>
              <a:rPr lang="en-US" altLang="zh-CN" sz="2400" b="1" dirty="0">
                <a:solidFill>
                  <a:srgbClr val="FF0000"/>
                </a:solidFill>
                <a:latin typeface="微软雅黑" panose="020B0503020204020204" pitchFamily="34" charset="-122"/>
                <a:ea typeface="微软雅黑" panose="020B0503020204020204" pitchFamily="34" charset="-122"/>
              </a:rPr>
              <a:t>- Dynamic Scheduling at ID stage </a:t>
            </a:r>
          </a:p>
          <a:p>
            <a:pPr algn="l"/>
            <a:r>
              <a:rPr lang="en-US" altLang="zh-CN" sz="2400" b="1" dirty="0">
                <a:solidFill>
                  <a:schemeClr val="accent1"/>
                </a:solidFill>
                <a:latin typeface="微软雅黑" panose="020B0503020204020204" pitchFamily="34" charset="-122"/>
                <a:ea typeface="微软雅黑" panose="020B0503020204020204" pitchFamily="34" charset="-122"/>
              </a:rPr>
              <a:t>- Structural Conflict</a:t>
            </a:r>
          </a:p>
          <a:p>
            <a:pPr algn="l"/>
            <a:r>
              <a:rPr lang="en-US" altLang="zh-CN" sz="2400" b="1" dirty="0">
                <a:solidFill>
                  <a:schemeClr val="accent1"/>
                </a:solidFill>
                <a:latin typeface="微软雅黑" panose="020B0503020204020204" pitchFamily="34" charset="-122"/>
                <a:ea typeface="微软雅黑" panose="020B0503020204020204" pitchFamily="34" charset="-122"/>
              </a:rPr>
              <a:t>	- e.g. divide</a:t>
            </a:r>
          </a:p>
          <a:p>
            <a:pPr algn="l"/>
            <a:r>
              <a:rPr lang="en-US" altLang="zh-CN" sz="2400" b="1" dirty="0">
                <a:solidFill>
                  <a:schemeClr val="accent1"/>
                </a:solidFill>
                <a:latin typeface="微软雅黑" panose="020B0503020204020204" pitchFamily="34" charset="-122"/>
                <a:ea typeface="微软雅黑" panose="020B0503020204020204" pitchFamily="34" charset="-122"/>
              </a:rPr>
              <a:t>	- register write port</a:t>
            </a:r>
          </a:p>
          <a:p>
            <a:pPr algn="l"/>
            <a:r>
              <a:rPr lang="en-US" altLang="zh-CN" sz="2400" b="1" strike="sngStrike" dirty="0">
                <a:solidFill>
                  <a:schemeClr val="accent3"/>
                </a:solidFill>
                <a:latin typeface="微软雅黑" panose="020B0503020204020204" pitchFamily="34" charset="-122"/>
                <a:ea typeface="微软雅黑" panose="020B0503020204020204" pitchFamily="34" charset="-122"/>
              </a:rPr>
              <a:t>- Stage Conflict</a:t>
            </a:r>
          </a:p>
          <a:p>
            <a:pPr algn="l"/>
            <a:r>
              <a:rPr lang="en-US" altLang="zh-CN" sz="2400" b="1" dirty="0">
                <a:solidFill>
                  <a:srgbClr val="FF0000"/>
                </a:solidFill>
                <a:latin typeface="微软雅黑" panose="020B0503020204020204" pitchFamily="34" charset="-122"/>
                <a:ea typeface="微软雅黑" panose="020B0503020204020204" pitchFamily="34" charset="-122"/>
              </a:rPr>
              <a:t>- WAR Hazard Detect at WB stage</a:t>
            </a:r>
          </a:p>
        </p:txBody>
      </p:sp>
      <p:sp>
        <p:nvSpPr>
          <p:cNvPr id="11" name="文本框 10">
            <a:extLst>
              <a:ext uri="{FF2B5EF4-FFF2-40B4-BE49-F238E27FC236}">
                <a16:creationId xmlns:a16="http://schemas.microsoft.com/office/drawing/2014/main" id="{7A564CAF-A822-4542-AF96-E081624A0CE1}"/>
              </a:ext>
            </a:extLst>
          </p:cNvPr>
          <p:cNvSpPr txBox="1"/>
          <p:nvPr/>
        </p:nvSpPr>
        <p:spPr>
          <a:xfrm>
            <a:off x="128269" y="322580"/>
            <a:ext cx="1035962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Dynamic Scheduling: eliminate stalls from stage conflict</a:t>
            </a:r>
          </a:p>
        </p:txBody>
      </p:sp>
    </p:spTree>
    <p:extLst>
      <p:ext uri="{BB962C8B-B14F-4D97-AF65-F5344CB8AC3E}">
        <p14:creationId xmlns:p14="http://schemas.microsoft.com/office/powerpoint/2010/main" val="270247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10" fill="hold"/>
                                        <p:tgtEl>
                                          <p:spTgt spid="9">
                                            <p:txEl>
                                              <p:pRg st="7" end="7"/>
                                            </p:txEl>
                                          </p:spTgt>
                                        </p:tgtEl>
                                        <p:attrNameLst>
                                          <p:attrName>style.color</p:attrName>
                                        </p:attrNameLst>
                                      </p:cBhvr>
                                      <p:to>
                                        <a:srgbClr val="7030A0"/>
                                      </p:to>
                                    </p:animClr>
                                    <p:animClr clrSpc="rgb" dir="cw">
                                      <p:cBhvr>
                                        <p:cTn id="35" dur="10" fill="hold"/>
                                        <p:tgtEl>
                                          <p:spTgt spid="9">
                                            <p:txEl>
                                              <p:pRg st="7" end="7"/>
                                            </p:txEl>
                                          </p:spTgt>
                                        </p:tgtEl>
                                        <p:attrNameLst>
                                          <p:attrName>fillcolor</p:attrName>
                                        </p:attrNameLst>
                                      </p:cBhvr>
                                      <p:to>
                                        <a:srgbClr val="7030A0"/>
                                      </p:to>
                                    </p:animClr>
                                    <p:set>
                                      <p:cBhvr>
                                        <p:cTn id="36" dur="10" fill="hold"/>
                                        <p:tgtEl>
                                          <p:spTgt spid="9">
                                            <p:txEl>
                                              <p:pRg st="7" end="7"/>
                                            </p:txEl>
                                          </p:spTgt>
                                        </p:tgtEl>
                                        <p:attrNameLst>
                                          <p:attrName>fill.type</p:attrName>
                                        </p:attrNameLst>
                                      </p:cBhvr>
                                      <p:to>
                                        <p:strVal val="solid"/>
                                      </p:to>
                                    </p:set>
                                    <p:set>
                                      <p:cBhvr>
                                        <p:cTn id="37" dur="10" fill="hold"/>
                                        <p:tgtEl>
                                          <p:spTgt spid="9">
                                            <p:txEl>
                                              <p:pRg st="7" end="7"/>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10" fill="hold"/>
                                        <p:tgtEl>
                                          <p:spTgt spid="9">
                                            <p:txEl>
                                              <p:pRg st="8" end="8"/>
                                            </p:txEl>
                                          </p:spTgt>
                                        </p:tgtEl>
                                        <p:attrNameLst>
                                          <p:attrName>style.color</p:attrName>
                                        </p:attrNameLst>
                                      </p:cBhvr>
                                      <p:to>
                                        <a:srgbClr val="7030A0"/>
                                      </p:to>
                                    </p:animClr>
                                    <p:animClr clrSpc="rgb" dir="cw">
                                      <p:cBhvr>
                                        <p:cTn id="42" dur="10" fill="hold"/>
                                        <p:tgtEl>
                                          <p:spTgt spid="9">
                                            <p:txEl>
                                              <p:pRg st="8" end="8"/>
                                            </p:txEl>
                                          </p:spTgt>
                                        </p:tgtEl>
                                        <p:attrNameLst>
                                          <p:attrName>fillcolor</p:attrName>
                                        </p:attrNameLst>
                                      </p:cBhvr>
                                      <p:to>
                                        <a:srgbClr val="7030A0"/>
                                      </p:to>
                                    </p:animClr>
                                    <p:set>
                                      <p:cBhvr>
                                        <p:cTn id="43" dur="10" fill="hold"/>
                                        <p:tgtEl>
                                          <p:spTgt spid="9">
                                            <p:txEl>
                                              <p:pRg st="8" end="8"/>
                                            </p:txEl>
                                          </p:spTgt>
                                        </p:tgtEl>
                                        <p:attrNameLst>
                                          <p:attrName>fill.type</p:attrName>
                                        </p:attrNameLst>
                                      </p:cBhvr>
                                      <p:to>
                                        <p:strVal val="solid"/>
                                      </p:to>
                                    </p:set>
                                    <p:set>
                                      <p:cBhvr>
                                        <p:cTn id="44" dur="10" fill="hold"/>
                                        <p:tgtEl>
                                          <p:spTgt spid="9">
                                            <p:txEl>
                                              <p:pRg st="8" end="8"/>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69" y="322580"/>
            <a:ext cx="1001325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Register Renaming: eliminate WAW/WAR dependence</a:t>
            </a:r>
          </a:p>
        </p:txBody>
      </p:sp>
      <p:sp>
        <p:nvSpPr>
          <p:cNvPr id="8" name="矩形 7">
            <a:extLst>
              <a:ext uri="{FF2B5EF4-FFF2-40B4-BE49-F238E27FC236}">
                <a16:creationId xmlns:a16="http://schemas.microsoft.com/office/drawing/2014/main" id="{A6E8DED4-9D3D-45E2-A8E4-7FA201A8ADA7}"/>
              </a:ext>
            </a:extLst>
          </p:cNvPr>
          <p:cNvSpPr/>
          <p:nvPr/>
        </p:nvSpPr>
        <p:spPr>
          <a:xfrm>
            <a:off x="916305" y="963930"/>
            <a:ext cx="11275695" cy="66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Motivation: eliminate WAW/WAR dependence</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9" name="文本框 8">
            <a:extLst>
              <a:ext uri="{FF2B5EF4-FFF2-40B4-BE49-F238E27FC236}">
                <a16:creationId xmlns:a16="http://schemas.microsoft.com/office/drawing/2014/main" id="{539A3F4D-B374-4D58-B6C5-1D71B4FE5D45}"/>
              </a:ext>
            </a:extLst>
          </p:cNvPr>
          <p:cNvSpPr txBox="1"/>
          <p:nvPr/>
        </p:nvSpPr>
        <p:spPr>
          <a:xfrm>
            <a:off x="585216" y="1914144"/>
            <a:ext cx="11606784" cy="2308324"/>
          </a:xfrm>
          <a:prstGeom prst="rect">
            <a:avLst/>
          </a:prstGeom>
          <a:noFill/>
        </p:spPr>
        <p:txBody>
          <a:bodyPr wrap="square" rtlCol="0">
            <a:spAutoFit/>
          </a:bodyPr>
          <a:lstStyle/>
          <a:p>
            <a:pPr algn="l"/>
            <a:r>
              <a:rPr lang="en-US" altLang="zh-CN" sz="2400" b="1" dirty="0">
                <a:solidFill>
                  <a:schemeClr val="accent1"/>
                </a:solidFill>
                <a:latin typeface="微软雅黑" panose="020B0503020204020204" pitchFamily="34" charset="-122"/>
                <a:ea typeface="微软雅黑" panose="020B0503020204020204" pitchFamily="34" charset="-122"/>
              </a:rPr>
              <a:t>- RAW/</a:t>
            </a:r>
            <a:r>
              <a:rPr lang="en-US" altLang="zh-CN" sz="2400" b="1" dirty="0">
                <a:solidFill>
                  <a:srgbClr val="7030A0"/>
                </a:solidFill>
                <a:latin typeface="微软雅黑" panose="020B0503020204020204" pitchFamily="34" charset="-122"/>
                <a:ea typeface="微软雅黑" panose="020B0503020204020204" pitchFamily="34" charset="-122"/>
              </a:rPr>
              <a:t>WAW Hazard Detect at ID stage</a:t>
            </a:r>
          </a:p>
          <a:p>
            <a:pPr algn="l"/>
            <a:r>
              <a:rPr lang="en-US" altLang="zh-CN" sz="2400" b="1" dirty="0">
                <a:solidFill>
                  <a:schemeClr val="accent1"/>
                </a:solidFill>
                <a:latin typeface="微软雅黑" panose="020B0503020204020204" pitchFamily="34" charset="-122"/>
                <a:ea typeface="微软雅黑" panose="020B0503020204020204" pitchFamily="34" charset="-122"/>
              </a:rPr>
              <a:t>- Dynamic Scheduling at ID stage </a:t>
            </a:r>
          </a:p>
          <a:p>
            <a:pPr algn="l"/>
            <a:r>
              <a:rPr lang="en-US" altLang="zh-CN" sz="2400" b="1" dirty="0">
                <a:solidFill>
                  <a:schemeClr val="accent1"/>
                </a:solidFill>
                <a:latin typeface="微软雅黑" panose="020B0503020204020204" pitchFamily="34" charset="-122"/>
                <a:ea typeface="微软雅黑" panose="020B0503020204020204" pitchFamily="34" charset="-122"/>
              </a:rPr>
              <a:t>- Structural Conflict</a:t>
            </a:r>
          </a:p>
          <a:p>
            <a:pPr algn="l"/>
            <a:r>
              <a:rPr lang="en-US" altLang="zh-CN" sz="2400" b="1" dirty="0">
                <a:solidFill>
                  <a:schemeClr val="accent1"/>
                </a:solidFill>
                <a:latin typeface="微软雅黑" panose="020B0503020204020204" pitchFamily="34" charset="-122"/>
                <a:ea typeface="微软雅黑" panose="020B0503020204020204" pitchFamily="34" charset="-122"/>
              </a:rPr>
              <a:t>	- e.g. divide</a:t>
            </a:r>
          </a:p>
          <a:p>
            <a:pPr algn="l"/>
            <a:r>
              <a:rPr lang="en-US" altLang="zh-CN" sz="2400" b="1" dirty="0">
                <a:solidFill>
                  <a:schemeClr val="accent1"/>
                </a:solidFill>
                <a:latin typeface="微软雅黑" panose="020B0503020204020204" pitchFamily="34" charset="-122"/>
                <a:ea typeface="微软雅黑" panose="020B0503020204020204" pitchFamily="34" charset="-122"/>
              </a:rPr>
              <a:t>	- register write port</a:t>
            </a:r>
          </a:p>
          <a:p>
            <a:pPr algn="l"/>
            <a:r>
              <a:rPr lang="en-US" altLang="zh-CN" sz="2400" b="1" dirty="0">
                <a:solidFill>
                  <a:srgbClr val="7030A0"/>
                </a:solidFill>
                <a:latin typeface="微软雅黑" panose="020B0503020204020204" pitchFamily="34" charset="-122"/>
                <a:ea typeface="微软雅黑" panose="020B0503020204020204" pitchFamily="34" charset="-122"/>
              </a:rPr>
              <a:t>- WAR Hazard Detect at WB stage</a:t>
            </a:r>
          </a:p>
        </p:txBody>
      </p:sp>
      <p:cxnSp>
        <p:nvCxnSpPr>
          <p:cNvPr id="3" name="直接箭头连接符 2">
            <a:extLst>
              <a:ext uri="{FF2B5EF4-FFF2-40B4-BE49-F238E27FC236}">
                <a16:creationId xmlns:a16="http://schemas.microsoft.com/office/drawing/2014/main" id="{D1255E19-D259-4E04-8EA2-76F0F85B46CF}"/>
              </a:ext>
            </a:extLst>
          </p:cNvPr>
          <p:cNvCxnSpPr>
            <a:cxnSpLocks/>
          </p:cNvCxnSpPr>
          <p:nvPr/>
        </p:nvCxnSpPr>
        <p:spPr>
          <a:xfrm>
            <a:off x="6636327" y="2410691"/>
            <a:ext cx="1177637" cy="27986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FCE821EF-82A1-453B-8D2D-734E9953A42B}"/>
              </a:ext>
            </a:extLst>
          </p:cNvPr>
          <p:cNvCxnSpPr>
            <a:cxnSpLocks/>
          </p:cNvCxnSpPr>
          <p:nvPr/>
        </p:nvCxnSpPr>
        <p:spPr>
          <a:xfrm>
            <a:off x="5902036" y="4087091"/>
            <a:ext cx="1911928" cy="11222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FCB52EA4-AF46-40CC-BE9F-5FEC2386B7E9}"/>
              </a:ext>
            </a:extLst>
          </p:cNvPr>
          <p:cNvSpPr txBox="1"/>
          <p:nvPr/>
        </p:nvSpPr>
        <p:spPr>
          <a:xfrm>
            <a:off x="6388608" y="5209309"/>
            <a:ext cx="4655127" cy="1077218"/>
          </a:xfrm>
          <a:prstGeom prst="rect">
            <a:avLst/>
          </a:prstGeom>
          <a:noFill/>
        </p:spPr>
        <p:txBody>
          <a:bodyPr wrap="square" rtlCol="0">
            <a:spAutoFit/>
          </a:bodyPr>
          <a:lstStyle/>
          <a:p>
            <a:pPr algn="l"/>
            <a:r>
              <a:rPr lang="en-US" altLang="zh-CN" sz="3200" b="1" dirty="0">
                <a:solidFill>
                  <a:srgbClr val="FF0000"/>
                </a:solidFill>
                <a:latin typeface="微软雅黑" panose="020B0503020204020204" pitchFamily="34" charset="-122"/>
                <a:ea typeface="微软雅黑" panose="020B0503020204020204" pitchFamily="34" charset="-122"/>
              </a:rPr>
              <a:t>Not exist if we have infinite registers</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8908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9" presetClass="emph" presetSubtype="0" fill="hold" nodeType="clickEffect">
                                  <p:stCondLst>
                                    <p:cond delay="0"/>
                                  </p:stCondLst>
                                  <p:childTnLst>
                                    <p:animClr clrSpc="rgb" dir="cw">
                                      <p:cBhvr override="childStyle">
                                        <p:cTn id="30" dur="10" fill="hold"/>
                                        <p:tgtEl>
                                          <p:spTgt spid="9">
                                            <p:txEl>
                                              <p:pRg st="5" end="5"/>
                                            </p:txEl>
                                          </p:spTgt>
                                        </p:tgtEl>
                                        <p:attrNameLst>
                                          <p:attrName>style.color</p:attrName>
                                        </p:attrNameLst>
                                      </p:cBhvr>
                                      <p:to>
                                        <a:srgbClr val="7030A0"/>
                                      </p:to>
                                    </p:animClr>
                                    <p:animClr clrSpc="rgb" dir="cw">
                                      <p:cBhvr>
                                        <p:cTn id="31" dur="10" fill="hold"/>
                                        <p:tgtEl>
                                          <p:spTgt spid="9">
                                            <p:txEl>
                                              <p:pRg st="5" end="5"/>
                                            </p:txEl>
                                          </p:spTgt>
                                        </p:tgtEl>
                                        <p:attrNameLst>
                                          <p:attrName>fillcolor</p:attrName>
                                        </p:attrNameLst>
                                      </p:cBhvr>
                                      <p:to>
                                        <a:srgbClr val="7030A0"/>
                                      </p:to>
                                    </p:animClr>
                                    <p:set>
                                      <p:cBhvr>
                                        <p:cTn id="32" dur="10" fill="hold"/>
                                        <p:tgtEl>
                                          <p:spTgt spid="9">
                                            <p:txEl>
                                              <p:pRg st="5" end="5"/>
                                            </p:txEl>
                                          </p:spTgt>
                                        </p:tgtEl>
                                        <p:attrNameLst>
                                          <p:attrName>fill.type</p:attrName>
                                        </p:attrNameLst>
                                      </p:cBhvr>
                                      <p:to>
                                        <p:strVal val="solid"/>
                                      </p:to>
                                    </p:set>
                                    <p:set>
                                      <p:cBhvr>
                                        <p:cTn id="33" dur="10" fill="hold"/>
                                        <p:tgtEl>
                                          <p:spTgt spid="9">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359029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Out-of-Order: CPU</a:t>
            </a:r>
          </a:p>
        </p:txBody>
      </p:sp>
      <p:sp>
        <p:nvSpPr>
          <p:cNvPr id="3" name="矩形 2">
            <a:extLst>
              <a:ext uri="{FF2B5EF4-FFF2-40B4-BE49-F238E27FC236}">
                <a16:creationId xmlns:a16="http://schemas.microsoft.com/office/drawing/2014/main" id="{51F27E16-4848-4ED7-8668-A19E817503A5}"/>
              </a:ext>
            </a:extLst>
          </p:cNvPr>
          <p:cNvSpPr/>
          <p:nvPr/>
        </p:nvSpPr>
        <p:spPr>
          <a:xfrm>
            <a:off x="1500188" y="1669346"/>
            <a:ext cx="2050256" cy="874407"/>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Instruction Queue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8" name="矩形 7">
            <a:extLst>
              <a:ext uri="{FF2B5EF4-FFF2-40B4-BE49-F238E27FC236}">
                <a16:creationId xmlns:a16="http://schemas.microsoft.com/office/drawing/2014/main" id="{00DC36DF-8F32-4DF8-AD65-FBD5649B7A19}"/>
              </a:ext>
            </a:extLst>
          </p:cNvPr>
          <p:cNvSpPr/>
          <p:nvPr/>
        </p:nvSpPr>
        <p:spPr>
          <a:xfrm>
            <a:off x="1500188" y="3037525"/>
            <a:ext cx="2050256"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Issue Stage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9" name="矩形 8">
            <a:extLst>
              <a:ext uri="{FF2B5EF4-FFF2-40B4-BE49-F238E27FC236}">
                <a16:creationId xmlns:a16="http://schemas.microsoft.com/office/drawing/2014/main" id="{C1435857-B3CC-4BB4-8401-36B0888256D6}"/>
              </a:ext>
            </a:extLst>
          </p:cNvPr>
          <p:cNvSpPr/>
          <p:nvPr/>
        </p:nvSpPr>
        <p:spPr>
          <a:xfrm>
            <a:off x="4407693" y="2922798"/>
            <a:ext cx="1171575"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Reorder Buffer</a:t>
            </a: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10" name="矩形 9">
            <a:extLst>
              <a:ext uri="{FF2B5EF4-FFF2-40B4-BE49-F238E27FC236}">
                <a16:creationId xmlns:a16="http://schemas.microsoft.com/office/drawing/2014/main" id="{A688ED33-1A9B-44BA-BFAF-23E5CE7BBF20}"/>
              </a:ext>
            </a:extLst>
          </p:cNvPr>
          <p:cNvSpPr/>
          <p:nvPr/>
        </p:nvSpPr>
        <p:spPr>
          <a:xfrm>
            <a:off x="1478760" y="3990205"/>
            <a:ext cx="526256"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F</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U</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11" name="矩形 10">
            <a:extLst>
              <a:ext uri="{FF2B5EF4-FFF2-40B4-BE49-F238E27FC236}">
                <a16:creationId xmlns:a16="http://schemas.microsoft.com/office/drawing/2014/main" id="{FD79175B-AA01-4842-A241-55D75F040EF1}"/>
              </a:ext>
            </a:extLst>
          </p:cNvPr>
          <p:cNvSpPr/>
          <p:nvPr/>
        </p:nvSpPr>
        <p:spPr>
          <a:xfrm>
            <a:off x="3015852" y="4001683"/>
            <a:ext cx="526256"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F</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U</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12" name="矩形 11">
            <a:extLst>
              <a:ext uri="{FF2B5EF4-FFF2-40B4-BE49-F238E27FC236}">
                <a16:creationId xmlns:a16="http://schemas.microsoft.com/office/drawing/2014/main" id="{75427038-11AB-44D3-B916-27899FACE035}"/>
              </a:ext>
            </a:extLst>
          </p:cNvPr>
          <p:cNvSpPr/>
          <p:nvPr/>
        </p:nvSpPr>
        <p:spPr>
          <a:xfrm>
            <a:off x="2251473" y="3990205"/>
            <a:ext cx="526256"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cxnSp>
        <p:nvCxnSpPr>
          <p:cNvPr id="7" name="直接箭头连接符 6">
            <a:extLst>
              <a:ext uri="{FF2B5EF4-FFF2-40B4-BE49-F238E27FC236}">
                <a16:creationId xmlns:a16="http://schemas.microsoft.com/office/drawing/2014/main" id="{A6AA1F52-FBF1-4875-9D2F-4B137955FB38}"/>
              </a:ext>
            </a:extLst>
          </p:cNvPr>
          <p:cNvCxnSpPr>
            <a:cxnSpLocks/>
            <a:stCxn id="8" idx="3"/>
          </p:cNvCxnSpPr>
          <p:nvPr/>
        </p:nvCxnSpPr>
        <p:spPr>
          <a:xfrm>
            <a:off x="3550444" y="3266979"/>
            <a:ext cx="857249" cy="0"/>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1156D377-03C0-4DC3-9B71-D56BF7BC31C9}"/>
              </a:ext>
            </a:extLst>
          </p:cNvPr>
          <p:cNvCxnSpPr>
            <a:cxnSpLocks/>
            <a:stCxn id="3" idx="2"/>
            <a:endCxn id="8" idx="0"/>
          </p:cNvCxnSpPr>
          <p:nvPr/>
        </p:nvCxnSpPr>
        <p:spPr>
          <a:xfrm>
            <a:off x="2525316" y="2543753"/>
            <a:ext cx="0" cy="493772"/>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0AE0B463-49D1-446E-94EF-E20C2BBCB674}"/>
              </a:ext>
            </a:extLst>
          </p:cNvPr>
          <p:cNvCxnSpPr>
            <a:cxnSpLocks/>
            <a:endCxn id="10" idx="0"/>
          </p:cNvCxnSpPr>
          <p:nvPr/>
        </p:nvCxnSpPr>
        <p:spPr>
          <a:xfrm>
            <a:off x="1741888" y="3496433"/>
            <a:ext cx="0" cy="493772"/>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3CB3AE6F-1DDF-4630-85B0-EC29592C7778}"/>
              </a:ext>
            </a:extLst>
          </p:cNvPr>
          <p:cNvCxnSpPr>
            <a:cxnSpLocks/>
            <a:stCxn id="8" idx="2"/>
            <a:endCxn id="12" idx="0"/>
          </p:cNvCxnSpPr>
          <p:nvPr/>
        </p:nvCxnSpPr>
        <p:spPr>
          <a:xfrm flipH="1">
            <a:off x="2514601" y="3496433"/>
            <a:ext cx="10715" cy="493772"/>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050DD0A0-5FC0-434A-AA2C-2C8FF9B9B7BE}"/>
              </a:ext>
            </a:extLst>
          </p:cNvPr>
          <p:cNvCxnSpPr>
            <a:cxnSpLocks/>
            <a:endCxn id="11" idx="0"/>
          </p:cNvCxnSpPr>
          <p:nvPr/>
        </p:nvCxnSpPr>
        <p:spPr>
          <a:xfrm>
            <a:off x="3278980" y="3496433"/>
            <a:ext cx="0" cy="505250"/>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连接符: 肘形 44">
            <a:extLst>
              <a:ext uri="{FF2B5EF4-FFF2-40B4-BE49-F238E27FC236}">
                <a16:creationId xmlns:a16="http://schemas.microsoft.com/office/drawing/2014/main" id="{97C5675C-CF70-40B9-A483-4FEAB0660354}"/>
              </a:ext>
            </a:extLst>
          </p:cNvPr>
          <p:cNvCxnSpPr>
            <a:cxnSpLocks/>
            <a:stCxn id="10" idx="2"/>
          </p:cNvCxnSpPr>
          <p:nvPr/>
        </p:nvCxnSpPr>
        <p:spPr>
          <a:xfrm rot="16200000" flipH="1">
            <a:off x="2652811" y="3538189"/>
            <a:ext cx="835624" cy="2657471"/>
          </a:xfrm>
          <a:prstGeom prst="bentConnector2">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连接符: 肘形 45">
            <a:extLst>
              <a:ext uri="{FF2B5EF4-FFF2-40B4-BE49-F238E27FC236}">
                <a16:creationId xmlns:a16="http://schemas.microsoft.com/office/drawing/2014/main" id="{BD076CCD-AA1D-4A1F-B7B8-97AE3AAFBA8D}"/>
              </a:ext>
            </a:extLst>
          </p:cNvPr>
          <p:cNvCxnSpPr>
            <a:cxnSpLocks/>
            <a:stCxn id="12" idx="2"/>
          </p:cNvCxnSpPr>
          <p:nvPr/>
        </p:nvCxnSpPr>
        <p:spPr>
          <a:xfrm rot="16200000" flipH="1">
            <a:off x="3198615" y="3765099"/>
            <a:ext cx="516728" cy="1884756"/>
          </a:xfrm>
          <a:prstGeom prst="bentConnector2">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连接符: 肘形 50">
            <a:extLst>
              <a:ext uri="{FF2B5EF4-FFF2-40B4-BE49-F238E27FC236}">
                <a16:creationId xmlns:a16="http://schemas.microsoft.com/office/drawing/2014/main" id="{ABA812C8-2AD3-4EA7-ABFA-C1D38B2CA549}"/>
              </a:ext>
            </a:extLst>
          </p:cNvPr>
          <p:cNvCxnSpPr>
            <a:cxnSpLocks/>
            <a:stCxn id="11" idx="2"/>
          </p:cNvCxnSpPr>
          <p:nvPr/>
        </p:nvCxnSpPr>
        <p:spPr>
          <a:xfrm rot="16200000" flipH="1">
            <a:off x="3726560" y="4013010"/>
            <a:ext cx="225216" cy="1120377"/>
          </a:xfrm>
          <a:prstGeom prst="bentConnector2">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55D97877-A846-4ED2-96C7-CC5E5E5B19D8}"/>
              </a:ext>
            </a:extLst>
          </p:cNvPr>
          <p:cNvSpPr/>
          <p:nvPr/>
        </p:nvSpPr>
        <p:spPr>
          <a:xfrm>
            <a:off x="4407693" y="1669346"/>
            <a:ext cx="1171575" cy="874407"/>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Register File</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62" name="矩形 61">
            <a:extLst>
              <a:ext uri="{FF2B5EF4-FFF2-40B4-BE49-F238E27FC236}">
                <a16:creationId xmlns:a16="http://schemas.microsoft.com/office/drawing/2014/main" id="{099A80B2-7E3B-4DE3-814C-02EAAAC7B66E}"/>
              </a:ext>
            </a:extLst>
          </p:cNvPr>
          <p:cNvSpPr/>
          <p:nvPr/>
        </p:nvSpPr>
        <p:spPr>
          <a:xfrm>
            <a:off x="8162925" y="1657753"/>
            <a:ext cx="2459832" cy="3789851"/>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Cache Coherence Syste</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m</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63" name="矩形 62">
            <a:extLst>
              <a:ext uri="{FF2B5EF4-FFF2-40B4-BE49-F238E27FC236}">
                <a16:creationId xmlns:a16="http://schemas.microsoft.com/office/drawing/2014/main" id="{38E85006-7520-4D4A-AF6C-227BBBC939A5}"/>
              </a:ext>
            </a:extLst>
          </p:cNvPr>
          <p:cNvSpPr/>
          <p:nvPr/>
        </p:nvSpPr>
        <p:spPr>
          <a:xfrm>
            <a:off x="6281733" y="1669347"/>
            <a:ext cx="1171575" cy="3789852"/>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Local Cache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cxnSp>
        <p:nvCxnSpPr>
          <p:cNvPr id="64" name="直接箭头连接符 63">
            <a:extLst>
              <a:ext uri="{FF2B5EF4-FFF2-40B4-BE49-F238E27FC236}">
                <a16:creationId xmlns:a16="http://schemas.microsoft.com/office/drawing/2014/main" id="{237DAFBC-F2A8-47C9-8EFB-1F242EE89B95}"/>
              </a:ext>
            </a:extLst>
          </p:cNvPr>
          <p:cNvCxnSpPr>
            <a:cxnSpLocks/>
            <a:stCxn id="9" idx="0"/>
            <a:endCxn id="61" idx="2"/>
          </p:cNvCxnSpPr>
          <p:nvPr/>
        </p:nvCxnSpPr>
        <p:spPr>
          <a:xfrm flipV="1">
            <a:off x="4993481" y="2543753"/>
            <a:ext cx="0" cy="379045"/>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34254E69-236C-49F0-96EA-D2C0F66CC9E7}"/>
              </a:ext>
            </a:extLst>
          </p:cNvPr>
          <p:cNvCxnSpPr>
            <a:cxnSpLocks/>
            <a:endCxn id="63" idx="1"/>
          </p:cNvCxnSpPr>
          <p:nvPr/>
        </p:nvCxnSpPr>
        <p:spPr>
          <a:xfrm>
            <a:off x="5579268" y="3564273"/>
            <a:ext cx="702465" cy="0"/>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2988A658-1BDF-4AEE-8D3F-733CB8A7122C}"/>
              </a:ext>
            </a:extLst>
          </p:cNvPr>
          <p:cNvCxnSpPr>
            <a:cxnSpLocks/>
            <a:stCxn id="63" idx="3"/>
            <a:endCxn id="62" idx="1"/>
          </p:cNvCxnSpPr>
          <p:nvPr/>
        </p:nvCxnSpPr>
        <p:spPr>
          <a:xfrm flipV="1">
            <a:off x="7453308" y="3552679"/>
            <a:ext cx="709617" cy="11594"/>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椭圆 74">
            <a:extLst>
              <a:ext uri="{FF2B5EF4-FFF2-40B4-BE49-F238E27FC236}">
                <a16:creationId xmlns:a16="http://schemas.microsoft.com/office/drawing/2014/main" id="{65C05EA3-4371-4415-A6C2-C81908AA8674}"/>
              </a:ext>
            </a:extLst>
          </p:cNvPr>
          <p:cNvSpPr/>
          <p:nvPr/>
        </p:nvSpPr>
        <p:spPr>
          <a:xfrm>
            <a:off x="1160860" y="2887496"/>
            <a:ext cx="2657472" cy="1083007"/>
          </a:xfrm>
          <a:prstGeom prst="ellipse">
            <a:avLst/>
          </a:prstGeom>
          <a:noFill/>
          <a:ln w="28575">
            <a:solidFill>
              <a:schemeClr val="accent1"/>
            </a:solid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76" name="椭圆 75">
            <a:extLst>
              <a:ext uri="{FF2B5EF4-FFF2-40B4-BE49-F238E27FC236}">
                <a16:creationId xmlns:a16="http://schemas.microsoft.com/office/drawing/2014/main" id="{AF08A246-C7BC-4F58-8A19-8577844DE97A}"/>
              </a:ext>
            </a:extLst>
          </p:cNvPr>
          <p:cNvSpPr/>
          <p:nvPr/>
        </p:nvSpPr>
        <p:spPr>
          <a:xfrm>
            <a:off x="1025131" y="3938788"/>
            <a:ext cx="3290881" cy="1508816"/>
          </a:xfrm>
          <a:prstGeom prst="ellipse">
            <a:avLst/>
          </a:prstGeom>
          <a:noFill/>
          <a:ln w="28575">
            <a:solidFill>
              <a:schemeClr val="accent1"/>
            </a:solid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79" name="椭圆 78">
            <a:extLst>
              <a:ext uri="{FF2B5EF4-FFF2-40B4-BE49-F238E27FC236}">
                <a16:creationId xmlns:a16="http://schemas.microsoft.com/office/drawing/2014/main" id="{DE2E8EA0-4789-40C6-A48A-03EA482A68F3}"/>
              </a:ext>
            </a:extLst>
          </p:cNvPr>
          <p:cNvSpPr/>
          <p:nvPr/>
        </p:nvSpPr>
        <p:spPr>
          <a:xfrm>
            <a:off x="4314822" y="2819082"/>
            <a:ext cx="1498991" cy="2801154"/>
          </a:xfrm>
          <a:prstGeom prst="ellipse">
            <a:avLst/>
          </a:prstGeom>
          <a:noFill/>
          <a:ln w="28575">
            <a:solidFill>
              <a:schemeClr val="accent1"/>
            </a:solid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80" name="文本框 79">
            <a:extLst>
              <a:ext uri="{FF2B5EF4-FFF2-40B4-BE49-F238E27FC236}">
                <a16:creationId xmlns:a16="http://schemas.microsoft.com/office/drawing/2014/main" id="{BCFECE27-578C-4509-BADA-981C8EAF39FC}"/>
              </a:ext>
            </a:extLst>
          </p:cNvPr>
          <p:cNvSpPr txBox="1"/>
          <p:nvPr/>
        </p:nvSpPr>
        <p:spPr>
          <a:xfrm>
            <a:off x="116694" y="2594486"/>
            <a:ext cx="1148949" cy="646331"/>
          </a:xfrm>
          <a:prstGeom prst="rect">
            <a:avLst/>
          </a:prstGeom>
          <a:noFill/>
        </p:spPr>
        <p:txBody>
          <a:bodyPr wrap="square" rtlCol="0">
            <a:spAutoFit/>
          </a:bodyPr>
          <a:lstStyle/>
          <a:p>
            <a:pPr algn="l"/>
            <a:r>
              <a:rPr lang="en-US" altLang="zh-CN" b="1" dirty="0">
                <a:solidFill>
                  <a:schemeClr val="accent1"/>
                </a:solidFill>
                <a:latin typeface="微软雅黑" panose="020B0503020204020204" pitchFamily="34" charset="-122"/>
                <a:ea typeface="微软雅黑" panose="020B0503020204020204" pitchFamily="34" charset="-122"/>
              </a:rPr>
              <a:t>in-order issue</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81" name="文本框 80">
            <a:extLst>
              <a:ext uri="{FF2B5EF4-FFF2-40B4-BE49-F238E27FC236}">
                <a16:creationId xmlns:a16="http://schemas.microsoft.com/office/drawing/2014/main" id="{D3F48494-C536-4E65-AF78-7F5B118E44DE}"/>
              </a:ext>
            </a:extLst>
          </p:cNvPr>
          <p:cNvSpPr txBox="1"/>
          <p:nvPr/>
        </p:nvSpPr>
        <p:spPr>
          <a:xfrm>
            <a:off x="267250" y="5489753"/>
            <a:ext cx="1689502" cy="646331"/>
          </a:xfrm>
          <a:prstGeom prst="rect">
            <a:avLst/>
          </a:prstGeom>
          <a:noFill/>
        </p:spPr>
        <p:txBody>
          <a:bodyPr wrap="square" rtlCol="0">
            <a:spAutoFit/>
          </a:bodyPr>
          <a:lstStyle/>
          <a:p>
            <a:pPr algn="l"/>
            <a:r>
              <a:rPr lang="en-US" altLang="zh-CN" b="1" dirty="0">
                <a:solidFill>
                  <a:schemeClr val="accent1"/>
                </a:solidFill>
                <a:latin typeface="微软雅黑" panose="020B0503020204020204" pitchFamily="34" charset="-122"/>
                <a:ea typeface="微软雅黑" panose="020B0503020204020204" pitchFamily="34" charset="-122"/>
              </a:rPr>
              <a:t>out-of-order execution</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83" name="文本框 82">
            <a:extLst>
              <a:ext uri="{FF2B5EF4-FFF2-40B4-BE49-F238E27FC236}">
                <a16:creationId xmlns:a16="http://schemas.microsoft.com/office/drawing/2014/main" id="{10D73CB2-17D6-49A2-9493-D2E4B267B67B}"/>
              </a:ext>
            </a:extLst>
          </p:cNvPr>
          <p:cNvSpPr txBox="1"/>
          <p:nvPr/>
        </p:nvSpPr>
        <p:spPr>
          <a:xfrm>
            <a:off x="4399357" y="5719096"/>
            <a:ext cx="1689502" cy="646331"/>
          </a:xfrm>
          <a:prstGeom prst="rect">
            <a:avLst/>
          </a:prstGeom>
          <a:noFill/>
        </p:spPr>
        <p:txBody>
          <a:bodyPr wrap="square" rtlCol="0">
            <a:spAutoFit/>
          </a:bodyPr>
          <a:lstStyle/>
          <a:p>
            <a:pPr algn="l"/>
            <a:r>
              <a:rPr lang="en-US" altLang="zh-CN" b="1" dirty="0">
                <a:solidFill>
                  <a:schemeClr val="accent1"/>
                </a:solidFill>
                <a:latin typeface="微软雅黑" panose="020B0503020204020204" pitchFamily="34" charset="-122"/>
                <a:ea typeface="微软雅黑" panose="020B0503020204020204" pitchFamily="34" charset="-122"/>
              </a:rPr>
              <a:t>in-order</a:t>
            </a:r>
          </a:p>
          <a:p>
            <a:pPr algn="l"/>
            <a:r>
              <a:rPr lang="en-US" altLang="zh-CN" b="1" dirty="0">
                <a:solidFill>
                  <a:schemeClr val="accent1"/>
                </a:solidFill>
                <a:latin typeface="微软雅黑" panose="020B0503020204020204" pitchFamily="34" charset="-122"/>
                <a:ea typeface="微软雅黑" panose="020B0503020204020204" pitchFamily="34" charset="-122"/>
              </a:rPr>
              <a:t>commit</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73088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5168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Sequential Consistency</a:t>
            </a:r>
          </a:p>
        </p:txBody>
      </p:sp>
      <p:pic>
        <p:nvPicPr>
          <p:cNvPr id="3" name="图片 2">
            <a:extLst>
              <a:ext uri="{FF2B5EF4-FFF2-40B4-BE49-F238E27FC236}">
                <a16:creationId xmlns:a16="http://schemas.microsoft.com/office/drawing/2014/main" id="{39DEFD46-52DE-4F08-9A0C-D3F5C8E9B395}"/>
              </a:ext>
            </a:extLst>
          </p:cNvPr>
          <p:cNvPicPr>
            <a:picLocks noChangeAspect="1"/>
          </p:cNvPicPr>
          <p:nvPr/>
        </p:nvPicPr>
        <p:blipFill>
          <a:blip r:embed="rId3"/>
          <a:stretch>
            <a:fillRect/>
          </a:stretch>
        </p:blipFill>
        <p:spPr>
          <a:xfrm>
            <a:off x="892969" y="1796624"/>
            <a:ext cx="10598944" cy="2160769"/>
          </a:xfrm>
          <a:prstGeom prst="rect">
            <a:avLst/>
          </a:prstGeom>
        </p:spPr>
      </p:pic>
      <p:sp>
        <p:nvSpPr>
          <p:cNvPr id="6" name="矩形 5">
            <a:extLst>
              <a:ext uri="{FF2B5EF4-FFF2-40B4-BE49-F238E27FC236}">
                <a16:creationId xmlns:a16="http://schemas.microsoft.com/office/drawing/2014/main" id="{FFC98F9F-3D5A-477E-AFD7-E94968328058}"/>
              </a:ext>
            </a:extLst>
          </p:cNvPr>
          <p:cNvSpPr/>
          <p:nvPr/>
        </p:nvSpPr>
        <p:spPr>
          <a:xfrm>
            <a:off x="250032" y="963930"/>
            <a:ext cx="11630024" cy="1308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Problem of speculation</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7" name="矩形 6">
            <a:extLst>
              <a:ext uri="{FF2B5EF4-FFF2-40B4-BE49-F238E27FC236}">
                <a16:creationId xmlns:a16="http://schemas.microsoft.com/office/drawing/2014/main" id="{33BA268B-0D01-4AC0-A61E-630691357825}"/>
              </a:ext>
            </a:extLst>
          </p:cNvPr>
          <p:cNvSpPr/>
          <p:nvPr/>
        </p:nvSpPr>
        <p:spPr>
          <a:xfrm>
            <a:off x="250032" y="4046729"/>
            <a:ext cx="2050256"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Issue Stage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8" name="矩形 7">
            <a:extLst>
              <a:ext uri="{FF2B5EF4-FFF2-40B4-BE49-F238E27FC236}">
                <a16:creationId xmlns:a16="http://schemas.microsoft.com/office/drawing/2014/main" id="{B6E98A4C-9A69-4213-AB17-08E5644EB565}"/>
              </a:ext>
            </a:extLst>
          </p:cNvPr>
          <p:cNvSpPr/>
          <p:nvPr/>
        </p:nvSpPr>
        <p:spPr>
          <a:xfrm>
            <a:off x="2664619" y="4046729"/>
            <a:ext cx="3550444"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Reorder Buffer</a:t>
            </a: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13" name="矩形 12">
            <a:extLst>
              <a:ext uri="{FF2B5EF4-FFF2-40B4-BE49-F238E27FC236}">
                <a16:creationId xmlns:a16="http://schemas.microsoft.com/office/drawing/2014/main" id="{E70B90CF-0022-4520-AE48-5B3A7DB7353C}"/>
              </a:ext>
            </a:extLst>
          </p:cNvPr>
          <p:cNvSpPr/>
          <p:nvPr/>
        </p:nvSpPr>
        <p:spPr>
          <a:xfrm>
            <a:off x="6579394" y="4032440"/>
            <a:ext cx="1171575" cy="2587849"/>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Local Cache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14" name="矩形 13">
            <a:extLst>
              <a:ext uri="{FF2B5EF4-FFF2-40B4-BE49-F238E27FC236}">
                <a16:creationId xmlns:a16="http://schemas.microsoft.com/office/drawing/2014/main" id="{3DDA0995-D3C5-4C31-9FC3-C1CCFB6C8568}"/>
              </a:ext>
            </a:extLst>
          </p:cNvPr>
          <p:cNvSpPr/>
          <p:nvPr/>
        </p:nvSpPr>
        <p:spPr>
          <a:xfrm>
            <a:off x="429816" y="6008095"/>
            <a:ext cx="1662113" cy="420454"/>
          </a:xfrm>
          <a:prstGeom prst="rect">
            <a:avLst/>
          </a:prstGeom>
          <a:solidFill>
            <a:schemeClr val="accent1">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issue Load 1</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cxnSp>
        <p:nvCxnSpPr>
          <p:cNvPr id="15" name="直接箭头连接符 14">
            <a:extLst>
              <a:ext uri="{FF2B5EF4-FFF2-40B4-BE49-F238E27FC236}">
                <a16:creationId xmlns:a16="http://schemas.microsoft.com/office/drawing/2014/main" id="{3FAADE32-C9A1-47D7-AC2F-C7BAE27C6561}"/>
              </a:ext>
            </a:extLst>
          </p:cNvPr>
          <p:cNvCxnSpPr>
            <a:endCxn id="14" idx="0"/>
          </p:cNvCxnSpPr>
          <p:nvPr/>
        </p:nvCxnSpPr>
        <p:spPr>
          <a:xfrm>
            <a:off x="1260873" y="4537492"/>
            <a:ext cx="0" cy="1470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4323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5168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Sequential Consistency</a:t>
            </a:r>
          </a:p>
        </p:txBody>
      </p:sp>
      <p:pic>
        <p:nvPicPr>
          <p:cNvPr id="3" name="图片 2">
            <a:extLst>
              <a:ext uri="{FF2B5EF4-FFF2-40B4-BE49-F238E27FC236}">
                <a16:creationId xmlns:a16="http://schemas.microsoft.com/office/drawing/2014/main" id="{39DEFD46-52DE-4F08-9A0C-D3F5C8E9B395}"/>
              </a:ext>
            </a:extLst>
          </p:cNvPr>
          <p:cNvPicPr>
            <a:picLocks noChangeAspect="1"/>
          </p:cNvPicPr>
          <p:nvPr/>
        </p:nvPicPr>
        <p:blipFill>
          <a:blip r:embed="rId3"/>
          <a:stretch>
            <a:fillRect/>
          </a:stretch>
        </p:blipFill>
        <p:spPr>
          <a:xfrm>
            <a:off x="892969" y="1796624"/>
            <a:ext cx="10598944" cy="2160769"/>
          </a:xfrm>
          <a:prstGeom prst="rect">
            <a:avLst/>
          </a:prstGeom>
        </p:spPr>
      </p:pic>
      <p:sp>
        <p:nvSpPr>
          <p:cNvPr id="6" name="矩形 5">
            <a:extLst>
              <a:ext uri="{FF2B5EF4-FFF2-40B4-BE49-F238E27FC236}">
                <a16:creationId xmlns:a16="http://schemas.microsoft.com/office/drawing/2014/main" id="{FFC98F9F-3D5A-477E-AFD7-E94968328058}"/>
              </a:ext>
            </a:extLst>
          </p:cNvPr>
          <p:cNvSpPr/>
          <p:nvPr/>
        </p:nvSpPr>
        <p:spPr>
          <a:xfrm>
            <a:off x="250032" y="963930"/>
            <a:ext cx="11630024" cy="1308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Problem of speculation</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7" name="矩形 6">
            <a:extLst>
              <a:ext uri="{FF2B5EF4-FFF2-40B4-BE49-F238E27FC236}">
                <a16:creationId xmlns:a16="http://schemas.microsoft.com/office/drawing/2014/main" id="{33BA268B-0D01-4AC0-A61E-630691357825}"/>
              </a:ext>
            </a:extLst>
          </p:cNvPr>
          <p:cNvSpPr/>
          <p:nvPr/>
        </p:nvSpPr>
        <p:spPr>
          <a:xfrm>
            <a:off x="250032" y="4046729"/>
            <a:ext cx="2050256"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Issue Stage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8" name="矩形 7">
            <a:extLst>
              <a:ext uri="{FF2B5EF4-FFF2-40B4-BE49-F238E27FC236}">
                <a16:creationId xmlns:a16="http://schemas.microsoft.com/office/drawing/2014/main" id="{B6E98A4C-9A69-4213-AB17-08E5644EB565}"/>
              </a:ext>
            </a:extLst>
          </p:cNvPr>
          <p:cNvSpPr/>
          <p:nvPr/>
        </p:nvSpPr>
        <p:spPr>
          <a:xfrm>
            <a:off x="2664619" y="4046729"/>
            <a:ext cx="3550444"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Reorder Buffer</a:t>
            </a: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2" name="矩形 1">
            <a:extLst>
              <a:ext uri="{FF2B5EF4-FFF2-40B4-BE49-F238E27FC236}">
                <a16:creationId xmlns:a16="http://schemas.microsoft.com/office/drawing/2014/main" id="{CD2CE161-47FB-4642-AC10-B78C47F14C05}"/>
              </a:ext>
            </a:extLst>
          </p:cNvPr>
          <p:cNvSpPr/>
          <p:nvPr/>
        </p:nvSpPr>
        <p:spPr>
          <a:xfrm>
            <a:off x="2664618" y="6218322"/>
            <a:ext cx="3550444" cy="364807"/>
          </a:xfrm>
          <a:prstGeom prst="rect">
            <a:avLst/>
          </a:prstGeom>
          <a:solidFill>
            <a:schemeClr val="accent3"/>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Not ready: Load 1 cache miss</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23" name="矩形 22">
            <a:extLst>
              <a:ext uri="{FF2B5EF4-FFF2-40B4-BE49-F238E27FC236}">
                <a16:creationId xmlns:a16="http://schemas.microsoft.com/office/drawing/2014/main" id="{82BD501F-F87B-4979-BEC6-9696A6945FB3}"/>
              </a:ext>
            </a:extLst>
          </p:cNvPr>
          <p:cNvSpPr/>
          <p:nvPr/>
        </p:nvSpPr>
        <p:spPr>
          <a:xfrm>
            <a:off x="429816" y="6008095"/>
            <a:ext cx="1662113" cy="420454"/>
          </a:xfrm>
          <a:prstGeom prst="rect">
            <a:avLst/>
          </a:prstGeom>
          <a:solidFill>
            <a:schemeClr val="accent1">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issue Load 2</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cxnSp>
        <p:nvCxnSpPr>
          <p:cNvPr id="24" name="直接箭头连接符 23">
            <a:extLst>
              <a:ext uri="{FF2B5EF4-FFF2-40B4-BE49-F238E27FC236}">
                <a16:creationId xmlns:a16="http://schemas.microsoft.com/office/drawing/2014/main" id="{5D720BF6-53FC-4A50-B2C2-8236190B8E25}"/>
              </a:ext>
            </a:extLst>
          </p:cNvPr>
          <p:cNvCxnSpPr>
            <a:endCxn id="23" idx="0"/>
          </p:cNvCxnSpPr>
          <p:nvPr/>
        </p:nvCxnSpPr>
        <p:spPr>
          <a:xfrm>
            <a:off x="1260873" y="4537492"/>
            <a:ext cx="0" cy="1470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D302E910-85D5-4FD2-A981-B7645672A3B0}"/>
              </a:ext>
            </a:extLst>
          </p:cNvPr>
          <p:cNvSpPr/>
          <p:nvPr/>
        </p:nvSpPr>
        <p:spPr>
          <a:xfrm>
            <a:off x="6579394" y="4032440"/>
            <a:ext cx="1171575" cy="2587849"/>
          </a:xfrm>
          <a:prstGeom prst="rect">
            <a:avLst/>
          </a:prstGeom>
          <a:solidFill>
            <a:schemeClr val="accent3"/>
          </a:solidFill>
          <a:ln w="28575">
            <a:no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Local Cache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Tree>
    <p:extLst>
      <p:ext uri="{BB962C8B-B14F-4D97-AF65-F5344CB8AC3E}">
        <p14:creationId xmlns:p14="http://schemas.microsoft.com/office/powerpoint/2010/main" val="15405600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5168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Sequential Consistency</a:t>
            </a:r>
          </a:p>
        </p:txBody>
      </p:sp>
      <p:pic>
        <p:nvPicPr>
          <p:cNvPr id="3" name="图片 2">
            <a:extLst>
              <a:ext uri="{FF2B5EF4-FFF2-40B4-BE49-F238E27FC236}">
                <a16:creationId xmlns:a16="http://schemas.microsoft.com/office/drawing/2014/main" id="{39DEFD46-52DE-4F08-9A0C-D3F5C8E9B395}"/>
              </a:ext>
            </a:extLst>
          </p:cNvPr>
          <p:cNvPicPr>
            <a:picLocks noChangeAspect="1"/>
          </p:cNvPicPr>
          <p:nvPr/>
        </p:nvPicPr>
        <p:blipFill>
          <a:blip r:embed="rId3"/>
          <a:stretch>
            <a:fillRect/>
          </a:stretch>
        </p:blipFill>
        <p:spPr>
          <a:xfrm>
            <a:off x="892969" y="1796624"/>
            <a:ext cx="10598944" cy="2160769"/>
          </a:xfrm>
          <a:prstGeom prst="rect">
            <a:avLst/>
          </a:prstGeom>
        </p:spPr>
      </p:pic>
      <p:sp>
        <p:nvSpPr>
          <p:cNvPr id="6" name="矩形 5">
            <a:extLst>
              <a:ext uri="{FF2B5EF4-FFF2-40B4-BE49-F238E27FC236}">
                <a16:creationId xmlns:a16="http://schemas.microsoft.com/office/drawing/2014/main" id="{FFC98F9F-3D5A-477E-AFD7-E94968328058}"/>
              </a:ext>
            </a:extLst>
          </p:cNvPr>
          <p:cNvSpPr/>
          <p:nvPr/>
        </p:nvSpPr>
        <p:spPr>
          <a:xfrm>
            <a:off x="250032" y="963930"/>
            <a:ext cx="11630024" cy="1308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Problem of speculation</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7" name="矩形 6">
            <a:extLst>
              <a:ext uri="{FF2B5EF4-FFF2-40B4-BE49-F238E27FC236}">
                <a16:creationId xmlns:a16="http://schemas.microsoft.com/office/drawing/2014/main" id="{33BA268B-0D01-4AC0-A61E-630691357825}"/>
              </a:ext>
            </a:extLst>
          </p:cNvPr>
          <p:cNvSpPr/>
          <p:nvPr/>
        </p:nvSpPr>
        <p:spPr>
          <a:xfrm>
            <a:off x="250032" y="4046729"/>
            <a:ext cx="2050256"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Issue Stage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8" name="矩形 7">
            <a:extLst>
              <a:ext uri="{FF2B5EF4-FFF2-40B4-BE49-F238E27FC236}">
                <a16:creationId xmlns:a16="http://schemas.microsoft.com/office/drawing/2014/main" id="{B6E98A4C-9A69-4213-AB17-08E5644EB565}"/>
              </a:ext>
            </a:extLst>
          </p:cNvPr>
          <p:cNvSpPr/>
          <p:nvPr/>
        </p:nvSpPr>
        <p:spPr>
          <a:xfrm>
            <a:off x="2664619" y="4046729"/>
            <a:ext cx="3550444"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Reorder Buffer</a:t>
            </a: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2" name="矩形 1">
            <a:extLst>
              <a:ext uri="{FF2B5EF4-FFF2-40B4-BE49-F238E27FC236}">
                <a16:creationId xmlns:a16="http://schemas.microsoft.com/office/drawing/2014/main" id="{CD2CE161-47FB-4642-AC10-B78C47F14C05}"/>
              </a:ext>
            </a:extLst>
          </p:cNvPr>
          <p:cNvSpPr/>
          <p:nvPr/>
        </p:nvSpPr>
        <p:spPr>
          <a:xfrm>
            <a:off x="2664618" y="6218322"/>
            <a:ext cx="3550444" cy="364807"/>
          </a:xfrm>
          <a:prstGeom prst="rect">
            <a:avLst/>
          </a:prstGeom>
          <a:solidFill>
            <a:schemeClr val="accent3"/>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Not ready: Load 1 cache miss</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1" name="矩形 10">
            <a:extLst>
              <a:ext uri="{FF2B5EF4-FFF2-40B4-BE49-F238E27FC236}">
                <a16:creationId xmlns:a16="http://schemas.microsoft.com/office/drawing/2014/main" id="{7E679AA4-1055-4E8B-B1BC-BAFC2D665F14}"/>
              </a:ext>
            </a:extLst>
          </p:cNvPr>
          <p:cNvSpPr/>
          <p:nvPr/>
        </p:nvSpPr>
        <p:spPr>
          <a:xfrm>
            <a:off x="2664618" y="5853515"/>
            <a:ext cx="3550444" cy="364807"/>
          </a:xfrm>
          <a:prstGeom prst="rect">
            <a:avLst/>
          </a:prstGeom>
          <a:solidFill>
            <a:schemeClr val="accent2">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Ready: Load 2 cache hit: 0</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2" name="矩形 11">
            <a:extLst>
              <a:ext uri="{FF2B5EF4-FFF2-40B4-BE49-F238E27FC236}">
                <a16:creationId xmlns:a16="http://schemas.microsoft.com/office/drawing/2014/main" id="{7120FB7C-F213-4096-86B3-F745B61689DB}"/>
              </a:ext>
            </a:extLst>
          </p:cNvPr>
          <p:cNvSpPr/>
          <p:nvPr/>
        </p:nvSpPr>
        <p:spPr>
          <a:xfrm>
            <a:off x="6579394" y="4032440"/>
            <a:ext cx="1171575" cy="2587849"/>
          </a:xfrm>
          <a:prstGeom prst="rect">
            <a:avLst/>
          </a:prstGeom>
          <a:solidFill>
            <a:schemeClr val="accent2">
              <a:lumMod val="40000"/>
              <a:lumOff val="60000"/>
            </a:schemeClr>
          </a:solidFill>
          <a:ln w="28575">
            <a:no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Local Cache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Tree>
    <p:extLst>
      <p:ext uri="{BB962C8B-B14F-4D97-AF65-F5344CB8AC3E}">
        <p14:creationId xmlns:p14="http://schemas.microsoft.com/office/powerpoint/2010/main" val="20580433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5168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Sequential Consistency</a:t>
            </a:r>
          </a:p>
        </p:txBody>
      </p:sp>
      <p:pic>
        <p:nvPicPr>
          <p:cNvPr id="3" name="图片 2">
            <a:extLst>
              <a:ext uri="{FF2B5EF4-FFF2-40B4-BE49-F238E27FC236}">
                <a16:creationId xmlns:a16="http://schemas.microsoft.com/office/drawing/2014/main" id="{39DEFD46-52DE-4F08-9A0C-D3F5C8E9B395}"/>
              </a:ext>
            </a:extLst>
          </p:cNvPr>
          <p:cNvPicPr>
            <a:picLocks noChangeAspect="1"/>
          </p:cNvPicPr>
          <p:nvPr/>
        </p:nvPicPr>
        <p:blipFill>
          <a:blip r:embed="rId3"/>
          <a:stretch>
            <a:fillRect/>
          </a:stretch>
        </p:blipFill>
        <p:spPr>
          <a:xfrm>
            <a:off x="892969" y="1796624"/>
            <a:ext cx="10598944" cy="2160769"/>
          </a:xfrm>
          <a:prstGeom prst="rect">
            <a:avLst/>
          </a:prstGeom>
        </p:spPr>
      </p:pic>
      <p:sp>
        <p:nvSpPr>
          <p:cNvPr id="6" name="矩形 5">
            <a:extLst>
              <a:ext uri="{FF2B5EF4-FFF2-40B4-BE49-F238E27FC236}">
                <a16:creationId xmlns:a16="http://schemas.microsoft.com/office/drawing/2014/main" id="{FFC98F9F-3D5A-477E-AFD7-E94968328058}"/>
              </a:ext>
            </a:extLst>
          </p:cNvPr>
          <p:cNvSpPr/>
          <p:nvPr/>
        </p:nvSpPr>
        <p:spPr>
          <a:xfrm>
            <a:off x="250032" y="963930"/>
            <a:ext cx="11630024" cy="1308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Problem of speculation</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7" name="矩形 6">
            <a:extLst>
              <a:ext uri="{FF2B5EF4-FFF2-40B4-BE49-F238E27FC236}">
                <a16:creationId xmlns:a16="http://schemas.microsoft.com/office/drawing/2014/main" id="{33BA268B-0D01-4AC0-A61E-630691357825}"/>
              </a:ext>
            </a:extLst>
          </p:cNvPr>
          <p:cNvSpPr/>
          <p:nvPr/>
        </p:nvSpPr>
        <p:spPr>
          <a:xfrm>
            <a:off x="250032" y="4046729"/>
            <a:ext cx="2050256"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Issue Stage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8" name="矩形 7">
            <a:extLst>
              <a:ext uri="{FF2B5EF4-FFF2-40B4-BE49-F238E27FC236}">
                <a16:creationId xmlns:a16="http://schemas.microsoft.com/office/drawing/2014/main" id="{B6E98A4C-9A69-4213-AB17-08E5644EB565}"/>
              </a:ext>
            </a:extLst>
          </p:cNvPr>
          <p:cNvSpPr/>
          <p:nvPr/>
        </p:nvSpPr>
        <p:spPr>
          <a:xfrm>
            <a:off x="2664619" y="4046729"/>
            <a:ext cx="3550444"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Reorder Buffer</a:t>
            </a: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2" name="矩形 1">
            <a:extLst>
              <a:ext uri="{FF2B5EF4-FFF2-40B4-BE49-F238E27FC236}">
                <a16:creationId xmlns:a16="http://schemas.microsoft.com/office/drawing/2014/main" id="{CD2CE161-47FB-4642-AC10-B78C47F14C05}"/>
              </a:ext>
            </a:extLst>
          </p:cNvPr>
          <p:cNvSpPr/>
          <p:nvPr/>
        </p:nvSpPr>
        <p:spPr>
          <a:xfrm>
            <a:off x="2664618" y="6218322"/>
            <a:ext cx="3550444" cy="364807"/>
          </a:xfrm>
          <a:prstGeom prst="rect">
            <a:avLst/>
          </a:prstGeom>
          <a:solidFill>
            <a:schemeClr val="accent3"/>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Not ready: Load 1 cache miss</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1" name="矩形 10">
            <a:extLst>
              <a:ext uri="{FF2B5EF4-FFF2-40B4-BE49-F238E27FC236}">
                <a16:creationId xmlns:a16="http://schemas.microsoft.com/office/drawing/2014/main" id="{7E679AA4-1055-4E8B-B1BC-BAFC2D665F14}"/>
              </a:ext>
            </a:extLst>
          </p:cNvPr>
          <p:cNvSpPr/>
          <p:nvPr/>
        </p:nvSpPr>
        <p:spPr>
          <a:xfrm>
            <a:off x="2664618" y="5853515"/>
            <a:ext cx="3550444" cy="364807"/>
          </a:xfrm>
          <a:prstGeom prst="rect">
            <a:avLst/>
          </a:prstGeom>
          <a:solidFill>
            <a:schemeClr val="accent2">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Ready: Load 2 cache hit: 0</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2" name="矩形 11">
            <a:extLst>
              <a:ext uri="{FF2B5EF4-FFF2-40B4-BE49-F238E27FC236}">
                <a16:creationId xmlns:a16="http://schemas.microsoft.com/office/drawing/2014/main" id="{7120FB7C-F213-4096-86B3-F745B61689DB}"/>
              </a:ext>
            </a:extLst>
          </p:cNvPr>
          <p:cNvSpPr/>
          <p:nvPr/>
        </p:nvSpPr>
        <p:spPr>
          <a:xfrm>
            <a:off x="6579394" y="4032440"/>
            <a:ext cx="1171575" cy="2587849"/>
          </a:xfrm>
          <a:prstGeom prst="rect">
            <a:avLst/>
          </a:prstGeom>
          <a:solidFill>
            <a:schemeClr val="accent6">
              <a:lumMod val="20000"/>
              <a:lumOff val="80000"/>
            </a:schemeClr>
          </a:solidFill>
          <a:ln w="28575">
            <a:no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Local Cache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13" name="文本框 12">
            <a:extLst>
              <a:ext uri="{FF2B5EF4-FFF2-40B4-BE49-F238E27FC236}">
                <a16:creationId xmlns:a16="http://schemas.microsoft.com/office/drawing/2014/main" id="{244BD7BF-9E74-4FB9-A9DF-45ED63366836}"/>
              </a:ext>
            </a:extLst>
          </p:cNvPr>
          <p:cNvSpPr txBox="1"/>
          <p:nvPr/>
        </p:nvSpPr>
        <p:spPr>
          <a:xfrm>
            <a:off x="8372476" y="4505637"/>
            <a:ext cx="2850356" cy="923330"/>
          </a:xfrm>
          <a:prstGeom prst="rect">
            <a:avLst/>
          </a:prstGeom>
          <a:noFill/>
        </p:spPr>
        <p:txBody>
          <a:bodyPr wrap="square" rtlCol="0">
            <a:spAutoFit/>
          </a:bodyPr>
          <a:lstStyle/>
          <a:p>
            <a:pPr algn="l"/>
            <a:r>
              <a:rPr lang="en-US" altLang="zh-CN" b="1" dirty="0">
                <a:solidFill>
                  <a:srgbClr val="595959"/>
                </a:solidFill>
                <a:latin typeface="微软雅黑" panose="020B0503020204020204" pitchFamily="34" charset="-122"/>
                <a:ea typeface="微软雅黑" panose="020B0503020204020204" pitchFamily="34" charset="-122"/>
              </a:rPr>
              <a:t>Store 1: data = NEW</a:t>
            </a:r>
          </a:p>
          <a:p>
            <a:pPr algn="l"/>
            <a:endParaRPr lang="en-US" altLang="zh-CN" b="1" dirty="0">
              <a:solidFill>
                <a:srgbClr val="595959"/>
              </a:solidFill>
              <a:latin typeface="微软雅黑" panose="020B0503020204020204" pitchFamily="34" charset="-122"/>
              <a:ea typeface="微软雅黑" panose="020B0503020204020204" pitchFamily="34" charset="-122"/>
            </a:endParaRPr>
          </a:p>
          <a:p>
            <a:pPr algn="l"/>
            <a:r>
              <a:rPr lang="en-US" altLang="zh-CN" b="1" dirty="0">
                <a:solidFill>
                  <a:srgbClr val="595959"/>
                </a:solidFill>
                <a:latin typeface="微软雅黑" panose="020B0503020204020204" pitchFamily="34" charset="-122"/>
                <a:ea typeface="微软雅黑" panose="020B0503020204020204" pitchFamily="34" charset="-122"/>
              </a:rPr>
              <a:t>Store 2: flag = SET</a:t>
            </a:r>
            <a:endParaRPr lang="zh-CN" altLang="en-US" b="1"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7188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775995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Register &amp; Memory Location Dependence</a:t>
            </a:r>
            <a:endParaRPr lang="zh-CN" altLang="en-US"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6" name="矩形 5">
            <a:extLst>
              <a:ext uri="{FF2B5EF4-FFF2-40B4-BE49-F238E27FC236}">
                <a16:creationId xmlns:a16="http://schemas.microsoft.com/office/drawing/2014/main" id="{2A97F6BA-D0E7-4919-A5AB-BB651ABD3B93}"/>
              </a:ext>
            </a:extLst>
          </p:cNvPr>
          <p:cNvSpPr/>
          <p:nvPr/>
        </p:nvSpPr>
        <p:spPr>
          <a:xfrm>
            <a:off x="916305" y="963930"/>
            <a:ext cx="11159490" cy="567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zh-CN" altLang="en-US" sz="2800"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依赖产生的方式：</a:t>
            </a:r>
            <a:r>
              <a:rPr lang="en-US" altLang="zh-CN" sz="2800"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reg vs.</a:t>
            </a:r>
            <a:r>
              <a:rPr lang="zh-CN" altLang="en-US" sz="2800"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 </a:t>
            </a:r>
            <a:r>
              <a:rPr lang="en-US" altLang="zh-CN" sz="2800"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mem</a:t>
            </a:r>
            <a:r>
              <a:rPr lang="zh-CN" altLang="en-US" sz="2800"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a:t>
            </a:r>
            <a:r>
              <a:rPr lang="zh-CN" altLang="en-US"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以</a:t>
            </a: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RAW</a:t>
            </a:r>
            <a:r>
              <a:rPr lang="zh-CN" altLang="en-US"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为例）</a:t>
            </a: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通过访问相同</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reg</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产生</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reg </a:t>
            </a:r>
            <a:r>
              <a:rPr lang="en-US" altLang="zh-CN"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reg</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a:t>
            </a:r>
            <a:r>
              <a:rPr lang="en-US" altLang="zh-CN" b="1" dirty="0" err="1">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addi</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x1, x1, -8    </a:t>
            </a:r>
          </a:p>
          <a:p>
            <a:pPr algn="just" fontAlgn="base">
              <a:lnSpc>
                <a:spcPct val="150000"/>
              </a:lnSpc>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en-US" altLang="zh-CN" b="1" dirty="0" err="1">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bne</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x1, x2, Loop</a:t>
            </a: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mem reg</a:t>
            </a: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a:t>
            </a:r>
            <a:r>
              <a:rPr lang="en-US" altLang="zh-CN" b="1" dirty="0" err="1">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fld</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f0, 0(x1)   </a:t>
            </a:r>
          </a:p>
          <a:p>
            <a:pPr algn="just" fontAlgn="base">
              <a:lnSpc>
                <a:spcPct val="150000"/>
              </a:lnSpc>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en-US" altLang="zh-CN" b="1" dirty="0" err="1">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fadd.d</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f4, f0, f2</a:t>
            </a: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reg mem</a:t>
            </a: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a:t>
            </a:r>
            <a:r>
              <a:rPr lang="en-US" altLang="zh-CN" b="1" dirty="0" err="1">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fadd.d</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f4, f0, f2   </a:t>
            </a:r>
          </a:p>
          <a:p>
            <a:pPr algn="just" fontAlgn="base">
              <a:lnSpc>
                <a:spcPct val="150000"/>
              </a:lnSpc>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en-US" altLang="zh-CN" b="1" dirty="0" err="1">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fsd</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f4, 0(x1)	</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p>
          <a:p>
            <a:pPr algn="just" fontAlgn="base">
              <a:lnSpc>
                <a:spcPct val="150000"/>
              </a:lnSpc>
              <a:spcBef>
                <a:spcPct val="0"/>
              </a:spcBef>
              <a:spcAft>
                <a:spcPct val="0"/>
              </a:spcAft>
            </a:pPr>
            <a:endParaRPr lang="zh-CN" altLang="en-US"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Tree>
    <p:extLst>
      <p:ext uri="{BB962C8B-B14F-4D97-AF65-F5344CB8AC3E}">
        <p14:creationId xmlns:p14="http://schemas.microsoft.com/office/powerpoint/2010/main" val="25997965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5168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Sequential Consistency</a:t>
            </a:r>
          </a:p>
        </p:txBody>
      </p:sp>
      <p:pic>
        <p:nvPicPr>
          <p:cNvPr id="3" name="图片 2">
            <a:extLst>
              <a:ext uri="{FF2B5EF4-FFF2-40B4-BE49-F238E27FC236}">
                <a16:creationId xmlns:a16="http://schemas.microsoft.com/office/drawing/2014/main" id="{39DEFD46-52DE-4F08-9A0C-D3F5C8E9B395}"/>
              </a:ext>
            </a:extLst>
          </p:cNvPr>
          <p:cNvPicPr>
            <a:picLocks noChangeAspect="1"/>
          </p:cNvPicPr>
          <p:nvPr/>
        </p:nvPicPr>
        <p:blipFill>
          <a:blip r:embed="rId3"/>
          <a:stretch>
            <a:fillRect/>
          </a:stretch>
        </p:blipFill>
        <p:spPr>
          <a:xfrm>
            <a:off x="892969" y="1796624"/>
            <a:ext cx="10598944" cy="2160769"/>
          </a:xfrm>
          <a:prstGeom prst="rect">
            <a:avLst/>
          </a:prstGeom>
        </p:spPr>
      </p:pic>
      <p:sp>
        <p:nvSpPr>
          <p:cNvPr id="6" name="矩形 5">
            <a:extLst>
              <a:ext uri="{FF2B5EF4-FFF2-40B4-BE49-F238E27FC236}">
                <a16:creationId xmlns:a16="http://schemas.microsoft.com/office/drawing/2014/main" id="{FFC98F9F-3D5A-477E-AFD7-E94968328058}"/>
              </a:ext>
            </a:extLst>
          </p:cNvPr>
          <p:cNvSpPr/>
          <p:nvPr/>
        </p:nvSpPr>
        <p:spPr>
          <a:xfrm>
            <a:off x="250032" y="963930"/>
            <a:ext cx="11630024" cy="1308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Problem of speculation</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7" name="矩形 6">
            <a:extLst>
              <a:ext uri="{FF2B5EF4-FFF2-40B4-BE49-F238E27FC236}">
                <a16:creationId xmlns:a16="http://schemas.microsoft.com/office/drawing/2014/main" id="{33BA268B-0D01-4AC0-A61E-630691357825}"/>
              </a:ext>
            </a:extLst>
          </p:cNvPr>
          <p:cNvSpPr/>
          <p:nvPr/>
        </p:nvSpPr>
        <p:spPr>
          <a:xfrm>
            <a:off x="250032" y="4046729"/>
            <a:ext cx="2050256"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Issue Stage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8" name="矩形 7">
            <a:extLst>
              <a:ext uri="{FF2B5EF4-FFF2-40B4-BE49-F238E27FC236}">
                <a16:creationId xmlns:a16="http://schemas.microsoft.com/office/drawing/2014/main" id="{B6E98A4C-9A69-4213-AB17-08E5644EB565}"/>
              </a:ext>
            </a:extLst>
          </p:cNvPr>
          <p:cNvSpPr/>
          <p:nvPr/>
        </p:nvSpPr>
        <p:spPr>
          <a:xfrm>
            <a:off x="2664619" y="4046729"/>
            <a:ext cx="3550444"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Reorder Buffer</a:t>
            </a: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2" name="矩形 1">
            <a:extLst>
              <a:ext uri="{FF2B5EF4-FFF2-40B4-BE49-F238E27FC236}">
                <a16:creationId xmlns:a16="http://schemas.microsoft.com/office/drawing/2014/main" id="{CD2CE161-47FB-4642-AC10-B78C47F14C05}"/>
              </a:ext>
            </a:extLst>
          </p:cNvPr>
          <p:cNvSpPr/>
          <p:nvPr/>
        </p:nvSpPr>
        <p:spPr>
          <a:xfrm>
            <a:off x="2664618" y="6218322"/>
            <a:ext cx="3550444" cy="364807"/>
          </a:xfrm>
          <a:prstGeom prst="rect">
            <a:avLst/>
          </a:prstGeom>
          <a:solidFill>
            <a:schemeClr val="accent2">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Ready: Load 1 cache hit: SET</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1" name="矩形 10">
            <a:extLst>
              <a:ext uri="{FF2B5EF4-FFF2-40B4-BE49-F238E27FC236}">
                <a16:creationId xmlns:a16="http://schemas.microsoft.com/office/drawing/2014/main" id="{7E679AA4-1055-4E8B-B1BC-BAFC2D665F14}"/>
              </a:ext>
            </a:extLst>
          </p:cNvPr>
          <p:cNvSpPr/>
          <p:nvPr/>
        </p:nvSpPr>
        <p:spPr>
          <a:xfrm>
            <a:off x="2664618" y="5853515"/>
            <a:ext cx="3550444" cy="364807"/>
          </a:xfrm>
          <a:prstGeom prst="rect">
            <a:avLst/>
          </a:prstGeom>
          <a:solidFill>
            <a:schemeClr val="accent2">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Ready: Load 2 cache hit: 0</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2" name="矩形 11">
            <a:extLst>
              <a:ext uri="{FF2B5EF4-FFF2-40B4-BE49-F238E27FC236}">
                <a16:creationId xmlns:a16="http://schemas.microsoft.com/office/drawing/2014/main" id="{7120FB7C-F213-4096-86B3-F745B61689DB}"/>
              </a:ext>
            </a:extLst>
          </p:cNvPr>
          <p:cNvSpPr/>
          <p:nvPr/>
        </p:nvSpPr>
        <p:spPr>
          <a:xfrm>
            <a:off x="6579394" y="4032440"/>
            <a:ext cx="1171575" cy="2587849"/>
          </a:xfrm>
          <a:prstGeom prst="rect">
            <a:avLst/>
          </a:prstGeom>
          <a:solidFill>
            <a:schemeClr val="accent2">
              <a:lumMod val="40000"/>
              <a:lumOff val="60000"/>
            </a:schemeClr>
          </a:solidFill>
          <a:ln w="28575">
            <a:no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Local Cache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4" name="文本框 3">
            <a:extLst>
              <a:ext uri="{FF2B5EF4-FFF2-40B4-BE49-F238E27FC236}">
                <a16:creationId xmlns:a16="http://schemas.microsoft.com/office/drawing/2014/main" id="{613615BB-454F-4F25-AAFB-7CE0A55591FE}"/>
              </a:ext>
            </a:extLst>
          </p:cNvPr>
          <p:cNvSpPr txBox="1"/>
          <p:nvPr/>
        </p:nvSpPr>
        <p:spPr>
          <a:xfrm>
            <a:off x="8372476" y="4505637"/>
            <a:ext cx="2850356" cy="923330"/>
          </a:xfrm>
          <a:prstGeom prst="rect">
            <a:avLst/>
          </a:prstGeom>
          <a:noFill/>
        </p:spPr>
        <p:txBody>
          <a:bodyPr wrap="square" rtlCol="0">
            <a:spAutoFit/>
          </a:bodyPr>
          <a:lstStyle/>
          <a:p>
            <a:pPr algn="l"/>
            <a:r>
              <a:rPr lang="en-US" altLang="zh-CN" b="1" dirty="0">
                <a:solidFill>
                  <a:srgbClr val="595959"/>
                </a:solidFill>
                <a:latin typeface="微软雅黑" panose="020B0503020204020204" pitchFamily="34" charset="-122"/>
                <a:ea typeface="微软雅黑" panose="020B0503020204020204" pitchFamily="34" charset="-122"/>
              </a:rPr>
              <a:t>Store 1: data = NEW</a:t>
            </a:r>
          </a:p>
          <a:p>
            <a:pPr algn="l"/>
            <a:endParaRPr lang="en-US" altLang="zh-CN" b="1" dirty="0">
              <a:solidFill>
                <a:srgbClr val="595959"/>
              </a:solidFill>
              <a:latin typeface="微软雅黑" panose="020B0503020204020204" pitchFamily="34" charset="-122"/>
              <a:ea typeface="微软雅黑" panose="020B0503020204020204" pitchFamily="34" charset="-122"/>
            </a:endParaRPr>
          </a:p>
          <a:p>
            <a:pPr algn="l"/>
            <a:r>
              <a:rPr lang="en-US" altLang="zh-CN" b="1" dirty="0">
                <a:solidFill>
                  <a:srgbClr val="595959"/>
                </a:solidFill>
                <a:latin typeface="微软雅黑" panose="020B0503020204020204" pitchFamily="34" charset="-122"/>
                <a:ea typeface="微软雅黑" panose="020B0503020204020204" pitchFamily="34" charset="-122"/>
              </a:rPr>
              <a:t>Store 2: flag = SET</a:t>
            </a:r>
            <a:endParaRPr lang="zh-CN" altLang="en-US" b="1"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87445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5168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Sequential Consistency</a:t>
            </a:r>
          </a:p>
        </p:txBody>
      </p:sp>
      <p:pic>
        <p:nvPicPr>
          <p:cNvPr id="3" name="图片 2">
            <a:extLst>
              <a:ext uri="{FF2B5EF4-FFF2-40B4-BE49-F238E27FC236}">
                <a16:creationId xmlns:a16="http://schemas.microsoft.com/office/drawing/2014/main" id="{39DEFD46-52DE-4F08-9A0C-D3F5C8E9B395}"/>
              </a:ext>
            </a:extLst>
          </p:cNvPr>
          <p:cNvPicPr>
            <a:picLocks noChangeAspect="1"/>
          </p:cNvPicPr>
          <p:nvPr/>
        </p:nvPicPr>
        <p:blipFill>
          <a:blip r:embed="rId3"/>
          <a:stretch>
            <a:fillRect/>
          </a:stretch>
        </p:blipFill>
        <p:spPr>
          <a:xfrm>
            <a:off x="892969" y="1796624"/>
            <a:ext cx="10598944" cy="2160769"/>
          </a:xfrm>
          <a:prstGeom prst="rect">
            <a:avLst/>
          </a:prstGeom>
        </p:spPr>
      </p:pic>
      <p:sp>
        <p:nvSpPr>
          <p:cNvPr id="6" name="矩形 5">
            <a:extLst>
              <a:ext uri="{FF2B5EF4-FFF2-40B4-BE49-F238E27FC236}">
                <a16:creationId xmlns:a16="http://schemas.microsoft.com/office/drawing/2014/main" id="{FFC98F9F-3D5A-477E-AFD7-E94968328058}"/>
              </a:ext>
            </a:extLst>
          </p:cNvPr>
          <p:cNvSpPr/>
          <p:nvPr/>
        </p:nvSpPr>
        <p:spPr>
          <a:xfrm>
            <a:off x="250032" y="963930"/>
            <a:ext cx="11630024" cy="1308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Problem of speculation</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7" name="矩形 6">
            <a:extLst>
              <a:ext uri="{FF2B5EF4-FFF2-40B4-BE49-F238E27FC236}">
                <a16:creationId xmlns:a16="http://schemas.microsoft.com/office/drawing/2014/main" id="{33BA268B-0D01-4AC0-A61E-630691357825}"/>
              </a:ext>
            </a:extLst>
          </p:cNvPr>
          <p:cNvSpPr/>
          <p:nvPr/>
        </p:nvSpPr>
        <p:spPr>
          <a:xfrm>
            <a:off x="250032" y="4046729"/>
            <a:ext cx="2050256"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Issue Stage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8" name="矩形 7">
            <a:extLst>
              <a:ext uri="{FF2B5EF4-FFF2-40B4-BE49-F238E27FC236}">
                <a16:creationId xmlns:a16="http://schemas.microsoft.com/office/drawing/2014/main" id="{B6E98A4C-9A69-4213-AB17-08E5644EB565}"/>
              </a:ext>
            </a:extLst>
          </p:cNvPr>
          <p:cNvSpPr/>
          <p:nvPr/>
        </p:nvSpPr>
        <p:spPr>
          <a:xfrm>
            <a:off x="2664619" y="4046729"/>
            <a:ext cx="3550444"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Reorder Buffer</a:t>
            </a: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11" name="矩形 10">
            <a:extLst>
              <a:ext uri="{FF2B5EF4-FFF2-40B4-BE49-F238E27FC236}">
                <a16:creationId xmlns:a16="http://schemas.microsoft.com/office/drawing/2014/main" id="{7E679AA4-1055-4E8B-B1BC-BAFC2D665F14}"/>
              </a:ext>
            </a:extLst>
          </p:cNvPr>
          <p:cNvSpPr/>
          <p:nvPr/>
        </p:nvSpPr>
        <p:spPr>
          <a:xfrm>
            <a:off x="2664619" y="6218322"/>
            <a:ext cx="3550444" cy="364807"/>
          </a:xfrm>
          <a:prstGeom prst="rect">
            <a:avLst/>
          </a:prstGeom>
          <a:solidFill>
            <a:schemeClr val="accent2">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Ready: Load 2 cache hit: 0</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2" name="矩形 11">
            <a:extLst>
              <a:ext uri="{FF2B5EF4-FFF2-40B4-BE49-F238E27FC236}">
                <a16:creationId xmlns:a16="http://schemas.microsoft.com/office/drawing/2014/main" id="{7120FB7C-F213-4096-86B3-F745B61689DB}"/>
              </a:ext>
            </a:extLst>
          </p:cNvPr>
          <p:cNvSpPr/>
          <p:nvPr/>
        </p:nvSpPr>
        <p:spPr>
          <a:xfrm>
            <a:off x="6579394" y="4032440"/>
            <a:ext cx="1171575" cy="2587849"/>
          </a:xfrm>
          <a:prstGeom prst="rect">
            <a:avLst/>
          </a:prstGeom>
          <a:solidFill>
            <a:schemeClr val="accent6">
              <a:lumMod val="20000"/>
              <a:lumOff val="80000"/>
            </a:schemeClr>
          </a:solidFill>
          <a:ln w="28575">
            <a:no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Local Cache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4" name="文本框 3">
            <a:extLst>
              <a:ext uri="{FF2B5EF4-FFF2-40B4-BE49-F238E27FC236}">
                <a16:creationId xmlns:a16="http://schemas.microsoft.com/office/drawing/2014/main" id="{613615BB-454F-4F25-AAFB-7CE0A55591FE}"/>
              </a:ext>
            </a:extLst>
          </p:cNvPr>
          <p:cNvSpPr txBox="1"/>
          <p:nvPr/>
        </p:nvSpPr>
        <p:spPr>
          <a:xfrm>
            <a:off x="8372476" y="4505637"/>
            <a:ext cx="2850356" cy="923330"/>
          </a:xfrm>
          <a:prstGeom prst="rect">
            <a:avLst/>
          </a:prstGeom>
          <a:noFill/>
        </p:spPr>
        <p:txBody>
          <a:bodyPr wrap="square" rtlCol="0">
            <a:spAutoFit/>
          </a:bodyPr>
          <a:lstStyle/>
          <a:p>
            <a:pPr algn="l"/>
            <a:r>
              <a:rPr lang="en-US" altLang="zh-CN" b="1" dirty="0">
                <a:solidFill>
                  <a:srgbClr val="595959"/>
                </a:solidFill>
                <a:latin typeface="微软雅黑" panose="020B0503020204020204" pitchFamily="34" charset="-122"/>
                <a:ea typeface="微软雅黑" panose="020B0503020204020204" pitchFamily="34" charset="-122"/>
              </a:rPr>
              <a:t>Store 1: data = NEW</a:t>
            </a:r>
          </a:p>
          <a:p>
            <a:pPr algn="l"/>
            <a:endParaRPr lang="en-US" altLang="zh-CN" b="1" dirty="0">
              <a:solidFill>
                <a:srgbClr val="595959"/>
              </a:solidFill>
              <a:latin typeface="微软雅黑" panose="020B0503020204020204" pitchFamily="34" charset="-122"/>
              <a:ea typeface="微软雅黑" panose="020B0503020204020204" pitchFamily="34" charset="-122"/>
            </a:endParaRPr>
          </a:p>
          <a:p>
            <a:pPr algn="l"/>
            <a:r>
              <a:rPr lang="en-US" altLang="zh-CN" b="1" dirty="0">
                <a:solidFill>
                  <a:srgbClr val="595959"/>
                </a:solidFill>
                <a:latin typeface="微软雅黑" panose="020B0503020204020204" pitchFamily="34" charset="-122"/>
                <a:ea typeface="微软雅黑" panose="020B0503020204020204" pitchFamily="34" charset="-122"/>
              </a:rPr>
              <a:t>Store 2: flag = SET</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50B82188-4AC5-46B9-8E3F-07605664943F}"/>
              </a:ext>
            </a:extLst>
          </p:cNvPr>
          <p:cNvSpPr txBox="1"/>
          <p:nvPr/>
        </p:nvSpPr>
        <p:spPr>
          <a:xfrm>
            <a:off x="8372476" y="5574253"/>
            <a:ext cx="2850356" cy="646331"/>
          </a:xfrm>
          <a:prstGeom prst="rect">
            <a:avLst/>
          </a:prstGeom>
          <a:noFill/>
        </p:spPr>
        <p:txBody>
          <a:bodyPr wrap="square" rtlCol="0">
            <a:spAutoFit/>
          </a:bodyPr>
          <a:lstStyle/>
          <a:p>
            <a:pPr algn="l"/>
            <a:r>
              <a:rPr lang="en-US" altLang="zh-CN" b="1" dirty="0">
                <a:solidFill>
                  <a:srgbClr val="D98866"/>
                </a:solidFill>
                <a:latin typeface="微软雅黑" panose="020B0503020204020204" pitchFamily="34" charset="-122"/>
                <a:ea typeface="微软雅黑" panose="020B0503020204020204" pitchFamily="34" charset="-122"/>
              </a:rPr>
              <a:t>commit Load 1: SET</a:t>
            </a:r>
          </a:p>
          <a:p>
            <a:pPr algn="l"/>
            <a:endParaRPr lang="en-US" altLang="zh-CN" b="1" dirty="0">
              <a:solidFill>
                <a:srgbClr val="D988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09672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5168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Sequential Consistency</a:t>
            </a:r>
          </a:p>
        </p:txBody>
      </p:sp>
      <p:pic>
        <p:nvPicPr>
          <p:cNvPr id="3" name="图片 2">
            <a:extLst>
              <a:ext uri="{FF2B5EF4-FFF2-40B4-BE49-F238E27FC236}">
                <a16:creationId xmlns:a16="http://schemas.microsoft.com/office/drawing/2014/main" id="{39DEFD46-52DE-4F08-9A0C-D3F5C8E9B395}"/>
              </a:ext>
            </a:extLst>
          </p:cNvPr>
          <p:cNvPicPr>
            <a:picLocks noChangeAspect="1"/>
          </p:cNvPicPr>
          <p:nvPr/>
        </p:nvPicPr>
        <p:blipFill>
          <a:blip r:embed="rId3"/>
          <a:stretch>
            <a:fillRect/>
          </a:stretch>
        </p:blipFill>
        <p:spPr>
          <a:xfrm>
            <a:off x="892969" y="1796624"/>
            <a:ext cx="10598944" cy="2160769"/>
          </a:xfrm>
          <a:prstGeom prst="rect">
            <a:avLst/>
          </a:prstGeom>
        </p:spPr>
      </p:pic>
      <p:sp>
        <p:nvSpPr>
          <p:cNvPr id="6" name="矩形 5">
            <a:extLst>
              <a:ext uri="{FF2B5EF4-FFF2-40B4-BE49-F238E27FC236}">
                <a16:creationId xmlns:a16="http://schemas.microsoft.com/office/drawing/2014/main" id="{FFC98F9F-3D5A-477E-AFD7-E94968328058}"/>
              </a:ext>
            </a:extLst>
          </p:cNvPr>
          <p:cNvSpPr/>
          <p:nvPr/>
        </p:nvSpPr>
        <p:spPr>
          <a:xfrm>
            <a:off x="250032" y="963930"/>
            <a:ext cx="11630024" cy="1308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Problem of speculation</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7" name="矩形 6">
            <a:extLst>
              <a:ext uri="{FF2B5EF4-FFF2-40B4-BE49-F238E27FC236}">
                <a16:creationId xmlns:a16="http://schemas.microsoft.com/office/drawing/2014/main" id="{33BA268B-0D01-4AC0-A61E-630691357825}"/>
              </a:ext>
            </a:extLst>
          </p:cNvPr>
          <p:cNvSpPr/>
          <p:nvPr/>
        </p:nvSpPr>
        <p:spPr>
          <a:xfrm>
            <a:off x="250032" y="4046729"/>
            <a:ext cx="2050256"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Issue Stage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8" name="矩形 7">
            <a:extLst>
              <a:ext uri="{FF2B5EF4-FFF2-40B4-BE49-F238E27FC236}">
                <a16:creationId xmlns:a16="http://schemas.microsoft.com/office/drawing/2014/main" id="{B6E98A4C-9A69-4213-AB17-08E5644EB565}"/>
              </a:ext>
            </a:extLst>
          </p:cNvPr>
          <p:cNvSpPr/>
          <p:nvPr/>
        </p:nvSpPr>
        <p:spPr>
          <a:xfrm>
            <a:off x="2664619" y="4046729"/>
            <a:ext cx="3550444"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Reorder Buffer</a:t>
            </a: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12" name="矩形 11">
            <a:extLst>
              <a:ext uri="{FF2B5EF4-FFF2-40B4-BE49-F238E27FC236}">
                <a16:creationId xmlns:a16="http://schemas.microsoft.com/office/drawing/2014/main" id="{7120FB7C-F213-4096-86B3-F745B61689DB}"/>
              </a:ext>
            </a:extLst>
          </p:cNvPr>
          <p:cNvSpPr/>
          <p:nvPr/>
        </p:nvSpPr>
        <p:spPr>
          <a:xfrm>
            <a:off x="6579394" y="4032440"/>
            <a:ext cx="1171575" cy="2587849"/>
          </a:xfrm>
          <a:prstGeom prst="rect">
            <a:avLst/>
          </a:prstGeom>
          <a:solidFill>
            <a:schemeClr val="accent6">
              <a:lumMod val="20000"/>
              <a:lumOff val="80000"/>
            </a:schemeClr>
          </a:solidFill>
          <a:ln w="28575">
            <a:no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Local Cache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4" name="文本框 3">
            <a:extLst>
              <a:ext uri="{FF2B5EF4-FFF2-40B4-BE49-F238E27FC236}">
                <a16:creationId xmlns:a16="http://schemas.microsoft.com/office/drawing/2014/main" id="{613615BB-454F-4F25-AAFB-7CE0A55591FE}"/>
              </a:ext>
            </a:extLst>
          </p:cNvPr>
          <p:cNvSpPr txBox="1"/>
          <p:nvPr/>
        </p:nvSpPr>
        <p:spPr>
          <a:xfrm>
            <a:off x="8372476" y="4505637"/>
            <a:ext cx="2850356" cy="923330"/>
          </a:xfrm>
          <a:prstGeom prst="rect">
            <a:avLst/>
          </a:prstGeom>
          <a:noFill/>
        </p:spPr>
        <p:txBody>
          <a:bodyPr wrap="square" rtlCol="0">
            <a:spAutoFit/>
          </a:bodyPr>
          <a:lstStyle/>
          <a:p>
            <a:pPr algn="l"/>
            <a:r>
              <a:rPr lang="en-US" altLang="zh-CN" b="1" dirty="0">
                <a:solidFill>
                  <a:srgbClr val="595959"/>
                </a:solidFill>
                <a:latin typeface="微软雅黑" panose="020B0503020204020204" pitchFamily="34" charset="-122"/>
                <a:ea typeface="微软雅黑" panose="020B0503020204020204" pitchFamily="34" charset="-122"/>
              </a:rPr>
              <a:t>Store 1: data = NEW</a:t>
            </a:r>
          </a:p>
          <a:p>
            <a:pPr algn="l"/>
            <a:endParaRPr lang="en-US" altLang="zh-CN" b="1" dirty="0">
              <a:solidFill>
                <a:srgbClr val="595959"/>
              </a:solidFill>
              <a:latin typeface="微软雅黑" panose="020B0503020204020204" pitchFamily="34" charset="-122"/>
              <a:ea typeface="微软雅黑" panose="020B0503020204020204" pitchFamily="34" charset="-122"/>
            </a:endParaRPr>
          </a:p>
          <a:p>
            <a:pPr algn="l"/>
            <a:r>
              <a:rPr lang="en-US" altLang="zh-CN" b="1" dirty="0">
                <a:solidFill>
                  <a:srgbClr val="595959"/>
                </a:solidFill>
                <a:latin typeface="微软雅黑" panose="020B0503020204020204" pitchFamily="34" charset="-122"/>
                <a:ea typeface="微软雅黑" panose="020B0503020204020204" pitchFamily="34" charset="-122"/>
              </a:rPr>
              <a:t>Store 2: flag = SET</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50B82188-4AC5-46B9-8E3F-07605664943F}"/>
              </a:ext>
            </a:extLst>
          </p:cNvPr>
          <p:cNvSpPr txBox="1"/>
          <p:nvPr/>
        </p:nvSpPr>
        <p:spPr>
          <a:xfrm>
            <a:off x="8372476" y="5574253"/>
            <a:ext cx="2850356" cy="923330"/>
          </a:xfrm>
          <a:prstGeom prst="rect">
            <a:avLst/>
          </a:prstGeom>
          <a:noFill/>
        </p:spPr>
        <p:txBody>
          <a:bodyPr wrap="square" rtlCol="0">
            <a:spAutoFit/>
          </a:bodyPr>
          <a:lstStyle/>
          <a:p>
            <a:pPr algn="l"/>
            <a:r>
              <a:rPr lang="en-US" altLang="zh-CN" b="1" dirty="0">
                <a:solidFill>
                  <a:srgbClr val="595959"/>
                </a:solidFill>
                <a:latin typeface="微软雅黑" panose="020B0503020204020204" pitchFamily="34" charset="-122"/>
                <a:ea typeface="微软雅黑" panose="020B0503020204020204" pitchFamily="34" charset="-122"/>
              </a:rPr>
              <a:t>commit Load 1: SET</a:t>
            </a:r>
          </a:p>
          <a:p>
            <a:pPr algn="l"/>
            <a:endParaRPr lang="en-US" altLang="zh-CN" b="1" dirty="0">
              <a:solidFill>
                <a:srgbClr val="595959"/>
              </a:solidFill>
              <a:latin typeface="微软雅黑" panose="020B0503020204020204" pitchFamily="34" charset="-122"/>
              <a:ea typeface="微软雅黑" panose="020B0503020204020204" pitchFamily="34" charset="-122"/>
            </a:endParaRPr>
          </a:p>
          <a:p>
            <a:pPr algn="l"/>
            <a:r>
              <a:rPr lang="en-US" altLang="zh-CN" b="1" dirty="0">
                <a:solidFill>
                  <a:srgbClr val="FF0000"/>
                </a:solidFill>
                <a:latin typeface="微软雅黑" panose="020B0503020204020204" pitchFamily="34" charset="-122"/>
                <a:ea typeface="微软雅黑" panose="020B0503020204020204" pitchFamily="34" charset="-122"/>
              </a:rPr>
              <a:t>commit Load 2: 0</a:t>
            </a:r>
          </a:p>
        </p:txBody>
      </p:sp>
    </p:spTree>
    <p:extLst>
      <p:ext uri="{BB962C8B-B14F-4D97-AF65-F5344CB8AC3E}">
        <p14:creationId xmlns:p14="http://schemas.microsoft.com/office/powerpoint/2010/main" val="41080267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5168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Sequential Consistency</a:t>
            </a:r>
          </a:p>
        </p:txBody>
      </p:sp>
      <p:pic>
        <p:nvPicPr>
          <p:cNvPr id="3" name="图片 2">
            <a:extLst>
              <a:ext uri="{FF2B5EF4-FFF2-40B4-BE49-F238E27FC236}">
                <a16:creationId xmlns:a16="http://schemas.microsoft.com/office/drawing/2014/main" id="{39DEFD46-52DE-4F08-9A0C-D3F5C8E9B395}"/>
              </a:ext>
            </a:extLst>
          </p:cNvPr>
          <p:cNvPicPr>
            <a:picLocks noChangeAspect="1"/>
          </p:cNvPicPr>
          <p:nvPr/>
        </p:nvPicPr>
        <p:blipFill>
          <a:blip r:embed="rId3"/>
          <a:stretch>
            <a:fillRect/>
          </a:stretch>
        </p:blipFill>
        <p:spPr>
          <a:xfrm>
            <a:off x="892969" y="1796624"/>
            <a:ext cx="10598944" cy="2160769"/>
          </a:xfrm>
          <a:prstGeom prst="rect">
            <a:avLst/>
          </a:prstGeom>
        </p:spPr>
      </p:pic>
      <p:sp>
        <p:nvSpPr>
          <p:cNvPr id="6" name="矩形 5">
            <a:extLst>
              <a:ext uri="{FF2B5EF4-FFF2-40B4-BE49-F238E27FC236}">
                <a16:creationId xmlns:a16="http://schemas.microsoft.com/office/drawing/2014/main" id="{FFC98F9F-3D5A-477E-AFD7-E94968328058}"/>
              </a:ext>
            </a:extLst>
          </p:cNvPr>
          <p:cNvSpPr/>
          <p:nvPr/>
        </p:nvSpPr>
        <p:spPr>
          <a:xfrm>
            <a:off x="250032" y="963930"/>
            <a:ext cx="11630024" cy="1308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Non-binding prefetch</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7" name="矩形 6">
            <a:extLst>
              <a:ext uri="{FF2B5EF4-FFF2-40B4-BE49-F238E27FC236}">
                <a16:creationId xmlns:a16="http://schemas.microsoft.com/office/drawing/2014/main" id="{33BA268B-0D01-4AC0-A61E-630691357825}"/>
              </a:ext>
            </a:extLst>
          </p:cNvPr>
          <p:cNvSpPr/>
          <p:nvPr/>
        </p:nvSpPr>
        <p:spPr>
          <a:xfrm>
            <a:off x="250032" y="4046729"/>
            <a:ext cx="2050256"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Issue Stage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8" name="矩形 7">
            <a:extLst>
              <a:ext uri="{FF2B5EF4-FFF2-40B4-BE49-F238E27FC236}">
                <a16:creationId xmlns:a16="http://schemas.microsoft.com/office/drawing/2014/main" id="{B6E98A4C-9A69-4213-AB17-08E5644EB565}"/>
              </a:ext>
            </a:extLst>
          </p:cNvPr>
          <p:cNvSpPr/>
          <p:nvPr/>
        </p:nvSpPr>
        <p:spPr>
          <a:xfrm>
            <a:off x="2664619" y="4046729"/>
            <a:ext cx="3550444"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Reorder Buffer</a:t>
            </a: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2" name="矩形 1">
            <a:extLst>
              <a:ext uri="{FF2B5EF4-FFF2-40B4-BE49-F238E27FC236}">
                <a16:creationId xmlns:a16="http://schemas.microsoft.com/office/drawing/2014/main" id="{CD2CE161-47FB-4642-AC10-B78C47F14C05}"/>
              </a:ext>
            </a:extLst>
          </p:cNvPr>
          <p:cNvSpPr/>
          <p:nvPr/>
        </p:nvSpPr>
        <p:spPr>
          <a:xfrm>
            <a:off x="2664618" y="6218322"/>
            <a:ext cx="3550444" cy="364807"/>
          </a:xfrm>
          <a:prstGeom prst="rect">
            <a:avLst/>
          </a:prstGeom>
          <a:solidFill>
            <a:schemeClr val="accent3"/>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Not ready: Load 1 cache miss</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23" name="矩形 22">
            <a:extLst>
              <a:ext uri="{FF2B5EF4-FFF2-40B4-BE49-F238E27FC236}">
                <a16:creationId xmlns:a16="http://schemas.microsoft.com/office/drawing/2014/main" id="{82BD501F-F87B-4979-BEC6-9696A6945FB3}"/>
              </a:ext>
            </a:extLst>
          </p:cNvPr>
          <p:cNvSpPr/>
          <p:nvPr/>
        </p:nvSpPr>
        <p:spPr>
          <a:xfrm>
            <a:off x="429816" y="6008095"/>
            <a:ext cx="1662113" cy="420454"/>
          </a:xfrm>
          <a:prstGeom prst="rect">
            <a:avLst/>
          </a:prstGeom>
          <a:solidFill>
            <a:schemeClr val="accent1">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issue Load 2</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cxnSp>
        <p:nvCxnSpPr>
          <p:cNvPr id="24" name="直接箭头连接符 23">
            <a:extLst>
              <a:ext uri="{FF2B5EF4-FFF2-40B4-BE49-F238E27FC236}">
                <a16:creationId xmlns:a16="http://schemas.microsoft.com/office/drawing/2014/main" id="{5D720BF6-53FC-4A50-B2C2-8236190B8E25}"/>
              </a:ext>
            </a:extLst>
          </p:cNvPr>
          <p:cNvCxnSpPr>
            <a:endCxn id="23" idx="0"/>
          </p:cNvCxnSpPr>
          <p:nvPr/>
        </p:nvCxnSpPr>
        <p:spPr>
          <a:xfrm>
            <a:off x="1260873" y="4537492"/>
            <a:ext cx="0" cy="1470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D302E910-85D5-4FD2-A981-B7645672A3B0}"/>
              </a:ext>
            </a:extLst>
          </p:cNvPr>
          <p:cNvSpPr/>
          <p:nvPr/>
        </p:nvSpPr>
        <p:spPr>
          <a:xfrm>
            <a:off x="6579394" y="4032440"/>
            <a:ext cx="1171575" cy="2587849"/>
          </a:xfrm>
          <a:prstGeom prst="rect">
            <a:avLst/>
          </a:prstGeom>
          <a:solidFill>
            <a:schemeClr val="accent3"/>
          </a:solidFill>
          <a:ln w="28575">
            <a:no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Local Cache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Tree>
    <p:extLst>
      <p:ext uri="{BB962C8B-B14F-4D97-AF65-F5344CB8AC3E}">
        <p14:creationId xmlns:p14="http://schemas.microsoft.com/office/powerpoint/2010/main" val="6365915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5168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Sequential Consistency</a:t>
            </a:r>
          </a:p>
        </p:txBody>
      </p:sp>
      <p:pic>
        <p:nvPicPr>
          <p:cNvPr id="3" name="图片 2">
            <a:extLst>
              <a:ext uri="{FF2B5EF4-FFF2-40B4-BE49-F238E27FC236}">
                <a16:creationId xmlns:a16="http://schemas.microsoft.com/office/drawing/2014/main" id="{39DEFD46-52DE-4F08-9A0C-D3F5C8E9B395}"/>
              </a:ext>
            </a:extLst>
          </p:cNvPr>
          <p:cNvPicPr>
            <a:picLocks noChangeAspect="1"/>
          </p:cNvPicPr>
          <p:nvPr/>
        </p:nvPicPr>
        <p:blipFill>
          <a:blip r:embed="rId3"/>
          <a:stretch>
            <a:fillRect/>
          </a:stretch>
        </p:blipFill>
        <p:spPr>
          <a:xfrm>
            <a:off x="892969" y="1796624"/>
            <a:ext cx="10598944" cy="2160769"/>
          </a:xfrm>
          <a:prstGeom prst="rect">
            <a:avLst/>
          </a:prstGeom>
        </p:spPr>
      </p:pic>
      <p:sp>
        <p:nvSpPr>
          <p:cNvPr id="7" name="矩形 6">
            <a:extLst>
              <a:ext uri="{FF2B5EF4-FFF2-40B4-BE49-F238E27FC236}">
                <a16:creationId xmlns:a16="http://schemas.microsoft.com/office/drawing/2014/main" id="{33BA268B-0D01-4AC0-A61E-630691357825}"/>
              </a:ext>
            </a:extLst>
          </p:cNvPr>
          <p:cNvSpPr/>
          <p:nvPr/>
        </p:nvSpPr>
        <p:spPr>
          <a:xfrm>
            <a:off x="250032" y="4046729"/>
            <a:ext cx="2050256"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Issue Stage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8" name="矩形 7">
            <a:extLst>
              <a:ext uri="{FF2B5EF4-FFF2-40B4-BE49-F238E27FC236}">
                <a16:creationId xmlns:a16="http://schemas.microsoft.com/office/drawing/2014/main" id="{B6E98A4C-9A69-4213-AB17-08E5644EB565}"/>
              </a:ext>
            </a:extLst>
          </p:cNvPr>
          <p:cNvSpPr/>
          <p:nvPr/>
        </p:nvSpPr>
        <p:spPr>
          <a:xfrm>
            <a:off x="2664619" y="4046729"/>
            <a:ext cx="3550444"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Reorder Buffer</a:t>
            </a: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2" name="矩形 1">
            <a:extLst>
              <a:ext uri="{FF2B5EF4-FFF2-40B4-BE49-F238E27FC236}">
                <a16:creationId xmlns:a16="http://schemas.microsoft.com/office/drawing/2014/main" id="{CD2CE161-47FB-4642-AC10-B78C47F14C05}"/>
              </a:ext>
            </a:extLst>
          </p:cNvPr>
          <p:cNvSpPr/>
          <p:nvPr/>
        </p:nvSpPr>
        <p:spPr>
          <a:xfrm>
            <a:off x="2664618" y="6218322"/>
            <a:ext cx="3550444" cy="364807"/>
          </a:xfrm>
          <a:prstGeom prst="rect">
            <a:avLst/>
          </a:prstGeom>
          <a:solidFill>
            <a:schemeClr val="accent3"/>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Not ready: Load 1 cache miss</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1" name="矩形 10">
            <a:extLst>
              <a:ext uri="{FF2B5EF4-FFF2-40B4-BE49-F238E27FC236}">
                <a16:creationId xmlns:a16="http://schemas.microsoft.com/office/drawing/2014/main" id="{7E679AA4-1055-4E8B-B1BC-BAFC2D665F14}"/>
              </a:ext>
            </a:extLst>
          </p:cNvPr>
          <p:cNvSpPr/>
          <p:nvPr/>
        </p:nvSpPr>
        <p:spPr>
          <a:xfrm>
            <a:off x="2664618" y="5853515"/>
            <a:ext cx="3550444" cy="364807"/>
          </a:xfrm>
          <a:prstGeom prst="rect">
            <a:avLst/>
          </a:prstGeom>
          <a:solidFill>
            <a:schemeClr val="accent5">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Not Ready: Load 2 prefetch</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2" name="矩形 11">
            <a:extLst>
              <a:ext uri="{FF2B5EF4-FFF2-40B4-BE49-F238E27FC236}">
                <a16:creationId xmlns:a16="http://schemas.microsoft.com/office/drawing/2014/main" id="{7120FB7C-F213-4096-86B3-F745B61689DB}"/>
              </a:ext>
            </a:extLst>
          </p:cNvPr>
          <p:cNvSpPr/>
          <p:nvPr/>
        </p:nvSpPr>
        <p:spPr>
          <a:xfrm>
            <a:off x="6579394" y="4032440"/>
            <a:ext cx="1171575" cy="2587849"/>
          </a:xfrm>
          <a:prstGeom prst="rect">
            <a:avLst/>
          </a:prstGeom>
          <a:solidFill>
            <a:schemeClr val="accent2">
              <a:lumMod val="40000"/>
              <a:lumOff val="60000"/>
            </a:schemeClr>
          </a:solidFill>
          <a:ln w="28575">
            <a:no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Local Cache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13" name="矩形 12">
            <a:extLst>
              <a:ext uri="{FF2B5EF4-FFF2-40B4-BE49-F238E27FC236}">
                <a16:creationId xmlns:a16="http://schemas.microsoft.com/office/drawing/2014/main" id="{BC8189E5-93F8-4B9B-B0E7-4A23770C1272}"/>
              </a:ext>
            </a:extLst>
          </p:cNvPr>
          <p:cNvSpPr/>
          <p:nvPr/>
        </p:nvSpPr>
        <p:spPr>
          <a:xfrm>
            <a:off x="250032" y="963930"/>
            <a:ext cx="11630024" cy="1308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Non-binding prefetch</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Tree>
    <p:extLst>
      <p:ext uri="{BB962C8B-B14F-4D97-AF65-F5344CB8AC3E}">
        <p14:creationId xmlns:p14="http://schemas.microsoft.com/office/powerpoint/2010/main" val="15791746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5168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Sequential Consistency</a:t>
            </a:r>
          </a:p>
        </p:txBody>
      </p:sp>
      <p:pic>
        <p:nvPicPr>
          <p:cNvPr id="3" name="图片 2">
            <a:extLst>
              <a:ext uri="{FF2B5EF4-FFF2-40B4-BE49-F238E27FC236}">
                <a16:creationId xmlns:a16="http://schemas.microsoft.com/office/drawing/2014/main" id="{39DEFD46-52DE-4F08-9A0C-D3F5C8E9B395}"/>
              </a:ext>
            </a:extLst>
          </p:cNvPr>
          <p:cNvPicPr>
            <a:picLocks noChangeAspect="1"/>
          </p:cNvPicPr>
          <p:nvPr/>
        </p:nvPicPr>
        <p:blipFill>
          <a:blip r:embed="rId3"/>
          <a:stretch>
            <a:fillRect/>
          </a:stretch>
        </p:blipFill>
        <p:spPr>
          <a:xfrm>
            <a:off x="892969" y="1796624"/>
            <a:ext cx="10598944" cy="2160769"/>
          </a:xfrm>
          <a:prstGeom prst="rect">
            <a:avLst/>
          </a:prstGeom>
        </p:spPr>
      </p:pic>
      <p:sp>
        <p:nvSpPr>
          <p:cNvPr id="7" name="矩形 6">
            <a:extLst>
              <a:ext uri="{FF2B5EF4-FFF2-40B4-BE49-F238E27FC236}">
                <a16:creationId xmlns:a16="http://schemas.microsoft.com/office/drawing/2014/main" id="{33BA268B-0D01-4AC0-A61E-630691357825}"/>
              </a:ext>
            </a:extLst>
          </p:cNvPr>
          <p:cNvSpPr/>
          <p:nvPr/>
        </p:nvSpPr>
        <p:spPr>
          <a:xfrm>
            <a:off x="250032" y="4046729"/>
            <a:ext cx="2050256"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Issue Stage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8" name="矩形 7">
            <a:extLst>
              <a:ext uri="{FF2B5EF4-FFF2-40B4-BE49-F238E27FC236}">
                <a16:creationId xmlns:a16="http://schemas.microsoft.com/office/drawing/2014/main" id="{B6E98A4C-9A69-4213-AB17-08E5644EB565}"/>
              </a:ext>
            </a:extLst>
          </p:cNvPr>
          <p:cNvSpPr/>
          <p:nvPr/>
        </p:nvSpPr>
        <p:spPr>
          <a:xfrm>
            <a:off x="2664619" y="4046729"/>
            <a:ext cx="3550444"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Reorder Buffer</a:t>
            </a: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2" name="矩形 1">
            <a:extLst>
              <a:ext uri="{FF2B5EF4-FFF2-40B4-BE49-F238E27FC236}">
                <a16:creationId xmlns:a16="http://schemas.microsoft.com/office/drawing/2014/main" id="{CD2CE161-47FB-4642-AC10-B78C47F14C05}"/>
              </a:ext>
            </a:extLst>
          </p:cNvPr>
          <p:cNvSpPr/>
          <p:nvPr/>
        </p:nvSpPr>
        <p:spPr>
          <a:xfrm>
            <a:off x="2664618" y="6218322"/>
            <a:ext cx="3550444" cy="364807"/>
          </a:xfrm>
          <a:prstGeom prst="rect">
            <a:avLst/>
          </a:prstGeom>
          <a:solidFill>
            <a:schemeClr val="accent2">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Ready: Load 1 cache hit: SET</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2" name="矩形 11">
            <a:extLst>
              <a:ext uri="{FF2B5EF4-FFF2-40B4-BE49-F238E27FC236}">
                <a16:creationId xmlns:a16="http://schemas.microsoft.com/office/drawing/2014/main" id="{7120FB7C-F213-4096-86B3-F745B61689DB}"/>
              </a:ext>
            </a:extLst>
          </p:cNvPr>
          <p:cNvSpPr/>
          <p:nvPr/>
        </p:nvSpPr>
        <p:spPr>
          <a:xfrm>
            <a:off x="6579394" y="4032440"/>
            <a:ext cx="1171575" cy="2587849"/>
          </a:xfrm>
          <a:prstGeom prst="rect">
            <a:avLst/>
          </a:prstGeom>
          <a:solidFill>
            <a:schemeClr val="accent2">
              <a:lumMod val="40000"/>
              <a:lumOff val="60000"/>
            </a:schemeClr>
          </a:solidFill>
          <a:ln w="28575">
            <a:no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Local Cache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4" name="文本框 3">
            <a:extLst>
              <a:ext uri="{FF2B5EF4-FFF2-40B4-BE49-F238E27FC236}">
                <a16:creationId xmlns:a16="http://schemas.microsoft.com/office/drawing/2014/main" id="{613615BB-454F-4F25-AAFB-7CE0A55591FE}"/>
              </a:ext>
            </a:extLst>
          </p:cNvPr>
          <p:cNvSpPr txBox="1"/>
          <p:nvPr/>
        </p:nvSpPr>
        <p:spPr>
          <a:xfrm>
            <a:off x="8372476" y="4505637"/>
            <a:ext cx="2850356" cy="923330"/>
          </a:xfrm>
          <a:prstGeom prst="rect">
            <a:avLst/>
          </a:prstGeom>
          <a:noFill/>
        </p:spPr>
        <p:txBody>
          <a:bodyPr wrap="square" rtlCol="0">
            <a:spAutoFit/>
          </a:bodyPr>
          <a:lstStyle/>
          <a:p>
            <a:pPr algn="l"/>
            <a:r>
              <a:rPr lang="en-US" altLang="zh-CN" b="1" dirty="0">
                <a:solidFill>
                  <a:srgbClr val="595959"/>
                </a:solidFill>
                <a:latin typeface="微软雅黑" panose="020B0503020204020204" pitchFamily="34" charset="-122"/>
                <a:ea typeface="微软雅黑" panose="020B0503020204020204" pitchFamily="34" charset="-122"/>
              </a:rPr>
              <a:t>Store 1: data = NEW</a:t>
            </a:r>
          </a:p>
          <a:p>
            <a:pPr algn="l"/>
            <a:endParaRPr lang="en-US" altLang="zh-CN" b="1" dirty="0">
              <a:solidFill>
                <a:srgbClr val="595959"/>
              </a:solidFill>
              <a:latin typeface="微软雅黑" panose="020B0503020204020204" pitchFamily="34" charset="-122"/>
              <a:ea typeface="微软雅黑" panose="020B0503020204020204" pitchFamily="34" charset="-122"/>
            </a:endParaRPr>
          </a:p>
          <a:p>
            <a:pPr algn="l"/>
            <a:r>
              <a:rPr lang="en-US" altLang="zh-CN" b="1" dirty="0">
                <a:solidFill>
                  <a:srgbClr val="595959"/>
                </a:solidFill>
                <a:latin typeface="微软雅黑" panose="020B0503020204020204" pitchFamily="34" charset="-122"/>
                <a:ea typeface="微软雅黑" panose="020B0503020204020204" pitchFamily="34" charset="-122"/>
              </a:rPr>
              <a:t>Store 2: flag = SET</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120377B9-9034-4EA9-AEE9-FC10F9897312}"/>
              </a:ext>
            </a:extLst>
          </p:cNvPr>
          <p:cNvSpPr/>
          <p:nvPr/>
        </p:nvSpPr>
        <p:spPr>
          <a:xfrm>
            <a:off x="2664618" y="5853515"/>
            <a:ext cx="3550444" cy="364807"/>
          </a:xfrm>
          <a:prstGeom prst="rect">
            <a:avLst/>
          </a:prstGeom>
          <a:solidFill>
            <a:schemeClr val="accent5">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Not Ready: Load 2 prefetch</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4" name="矩形 13">
            <a:extLst>
              <a:ext uri="{FF2B5EF4-FFF2-40B4-BE49-F238E27FC236}">
                <a16:creationId xmlns:a16="http://schemas.microsoft.com/office/drawing/2014/main" id="{86986878-30EF-4F4A-89D7-DA32E18D0870}"/>
              </a:ext>
            </a:extLst>
          </p:cNvPr>
          <p:cNvSpPr/>
          <p:nvPr/>
        </p:nvSpPr>
        <p:spPr>
          <a:xfrm>
            <a:off x="250032" y="963930"/>
            <a:ext cx="11630024" cy="1308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Non-binding prefetch</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Tree>
    <p:extLst>
      <p:ext uri="{BB962C8B-B14F-4D97-AF65-F5344CB8AC3E}">
        <p14:creationId xmlns:p14="http://schemas.microsoft.com/office/powerpoint/2010/main" val="11526144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5168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Sequential Consistency</a:t>
            </a:r>
          </a:p>
        </p:txBody>
      </p:sp>
      <p:pic>
        <p:nvPicPr>
          <p:cNvPr id="3" name="图片 2">
            <a:extLst>
              <a:ext uri="{FF2B5EF4-FFF2-40B4-BE49-F238E27FC236}">
                <a16:creationId xmlns:a16="http://schemas.microsoft.com/office/drawing/2014/main" id="{39DEFD46-52DE-4F08-9A0C-D3F5C8E9B395}"/>
              </a:ext>
            </a:extLst>
          </p:cNvPr>
          <p:cNvPicPr>
            <a:picLocks noChangeAspect="1"/>
          </p:cNvPicPr>
          <p:nvPr/>
        </p:nvPicPr>
        <p:blipFill>
          <a:blip r:embed="rId3"/>
          <a:stretch>
            <a:fillRect/>
          </a:stretch>
        </p:blipFill>
        <p:spPr>
          <a:xfrm>
            <a:off x="892969" y="1796624"/>
            <a:ext cx="10598944" cy="2160769"/>
          </a:xfrm>
          <a:prstGeom prst="rect">
            <a:avLst/>
          </a:prstGeom>
        </p:spPr>
      </p:pic>
      <p:sp>
        <p:nvSpPr>
          <p:cNvPr id="7" name="矩形 6">
            <a:extLst>
              <a:ext uri="{FF2B5EF4-FFF2-40B4-BE49-F238E27FC236}">
                <a16:creationId xmlns:a16="http://schemas.microsoft.com/office/drawing/2014/main" id="{33BA268B-0D01-4AC0-A61E-630691357825}"/>
              </a:ext>
            </a:extLst>
          </p:cNvPr>
          <p:cNvSpPr/>
          <p:nvPr/>
        </p:nvSpPr>
        <p:spPr>
          <a:xfrm>
            <a:off x="250032" y="4046729"/>
            <a:ext cx="2050256"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Issue Stage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8" name="矩形 7">
            <a:extLst>
              <a:ext uri="{FF2B5EF4-FFF2-40B4-BE49-F238E27FC236}">
                <a16:creationId xmlns:a16="http://schemas.microsoft.com/office/drawing/2014/main" id="{B6E98A4C-9A69-4213-AB17-08E5644EB565}"/>
              </a:ext>
            </a:extLst>
          </p:cNvPr>
          <p:cNvSpPr/>
          <p:nvPr/>
        </p:nvSpPr>
        <p:spPr>
          <a:xfrm>
            <a:off x="2664619" y="4046729"/>
            <a:ext cx="3550444"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Reorder Buffer</a:t>
            </a: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12" name="矩形 11">
            <a:extLst>
              <a:ext uri="{FF2B5EF4-FFF2-40B4-BE49-F238E27FC236}">
                <a16:creationId xmlns:a16="http://schemas.microsoft.com/office/drawing/2014/main" id="{7120FB7C-F213-4096-86B3-F745B61689DB}"/>
              </a:ext>
            </a:extLst>
          </p:cNvPr>
          <p:cNvSpPr/>
          <p:nvPr/>
        </p:nvSpPr>
        <p:spPr>
          <a:xfrm>
            <a:off x="6579394" y="4032440"/>
            <a:ext cx="1171575" cy="2587849"/>
          </a:xfrm>
          <a:prstGeom prst="rect">
            <a:avLst/>
          </a:prstGeom>
          <a:solidFill>
            <a:schemeClr val="accent6">
              <a:lumMod val="20000"/>
              <a:lumOff val="80000"/>
            </a:schemeClr>
          </a:solidFill>
          <a:ln w="28575">
            <a:no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Local Cache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4" name="文本框 3">
            <a:extLst>
              <a:ext uri="{FF2B5EF4-FFF2-40B4-BE49-F238E27FC236}">
                <a16:creationId xmlns:a16="http://schemas.microsoft.com/office/drawing/2014/main" id="{613615BB-454F-4F25-AAFB-7CE0A55591FE}"/>
              </a:ext>
            </a:extLst>
          </p:cNvPr>
          <p:cNvSpPr txBox="1"/>
          <p:nvPr/>
        </p:nvSpPr>
        <p:spPr>
          <a:xfrm>
            <a:off x="8372476" y="4505637"/>
            <a:ext cx="2850356" cy="923330"/>
          </a:xfrm>
          <a:prstGeom prst="rect">
            <a:avLst/>
          </a:prstGeom>
          <a:noFill/>
        </p:spPr>
        <p:txBody>
          <a:bodyPr wrap="square" rtlCol="0">
            <a:spAutoFit/>
          </a:bodyPr>
          <a:lstStyle/>
          <a:p>
            <a:pPr algn="l"/>
            <a:r>
              <a:rPr lang="en-US" altLang="zh-CN" b="1" dirty="0">
                <a:solidFill>
                  <a:srgbClr val="595959"/>
                </a:solidFill>
                <a:latin typeface="微软雅黑" panose="020B0503020204020204" pitchFamily="34" charset="-122"/>
                <a:ea typeface="微软雅黑" panose="020B0503020204020204" pitchFamily="34" charset="-122"/>
              </a:rPr>
              <a:t>Store 1: data = NEW</a:t>
            </a:r>
          </a:p>
          <a:p>
            <a:pPr algn="l"/>
            <a:endParaRPr lang="en-US" altLang="zh-CN" b="1" dirty="0">
              <a:solidFill>
                <a:srgbClr val="595959"/>
              </a:solidFill>
              <a:latin typeface="微软雅黑" panose="020B0503020204020204" pitchFamily="34" charset="-122"/>
              <a:ea typeface="微软雅黑" panose="020B0503020204020204" pitchFamily="34" charset="-122"/>
            </a:endParaRPr>
          </a:p>
          <a:p>
            <a:pPr algn="l"/>
            <a:r>
              <a:rPr lang="en-US" altLang="zh-CN" b="1" dirty="0">
                <a:solidFill>
                  <a:srgbClr val="595959"/>
                </a:solidFill>
                <a:latin typeface="微软雅黑" panose="020B0503020204020204" pitchFamily="34" charset="-122"/>
                <a:ea typeface="微软雅黑" panose="020B0503020204020204" pitchFamily="34" charset="-122"/>
              </a:rPr>
              <a:t>Store 2: flag = SET</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50B82188-4AC5-46B9-8E3F-07605664943F}"/>
              </a:ext>
            </a:extLst>
          </p:cNvPr>
          <p:cNvSpPr txBox="1"/>
          <p:nvPr/>
        </p:nvSpPr>
        <p:spPr>
          <a:xfrm>
            <a:off x="8372476" y="5574253"/>
            <a:ext cx="2850356" cy="646331"/>
          </a:xfrm>
          <a:prstGeom prst="rect">
            <a:avLst/>
          </a:prstGeom>
          <a:noFill/>
        </p:spPr>
        <p:txBody>
          <a:bodyPr wrap="square" rtlCol="0">
            <a:spAutoFit/>
          </a:bodyPr>
          <a:lstStyle/>
          <a:p>
            <a:pPr algn="l"/>
            <a:r>
              <a:rPr lang="en-US" altLang="zh-CN" b="1" dirty="0">
                <a:solidFill>
                  <a:srgbClr val="D98866"/>
                </a:solidFill>
                <a:latin typeface="微软雅黑" panose="020B0503020204020204" pitchFamily="34" charset="-122"/>
                <a:ea typeface="微软雅黑" panose="020B0503020204020204" pitchFamily="34" charset="-122"/>
              </a:rPr>
              <a:t>commit Load 1: SET</a:t>
            </a:r>
          </a:p>
          <a:p>
            <a:pPr algn="l"/>
            <a:endParaRPr lang="en-US" altLang="zh-CN" b="1" dirty="0">
              <a:solidFill>
                <a:srgbClr val="D98866"/>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D5F7EBA9-EDED-49E4-B614-C79A40D5B095}"/>
              </a:ext>
            </a:extLst>
          </p:cNvPr>
          <p:cNvSpPr/>
          <p:nvPr/>
        </p:nvSpPr>
        <p:spPr>
          <a:xfrm>
            <a:off x="2664619" y="6218322"/>
            <a:ext cx="3550444" cy="364807"/>
          </a:xfrm>
          <a:prstGeom prst="rect">
            <a:avLst/>
          </a:prstGeom>
          <a:solidFill>
            <a:schemeClr val="accent3"/>
          </a:solidFill>
          <a:ln w="28575">
            <a:no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Not r</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eady: Load 2 cache miss  </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15" name="矩形 14">
            <a:extLst>
              <a:ext uri="{FF2B5EF4-FFF2-40B4-BE49-F238E27FC236}">
                <a16:creationId xmlns:a16="http://schemas.microsoft.com/office/drawing/2014/main" id="{A1761D27-5FF8-46D2-A8F2-09AC4887BB9C}"/>
              </a:ext>
            </a:extLst>
          </p:cNvPr>
          <p:cNvSpPr/>
          <p:nvPr/>
        </p:nvSpPr>
        <p:spPr>
          <a:xfrm>
            <a:off x="250032" y="963930"/>
            <a:ext cx="11630024" cy="1308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Non-binding prefetch</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Tree>
    <p:extLst>
      <p:ext uri="{BB962C8B-B14F-4D97-AF65-F5344CB8AC3E}">
        <p14:creationId xmlns:p14="http://schemas.microsoft.com/office/powerpoint/2010/main" val="5281257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5168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Sequential Consistency</a:t>
            </a:r>
          </a:p>
        </p:txBody>
      </p:sp>
      <p:pic>
        <p:nvPicPr>
          <p:cNvPr id="3" name="图片 2">
            <a:extLst>
              <a:ext uri="{FF2B5EF4-FFF2-40B4-BE49-F238E27FC236}">
                <a16:creationId xmlns:a16="http://schemas.microsoft.com/office/drawing/2014/main" id="{39DEFD46-52DE-4F08-9A0C-D3F5C8E9B395}"/>
              </a:ext>
            </a:extLst>
          </p:cNvPr>
          <p:cNvPicPr>
            <a:picLocks noChangeAspect="1"/>
          </p:cNvPicPr>
          <p:nvPr/>
        </p:nvPicPr>
        <p:blipFill>
          <a:blip r:embed="rId3"/>
          <a:stretch>
            <a:fillRect/>
          </a:stretch>
        </p:blipFill>
        <p:spPr>
          <a:xfrm>
            <a:off x="892969" y="1796624"/>
            <a:ext cx="10598944" cy="2160769"/>
          </a:xfrm>
          <a:prstGeom prst="rect">
            <a:avLst/>
          </a:prstGeom>
        </p:spPr>
      </p:pic>
      <p:sp>
        <p:nvSpPr>
          <p:cNvPr id="7" name="矩形 6">
            <a:extLst>
              <a:ext uri="{FF2B5EF4-FFF2-40B4-BE49-F238E27FC236}">
                <a16:creationId xmlns:a16="http://schemas.microsoft.com/office/drawing/2014/main" id="{33BA268B-0D01-4AC0-A61E-630691357825}"/>
              </a:ext>
            </a:extLst>
          </p:cNvPr>
          <p:cNvSpPr/>
          <p:nvPr/>
        </p:nvSpPr>
        <p:spPr>
          <a:xfrm>
            <a:off x="250032" y="4046729"/>
            <a:ext cx="2050256"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Issue Stage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8" name="矩形 7">
            <a:extLst>
              <a:ext uri="{FF2B5EF4-FFF2-40B4-BE49-F238E27FC236}">
                <a16:creationId xmlns:a16="http://schemas.microsoft.com/office/drawing/2014/main" id="{B6E98A4C-9A69-4213-AB17-08E5644EB565}"/>
              </a:ext>
            </a:extLst>
          </p:cNvPr>
          <p:cNvSpPr/>
          <p:nvPr/>
        </p:nvSpPr>
        <p:spPr>
          <a:xfrm>
            <a:off x="2664619" y="4046729"/>
            <a:ext cx="3550444"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Reorder Buffer</a:t>
            </a: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12" name="矩形 11">
            <a:extLst>
              <a:ext uri="{FF2B5EF4-FFF2-40B4-BE49-F238E27FC236}">
                <a16:creationId xmlns:a16="http://schemas.microsoft.com/office/drawing/2014/main" id="{7120FB7C-F213-4096-86B3-F745B61689DB}"/>
              </a:ext>
            </a:extLst>
          </p:cNvPr>
          <p:cNvSpPr/>
          <p:nvPr/>
        </p:nvSpPr>
        <p:spPr>
          <a:xfrm>
            <a:off x="6579394" y="4032440"/>
            <a:ext cx="1171575" cy="2587849"/>
          </a:xfrm>
          <a:prstGeom prst="rect">
            <a:avLst/>
          </a:prstGeom>
          <a:solidFill>
            <a:schemeClr val="accent2">
              <a:lumMod val="40000"/>
              <a:lumOff val="60000"/>
            </a:schemeClr>
          </a:solidFill>
          <a:ln w="28575">
            <a:no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Local Cache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4" name="文本框 3">
            <a:extLst>
              <a:ext uri="{FF2B5EF4-FFF2-40B4-BE49-F238E27FC236}">
                <a16:creationId xmlns:a16="http://schemas.microsoft.com/office/drawing/2014/main" id="{613615BB-454F-4F25-AAFB-7CE0A55591FE}"/>
              </a:ext>
            </a:extLst>
          </p:cNvPr>
          <p:cNvSpPr txBox="1"/>
          <p:nvPr/>
        </p:nvSpPr>
        <p:spPr>
          <a:xfrm>
            <a:off x="8372476" y="4505637"/>
            <a:ext cx="2850356" cy="923330"/>
          </a:xfrm>
          <a:prstGeom prst="rect">
            <a:avLst/>
          </a:prstGeom>
          <a:noFill/>
        </p:spPr>
        <p:txBody>
          <a:bodyPr wrap="square" rtlCol="0">
            <a:spAutoFit/>
          </a:bodyPr>
          <a:lstStyle/>
          <a:p>
            <a:pPr algn="l"/>
            <a:r>
              <a:rPr lang="en-US" altLang="zh-CN" b="1" dirty="0">
                <a:solidFill>
                  <a:srgbClr val="595959"/>
                </a:solidFill>
                <a:latin typeface="微软雅黑" panose="020B0503020204020204" pitchFamily="34" charset="-122"/>
                <a:ea typeface="微软雅黑" panose="020B0503020204020204" pitchFamily="34" charset="-122"/>
              </a:rPr>
              <a:t>Store 1: data = NEW</a:t>
            </a:r>
          </a:p>
          <a:p>
            <a:pPr algn="l"/>
            <a:endParaRPr lang="en-US" altLang="zh-CN" b="1" dirty="0">
              <a:solidFill>
                <a:srgbClr val="595959"/>
              </a:solidFill>
              <a:latin typeface="微软雅黑" panose="020B0503020204020204" pitchFamily="34" charset="-122"/>
              <a:ea typeface="微软雅黑" panose="020B0503020204020204" pitchFamily="34" charset="-122"/>
            </a:endParaRPr>
          </a:p>
          <a:p>
            <a:pPr algn="l"/>
            <a:r>
              <a:rPr lang="en-US" altLang="zh-CN" b="1" dirty="0">
                <a:solidFill>
                  <a:srgbClr val="595959"/>
                </a:solidFill>
                <a:latin typeface="微软雅黑" panose="020B0503020204020204" pitchFamily="34" charset="-122"/>
                <a:ea typeface="微软雅黑" panose="020B0503020204020204" pitchFamily="34" charset="-122"/>
              </a:rPr>
              <a:t>Store 2: flag = SET</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50B82188-4AC5-46B9-8E3F-07605664943F}"/>
              </a:ext>
            </a:extLst>
          </p:cNvPr>
          <p:cNvSpPr txBox="1"/>
          <p:nvPr/>
        </p:nvSpPr>
        <p:spPr>
          <a:xfrm>
            <a:off x="8372476" y="5574253"/>
            <a:ext cx="2850356" cy="646331"/>
          </a:xfrm>
          <a:prstGeom prst="rect">
            <a:avLst/>
          </a:prstGeom>
          <a:noFill/>
        </p:spPr>
        <p:txBody>
          <a:bodyPr wrap="square" rtlCol="0">
            <a:spAutoFit/>
          </a:bodyPr>
          <a:lstStyle/>
          <a:p>
            <a:pPr algn="l"/>
            <a:r>
              <a:rPr lang="en-US" altLang="zh-CN" b="1" dirty="0">
                <a:solidFill>
                  <a:srgbClr val="595959"/>
                </a:solidFill>
                <a:latin typeface="微软雅黑" panose="020B0503020204020204" pitchFamily="34" charset="-122"/>
                <a:ea typeface="微软雅黑" panose="020B0503020204020204" pitchFamily="34" charset="-122"/>
              </a:rPr>
              <a:t>commit Load 1: SET</a:t>
            </a:r>
          </a:p>
          <a:p>
            <a:pPr algn="l"/>
            <a:endParaRPr lang="en-US" altLang="zh-CN" b="1" dirty="0">
              <a:solidFill>
                <a:srgbClr val="595959"/>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82675968-A5B6-406E-A5CD-F522CAD56DC4}"/>
              </a:ext>
            </a:extLst>
          </p:cNvPr>
          <p:cNvSpPr/>
          <p:nvPr/>
        </p:nvSpPr>
        <p:spPr>
          <a:xfrm>
            <a:off x="2625329" y="6218322"/>
            <a:ext cx="3629024" cy="364807"/>
          </a:xfrm>
          <a:prstGeom prst="rect">
            <a:avLst/>
          </a:prstGeom>
          <a:solidFill>
            <a:schemeClr val="accent2">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Ready: Load 2 cache hit: NEW</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6" name="矩形 15">
            <a:extLst>
              <a:ext uri="{FF2B5EF4-FFF2-40B4-BE49-F238E27FC236}">
                <a16:creationId xmlns:a16="http://schemas.microsoft.com/office/drawing/2014/main" id="{413342A0-A935-4DEC-995A-1CA26F1975C3}"/>
              </a:ext>
            </a:extLst>
          </p:cNvPr>
          <p:cNvSpPr/>
          <p:nvPr/>
        </p:nvSpPr>
        <p:spPr>
          <a:xfrm>
            <a:off x="250032" y="963930"/>
            <a:ext cx="11630024" cy="1308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Non-binding prefetch</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Tree>
    <p:extLst>
      <p:ext uri="{BB962C8B-B14F-4D97-AF65-F5344CB8AC3E}">
        <p14:creationId xmlns:p14="http://schemas.microsoft.com/office/powerpoint/2010/main" val="27285816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5168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Sequential Consistency</a:t>
            </a:r>
          </a:p>
        </p:txBody>
      </p:sp>
      <p:pic>
        <p:nvPicPr>
          <p:cNvPr id="3" name="图片 2">
            <a:extLst>
              <a:ext uri="{FF2B5EF4-FFF2-40B4-BE49-F238E27FC236}">
                <a16:creationId xmlns:a16="http://schemas.microsoft.com/office/drawing/2014/main" id="{39DEFD46-52DE-4F08-9A0C-D3F5C8E9B395}"/>
              </a:ext>
            </a:extLst>
          </p:cNvPr>
          <p:cNvPicPr>
            <a:picLocks noChangeAspect="1"/>
          </p:cNvPicPr>
          <p:nvPr/>
        </p:nvPicPr>
        <p:blipFill>
          <a:blip r:embed="rId3"/>
          <a:stretch>
            <a:fillRect/>
          </a:stretch>
        </p:blipFill>
        <p:spPr>
          <a:xfrm>
            <a:off x="892969" y="1796624"/>
            <a:ext cx="10598944" cy="2160769"/>
          </a:xfrm>
          <a:prstGeom prst="rect">
            <a:avLst/>
          </a:prstGeom>
        </p:spPr>
      </p:pic>
      <p:sp>
        <p:nvSpPr>
          <p:cNvPr id="7" name="矩形 6">
            <a:extLst>
              <a:ext uri="{FF2B5EF4-FFF2-40B4-BE49-F238E27FC236}">
                <a16:creationId xmlns:a16="http://schemas.microsoft.com/office/drawing/2014/main" id="{33BA268B-0D01-4AC0-A61E-630691357825}"/>
              </a:ext>
            </a:extLst>
          </p:cNvPr>
          <p:cNvSpPr/>
          <p:nvPr/>
        </p:nvSpPr>
        <p:spPr>
          <a:xfrm>
            <a:off x="250032" y="4046729"/>
            <a:ext cx="2050256"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Issue Stage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8" name="矩形 7">
            <a:extLst>
              <a:ext uri="{FF2B5EF4-FFF2-40B4-BE49-F238E27FC236}">
                <a16:creationId xmlns:a16="http://schemas.microsoft.com/office/drawing/2014/main" id="{B6E98A4C-9A69-4213-AB17-08E5644EB565}"/>
              </a:ext>
            </a:extLst>
          </p:cNvPr>
          <p:cNvSpPr/>
          <p:nvPr/>
        </p:nvSpPr>
        <p:spPr>
          <a:xfrm>
            <a:off x="2664619" y="4046729"/>
            <a:ext cx="3550444"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Reorder Buffer</a:t>
            </a: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12" name="矩形 11">
            <a:extLst>
              <a:ext uri="{FF2B5EF4-FFF2-40B4-BE49-F238E27FC236}">
                <a16:creationId xmlns:a16="http://schemas.microsoft.com/office/drawing/2014/main" id="{7120FB7C-F213-4096-86B3-F745B61689DB}"/>
              </a:ext>
            </a:extLst>
          </p:cNvPr>
          <p:cNvSpPr/>
          <p:nvPr/>
        </p:nvSpPr>
        <p:spPr>
          <a:xfrm>
            <a:off x="6579394" y="4032440"/>
            <a:ext cx="1171575" cy="2587849"/>
          </a:xfrm>
          <a:prstGeom prst="rect">
            <a:avLst/>
          </a:prstGeom>
          <a:solidFill>
            <a:schemeClr val="accent6">
              <a:lumMod val="20000"/>
              <a:lumOff val="80000"/>
            </a:schemeClr>
          </a:solidFill>
          <a:ln w="28575">
            <a:no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Local Cache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4" name="文本框 3">
            <a:extLst>
              <a:ext uri="{FF2B5EF4-FFF2-40B4-BE49-F238E27FC236}">
                <a16:creationId xmlns:a16="http://schemas.microsoft.com/office/drawing/2014/main" id="{613615BB-454F-4F25-AAFB-7CE0A55591FE}"/>
              </a:ext>
            </a:extLst>
          </p:cNvPr>
          <p:cNvSpPr txBox="1"/>
          <p:nvPr/>
        </p:nvSpPr>
        <p:spPr>
          <a:xfrm>
            <a:off x="8372476" y="4505637"/>
            <a:ext cx="2850356" cy="923330"/>
          </a:xfrm>
          <a:prstGeom prst="rect">
            <a:avLst/>
          </a:prstGeom>
          <a:noFill/>
        </p:spPr>
        <p:txBody>
          <a:bodyPr wrap="square" rtlCol="0">
            <a:spAutoFit/>
          </a:bodyPr>
          <a:lstStyle/>
          <a:p>
            <a:pPr algn="l"/>
            <a:r>
              <a:rPr lang="en-US" altLang="zh-CN" b="1" dirty="0">
                <a:solidFill>
                  <a:srgbClr val="595959"/>
                </a:solidFill>
                <a:latin typeface="微软雅黑" panose="020B0503020204020204" pitchFamily="34" charset="-122"/>
                <a:ea typeface="微软雅黑" panose="020B0503020204020204" pitchFamily="34" charset="-122"/>
              </a:rPr>
              <a:t>Store 1: data = NEW</a:t>
            </a:r>
          </a:p>
          <a:p>
            <a:pPr algn="l"/>
            <a:endParaRPr lang="en-US" altLang="zh-CN" b="1" dirty="0">
              <a:solidFill>
                <a:srgbClr val="595959"/>
              </a:solidFill>
              <a:latin typeface="微软雅黑" panose="020B0503020204020204" pitchFamily="34" charset="-122"/>
              <a:ea typeface="微软雅黑" panose="020B0503020204020204" pitchFamily="34" charset="-122"/>
            </a:endParaRPr>
          </a:p>
          <a:p>
            <a:pPr algn="l"/>
            <a:r>
              <a:rPr lang="en-US" altLang="zh-CN" b="1" dirty="0">
                <a:solidFill>
                  <a:srgbClr val="595959"/>
                </a:solidFill>
                <a:latin typeface="微软雅黑" panose="020B0503020204020204" pitchFamily="34" charset="-122"/>
                <a:ea typeface="微软雅黑" panose="020B0503020204020204" pitchFamily="34" charset="-122"/>
              </a:rPr>
              <a:t>Store 2: flag = SET</a:t>
            </a:r>
            <a:endParaRPr lang="zh-CN" altLang="en-US" b="1" dirty="0">
              <a:solidFill>
                <a:srgbClr val="595959"/>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50B82188-4AC5-46B9-8E3F-07605664943F}"/>
              </a:ext>
            </a:extLst>
          </p:cNvPr>
          <p:cNvSpPr txBox="1"/>
          <p:nvPr/>
        </p:nvSpPr>
        <p:spPr>
          <a:xfrm>
            <a:off x="8372476" y="5574253"/>
            <a:ext cx="2850356" cy="923330"/>
          </a:xfrm>
          <a:prstGeom prst="rect">
            <a:avLst/>
          </a:prstGeom>
          <a:noFill/>
        </p:spPr>
        <p:txBody>
          <a:bodyPr wrap="square" rtlCol="0">
            <a:spAutoFit/>
          </a:bodyPr>
          <a:lstStyle/>
          <a:p>
            <a:pPr algn="l"/>
            <a:r>
              <a:rPr lang="en-US" altLang="zh-CN" b="1" dirty="0">
                <a:solidFill>
                  <a:srgbClr val="595959"/>
                </a:solidFill>
                <a:latin typeface="微软雅黑" panose="020B0503020204020204" pitchFamily="34" charset="-122"/>
                <a:ea typeface="微软雅黑" panose="020B0503020204020204" pitchFamily="34" charset="-122"/>
              </a:rPr>
              <a:t>commit Load 1: SET</a:t>
            </a:r>
          </a:p>
          <a:p>
            <a:pPr algn="l"/>
            <a:endParaRPr lang="en-US" altLang="zh-CN" b="1" dirty="0">
              <a:solidFill>
                <a:srgbClr val="595959"/>
              </a:solidFill>
              <a:latin typeface="微软雅黑" panose="020B0503020204020204" pitchFamily="34" charset="-122"/>
              <a:ea typeface="微软雅黑" panose="020B0503020204020204" pitchFamily="34" charset="-122"/>
            </a:endParaRPr>
          </a:p>
          <a:p>
            <a:r>
              <a:rPr lang="en-US" altLang="zh-CN" b="1" dirty="0">
                <a:solidFill>
                  <a:srgbClr val="D98866"/>
                </a:solidFill>
                <a:latin typeface="微软雅黑" panose="020B0503020204020204" pitchFamily="34" charset="-122"/>
                <a:ea typeface="微软雅黑" panose="020B0503020204020204" pitchFamily="34" charset="-122"/>
              </a:rPr>
              <a:t>commit Load 2: NEW</a:t>
            </a:r>
          </a:p>
        </p:txBody>
      </p:sp>
      <p:sp>
        <p:nvSpPr>
          <p:cNvPr id="11" name="矩形 10">
            <a:extLst>
              <a:ext uri="{FF2B5EF4-FFF2-40B4-BE49-F238E27FC236}">
                <a16:creationId xmlns:a16="http://schemas.microsoft.com/office/drawing/2014/main" id="{5707BBAC-7F8C-4C50-83DA-CA54BA1F2896}"/>
              </a:ext>
            </a:extLst>
          </p:cNvPr>
          <p:cNvSpPr/>
          <p:nvPr/>
        </p:nvSpPr>
        <p:spPr>
          <a:xfrm>
            <a:off x="250032" y="963930"/>
            <a:ext cx="11630024" cy="1308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Non-binding prefetch</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Tree>
    <p:extLst>
      <p:ext uri="{BB962C8B-B14F-4D97-AF65-F5344CB8AC3E}">
        <p14:creationId xmlns:p14="http://schemas.microsoft.com/office/powerpoint/2010/main" val="18899993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5168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Sequential Consistency</a:t>
            </a:r>
          </a:p>
        </p:txBody>
      </p:sp>
      <p:sp>
        <p:nvSpPr>
          <p:cNvPr id="8" name="矩形 7">
            <a:extLst>
              <a:ext uri="{FF2B5EF4-FFF2-40B4-BE49-F238E27FC236}">
                <a16:creationId xmlns:a16="http://schemas.microsoft.com/office/drawing/2014/main" id="{72F46F01-ABC3-47A2-ABC9-0CFEC5469ABD}"/>
              </a:ext>
            </a:extLst>
          </p:cNvPr>
          <p:cNvSpPr/>
          <p:nvPr/>
        </p:nvSpPr>
        <p:spPr>
          <a:xfrm>
            <a:off x="250032" y="963930"/>
            <a:ext cx="11851482" cy="4459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Implementing Atomic RMW(Read-Modify-Write) Instructions</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e.g.</a:t>
            </a:r>
          </a:p>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1. fetch and increment - atomic add</a:t>
            </a:r>
          </a:p>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2. atomic swap - </a:t>
            </a:r>
            <a:r>
              <a:rPr lang="en-US" altLang="zh-CN" sz="2800"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xchg</a:t>
            </a: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3. compare and swap - </a:t>
            </a:r>
            <a:r>
              <a:rPr lang="en-US" altLang="zh-CN" sz="2800"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cmpxchg</a:t>
            </a: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Tree>
    <p:extLst>
      <p:ext uri="{BB962C8B-B14F-4D97-AF65-F5344CB8AC3E}">
        <p14:creationId xmlns:p14="http://schemas.microsoft.com/office/powerpoint/2010/main" val="3046814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775995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Register &amp; Memory Location Dependence</a:t>
            </a:r>
            <a:endParaRPr lang="zh-CN" altLang="en-US"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6" name="矩形 5">
            <a:extLst>
              <a:ext uri="{FF2B5EF4-FFF2-40B4-BE49-F238E27FC236}">
                <a16:creationId xmlns:a16="http://schemas.microsoft.com/office/drawing/2014/main" id="{2A97F6BA-D0E7-4919-A5AB-BB651ABD3B93}"/>
              </a:ext>
            </a:extLst>
          </p:cNvPr>
          <p:cNvSpPr/>
          <p:nvPr/>
        </p:nvSpPr>
        <p:spPr>
          <a:xfrm>
            <a:off x="916305" y="963930"/>
            <a:ext cx="11159490" cy="3598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zh-CN" altLang="en-US" sz="2800"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依赖产生的方式：</a:t>
            </a:r>
            <a:r>
              <a:rPr lang="en-US" altLang="zh-CN" sz="2800"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reg vs.</a:t>
            </a:r>
            <a:r>
              <a:rPr lang="zh-CN" altLang="en-US" sz="2800"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 </a:t>
            </a:r>
            <a:r>
              <a:rPr lang="en-US" altLang="zh-CN" sz="2800"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mem</a:t>
            </a:r>
            <a:r>
              <a:rPr lang="zh-CN" altLang="en-US" sz="2800"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a:t>
            </a:r>
            <a:r>
              <a:rPr lang="zh-CN" altLang="en-US"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以</a:t>
            </a: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RAW</a:t>
            </a:r>
            <a:r>
              <a:rPr lang="zh-CN" altLang="en-US"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为例）</a:t>
            </a: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通过访问相同</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mem</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产生</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mem </a:t>
            </a:r>
            <a:r>
              <a:rPr lang="en-US" altLang="zh-CN" b="1" dirty="0" err="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mem</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lvl="2" algn="just" fontAlgn="base">
              <a:lnSpc>
                <a:spcPct val="150000"/>
              </a:lnSpc>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en-US" altLang="zh-CN" b="1" dirty="0" err="1">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fsd</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f4, 0(x1)    </a:t>
            </a:r>
          </a:p>
          <a:p>
            <a:pPr lvl="2" algn="just" fontAlgn="base">
              <a:lnSpc>
                <a:spcPct val="150000"/>
              </a:lnSpc>
              <a:spcBef>
                <a:spcPct val="0"/>
              </a:spcBef>
              <a:spcAft>
                <a:spcPct val="0"/>
              </a:spcAft>
            </a:pP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 </a:t>
            </a:r>
            <a:r>
              <a:rPr lang="en-US" altLang="zh-CN" b="1" dirty="0" err="1">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fld</a:t>
            </a:r>
            <a:r>
              <a:rPr lang="en-US" altLang="zh-CN"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f2, 0(x1)</a:t>
            </a: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p>
          <a:p>
            <a:pPr algn="just" fontAlgn="base">
              <a:lnSpc>
                <a:spcPct val="150000"/>
              </a:lnSpc>
              <a:spcBef>
                <a:spcPct val="0"/>
              </a:spcBef>
              <a:spcAft>
                <a:spcPct val="0"/>
              </a:spcAft>
            </a:pPr>
            <a:endParaRPr lang="zh-CN" altLang="en-US"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Tree>
    <p:extLst>
      <p:ext uri="{BB962C8B-B14F-4D97-AF65-F5344CB8AC3E}">
        <p14:creationId xmlns:p14="http://schemas.microsoft.com/office/powerpoint/2010/main" val="38165742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92A4B40-EA04-4231-A5BB-719D6E62B625}"/>
              </a:ext>
            </a:extLst>
          </p:cNvPr>
          <p:cNvPicPr>
            <a:picLocks noChangeAspect="1"/>
          </p:cNvPicPr>
          <p:nvPr/>
        </p:nvPicPr>
        <p:blipFill>
          <a:blip r:embed="rId3"/>
          <a:stretch>
            <a:fillRect/>
          </a:stretch>
        </p:blipFill>
        <p:spPr>
          <a:xfrm>
            <a:off x="8017988" y="391439"/>
            <a:ext cx="4045742" cy="2973944"/>
          </a:xfrm>
          <a:prstGeom prst="rect">
            <a:avLst/>
          </a:prstGeom>
        </p:spPr>
      </p:pic>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5168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Sequential Consistency</a:t>
            </a:r>
          </a:p>
        </p:txBody>
      </p:sp>
      <p:sp>
        <p:nvSpPr>
          <p:cNvPr id="8" name="矩形 7">
            <a:extLst>
              <a:ext uri="{FF2B5EF4-FFF2-40B4-BE49-F238E27FC236}">
                <a16:creationId xmlns:a16="http://schemas.microsoft.com/office/drawing/2014/main" id="{72F46F01-ABC3-47A2-ABC9-0CFEC5469ABD}"/>
              </a:ext>
            </a:extLst>
          </p:cNvPr>
          <p:cNvSpPr/>
          <p:nvPr/>
        </p:nvSpPr>
        <p:spPr>
          <a:xfrm>
            <a:off x="250032" y="963930"/>
            <a:ext cx="11851482" cy="593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Implementing Atomic</a:t>
            </a:r>
          </a:p>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Instructions</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1. Naïve implementation: Lock memory system</a:t>
            </a:r>
          </a:p>
          <a:p>
            <a:pPr algn="just" fontAlgn="base">
              <a:lnSpc>
                <a:spcPct val="150000"/>
              </a:lnSpc>
              <a:spcBef>
                <a:spcPct val="0"/>
              </a:spcBef>
              <a:spcAft>
                <a:spcPct val="0"/>
              </a:spcAft>
            </a:pP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prevent other cores from issuing memory accesses</a:t>
            </a:r>
          </a:p>
          <a:p>
            <a:pPr algn="just" fontAlgn="base">
              <a:lnSpc>
                <a:spcPct val="150000"/>
              </a:lnSpc>
              <a:spcBef>
                <a:spcPct val="0"/>
              </a:spcBef>
              <a:spcAft>
                <a:spcPct val="0"/>
              </a:spcAft>
            </a:pP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perform read-modify-write to memory</a:t>
            </a:r>
          </a:p>
          <a:p>
            <a:pPr algn="just" fontAlgn="base">
              <a:lnSpc>
                <a:spcPct val="150000"/>
              </a:lnSpc>
              <a:spcBef>
                <a:spcPct val="0"/>
              </a:spcBef>
              <a:spcAft>
                <a:spcPct val="0"/>
              </a:spcAft>
            </a:pP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unnecessary performance loss</a:t>
            </a: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2" name="乘号 1">
            <a:extLst>
              <a:ext uri="{FF2B5EF4-FFF2-40B4-BE49-F238E27FC236}">
                <a16:creationId xmlns:a16="http://schemas.microsoft.com/office/drawing/2014/main" id="{893E0ADB-E293-413C-92ED-D2BE666EE40A}"/>
              </a:ext>
            </a:extLst>
          </p:cNvPr>
          <p:cNvSpPr/>
          <p:nvPr/>
        </p:nvSpPr>
        <p:spPr>
          <a:xfrm>
            <a:off x="7546034" y="963930"/>
            <a:ext cx="5679504" cy="769335"/>
          </a:xfrm>
          <a:prstGeom prst="mathMultiply">
            <a:avLst/>
          </a:prstGeom>
          <a:solidFill>
            <a:srgbClr val="FF0000"/>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Tree>
    <p:extLst>
      <p:ext uri="{BB962C8B-B14F-4D97-AF65-F5344CB8AC3E}">
        <p14:creationId xmlns:p14="http://schemas.microsoft.com/office/powerpoint/2010/main" val="31670133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5168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Sequential Consistency</a:t>
            </a:r>
          </a:p>
        </p:txBody>
      </p:sp>
      <p:sp>
        <p:nvSpPr>
          <p:cNvPr id="8" name="矩形 7">
            <a:extLst>
              <a:ext uri="{FF2B5EF4-FFF2-40B4-BE49-F238E27FC236}">
                <a16:creationId xmlns:a16="http://schemas.microsoft.com/office/drawing/2014/main" id="{72F46F01-ABC3-47A2-ABC9-0CFEC5469ABD}"/>
              </a:ext>
            </a:extLst>
          </p:cNvPr>
          <p:cNvSpPr/>
          <p:nvPr/>
        </p:nvSpPr>
        <p:spPr>
          <a:xfrm>
            <a:off x="250032" y="963930"/>
            <a:ext cx="11851482" cy="593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Implementing Atomic</a:t>
            </a:r>
          </a:p>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Instructions</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2. Exclusive cache ownership</a:t>
            </a:r>
          </a:p>
          <a:p>
            <a:pPr algn="just" fontAlgn="base">
              <a:lnSpc>
                <a:spcPct val="150000"/>
              </a:lnSpc>
              <a:spcBef>
                <a:spcPct val="0"/>
              </a:spcBef>
              <a:spcAft>
                <a:spcPct val="0"/>
              </a:spcAft>
            </a:pP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first obtain block RW ownership in its local cache</a:t>
            </a:r>
          </a:p>
          <a:p>
            <a:pPr algn="just" fontAlgn="base">
              <a:lnSpc>
                <a:spcPct val="150000"/>
              </a:lnSpc>
              <a:spcBef>
                <a:spcPct val="0"/>
              </a:spcBef>
              <a:spcAft>
                <a:spcPct val="0"/>
              </a:spcAft>
            </a:pP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local cache waits to service any incoming coherence request for the 	block until after the store</a:t>
            </a: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pic>
        <p:nvPicPr>
          <p:cNvPr id="10" name="图片 9">
            <a:extLst>
              <a:ext uri="{FF2B5EF4-FFF2-40B4-BE49-F238E27FC236}">
                <a16:creationId xmlns:a16="http://schemas.microsoft.com/office/drawing/2014/main" id="{90364182-86B5-4AF6-9AD9-67D2A8F27659}"/>
              </a:ext>
            </a:extLst>
          </p:cNvPr>
          <p:cNvPicPr>
            <a:picLocks noChangeAspect="1"/>
          </p:cNvPicPr>
          <p:nvPr/>
        </p:nvPicPr>
        <p:blipFill>
          <a:blip r:embed="rId3"/>
          <a:stretch>
            <a:fillRect/>
          </a:stretch>
        </p:blipFill>
        <p:spPr>
          <a:xfrm>
            <a:off x="7766040" y="227964"/>
            <a:ext cx="4335474" cy="3338512"/>
          </a:xfrm>
          <a:prstGeom prst="rect">
            <a:avLst/>
          </a:prstGeom>
        </p:spPr>
      </p:pic>
    </p:spTree>
    <p:extLst>
      <p:ext uri="{BB962C8B-B14F-4D97-AF65-F5344CB8AC3E}">
        <p14:creationId xmlns:p14="http://schemas.microsoft.com/office/powerpoint/2010/main" val="20485193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451688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Sequential Consistency</a:t>
            </a:r>
          </a:p>
        </p:txBody>
      </p:sp>
      <p:sp>
        <p:nvSpPr>
          <p:cNvPr id="8" name="矩形 7">
            <a:extLst>
              <a:ext uri="{FF2B5EF4-FFF2-40B4-BE49-F238E27FC236}">
                <a16:creationId xmlns:a16="http://schemas.microsoft.com/office/drawing/2014/main" id="{72F46F01-ABC3-47A2-ABC9-0CFEC5469ABD}"/>
              </a:ext>
            </a:extLst>
          </p:cNvPr>
          <p:cNvSpPr/>
          <p:nvPr/>
        </p:nvSpPr>
        <p:spPr>
          <a:xfrm>
            <a:off x="250032" y="963930"/>
            <a:ext cx="11851482" cy="649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Implementing Atomic</a:t>
            </a:r>
          </a:p>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Instructions</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3. Speculative execution</a:t>
            </a:r>
          </a:p>
          <a:p>
            <a:pPr algn="just" fontAlgn="base">
              <a:lnSpc>
                <a:spcPct val="150000"/>
              </a:lnSpc>
              <a:spcBef>
                <a:spcPct val="0"/>
              </a:spcBef>
              <a:spcAft>
                <a:spcPct val="0"/>
              </a:spcAft>
            </a:pP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Initially local cache owns read-only block</a:t>
            </a:r>
          </a:p>
          <a:p>
            <a:pPr algn="just" fontAlgn="base">
              <a:lnSpc>
                <a:spcPct val="150000"/>
              </a:lnSpc>
              <a:spcBef>
                <a:spcPct val="0"/>
              </a:spcBef>
              <a:spcAft>
                <a:spcPct val="0"/>
              </a:spcAft>
            </a:pP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load part: speculatively request RW ownership</a:t>
            </a:r>
          </a:p>
          <a:p>
            <a:pPr algn="just" fontAlgn="base">
              <a:lnSpc>
                <a:spcPct val="150000"/>
              </a:lnSpc>
              <a:spcBef>
                <a:spcPct val="0"/>
              </a:spcBef>
              <a:spcAft>
                <a:spcPct val="0"/>
              </a:spcAft>
            </a:pP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store part: first check local cache invalidation:</a:t>
            </a:r>
          </a:p>
          <a:p>
            <a:pPr algn="just" fontAlgn="base">
              <a:lnSpc>
                <a:spcPct val="150000"/>
              </a:lnSpc>
              <a:spcBef>
                <a:spcPct val="0"/>
              </a:spcBef>
              <a:spcAft>
                <a:spcPct val="0"/>
              </a:spcAft>
            </a:pP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still valid(which means RW): perform store immediately</a:t>
            </a:r>
          </a:p>
          <a:p>
            <a:pPr algn="just" fontAlgn="base">
              <a:lnSpc>
                <a:spcPct val="150000"/>
              </a:lnSpc>
              <a:spcBef>
                <a:spcPct val="0"/>
              </a:spcBef>
              <a:spcAft>
                <a:spcPct val="0"/>
              </a:spcAft>
            </a:pPr>
            <a:r>
              <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 invalid: mis-speculation SC, reissue and execute</a:t>
            </a:r>
          </a:p>
          <a:p>
            <a:pPr algn="just" fontAlgn="base">
              <a:lnSpc>
                <a:spcPct val="150000"/>
              </a:lnSpc>
              <a:spcBef>
                <a:spcPct val="0"/>
              </a:spcBef>
              <a:spcAft>
                <a:spcPct val="0"/>
              </a:spcAft>
            </a:pPr>
            <a:endParaRPr lang="en-US" altLang="zh-CN" sz="24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pic>
        <p:nvPicPr>
          <p:cNvPr id="10" name="图片 9">
            <a:extLst>
              <a:ext uri="{FF2B5EF4-FFF2-40B4-BE49-F238E27FC236}">
                <a16:creationId xmlns:a16="http://schemas.microsoft.com/office/drawing/2014/main" id="{90364182-86B5-4AF6-9AD9-67D2A8F27659}"/>
              </a:ext>
            </a:extLst>
          </p:cNvPr>
          <p:cNvPicPr>
            <a:picLocks noChangeAspect="1"/>
          </p:cNvPicPr>
          <p:nvPr/>
        </p:nvPicPr>
        <p:blipFill>
          <a:blip r:embed="rId3"/>
          <a:stretch>
            <a:fillRect/>
          </a:stretch>
        </p:blipFill>
        <p:spPr>
          <a:xfrm>
            <a:off x="7766040" y="227964"/>
            <a:ext cx="4335474" cy="3338512"/>
          </a:xfrm>
          <a:prstGeom prst="rect">
            <a:avLst/>
          </a:prstGeom>
        </p:spPr>
      </p:pic>
    </p:spTree>
    <p:extLst>
      <p:ext uri="{BB962C8B-B14F-4D97-AF65-F5344CB8AC3E}">
        <p14:creationId xmlns:p14="http://schemas.microsoft.com/office/powerpoint/2010/main" val="26284565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55652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Total Store Order Consistency</a:t>
            </a:r>
          </a:p>
        </p:txBody>
      </p:sp>
      <p:sp>
        <p:nvSpPr>
          <p:cNvPr id="11" name="矩形 10">
            <a:extLst>
              <a:ext uri="{FF2B5EF4-FFF2-40B4-BE49-F238E27FC236}">
                <a16:creationId xmlns:a16="http://schemas.microsoft.com/office/drawing/2014/main" id="{5707BBAC-7F8C-4C50-83DA-CA54BA1F2896}"/>
              </a:ext>
            </a:extLst>
          </p:cNvPr>
          <p:cNvSpPr/>
          <p:nvPr/>
        </p:nvSpPr>
        <p:spPr>
          <a:xfrm>
            <a:off x="250032" y="963930"/>
            <a:ext cx="8022431" cy="4643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Motivation: avoid stall Load after Store</a:t>
            </a:r>
          </a:p>
          <a:p>
            <a:pPr algn="just" fontAlgn="base">
              <a:lnSpc>
                <a:spcPct val="150000"/>
              </a:lnSpc>
              <a:spcBef>
                <a:spcPct val="0"/>
              </a:spcBef>
              <a:spcAft>
                <a:spcPct val="0"/>
              </a:spcAft>
            </a:pP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fontAlgn="base">
              <a:lnSpc>
                <a:spcPct val="150000"/>
              </a:lnSpc>
              <a:spcBef>
                <a:spcPct val="0"/>
              </a:spcBef>
              <a:spcAft>
                <a:spcPct val="0"/>
              </a:spcAft>
            </a:pPr>
            <a:r>
              <a:rPr lang="en-US" altLang="zh-CN" sz="2400"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Because stores are common, being able to avoid stalling on most of them is an important beneﬁt. </a:t>
            </a:r>
          </a:p>
          <a:p>
            <a:pPr fontAlgn="base">
              <a:lnSpc>
                <a:spcPct val="150000"/>
              </a:lnSpc>
              <a:spcBef>
                <a:spcPct val="0"/>
              </a:spcBef>
              <a:spcAft>
                <a:spcPct val="0"/>
              </a:spcAft>
            </a:pPr>
            <a:endParaRPr lang="en-US" altLang="zh-CN" sz="2400"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endParaRPr>
          </a:p>
          <a:p>
            <a:pPr fontAlgn="base">
              <a:lnSpc>
                <a:spcPct val="150000"/>
              </a:lnSpc>
              <a:spcBef>
                <a:spcPct val="0"/>
              </a:spcBef>
              <a:spcAft>
                <a:spcPct val="0"/>
              </a:spcAft>
            </a:pPr>
            <a:r>
              <a:rPr lang="en-US" altLang="zh-CN" sz="2400" b="1" dirty="0">
                <a:solidFill>
                  <a:schemeClr val="accent1"/>
                </a:solidFill>
                <a:latin typeface="微软雅黑" panose="020B0503020204020204" pitchFamily="34" charset="-122"/>
                <a:ea typeface="微软雅黑" panose="020B0503020204020204" pitchFamily="34" charset="-122"/>
                <a:sym typeface="方正黑体简体" panose="03000509000000000000" pitchFamily="65" charset="-122"/>
              </a:rPr>
              <a:t>- Moreover, it seems sensible to not stall the core because the core does not need anything, as the store seeks to update memory but not core state.</a:t>
            </a:r>
          </a:p>
        </p:txBody>
      </p:sp>
      <p:sp>
        <p:nvSpPr>
          <p:cNvPr id="14" name="文本框 13">
            <a:extLst>
              <a:ext uri="{FF2B5EF4-FFF2-40B4-BE49-F238E27FC236}">
                <a16:creationId xmlns:a16="http://schemas.microsoft.com/office/drawing/2014/main" id="{69FE1340-5A8F-416E-8A4E-CF48C7203245}"/>
              </a:ext>
            </a:extLst>
          </p:cNvPr>
          <p:cNvSpPr txBox="1"/>
          <p:nvPr/>
        </p:nvSpPr>
        <p:spPr>
          <a:xfrm>
            <a:off x="8593932" y="2162398"/>
            <a:ext cx="2100262" cy="2246769"/>
          </a:xfrm>
          <a:prstGeom prst="rect">
            <a:avLst/>
          </a:prstGeom>
          <a:noFill/>
        </p:spPr>
        <p:txBody>
          <a:bodyPr wrap="square" rtlCol="0">
            <a:spAutoFit/>
          </a:bodyPr>
          <a:lstStyle/>
          <a:p>
            <a:pPr algn="l"/>
            <a:r>
              <a:rPr lang="en-US" altLang="zh-CN" sz="2800" b="1" dirty="0">
                <a:solidFill>
                  <a:srgbClr val="7030A0"/>
                </a:solidFill>
                <a:latin typeface="微软雅黑" panose="020B0503020204020204" pitchFamily="34" charset="-122"/>
                <a:ea typeface="微软雅黑" panose="020B0503020204020204" pitchFamily="34" charset="-122"/>
              </a:rPr>
              <a:t>L(a)	L(a)</a:t>
            </a:r>
          </a:p>
          <a:p>
            <a:pPr algn="l"/>
            <a:r>
              <a:rPr lang="en-US" altLang="zh-CN" sz="2800" b="1" dirty="0">
                <a:solidFill>
                  <a:srgbClr val="7030A0"/>
                </a:solidFill>
                <a:latin typeface="微软雅黑" panose="020B0503020204020204" pitchFamily="34" charset="-122"/>
                <a:ea typeface="微软雅黑" panose="020B0503020204020204" pitchFamily="34" charset="-122"/>
              </a:rPr>
              <a:t>L(b)	S(b)</a:t>
            </a:r>
          </a:p>
          <a:p>
            <a:pPr algn="l"/>
            <a:endParaRPr lang="en-US" altLang="zh-CN" sz="2800" b="1" dirty="0">
              <a:solidFill>
                <a:srgbClr val="7030A0"/>
              </a:solidFill>
              <a:latin typeface="微软雅黑" panose="020B0503020204020204" pitchFamily="34" charset="-122"/>
              <a:ea typeface="微软雅黑" panose="020B0503020204020204" pitchFamily="34" charset="-122"/>
            </a:endParaRPr>
          </a:p>
          <a:p>
            <a:pPr algn="l"/>
            <a:r>
              <a:rPr lang="en-US" altLang="zh-CN" sz="2800" b="1" dirty="0">
                <a:solidFill>
                  <a:srgbClr val="7030A0"/>
                </a:solidFill>
                <a:latin typeface="微软雅黑" panose="020B0503020204020204" pitchFamily="34" charset="-122"/>
                <a:ea typeface="微软雅黑" panose="020B0503020204020204" pitchFamily="34" charset="-122"/>
              </a:rPr>
              <a:t>S(a)	S(a)</a:t>
            </a:r>
          </a:p>
          <a:p>
            <a:pPr algn="l"/>
            <a:r>
              <a:rPr lang="en-US" altLang="zh-CN" sz="2800" b="1" dirty="0">
                <a:solidFill>
                  <a:srgbClr val="7030A0"/>
                </a:solidFill>
                <a:latin typeface="微软雅黑" panose="020B0503020204020204" pitchFamily="34" charset="-122"/>
                <a:ea typeface="微软雅黑" panose="020B0503020204020204" pitchFamily="34" charset="-122"/>
              </a:rPr>
              <a:t>S(b)	L(b)</a:t>
            </a:r>
            <a:endParaRPr lang="zh-CN" altLang="en-US" sz="2800" b="1" dirty="0">
              <a:solidFill>
                <a:srgbClr val="7030A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86046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 name="矩形 2">
            <a:extLst>
              <a:ext uri="{FF2B5EF4-FFF2-40B4-BE49-F238E27FC236}">
                <a16:creationId xmlns:a16="http://schemas.microsoft.com/office/drawing/2014/main" id="{51F27E16-4848-4ED7-8668-A19E817503A5}"/>
              </a:ext>
            </a:extLst>
          </p:cNvPr>
          <p:cNvSpPr/>
          <p:nvPr/>
        </p:nvSpPr>
        <p:spPr>
          <a:xfrm>
            <a:off x="1500188" y="1669346"/>
            <a:ext cx="2050256" cy="874407"/>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Instruction Queue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8" name="矩形 7">
            <a:extLst>
              <a:ext uri="{FF2B5EF4-FFF2-40B4-BE49-F238E27FC236}">
                <a16:creationId xmlns:a16="http://schemas.microsoft.com/office/drawing/2014/main" id="{00DC36DF-8F32-4DF8-AD65-FBD5649B7A19}"/>
              </a:ext>
            </a:extLst>
          </p:cNvPr>
          <p:cNvSpPr/>
          <p:nvPr/>
        </p:nvSpPr>
        <p:spPr>
          <a:xfrm>
            <a:off x="1500188" y="3037525"/>
            <a:ext cx="2050256"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Issue Stage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9" name="矩形 8">
            <a:extLst>
              <a:ext uri="{FF2B5EF4-FFF2-40B4-BE49-F238E27FC236}">
                <a16:creationId xmlns:a16="http://schemas.microsoft.com/office/drawing/2014/main" id="{C1435857-B3CC-4BB4-8401-36B0888256D6}"/>
              </a:ext>
            </a:extLst>
          </p:cNvPr>
          <p:cNvSpPr/>
          <p:nvPr/>
        </p:nvSpPr>
        <p:spPr>
          <a:xfrm>
            <a:off x="4407693" y="2922798"/>
            <a:ext cx="1171575"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Reorder Buffer</a:t>
            </a: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10" name="矩形 9">
            <a:extLst>
              <a:ext uri="{FF2B5EF4-FFF2-40B4-BE49-F238E27FC236}">
                <a16:creationId xmlns:a16="http://schemas.microsoft.com/office/drawing/2014/main" id="{A688ED33-1A9B-44BA-BFAF-23E5CE7BBF20}"/>
              </a:ext>
            </a:extLst>
          </p:cNvPr>
          <p:cNvSpPr/>
          <p:nvPr/>
        </p:nvSpPr>
        <p:spPr>
          <a:xfrm>
            <a:off x="1478760" y="3990205"/>
            <a:ext cx="526256"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F</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U</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11" name="矩形 10">
            <a:extLst>
              <a:ext uri="{FF2B5EF4-FFF2-40B4-BE49-F238E27FC236}">
                <a16:creationId xmlns:a16="http://schemas.microsoft.com/office/drawing/2014/main" id="{FD79175B-AA01-4842-A241-55D75F040EF1}"/>
              </a:ext>
            </a:extLst>
          </p:cNvPr>
          <p:cNvSpPr/>
          <p:nvPr/>
        </p:nvSpPr>
        <p:spPr>
          <a:xfrm>
            <a:off x="3015852" y="4001683"/>
            <a:ext cx="526256"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F</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U</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12" name="矩形 11">
            <a:extLst>
              <a:ext uri="{FF2B5EF4-FFF2-40B4-BE49-F238E27FC236}">
                <a16:creationId xmlns:a16="http://schemas.microsoft.com/office/drawing/2014/main" id="{75427038-11AB-44D3-B916-27899FACE035}"/>
              </a:ext>
            </a:extLst>
          </p:cNvPr>
          <p:cNvSpPr/>
          <p:nvPr/>
        </p:nvSpPr>
        <p:spPr>
          <a:xfrm>
            <a:off x="2251473" y="3990205"/>
            <a:ext cx="526256"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cxnSp>
        <p:nvCxnSpPr>
          <p:cNvPr id="7" name="直接箭头连接符 6">
            <a:extLst>
              <a:ext uri="{FF2B5EF4-FFF2-40B4-BE49-F238E27FC236}">
                <a16:creationId xmlns:a16="http://schemas.microsoft.com/office/drawing/2014/main" id="{A6AA1F52-FBF1-4875-9D2F-4B137955FB38}"/>
              </a:ext>
            </a:extLst>
          </p:cNvPr>
          <p:cNvCxnSpPr>
            <a:cxnSpLocks/>
            <a:stCxn id="8" idx="3"/>
          </p:cNvCxnSpPr>
          <p:nvPr/>
        </p:nvCxnSpPr>
        <p:spPr>
          <a:xfrm>
            <a:off x="3550444" y="3266979"/>
            <a:ext cx="857249" cy="0"/>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1156D377-03C0-4DC3-9B71-D56BF7BC31C9}"/>
              </a:ext>
            </a:extLst>
          </p:cNvPr>
          <p:cNvCxnSpPr>
            <a:cxnSpLocks/>
            <a:stCxn id="3" idx="2"/>
            <a:endCxn id="8" idx="0"/>
          </p:cNvCxnSpPr>
          <p:nvPr/>
        </p:nvCxnSpPr>
        <p:spPr>
          <a:xfrm>
            <a:off x="2525316" y="2543753"/>
            <a:ext cx="0" cy="493772"/>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0AE0B463-49D1-446E-94EF-E20C2BBCB674}"/>
              </a:ext>
            </a:extLst>
          </p:cNvPr>
          <p:cNvCxnSpPr>
            <a:cxnSpLocks/>
            <a:endCxn id="10" idx="0"/>
          </p:cNvCxnSpPr>
          <p:nvPr/>
        </p:nvCxnSpPr>
        <p:spPr>
          <a:xfrm>
            <a:off x="1741888" y="3496433"/>
            <a:ext cx="0" cy="493772"/>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3CB3AE6F-1DDF-4630-85B0-EC29592C7778}"/>
              </a:ext>
            </a:extLst>
          </p:cNvPr>
          <p:cNvCxnSpPr>
            <a:cxnSpLocks/>
            <a:stCxn id="8" idx="2"/>
            <a:endCxn id="12" idx="0"/>
          </p:cNvCxnSpPr>
          <p:nvPr/>
        </p:nvCxnSpPr>
        <p:spPr>
          <a:xfrm flipH="1">
            <a:off x="2514601" y="3496433"/>
            <a:ext cx="10715" cy="493772"/>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050DD0A0-5FC0-434A-AA2C-2C8FF9B9B7BE}"/>
              </a:ext>
            </a:extLst>
          </p:cNvPr>
          <p:cNvCxnSpPr>
            <a:cxnSpLocks/>
            <a:endCxn id="11" idx="0"/>
          </p:cNvCxnSpPr>
          <p:nvPr/>
        </p:nvCxnSpPr>
        <p:spPr>
          <a:xfrm>
            <a:off x="3278980" y="3496433"/>
            <a:ext cx="0" cy="505250"/>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连接符: 肘形 44">
            <a:extLst>
              <a:ext uri="{FF2B5EF4-FFF2-40B4-BE49-F238E27FC236}">
                <a16:creationId xmlns:a16="http://schemas.microsoft.com/office/drawing/2014/main" id="{97C5675C-CF70-40B9-A483-4FEAB0660354}"/>
              </a:ext>
            </a:extLst>
          </p:cNvPr>
          <p:cNvCxnSpPr>
            <a:cxnSpLocks/>
            <a:stCxn id="10" idx="2"/>
          </p:cNvCxnSpPr>
          <p:nvPr/>
        </p:nvCxnSpPr>
        <p:spPr>
          <a:xfrm rot="16200000" flipH="1">
            <a:off x="2652811" y="3538189"/>
            <a:ext cx="835624" cy="2657471"/>
          </a:xfrm>
          <a:prstGeom prst="bentConnector2">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连接符: 肘形 45">
            <a:extLst>
              <a:ext uri="{FF2B5EF4-FFF2-40B4-BE49-F238E27FC236}">
                <a16:creationId xmlns:a16="http://schemas.microsoft.com/office/drawing/2014/main" id="{BD076CCD-AA1D-4A1F-B7B8-97AE3AAFBA8D}"/>
              </a:ext>
            </a:extLst>
          </p:cNvPr>
          <p:cNvCxnSpPr>
            <a:cxnSpLocks/>
            <a:stCxn id="12" idx="2"/>
          </p:cNvCxnSpPr>
          <p:nvPr/>
        </p:nvCxnSpPr>
        <p:spPr>
          <a:xfrm rot="16200000" flipH="1">
            <a:off x="3198615" y="3765099"/>
            <a:ext cx="516728" cy="1884756"/>
          </a:xfrm>
          <a:prstGeom prst="bentConnector2">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连接符: 肘形 50">
            <a:extLst>
              <a:ext uri="{FF2B5EF4-FFF2-40B4-BE49-F238E27FC236}">
                <a16:creationId xmlns:a16="http://schemas.microsoft.com/office/drawing/2014/main" id="{ABA812C8-2AD3-4EA7-ABFA-C1D38B2CA549}"/>
              </a:ext>
            </a:extLst>
          </p:cNvPr>
          <p:cNvCxnSpPr>
            <a:cxnSpLocks/>
            <a:stCxn id="11" idx="2"/>
          </p:cNvCxnSpPr>
          <p:nvPr/>
        </p:nvCxnSpPr>
        <p:spPr>
          <a:xfrm rot="16200000" flipH="1">
            <a:off x="3726560" y="4013010"/>
            <a:ext cx="225216" cy="1120377"/>
          </a:xfrm>
          <a:prstGeom prst="bentConnector2">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55D97877-A846-4ED2-96C7-CC5E5E5B19D8}"/>
              </a:ext>
            </a:extLst>
          </p:cNvPr>
          <p:cNvSpPr/>
          <p:nvPr/>
        </p:nvSpPr>
        <p:spPr>
          <a:xfrm>
            <a:off x="4407693" y="1669346"/>
            <a:ext cx="1171575" cy="874407"/>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Register File</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62" name="矩形 61">
            <a:extLst>
              <a:ext uri="{FF2B5EF4-FFF2-40B4-BE49-F238E27FC236}">
                <a16:creationId xmlns:a16="http://schemas.microsoft.com/office/drawing/2014/main" id="{099A80B2-7E3B-4DE3-814C-02EAAAC7B66E}"/>
              </a:ext>
            </a:extLst>
          </p:cNvPr>
          <p:cNvSpPr/>
          <p:nvPr/>
        </p:nvSpPr>
        <p:spPr>
          <a:xfrm>
            <a:off x="9677399" y="1669345"/>
            <a:ext cx="2459832" cy="3789851"/>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Cache Coherence System</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63" name="矩形 62">
            <a:extLst>
              <a:ext uri="{FF2B5EF4-FFF2-40B4-BE49-F238E27FC236}">
                <a16:creationId xmlns:a16="http://schemas.microsoft.com/office/drawing/2014/main" id="{38E85006-7520-4D4A-AF6C-227BBBC939A5}"/>
              </a:ext>
            </a:extLst>
          </p:cNvPr>
          <p:cNvSpPr/>
          <p:nvPr/>
        </p:nvSpPr>
        <p:spPr>
          <a:xfrm>
            <a:off x="7941442" y="1669346"/>
            <a:ext cx="1171575" cy="3789852"/>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Local Cache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cxnSp>
        <p:nvCxnSpPr>
          <p:cNvPr id="64" name="直接箭头连接符 63">
            <a:extLst>
              <a:ext uri="{FF2B5EF4-FFF2-40B4-BE49-F238E27FC236}">
                <a16:creationId xmlns:a16="http://schemas.microsoft.com/office/drawing/2014/main" id="{237DAFBC-F2A8-47C9-8EFB-1F242EE89B95}"/>
              </a:ext>
            </a:extLst>
          </p:cNvPr>
          <p:cNvCxnSpPr>
            <a:cxnSpLocks/>
            <a:stCxn id="9" idx="0"/>
            <a:endCxn id="61" idx="2"/>
          </p:cNvCxnSpPr>
          <p:nvPr/>
        </p:nvCxnSpPr>
        <p:spPr>
          <a:xfrm flipV="1">
            <a:off x="4993481" y="2543753"/>
            <a:ext cx="0" cy="379045"/>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34254E69-236C-49F0-96EA-D2C0F66CC9E7}"/>
              </a:ext>
            </a:extLst>
          </p:cNvPr>
          <p:cNvCxnSpPr>
            <a:cxnSpLocks/>
          </p:cNvCxnSpPr>
          <p:nvPr/>
        </p:nvCxnSpPr>
        <p:spPr>
          <a:xfrm>
            <a:off x="5579268" y="3428999"/>
            <a:ext cx="575063" cy="0"/>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2988A658-1BDF-4AEE-8D3F-733CB8A7122C}"/>
              </a:ext>
            </a:extLst>
          </p:cNvPr>
          <p:cNvCxnSpPr>
            <a:cxnSpLocks/>
            <a:stCxn id="63" idx="3"/>
            <a:endCxn id="62" idx="1"/>
          </p:cNvCxnSpPr>
          <p:nvPr/>
        </p:nvCxnSpPr>
        <p:spPr>
          <a:xfrm flipV="1">
            <a:off x="9113017" y="3564271"/>
            <a:ext cx="564382" cy="1"/>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椭圆 74">
            <a:extLst>
              <a:ext uri="{FF2B5EF4-FFF2-40B4-BE49-F238E27FC236}">
                <a16:creationId xmlns:a16="http://schemas.microsoft.com/office/drawing/2014/main" id="{65C05EA3-4371-4415-A6C2-C81908AA8674}"/>
              </a:ext>
            </a:extLst>
          </p:cNvPr>
          <p:cNvSpPr/>
          <p:nvPr/>
        </p:nvSpPr>
        <p:spPr>
          <a:xfrm>
            <a:off x="1160860" y="2887496"/>
            <a:ext cx="2657472" cy="1083007"/>
          </a:xfrm>
          <a:prstGeom prst="ellipse">
            <a:avLst/>
          </a:prstGeom>
          <a:noFill/>
          <a:ln w="28575">
            <a:solidFill>
              <a:schemeClr val="accent1"/>
            </a:solid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76" name="椭圆 75">
            <a:extLst>
              <a:ext uri="{FF2B5EF4-FFF2-40B4-BE49-F238E27FC236}">
                <a16:creationId xmlns:a16="http://schemas.microsoft.com/office/drawing/2014/main" id="{AF08A246-C7BC-4F58-8A19-8577844DE97A}"/>
              </a:ext>
            </a:extLst>
          </p:cNvPr>
          <p:cNvSpPr/>
          <p:nvPr/>
        </p:nvSpPr>
        <p:spPr>
          <a:xfrm>
            <a:off x="1025131" y="3938788"/>
            <a:ext cx="3290881" cy="1508816"/>
          </a:xfrm>
          <a:prstGeom prst="ellipse">
            <a:avLst/>
          </a:prstGeom>
          <a:noFill/>
          <a:ln w="28575">
            <a:solidFill>
              <a:schemeClr val="accent1"/>
            </a:solid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79" name="椭圆 78">
            <a:extLst>
              <a:ext uri="{FF2B5EF4-FFF2-40B4-BE49-F238E27FC236}">
                <a16:creationId xmlns:a16="http://schemas.microsoft.com/office/drawing/2014/main" id="{DE2E8EA0-4789-40C6-A48A-03EA482A68F3}"/>
              </a:ext>
            </a:extLst>
          </p:cNvPr>
          <p:cNvSpPr/>
          <p:nvPr/>
        </p:nvSpPr>
        <p:spPr>
          <a:xfrm>
            <a:off x="4314823" y="2819082"/>
            <a:ext cx="1344208" cy="2801154"/>
          </a:xfrm>
          <a:prstGeom prst="ellipse">
            <a:avLst/>
          </a:prstGeom>
          <a:noFill/>
          <a:ln w="28575">
            <a:solidFill>
              <a:schemeClr val="accent1"/>
            </a:solid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80" name="文本框 79">
            <a:extLst>
              <a:ext uri="{FF2B5EF4-FFF2-40B4-BE49-F238E27FC236}">
                <a16:creationId xmlns:a16="http://schemas.microsoft.com/office/drawing/2014/main" id="{BCFECE27-578C-4509-BADA-981C8EAF39FC}"/>
              </a:ext>
            </a:extLst>
          </p:cNvPr>
          <p:cNvSpPr txBox="1"/>
          <p:nvPr/>
        </p:nvSpPr>
        <p:spPr>
          <a:xfrm>
            <a:off x="116694" y="2594486"/>
            <a:ext cx="1148949" cy="646331"/>
          </a:xfrm>
          <a:prstGeom prst="rect">
            <a:avLst/>
          </a:prstGeom>
          <a:noFill/>
        </p:spPr>
        <p:txBody>
          <a:bodyPr wrap="square" rtlCol="0">
            <a:spAutoFit/>
          </a:bodyPr>
          <a:lstStyle/>
          <a:p>
            <a:pPr algn="l"/>
            <a:r>
              <a:rPr lang="en-US" altLang="zh-CN" b="1" dirty="0">
                <a:solidFill>
                  <a:schemeClr val="accent1"/>
                </a:solidFill>
                <a:latin typeface="微软雅黑" panose="020B0503020204020204" pitchFamily="34" charset="-122"/>
                <a:ea typeface="微软雅黑" panose="020B0503020204020204" pitchFamily="34" charset="-122"/>
              </a:rPr>
              <a:t>in-order issue</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81" name="文本框 80">
            <a:extLst>
              <a:ext uri="{FF2B5EF4-FFF2-40B4-BE49-F238E27FC236}">
                <a16:creationId xmlns:a16="http://schemas.microsoft.com/office/drawing/2014/main" id="{D3F48494-C536-4E65-AF78-7F5B118E44DE}"/>
              </a:ext>
            </a:extLst>
          </p:cNvPr>
          <p:cNvSpPr txBox="1"/>
          <p:nvPr/>
        </p:nvSpPr>
        <p:spPr>
          <a:xfrm>
            <a:off x="267250" y="5489753"/>
            <a:ext cx="1689502" cy="646331"/>
          </a:xfrm>
          <a:prstGeom prst="rect">
            <a:avLst/>
          </a:prstGeom>
          <a:noFill/>
        </p:spPr>
        <p:txBody>
          <a:bodyPr wrap="square" rtlCol="0">
            <a:spAutoFit/>
          </a:bodyPr>
          <a:lstStyle/>
          <a:p>
            <a:pPr algn="l"/>
            <a:r>
              <a:rPr lang="en-US" altLang="zh-CN" b="1" dirty="0">
                <a:solidFill>
                  <a:schemeClr val="accent1"/>
                </a:solidFill>
                <a:latin typeface="微软雅黑" panose="020B0503020204020204" pitchFamily="34" charset="-122"/>
                <a:ea typeface="微软雅黑" panose="020B0503020204020204" pitchFamily="34" charset="-122"/>
              </a:rPr>
              <a:t>out-of-order execution</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83" name="文本框 82">
            <a:extLst>
              <a:ext uri="{FF2B5EF4-FFF2-40B4-BE49-F238E27FC236}">
                <a16:creationId xmlns:a16="http://schemas.microsoft.com/office/drawing/2014/main" id="{10D73CB2-17D6-49A2-9493-D2E4B267B67B}"/>
              </a:ext>
            </a:extLst>
          </p:cNvPr>
          <p:cNvSpPr txBox="1"/>
          <p:nvPr/>
        </p:nvSpPr>
        <p:spPr>
          <a:xfrm>
            <a:off x="4399357" y="5719096"/>
            <a:ext cx="1689502" cy="646331"/>
          </a:xfrm>
          <a:prstGeom prst="rect">
            <a:avLst/>
          </a:prstGeom>
          <a:noFill/>
        </p:spPr>
        <p:txBody>
          <a:bodyPr wrap="square" rtlCol="0">
            <a:spAutoFit/>
          </a:bodyPr>
          <a:lstStyle/>
          <a:p>
            <a:pPr algn="l"/>
            <a:r>
              <a:rPr lang="en-US" altLang="zh-CN" b="1" dirty="0">
                <a:solidFill>
                  <a:schemeClr val="accent1"/>
                </a:solidFill>
                <a:latin typeface="微软雅黑" panose="020B0503020204020204" pitchFamily="34" charset="-122"/>
                <a:ea typeface="微软雅黑" panose="020B0503020204020204" pitchFamily="34" charset="-122"/>
              </a:rPr>
              <a:t>in-order</a:t>
            </a:r>
          </a:p>
          <a:p>
            <a:pPr algn="l"/>
            <a:r>
              <a:rPr lang="en-US" altLang="zh-CN" b="1" dirty="0">
                <a:solidFill>
                  <a:schemeClr val="accent1"/>
                </a:solidFill>
                <a:latin typeface="微软雅黑" panose="020B0503020204020204" pitchFamily="34" charset="-122"/>
                <a:ea typeface="微软雅黑" panose="020B0503020204020204" pitchFamily="34" charset="-122"/>
              </a:rPr>
              <a:t>commit</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7B1F2BF8-DA77-4BAB-A8AB-1BDB74FD6856}"/>
              </a:ext>
            </a:extLst>
          </p:cNvPr>
          <p:cNvSpPr/>
          <p:nvPr/>
        </p:nvSpPr>
        <p:spPr>
          <a:xfrm>
            <a:off x="6154331" y="1669345"/>
            <a:ext cx="1171575" cy="2695485"/>
          </a:xfrm>
          <a:prstGeom prst="rect">
            <a:avLst/>
          </a:prstGeom>
          <a:solidFill>
            <a:schemeClr val="accent4">
              <a:lumMod val="60000"/>
              <a:lumOff val="40000"/>
            </a:schemeClr>
          </a:solidFill>
          <a:ln w="28575">
            <a:no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(FIFO)</a:t>
            </a: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Store</a:t>
            </a: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Buffer</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cxnSp>
        <p:nvCxnSpPr>
          <p:cNvPr id="36" name="直接箭头连接符 35">
            <a:extLst>
              <a:ext uri="{FF2B5EF4-FFF2-40B4-BE49-F238E27FC236}">
                <a16:creationId xmlns:a16="http://schemas.microsoft.com/office/drawing/2014/main" id="{CCAD2714-2F28-4A97-875E-21788FB035D9}"/>
              </a:ext>
            </a:extLst>
          </p:cNvPr>
          <p:cNvCxnSpPr>
            <a:cxnSpLocks/>
          </p:cNvCxnSpPr>
          <p:nvPr/>
        </p:nvCxnSpPr>
        <p:spPr>
          <a:xfrm>
            <a:off x="5579268" y="4866924"/>
            <a:ext cx="2362174" cy="0"/>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471C97D1-43EA-4ED9-9226-34DA2358A88A}"/>
              </a:ext>
            </a:extLst>
          </p:cNvPr>
          <p:cNvCxnSpPr>
            <a:cxnSpLocks/>
          </p:cNvCxnSpPr>
          <p:nvPr/>
        </p:nvCxnSpPr>
        <p:spPr>
          <a:xfrm>
            <a:off x="7325906" y="2887496"/>
            <a:ext cx="615536" cy="30155"/>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95AD426C-8DEF-4D0D-9AEE-43CB2C3BDA6C}"/>
              </a:ext>
            </a:extLst>
          </p:cNvPr>
          <p:cNvSpPr txBox="1"/>
          <p:nvPr/>
        </p:nvSpPr>
        <p:spPr>
          <a:xfrm>
            <a:off x="5821839" y="336259"/>
            <a:ext cx="7465219" cy="1200329"/>
          </a:xfrm>
          <a:prstGeom prst="rect">
            <a:avLst/>
          </a:prstGeom>
          <a:noFill/>
        </p:spPr>
        <p:txBody>
          <a:bodyPr wrap="square" rtlCol="0">
            <a:spAutoFit/>
          </a:bodyPr>
          <a:lstStyle/>
          <a:p>
            <a:pPr algn="l"/>
            <a:r>
              <a:rPr lang="en-US" altLang="zh-CN" sz="2400" b="1" dirty="0">
                <a:solidFill>
                  <a:schemeClr val="accent4">
                    <a:lumMod val="75000"/>
                  </a:schemeClr>
                </a:solidFill>
                <a:latin typeface="微软雅黑" panose="020B0503020204020204" pitchFamily="34" charset="-122"/>
                <a:ea typeface="微软雅黑" panose="020B0503020204020204" pitchFamily="34" charset="-122"/>
              </a:rPr>
              <a:t>Store into store buffer after commit. </a:t>
            </a:r>
          </a:p>
          <a:p>
            <a:pPr algn="l"/>
            <a:r>
              <a:rPr lang="en-US" altLang="zh-CN" sz="2400" b="1" dirty="0">
                <a:solidFill>
                  <a:schemeClr val="accent4">
                    <a:lumMod val="75000"/>
                  </a:schemeClr>
                </a:solidFill>
                <a:latin typeface="微软雅黑" panose="020B0503020204020204" pitchFamily="34" charset="-122"/>
                <a:ea typeface="微软雅黑" panose="020B0503020204020204" pitchFamily="34" charset="-122"/>
              </a:rPr>
              <a:t>Later Load may commit bypass earlier stores(before them drain to cache).</a:t>
            </a:r>
            <a:endParaRPr lang="zh-CN" altLang="en-US" sz="24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50" name="文本框 49">
            <a:extLst>
              <a:ext uri="{FF2B5EF4-FFF2-40B4-BE49-F238E27FC236}">
                <a16:creationId xmlns:a16="http://schemas.microsoft.com/office/drawing/2014/main" id="{56EE486F-208D-4F68-A502-F47CB5EB3B1B}"/>
              </a:ext>
            </a:extLst>
          </p:cNvPr>
          <p:cNvSpPr txBox="1"/>
          <p:nvPr/>
        </p:nvSpPr>
        <p:spPr>
          <a:xfrm>
            <a:off x="128270" y="322580"/>
            <a:ext cx="55652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Total Store Order Consistency</a:t>
            </a:r>
          </a:p>
        </p:txBody>
      </p:sp>
    </p:spTree>
    <p:extLst>
      <p:ext uri="{BB962C8B-B14F-4D97-AF65-F5344CB8AC3E}">
        <p14:creationId xmlns:p14="http://schemas.microsoft.com/office/powerpoint/2010/main" val="33717998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pic>
        <p:nvPicPr>
          <p:cNvPr id="25" name="图片 24">
            <a:extLst>
              <a:ext uri="{FF2B5EF4-FFF2-40B4-BE49-F238E27FC236}">
                <a16:creationId xmlns:a16="http://schemas.microsoft.com/office/drawing/2014/main" id="{DFAC7361-DFE0-4BE1-91BF-7E449E07DA21}"/>
              </a:ext>
            </a:extLst>
          </p:cNvPr>
          <p:cNvPicPr>
            <a:picLocks noChangeAspect="1"/>
          </p:cNvPicPr>
          <p:nvPr/>
        </p:nvPicPr>
        <p:blipFill>
          <a:blip r:embed="rId3"/>
          <a:stretch>
            <a:fillRect/>
          </a:stretch>
        </p:blipFill>
        <p:spPr>
          <a:xfrm>
            <a:off x="3094142" y="1065747"/>
            <a:ext cx="8957727" cy="3642561"/>
          </a:xfrm>
          <a:prstGeom prst="rect">
            <a:avLst/>
          </a:prstGeom>
        </p:spPr>
      </p:pic>
      <p:sp>
        <p:nvSpPr>
          <p:cNvPr id="37" name="文本框 36">
            <a:extLst>
              <a:ext uri="{FF2B5EF4-FFF2-40B4-BE49-F238E27FC236}">
                <a16:creationId xmlns:a16="http://schemas.microsoft.com/office/drawing/2014/main" id="{D5AFF8D6-2347-44B1-BC4E-33BC4A5721E8}"/>
              </a:ext>
            </a:extLst>
          </p:cNvPr>
          <p:cNvSpPr txBox="1"/>
          <p:nvPr/>
        </p:nvSpPr>
        <p:spPr>
          <a:xfrm>
            <a:off x="233392" y="4242589"/>
            <a:ext cx="11250563" cy="2510340"/>
          </a:xfrm>
          <a:prstGeom prst="rect">
            <a:avLst/>
          </a:prstGeom>
          <a:noFill/>
        </p:spPr>
        <p:txBody>
          <a:bodyPr wrap="square" rtlCol="0">
            <a:noAutofit/>
          </a:bodyPr>
          <a:lstStyle/>
          <a:p>
            <a:pPr algn="l"/>
            <a:r>
              <a:rPr lang="en-US" altLang="zh-CN" sz="2400" b="1" dirty="0">
                <a:latin typeface="微软雅黑" panose="020B0503020204020204" pitchFamily="34" charset="-122"/>
                <a:ea typeface="微软雅黑" panose="020B0503020204020204" pitchFamily="34" charset="-122"/>
              </a:rPr>
              <a:t>For uniprocessor:</a:t>
            </a:r>
          </a:p>
          <a:p>
            <a:pPr algn="l"/>
            <a:r>
              <a:rPr lang="en-US" altLang="zh-CN" sz="2400" b="1" dirty="0">
                <a:latin typeface="微软雅黑" panose="020B0503020204020204" pitchFamily="34" charset="-122"/>
                <a:ea typeface="微软雅黑" panose="020B0503020204020204" pitchFamily="34" charset="-122"/>
              </a:rPr>
              <a:t>	L-L/L-S remains ordered through ROB, /S-S remains ordered 	through Write Buffer</a:t>
            </a:r>
          </a:p>
          <a:p>
            <a:pPr algn="l"/>
            <a:r>
              <a:rPr lang="en-US" altLang="zh-CN" sz="2400" b="1" dirty="0">
                <a:latin typeface="微软雅黑" panose="020B0503020204020204" pitchFamily="34" charset="-122"/>
                <a:ea typeface="微软雅黑" panose="020B0503020204020204" pitchFamily="34" charset="-122"/>
              </a:rPr>
              <a:t>	</a:t>
            </a:r>
          </a:p>
          <a:p>
            <a:pPr algn="l"/>
            <a:r>
              <a:rPr lang="en-US" altLang="zh-CN" sz="2400" b="1" dirty="0">
                <a:latin typeface="微软雅黑" panose="020B0503020204020204" pitchFamily="34" charset="-122"/>
                <a:ea typeface="微软雅黑" panose="020B0503020204020204" pitchFamily="34" charset="-122"/>
              </a:rPr>
              <a:t>	S(a)-L(b) reorder is not invisible i.e. execution appears to be SC</a:t>
            </a:r>
          </a:p>
          <a:p>
            <a:pPr algn="l"/>
            <a:r>
              <a:rPr lang="en-US" altLang="zh-CN" sz="2400" b="1" dirty="0">
                <a:latin typeface="微软雅黑" panose="020B0503020204020204" pitchFamily="34" charset="-122"/>
                <a:ea typeface="微软雅黑" panose="020B0503020204020204" pitchFamily="34" charset="-122"/>
              </a:rPr>
              <a:t>	S(a)-L(a) reorder introduces RAW hazard, volatiles SC =&gt; local 	bypass from store buffer =&gt; execution appears to be SC</a:t>
            </a:r>
            <a:endParaRPr lang="zh-CN" altLang="en-US" sz="2400" b="1" dirty="0">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E67D53DD-7E5E-4E98-96E0-48B8A0713700}"/>
              </a:ext>
            </a:extLst>
          </p:cNvPr>
          <p:cNvSpPr txBox="1"/>
          <p:nvPr/>
        </p:nvSpPr>
        <p:spPr>
          <a:xfrm>
            <a:off x="128270" y="322580"/>
            <a:ext cx="55652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Total Store Order Consistency</a:t>
            </a:r>
          </a:p>
        </p:txBody>
      </p:sp>
    </p:spTree>
    <p:extLst>
      <p:ext uri="{BB962C8B-B14F-4D97-AF65-F5344CB8AC3E}">
        <p14:creationId xmlns:p14="http://schemas.microsoft.com/office/powerpoint/2010/main" val="467519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pic>
        <p:nvPicPr>
          <p:cNvPr id="25" name="图片 24">
            <a:extLst>
              <a:ext uri="{FF2B5EF4-FFF2-40B4-BE49-F238E27FC236}">
                <a16:creationId xmlns:a16="http://schemas.microsoft.com/office/drawing/2014/main" id="{DFAC7361-DFE0-4BE1-91BF-7E449E07DA21}"/>
              </a:ext>
            </a:extLst>
          </p:cNvPr>
          <p:cNvPicPr>
            <a:picLocks noChangeAspect="1"/>
          </p:cNvPicPr>
          <p:nvPr/>
        </p:nvPicPr>
        <p:blipFill>
          <a:blip r:embed="rId3"/>
          <a:stretch>
            <a:fillRect/>
          </a:stretch>
        </p:blipFill>
        <p:spPr>
          <a:xfrm>
            <a:off x="3094142" y="1065747"/>
            <a:ext cx="8957727" cy="3642561"/>
          </a:xfrm>
          <a:prstGeom prst="rect">
            <a:avLst/>
          </a:prstGeom>
        </p:spPr>
      </p:pic>
      <p:sp>
        <p:nvSpPr>
          <p:cNvPr id="37" name="文本框 36">
            <a:extLst>
              <a:ext uri="{FF2B5EF4-FFF2-40B4-BE49-F238E27FC236}">
                <a16:creationId xmlns:a16="http://schemas.microsoft.com/office/drawing/2014/main" id="{D5AFF8D6-2347-44B1-BC4E-33BC4A5721E8}"/>
              </a:ext>
            </a:extLst>
          </p:cNvPr>
          <p:cNvSpPr txBox="1"/>
          <p:nvPr/>
        </p:nvSpPr>
        <p:spPr>
          <a:xfrm>
            <a:off x="307226" y="4537083"/>
            <a:ext cx="11250563" cy="2510340"/>
          </a:xfrm>
          <a:prstGeom prst="rect">
            <a:avLst/>
          </a:prstGeom>
          <a:noFill/>
        </p:spPr>
        <p:txBody>
          <a:bodyPr wrap="square" rtlCol="0">
            <a:noAutofit/>
          </a:bodyPr>
          <a:lstStyle/>
          <a:p>
            <a:pPr algn="l"/>
            <a:endParaRPr lang="en-US" altLang="zh-CN" sz="2400" b="1" dirty="0">
              <a:latin typeface="微软雅黑" panose="020B0503020204020204" pitchFamily="34" charset="-122"/>
              <a:ea typeface="微软雅黑" panose="020B0503020204020204" pitchFamily="34" charset="-122"/>
            </a:endParaRPr>
          </a:p>
          <a:p>
            <a:pPr algn="l"/>
            <a:r>
              <a:rPr lang="en-US" altLang="zh-CN" sz="2400" b="1" dirty="0">
                <a:latin typeface="微软雅黑" panose="020B0503020204020204" pitchFamily="34" charset="-122"/>
                <a:ea typeface="微软雅黑" panose="020B0503020204020204" pitchFamily="34" charset="-122"/>
              </a:rPr>
              <a:t>When building a multicore processor, it seems natural to use multiple cores, each with its own bypassing write buﬀer, and assume that the write buﬀers continue to be architecturally invisible.</a:t>
            </a:r>
          </a:p>
        </p:txBody>
      </p:sp>
      <p:sp>
        <p:nvSpPr>
          <p:cNvPr id="38" name="文本框 37">
            <a:extLst>
              <a:ext uri="{FF2B5EF4-FFF2-40B4-BE49-F238E27FC236}">
                <a16:creationId xmlns:a16="http://schemas.microsoft.com/office/drawing/2014/main" id="{E67D53DD-7E5E-4E98-96E0-48B8A0713700}"/>
              </a:ext>
            </a:extLst>
          </p:cNvPr>
          <p:cNvSpPr txBox="1"/>
          <p:nvPr/>
        </p:nvSpPr>
        <p:spPr>
          <a:xfrm>
            <a:off x="128270" y="322580"/>
            <a:ext cx="55652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Total Store Order Consistency</a:t>
            </a:r>
          </a:p>
        </p:txBody>
      </p:sp>
    </p:spTree>
    <p:extLst>
      <p:ext uri="{BB962C8B-B14F-4D97-AF65-F5344CB8AC3E}">
        <p14:creationId xmlns:p14="http://schemas.microsoft.com/office/powerpoint/2010/main" val="33867130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pic>
        <p:nvPicPr>
          <p:cNvPr id="25" name="图片 24">
            <a:extLst>
              <a:ext uri="{FF2B5EF4-FFF2-40B4-BE49-F238E27FC236}">
                <a16:creationId xmlns:a16="http://schemas.microsoft.com/office/drawing/2014/main" id="{DFAC7361-DFE0-4BE1-91BF-7E449E07DA21}"/>
              </a:ext>
            </a:extLst>
          </p:cNvPr>
          <p:cNvPicPr>
            <a:picLocks noChangeAspect="1"/>
          </p:cNvPicPr>
          <p:nvPr/>
        </p:nvPicPr>
        <p:blipFill>
          <a:blip r:embed="rId3"/>
          <a:stretch>
            <a:fillRect/>
          </a:stretch>
        </p:blipFill>
        <p:spPr>
          <a:xfrm>
            <a:off x="3094142" y="1065747"/>
            <a:ext cx="8957727" cy="3642561"/>
          </a:xfrm>
          <a:prstGeom prst="rect">
            <a:avLst/>
          </a:prstGeom>
        </p:spPr>
      </p:pic>
      <p:sp>
        <p:nvSpPr>
          <p:cNvPr id="37" name="文本框 36">
            <a:extLst>
              <a:ext uri="{FF2B5EF4-FFF2-40B4-BE49-F238E27FC236}">
                <a16:creationId xmlns:a16="http://schemas.microsoft.com/office/drawing/2014/main" id="{D5AFF8D6-2347-44B1-BC4E-33BC4A5721E8}"/>
              </a:ext>
            </a:extLst>
          </p:cNvPr>
          <p:cNvSpPr txBox="1"/>
          <p:nvPr/>
        </p:nvSpPr>
        <p:spPr>
          <a:xfrm>
            <a:off x="307226" y="4537083"/>
            <a:ext cx="11250563" cy="2510340"/>
          </a:xfrm>
          <a:prstGeom prst="rect">
            <a:avLst/>
          </a:prstGeom>
          <a:noFill/>
        </p:spPr>
        <p:txBody>
          <a:bodyPr wrap="square" rtlCol="0">
            <a:noAutofit/>
          </a:bodyPr>
          <a:lstStyle/>
          <a:p>
            <a:pPr algn="l"/>
            <a:endParaRPr lang="en-US" altLang="zh-CN" sz="2400" b="1" dirty="0">
              <a:latin typeface="微软雅黑" panose="020B0503020204020204" pitchFamily="34" charset="-122"/>
              <a:ea typeface="微软雅黑" panose="020B0503020204020204" pitchFamily="34" charset="-122"/>
            </a:endParaRPr>
          </a:p>
          <a:p>
            <a:pPr algn="l"/>
            <a:r>
              <a:rPr lang="en-US" altLang="zh-CN" sz="2400" b="1" dirty="0">
                <a:latin typeface="微软雅黑" panose="020B0503020204020204" pitchFamily="34" charset="-122"/>
                <a:ea typeface="微软雅黑" panose="020B0503020204020204" pitchFamily="34" charset="-122"/>
              </a:rPr>
              <a:t>This assumption is wrong. </a:t>
            </a:r>
          </a:p>
        </p:txBody>
      </p:sp>
      <p:sp>
        <p:nvSpPr>
          <p:cNvPr id="38" name="文本框 37">
            <a:extLst>
              <a:ext uri="{FF2B5EF4-FFF2-40B4-BE49-F238E27FC236}">
                <a16:creationId xmlns:a16="http://schemas.microsoft.com/office/drawing/2014/main" id="{E67D53DD-7E5E-4E98-96E0-48B8A0713700}"/>
              </a:ext>
            </a:extLst>
          </p:cNvPr>
          <p:cNvSpPr txBox="1"/>
          <p:nvPr/>
        </p:nvSpPr>
        <p:spPr>
          <a:xfrm>
            <a:off x="128270" y="322580"/>
            <a:ext cx="55652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Total Store Order Consistency</a:t>
            </a:r>
          </a:p>
        </p:txBody>
      </p:sp>
    </p:spTree>
    <p:extLst>
      <p:ext uri="{BB962C8B-B14F-4D97-AF65-F5344CB8AC3E}">
        <p14:creationId xmlns:p14="http://schemas.microsoft.com/office/powerpoint/2010/main" val="4364232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7" name="文本框 36">
            <a:extLst>
              <a:ext uri="{FF2B5EF4-FFF2-40B4-BE49-F238E27FC236}">
                <a16:creationId xmlns:a16="http://schemas.microsoft.com/office/drawing/2014/main" id="{D5AFF8D6-2347-44B1-BC4E-33BC4A5721E8}"/>
              </a:ext>
            </a:extLst>
          </p:cNvPr>
          <p:cNvSpPr txBox="1"/>
          <p:nvPr/>
        </p:nvSpPr>
        <p:spPr>
          <a:xfrm>
            <a:off x="395860" y="3075451"/>
            <a:ext cx="11250563" cy="2995937"/>
          </a:xfrm>
          <a:prstGeom prst="rect">
            <a:avLst/>
          </a:prstGeom>
          <a:noFill/>
        </p:spPr>
        <p:txBody>
          <a:bodyPr wrap="square" rtlCol="0">
            <a:noAutofit/>
          </a:bodyPr>
          <a:lstStyle/>
          <a:p>
            <a:pPr algn="l"/>
            <a:r>
              <a:rPr lang="en-US" altLang="zh-CN" sz="2400" b="1" dirty="0">
                <a:latin typeface="微软雅黑" panose="020B0503020204020204" pitchFamily="34" charset="-122"/>
                <a:ea typeface="微软雅黑" panose="020B0503020204020204" pitchFamily="34" charset="-122"/>
              </a:rPr>
              <a:t>According to SC, (r1, r2) = (0, 0) should never happens, because:</a:t>
            </a:r>
          </a:p>
          <a:p>
            <a:pPr algn="l"/>
            <a:endParaRPr lang="en-US" altLang="zh-CN" sz="2400" b="1" dirty="0">
              <a:latin typeface="微软雅黑" panose="020B0503020204020204" pitchFamily="34" charset="-122"/>
              <a:ea typeface="微软雅黑" panose="020B0503020204020204" pitchFamily="34" charset="-122"/>
            </a:endParaRPr>
          </a:p>
          <a:p>
            <a:pPr algn="l"/>
            <a:r>
              <a:rPr lang="en-US" altLang="zh-CN" sz="2400" b="1" dirty="0">
                <a:latin typeface="微软雅黑" panose="020B0503020204020204" pitchFamily="34" charset="-122"/>
                <a:ea typeface="微软雅黑" panose="020B0503020204020204" pitchFamily="34" charset="-122"/>
              </a:rPr>
              <a:t>	result implies: L1 &lt;m S2 &amp; L2 &lt;m S1</a:t>
            </a:r>
          </a:p>
          <a:p>
            <a:pPr algn="l"/>
            <a:r>
              <a:rPr lang="en-US" altLang="zh-CN" sz="2400" b="1" dirty="0">
                <a:latin typeface="微软雅黑" panose="020B0503020204020204" pitchFamily="34" charset="-122"/>
                <a:ea typeface="微软雅黑" panose="020B0503020204020204" pitchFamily="34" charset="-122"/>
              </a:rPr>
              <a:t>	</a:t>
            </a:r>
          </a:p>
          <a:p>
            <a:pPr algn="l"/>
            <a:r>
              <a:rPr lang="en-US" altLang="zh-CN" sz="2400" b="1" dirty="0">
                <a:latin typeface="微软雅黑" panose="020B0503020204020204" pitchFamily="34" charset="-122"/>
                <a:ea typeface="微软雅黑" panose="020B0503020204020204" pitchFamily="34" charset="-122"/>
              </a:rPr>
              <a:t>	program order: S1 &lt;p L1 &amp; S2 &lt;p L2</a:t>
            </a:r>
          </a:p>
          <a:p>
            <a:pPr algn="l"/>
            <a:r>
              <a:rPr lang="en-US" altLang="zh-CN" sz="2400" b="1" dirty="0">
                <a:latin typeface="微软雅黑" panose="020B0503020204020204" pitchFamily="34" charset="-122"/>
                <a:ea typeface="微软雅黑" panose="020B0503020204020204" pitchFamily="34" charset="-122"/>
              </a:rPr>
              <a:t>	</a:t>
            </a:r>
          </a:p>
          <a:p>
            <a:pPr algn="l"/>
            <a:r>
              <a:rPr lang="en-US" altLang="zh-CN" sz="2400" b="1" dirty="0">
                <a:latin typeface="微软雅黑" panose="020B0503020204020204" pitchFamily="34" charset="-122"/>
                <a:ea typeface="微软雅黑" panose="020B0503020204020204" pitchFamily="34" charset="-122"/>
              </a:rPr>
              <a:t>	chained: </a:t>
            </a:r>
            <a:r>
              <a:rPr lang="en-US" altLang="zh-CN" sz="2400" b="1" dirty="0">
                <a:solidFill>
                  <a:srgbClr val="FF0000"/>
                </a:solidFill>
                <a:latin typeface="微软雅黑" panose="020B0503020204020204" pitchFamily="34" charset="-122"/>
                <a:ea typeface="微软雅黑" panose="020B0503020204020204" pitchFamily="34" charset="-122"/>
              </a:rPr>
              <a:t>S1</a:t>
            </a:r>
            <a:r>
              <a:rPr lang="en-US" altLang="zh-CN" sz="2400" b="1" dirty="0">
                <a:latin typeface="微软雅黑" panose="020B0503020204020204" pitchFamily="34" charset="-122"/>
                <a:ea typeface="微软雅黑" panose="020B0503020204020204" pitchFamily="34" charset="-122"/>
              </a:rPr>
              <a:t> &lt;p L1 &lt;m S2 &lt;p L2 &lt;m </a:t>
            </a:r>
            <a:r>
              <a:rPr lang="en-US" altLang="zh-CN" sz="2400" b="1" dirty="0">
                <a:solidFill>
                  <a:srgbClr val="FF0000"/>
                </a:solidFill>
                <a:latin typeface="微软雅黑" panose="020B0503020204020204" pitchFamily="34" charset="-122"/>
                <a:ea typeface="微软雅黑" panose="020B0503020204020204" pitchFamily="34" charset="-122"/>
              </a:rPr>
              <a:t>S1</a:t>
            </a:r>
          </a:p>
        </p:txBody>
      </p:sp>
      <p:sp>
        <p:nvSpPr>
          <p:cNvPr id="38" name="文本框 37">
            <a:extLst>
              <a:ext uri="{FF2B5EF4-FFF2-40B4-BE49-F238E27FC236}">
                <a16:creationId xmlns:a16="http://schemas.microsoft.com/office/drawing/2014/main" id="{E67D53DD-7E5E-4E98-96E0-48B8A0713700}"/>
              </a:ext>
            </a:extLst>
          </p:cNvPr>
          <p:cNvSpPr txBox="1"/>
          <p:nvPr/>
        </p:nvSpPr>
        <p:spPr>
          <a:xfrm>
            <a:off x="128270" y="322580"/>
            <a:ext cx="55652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Total Store Order Consistency</a:t>
            </a:r>
          </a:p>
        </p:txBody>
      </p:sp>
      <p:pic>
        <p:nvPicPr>
          <p:cNvPr id="3" name="图片 2">
            <a:extLst>
              <a:ext uri="{FF2B5EF4-FFF2-40B4-BE49-F238E27FC236}">
                <a16:creationId xmlns:a16="http://schemas.microsoft.com/office/drawing/2014/main" id="{FACD7FEA-60E0-4720-90FD-31823960449A}"/>
              </a:ext>
            </a:extLst>
          </p:cNvPr>
          <p:cNvPicPr>
            <a:picLocks noChangeAspect="1"/>
          </p:cNvPicPr>
          <p:nvPr/>
        </p:nvPicPr>
        <p:blipFill>
          <a:blip r:embed="rId3"/>
          <a:stretch>
            <a:fillRect/>
          </a:stretch>
        </p:blipFill>
        <p:spPr>
          <a:xfrm>
            <a:off x="395860" y="1156435"/>
            <a:ext cx="10915817" cy="1370944"/>
          </a:xfrm>
          <a:prstGeom prst="rect">
            <a:avLst/>
          </a:prstGeom>
        </p:spPr>
      </p:pic>
      <p:sp>
        <p:nvSpPr>
          <p:cNvPr id="4" name="文本框 3">
            <a:extLst>
              <a:ext uri="{FF2B5EF4-FFF2-40B4-BE49-F238E27FC236}">
                <a16:creationId xmlns:a16="http://schemas.microsoft.com/office/drawing/2014/main" id="{1F95E01C-C730-44A3-BC30-581D25E60156}"/>
              </a:ext>
            </a:extLst>
          </p:cNvPr>
          <p:cNvSpPr txBox="1"/>
          <p:nvPr/>
        </p:nvSpPr>
        <p:spPr>
          <a:xfrm>
            <a:off x="590668" y="1999186"/>
            <a:ext cx="391886" cy="584775"/>
          </a:xfrm>
          <a:prstGeom prst="rect">
            <a:avLst/>
          </a:prstGeom>
          <a:noFill/>
        </p:spPr>
        <p:txBody>
          <a:bodyPr wrap="square" rtlCol="0">
            <a:spAutoFit/>
          </a:bodyPr>
          <a:lstStyle/>
          <a:p>
            <a:pPr algn="l"/>
            <a:r>
              <a:rPr lang="en-US" altLang="zh-CN" sz="3200" b="1" dirty="0">
                <a:latin typeface="微软雅黑" panose="020B0503020204020204" pitchFamily="34" charset="-122"/>
                <a:ea typeface="微软雅黑" panose="020B0503020204020204" pitchFamily="34" charset="-122"/>
              </a:rPr>
              <a:t>1</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00997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7" name="文本框 36">
            <a:extLst>
              <a:ext uri="{FF2B5EF4-FFF2-40B4-BE49-F238E27FC236}">
                <a16:creationId xmlns:a16="http://schemas.microsoft.com/office/drawing/2014/main" id="{D5AFF8D6-2347-44B1-BC4E-33BC4A5721E8}"/>
              </a:ext>
            </a:extLst>
          </p:cNvPr>
          <p:cNvSpPr txBox="1"/>
          <p:nvPr/>
        </p:nvSpPr>
        <p:spPr>
          <a:xfrm>
            <a:off x="395860" y="3075451"/>
            <a:ext cx="11250563" cy="2995937"/>
          </a:xfrm>
          <a:prstGeom prst="rect">
            <a:avLst/>
          </a:prstGeom>
          <a:noFill/>
        </p:spPr>
        <p:txBody>
          <a:bodyPr wrap="square" rtlCol="0">
            <a:noAutofit/>
          </a:bodyPr>
          <a:lstStyle/>
          <a:p>
            <a:pPr algn="l"/>
            <a:r>
              <a:rPr lang="en-US" altLang="zh-CN" sz="2800" b="1" dirty="0">
                <a:latin typeface="微软雅黑" panose="020B0503020204020204" pitchFamily="34" charset="-122"/>
                <a:ea typeface="微软雅黑" panose="020B0503020204020204" pitchFamily="34" charset="-122"/>
              </a:rPr>
              <a:t>This may happen on multiprocessor system with their own bypassing write buffers.</a:t>
            </a:r>
          </a:p>
          <a:p>
            <a:pPr algn="l"/>
            <a:endParaRPr lang="en-US" altLang="zh-CN" sz="2800" b="1" dirty="0">
              <a:solidFill>
                <a:srgbClr val="FF0000"/>
              </a:solidFill>
              <a:latin typeface="微软雅黑" panose="020B0503020204020204" pitchFamily="34" charset="-122"/>
              <a:ea typeface="微软雅黑" panose="020B0503020204020204" pitchFamily="34" charset="-122"/>
            </a:endParaRPr>
          </a:p>
          <a:p>
            <a:pPr algn="l"/>
            <a:r>
              <a:rPr lang="en-US" altLang="zh-CN" sz="2800" b="1" dirty="0">
                <a:latin typeface="微软雅黑" panose="020B0503020204020204" pitchFamily="34" charset="-122"/>
                <a:ea typeface="微软雅黑" panose="020B0503020204020204" pitchFamily="34" charset="-122"/>
              </a:rPr>
              <a:t>How?</a:t>
            </a:r>
          </a:p>
        </p:txBody>
      </p:sp>
      <p:sp>
        <p:nvSpPr>
          <p:cNvPr id="38" name="文本框 37">
            <a:extLst>
              <a:ext uri="{FF2B5EF4-FFF2-40B4-BE49-F238E27FC236}">
                <a16:creationId xmlns:a16="http://schemas.microsoft.com/office/drawing/2014/main" id="{E67D53DD-7E5E-4E98-96E0-48B8A0713700}"/>
              </a:ext>
            </a:extLst>
          </p:cNvPr>
          <p:cNvSpPr txBox="1"/>
          <p:nvPr/>
        </p:nvSpPr>
        <p:spPr>
          <a:xfrm>
            <a:off x="128270" y="322580"/>
            <a:ext cx="55652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Total Store Order Consistency</a:t>
            </a:r>
          </a:p>
        </p:txBody>
      </p:sp>
      <p:pic>
        <p:nvPicPr>
          <p:cNvPr id="3" name="图片 2">
            <a:extLst>
              <a:ext uri="{FF2B5EF4-FFF2-40B4-BE49-F238E27FC236}">
                <a16:creationId xmlns:a16="http://schemas.microsoft.com/office/drawing/2014/main" id="{FACD7FEA-60E0-4720-90FD-31823960449A}"/>
              </a:ext>
            </a:extLst>
          </p:cNvPr>
          <p:cNvPicPr>
            <a:picLocks noChangeAspect="1"/>
          </p:cNvPicPr>
          <p:nvPr/>
        </p:nvPicPr>
        <p:blipFill>
          <a:blip r:embed="rId3"/>
          <a:stretch>
            <a:fillRect/>
          </a:stretch>
        </p:blipFill>
        <p:spPr>
          <a:xfrm>
            <a:off x="395860" y="1156435"/>
            <a:ext cx="10915817" cy="1370944"/>
          </a:xfrm>
          <a:prstGeom prst="rect">
            <a:avLst/>
          </a:prstGeom>
        </p:spPr>
      </p:pic>
      <p:sp>
        <p:nvSpPr>
          <p:cNvPr id="4" name="文本框 3">
            <a:extLst>
              <a:ext uri="{FF2B5EF4-FFF2-40B4-BE49-F238E27FC236}">
                <a16:creationId xmlns:a16="http://schemas.microsoft.com/office/drawing/2014/main" id="{1F95E01C-C730-44A3-BC30-581D25E60156}"/>
              </a:ext>
            </a:extLst>
          </p:cNvPr>
          <p:cNvSpPr txBox="1"/>
          <p:nvPr/>
        </p:nvSpPr>
        <p:spPr>
          <a:xfrm>
            <a:off x="590668" y="1999186"/>
            <a:ext cx="391886" cy="584775"/>
          </a:xfrm>
          <a:prstGeom prst="rect">
            <a:avLst/>
          </a:prstGeom>
          <a:noFill/>
        </p:spPr>
        <p:txBody>
          <a:bodyPr wrap="square" rtlCol="0">
            <a:spAutoFit/>
          </a:bodyPr>
          <a:lstStyle/>
          <a:p>
            <a:pPr algn="l"/>
            <a:r>
              <a:rPr lang="en-US" altLang="zh-CN" sz="3200" b="1" dirty="0">
                <a:latin typeface="微软雅黑" panose="020B0503020204020204" pitchFamily="34" charset="-122"/>
                <a:ea typeface="微软雅黑" panose="020B0503020204020204" pitchFamily="34" charset="-122"/>
              </a:rPr>
              <a:t>1</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4173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0" name="文本框 29"/>
          <p:cNvSpPr txBox="1"/>
          <p:nvPr/>
        </p:nvSpPr>
        <p:spPr>
          <a:xfrm>
            <a:off x="128270" y="322580"/>
            <a:ext cx="775995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Register &amp; Memory Location Dependence</a:t>
            </a:r>
            <a:endParaRPr lang="zh-CN" altLang="en-US"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6" name="矩形 5">
            <a:extLst>
              <a:ext uri="{FF2B5EF4-FFF2-40B4-BE49-F238E27FC236}">
                <a16:creationId xmlns:a16="http://schemas.microsoft.com/office/drawing/2014/main" id="{2A97F6BA-D0E7-4919-A5AB-BB651ABD3B93}"/>
              </a:ext>
            </a:extLst>
          </p:cNvPr>
          <p:cNvSpPr/>
          <p:nvPr/>
        </p:nvSpPr>
        <p:spPr>
          <a:xfrm>
            <a:off x="916305" y="963930"/>
            <a:ext cx="11159490" cy="3182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fontAlgn="base">
              <a:lnSpc>
                <a:spcPct val="150000"/>
              </a:lnSpc>
              <a:spcBef>
                <a:spcPct val="0"/>
              </a:spcBef>
              <a:spcAft>
                <a:spcPct val="0"/>
              </a:spcAft>
            </a:pPr>
            <a:r>
              <a:rPr lang="zh-CN" altLang="en-US" sz="2800"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依赖产生的方式：</a:t>
            </a:r>
            <a:r>
              <a:rPr lang="en-US" altLang="zh-CN" sz="2800"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reg vs.</a:t>
            </a:r>
            <a:r>
              <a:rPr lang="zh-CN" altLang="en-US" sz="2800"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 </a:t>
            </a:r>
            <a:r>
              <a:rPr lang="en-US" altLang="zh-CN" sz="2800"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mem</a:t>
            </a:r>
            <a:endParaRPr lang="en-US" altLang="zh-CN" sz="2800"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WAW &amp; WAR</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类似，无法确保依赖意味着即使是单核，程序的正确性也会丧失</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marL="285750" indent="-285750" algn="just" fontAlgn="base">
              <a:lnSpc>
                <a:spcPct val="150000"/>
              </a:lnSpc>
              <a:spcBef>
                <a:spcPct val="0"/>
              </a:spcBef>
              <a:spcAft>
                <a:spcPct val="0"/>
              </a:spcAft>
              <a:buFontTx/>
              <a:buChar char="-"/>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由什么指令（</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mem access</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reg operation</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）产生不重要（</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reg</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的三种方式都一样）</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just"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 </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重要的是媒介是</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reg</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还是</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mem</a:t>
            </a:r>
            <a:r>
              <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：为什么？</a:t>
            </a: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Tree>
    <p:extLst>
      <p:ext uri="{BB962C8B-B14F-4D97-AF65-F5344CB8AC3E}">
        <p14:creationId xmlns:p14="http://schemas.microsoft.com/office/powerpoint/2010/main" val="404869427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50" name="文本框 49">
            <a:extLst>
              <a:ext uri="{FF2B5EF4-FFF2-40B4-BE49-F238E27FC236}">
                <a16:creationId xmlns:a16="http://schemas.microsoft.com/office/drawing/2014/main" id="{56EE486F-208D-4F68-A502-F47CB5EB3B1B}"/>
              </a:ext>
            </a:extLst>
          </p:cNvPr>
          <p:cNvSpPr txBox="1"/>
          <p:nvPr/>
        </p:nvSpPr>
        <p:spPr>
          <a:xfrm>
            <a:off x="128270" y="322580"/>
            <a:ext cx="55652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Total Store Order Consistency</a:t>
            </a:r>
          </a:p>
        </p:txBody>
      </p:sp>
      <p:sp>
        <p:nvSpPr>
          <p:cNvPr id="34" name="矩形 33">
            <a:extLst>
              <a:ext uri="{FF2B5EF4-FFF2-40B4-BE49-F238E27FC236}">
                <a16:creationId xmlns:a16="http://schemas.microsoft.com/office/drawing/2014/main" id="{949593C4-77F8-4E37-ABA8-3241080FFCD5}"/>
              </a:ext>
            </a:extLst>
          </p:cNvPr>
          <p:cNvSpPr/>
          <p:nvPr/>
        </p:nvSpPr>
        <p:spPr>
          <a:xfrm>
            <a:off x="327053" y="2970092"/>
            <a:ext cx="1655094"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Issue Stage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37" name="矩形 36">
            <a:extLst>
              <a:ext uri="{FF2B5EF4-FFF2-40B4-BE49-F238E27FC236}">
                <a16:creationId xmlns:a16="http://schemas.microsoft.com/office/drawing/2014/main" id="{A8DC84A8-2D2B-447F-864C-256E47F26597}"/>
              </a:ext>
            </a:extLst>
          </p:cNvPr>
          <p:cNvSpPr/>
          <p:nvPr/>
        </p:nvSpPr>
        <p:spPr>
          <a:xfrm>
            <a:off x="2193223" y="2970092"/>
            <a:ext cx="1560930"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ROB</a:t>
            </a: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pic>
        <p:nvPicPr>
          <p:cNvPr id="40" name="图片 39">
            <a:extLst>
              <a:ext uri="{FF2B5EF4-FFF2-40B4-BE49-F238E27FC236}">
                <a16:creationId xmlns:a16="http://schemas.microsoft.com/office/drawing/2014/main" id="{51CC3352-B398-4301-B064-9759467F0043}"/>
              </a:ext>
            </a:extLst>
          </p:cNvPr>
          <p:cNvPicPr>
            <a:picLocks noChangeAspect="1"/>
          </p:cNvPicPr>
          <p:nvPr/>
        </p:nvPicPr>
        <p:blipFill>
          <a:blip r:embed="rId3"/>
          <a:stretch>
            <a:fillRect/>
          </a:stretch>
        </p:blipFill>
        <p:spPr>
          <a:xfrm>
            <a:off x="395860" y="1156435"/>
            <a:ext cx="10915817" cy="1370944"/>
          </a:xfrm>
          <a:prstGeom prst="rect">
            <a:avLst/>
          </a:prstGeom>
        </p:spPr>
      </p:pic>
      <p:sp>
        <p:nvSpPr>
          <p:cNvPr id="41" name="矩形 40">
            <a:extLst>
              <a:ext uri="{FF2B5EF4-FFF2-40B4-BE49-F238E27FC236}">
                <a16:creationId xmlns:a16="http://schemas.microsoft.com/office/drawing/2014/main" id="{8D283D74-0789-4206-817D-2ADEC3C5B5C1}"/>
              </a:ext>
            </a:extLst>
          </p:cNvPr>
          <p:cNvSpPr/>
          <p:nvPr/>
        </p:nvSpPr>
        <p:spPr>
          <a:xfrm>
            <a:off x="3965229" y="2970092"/>
            <a:ext cx="1171575"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(FIFO)</a:t>
            </a: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Store</a:t>
            </a:r>
          </a:p>
          <a:p>
            <a:pPr algn="ctr" fontAlgn="base">
              <a:lnSpc>
                <a:spcPct val="150000"/>
              </a:lnSpc>
              <a:spcBef>
                <a:spcPct val="0"/>
              </a:spcBef>
              <a:spcAft>
                <a:spcPct val="0"/>
              </a:spcAft>
            </a:pPr>
            <a:r>
              <a:rPr lang="en-US" altLang="zh-CN" b="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Buffe</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42" name="文本框 41">
            <a:extLst>
              <a:ext uri="{FF2B5EF4-FFF2-40B4-BE49-F238E27FC236}">
                <a16:creationId xmlns:a16="http://schemas.microsoft.com/office/drawing/2014/main" id="{DF1C763D-0146-4F1F-9C88-7ED3A1F5D7FF}"/>
              </a:ext>
            </a:extLst>
          </p:cNvPr>
          <p:cNvSpPr txBox="1"/>
          <p:nvPr/>
        </p:nvSpPr>
        <p:spPr>
          <a:xfrm>
            <a:off x="590668" y="1999186"/>
            <a:ext cx="391886" cy="584775"/>
          </a:xfrm>
          <a:prstGeom prst="rect">
            <a:avLst/>
          </a:prstGeom>
          <a:noFill/>
        </p:spPr>
        <p:txBody>
          <a:bodyPr wrap="square" rtlCol="0">
            <a:spAutoFit/>
          </a:bodyPr>
          <a:lstStyle/>
          <a:p>
            <a:pPr algn="l"/>
            <a:r>
              <a:rPr lang="en-US" altLang="zh-CN" sz="3200" b="1" dirty="0">
                <a:latin typeface="微软雅黑" panose="020B0503020204020204" pitchFamily="34" charset="-122"/>
                <a:ea typeface="微软雅黑" panose="020B0503020204020204" pitchFamily="34" charset="-122"/>
              </a:rPr>
              <a:t>1</a:t>
            </a:r>
            <a:endParaRPr lang="zh-CN" altLang="en-US" sz="3200" b="1" dirty="0">
              <a:latin typeface="微软雅黑" panose="020B0503020204020204" pitchFamily="34" charset="-122"/>
              <a:ea typeface="微软雅黑" panose="020B0503020204020204" pitchFamily="34" charset="-122"/>
            </a:endParaRPr>
          </a:p>
        </p:txBody>
      </p:sp>
      <p:sp>
        <p:nvSpPr>
          <p:cNvPr id="43" name="矩形 42">
            <a:extLst>
              <a:ext uri="{FF2B5EF4-FFF2-40B4-BE49-F238E27FC236}">
                <a16:creationId xmlns:a16="http://schemas.microsoft.com/office/drawing/2014/main" id="{967A1084-7323-4713-919E-EDFFAF6A3BA2}"/>
              </a:ext>
            </a:extLst>
          </p:cNvPr>
          <p:cNvSpPr/>
          <p:nvPr/>
        </p:nvSpPr>
        <p:spPr>
          <a:xfrm>
            <a:off x="327053" y="3815131"/>
            <a:ext cx="1662113" cy="420454"/>
          </a:xfrm>
          <a:prstGeom prst="rect">
            <a:avLst/>
          </a:prstGeom>
          <a:solidFill>
            <a:schemeClr val="accent1">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L1</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cxnSp>
        <p:nvCxnSpPr>
          <p:cNvPr id="47" name="直接箭头连接符 46">
            <a:extLst>
              <a:ext uri="{FF2B5EF4-FFF2-40B4-BE49-F238E27FC236}">
                <a16:creationId xmlns:a16="http://schemas.microsoft.com/office/drawing/2014/main" id="{537A0186-CF49-49C8-9338-CDE7D15FD7D2}"/>
              </a:ext>
            </a:extLst>
          </p:cNvPr>
          <p:cNvCxnSpPr>
            <a:cxnSpLocks/>
            <a:stCxn id="34" idx="2"/>
            <a:endCxn id="43" idx="0"/>
          </p:cNvCxnSpPr>
          <p:nvPr/>
        </p:nvCxnSpPr>
        <p:spPr>
          <a:xfrm>
            <a:off x="1154600" y="3429000"/>
            <a:ext cx="3510" cy="386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EEC6A298-224B-4366-A68D-8AC6FAAFAB29}"/>
              </a:ext>
            </a:extLst>
          </p:cNvPr>
          <p:cNvSpPr/>
          <p:nvPr/>
        </p:nvSpPr>
        <p:spPr>
          <a:xfrm>
            <a:off x="2193223" y="5141685"/>
            <a:ext cx="1560930" cy="364807"/>
          </a:xfrm>
          <a:prstGeom prst="rect">
            <a:avLst/>
          </a:prstGeom>
          <a:solidFill>
            <a:schemeClr val="accent2">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S1</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4" name="矩形 13">
            <a:extLst>
              <a:ext uri="{FF2B5EF4-FFF2-40B4-BE49-F238E27FC236}">
                <a16:creationId xmlns:a16="http://schemas.microsoft.com/office/drawing/2014/main" id="{7A74C15F-8E31-4E41-B662-20A188A76FE8}"/>
              </a:ext>
            </a:extLst>
          </p:cNvPr>
          <p:cNvSpPr/>
          <p:nvPr/>
        </p:nvSpPr>
        <p:spPr>
          <a:xfrm>
            <a:off x="171450" y="5735695"/>
            <a:ext cx="1464381" cy="364807"/>
          </a:xfrm>
          <a:prstGeom prst="rect">
            <a:avLst/>
          </a:prstGeom>
          <a:solidFill>
            <a:schemeClr val="accent2">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ready</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5" name="矩形 14">
            <a:extLst>
              <a:ext uri="{FF2B5EF4-FFF2-40B4-BE49-F238E27FC236}">
                <a16:creationId xmlns:a16="http://schemas.microsoft.com/office/drawing/2014/main" id="{0AAA4C93-9F14-4D3A-9703-520442A44584}"/>
              </a:ext>
            </a:extLst>
          </p:cNvPr>
          <p:cNvSpPr/>
          <p:nvPr/>
        </p:nvSpPr>
        <p:spPr>
          <a:xfrm>
            <a:off x="171450" y="5370888"/>
            <a:ext cx="1464381" cy="364807"/>
          </a:xfrm>
          <a:prstGeom prst="rect">
            <a:avLst/>
          </a:prstGeom>
          <a:solidFill>
            <a:schemeClr val="accent5">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issue</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6" name="矩形 15">
            <a:extLst>
              <a:ext uri="{FF2B5EF4-FFF2-40B4-BE49-F238E27FC236}">
                <a16:creationId xmlns:a16="http://schemas.microsoft.com/office/drawing/2014/main" id="{99519A66-FCED-4DF8-BC0C-735FE8EA1938}"/>
              </a:ext>
            </a:extLst>
          </p:cNvPr>
          <p:cNvSpPr/>
          <p:nvPr/>
        </p:nvSpPr>
        <p:spPr>
          <a:xfrm>
            <a:off x="171450" y="6100502"/>
            <a:ext cx="1464381" cy="364807"/>
          </a:xfrm>
          <a:prstGeom prst="rect">
            <a:avLst/>
          </a:prstGeom>
          <a:solidFill>
            <a:schemeClr val="accent3"/>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cache miss</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7" name="矩形 16">
            <a:extLst>
              <a:ext uri="{FF2B5EF4-FFF2-40B4-BE49-F238E27FC236}">
                <a16:creationId xmlns:a16="http://schemas.microsoft.com/office/drawing/2014/main" id="{D24F6245-947E-4ED4-9F20-B7C6E38DBE38}"/>
              </a:ext>
            </a:extLst>
          </p:cNvPr>
          <p:cNvSpPr/>
          <p:nvPr/>
        </p:nvSpPr>
        <p:spPr>
          <a:xfrm>
            <a:off x="6096000" y="2967385"/>
            <a:ext cx="1655094"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Issue Stage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18" name="矩形 17">
            <a:extLst>
              <a:ext uri="{FF2B5EF4-FFF2-40B4-BE49-F238E27FC236}">
                <a16:creationId xmlns:a16="http://schemas.microsoft.com/office/drawing/2014/main" id="{95923EB6-DA41-4371-BEB2-2F10F00CF647}"/>
              </a:ext>
            </a:extLst>
          </p:cNvPr>
          <p:cNvSpPr/>
          <p:nvPr/>
        </p:nvSpPr>
        <p:spPr>
          <a:xfrm>
            <a:off x="7962170" y="2967385"/>
            <a:ext cx="1560930"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ROB</a:t>
            </a: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19" name="矩形 18">
            <a:extLst>
              <a:ext uri="{FF2B5EF4-FFF2-40B4-BE49-F238E27FC236}">
                <a16:creationId xmlns:a16="http://schemas.microsoft.com/office/drawing/2014/main" id="{F0792D29-EF5E-4451-BCE2-70DCB192C930}"/>
              </a:ext>
            </a:extLst>
          </p:cNvPr>
          <p:cNvSpPr/>
          <p:nvPr/>
        </p:nvSpPr>
        <p:spPr>
          <a:xfrm>
            <a:off x="9734176" y="2967385"/>
            <a:ext cx="1171575"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(FIFO)</a:t>
            </a: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Store</a:t>
            </a:r>
          </a:p>
          <a:p>
            <a:pPr algn="ctr" fontAlgn="base">
              <a:lnSpc>
                <a:spcPct val="150000"/>
              </a:lnSpc>
              <a:spcBef>
                <a:spcPct val="0"/>
              </a:spcBef>
              <a:spcAft>
                <a:spcPct val="0"/>
              </a:spcAft>
            </a:pPr>
            <a:r>
              <a:rPr lang="en-US" altLang="zh-CN" b="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Buffe</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20" name="矩形 19">
            <a:extLst>
              <a:ext uri="{FF2B5EF4-FFF2-40B4-BE49-F238E27FC236}">
                <a16:creationId xmlns:a16="http://schemas.microsoft.com/office/drawing/2014/main" id="{F595F490-7AE1-452B-AD4E-FA0B8FD4666A}"/>
              </a:ext>
            </a:extLst>
          </p:cNvPr>
          <p:cNvSpPr/>
          <p:nvPr/>
        </p:nvSpPr>
        <p:spPr>
          <a:xfrm>
            <a:off x="6096000" y="3812424"/>
            <a:ext cx="1662113" cy="420454"/>
          </a:xfrm>
          <a:prstGeom prst="rect">
            <a:avLst/>
          </a:prstGeom>
          <a:solidFill>
            <a:schemeClr val="accent1">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L2</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cxnSp>
        <p:nvCxnSpPr>
          <p:cNvPr id="21" name="直接箭头连接符 20">
            <a:extLst>
              <a:ext uri="{FF2B5EF4-FFF2-40B4-BE49-F238E27FC236}">
                <a16:creationId xmlns:a16="http://schemas.microsoft.com/office/drawing/2014/main" id="{2FAC8671-8B64-4D91-B5AF-6F6D42D8F6FE}"/>
              </a:ext>
            </a:extLst>
          </p:cNvPr>
          <p:cNvCxnSpPr>
            <a:cxnSpLocks/>
            <a:stCxn id="17" idx="2"/>
            <a:endCxn id="20" idx="0"/>
          </p:cNvCxnSpPr>
          <p:nvPr/>
        </p:nvCxnSpPr>
        <p:spPr>
          <a:xfrm>
            <a:off x="6923547" y="3426293"/>
            <a:ext cx="3510" cy="386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25B1BBB2-1AE6-45F0-8FAF-5C25F6E3BA8F}"/>
              </a:ext>
            </a:extLst>
          </p:cNvPr>
          <p:cNvSpPr/>
          <p:nvPr/>
        </p:nvSpPr>
        <p:spPr>
          <a:xfrm>
            <a:off x="7962170" y="5138978"/>
            <a:ext cx="1560930" cy="364807"/>
          </a:xfrm>
          <a:prstGeom prst="rect">
            <a:avLst/>
          </a:prstGeom>
          <a:solidFill>
            <a:schemeClr val="accent2">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S2</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23" name="文本框 22">
            <a:extLst>
              <a:ext uri="{FF2B5EF4-FFF2-40B4-BE49-F238E27FC236}">
                <a16:creationId xmlns:a16="http://schemas.microsoft.com/office/drawing/2014/main" id="{4297AEDA-2319-4652-958E-8D352E1A10DD}"/>
              </a:ext>
            </a:extLst>
          </p:cNvPr>
          <p:cNvSpPr txBox="1"/>
          <p:nvPr/>
        </p:nvSpPr>
        <p:spPr>
          <a:xfrm>
            <a:off x="2488557" y="2562716"/>
            <a:ext cx="1924417" cy="369332"/>
          </a:xfrm>
          <a:prstGeom prst="rect">
            <a:avLst/>
          </a:prstGeom>
          <a:noFill/>
        </p:spPr>
        <p:txBody>
          <a:bodyPr wrap="square" rtlCol="0">
            <a:spAutoFit/>
          </a:bodyPr>
          <a:lstStyle/>
          <a:p>
            <a:pPr algn="l"/>
            <a:r>
              <a:rPr lang="en-US" altLang="zh-CN" b="1" dirty="0">
                <a:latin typeface="微软雅黑" panose="020B0503020204020204" pitchFamily="34" charset="-122"/>
                <a:ea typeface="微软雅黑" panose="020B0503020204020204" pitchFamily="34" charset="-122"/>
              </a:rPr>
              <a:t>Core1</a:t>
            </a:r>
            <a:endParaRPr lang="zh-CN" altLang="en-US" b="1"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C36EBD02-F469-4BD5-A97A-7D10F9359FC4}"/>
              </a:ext>
            </a:extLst>
          </p:cNvPr>
          <p:cNvSpPr txBox="1"/>
          <p:nvPr/>
        </p:nvSpPr>
        <p:spPr>
          <a:xfrm>
            <a:off x="8303421" y="2559959"/>
            <a:ext cx="1924417" cy="369332"/>
          </a:xfrm>
          <a:prstGeom prst="rect">
            <a:avLst/>
          </a:prstGeom>
          <a:noFill/>
        </p:spPr>
        <p:txBody>
          <a:bodyPr wrap="square" rtlCol="0">
            <a:spAutoFit/>
          </a:bodyPr>
          <a:lstStyle/>
          <a:p>
            <a:pPr algn="l"/>
            <a:r>
              <a:rPr lang="en-US" altLang="zh-CN" b="1" dirty="0">
                <a:latin typeface="微软雅黑" panose="020B0503020204020204" pitchFamily="34" charset="-122"/>
                <a:ea typeface="微软雅黑" panose="020B0503020204020204" pitchFamily="34" charset="-122"/>
              </a:rPr>
              <a:t>Core2</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57362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50" name="文本框 49">
            <a:extLst>
              <a:ext uri="{FF2B5EF4-FFF2-40B4-BE49-F238E27FC236}">
                <a16:creationId xmlns:a16="http://schemas.microsoft.com/office/drawing/2014/main" id="{56EE486F-208D-4F68-A502-F47CB5EB3B1B}"/>
              </a:ext>
            </a:extLst>
          </p:cNvPr>
          <p:cNvSpPr txBox="1"/>
          <p:nvPr/>
        </p:nvSpPr>
        <p:spPr>
          <a:xfrm>
            <a:off x="128270" y="322580"/>
            <a:ext cx="55652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Total Store Order Consistency</a:t>
            </a:r>
          </a:p>
        </p:txBody>
      </p:sp>
      <p:sp>
        <p:nvSpPr>
          <p:cNvPr id="34" name="矩形 33">
            <a:extLst>
              <a:ext uri="{FF2B5EF4-FFF2-40B4-BE49-F238E27FC236}">
                <a16:creationId xmlns:a16="http://schemas.microsoft.com/office/drawing/2014/main" id="{949593C4-77F8-4E37-ABA8-3241080FFCD5}"/>
              </a:ext>
            </a:extLst>
          </p:cNvPr>
          <p:cNvSpPr/>
          <p:nvPr/>
        </p:nvSpPr>
        <p:spPr>
          <a:xfrm>
            <a:off x="327053" y="2970092"/>
            <a:ext cx="1655094"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Issue Stage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37" name="矩形 36">
            <a:extLst>
              <a:ext uri="{FF2B5EF4-FFF2-40B4-BE49-F238E27FC236}">
                <a16:creationId xmlns:a16="http://schemas.microsoft.com/office/drawing/2014/main" id="{A8DC84A8-2D2B-447F-864C-256E47F26597}"/>
              </a:ext>
            </a:extLst>
          </p:cNvPr>
          <p:cNvSpPr/>
          <p:nvPr/>
        </p:nvSpPr>
        <p:spPr>
          <a:xfrm>
            <a:off x="2193223" y="2970092"/>
            <a:ext cx="1560930"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ROB</a:t>
            </a: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38" name="矩形 37">
            <a:extLst>
              <a:ext uri="{FF2B5EF4-FFF2-40B4-BE49-F238E27FC236}">
                <a16:creationId xmlns:a16="http://schemas.microsoft.com/office/drawing/2014/main" id="{A5533B02-F3EC-4B60-B76F-EE16D2A966E0}"/>
              </a:ext>
            </a:extLst>
          </p:cNvPr>
          <p:cNvSpPr/>
          <p:nvPr/>
        </p:nvSpPr>
        <p:spPr>
          <a:xfrm>
            <a:off x="171450" y="5735695"/>
            <a:ext cx="1464381" cy="364807"/>
          </a:xfrm>
          <a:prstGeom prst="rect">
            <a:avLst/>
          </a:prstGeom>
          <a:solidFill>
            <a:schemeClr val="accent2">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ready</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39" name="矩形 38">
            <a:extLst>
              <a:ext uri="{FF2B5EF4-FFF2-40B4-BE49-F238E27FC236}">
                <a16:creationId xmlns:a16="http://schemas.microsoft.com/office/drawing/2014/main" id="{53947959-60B3-4293-BFCD-DFC39F5E1993}"/>
              </a:ext>
            </a:extLst>
          </p:cNvPr>
          <p:cNvSpPr/>
          <p:nvPr/>
        </p:nvSpPr>
        <p:spPr>
          <a:xfrm>
            <a:off x="171450" y="5370888"/>
            <a:ext cx="1464381" cy="364807"/>
          </a:xfrm>
          <a:prstGeom prst="rect">
            <a:avLst/>
          </a:prstGeom>
          <a:solidFill>
            <a:schemeClr val="accent5">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issue</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pic>
        <p:nvPicPr>
          <p:cNvPr id="40" name="图片 39">
            <a:extLst>
              <a:ext uri="{FF2B5EF4-FFF2-40B4-BE49-F238E27FC236}">
                <a16:creationId xmlns:a16="http://schemas.microsoft.com/office/drawing/2014/main" id="{51CC3352-B398-4301-B064-9759467F0043}"/>
              </a:ext>
            </a:extLst>
          </p:cNvPr>
          <p:cNvPicPr>
            <a:picLocks noChangeAspect="1"/>
          </p:cNvPicPr>
          <p:nvPr/>
        </p:nvPicPr>
        <p:blipFill>
          <a:blip r:embed="rId3"/>
          <a:stretch>
            <a:fillRect/>
          </a:stretch>
        </p:blipFill>
        <p:spPr>
          <a:xfrm>
            <a:off x="395860" y="1156435"/>
            <a:ext cx="10915817" cy="1370944"/>
          </a:xfrm>
          <a:prstGeom prst="rect">
            <a:avLst/>
          </a:prstGeom>
        </p:spPr>
      </p:pic>
      <p:sp>
        <p:nvSpPr>
          <p:cNvPr id="41" name="矩形 40">
            <a:extLst>
              <a:ext uri="{FF2B5EF4-FFF2-40B4-BE49-F238E27FC236}">
                <a16:creationId xmlns:a16="http://schemas.microsoft.com/office/drawing/2014/main" id="{8D283D74-0789-4206-817D-2ADEC3C5B5C1}"/>
              </a:ext>
            </a:extLst>
          </p:cNvPr>
          <p:cNvSpPr/>
          <p:nvPr/>
        </p:nvSpPr>
        <p:spPr>
          <a:xfrm>
            <a:off x="3965229" y="2970092"/>
            <a:ext cx="1171575"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(FIFO)</a:t>
            </a: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Store</a:t>
            </a:r>
          </a:p>
          <a:p>
            <a:pPr algn="ctr" fontAlgn="base">
              <a:lnSpc>
                <a:spcPct val="150000"/>
              </a:lnSpc>
              <a:spcBef>
                <a:spcPct val="0"/>
              </a:spcBef>
              <a:spcAft>
                <a:spcPct val="0"/>
              </a:spcAft>
            </a:pPr>
            <a:r>
              <a:rPr lang="en-US" altLang="zh-CN" b="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Buffe</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42" name="文本框 41">
            <a:extLst>
              <a:ext uri="{FF2B5EF4-FFF2-40B4-BE49-F238E27FC236}">
                <a16:creationId xmlns:a16="http://schemas.microsoft.com/office/drawing/2014/main" id="{DF1C763D-0146-4F1F-9C88-7ED3A1F5D7FF}"/>
              </a:ext>
            </a:extLst>
          </p:cNvPr>
          <p:cNvSpPr txBox="1"/>
          <p:nvPr/>
        </p:nvSpPr>
        <p:spPr>
          <a:xfrm>
            <a:off x="590668" y="1999186"/>
            <a:ext cx="391886" cy="584775"/>
          </a:xfrm>
          <a:prstGeom prst="rect">
            <a:avLst/>
          </a:prstGeom>
          <a:noFill/>
        </p:spPr>
        <p:txBody>
          <a:bodyPr wrap="square" rtlCol="0">
            <a:spAutoFit/>
          </a:bodyPr>
          <a:lstStyle/>
          <a:p>
            <a:pPr algn="l"/>
            <a:r>
              <a:rPr lang="en-US" altLang="zh-CN" sz="3200" b="1" dirty="0">
                <a:latin typeface="微软雅黑" panose="020B0503020204020204" pitchFamily="34" charset="-122"/>
                <a:ea typeface="微软雅黑" panose="020B0503020204020204" pitchFamily="34" charset="-122"/>
              </a:rPr>
              <a:t>1</a:t>
            </a:r>
            <a:endParaRPr lang="zh-CN" altLang="en-US" sz="3200" b="1"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EEC6A298-224B-4366-A68D-8AC6FAAFAB29}"/>
              </a:ext>
            </a:extLst>
          </p:cNvPr>
          <p:cNvSpPr/>
          <p:nvPr/>
        </p:nvSpPr>
        <p:spPr>
          <a:xfrm>
            <a:off x="2193223" y="5141685"/>
            <a:ext cx="1560930" cy="364807"/>
          </a:xfrm>
          <a:prstGeom prst="rect">
            <a:avLst/>
          </a:prstGeom>
          <a:solidFill>
            <a:schemeClr val="accent2">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L1</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4" name="矩形 13">
            <a:extLst>
              <a:ext uri="{FF2B5EF4-FFF2-40B4-BE49-F238E27FC236}">
                <a16:creationId xmlns:a16="http://schemas.microsoft.com/office/drawing/2014/main" id="{51D43E03-F36A-440B-B530-BCCF712E03EB}"/>
              </a:ext>
            </a:extLst>
          </p:cNvPr>
          <p:cNvSpPr/>
          <p:nvPr/>
        </p:nvSpPr>
        <p:spPr>
          <a:xfrm>
            <a:off x="3965229" y="5141685"/>
            <a:ext cx="1171575" cy="364807"/>
          </a:xfrm>
          <a:prstGeom prst="rect">
            <a:avLst/>
          </a:prstGeom>
          <a:solidFill>
            <a:schemeClr val="accent3"/>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S1</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5" name="矩形 14">
            <a:extLst>
              <a:ext uri="{FF2B5EF4-FFF2-40B4-BE49-F238E27FC236}">
                <a16:creationId xmlns:a16="http://schemas.microsoft.com/office/drawing/2014/main" id="{B6770493-ABBE-430A-9369-B1660A0A8C25}"/>
              </a:ext>
            </a:extLst>
          </p:cNvPr>
          <p:cNvSpPr/>
          <p:nvPr/>
        </p:nvSpPr>
        <p:spPr>
          <a:xfrm>
            <a:off x="171450" y="6100502"/>
            <a:ext cx="1464381" cy="364807"/>
          </a:xfrm>
          <a:prstGeom prst="rect">
            <a:avLst/>
          </a:prstGeom>
          <a:solidFill>
            <a:schemeClr val="accent3"/>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cache miss</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21" name="矩形 20">
            <a:extLst>
              <a:ext uri="{FF2B5EF4-FFF2-40B4-BE49-F238E27FC236}">
                <a16:creationId xmlns:a16="http://schemas.microsoft.com/office/drawing/2014/main" id="{9C2644C0-99FA-4873-912A-76948073CB54}"/>
              </a:ext>
            </a:extLst>
          </p:cNvPr>
          <p:cNvSpPr/>
          <p:nvPr/>
        </p:nvSpPr>
        <p:spPr>
          <a:xfrm>
            <a:off x="6096000" y="2967385"/>
            <a:ext cx="1655094"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Issue Stage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22" name="矩形 21">
            <a:extLst>
              <a:ext uri="{FF2B5EF4-FFF2-40B4-BE49-F238E27FC236}">
                <a16:creationId xmlns:a16="http://schemas.microsoft.com/office/drawing/2014/main" id="{0D895E8D-5D76-414D-872A-9F3D55465673}"/>
              </a:ext>
            </a:extLst>
          </p:cNvPr>
          <p:cNvSpPr/>
          <p:nvPr/>
        </p:nvSpPr>
        <p:spPr>
          <a:xfrm>
            <a:off x="7962170" y="2967385"/>
            <a:ext cx="1560930"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ROB</a:t>
            </a: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23" name="矩形 22">
            <a:extLst>
              <a:ext uri="{FF2B5EF4-FFF2-40B4-BE49-F238E27FC236}">
                <a16:creationId xmlns:a16="http://schemas.microsoft.com/office/drawing/2014/main" id="{D7A88E8B-E170-477C-BC76-70597C5A901D}"/>
              </a:ext>
            </a:extLst>
          </p:cNvPr>
          <p:cNvSpPr/>
          <p:nvPr/>
        </p:nvSpPr>
        <p:spPr>
          <a:xfrm>
            <a:off x="9734176" y="2967385"/>
            <a:ext cx="1171575"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(FIFO)</a:t>
            </a: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Store</a:t>
            </a:r>
          </a:p>
          <a:p>
            <a:pPr algn="ctr" fontAlgn="base">
              <a:lnSpc>
                <a:spcPct val="150000"/>
              </a:lnSpc>
              <a:spcBef>
                <a:spcPct val="0"/>
              </a:spcBef>
              <a:spcAft>
                <a:spcPct val="0"/>
              </a:spcAft>
            </a:pPr>
            <a:r>
              <a:rPr lang="en-US" altLang="zh-CN" b="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Buffe</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26" name="矩形 25">
            <a:extLst>
              <a:ext uri="{FF2B5EF4-FFF2-40B4-BE49-F238E27FC236}">
                <a16:creationId xmlns:a16="http://schemas.microsoft.com/office/drawing/2014/main" id="{F8A7DBAE-FF1F-47D9-887D-4CF5DDC99BD5}"/>
              </a:ext>
            </a:extLst>
          </p:cNvPr>
          <p:cNvSpPr/>
          <p:nvPr/>
        </p:nvSpPr>
        <p:spPr>
          <a:xfrm>
            <a:off x="7962170" y="5138978"/>
            <a:ext cx="1560930" cy="364807"/>
          </a:xfrm>
          <a:prstGeom prst="rect">
            <a:avLst/>
          </a:prstGeom>
          <a:solidFill>
            <a:schemeClr val="accent2">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L2</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27" name="矩形 26">
            <a:extLst>
              <a:ext uri="{FF2B5EF4-FFF2-40B4-BE49-F238E27FC236}">
                <a16:creationId xmlns:a16="http://schemas.microsoft.com/office/drawing/2014/main" id="{521CBF5D-0D8B-4AD2-BB74-8AC8BC3B242C}"/>
              </a:ext>
            </a:extLst>
          </p:cNvPr>
          <p:cNvSpPr/>
          <p:nvPr/>
        </p:nvSpPr>
        <p:spPr>
          <a:xfrm>
            <a:off x="9734175" y="5138977"/>
            <a:ext cx="1171575" cy="364807"/>
          </a:xfrm>
          <a:prstGeom prst="rect">
            <a:avLst/>
          </a:prstGeom>
          <a:solidFill>
            <a:schemeClr val="accent3"/>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S2</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28" name="文本框 27">
            <a:extLst>
              <a:ext uri="{FF2B5EF4-FFF2-40B4-BE49-F238E27FC236}">
                <a16:creationId xmlns:a16="http://schemas.microsoft.com/office/drawing/2014/main" id="{B420526B-A3D5-4036-A26E-D02E656123EC}"/>
              </a:ext>
            </a:extLst>
          </p:cNvPr>
          <p:cNvSpPr txBox="1"/>
          <p:nvPr/>
        </p:nvSpPr>
        <p:spPr>
          <a:xfrm>
            <a:off x="2488557" y="2562716"/>
            <a:ext cx="1924417" cy="369332"/>
          </a:xfrm>
          <a:prstGeom prst="rect">
            <a:avLst/>
          </a:prstGeom>
          <a:noFill/>
        </p:spPr>
        <p:txBody>
          <a:bodyPr wrap="square" rtlCol="0">
            <a:spAutoFit/>
          </a:bodyPr>
          <a:lstStyle/>
          <a:p>
            <a:pPr algn="l"/>
            <a:r>
              <a:rPr lang="en-US" altLang="zh-CN" b="1" dirty="0">
                <a:latin typeface="微软雅黑" panose="020B0503020204020204" pitchFamily="34" charset="-122"/>
                <a:ea typeface="微软雅黑" panose="020B0503020204020204" pitchFamily="34" charset="-122"/>
              </a:rPr>
              <a:t>Core1</a:t>
            </a:r>
            <a:endParaRPr lang="zh-CN" altLang="en-US" b="1"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2EAB969C-F2C2-4E9A-A96A-584D06E2D8E6}"/>
              </a:ext>
            </a:extLst>
          </p:cNvPr>
          <p:cNvSpPr txBox="1"/>
          <p:nvPr/>
        </p:nvSpPr>
        <p:spPr>
          <a:xfrm>
            <a:off x="8303421" y="2559959"/>
            <a:ext cx="1924417" cy="369332"/>
          </a:xfrm>
          <a:prstGeom prst="rect">
            <a:avLst/>
          </a:prstGeom>
          <a:noFill/>
        </p:spPr>
        <p:txBody>
          <a:bodyPr wrap="square" rtlCol="0">
            <a:spAutoFit/>
          </a:bodyPr>
          <a:lstStyle/>
          <a:p>
            <a:pPr algn="l"/>
            <a:r>
              <a:rPr lang="en-US" altLang="zh-CN" b="1" dirty="0">
                <a:latin typeface="微软雅黑" panose="020B0503020204020204" pitchFamily="34" charset="-122"/>
                <a:ea typeface="微软雅黑" panose="020B0503020204020204" pitchFamily="34" charset="-122"/>
              </a:rPr>
              <a:t>Core2</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912587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50" name="文本框 49">
            <a:extLst>
              <a:ext uri="{FF2B5EF4-FFF2-40B4-BE49-F238E27FC236}">
                <a16:creationId xmlns:a16="http://schemas.microsoft.com/office/drawing/2014/main" id="{56EE486F-208D-4F68-A502-F47CB5EB3B1B}"/>
              </a:ext>
            </a:extLst>
          </p:cNvPr>
          <p:cNvSpPr txBox="1"/>
          <p:nvPr/>
        </p:nvSpPr>
        <p:spPr>
          <a:xfrm>
            <a:off x="128270" y="322580"/>
            <a:ext cx="55652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Total Store Order Consistency</a:t>
            </a:r>
          </a:p>
        </p:txBody>
      </p:sp>
      <p:sp>
        <p:nvSpPr>
          <p:cNvPr id="34" name="矩形 33">
            <a:extLst>
              <a:ext uri="{FF2B5EF4-FFF2-40B4-BE49-F238E27FC236}">
                <a16:creationId xmlns:a16="http://schemas.microsoft.com/office/drawing/2014/main" id="{949593C4-77F8-4E37-ABA8-3241080FFCD5}"/>
              </a:ext>
            </a:extLst>
          </p:cNvPr>
          <p:cNvSpPr/>
          <p:nvPr/>
        </p:nvSpPr>
        <p:spPr>
          <a:xfrm>
            <a:off x="327053" y="2970092"/>
            <a:ext cx="1655094"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Issue Stage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37" name="矩形 36">
            <a:extLst>
              <a:ext uri="{FF2B5EF4-FFF2-40B4-BE49-F238E27FC236}">
                <a16:creationId xmlns:a16="http://schemas.microsoft.com/office/drawing/2014/main" id="{A8DC84A8-2D2B-447F-864C-256E47F26597}"/>
              </a:ext>
            </a:extLst>
          </p:cNvPr>
          <p:cNvSpPr/>
          <p:nvPr/>
        </p:nvSpPr>
        <p:spPr>
          <a:xfrm>
            <a:off x="2193223" y="2970092"/>
            <a:ext cx="1560930"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ROB</a:t>
            </a: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pic>
        <p:nvPicPr>
          <p:cNvPr id="40" name="图片 39">
            <a:extLst>
              <a:ext uri="{FF2B5EF4-FFF2-40B4-BE49-F238E27FC236}">
                <a16:creationId xmlns:a16="http://schemas.microsoft.com/office/drawing/2014/main" id="{51CC3352-B398-4301-B064-9759467F0043}"/>
              </a:ext>
            </a:extLst>
          </p:cNvPr>
          <p:cNvPicPr>
            <a:picLocks noChangeAspect="1"/>
          </p:cNvPicPr>
          <p:nvPr/>
        </p:nvPicPr>
        <p:blipFill>
          <a:blip r:embed="rId3"/>
          <a:stretch>
            <a:fillRect/>
          </a:stretch>
        </p:blipFill>
        <p:spPr>
          <a:xfrm>
            <a:off x="395860" y="1156435"/>
            <a:ext cx="10915817" cy="1370944"/>
          </a:xfrm>
          <a:prstGeom prst="rect">
            <a:avLst/>
          </a:prstGeom>
        </p:spPr>
      </p:pic>
      <p:sp>
        <p:nvSpPr>
          <p:cNvPr id="41" name="矩形 40">
            <a:extLst>
              <a:ext uri="{FF2B5EF4-FFF2-40B4-BE49-F238E27FC236}">
                <a16:creationId xmlns:a16="http://schemas.microsoft.com/office/drawing/2014/main" id="{8D283D74-0789-4206-817D-2ADEC3C5B5C1}"/>
              </a:ext>
            </a:extLst>
          </p:cNvPr>
          <p:cNvSpPr/>
          <p:nvPr/>
        </p:nvSpPr>
        <p:spPr>
          <a:xfrm>
            <a:off x="3965229" y="2970092"/>
            <a:ext cx="1171575"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(FIFO)</a:t>
            </a: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Store</a:t>
            </a:r>
          </a:p>
          <a:p>
            <a:pPr algn="ctr" fontAlgn="base">
              <a:lnSpc>
                <a:spcPct val="150000"/>
              </a:lnSpc>
              <a:spcBef>
                <a:spcPct val="0"/>
              </a:spcBef>
              <a:spcAft>
                <a:spcPct val="0"/>
              </a:spcAft>
            </a:pPr>
            <a:r>
              <a:rPr lang="en-US" altLang="zh-CN" b="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Buffe</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42" name="文本框 41">
            <a:extLst>
              <a:ext uri="{FF2B5EF4-FFF2-40B4-BE49-F238E27FC236}">
                <a16:creationId xmlns:a16="http://schemas.microsoft.com/office/drawing/2014/main" id="{DF1C763D-0146-4F1F-9C88-7ED3A1F5D7FF}"/>
              </a:ext>
            </a:extLst>
          </p:cNvPr>
          <p:cNvSpPr txBox="1"/>
          <p:nvPr/>
        </p:nvSpPr>
        <p:spPr>
          <a:xfrm>
            <a:off x="590668" y="1999186"/>
            <a:ext cx="391886" cy="584775"/>
          </a:xfrm>
          <a:prstGeom prst="rect">
            <a:avLst/>
          </a:prstGeom>
          <a:noFill/>
        </p:spPr>
        <p:txBody>
          <a:bodyPr wrap="square" rtlCol="0">
            <a:spAutoFit/>
          </a:bodyPr>
          <a:lstStyle/>
          <a:p>
            <a:pPr algn="l"/>
            <a:r>
              <a:rPr lang="en-US" altLang="zh-CN" sz="3200" b="1" dirty="0">
                <a:latin typeface="微软雅黑" panose="020B0503020204020204" pitchFamily="34" charset="-122"/>
                <a:ea typeface="微软雅黑" panose="020B0503020204020204" pitchFamily="34" charset="-122"/>
              </a:rPr>
              <a:t>1</a:t>
            </a:r>
            <a:endParaRPr lang="zh-CN" altLang="en-US" sz="3200" b="1" dirty="0">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51D43E03-F36A-440B-B530-BCCF712E03EB}"/>
              </a:ext>
            </a:extLst>
          </p:cNvPr>
          <p:cNvSpPr/>
          <p:nvPr/>
        </p:nvSpPr>
        <p:spPr>
          <a:xfrm>
            <a:off x="3965229" y="5141685"/>
            <a:ext cx="1171575" cy="364807"/>
          </a:xfrm>
          <a:prstGeom prst="rect">
            <a:avLst/>
          </a:prstGeom>
          <a:solidFill>
            <a:schemeClr val="accent3"/>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S1</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2" name="文本框 1">
            <a:extLst>
              <a:ext uri="{FF2B5EF4-FFF2-40B4-BE49-F238E27FC236}">
                <a16:creationId xmlns:a16="http://schemas.microsoft.com/office/drawing/2014/main" id="{1947E277-5A0E-4CE3-93BB-90CDC6AA9801}"/>
              </a:ext>
            </a:extLst>
          </p:cNvPr>
          <p:cNvSpPr txBox="1"/>
          <p:nvPr/>
        </p:nvSpPr>
        <p:spPr>
          <a:xfrm>
            <a:off x="2102351" y="5849888"/>
            <a:ext cx="1924417" cy="369332"/>
          </a:xfrm>
          <a:prstGeom prst="rect">
            <a:avLst/>
          </a:prstGeom>
          <a:noFill/>
        </p:spPr>
        <p:txBody>
          <a:bodyPr wrap="square" rtlCol="0">
            <a:spAutoFit/>
          </a:bodyPr>
          <a:lstStyle/>
          <a:p>
            <a:pPr algn="l"/>
            <a:r>
              <a:rPr lang="en-US" altLang="zh-CN" b="1" dirty="0">
                <a:solidFill>
                  <a:srgbClr val="00B0F0"/>
                </a:solidFill>
                <a:latin typeface="微软雅黑" panose="020B0503020204020204" pitchFamily="34" charset="-122"/>
                <a:ea typeface="微软雅黑" panose="020B0503020204020204" pitchFamily="34" charset="-122"/>
              </a:rPr>
              <a:t>commit: r1 = 0</a:t>
            </a:r>
            <a:endParaRPr lang="zh-CN" altLang="en-US" b="1" dirty="0">
              <a:solidFill>
                <a:srgbClr val="00B0F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0AB892C1-EA45-4850-A6DA-0BFCA74805FD}"/>
              </a:ext>
            </a:extLst>
          </p:cNvPr>
          <p:cNvSpPr/>
          <p:nvPr/>
        </p:nvSpPr>
        <p:spPr>
          <a:xfrm>
            <a:off x="171450" y="5735695"/>
            <a:ext cx="1464381" cy="364807"/>
          </a:xfrm>
          <a:prstGeom prst="rect">
            <a:avLst/>
          </a:prstGeom>
          <a:solidFill>
            <a:schemeClr val="accent2">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ready</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7" name="矩形 16">
            <a:extLst>
              <a:ext uri="{FF2B5EF4-FFF2-40B4-BE49-F238E27FC236}">
                <a16:creationId xmlns:a16="http://schemas.microsoft.com/office/drawing/2014/main" id="{EA33EEB4-23DA-4F84-85FE-903B30D1A377}"/>
              </a:ext>
            </a:extLst>
          </p:cNvPr>
          <p:cNvSpPr/>
          <p:nvPr/>
        </p:nvSpPr>
        <p:spPr>
          <a:xfrm>
            <a:off x="171450" y="5370888"/>
            <a:ext cx="1464381" cy="364807"/>
          </a:xfrm>
          <a:prstGeom prst="rect">
            <a:avLst/>
          </a:prstGeom>
          <a:solidFill>
            <a:schemeClr val="accent5">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issue</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8" name="矩形 17">
            <a:extLst>
              <a:ext uri="{FF2B5EF4-FFF2-40B4-BE49-F238E27FC236}">
                <a16:creationId xmlns:a16="http://schemas.microsoft.com/office/drawing/2014/main" id="{58BE897D-2577-44C9-A82B-A6C165DF4D3E}"/>
              </a:ext>
            </a:extLst>
          </p:cNvPr>
          <p:cNvSpPr/>
          <p:nvPr/>
        </p:nvSpPr>
        <p:spPr>
          <a:xfrm>
            <a:off x="171450" y="6100502"/>
            <a:ext cx="1464381" cy="364807"/>
          </a:xfrm>
          <a:prstGeom prst="rect">
            <a:avLst/>
          </a:prstGeom>
          <a:solidFill>
            <a:schemeClr val="accent3"/>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cache miss</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9" name="矩形 18">
            <a:extLst>
              <a:ext uri="{FF2B5EF4-FFF2-40B4-BE49-F238E27FC236}">
                <a16:creationId xmlns:a16="http://schemas.microsoft.com/office/drawing/2014/main" id="{82B7A223-25B0-401A-B462-667B5B1BE787}"/>
              </a:ext>
            </a:extLst>
          </p:cNvPr>
          <p:cNvSpPr/>
          <p:nvPr/>
        </p:nvSpPr>
        <p:spPr>
          <a:xfrm>
            <a:off x="6096000" y="2967385"/>
            <a:ext cx="1655094"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Issue Stage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20" name="矩形 19">
            <a:extLst>
              <a:ext uri="{FF2B5EF4-FFF2-40B4-BE49-F238E27FC236}">
                <a16:creationId xmlns:a16="http://schemas.microsoft.com/office/drawing/2014/main" id="{79E4FF5D-5BA4-4929-A4FA-03AA6FFF6469}"/>
              </a:ext>
            </a:extLst>
          </p:cNvPr>
          <p:cNvSpPr/>
          <p:nvPr/>
        </p:nvSpPr>
        <p:spPr>
          <a:xfrm>
            <a:off x="7962170" y="2967385"/>
            <a:ext cx="1560930"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ROB</a:t>
            </a: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21" name="矩形 20">
            <a:extLst>
              <a:ext uri="{FF2B5EF4-FFF2-40B4-BE49-F238E27FC236}">
                <a16:creationId xmlns:a16="http://schemas.microsoft.com/office/drawing/2014/main" id="{328E4C89-28D0-4E10-AB36-46F9E0342CC8}"/>
              </a:ext>
            </a:extLst>
          </p:cNvPr>
          <p:cNvSpPr/>
          <p:nvPr/>
        </p:nvSpPr>
        <p:spPr>
          <a:xfrm>
            <a:off x="9734176" y="2967385"/>
            <a:ext cx="1171575"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(FIFO)</a:t>
            </a: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Store</a:t>
            </a:r>
          </a:p>
          <a:p>
            <a:pPr algn="ctr" fontAlgn="base">
              <a:lnSpc>
                <a:spcPct val="150000"/>
              </a:lnSpc>
              <a:spcBef>
                <a:spcPct val="0"/>
              </a:spcBef>
              <a:spcAft>
                <a:spcPct val="0"/>
              </a:spcAft>
            </a:pPr>
            <a:r>
              <a:rPr lang="en-US" altLang="zh-CN" b="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Buffe</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23" name="矩形 22">
            <a:extLst>
              <a:ext uri="{FF2B5EF4-FFF2-40B4-BE49-F238E27FC236}">
                <a16:creationId xmlns:a16="http://schemas.microsoft.com/office/drawing/2014/main" id="{AF7303F6-9263-4BE8-9298-72053A56170A}"/>
              </a:ext>
            </a:extLst>
          </p:cNvPr>
          <p:cNvSpPr/>
          <p:nvPr/>
        </p:nvSpPr>
        <p:spPr>
          <a:xfrm>
            <a:off x="9734175" y="5138977"/>
            <a:ext cx="1171575" cy="364807"/>
          </a:xfrm>
          <a:prstGeom prst="rect">
            <a:avLst/>
          </a:prstGeom>
          <a:solidFill>
            <a:schemeClr val="accent3"/>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S2</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25" name="文本框 24">
            <a:extLst>
              <a:ext uri="{FF2B5EF4-FFF2-40B4-BE49-F238E27FC236}">
                <a16:creationId xmlns:a16="http://schemas.microsoft.com/office/drawing/2014/main" id="{FBDEE50A-87B2-4301-8CB1-D4A9232EE484}"/>
              </a:ext>
            </a:extLst>
          </p:cNvPr>
          <p:cNvSpPr txBox="1"/>
          <p:nvPr/>
        </p:nvSpPr>
        <p:spPr>
          <a:xfrm>
            <a:off x="7809758" y="5849888"/>
            <a:ext cx="1924417" cy="369332"/>
          </a:xfrm>
          <a:prstGeom prst="rect">
            <a:avLst/>
          </a:prstGeom>
          <a:noFill/>
        </p:spPr>
        <p:txBody>
          <a:bodyPr wrap="square" rtlCol="0">
            <a:spAutoFit/>
          </a:bodyPr>
          <a:lstStyle/>
          <a:p>
            <a:pPr algn="l"/>
            <a:r>
              <a:rPr lang="en-US" altLang="zh-CN" b="1" dirty="0">
                <a:solidFill>
                  <a:srgbClr val="00B0F0"/>
                </a:solidFill>
                <a:latin typeface="微软雅黑" panose="020B0503020204020204" pitchFamily="34" charset="-122"/>
                <a:ea typeface="微软雅黑" panose="020B0503020204020204" pitchFamily="34" charset="-122"/>
              </a:rPr>
              <a:t>commit: r2 = 0</a:t>
            </a:r>
            <a:endParaRPr lang="zh-CN" altLang="en-US" b="1" dirty="0">
              <a:solidFill>
                <a:srgbClr val="00B0F0"/>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64FADD77-FF96-44C9-AC26-47FF62BA7D50}"/>
              </a:ext>
            </a:extLst>
          </p:cNvPr>
          <p:cNvSpPr txBox="1"/>
          <p:nvPr/>
        </p:nvSpPr>
        <p:spPr>
          <a:xfrm>
            <a:off x="2488557" y="2562716"/>
            <a:ext cx="1924417" cy="369332"/>
          </a:xfrm>
          <a:prstGeom prst="rect">
            <a:avLst/>
          </a:prstGeom>
          <a:noFill/>
        </p:spPr>
        <p:txBody>
          <a:bodyPr wrap="square" rtlCol="0">
            <a:spAutoFit/>
          </a:bodyPr>
          <a:lstStyle/>
          <a:p>
            <a:pPr algn="l"/>
            <a:r>
              <a:rPr lang="en-US" altLang="zh-CN" b="1" dirty="0">
                <a:latin typeface="微软雅黑" panose="020B0503020204020204" pitchFamily="34" charset="-122"/>
                <a:ea typeface="微软雅黑" panose="020B0503020204020204" pitchFamily="34" charset="-122"/>
              </a:rPr>
              <a:t>Core1</a:t>
            </a:r>
            <a:endParaRPr lang="zh-CN" altLang="en-US" b="1"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6E19AEBD-4C41-456B-89A3-210D0642C2BC}"/>
              </a:ext>
            </a:extLst>
          </p:cNvPr>
          <p:cNvSpPr txBox="1"/>
          <p:nvPr/>
        </p:nvSpPr>
        <p:spPr>
          <a:xfrm>
            <a:off x="8303421" y="2559959"/>
            <a:ext cx="1924417" cy="369332"/>
          </a:xfrm>
          <a:prstGeom prst="rect">
            <a:avLst/>
          </a:prstGeom>
          <a:noFill/>
        </p:spPr>
        <p:txBody>
          <a:bodyPr wrap="square" rtlCol="0">
            <a:spAutoFit/>
          </a:bodyPr>
          <a:lstStyle/>
          <a:p>
            <a:pPr algn="l"/>
            <a:r>
              <a:rPr lang="en-US" altLang="zh-CN" b="1" dirty="0">
                <a:latin typeface="微软雅黑" panose="020B0503020204020204" pitchFamily="34" charset="-122"/>
                <a:ea typeface="微软雅黑" panose="020B0503020204020204" pitchFamily="34" charset="-122"/>
              </a:rPr>
              <a:t>Core2</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19858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50" name="文本框 49">
            <a:extLst>
              <a:ext uri="{FF2B5EF4-FFF2-40B4-BE49-F238E27FC236}">
                <a16:creationId xmlns:a16="http://schemas.microsoft.com/office/drawing/2014/main" id="{56EE486F-208D-4F68-A502-F47CB5EB3B1B}"/>
              </a:ext>
            </a:extLst>
          </p:cNvPr>
          <p:cNvSpPr txBox="1"/>
          <p:nvPr/>
        </p:nvSpPr>
        <p:spPr>
          <a:xfrm>
            <a:off x="128270" y="322580"/>
            <a:ext cx="55652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Total Store Order Consistency</a:t>
            </a:r>
          </a:p>
        </p:txBody>
      </p:sp>
      <p:sp>
        <p:nvSpPr>
          <p:cNvPr id="34" name="矩形 33">
            <a:extLst>
              <a:ext uri="{FF2B5EF4-FFF2-40B4-BE49-F238E27FC236}">
                <a16:creationId xmlns:a16="http://schemas.microsoft.com/office/drawing/2014/main" id="{949593C4-77F8-4E37-ABA8-3241080FFCD5}"/>
              </a:ext>
            </a:extLst>
          </p:cNvPr>
          <p:cNvSpPr/>
          <p:nvPr/>
        </p:nvSpPr>
        <p:spPr>
          <a:xfrm>
            <a:off x="327053" y="2970092"/>
            <a:ext cx="1655094"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Issue Stage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37" name="矩形 36">
            <a:extLst>
              <a:ext uri="{FF2B5EF4-FFF2-40B4-BE49-F238E27FC236}">
                <a16:creationId xmlns:a16="http://schemas.microsoft.com/office/drawing/2014/main" id="{A8DC84A8-2D2B-447F-864C-256E47F26597}"/>
              </a:ext>
            </a:extLst>
          </p:cNvPr>
          <p:cNvSpPr/>
          <p:nvPr/>
        </p:nvSpPr>
        <p:spPr>
          <a:xfrm>
            <a:off x="2193223" y="2970092"/>
            <a:ext cx="1560930"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ROB</a:t>
            </a: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pic>
        <p:nvPicPr>
          <p:cNvPr id="40" name="图片 39">
            <a:extLst>
              <a:ext uri="{FF2B5EF4-FFF2-40B4-BE49-F238E27FC236}">
                <a16:creationId xmlns:a16="http://schemas.microsoft.com/office/drawing/2014/main" id="{51CC3352-B398-4301-B064-9759467F0043}"/>
              </a:ext>
            </a:extLst>
          </p:cNvPr>
          <p:cNvPicPr>
            <a:picLocks noChangeAspect="1"/>
          </p:cNvPicPr>
          <p:nvPr/>
        </p:nvPicPr>
        <p:blipFill>
          <a:blip r:embed="rId3"/>
          <a:stretch>
            <a:fillRect/>
          </a:stretch>
        </p:blipFill>
        <p:spPr>
          <a:xfrm>
            <a:off x="395860" y="1156435"/>
            <a:ext cx="10915817" cy="1370944"/>
          </a:xfrm>
          <a:prstGeom prst="rect">
            <a:avLst/>
          </a:prstGeom>
        </p:spPr>
      </p:pic>
      <p:sp>
        <p:nvSpPr>
          <p:cNvPr id="41" name="矩形 40">
            <a:extLst>
              <a:ext uri="{FF2B5EF4-FFF2-40B4-BE49-F238E27FC236}">
                <a16:creationId xmlns:a16="http://schemas.microsoft.com/office/drawing/2014/main" id="{8D283D74-0789-4206-817D-2ADEC3C5B5C1}"/>
              </a:ext>
            </a:extLst>
          </p:cNvPr>
          <p:cNvSpPr/>
          <p:nvPr/>
        </p:nvSpPr>
        <p:spPr>
          <a:xfrm>
            <a:off x="3965229" y="2970092"/>
            <a:ext cx="1171575"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(FIFO)</a:t>
            </a: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Store</a:t>
            </a:r>
          </a:p>
          <a:p>
            <a:pPr algn="ctr" fontAlgn="base">
              <a:lnSpc>
                <a:spcPct val="150000"/>
              </a:lnSpc>
              <a:spcBef>
                <a:spcPct val="0"/>
              </a:spcBef>
              <a:spcAft>
                <a:spcPct val="0"/>
              </a:spcAft>
            </a:pPr>
            <a:r>
              <a:rPr lang="en-US" altLang="zh-CN" b="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Buffe</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42" name="文本框 41">
            <a:extLst>
              <a:ext uri="{FF2B5EF4-FFF2-40B4-BE49-F238E27FC236}">
                <a16:creationId xmlns:a16="http://schemas.microsoft.com/office/drawing/2014/main" id="{DF1C763D-0146-4F1F-9C88-7ED3A1F5D7FF}"/>
              </a:ext>
            </a:extLst>
          </p:cNvPr>
          <p:cNvSpPr txBox="1"/>
          <p:nvPr/>
        </p:nvSpPr>
        <p:spPr>
          <a:xfrm>
            <a:off x="590668" y="1999186"/>
            <a:ext cx="391886" cy="584775"/>
          </a:xfrm>
          <a:prstGeom prst="rect">
            <a:avLst/>
          </a:prstGeom>
          <a:noFill/>
        </p:spPr>
        <p:txBody>
          <a:bodyPr wrap="square" rtlCol="0">
            <a:spAutoFit/>
          </a:bodyPr>
          <a:lstStyle/>
          <a:p>
            <a:pPr algn="l"/>
            <a:r>
              <a:rPr lang="en-US" altLang="zh-CN" sz="3200" b="1" dirty="0">
                <a:latin typeface="微软雅黑" panose="020B0503020204020204" pitchFamily="34" charset="-122"/>
                <a:ea typeface="微软雅黑" panose="020B0503020204020204" pitchFamily="34" charset="-122"/>
              </a:rPr>
              <a:t>1</a:t>
            </a:r>
            <a:endParaRPr lang="zh-CN" altLang="en-US" sz="3200" b="1" dirty="0">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51D43E03-F36A-440B-B530-BCCF712E03EB}"/>
              </a:ext>
            </a:extLst>
          </p:cNvPr>
          <p:cNvSpPr/>
          <p:nvPr/>
        </p:nvSpPr>
        <p:spPr>
          <a:xfrm>
            <a:off x="3965229" y="5141685"/>
            <a:ext cx="1171575" cy="364807"/>
          </a:xfrm>
          <a:prstGeom prst="rect">
            <a:avLst/>
          </a:prstGeom>
          <a:solidFill>
            <a:schemeClr val="accent2">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S1</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2" name="文本框 1">
            <a:extLst>
              <a:ext uri="{FF2B5EF4-FFF2-40B4-BE49-F238E27FC236}">
                <a16:creationId xmlns:a16="http://schemas.microsoft.com/office/drawing/2014/main" id="{1947E277-5A0E-4CE3-93BB-90CDC6AA9801}"/>
              </a:ext>
            </a:extLst>
          </p:cNvPr>
          <p:cNvSpPr txBox="1"/>
          <p:nvPr/>
        </p:nvSpPr>
        <p:spPr>
          <a:xfrm>
            <a:off x="2102351" y="5849888"/>
            <a:ext cx="1924417" cy="369332"/>
          </a:xfrm>
          <a:prstGeom prst="rect">
            <a:avLst/>
          </a:prstGeom>
          <a:noFill/>
        </p:spPr>
        <p:txBody>
          <a:bodyPr wrap="square" rtlCol="0">
            <a:spAutoFit/>
          </a:bodyPr>
          <a:lstStyle/>
          <a:p>
            <a:pPr algn="l"/>
            <a:r>
              <a:rPr lang="en-US" altLang="zh-CN" b="1" dirty="0">
                <a:latin typeface="微软雅黑" panose="020B0503020204020204" pitchFamily="34" charset="-122"/>
                <a:ea typeface="微软雅黑" panose="020B0503020204020204" pitchFamily="34" charset="-122"/>
              </a:rPr>
              <a:t>commit: r1 = 0</a:t>
            </a:r>
            <a:endParaRPr lang="zh-CN" altLang="en-US" b="1"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0AB892C1-EA45-4850-A6DA-0BFCA74805FD}"/>
              </a:ext>
            </a:extLst>
          </p:cNvPr>
          <p:cNvSpPr/>
          <p:nvPr/>
        </p:nvSpPr>
        <p:spPr>
          <a:xfrm>
            <a:off x="171450" y="5735695"/>
            <a:ext cx="1464381" cy="364807"/>
          </a:xfrm>
          <a:prstGeom prst="rect">
            <a:avLst/>
          </a:prstGeom>
          <a:solidFill>
            <a:schemeClr val="accent2">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ready</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7" name="矩形 16">
            <a:extLst>
              <a:ext uri="{FF2B5EF4-FFF2-40B4-BE49-F238E27FC236}">
                <a16:creationId xmlns:a16="http://schemas.microsoft.com/office/drawing/2014/main" id="{EA33EEB4-23DA-4F84-85FE-903B30D1A377}"/>
              </a:ext>
            </a:extLst>
          </p:cNvPr>
          <p:cNvSpPr/>
          <p:nvPr/>
        </p:nvSpPr>
        <p:spPr>
          <a:xfrm>
            <a:off x="171450" y="5370888"/>
            <a:ext cx="1464381" cy="364807"/>
          </a:xfrm>
          <a:prstGeom prst="rect">
            <a:avLst/>
          </a:prstGeom>
          <a:solidFill>
            <a:schemeClr val="accent5">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issue</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8" name="矩形 17">
            <a:extLst>
              <a:ext uri="{FF2B5EF4-FFF2-40B4-BE49-F238E27FC236}">
                <a16:creationId xmlns:a16="http://schemas.microsoft.com/office/drawing/2014/main" id="{58BE897D-2577-44C9-A82B-A6C165DF4D3E}"/>
              </a:ext>
            </a:extLst>
          </p:cNvPr>
          <p:cNvSpPr/>
          <p:nvPr/>
        </p:nvSpPr>
        <p:spPr>
          <a:xfrm>
            <a:off x="171450" y="6100502"/>
            <a:ext cx="1464381" cy="364807"/>
          </a:xfrm>
          <a:prstGeom prst="rect">
            <a:avLst/>
          </a:prstGeom>
          <a:solidFill>
            <a:schemeClr val="accent3"/>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cache miss</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9" name="矩形 18">
            <a:extLst>
              <a:ext uri="{FF2B5EF4-FFF2-40B4-BE49-F238E27FC236}">
                <a16:creationId xmlns:a16="http://schemas.microsoft.com/office/drawing/2014/main" id="{82B7A223-25B0-401A-B462-667B5B1BE787}"/>
              </a:ext>
            </a:extLst>
          </p:cNvPr>
          <p:cNvSpPr/>
          <p:nvPr/>
        </p:nvSpPr>
        <p:spPr>
          <a:xfrm>
            <a:off x="6096000" y="2967385"/>
            <a:ext cx="1655094"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Issue Stage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20" name="矩形 19">
            <a:extLst>
              <a:ext uri="{FF2B5EF4-FFF2-40B4-BE49-F238E27FC236}">
                <a16:creationId xmlns:a16="http://schemas.microsoft.com/office/drawing/2014/main" id="{79E4FF5D-5BA4-4929-A4FA-03AA6FFF6469}"/>
              </a:ext>
            </a:extLst>
          </p:cNvPr>
          <p:cNvSpPr/>
          <p:nvPr/>
        </p:nvSpPr>
        <p:spPr>
          <a:xfrm>
            <a:off x="7962170" y="2967385"/>
            <a:ext cx="1560930"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ROB</a:t>
            </a: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21" name="矩形 20">
            <a:extLst>
              <a:ext uri="{FF2B5EF4-FFF2-40B4-BE49-F238E27FC236}">
                <a16:creationId xmlns:a16="http://schemas.microsoft.com/office/drawing/2014/main" id="{328E4C89-28D0-4E10-AB36-46F9E0342CC8}"/>
              </a:ext>
            </a:extLst>
          </p:cNvPr>
          <p:cNvSpPr/>
          <p:nvPr/>
        </p:nvSpPr>
        <p:spPr>
          <a:xfrm>
            <a:off x="9734176" y="2967385"/>
            <a:ext cx="1171575"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(FIFO)</a:t>
            </a: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Store</a:t>
            </a:r>
          </a:p>
          <a:p>
            <a:pPr algn="ctr" fontAlgn="base">
              <a:lnSpc>
                <a:spcPct val="150000"/>
              </a:lnSpc>
              <a:spcBef>
                <a:spcPct val="0"/>
              </a:spcBef>
              <a:spcAft>
                <a:spcPct val="0"/>
              </a:spcAft>
            </a:pPr>
            <a:r>
              <a:rPr lang="en-US" altLang="zh-CN" b="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Buffe</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23" name="矩形 22">
            <a:extLst>
              <a:ext uri="{FF2B5EF4-FFF2-40B4-BE49-F238E27FC236}">
                <a16:creationId xmlns:a16="http://schemas.microsoft.com/office/drawing/2014/main" id="{AF7303F6-9263-4BE8-9298-72053A56170A}"/>
              </a:ext>
            </a:extLst>
          </p:cNvPr>
          <p:cNvSpPr/>
          <p:nvPr/>
        </p:nvSpPr>
        <p:spPr>
          <a:xfrm>
            <a:off x="9734175" y="5138977"/>
            <a:ext cx="1171575" cy="364807"/>
          </a:xfrm>
          <a:prstGeom prst="rect">
            <a:avLst/>
          </a:prstGeom>
          <a:solidFill>
            <a:schemeClr val="accent2">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S2</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25" name="文本框 24">
            <a:extLst>
              <a:ext uri="{FF2B5EF4-FFF2-40B4-BE49-F238E27FC236}">
                <a16:creationId xmlns:a16="http://schemas.microsoft.com/office/drawing/2014/main" id="{FBDEE50A-87B2-4301-8CB1-D4A9232EE484}"/>
              </a:ext>
            </a:extLst>
          </p:cNvPr>
          <p:cNvSpPr txBox="1"/>
          <p:nvPr/>
        </p:nvSpPr>
        <p:spPr>
          <a:xfrm>
            <a:off x="7809758" y="5849888"/>
            <a:ext cx="1924417" cy="369332"/>
          </a:xfrm>
          <a:prstGeom prst="rect">
            <a:avLst/>
          </a:prstGeom>
          <a:noFill/>
        </p:spPr>
        <p:txBody>
          <a:bodyPr wrap="square" rtlCol="0">
            <a:spAutoFit/>
          </a:bodyPr>
          <a:lstStyle/>
          <a:p>
            <a:pPr algn="l"/>
            <a:r>
              <a:rPr lang="en-US" altLang="zh-CN" b="1" dirty="0">
                <a:latin typeface="微软雅黑" panose="020B0503020204020204" pitchFamily="34" charset="-122"/>
                <a:ea typeface="微软雅黑" panose="020B0503020204020204" pitchFamily="34" charset="-122"/>
              </a:rPr>
              <a:t>commit: r2 = 0</a:t>
            </a:r>
            <a:endParaRPr lang="zh-CN" altLang="en-US" b="1"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2B03AB55-C7AD-43D7-88DB-527ECB3B3D2D}"/>
              </a:ext>
            </a:extLst>
          </p:cNvPr>
          <p:cNvSpPr txBox="1"/>
          <p:nvPr/>
        </p:nvSpPr>
        <p:spPr>
          <a:xfrm>
            <a:off x="2488557" y="2562716"/>
            <a:ext cx="1924417" cy="369332"/>
          </a:xfrm>
          <a:prstGeom prst="rect">
            <a:avLst/>
          </a:prstGeom>
          <a:noFill/>
        </p:spPr>
        <p:txBody>
          <a:bodyPr wrap="square" rtlCol="0">
            <a:spAutoFit/>
          </a:bodyPr>
          <a:lstStyle/>
          <a:p>
            <a:pPr algn="l"/>
            <a:r>
              <a:rPr lang="en-US" altLang="zh-CN" b="1" dirty="0">
                <a:latin typeface="微软雅黑" panose="020B0503020204020204" pitchFamily="34" charset="-122"/>
                <a:ea typeface="微软雅黑" panose="020B0503020204020204" pitchFamily="34" charset="-122"/>
              </a:rPr>
              <a:t>Core1</a:t>
            </a:r>
            <a:endParaRPr lang="zh-CN" altLang="en-US" b="1" dirty="0">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C1F89C6C-6912-4E68-BA70-0DA4C626487F}"/>
              </a:ext>
            </a:extLst>
          </p:cNvPr>
          <p:cNvSpPr txBox="1"/>
          <p:nvPr/>
        </p:nvSpPr>
        <p:spPr>
          <a:xfrm>
            <a:off x="8303421" y="2559959"/>
            <a:ext cx="1924417" cy="369332"/>
          </a:xfrm>
          <a:prstGeom prst="rect">
            <a:avLst/>
          </a:prstGeom>
          <a:noFill/>
        </p:spPr>
        <p:txBody>
          <a:bodyPr wrap="square" rtlCol="0">
            <a:spAutoFit/>
          </a:bodyPr>
          <a:lstStyle/>
          <a:p>
            <a:pPr algn="l"/>
            <a:r>
              <a:rPr lang="en-US" altLang="zh-CN" b="1" dirty="0">
                <a:latin typeface="微软雅黑" panose="020B0503020204020204" pitchFamily="34" charset="-122"/>
                <a:ea typeface="微软雅黑" panose="020B0503020204020204" pitchFamily="34" charset="-122"/>
              </a:rPr>
              <a:t>Core2</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4084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50" name="文本框 49">
            <a:extLst>
              <a:ext uri="{FF2B5EF4-FFF2-40B4-BE49-F238E27FC236}">
                <a16:creationId xmlns:a16="http://schemas.microsoft.com/office/drawing/2014/main" id="{56EE486F-208D-4F68-A502-F47CB5EB3B1B}"/>
              </a:ext>
            </a:extLst>
          </p:cNvPr>
          <p:cNvSpPr txBox="1"/>
          <p:nvPr/>
        </p:nvSpPr>
        <p:spPr>
          <a:xfrm>
            <a:off x="128270" y="322580"/>
            <a:ext cx="55652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Total Store Order Consistency</a:t>
            </a:r>
          </a:p>
        </p:txBody>
      </p:sp>
      <p:sp>
        <p:nvSpPr>
          <p:cNvPr id="34" name="矩形 33">
            <a:extLst>
              <a:ext uri="{FF2B5EF4-FFF2-40B4-BE49-F238E27FC236}">
                <a16:creationId xmlns:a16="http://schemas.microsoft.com/office/drawing/2014/main" id="{949593C4-77F8-4E37-ABA8-3241080FFCD5}"/>
              </a:ext>
            </a:extLst>
          </p:cNvPr>
          <p:cNvSpPr/>
          <p:nvPr/>
        </p:nvSpPr>
        <p:spPr>
          <a:xfrm>
            <a:off x="327053" y="2970092"/>
            <a:ext cx="1655094"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Issue Stage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37" name="矩形 36">
            <a:extLst>
              <a:ext uri="{FF2B5EF4-FFF2-40B4-BE49-F238E27FC236}">
                <a16:creationId xmlns:a16="http://schemas.microsoft.com/office/drawing/2014/main" id="{A8DC84A8-2D2B-447F-864C-256E47F26597}"/>
              </a:ext>
            </a:extLst>
          </p:cNvPr>
          <p:cNvSpPr/>
          <p:nvPr/>
        </p:nvSpPr>
        <p:spPr>
          <a:xfrm>
            <a:off x="2193223" y="2970092"/>
            <a:ext cx="1560930"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ROB</a:t>
            </a: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pic>
        <p:nvPicPr>
          <p:cNvPr id="40" name="图片 39">
            <a:extLst>
              <a:ext uri="{FF2B5EF4-FFF2-40B4-BE49-F238E27FC236}">
                <a16:creationId xmlns:a16="http://schemas.microsoft.com/office/drawing/2014/main" id="{51CC3352-B398-4301-B064-9759467F0043}"/>
              </a:ext>
            </a:extLst>
          </p:cNvPr>
          <p:cNvPicPr>
            <a:picLocks noChangeAspect="1"/>
          </p:cNvPicPr>
          <p:nvPr/>
        </p:nvPicPr>
        <p:blipFill>
          <a:blip r:embed="rId3"/>
          <a:stretch>
            <a:fillRect/>
          </a:stretch>
        </p:blipFill>
        <p:spPr>
          <a:xfrm>
            <a:off x="395860" y="1156435"/>
            <a:ext cx="10915817" cy="1370944"/>
          </a:xfrm>
          <a:prstGeom prst="rect">
            <a:avLst/>
          </a:prstGeom>
        </p:spPr>
      </p:pic>
      <p:sp>
        <p:nvSpPr>
          <p:cNvPr id="41" name="矩形 40">
            <a:extLst>
              <a:ext uri="{FF2B5EF4-FFF2-40B4-BE49-F238E27FC236}">
                <a16:creationId xmlns:a16="http://schemas.microsoft.com/office/drawing/2014/main" id="{8D283D74-0789-4206-817D-2ADEC3C5B5C1}"/>
              </a:ext>
            </a:extLst>
          </p:cNvPr>
          <p:cNvSpPr/>
          <p:nvPr/>
        </p:nvSpPr>
        <p:spPr>
          <a:xfrm>
            <a:off x="3965229" y="2970092"/>
            <a:ext cx="1171575"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(FIFO)</a:t>
            </a: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Store</a:t>
            </a:r>
          </a:p>
          <a:p>
            <a:pPr algn="ctr" fontAlgn="base">
              <a:lnSpc>
                <a:spcPct val="150000"/>
              </a:lnSpc>
              <a:spcBef>
                <a:spcPct val="0"/>
              </a:spcBef>
              <a:spcAft>
                <a:spcPct val="0"/>
              </a:spcAft>
            </a:pPr>
            <a:r>
              <a:rPr lang="en-US" altLang="zh-CN" b="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Buffe</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42" name="文本框 41">
            <a:extLst>
              <a:ext uri="{FF2B5EF4-FFF2-40B4-BE49-F238E27FC236}">
                <a16:creationId xmlns:a16="http://schemas.microsoft.com/office/drawing/2014/main" id="{DF1C763D-0146-4F1F-9C88-7ED3A1F5D7FF}"/>
              </a:ext>
            </a:extLst>
          </p:cNvPr>
          <p:cNvSpPr txBox="1"/>
          <p:nvPr/>
        </p:nvSpPr>
        <p:spPr>
          <a:xfrm>
            <a:off x="590668" y="1999186"/>
            <a:ext cx="391886" cy="584775"/>
          </a:xfrm>
          <a:prstGeom prst="rect">
            <a:avLst/>
          </a:prstGeom>
          <a:noFill/>
        </p:spPr>
        <p:txBody>
          <a:bodyPr wrap="square" rtlCol="0">
            <a:spAutoFit/>
          </a:bodyPr>
          <a:lstStyle/>
          <a:p>
            <a:pPr algn="l"/>
            <a:r>
              <a:rPr lang="en-US" altLang="zh-CN" sz="3200" b="1" dirty="0">
                <a:latin typeface="微软雅黑" panose="020B0503020204020204" pitchFamily="34" charset="-122"/>
                <a:ea typeface="微软雅黑" panose="020B0503020204020204" pitchFamily="34" charset="-122"/>
              </a:rPr>
              <a:t>1</a:t>
            </a:r>
            <a:endParaRPr lang="zh-CN" altLang="en-US" sz="3200" b="1"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1947E277-5A0E-4CE3-93BB-90CDC6AA9801}"/>
              </a:ext>
            </a:extLst>
          </p:cNvPr>
          <p:cNvSpPr txBox="1"/>
          <p:nvPr/>
        </p:nvSpPr>
        <p:spPr>
          <a:xfrm>
            <a:off x="2102351" y="5849888"/>
            <a:ext cx="1924417" cy="369332"/>
          </a:xfrm>
          <a:prstGeom prst="rect">
            <a:avLst/>
          </a:prstGeom>
          <a:noFill/>
        </p:spPr>
        <p:txBody>
          <a:bodyPr wrap="square" rtlCol="0">
            <a:spAutoFit/>
          </a:bodyPr>
          <a:lstStyle/>
          <a:p>
            <a:pPr algn="l"/>
            <a:r>
              <a:rPr lang="en-US" altLang="zh-CN" b="1" dirty="0">
                <a:latin typeface="微软雅黑" panose="020B0503020204020204" pitchFamily="34" charset="-122"/>
                <a:ea typeface="微软雅黑" panose="020B0503020204020204" pitchFamily="34" charset="-122"/>
              </a:rPr>
              <a:t>commit: r1 = 0</a:t>
            </a:r>
            <a:endParaRPr lang="zh-CN" altLang="en-US" b="1"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0AB892C1-EA45-4850-A6DA-0BFCA74805FD}"/>
              </a:ext>
            </a:extLst>
          </p:cNvPr>
          <p:cNvSpPr/>
          <p:nvPr/>
        </p:nvSpPr>
        <p:spPr>
          <a:xfrm>
            <a:off x="171450" y="5735695"/>
            <a:ext cx="1464381" cy="364807"/>
          </a:xfrm>
          <a:prstGeom prst="rect">
            <a:avLst/>
          </a:prstGeom>
          <a:solidFill>
            <a:schemeClr val="accent2">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ready</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7" name="矩形 16">
            <a:extLst>
              <a:ext uri="{FF2B5EF4-FFF2-40B4-BE49-F238E27FC236}">
                <a16:creationId xmlns:a16="http://schemas.microsoft.com/office/drawing/2014/main" id="{EA33EEB4-23DA-4F84-85FE-903B30D1A377}"/>
              </a:ext>
            </a:extLst>
          </p:cNvPr>
          <p:cNvSpPr/>
          <p:nvPr/>
        </p:nvSpPr>
        <p:spPr>
          <a:xfrm>
            <a:off x="171450" y="5370888"/>
            <a:ext cx="1464381" cy="364807"/>
          </a:xfrm>
          <a:prstGeom prst="rect">
            <a:avLst/>
          </a:prstGeom>
          <a:solidFill>
            <a:schemeClr val="accent5">
              <a:lumMod val="40000"/>
              <a:lumOff val="60000"/>
            </a:schemeClr>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issue</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8" name="矩形 17">
            <a:extLst>
              <a:ext uri="{FF2B5EF4-FFF2-40B4-BE49-F238E27FC236}">
                <a16:creationId xmlns:a16="http://schemas.microsoft.com/office/drawing/2014/main" id="{58BE897D-2577-44C9-A82B-A6C165DF4D3E}"/>
              </a:ext>
            </a:extLst>
          </p:cNvPr>
          <p:cNvSpPr/>
          <p:nvPr/>
        </p:nvSpPr>
        <p:spPr>
          <a:xfrm>
            <a:off x="171450" y="6100502"/>
            <a:ext cx="1464381" cy="364807"/>
          </a:xfrm>
          <a:prstGeom prst="rect">
            <a:avLst/>
          </a:prstGeom>
          <a:solidFill>
            <a:schemeClr val="accent3"/>
          </a:solidFill>
          <a:ln w="28575">
            <a:noFill/>
            <a:miter lim="800000"/>
            <a:headEnd/>
            <a:tailEnd/>
          </a:ln>
        </p:spPr>
        <p:txBody>
          <a:bodyPr wrap="square" rtlCol="0" anchor="ctr">
            <a:noAutofit/>
          </a:bodyPr>
          <a:lstStyle/>
          <a:p>
            <a:pPr indent="0" algn="ctr" fontAlgn="base">
              <a:lnSpc>
                <a:spcPct val="150000"/>
              </a:lnSpc>
              <a:spcBef>
                <a:spcPct val="0"/>
              </a:spcBef>
              <a:spcAft>
                <a:spcPct val="0"/>
              </a:spcAft>
              <a:buFont typeface="Arial" panose="020B0604020202020204" pitchFamily="34" charset="0"/>
              <a:buNone/>
            </a:pPr>
            <a:r>
              <a:rPr lang="en-US" altLang="zh-CN"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cache miss</a:t>
            </a:r>
            <a:endParaRPr lang="zh-CN" altLang="en-US" b="1" dirty="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endParaRPr>
          </a:p>
        </p:txBody>
      </p:sp>
      <p:sp>
        <p:nvSpPr>
          <p:cNvPr id="19" name="矩形 18">
            <a:extLst>
              <a:ext uri="{FF2B5EF4-FFF2-40B4-BE49-F238E27FC236}">
                <a16:creationId xmlns:a16="http://schemas.microsoft.com/office/drawing/2014/main" id="{82B7A223-25B0-401A-B462-667B5B1BE787}"/>
              </a:ext>
            </a:extLst>
          </p:cNvPr>
          <p:cNvSpPr/>
          <p:nvPr/>
        </p:nvSpPr>
        <p:spPr>
          <a:xfrm>
            <a:off x="6096000" y="2967385"/>
            <a:ext cx="1655094" cy="458908"/>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Issue Stage</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20" name="矩形 19">
            <a:extLst>
              <a:ext uri="{FF2B5EF4-FFF2-40B4-BE49-F238E27FC236}">
                <a16:creationId xmlns:a16="http://schemas.microsoft.com/office/drawing/2014/main" id="{79E4FF5D-5BA4-4929-A4FA-03AA6FFF6469}"/>
              </a:ext>
            </a:extLst>
          </p:cNvPr>
          <p:cNvSpPr/>
          <p:nvPr/>
        </p:nvSpPr>
        <p:spPr>
          <a:xfrm>
            <a:off x="7962170" y="2967385"/>
            <a:ext cx="1560930"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ROB</a:t>
            </a:r>
          </a:p>
          <a:p>
            <a:pPr algn="ctr" fontAlgn="base">
              <a:lnSpc>
                <a:spcPct val="150000"/>
              </a:lnSpc>
              <a:spcBef>
                <a:spcPct val="0"/>
              </a:spcBef>
              <a:spcAft>
                <a:spcPct val="0"/>
              </a:spcAft>
            </a:pPr>
            <a:endPar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a:p>
            <a:pPr algn="ctr" fontAlgn="base">
              <a:lnSpc>
                <a:spcPct val="150000"/>
              </a:lnSpc>
              <a:spcBef>
                <a:spcPct val="0"/>
              </a:spcBef>
              <a:spcAft>
                <a:spcPct val="0"/>
              </a:spcAft>
            </a:pP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21" name="矩形 20">
            <a:extLst>
              <a:ext uri="{FF2B5EF4-FFF2-40B4-BE49-F238E27FC236}">
                <a16:creationId xmlns:a16="http://schemas.microsoft.com/office/drawing/2014/main" id="{328E4C89-28D0-4E10-AB36-46F9E0342CC8}"/>
              </a:ext>
            </a:extLst>
          </p:cNvPr>
          <p:cNvSpPr/>
          <p:nvPr/>
        </p:nvSpPr>
        <p:spPr>
          <a:xfrm>
            <a:off x="9734176" y="2967385"/>
            <a:ext cx="1171575" cy="2536400"/>
          </a:xfrm>
          <a:prstGeom prst="rect">
            <a:avLst/>
          </a:prstGeom>
          <a:solidFill>
            <a:schemeClr val="accent6">
              <a:lumMod val="20000"/>
              <a:lumOff val="80000"/>
            </a:schemeClr>
          </a:solidFill>
          <a:ln w="28575">
            <a:solidFill>
              <a:schemeClr val="accent6">
                <a:lumMod val="20000"/>
                <a:lumOff val="80000"/>
              </a:schemeClr>
            </a:solidFill>
            <a:miter lim="800000"/>
            <a:headEnd/>
            <a:tailEnd/>
          </a:ln>
        </p:spPr>
        <p:txBody>
          <a:bodyPr wrap="square" rtlCol="0" anchor="ctr">
            <a:noAutofit/>
          </a:bodyPr>
          <a:lstStyle/>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(FIFO)</a:t>
            </a:r>
          </a:p>
          <a:p>
            <a:pPr algn="ctr" fontAlgn="base">
              <a:lnSpc>
                <a:spcPct val="150000"/>
              </a:lnSpc>
              <a:spcBef>
                <a:spcPct val="0"/>
              </a:spcBef>
              <a:spcAft>
                <a:spcPct val="0"/>
              </a:spcAft>
            </a:pP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Store</a:t>
            </a:r>
          </a:p>
          <a:p>
            <a:pPr algn="ctr" fontAlgn="base">
              <a:lnSpc>
                <a:spcPct val="150000"/>
              </a:lnSpc>
              <a:spcBef>
                <a:spcPct val="0"/>
              </a:spcBef>
              <a:spcAft>
                <a:spcPct val="0"/>
              </a:spcAft>
            </a:pPr>
            <a:r>
              <a:rPr lang="en-US" altLang="zh-CN" b="1">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Buffe</a:t>
            </a:r>
            <a:r>
              <a:rPr lang="en-US" altLang="zh-CN"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rPr>
              <a:t>r</a:t>
            </a:r>
            <a:endParaRPr lang="zh-CN" altLang="en-US" b="1" dirty="0">
              <a:solidFill>
                <a:srgbClr val="595959"/>
              </a:solidFill>
              <a:latin typeface="微软雅黑" panose="020B0503020204020204" pitchFamily="34" charset="-122"/>
              <a:ea typeface="微软雅黑" panose="020B0503020204020204" pitchFamily="34" charset="-122"/>
              <a:sym typeface="方正黑体简体" panose="03000509000000000000" pitchFamily="65" charset="-122"/>
            </a:endParaRPr>
          </a:p>
        </p:txBody>
      </p:sp>
      <p:sp>
        <p:nvSpPr>
          <p:cNvPr id="25" name="文本框 24">
            <a:extLst>
              <a:ext uri="{FF2B5EF4-FFF2-40B4-BE49-F238E27FC236}">
                <a16:creationId xmlns:a16="http://schemas.microsoft.com/office/drawing/2014/main" id="{FBDEE50A-87B2-4301-8CB1-D4A9232EE484}"/>
              </a:ext>
            </a:extLst>
          </p:cNvPr>
          <p:cNvSpPr txBox="1"/>
          <p:nvPr/>
        </p:nvSpPr>
        <p:spPr>
          <a:xfrm>
            <a:off x="7809758" y="5849888"/>
            <a:ext cx="1924417" cy="369332"/>
          </a:xfrm>
          <a:prstGeom prst="rect">
            <a:avLst/>
          </a:prstGeom>
          <a:noFill/>
        </p:spPr>
        <p:txBody>
          <a:bodyPr wrap="square" rtlCol="0">
            <a:spAutoFit/>
          </a:bodyPr>
          <a:lstStyle/>
          <a:p>
            <a:pPr algn="l"/>
            <a:r>
              <a:rPr lang="en-US" altLang="zh-CN" b="1" dirty="0">
                <a:latin typeface="微软雅黑" panose="020B0503020204020204" pitchFamily="34" charset="-122"/>
                <a:ea typeface="微软雅黑" panose="020B0503020204020204" pitchFamily="34" charset="-122"/>
              </a:rPr>
              <a:t>commit: r2 = 0</a:t>
            </a:r>
            <a:endParaRPr lang="zh-CN" altLang="en-US" b="1"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D82330BA-29B9-4994-AB50-FD28B65D824C}"/>
              </a:ext>
            </a:extLst>
          </p:cNvPr>
          <p:cNvSpPr txBox="1"/>
          <p:nvPr/>
        </p:nvSpPr>
        <p:spPr>
          <a:xfrm>
            <a:off x="3679853" y="6280643"/>
            <a:ext cx="2294984" cy="369332"/>
          </a:xfrm>
          <a:prstGeom prst="rect">
            <a:avLst/>
          </a:prstGeom>
          <a:noFill/>
        </p:spPr>
        <p:txBody>
          <a:bodyPr wrap="square" rtlCol="0">
            <a:spAutoFit/>
          </a:bodyPr>
          <a:lstStyle/>
          <a:p>
            <a:r>
              <a:rPr lang="en-US" altLang="zh-CN" b="1" dirty="0">
                <a:solidFill>
                  <a:srgbClr val="00B0F0"/>
                </a:solidFill>
                <a:latin typeface="微软雅黑" panose="020B0503020204020204" pitchFamily="34" charset="-122"/>
                <a:ea typeface="微软雅黑" panose="020B0503020204020204" pitchFamily="34" charset="-122"/>
              </a:rPr>
              <a:t>commit: x = NEW</a:t>
            </a:r>
            <a:endParaRPr lang="zh-CN" altLang="en-US" b="1" dirty="0">
              <a:solidFill>
                <a:srgbClr val="00B0F0"/>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F90FC6D8-A435-4DD7-8F4F-961E5FFA72DB}"/>
              </a:ext>
            </a:extLst>
          </p:cNvPr>
          <p:cNvSpPr txBox="1"/>
          <p:nvPr/>
        </p:nvSpPr>
        <p:spPr>
          <a:xfrm>
            <a:off x="9387260" y="6280643"/>
            <a:ext cx="2346593" cy="369332"/>
          </a:xfrm>
          <a:prstGeom prst="rect">
            <a:avLst/>
          </a:prstGeom>
          <a:noFill/>
        </p:spPr>
        <p:txBody>
          <a:bodyPr wrap="square" rtlCol="0">
            <a:spAutoFit/>
          </a:bodyPr>
          <a:lstStyle/>
          <a:p>
            <a:r>
              <a:rPr lang="en-US" altLang="zh-CN" b="1" dirty="0">
                <a:solidFill>
                  <a:srgbClr val="00B0F0"/>
                </a:solidFill>
                <a:latin typeface="微软雅黑" panose="020B0503020204020204" pitchFamily="34" charset="-122"/>
                <a:ea typeface="微软雅黑" panose="020B0503020204020204" pitchFamily="34" charset="-122"/>
              </a:rPr>
              <a:t>commit: y = NEW</a:t>
            </a:r>
            <a:endParaRPr lang="zh-CN" altLang="en-US" b="1" dirty="0">
              <a:solidFill>
                <a:srgbClr val="00B0F0"/>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1E6BCA28-6540-440A-A2DB-2D1DDDBB9072}"/>
              </a:ext>
            </a:extLst>
          </p:cNvPr>
          <p:cNvSpPr txBox="1"/>
          <p:nvPr/>
        </p:nvSpPr>
        <p:spPr>
          <a:xfrm>
            <a:off x="2488557" y="2562716"/>
            <a:ext cx="1924417" cy="369332"/>
          </a:xfrm>
          <a:prstGeom prst="rect">
            <a:avLst/>
          </a:prstGeom>
          <a:noFill/>
        </p:spPr>
        <p:txBody>
          <a:bodyPr wrap="square" rtlCol="0">
            <a:spAutoFit/>
          </a:bodyPr>
          <a:lstStyle/>
          <a:p>
            <a:pPr algn="l"/>
            <a:r>
              <a:rPr lang="en-US" altLang="zh-CN" b="1" dirty="0">
                <a:latin typeface="微软雅黑" panose="020B0503020204020204" pitchFamily="34" charset="-122"/>
                <a:ea typeface="微软雅黑" panose="020B0503020204020204" pitchFamily="34" charset="-122"/>
              </a:rPr>
              <a:t>Core1</a:t>
            </a:r>
            <a:endParaRPr lang="zh-CN" altLang="en-US" b="1"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9B3AE08D-8FF7-4E73-936B-4B53BA574F80}"/>
              </a:ext>
            </a:extLst>
          </p:cNvPr>
          <p:cNvSpPr txBox="1"/>
          <p:nvPr/>
        </p:nvSpPr>
        <p:spPr>
          <a:xfrm>
            <a:off x="8303421" y="2559959"/>
            <a:ext cx="1924417" cy="369332"/>
          </a:xfrm>
          <a:prstGeom prst="rect">
            <a:avLst/>
          </a:prstGeom>
          <a:noFill/>
        </p:spPr>
        <p:txBody>
          <a:bodyPr wrap="square" rtlCol="0">
            <a:spAutoFit/>
          </a:bodyPr>
          <a:lstStyle/>
          <a:p>
            <a:pPr algn="l"/>
            <a:r>
              <a:rPr lang="en-US" altLang="zh-CN" b="1" dirty="0">
                <a:latin typeface="微软雅黑" panose="020B0503020204020204" pitchFamily="34" charset="-122"/>
                <a:ea typeface="微软雅黑" panose="020B0503020204020204" pitchFamily="34" charset="-122"/>
              </a:rPr>
              <a:t>Core2</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64505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7" name="文本框 36">
            <a:extLst>
              <a:ext uri="{FF2B5EF4-FFF2-40B4-BE49-F238E27FC236}">
                <a16:creationId xmlns:a16="http://schemas.microsoft.com/office/drawing/2014/main" id="{D5AFF8D6-2347-44B1-BC4E-33BC4A5721E8}"/>
              </a:ext>
            </a:extLst>
          </p:cNvPr>
          <p:cNvSpPr txBox="1"/>
          <p:nvPr/>
        </p:nvSpPr>
        <p:spPr>
          <a:xfrm>
            <a:off x="395860" y="3075451"/>
            <a:ext cx="11250563" cy="2995937"/>
          </a:xfrm>
          <a:prstGeom prst="rect">
            <a:avLst/>
          </a:prstGeom>
          <a:noFill/>
        </p:spPr>
        <p:txBody>
          <a:bodyPr wrap="square" rtlCol="0">
            <a:noAutofit/>
          </a:bodyPr>
          <a:lstStyle/>
          <a:p>
            <a:pPr algn="l"/>
            <a:r>
              <a:rPr lang="en-US" altLang="zh-CN" sz="2800" b="1" dirty="0">
                <a:latin typeface="微软雅黑" panose="020B0503020204020204" pitchFamily="34" charset="-122"/>
                <a:ea typeface="微软雅黑" panose="020B0503020204020204" pitchFamily="34" charset="-122"/>
              </a:rPr>
              <a:t>Without write buﬀers, the hardware is SC, but with write buﬀers, it is not, making write buﬀers architecturally visible in a multicore processor.</a:t>
            </a:r>
          </a:p>
          <a:p>
            <a:pPr algn="l"/>
            <a:endParaRPr lang="en-US" altLang="zh-CN" sz="2800" b="1" dirty="0">
              <a:latin typeface="微软雅黑" panose="020B0503020204020204" pitchFamily="34" charset="-122"/>
              <a:ea typeface="微软雅黑" panose="020B0503020204020204" pitchFamily="34" charset="-122"/>
            </a:endParaRPr>
          </a:p>
          <a:p>
            <a:pPr algn="l"/>
            <a:r>
              <a:rPr lang="en-US" altLang="zh-CN" sz="2800" b="1" dirty="0">
                <a:latin typeface="微软雅黑" panose="020B0503020204020204" pitchFamily="34" charset="-122"/>
                <a:ea typeface="微软雅黑" panose="020B0503020204020204" pitchFamily="34" charset="-122"/>
              </a:rPr>
              <a:t>- To hold SC: turn it off =&gt; potential performance impact</a:t>
            </a:r>
          </a:p>
          <a:p>
            <a:pPr algn="l"/>
            <a:endParaRPr lang="en-US" altLang="zh-CN" sz="2800" b="1" dirty="0">
              <a:latin typeface="微软雅黑" panose="020B0503020204020204" pitchFamily="34" charset="-122"/>
              <a:ea typeface="微软雅黑" panose="020B0503020204020204" pitchFamily="34" charset="-122"/>
            </a:endParaRPr>
          </a:p>
          <a:p>
            <a:pPr algn="l"/>
            <a:r>
              <a:rPr lang="en-US" altLang="zh-CN" sz="2800" b="1" dirty="0">
                <a:solidFill>
                  <a:srgbClr val="FF0000"/>
                </a:solidFill>
                <a:latin typeface="微软雅黑" panose="020B0503020204020204" pitchFamily="34" charset="-122"/>
                <a:ea typeface="微软雅黑" panose="020B0503020204020204" pitchFamily="34" charset="-122"/>
              </a:rPr>
              <a:t>- To abandon SC: (r1, r2) = (0, 0) is permitted =&gt; TSO</a:t>
            </a:r>
          </a:p>
        </p:txBody>
      </p:sp>
      <p:sp>
        <p:nvSpPr>
          <p:cNvPr id="38" name="文本框 37">
            <a:extLst>
              <a:ext uri="{FF2B5EF4-FFF2-40B4-BE49-F238E27FC236}">
                <a16:creationId xmlns:a16="http://schemas.microsoft.com/office/drawing/2014/main" id="{E67D53DD-7E5E-4E98-96E0-48B8A0713700}"/>
              </a:ext>
            </a:extLst>
          </p:cNvPr>
          <p:cNvSpPr txBox="1"/>
          <p:nvPr/>
        </p:nvSpPr>
        <p:spPr>
          <a:xfrm>
            <a:off x="128270" y="322580"/>
            <a:ext cx="55652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Total Store Order Consistency</a:t>
            </a:r>
          </a:p>
        </p:txBody>
      </p:sp>
      <p:pic>
        <p:nvPicPr>
          <p:cNvPr id="3" name="图片 2">
            <a:extLst>
              <a:ext uri="{FF2B5EF4-FFF2-40B4-BE49-F238E27FC236}">
                <a16:creationId xmlns:a16="http://schemas.microsoft.com/office/drawing/2014/main" id="{FACD7FEA-60E0-4720-90FD-31823960449A}"/>
              </a:ext>
            </a:extLst>
          </p:cNvPr>
          <p:cNvPicPr>
            <a:picLocks noChangeAspect="1"/>
          </p:cNvPicPr>
          <p:nvPr/>
        </p:nvPicPr>
        <p:blipFill>
          <a:blip r:embed="rId3"/>
          <a:stretch>
            <a:fillRect/>
          </a:stretch>
        </p:blipFill>
        <p:spPr>
          <a:xfrm>
            <a:off x="395860" y="1156435"/>
            <a:ext cx="10915817" cy="1370944"/>
          </a:xfrm>
          <a:prstGeom prst="rect">
            <a:avLst/>
          </a:prstGeom>
        </p:spPr>
      </p:pic>
      <p:sp>
        <p:nvSpPr>
          <p:cNvPr id="4" name="文本框 3">
            <a:extLst>
              <a:ext uri="{FF2B5EF4-FFF2-40B4-BE49-F238E27FC236}">
                <a16:creationId xmlns:a16="http://schemas.microsoft.com/office/drawing/2014/main" id="{1F95E01C-C730-44A3-BC30-581D25E60156}"/>
              </a:ext>
            </a:extLst>
          </p:cNvPr>
          <p:cNvSpPr txBox="1"/>
          <p:nvPr/>
        </p:nvSpPr>
        <p:spPr>
          <a:xfrm>
            <a:off x="590668" y="1999186"/>
            <a:ext cx="391886" cy="584775"/>
          </a:xfrm>
          <a:prstGeom prst="rect">
            <a:avLst/>
          </a:prstGeom>
          <a:noFill/>
        </p:spPr>
        <p:txBody>
          <a:bodyPr wrap="square" rtlCol="0">
            <a:spAutoFit/>
          </a:bodyPr>
          <a:lstStyle/>
          <a:p>
            <a:pPr algn="l"/>
            <a:r>
              <a:rPr lang="en-US" altLang="zh-CN" sz="3200" b="1" dirty="0">
                <a:latin typeface="微软雅黑" panose="020B0503020204020204" pitchFamily="34" charset="-122"/>
                <a:ea typeface="微软雅黑" panose="020B0503020204020204" pitchFamily="34" charset="-122"/>
              </a:rPr>
              <a:t>1</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27766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8" name="文本框 37">
            <a:extLst>
              <a:ext uri="{FF2B5EF4-FFF2-40B4-BE49-F238E27FC236}">
                <a16:creationId xmlns:a16="http://schemas.microsoft.com/office/drawing/2014/main" id="{E67D53DD-7E5E-4E98-96E0-48B8A0713700}"/>
              </a:ext>
            </a:extLst>
          </p:cNvPr>
          <p:cNvSpPr txBox="1"/>
          <p:nvPr/>
        </p:nvSpPr>
        <p:spPr>
          <a:xfrm>
            <a:off x="128270" y="322580"/>
            <a:ext cx="55652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Total Store Order Consistency</a:t>
            </a:r>
          </a:p>
        </p:txBody>
      </p:sp>
      <p:sp>
        <p:nvSpPr>
          <p:cNvPr id="7" name="文本框 6">
            <a:extLst>
              <a:ext uri="{FF2B5EF4-FFF2-40B4-BE49-F238E27FC236}">
                <a16:creationId xmlns:a16="http://schemas.microsoft.com/office/drawing/2014/main" id="{25A33502-274A-4F87-AEE7-3F14C564CD88}"/>
              </a:ext>
            </a:extLst>
          </p:cNvPr>
          <p:cNvSpPr txBox="1"/>
          <p:nvPr/>
        </p:nvSpPr>
        <p:spPr>
          <a:xfrm>
            <a:off x="477306" y="1341648"/>
            <a:ext cx="11606784" cy="461665"/>
          </a:xfrm>
          <a:prstGeom prst="rect">
            <a:avLst/>
          </a:prstGeom>
          <a:noFill/>
        </p:spPr>
        <p:txBody>
          <a:bodyPr wrap="square" rtlCol="0">
            <a:spAutoFit/>
          </a:bodyPr>
          <a:lstStyle/>
          <a:p>
            <a:r>
              <a:rPr lang="en-US" altLang="zh-CN" sz="2400" b="1" dirty="0">
                <a:solidFill>
                  <a:schemeClr val="accent1"/>
                </a:solidFill>
                <a:latin typeface="微软雅黑" panose="020B0503020204020204" pitchFamily="34" charset="-122"/>
                <a:ea typeface="微软雅黑" panose="020B0503020204020204" pitchFamily="34" charset="-122"/>
              </a:rPr>
              <a:t>TSO</a:t>
            </a:r>
            <a:r>
              <a:rPr lang="zh-CN" altLang="en-US" sz="2400" b="1" dirty="0">
                <a:solidFill>
                  <a:schemeClr val="accent1"/>
                </a:solidFill>
                <a:latin typeface="微软雅黑" panose="020B0503020204020204" pitchFamily="34" charset="-122"/>
                <a:ea typeface="微软雅黑" panose="020B0503020204020204" pitchFamily="34" charset="-122"/>
              </a:rPr>
              <a:t> </a:t>
            </a:r>
            <a:r>
              <a:rPr lang="en-US" altLang="zh-CN" sz="2400" b="1" dirty="0">
                <a:solidFill>
                  <a:schemeClr val="accent1"/>
                </a:solidFill>
                <a:latin typeface="微软雅黑" panose="020B0503020204020204" pitchFamily="34" charset="-122"/>
                <a:ea typeface="微软雅黑" panose="020B0503020204020204" pitchFamily="34" charset="-122"/>
              </a:rPr>
              <a:t>requires:</a:t>
            </a:r>
          </a:p>
        </p:txBody>
      </p:sp>
      <p:pic>
        <p:nvPicPr>
          <p:cNvPr id="5" name="图片 4">
            <a:extLst>
              <a:ext uri="{FF2B5EF4-FFF2-40B4-BE49-F238E27FC236}">
                <a16:creationId xmlns:a16="http://schemas.microsoft.com/office/drawing/2014/main" id="{C18295FB-C6ED-41A9-8B27-F7DDAD936A46}"/>
              </a:ext>
            </a:extLst>
          </p:cNvPr>
          <p:cNvPicPr>
            <a:picLocks noChangeAspect="1"/>
          </p:cNvPicPr>
          <p:nvPr/>
        </p:nvPicPr>
        <p:blipFill>
          <a:blip r:embed="rId3"/>
          <a:stretch>
            <a:fillRect/>
          </a:stretch>
        </p:blipFill>
        <p:spPr>
          <a:xfrm>
            <a:off x="640423" y="2370202"/>
            <a:ext cx="11551577" cy="2494428"/>
          </a:xfrm>
          <a:prstGeom prst="rect">
            <a:avLst/>
          </a:prstGeom>
        </p:spPr>
      </p:pic>
    </p:spTree>
    <p:extLst>
      <p:ext uri="{BB962C8B-B14F-4D97-AF65-F5344CB8AC3E}">
        <p14:creationId xmlns:p14="http://schemas.microsoft.com/office/powerpoint/2010/main" val="95067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8" name="文本框 37">
            <a:extLst>
              <a:ext uri="{FF2B5EF4-FFF2-40B4-BE49-F238E27FC236}">
                <a16:creationId xmlns:a16="http://schemas.microsoft.com/office/drawing/2014/main" id="{E67D53DD-7E5E-4E98-96E0-48B8A0713700}"/>
              </a:ext>
            </a:extLst>
          </p:cNvPr>
          <p:cNvSpPr txBox="1"/>
          <p:nvPr/>
        </p:nvSpPr>
        <p:spPr>
          <a:xfrm>
            <a:off x="128270" y="322580"/>
            <a:ext cx="55652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Total Store Order Consistency</a:t>
            </a:r>
          </a:p>
        </p:txBody>
      </p:sp>
      <p:sp>
        <p:nvSpPr>
          <p:cNvPr id="7" name="文本框 6">
            <a:extLst>
              <a:ext uri="{FF2B5EF4-FFF2-40B4-BE49-F238E27FC236}">
                <a16:creationId xmlns:a16="http://schemas.microsoft.com/office/drawing/2014/main" id="{25A33502-274A-4F87-AEE7-3F14C564CD88}"/>
              </a:ext>
            </a:extLst>
          </p:cNvPr>
          <p:cNvSpPr txBox="1"/>
          <p:nvPr/>
        </p:nvSpPr>
        <p:spPr>
          <a:xfrm>
            <a:off x="477306" y="1341648"/>
            <a:ext cx="11606784" cy="461665"/>
          </a:xfrm>
          <a:prstGeom prst="rect">
            <a:avLst/>
          </a:prstGeom>
          <a:noFill/>
        </p:spPr>
        <p:txBody>
          <a:bodyPr wrap="square" rtlCol="0">
            <a:spAutoFit/>
          </a:bodyPr>
          <a:lstStyle/>
          <a:p>
            <a:r>
              <a:rPr lang="en-US" altLang="zh-CN" sz="2400" b="1" dirty="0">
                <a:solidFill>
                  <a:schemeClr val="accent1"/>
                </a:solidFill>
                <a:latin typeface="微软雅黑" panose="020B0503020204020204" pitchFamily="34" charset="-122"/>
                <a:ea typeface="微软雅黑" panose="020B0503020204020204" pitchFamily="34" charset="-122"/>
              </a:rPr>
              <a:t>TSO</a:t>
            </a:r>
            <a:r>
              <a:rPr lang="zh-CN" altLang="en-US" sz="2400" b="1" dirty="0">
                <a:solidFill>
                  <a:schemeClr val="accent1"/>
                </a:solidFill>
                <a:latin typeface="微软雅黑" panose="020B0503020204020204" pitchFamily="34" charset="-122"/>
                <a:ea typeface="微软雅黑" panose="020B0503020204020204" pitchFamily="34" charset="-122"/>
              </a:rPr>
              <a:t> </a:t>
            </a:r>
            <a:r>
              <a:rPr lang="en-US" altLang="zh-CN" sz="2400" b="1" dirty="0">
                <a:solidFill>
                  <a:schemeClr val="accent1"/>
                </a:solidFill>
                <a:latin typeface="微软雅黑" panose="020B0503020204020204" pitchFamily="34" charset="-122"/>
                <a:ea typeface="微软雅黑" panose="020B0503020204020204" pitchFamily="34" charset="-122"/>
              </a:rPr>
              <a:t>requires:</a:t>
            </a:r>
          </a:p>
        </p:txBody>
      </p:sp>
      <p:pic>
        <p:nvPicPr>
          <p:cNvPr id="3" name="图片 2">
            <a:extLst>
              <a:ext uri="{FF2B5EF4-FFF2-40B4-BE49-F238E27FC236}">
                <a16:creationId xmlns:a16="http://schemas.microsoft.com/office/drawing/2014/main" id="{CE35001E-4825-4116-ADBF-2358DB63CD9D}"/>
              </a:ext>
            </a:extLst>
          </p:cNvPr>
          <p:cNvPicPr>
            <a:picLocks noChangeAspect="1"/>
          </p:cNvPicPr>
          <p:nvPr/>
        </p:nvPicPr>
        <p:blipFill>
          <a:blip r:embed="rId3"/>
          <a:stretch>
            <a:fillRect/>
          </a:stretch>
        </p:blipFill>
        <p:spPr>
          <a:xfrm>
            <a:off x="128270" y="2494109"/>
            <a:ext cx="12192000" cy="1869782"/>
          </a:xfrm>
          <a:prstGeom prst="rect">
            <a:avLst/>
          </a:prstGeom>
        </p:spPr>
      </p:pic>
    </p:spTree>
    <p:extLst>
      <p:ext uri="{BB962C8B-B14F-4D97-AF65-F5344CB8AC3E}">
        <p14:creationId xmlns:p14="http://schemas.microsoft.com/office/powerpoint/2010/main" val="366298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8" name="文本框 37">
            <a:extLst>
              <a:ext uri="{FF2B5EF4-FFF2-40B4-BE49-F238E27FC236}">
                <a16:creationId xmlns:a16="http://schemas.microsoft.com/office/drawing/2014/main" id="{E67D53DD-7E5E-4E98-96E0-48B8A0713700}"/>
              </a:ext>
            </a:extLst>
          </p:cNvPr>
          <p:cNvSpPr txBox="1"/>
          <p:nvPr/>
        </p:nvSpPr>
        <p:spPr>
          <a:xfrm>
            <a:off x="128270" y="322580"/>
            <a:ext cx="55652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Total Store Order Consistency</a:t>
            </a:r>
          </a:p>
        </p:txBody>
      </p:sp>
      <p:sp>
        <p:nvSpPr>
          <p:cNvPr id="7" name="文本框 6">
            <a:extLst>
              <a:ext uri="{FF2B5EF4-FFF2-40B4-BE49-F238E27FC236}">
                <a16:creationId xmlns:a16="http://schemas.microsoft.com/office/drawing/2014/main" id="{25A33502-274A-4F87-AEE7-3F14C564CD88}"/>
              </a:ext>
            </a:extLst>
          </p:cNvPr>
          <p:cNvSpPr txBox="1"/>
          <p:nvPr/>
        </p:nvSpPr>
        <p:spPr>
          <a:xfrm>
            <a:off x="477306" y="1341648"/>
            <a:ext cx="11606784" cy="461665"/>
          </a:xfrm>
          <a:prstGeom prst="rect">
            <a:avLst/>
          </a:prstGeom>
          <a:noFill/>
        </p:spPr>
        <p:txBody>
          <a:bodyPr wrap="square" rtlCol="0">
            <a:spAutoFit/>
          </a:bodyPr>
          <a:lstStyle/>
          <a:p>
            <a:r>
              <a:rPr lang="en-US" altLang="zh-CN" sz="2400" b="1" dirty="0">
                <a:solidFill>
                  <a:schemeClr val="accent1"/>
                </a:solidFill>
                <a:latin typeface="微软雅黑" panose="020B0503020204020204" pitchFamily="34" charset="-122"/>
                <a:ea typeface="微软雅黑" panose="020B0503020204020204" pitchFamily="34" charset="-122"/>
              </a:rPr>
              <a:t>TSO</a:t>
            </a:r>
            <a:r>
              <a:rPr lang="zh-CN" altLang="en-US" sz="2400" b="1" dirty="0">
                <a:solidFill>
                  <a:schemeClr val="accent1"/>
                </a:solidFill>
                <a:latin typeface="微软雅黑" panose="020B0503020204020204" pitchFamily="34" charset="-122"/>
                <a:ea typeface="微软雅黑" panose="020B0503020204020204" pitchFamily="34" charset="-122"/>
              </a:rPr>
              <a:t> </a:t>
            </a:r>
            <a:r>
              <a:rPr lang="en-US" altLang="zh-CN" sz="2400" b="1" dirty="0">
                <a:solidFill>
                  <a:schemeClr val="accent1"/>
                </a:solidFill>
                <a:latin typeface="微软雅黑" panose="020B0503020204020204" pitchFamily="34" charset="-122"/>
                <a:ea typeface="微软雅黑" panose="020B0503020204020204" pitchFamily="34" charset="-122"/>
              </a:rPr>
              <a:t>requires:</a:t>
            </a:r>
          </a:p>
        </p:txBody>
      </p:sp>
      <p:pic>
        <p:nvPicPr>
          <p:cNvPr id="6" name="图片 5">
            <a:extLst>
              <a:ext uri="{FF2B5EF4-FFF2-40B4-BE49-F238E27FC236}">
                <a16:creationId xmlns:a16="http://schemas.microsoft.com/office/drawing/2014/main" id="{55619AC8-4E73-42AE-A13B-1254E77052A4}"/>
              </a:ext>
            </a:extLst>
          </p:cNvPr>
          <p:cNvPicPr>
            <a:picLocks noChangeAspect="1"/>
          </p:cNvPicPr>
          <p:nvPr/>
        </p:nvPicPr>
        <p:blipFill>
          <a:blip r:embed="rId3"/>
          <a:stretch>
            <a:fillRect/>
          </a:stretch>
        </p:blipFill>
        <p:spPr>
          <a:xfrm>
            <a:off x="672627" y="2084882"/>
            <a:ext cx="10846745" cy="2033765"/>
          </a:xfrm>
          <a:prstGeom prst="rect">
            <a:avLst/>
          </a:prstGeom>
        </p:spPr>
      </p:pic>
      <p:pic>
        <p:nvPicPr>
          <p:cNvPr id="4" name="图片 3">
            <a:extLst>
              <a:ext uri="{FF2B5EF4-FFF2-40B4-BE49-F238E27FC236}">
                <a16:creationId xmlns:a16="http://schemas.microsoft.com/office/drawing/2014/main" id="{821F3914-5E79-4C4B-91E1-C9350FDE2056}"/>
              </a:ext>
            </a:extLst>
          </p:cNvPr>
          <p:cNvPicPr>
            <a:picLocks noChangeAspect="1"/>
          </p:cNvPicPr>
          <p:nvPr/>
        </p:nvPicPr>
        <p:blipFill>
          <a:blip r:embed="rId4"/>
          <a:stretch>
            <a:fillRect/>
          </a:stretch>
        </p:blipFill>
        <p:spPr>
          <a:xfrm>
            <a:off x="630425" y="4052857"/>
            <a:ext cx="9611286" cy="1418059"/>
          </a:xfrm>
          <a:prstGeom prst="rect">
            <a:avLst/>
          </a:prstGeom>
        </p:spPr>
      </p:pic>
    </p:spTree>
    <p:extLst>
      <p:ext uri="{BB962C8B-B14F-4D97-AF65-F5344CB8AC3E}">
        <p14:creationId xmlns:p14="http://schemas.microsoft.com/office/powerpoint/2010/main" val="258363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328940"/>
            <a:ext cx="171450" cy="571500"/>
          </a:xfrm>
          <a:prstGeom prst="rect">
            <a:avLst/>
          </a:prstGeom>
          <a:solidFill>
            <a:srgbClr val="2C8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宋体" panose="02010600030101010101" pitchFamily="2" charset="-122"/>
              <a:ea typeface="宋体" panose="02010600030101010101" pitchFamily="2" charset="-122"/>
              <a:sym typeface="方正黑体简体" panose="03000509000000000000" pitchFamily="65" charset="-122"/>
            </a:endParaRPr>
          </a:p>
        </p:txBody>
      </p:sp>
      <p:sp>
        <p:nvSpPr>
          <p:cNvPr id="38" name="文本框 37">
            <a:extLst>
              <a:ext uri="{FF2B5EF4-FFF2-40B4-BE49-F238E27FC236}">
                <a16:creationId xmlns:a16="http://schemas.microsoft.com/office/drawing/2014/main" id="{E67D53DD-7E5E-4E98-96E0-48B8A0713700}"/>
              </a:ext>
            </a:extLst>
          </p:cNvPr>
          <p:cNvSpPr txBox="1"/>
          <p:nvPr/>
        </p:nvSpPr>
        <p:spPr>
          <a:xfrm>
            <a:off x="128270" y="322580"/>
            <a:ext cx="55652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2">
                    <a:lumMod val="50000"/>
                  </a:schemeClr>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rPr>
              <a:t>Total Store Order Consistency</a:t>
            </a:r>
          </a:p>
        </p:txBody>
      </p:sp>
      <p:sp>
        <p:nvSpPr>
          <p:cNvPr id="7" name="文本框 6">
            <a:extLst>
              <a:ext uri="{FF2B5EF4-FFF2-40B4-BE49-F238E27FC236}">
                <a16:creationId xmlns:a16="http://schemas.microsoft.com/office/drawing/2014/main" id="{25A33502-274A-4F87-AEE7-3F14C564CD88}"/>
              </a:ext>
            </a:extLst>
          </p:cNvPr>
          <p:cNvSpPr txBox="1"/>
          <p:nvPr/>
        </p:nvSpPr>
        <p:spPr>
          <a:xfrm>
            <a:off x="477306" y="1341648"/>
            <a:ext cx="11606784" cy="461665"/>
          </a:xfrm>
          <a:prstGeom prst="rect">
            <a:avLst/>
          </a:prstGeom>
          <a:noFill/>
        </p:spPr>
        <p:txBody>
          <a:bodyPr wrap="square" rtlCol="0">
            <a:spAutoFit/>
          </a:bodyPr>
          <a:lstStyle/>
          <a:p>
            <a:r>
              <a:rPr lang="en-US" altLang="zh-CN" sz="2400" b="1" dirty="0">
                <a:solidFill>
                  <a:schemeClr val="accent1"/>
                </a:solidFill>
                <a:latin typeface="微软雅黑" panose="020B0503020204020204" pitchFamily="34" charset="-122"/>
                <a:ea typeface="微软雅黑" panose="020B0503020204020204" pitchFamily="34" charset="-122"/>
              </a:rPr>
              <a:t>TSO</a:t>
            </a:r>
            <a:r>
              <a:rPr lang="zh-CN" altLang="en-US" sz="2400" b="1" dirty="0">
                <a:solidFill>
                  <a:schemeClr val="accent1"/>
                </a:solidFill>
                <a:latin typeface="微软雅黑" panose="020B0503020204020204" pitchFamily="34" charset="-122"/>
                <a:ea typeface="微软雅黑" panose="020B0503020204020204" pitchFamily="34" charset="-122"/>
              </a:rPr>
              <a:t> </a:t>
            </a:r>
            <a:r>
              <a:rPr lang="en-US" altLang="zh-CN" sz="2400" b="1" dirty="0">
                <a:solidFill>
                  <a:schemeClr val="accent1"/>
                </a:solidFill>
                <a:latin typeface="微软雅黑" panose="020B0503020204020204" pitchFamily="34" charset="-122"/>
                <a:ea typeface="微软雅黑" panose="020B0503020204020204" pitchFamily="34" charset="-122"/>
              </a:rPr>
              <a:t>requires:</a:t>
            </a:r>
          </a:p>
        </p:txBody>
      </p:sp>
      <p:pic>
        <p:nvPicPr>
          <p:cNvPr id="8" name="图片 7">
            <a:extLst>
              <a:ext uri="{FF2B5EF4-FFF2-40B4-BE49-F238E27FC236}">
                <a16:creationId xmlns:a16="http://schemas.microsoft.com/office/drawing/2014/main" id="{8262D631-D627-4104-A4AC-4CE6FCF87CDB}"/>
              </a:ext>
            </a:extLst>
          </p:cNvPr>
          <p:cNvPicPr>
            <a:picLocks noChangeAspect="1"/>
          </p:cNvPicPr>
          <p:nvPr/>
        </p:nvPicPr>
        <p:blipFill>
          <a:blip r:embed="rId3"/>
          <a:stretch>
            <a:fillRect/>
          </a:stretch>
        </p:blipFill>
        <p:spPr>
          <a:xfrm>
            <a:off x="0" y="2133751"/>
            <a:ext cx="12192000" cy="2346547"/>
          </a:xfrm>
          <a:prstGeom prst="rect">
            <a:avLst/>
          </a:prstGeom>
        </p:spPr>
      </p:pic>
    </p:spTree>
    <p:extLst>
      <p:ext uri="{BB962C8B-B14F-4D97-AF65-F5344CB8AC3E}">
        <p14:creationId xmlns:p14="http://schemas.microsoft.com/office/powerpoint/2010/main" val="266401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lumMod val="20000"/>
            <a:lumOff val="80000"/>
          </a:schemeClr>
        </a:solidFill>
        <a:ln w="28575">
          <a:solidFill>
            <a:schemeClr val="accent6">
              <a:lumMod val="20000"/>
              <a:lumOff val="80000"/>
            </a:schemeClr>
          </a:solidFill>
          <a:miter lim="800000"/>
          <a:headEnd/>
          <a:tailEnd/>
        </a:ln>
      </a:spPr>
      <a:bodyPr wrap="square" rtlCol="0" anchor="ctr">
        <a:noAutofit/>
      </a:bodyPr>
      <a:lstStyle>
        <a:defPPr indent="0" algn="ctr" fontAlgn="base">
          <a:lnSpc>
            <a:spcPct val="150000"/>
          </a:lnSpc>
          <a:spcBef>
            <a:spcPct val="0"/>
          </a:spcBef>
          <a:spcAft>
            <a:spcPct val="0"/>
          </a:spcAft>
          <a:buFont typeface="Arial" panose="020B0604020202020204" pitchFamily="34" charset="0"/>
          <a:buNone/>
          <a:defRPr b="1" dirty="0" smtClean="0">
            <a:solidFill>
              <a:srgbClr val="595959"/>
            </a:solidFill>
            <a:latin typeface="微软雅黑" panose="020B0503020204020204" pitchFamily="34" charset="-122"/>
            <a:ea typeface="微软雅黑" panose="020B0503020204020204" pitchFamily="34" charset="-122"/>
            <a:cs typeface="Comic Sans MS" panose="030F0702030302020204" charset="0"/>
            <a:sym typeface="方正黑体简体" panose="03000509000000000000" pitchFamily="65" charset="-122"/>
          </a:defRPr>
        </a:defPPr>
      </a:lstStyle>
    </a:spDef>
    <a:lnDef>
      <a:spPr>
        <a:ln w="28575">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b="1" dirty="0" smtClean="0">
            <a:solidFill>
              <a:srgbClr val="595959"/>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2253</TotalTime>
  <Words>4847</Words>
  <Application>Microsoft Office PowerPoint</Application>
  <PresentationFormat>宽屏</PresentationFormat>
  <Paragraphs>1098</Paragraphs>
  <Slides>112</Slides>
  <Notes>112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112</vt:i4>
      </vt:variant>
    </vt:vector>
  </HeadingPairs>
  <TitlesOfParts>
    <vt:vector size="119" baseType="lpstr">
      <vt:lpstr>Arial</vt:lpstr>
      <vt:lpstr>Calibri</vt:lpstr>
      <vt:lpstr>等线</vt:lpstr>
      <vt:lpstr>微软雅黑</vt:lpstr>
      <vt:lpstr>宋体</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MECHREVO</dc:creator>
  <cp:lastModifiedBy>彭 天祥</cp:lastModifiedBy>
  <cp:revision>1486</cp:revision>
  <dcterms:created xsi:type="dcterms:W3CDTF">2019-08-29T08:42:00Z</dcterms:created>
  <dcterms:modified xsi:type="dcterms:W3CDTF">2021-11-10T13:27:25Z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