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260" r:id="rId2"/>
    <p:sldId id="436" r:id="rId3"/>
    <p:sldId id="410" r:id="rId4"/>
    <p:sldId id="413" r:id="rId5"/>
    <p:sldId id="412" r:id="rId6"/>
    <p:sldId id="41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7" r:id="rId23"/>
    <p:sldId id="415" r:id="rId24"/>
    <p:sldId id="438" r:id="rId25"/>
    <p:sldId id="432" r:id="rId26"/>
    <p:sldId id="433" r:id="rId27"/>
    <p:sldId id="439" r:id="rId28"/>
    <p:sldId id="434" r:id="rId29"/>
    <p:sldId id="435" r:id="rId30"/>
    <p:sldId id="441" r:id="rId31"/>
    <p:sldId id="442" r:id="rId32"/>
    <p:sldId id="443" r:id="rId33"/>
    <p:sldId id="440" r:id="rId34"/>
    <p:sldId id="411" r:id="rId35"/>
    <p:sldId id="431" r:id="rId36"/>
    <p:sldId id="444" r:id="rId37"/>
    <p:sldId id="446" r:id="rId38"/>
    <p:sldId id="445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3" r:id="rId55"/>
    <p:sldId id="464" r:id="rId56"/>
    <p:sldId id="465" r:id="rId57"/>
    <p:sldId id="466" r:id="rId58"/>
    <p:sldId id="467" r:id="rId59"/>
    <p:sldId id="468" r:id="rId60"/>
    <p:sldId id="263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等线" panose="02010600030101010101" pitchFamily="2" charset="-122"/>
      <p:regular r:id="rId71"/>
      <p:bold r:id="rId72"/>
    </p:embeddedFont>
    <p:embeddedFont>
      <p:font typeface="等线 Light" panose="02010600030101010101" pitchFamily="2" charset="-122"/>
      <p:regular r:id="rId73"/>
    </p:embeddedFont>
    <p:embeddedFont>
      <p:font typeface="微软雅黑" panose="020B0503020204020204" pitchFamily="34" charset="-122"/>
      <p:regular r:id="rId74"/>
      <p:bold r:id="rId7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 天祥" initials="彭" lastIdx="1" clrIdx="0">
    <p:extLst>
      <p:ext uri="{19B8F6BF-5375-455C-9EA6-DF929625EA0E}">
        <p15:presenceInfo xmlns:p15="http://schemas.microsoft.com/office/powerpoint/2012/main" userId="f2b7671fa1832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E34FE3"/>
    <a:srgbClr val="2C8BAF"/>
    <a:srgbClr val="B31DB3"/>
    <a:srgbClr val="F1E2FE"/>
    <a:srgbClr val="EBD5FD"/>
    <a:srgbClr val="E3D4BF"/>
    <a:srgbClr val="4C81BC"/>
    <a:srgbClr val="F3BA82"/>
    <a:srgbClr val="99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3" autoAdjust="0"/>
    <p:restoredTop sz="83730" autoAdjust="0"/>
  </p:normalViewPr>
  <p:slideViewPr>
    <p:cSldViewPr snapToGrid="0">
      <p:cViewPr varScale="1">
        <p:scale>
          <a:sx n="88" d="100"/>
          <a:sy n="88" d="100"/>
        </p:scale>
        <p:origin x="3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800" dirty="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32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2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69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10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8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692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6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3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257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9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695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8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036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831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91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77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25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9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882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720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34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18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713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46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445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99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586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586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58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770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40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90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926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09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948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89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9256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58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575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863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140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5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74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518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940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2770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6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7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02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8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55C8-AE69-4E21-A89B-5B65A1D3839F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E7F2-5219-4CFE-9761-A1F400978E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1500" y="2534285"/>
            <a:ext cx="887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Comic Sans MS" panose="030F0702030302020204" charset="0"/>
                <a:sym typeface="方正黑体简体" panose="03000509000000000000" pitchFamily="65" charset="-122"/>
              </a:rPr>
              <a:t>2021.09.23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1737" y="406792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0795" y="396113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彭天祥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包含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IRQ pin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，以及一个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24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项的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		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优先级</a:t>
            </a:r>
            <a:endParaRPr lang="en-US" altLang="zh-CN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		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		- hardware IRQ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software IRQ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的映射</a:t>
            </a:r>
            <a:endParaRPr lang="en-US" altLang="zh-CN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		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选择目标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的策略（动态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静态）</a:t>
            </a:r>
            <a:endParaRPr lang="en-US" altLang="zh-CN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5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372007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包含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  <a:r>
              <a:rPr lang="zh-CN" altLang="en-US" dirty="0">
                <a:latin typeface="Consolas" panose="020B0609020204030204" pitchFamily="49" charset="0"/>
              </a:rPr>
              <a:t>，以及一个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项的</a:t>
            </a:r>
            <a:r>
              <a:rPr lang="en-US" altLang="zh-CN" dirty="0"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优先级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hardware IRQ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software IRQ</a:t>
            </a:r>
            <a:r>
              <a:rPr lang="zh-CN" altLang="en-US" dirty="0">
                <a:latin typeface="Consolas" panose="020B0609020204030204" pitchFamily="49" charset="0"/>
              </a:rPr>
              <a:t>的映射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选择目标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的策略（动态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静态）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转发策略：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静态：根据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Redirection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Table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，可以一个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一些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广播</a:t>
            </a:r>
            <a:endParaRPr lang="en-US" altLang="zh-CN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60010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包含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  <a:r>
              <a:rPr lang="zh-CN" altLang="en-US" dirty="0">
                <a:latin typeface="Consolas" panose="020B0609020204030204" pitchFamily="49" charset="0"/>
              </a:rPr>
              <a:t>，以及一个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项的</a:t>
            </a:r>
            <a:r>
              <a:rPr lang="en-US" altLang="zh-CN" dirty="0"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优先级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hardware IRQ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software IRQ</a:t>
            </a:r>
            <a:r>
              <a:rPr lang="zh-CN" altLang="en-US" dirty="0">
                <a:latin typeface="Consolas" panose="020B0609020204030204" pitchFamily="49" charset="0"/>
              </a:rPr>
              <a:t>的映射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选择目标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的策略（动态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静态）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转发策略：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静态：根据</a:t>
            </a:r>
            <a:r>
              <a:rPr lang="en-US" altLang="zh-CN" dirty="0">
                <a:latin typeface="Consolas" panose="020B0609020204030204" pitchFamily="49" charset="0"/>
              </a:rPr>
              <a:t>Redirection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Table</a:t>
            </a:r>
            <a:r>
              <a:rPr lang="zh-CN" altLang="en-US" dirty="0">
                <a:latin typeface="Consolas" panose="020B0609020204030204" pitchFamily="49" charset="0"/>
              </a:rPr>
              <a:t>，可以一个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一些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广播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动态：每个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有一个硬件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task priority register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，希望</a:t>
            </a:r>
            <a:r>
              <a:rPr lang="en-US" altLang="zh-CN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os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每次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reschedule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的时候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更新，这样每个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dynamic IRQ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到来时分发到最低优先级的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，优先级相同时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06790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83380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包含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  <a:r>
              <a:rPr lang="zh-CN" altLang="en-US" dirty="0">
                <a:latin typeface="Consolas" panose="020B0609020204030204" pitchFamily="49" charset="0"/>
              </a:rPr>
              <a:t>，以及一个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项的</a:t>
            </a:r>
            <a:r>
              <a:rPr lang="en-US" altLang="zh-CN" dirty="0"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优先级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hardware IRQ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software IRQ</a:t>
            </a:r>
            <a:r>
              <a:rPr lang="zh-CN" altLang="en-US" dirty="0">
                <a:latin typeface="Consolas" panose="020B0609020204030204" pitchFamily="49" charset="0"/>
              </a:rPr>
              <a:t>的映射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选择目标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的策略（动态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静态）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转发策略：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静态：根据</a:t>
            </a:r>
            <a:r>
              <a:rPr lang="en-US" altLang="zh-CN" dirty="0">
                <a:latin typeface="Consolas" panose="020B0609020204030204" pitchFamily="49" charset="0"/>
              </a:rPr>
              <a:t>Redirection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Table</a:t>
            </a:r>
            <a:r>
              <a:rPr lang="zh-CN" altLang="en-US" dirty="0">
                <a:latin typeface="Consolas" panose="020B0609020204030204" pitchFamily="49" charset="0"/>
              </a:rPr>
              <a:t>，可以一个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一些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广播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动态：每个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  <a:r>
              <a:rPr lang="zh-CN" altLang="en-US" dirty="0">
                <a:latin typeface="Consolas" panose="020B0609020204030204" pitchFamily="49" charset="0"/>
              </a:rPr>
              <a:t>有一个硬件</a:t>
            </a:r>
            <a:r>
              <a:rPr lang="en-US" altLang="zh-CN" dirty="0">
                <a:latin typeface="Consolas" panose="020B0609020204030204" pitchFamily="49" charset="0"/>
              </a:rPr>
              <a:t>task priority register</a:t>
            </a:r>
            <a:r>
              <a:rPr lang="zh-CN" altLang="en-US" dirty="0">
                <a:latin typeface="Consolas" panose="020B0609020204030204" pitchFamily="49" charset="0"/>
              </a:rPr>
              <a:t>，希望</a:t>
            </a:r>
            <a:r>
              <a:rPr lang="en-US" altLang="zh-CN" dirty="0" err="1">
                <a:latin typeface="Consolas" panose="020B0609020204030204" pitchFamily="49" charset="0"/>
              </a:rPr>
              <a:t>os</a:t>
            </a:r>
            <a:r>
              <a:rPr lang="zh-CN" altLang="en-US" dirty="0">
                <a:latin typeface="Consolas" panose="020B0609020204030204" pitchFamily="49" charset="0"/>
              </a:rPr>
              <a:t>每次</a:t>
            </a:r>
            <a:r>
              <a:rPr lang="en-US" altLang="zh-CN" dirty="0">
                <a:latin typeface="Consolas" panose="020B0609020204030204" pitchFamily="49" charset="0"/>
              </a:rPr>
              <a:t>reschedule</a:t>
            </a:r>
            <a:r>
              <a:rPr lang="zh-CN" altLang="en-US" dirty="0">
                <a:latin typeface="Consolas" panose="020B0609020204030204" pitchFamily="49" charset="0"/>
              </a:rPr>
              <a:t>的时候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更新，这样每个</a:t>
            </a:r>
            <a:r>
              <a:rPr lang="en-US" altLang="zh-CN" dirty="0">
                <a:latin typeface="Consolas" panose="020B0609020204030204" pitchFamily="49" charset="0"/>
              </a:rPr>
              <a:t>dynamic IRQ</a:t>
            </a:r>
            <a:r>
              <a:rPr lang="zh-CN" altLang="en-US" dirty="0">
                <a:latin typeface="Consolas" panose="020B0609020204030204" pitchFamily="49" charset="0"/>
              </a:rPr>
              <a:t>到来时分发到最低优先级的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，优先级相同时</a:t>
            </a:r>
            <a:r>
              <a:rPr lang="en-US" altLang="zh-CN" dirty="0">
                <a:latin typeface="Consolas" panose="020B0609020204030204" pitchFamily="49" charset="0"/>
              </a:rPr>
              <a:t>RR</a:t>
            </a: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cli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时仅屏蔽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中断</a:t>
            </a:r>
            <a:endParaRPr lang="en-US" altLang="zh-CN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29374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包含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  <a:r>
              <a:rPr lang="zh-CN" altLang="en-US" dirty="0">
                <a:latin typeface="Consolas" panose="020B0609020204030204" pitchFamily="49" charset="0"/>
              </a:rPr>
              <a:t>，以及一个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项的</a:t>
            </a:r>
            <a:r>
              <a:rPr lang="en-US" altLang="zh-CN" dirty="0"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优先级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hardware IRQ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software IRQ</a:t>
            </a:r>
            <a:r>
              <a:rPr lang="zh-CN" altLang="en-US" dirty="0">
                <a:latin typeface="Consolas" panose="020B0609020204030204" pitchFamily="49" charset="0"/>
              </a:rPr>
              <a:t>的映射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选择目标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的策略（动态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静态）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转发策略：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静态：根据</a:t>
            </a:r>
            <a:r>
              <a:rPr lang="en-US" altLang="zh-CN" dirty="0">
                <a:latin typeface="Consolas" panose="020B0609020204030204" pitchFamily="49" charset="0"/>
              </a:rPr>
              <a:t>Redirection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Table</a:t>
            </a:r>
            <a:r>
              <a:rPr lang="zh-CN" altLang="en-US" dirty="0">
                <a:latin typeface="Consolas" panose="020B0609020204030204" pitchFamily="49" charset="0"/>
              </a:rPr>
              <a:t>，可以一个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一些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广播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动态：每个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  <a:r>
              <a:rPr lang="zh-CN" altLang="en-US" dirty="0">
                <a:latin typeface="Consolas" panose="020B0609020204030204" pitchFamily="49" charset="0"/>
              </a:rPr>
              <a:t>有一个硬件</a:t>
            </a:r>
            <a:r>
              <a:rPr lang="en-US" altLang="zh-CN" dirty="0">
                <a:latin typeface="Consolas" panose="020B0609020204030204" pitchFamily="49" charset="0"/>
              </a:rPr>
              <a:t>task priority register</a:t>
            </a:r>
            <a:r>
              <a:rPr lang="zh-CN" altLang="en-US" dirty="0">
                <a:latin typeface="Consolas" panose="020B0609020204030204" pitchFamily="49" charset="0"/>
              </a:rPr>
              <a:t>，希望</a:t>
            </a:r>
            <a:r>
              <a:rPr lang="en-US" altLang="zh-CN" dirty="0" err="1">
                <a:latin typeface="Consolas" panose="020B0609020204030204" pitchFamily="49" charset="0"/>
              </a:rPr>
              <a:t>os</a:t>
            </a:r>
            <a:r>
              <a:rPr lang="zh-CN" altLang="en-US" dirty="0">
                <a:latin typeface="Consolas" panose="020B0609020204030204" pitchFamily="49" charset="0"/>
              </a:rPr>
              <a:t>每次</a:t>
            </a:r>
            <a:r>
              <a:rPr lang="en-US" altLang="zh-CN" dirty="0">
                <a:latin typeface="Consolas" panose="020B0609020204030204" pitchFamily="49" charset="0"/>
              </a:rPr>
              <a:t>reschedule</a:t>
            </a:r>
            <a:r>
              <a:rPr lang="zh-CN" altLang="en-US" dirty="0">
                <a:latin typeface="Consolas" panose="020B0609020204030204" pitchFamily="49" charset="0"/>
              </a:rPr>
              <a:t>的时候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更新，这样每个</a:t>
            </a:r>
            <a:r>
              <a:rPr lang="en-US" altLang="zh-CN" dirty="0">
                <a:latin typeface="Consolas" panose="020B0609020204030204" pitchFamily="49" charset="0"/>
              </a:rPr>
              <a:t>dynamic IRQ</a:t>
            </a:r>
            <a:r>
              <a:rPr lang="zh-CN" altLang="en-US" dirty="0">
                <a:latin typeface="Consolas" panose="020B0609020204030204" pitchFamily="49" charset="0"/>
              </a:rPr>
              <a:t>到来时分发到最低优先级的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，优先级相同时</a:t>
            </a:r>
            <a:r>
              <a:rPr lang="en-US" altLang="zh-CN" dirty="0">
                <a:latin typeface="Consolas" panose="020B0609020204030204" pitchFamily="49" charset="0"/>
              </a:rPr>
              <a:t>RR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cli</a:t>
            </a:r>
            <a:r>
              <a:rPr lang="zh-CN" altLang="en-US" dirty="0">
                <a:latin typeface="Consolas" panose="020B0609020204030204" pitchFamily="49" charset="0"/>
              </a:rPr>
              <a:t>时仅屏蔽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  <a:r>
              <a:rPr lang="zh-CN" altLang="en-US" dirty="0">
                <a:latin typeface="Consolas" panose="020B0609020204030204" pitchFamily="49" charset="0"/>
              </a:rPr>
              <a:t>中断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mask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一条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IRQ line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时会使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I/O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不再响应这个</a:t>
            </a:r>
            <a:r>
              <a:rPr lang="en-US" altLang="zh-CN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irq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，从而对所有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屏蔽掉一条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77696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38017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31991" y="3167002"/>
            <a:ext cx="4128053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Interrupt Controller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有一个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包含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  <a:r>
              <a:rPr lang="zh-CN" altLang="en-US" dirty="0">
                <a:latin typeface="Consolas" panose="020B0609020204030204" pitchFamily="49" charset="0"/>
              </a:rPr>
              <a:t>，以及一个</a:t>
            </a:r>
            <a:r>
              <a:rPr lang="en-US" altLang="zh-CN" dirty="0">
                <a:latin typeface="Consolas" panose="020B0609020204030204" pitchFamily="49" charset="0"/>
              </a:rPr>
              <a:t>24</a:t>
            </a:r>
            <a:r>
              <a:rPr lang="zh-CN" altLang="en-US" dirty="0">
                <a:latin typeface="Consolas" panose="020B0609020204030204" pitchFamily="49" charset="0"/>
              </a:rPr>
              <a:t>项的</a:t>
            </a:r>
            <a:r>
              <a:rPr lang="en-US" altLang="zh-CN" dirty="0">
                <a:latin typeface="Consolas" panose="020B0609020204030204" pitchFamily="49" charset="0"/>
              </a:rPr>
              <a:t>Interrupt Redirection Table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优先级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hardware IRQ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software IRQ</a:t>
            </a:r>
            <a:r>
              <a:rPr lang="zh-CN" altLang="en-US" dirty="0">
                <a:latin typeface="Consolas" panose="020B0609020204030204" pitchFamily="49" charset="0"/>
              </a:rPr>
              <a:t>的映射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选择目标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的策略（动态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静态）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转发策略：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静态：根据</a:t>
            </a:r>
            <a:r>
              <a:rPr lang="en-US" altLang="zh-CN" dirty="0">
                <a:latin typeface="Consolas" panose="020B0609020204030204" pitchFamily="49" charset="0"/>
              </a:rPr>
              <a:t>Redirection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Table</a:t>
            </a:r>
            <a:r>
              <a:rPr lang="zh-CN" altLang="en-US" dirty="0">
                <a:latin typeface="Consolas" panose="020B0609020204030204" pitchFamily="49" charset="0"/>
              </a:rPr>
              <a:t>，可以一个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一些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广播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动态：每个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  <a:r>
              <a:rPr lang="zh-CN" altLang="en-US" dirty="0">
                <a:latin typeface="Consolas" panose="020B0609020204030204" pitchFamily="49" charset="0"/>
              </a:rPr>
              <a:t>有一个硬件</a:t>
            </a:r>
            <a:r>
              <a:rPr lang="en-US" altLang="zh-CN" dirty="0">
                <a:latin typeface="Consolas" panose="020B0609020204030204" pitchFamily="49" charset="0"/>
              </a:rPr>
              <a:t>task priority register</a:t>
            </a:r>
            <a:r>
              <a:rPr lang="zh-CN" altLang="en-US" dirty="0">
                <a:latin typeface="Consolas" panose="020B0609020204030204" pitchFamily="49" charset="0"/>
              </a:rPr>
              <a:t>，希望</a:t>
            </a:r>
            <a:r>
              <a:rPr lang="en-US" altLang="zh-CN" dirty="0" err="1">
                <a:latin typeface="Consolas" panose="020B0609020204030204" pitchFamily="49" charset="0"/>
              </a:rPr>
              <a:t>os</a:t>
            </a:r>
            <a:r>
              <a:rPr lang="zh-CN" altLang="en-US" dirty="0">
                <a:latin typeface="Consolas" panose="020B0609020204030204" pitchFamily="49" charset="0"/>
              </a:rPr>
              <a:t>每次</a:t>
            </a:r>
            <a:r>
              <a:rPr lang="en-US" altLang="zh-CN" dirty="0">
                <a:latin typeface="Consolas" panose="020B0609020204030204" pitchFamily="49" charset="0"/>
              </a:rPr>
              <a:t>reschedule</a:t>
            </a:r>
            <a:r>
              <a:rPr lang="zh-CN" altLang="en-US" dirty="0">
                <a:latin typeface="Consolas" panose="020B0609020204030204" pitchFamily="49" charset="0"/>
              </a:rPr>
              <a:t>的时候</a:t>
            </a: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更新，这样每个</a:t>
            </a:r>
            <a:r>
              <a:rPr lang="en-US" altLang="zh-CN" dirty="0">
                <a:latin typeface="Consolas" panose="020B0609020204030204" pitchFamily="49" charset="0"/>
              </a:rPr>
              <a:t>dynamic IRQ</a:t>
            </a:r>
            <a:r>
              <a:rPr lang="zh-CN" altLang="en-US" dirty="0">
                <a:latin typeface="Consolas" panose="020B0609020204030204" pitchFamily="49" charset="0"/>
              </a:rPr>
              <a:t>到来时分发到最低优先级的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，优先级相同时</a:t>
            </a:r>
            <a:r>
              <a:rPr lang="en-US" altLang="zh-CN" dirty="0">
                <a:latin typeface="Consolas" panose="020B0609020204030204" pitchFamily="49" charset="0"/>
              </a:rPr>
              <a:t>RR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cli</a:t>
            </a:r>
            <a:r>
              <a:rPr lang="zh-CN" altLang="en-US" dirty="0">
                <a:latin typeface="Consolas" panose="020B0609020204030204" pitchFamily="49" charset="0"/>
              </a:rPr>
              <a:t>时仅屏蔽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  <a:r>
              <a:rPr lang="zh-CN" altLang="en-US" dirty="0">
                <a:latin typeface="Consolas" panose="020B0609020204030204" pitchFamily="49" charset="0"/>
              </a:rPr>
              <a:t>中断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mask</a:t>
            </a:r>
            <a:r>
              <a:rPr lang="zh-CN" altLang="en-US" dirty="0">
                <a:latin typeface="Consolas" panose="020B0609020204030204" pitchFamily="49" charset="0"/>
              </a:rPr>
              <a:t>一条</a:t>
            </a:r>
            <a:r>
              <a:rPr lang="en-US" altLang="zh-CN" dirty="0">
                <a:latin typeface="Consolas" panose="020B0609020204030204" pitchFamily="49" charset="0"/>
              </a:rPr>
              <a:t>IRQ line</a:t>
            </a:r>
            <a:r>
              <a:rPr lang="zh-CN" altLang="en-US" dirty="0">
                <a:latin typeface="Consolas" panose="020B0609020204030204" pitchFamily="49" charset="0"/>
              </a:rPr>
              <a:t>时会使</a:t>
            </a:r>
            <a:r>
              <a:rPr lang="en-US" altLang="zh-CN" dirty="0">
                <a:latin typeface="Consolas" panose="020B0609020204030204" pitchFamily="49" charset="0"/>
              </a:rPr>
              <a:t>I/O APIC</a:t>
            </a:r>
            <a:r>
              <a:rPr lang="zh-CN" altLang="en-US" dirty="0">
                <a:latin typeface="Consolas" panose="020B0609020204030204" pitchFamily="49" charset="0"/>
              </a:rPr>
              <a:t>不再响应这个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zh-CN" altLang="en-US" dirty="0">
                <a:latin typeface="Consolas" panose="020B0609020204030204" pitchFamily="49" charset="0"/>
              </a:rPr>
              <a:t>，从而对所有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屏蔽掉一条</a:t>
            </a:r>
            <a:r>
              <a:rPr lang="en-US" altLang="zh-CN" dirty="0">
                <a:latin typeface="Consolas" panose="020B0609020204030204" pitchFamily="49" charset="0"/>
              </a:rPr>
              <a:t>IRQ</a:t>
            </a: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发送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IPI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将中断向量与目标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的标识符一起写入到自己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Interrupt Command Register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，从而触发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IPI</a:t>
            </a:r>
          </a:p>
        </p:txBody>
      </p:sp>
    </p:spTree>
    <p:extLst>
      <p:ext uri="{BB962C8B-B14F-4D97-AF65-F5344CB8AC3E}">
        <p14:creationId xmlns:p14="http://schemas.microsoft.com/office/powerpoint/2010/main" val="40817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3509410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27749" y="3167002"/>
            <a:ext cx="3536546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Handling Overview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56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62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Handling Overview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6239C-2475-497D-89B3-3F18F21DC691}"/>
              </a:ext>
            </a:extLst>
          </p:cNvPr>
          <p:cNvSpPr/>
          <p:nvPr/>
        </p:nvSpPr>
        <p:spPr>
          <a:xfrm>
            <a:off x="6031545" y="1948939"/>
            <a:ext cx="2188029" cy="121375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I/O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21464D-B6A8-401D-8CC2-421EB1CC9EC4}"/>
              </a:ext>
            </a:extLst>
          </p:cNvPr>
          <p:cNvSpPr/>
          <p:nvPr/>
        </p:nvSpPr>
        <p:spPr>
          <a:xfrm>
            <a:off x="3167755" y="1248909"/>
            <a:ext cx="1839685" cy="10611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CPU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486B90-6372-41C6-BDA3-8982A957EC48}"/>
              </a:ext>
            </a:extLst>
          </p:cNvPr>
          <p:cNvSpPr/>
          <p:nvPr/>
        </p:nvSpPr>
        <p:spPr>
          <a:xfrm>
            <a:off x="3277086" y="1730601"/>
            <a:ext cx="1621022" cy="45198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Local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A09953E9-AE82-440F-A27B-6E4D953B0BD8}"/>
              </a:ext>
            </a:extLst>
          </p:cNvPr>
          <p:cNvSpPr/>
          <p:nvPr/>
        </p:nvSpPr>
        <p:spPr>
          <a:xfrm>
            <a:off x="9649856" y="2004938"/>
            <a:ext cx="2030186" cy="1328056"/>
          </a:xfrm>
          <a:prstGeom prst="irregularSeal1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Devices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01578-382B-4503-A6CB-B732DDE48A9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8219574" y="2534623"/>
            <a:ext cx="1430282" cy="21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AF29EA9-C548-4F58-8D77-F06B6D4012AE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4087597" y="2182588"/>
            <a:ext cx="1943948" cy="3732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9717A99-EF0C-4550-9E97-16972E2C347B}"/>
              </a:ext>
            </a:extLst>
          </p:cNvPr>
          <p:cNvSpPr txBox="1"/>
          <p:nvPr/>
        </p:nvSpPr>
        <p:spPr>
          <a:xfrm>
            <a:off x="244040" y="992217"/>
            <a:ext cx="277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保存当前执行的上下文在栈上，关闭中断（</a:t>
            </a:r>
            <a:r>
              <a:rPr lang="en-US" altLang="zh-CN" dirty="0">
                <a:latin typeface="Consolas" panose="020B0609020204030204" pitchFamily="49" charset="0"/>
              </a:rPr>
              <a:t>local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278B121-30E7-4EC8-9B1F-642406E1EE45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2380265" y="1779478"/>
            <a:ext cx="787490" cy="15099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38EC280-7A80-4FA8-A0FB-9F20E7106454}"/>
              </a:ext>
            </a:extLst>
          </p:cNvPr>
          <p:cNvSpPr/>
          <p:nvPr/>
        </p:nvSpPr>
        <p:spPr>
          <a:xfrm>
            <a:off x="1527052" y="3289386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entry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67CB0B-F0F0-4D4D-A73B-A184C869F10D}"/>
              </a:ext>
            </a:extLst>
          </p:cNvPr>
          <p:cNvSpPr/>
          <p:nvPr/>
        </p:nvSpPr>
        <p:spPr>
          <a:xfrm>
            <a:off x="4572001" y="3692381"/>
            <a:ext cx="2344300" cy="234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do_IRQ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E0E022-52A4-420A-87C9-D2401926F05A}"/>
              </a:ext>
            </a:extLst>
          </p:cNvPr>
          <p:cNvSpPr/>
          <p:nvPr/>
        </p:nvSpPr>
        <p:spPr>
          <a:xfrm>
            <a:off x="7982736" y="4673781"/>
            <a:ext cx="1811777" cy="383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flow 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0752F3-339E-4FD2-BC1E-DC472ABA7F05}"/>
              </a:ext>
            </a:extLst>
          </p:cNvPr>
          <p:cNvSpPr/>
          <p:nvPr/>
        </p:nvSpPr>
        <p:spPr>
          <a:xfrm>
            <a:off x="4862992" y="4131156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entering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10C10D-6E9C-46A2-92DA-0F6C631E0545}"/>
              </a:ext>
            </a:extLst>
          </p:cNvPr>
          <p:cNvSpPr/>
          <p:nvPr/>
        </p:nvSpPr>
        <p:spPr>
          <a:xfrm>
            <a:off x="4862993" y="5298407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294A794-BA77-45D1-B530-D41AEF371EF9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7219941" y="3005097"/>
            <a:ext cx="189824" cy="31475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34BC79-92FD-4FDF-9287-8363167B1774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 rot="5400000">
            <a:off x="8377044" y="2421358"/>
            <a:ext cx="241088" cy="55130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B58473-D072-40C4-A24D-EE6040CD783D}"/>
              </a:ext>
            </a:extLst>
          </p:cNvPr>
          <p:cNvSpPr/>
          <p:nvPr/>
        </p:nvSpPr>
        <p:spPr>
          <a:xfrm>
            <a:off x="1527051" y="6038722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C90AA35A-2D07-432E-8693-8407FD0BF1D1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>
          <a:xfrm>
            <a:off x="3233477" y="3490884"/>
            <a:ext cx="2510674" cy="2014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CBC74A1-E7C5-49DD-911D-D230C31ADB64}"/>
              </a:ext>
            </a:extLst>
          </p:cNvPr>
          <p:cNvCxnSpPr>
            <a:cxnSpLocks/>
            <a:stCxn id="55" idx="2"/>
            <a:endCxn id="82" idx="3"/>
          </p:cNvCxnSpPr>
          <p:nvPr/>
        </p:nvCxnSpPr>
        <p:spPr>
          <a:xfrm rot="5400000">
            <a:off x="4388065" y="4884134"/>
            <a:ext cx="201498" cy="25106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6B31125-058A-4966-A8DB-E3B8423C616A}"/>
              </a:ext>
            </a:extLst>
          </p:cNvPr>
          <p:cNvSpPr txBox="1"/>
          <p:nvPr/>
        </p:nvSpPr>
        <p:spPr>
          <a:xfrm>
            <a:off x="1392058" y="3756729"/>
            <a:ext cx="221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切换内核页表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切换栈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准备栈上的参数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35017DC-226A-4EC6-994B-881DCD94710B}"/>
              </a:ext>
            </a:extLst>
          </p:cNvPr>
          <p:cNvSpPr/>
          <p:nvPr/>
        </p:nvSpPr>
        <p:spPr>
          <a:xfrm>
            <a:off x="10664949" y="4673780"/>
            <a:ext cx="1178288" cy="383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FA2E02C-0CBA-42A7-8A1D-E8789CCBD356}"/>
              </a:ext>
            </a:extLst>
          </p:cNvPr>
          <p:cNvCxnSpPr>
            <a:stCxn id="56" idx="3"/>
            <a:endCxn id="104" idx="1"/>
          </p:cNvCxnSpPr>
          <p:nvPr/>
        </p:nvCxnSpPr>
        <p:spPr>
          <a:xfrm flipV="1">
            <a:off x="9794513" y="4865550"/>
            <a:ext cx="870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21201BB-A243-465D-B186-FD7A86D6874C}"/>
              </a:ext>
            </a:extLst>
          </p:cNvPr>
          <p:cNvSpPr txBox="1"/>
          <p:nvPr/>
        </p:nvSpPr>
        <p:spPr>
          <a:xfrm>
            <a:off x="7919621" y="3835682"/>
            <a:ext cx="2030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进行</a:t>
            </a:r>
            <a:r>
              <a:rPr lang="en-US" altLang="zh-CN" dirty="0" err="1">
                <a:latin typeface="Consolas" panose="020B0609020204030204" pitchFamily="49" charset="0"/>
              </a:rPr>
              <a:t>mask&amp;ack</a:t>
            </a:r>
            <a:r>
              <a:rPr lang="zh-CN" altLang="en-US" dirty="0">
                <a:latin typeface="Consolas" panose="020B0609020204030204" pitchFamily="49" charset="0"/>
              </a:rPr>
              <a:t>、一定的同步等等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12BD502-8464-4DCF-8EC8-0AD7BCD69F35}"/>
              </a:ext>
            </a:extLst>
          </p:cNvPr>
          <p:cNvSpPr txBox="1"/>
          <p:nvPr/>
        </p:nvSpPr>
        <p:spPr>
          <a:xfrm>
            <a:off x="7055010" y="5440858"/>
            <a:ext cx="206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等等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031D484-FACC-4A31-90DB-6582C7AE9DF3}"/>
              </a:ext>
            </a:extLst>
          </p:cNvPr>
          <p:cNvSpPr txBox="1"/>
          <p:nvPr/>
        </p:nvSpPr>
        <p:spPr>
          <a:xfrm>
            <a:off x="519337" y="5392391"/>
            <a:ext cx="3907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切换用户页表</a:t>
            </a:r>
            <a:r>
              <a:rPr lang="en-US" altLang="zh-CN" dirty="0">
                <a:latin typeface="Consolas" panose="020B0609020204030204" pitchFamily="49" charset="0"/>
              </a:rPr>
              <a:t>/reschedule/signal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/context restore</a:t>
            </a:r>
          </a:p>
        </p:txBody>
      </p:sp>
    </p:spTree>
    <p:extLst>
      <p:ext uri="{BB962C8B-B14F-4D97-AF65-F5344CB8AC3E}">
        <p14:creationId xmlns:p14="http://schemas.microsoft.com/office/powerpoint/2010/main" val="35505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5" grpId="0"/>
      <p:bldP spid="51" grpId="0" animBg="1"/>
      <p:bldP spid="55" grpId="0" animBg="1"/>
      <p:bldP spid="56" grpId="0" animBg="1"/>
      <p:bldP spid="57" grpId="0" animBg="1"/>
      <p:bldP spid="61" grpId="0" animBg="1"/>
      <p:bldP spid="82" grpId="0" animBg="1"/>
      <p:bldP spid="103" grpId="0"/>
      <p:bldP spid="104" grpId="0" animBg="1"/>
      <p:bldP spid="111" grpId="0"/>
      <p:bldP spid="112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27747" y="3167002"/>
            <a:ext cx="3536546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Interrupt Context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12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62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Context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发生中断时我们可能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打断了其他用户程序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打断了其他用户程序的内核</a:t>
            </a:r>
            <a:r>
              <a:rPr lang="en-US" altLang="zh-CN" dirty="0">
                <a:latin typeface="Consolas" panose="020B0609020204030204" pitchFamily="49" charset="0"/>
              </a:rPr>
              <a:t>path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不管怎么样，都会有一个</a:t>
            </a:r>
            <a:r>
              <a:rPr lang="en-US" altLang="zh-CN" dirty="0">
                <a:latin typeface="Consolas" panose="020B0609020204030204" pitchFamily="49" charset="0"/>
              </a:rPr>
              <a:t>current</a:t>
            </a:r>
            <a:r>
              <a:rPr lang="zh-CN" altLang="en-US" dirty="0">
                <a:latin typeface="Consolas" panose="020B0609020204030204" pitchFamily="49" charset="0"/>
              </a:rPr>
              <a:t>进程，但这个</a:t>
            </a:r>
            <a:r>
              <a:rPr lang="en-US" altLang="zh-CN" dirty="0">
                <a:latin typeface="Consolas" panose="020B0609020204030204" pitchFamily="49" charset="0"/>
              </a:rPr>
              <a:t>current</a:t>
            </a:r>
            <a:r>
              <a:rPr lang="zh-CN" altLang="en-US" dirty="0">
                <a:latin typeface="Consolas" panose="020B0609020204030204" pitchFamily="49" charset="0"/>
              </a:rPr>
              <a:t>进程与我们无关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处于</a:t>
            </a:r>
            <a:r>
              <a:rPr lang="en-US" altLang="zh-CN" dirty="0">
                <a:latin typeface="Consolas" panose="020B0609020204030204" pitchFamily="49" charset="0"/>
              </a:rPr>
              <a:t>interrupt context</a:t>
            </a:r>
            <a:r>
              <a:rPr lang="zh-CN" altLang="en-US" dirty="0">
                <a:latin typeface="Consolas" panose="020B0609020204030204" pitchFamily="49" charset="0"/>
              </a:rPr>
              <a:t>时我们不能</a:t>
            </a:r>
            <a:r>
              <a:rPr lang="en-US" altLang="zh-CN" dirty="0">
                <a:latin typeface="Consolas" panose="020B0609020204030204" pitchFamily="49" charset="0"/>
              </a:rPr>
              <a:t>sleep</a:t>
            </a:r>
            <a:r>
              <a:rPr lang="zh-CN" altLang="en-US" dirty="0">
                <a:latin typeface="Consolas" panose="020B0609020204030204" pitchFamily="49" charset="0"/>
              </a:rPr>
              <a:t>或者阻塞，为什么？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interrupt disabled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interrupt enabled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无辜的</a:t>
            </a:r>
            <a:r>
              <a:rPr lang="en-US" altLang="zh-CN" dirty="0">
                <a:latin typeface="Consolas" panose="020B0609020204030204" pitchFamily="49" charset="0"/>
              </a:rPr>
              <a:t>current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 masked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这意味着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我们甚至不能使用普通的内存分配（可能</a:t>
            </a:r>
            <a:r>
              <a:rPr lang="en-US" altLang="zh-CN" dirty="0">
                <a:latin typeface="Consolas" panose="020B0609020204030204" pitchFamily="49" charset="0"/>
              </a:rPr>
              <a:t>sleep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将不必要的内容推后到</a:t>
            </a:r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或者</a:t>
            </a:r>
            <a:r>
              <a:rPr lang="en-US" altLang="zh-CN" dirty="0">
                <a:latin typeface="Consolas" panose="020B0609020204030204" pitchFamily="49" charset="0"/>
              </a:rPr>
              <a:t>interrupt thread</a:t>
            </a:r>
            <a:r>
              <a:rPr lang="zh-CN" altLang="en-US" dirty="0">
                <a:latin typeface="Consolas" panose="020B0609020204030204" pitchFamily="49" charset="0"/>
              </a:rPr>
              <a:t>中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6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62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Context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handler</a:t>
            </a:r>
            <a:r>
              <a:rPr lang="zh-CN" altLang="en-US" dirty="0">
                <a:latin typeface="Consolas" panose="020B0609020204030204" pitchFamily="49" charset="0"/>
              </a:rPr>
              <a:t>要保证线程安全吗？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只用于单一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不需要，因为执行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 line</a:t>
            </a:r>
            <a:r>
              <a:rPr lang="zh-CN" altLang="en-US" dirty="0">
                <a:latin typeface="Consolas" panose="020B0609020204030204" pitchFamily="49" charset="0"/>
              </a:rPr>
              <a:t>会被</a:t>
            </a:r>
            <a:r>
              <a:rPr lang="en-US" altLang="zh-CN" dirty="0">
                <a:latin typeface="Consolas" panose="020B0609020204030204" pitchFamily="49" charset="0"/>
              </a:rPr>
              <a:t>mask</a:t>
            </a:r>
            <a:r>
              <a:rPr lang="zh-CN" altLang="en-US" dirty="0">
                <a:latin typeface="Consolas" panose="020B0609020204030204" pitchFamily="49" charset="0"/>
              </a:rPr>
              <a:t>，其他核不会执行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如果同一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用于多个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需要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handler</a:t>
            </a:r>
            <a:r>
              <a:rPr lang="zh-CN" altLang="en-US" dirty="0">
                <a:latin typeface="Consolas" panose="020B0609020204030204" pitchFamily="49" charset="0"/>
              </a:rPr>
              <a:t>要保证可重入吗？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只用于单一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不需要，因为执行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 line</a:t>
            </a:r>
            <a:r>
              <a:rPr lang="zh-CN" altLang="en-US" dirty="0">
                <a:latin typeface="Consolas" panose="020B0609020204030204" pitchFamily="49" charset="0"/>
              </a:rPr>
              <a:t>会被</a:t>
            </a:r>
            <a:r>
              <a:rPr lang="en-US" altLang="zh-CN" dirty="0">
                <a:latin typeface="Consolas" panose="020B0609020204030204" pitchFamily="49" charset="0"/>
              </a:rPr>
              <a:t>mask</a:t>
            </a:r>
            <a:r>
              <a:rPr lang="zh-CN" altLang="en-US" dirty="0">
                <a:latin typeface="Consolas" panose="020B0609020204030204" pitchFamily="49" charset="0"/>
              </a:rPr>
              <a:t>，当前核不会再重新进入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如果同一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用于多个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>
                <a:latin typeface="Consolas" panose="020B0609020204030204" pitchFamily="49" charset="0"/>
              </a:rPr>
              <a:t>disable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local interrupt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	- </a:t>
            </a:r>
            <a:r>
              <a:rPr lang="zh-CN" altLang="en-US" dirty="0">
                <a:latin typeface="Consolas" panose="020B0609020204030204" pitchFamily="49" charset="0"/>
              </a:rPr>
              <a:t>不需要，因为不会被打断，没有机会执行重新进入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 handler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- </a:t>
            </a:r>
            <a:r>
              <a:rPr lang="zh-CN" altLang="en-US" dirty="0"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>
                <a:latin typeface="Consolas" panose="020B0609020204030204" pitchFamily="49" charset="0"/>
              </a:rPr>
              <a:t>enable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local interrupt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		- </a:t>
            </a:r>
            <a:r>
              <a:rPr lang="zh-CN" altLang="en-US" dirty="0">
                <a:latin typeface="Consolas" panose="020B0609020204030204" pitchFamily="49" charset="0"/>
              </a:rPr>
              <a:t>需要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9169" y="3167002"/>
            <a:ext cx="3733715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Handler Management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54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9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Handler Management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如何在某个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zh-CN" altLang="en-US" dirty="0">
                <a:latin typeface="Consolas" panose="020B0609020204030204" pitchFamily="49" charset="0"/>
              </a:rPr>
              <a:t>上添加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移除我们的自定义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呢？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Kernel API: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en-US" altLang="zh-CN" dirty="0" err="1">
                <a:latin typeface="Consolas" panose="020B0609020204030204" pitchFamily="49" charset="0"/>
              </a:rPr>
              <a:t>request_irq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free_irq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request_irq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</a:rPr>
              <a:t>irq_handler_t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handler,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typedef int (*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irq_handler_t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)(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irq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dev_id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unsigned long </a:t>
            </a:r>
            <a:r>
              <a:rPr lang="en-US" altLang="zh-CN" dirty="0" err="1">
                <a:latin typeface="Consolas" panose="020B0609020204030204" pitchFamily="49" charset="0"/>
              </a:rPr>
              <a:t>irqflags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是否容忍共享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irq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line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等等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devname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会显示在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/proc/interrupts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下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dev_id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唯一标识符，一般传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dev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结构体指针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const void *</a:t>
            </a:r>
            <a:r>
              <a:rPr lang="en-US" altLang="zh-CN" dirty="0" err="1">
                <a:latin typeface="Consolas" panose="020B0609020204030204" pitchFamily="49" charset="0"/>
              </a:rPr>
              <a:t>free_irq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unsigned int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dev_id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0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9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Handler Management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49986F-2A17-4F73-BB1B-3CD37B1EF247}"/>
              </a:ext>
            </a:extLst>
          </p:cNvPr>
          <p:cNvSpPr txBox="1"/>
          <p:nvPr/>
        </p:nvSpPr>
        <p:spPr>
          <a:xfrm>
            <a:off x="571183" y="864482"/>
            <a:ext cx="4272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irq_desc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irq_common_data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void *</a:t>
            </a:r>
            <a:r>
              <a:rPr lang="en-US" altLang="zh-CN" sz="1400" dirty="0" err="1">
                <a:latin typeface="Consolas" panose="020B0609020204030204" pitchFamily="49" charset="0"/>
              </a:rPr>
              <a:t>handler_data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 </a:t>
            </a:r>
            <a:r>
              <a:rPr lang="en-US" altLang="zh-CN" sz="1400" dirty="0" err="1">
                <a:latin typeface="Consolas" panose="020B0609020204030204" pitchFamily="49" charset="0"/>
              </a:rPr>
              <a:t>irq_common_data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irq_chip</a:t>
            </a:r>
            <a:r>
              <a:rPr lang="en-US" altLang="zh-CN" sz="1400" dirty="0">
                <a:latin typeface="Consolas" panose="020B0609020204030204" pitchFamily="49" charset="0"/>
              </a:rPr>
              <a:t> *chip;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void *</a:t>
            </a:r>
            <a:r>
              <a:rPr lang="en-US" altLang="zh-CN" sz="1400" dirty="0" err="1">
                <a:latin typeface="Consolas" panose="020B0609020204030204" pitchFamily="49" charset="0"/>
              </a:rPr>
              <a:t>chip_data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irq_flow_handler_t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handle_irq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irq_action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*action;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unsigned int </a:t>
            </a:r>
            <a:r>
              <a:rPr lang="en-US" altLang="zh-CN" sz="1400" dirty="0" err="1">
                <a:latin typeface="Consolas" panose="020B0609020204030204" pitchFamily="49" charset="0"/>
              </a:rPr>
              <a:t>istate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depth;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cosnt</a:t>
            </a:r>
            <a:r>
              <a:rPr lang="en-US" altLang="zh-CN" sz="1400" dirty="0">
                <a:latin typeface="Consolas" panose="020B0609020204030204" pitchFamily="49" charset="0"/>
              </a:rPr>
              <a:t> char *name;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17AF0-EC6C-4A39-8025-70A1B0A5FEA0}"/>
              </a:ext>
            </a:extLst>
          </p:cNvPr>
          <p:cNvSpPr txBox="1"/>
          <p:nvPr/>
        </p:nvSpPr>
        <p:spPr>
          <a:xfrm>
            <a:off x="6096000" y="864482"/>
            <a:ext cx="512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irq_chip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void (*</a:t>
            </a:r>
            <a:r>
              <a:rPr lang="en-US" altLang="zh-CN" sz="1400" dirty="0" err="1">
                <a:latin typeface="Consolas" panose="020B0609020204030204" pitchFamily="49" charset="0"/>
              </a:rPr>
              <a:t>irq_ack</a:t>
            </a:r>
            <a:r>
              <a:rPr lang="en-US" altLang="zh-CN" sz="1400" dirty="0">
                <a:latin typeface="Consolas" panose="020B0609020204030204" pitchFamily="49" charset="0"/>
              </a:rPr>
              <a:t>)(struct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*data);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void (*</a:t>
            </a:r>
            <a:r>
              <a:rPr lang="en-US" altLang="zh-CN" sz="1400" dirty="0" err="1">
                <a:latin typeface="Consolas" panose="020B0609020204030204" pitchFamily="49" charset="0"/>
              </a:rPr>
              <a:t>irq_mask</a:t>
            </a:r>
            <a:r>
              <a:rPr lang="en-US" altLang="zh-CN" sz="1400" dirty="0">
                <a:latin typeface="Consolas" panose="020B0609020204030204" pitchFamily="49" charset="0"/>
              </a:rPr>
              <a:t>)(struct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*data);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6DA4809E-33BC-41B8-8BFB-2C6ED5FCF2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4645" y="1376870"/>
            <a:ext cx="6607969" cy="1244886"/>
          </a:xfrm>
          <a:prstGeom prst="curvedConnector3">
            <a:avLst>
              <a:gd name="adj1" fmla="val 9973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62FE0678-2725-4D54-B11D-C814629FAA7D}"/>
              </a:ext>
            </a:extLst>
          </p:cNvPr>
          <p:cNvCxnSpPr>
            <a:cxnSpLocks/>
          </p:cNvCxnSpPr>
          <p:nvPr/>
        </p:nvCxnSpPr>
        <p:spPr>
          <a:xfrm flipV="1">
            <a:off x="4679156" y="1114425"/>
            <a:ext cx="2321719" cy="2058383"/>
          </a:xfrm>
          <a:prstGeom prst="curvedConnector3">
            <a:avLst>
              <a:gd name="adj1" fmla="val 9953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E027A07-D84F-42E5-962E-528EC01FFBA2}"/>
              </a:ext>
            </a:extLst>
          </p:cNvPr>
          <p:cNvSpPr txBox="1"/>
          <p:nvPr/>
        </p:nvSpPr>
        <p:spPr>
          <a:xfrm>
            <a:off x="7556021" y="3016955"/>
            <a:ext cx="41005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struct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irqaction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  <a:r>
              <a:rPr lang="en-US" altLang="zh-CN" sz="1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irq_handler_t</a:t>
            </a:r>
            <a:r>
              <a:rPr lang="en-US" altLang="zh-CN" sz="1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handler;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dev_id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 </a:t>
            </a:r>
            <a:r>
              <a:rPr lang="en-US" altLang="zh-CN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irqaction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*next;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unsigned int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irq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unsigned int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flags;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const char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...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0999E1B2-D031-4257-A056-29B0AF96EE77}"/>
              </a:ext>
            </a:extLst>
          </p:cNvPr>
          <p:cNvCxnSpPr>
            <a:cxnSpLocks/>
          </p:cNvCxnSpPr>
          <p:nvPr/>
        </p:nvCxnSpPr>
        <p:spPr>
          <a:xfrm flipV="1">
            <a:off x="4071938" y="3172808"/>
            <a:ext cx="3429000" cy="172158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4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15759-CC6C-4167-87AC-D75FB8B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06" y="2339170"/>
            <a:ext cx="6316587" cy="32401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6A30CF-9F48-44CA-A50E-E09FFE73E2F1}"/>
              </a:ext>
            </a:extLst>
          </p:cNvPr>
          <p:cNvSpPr txBox="1"/>
          <p:nvPr/>
        </p:nvSpPr>
        <p:spPr>
          <a:xfrm>
            <a:off x="478970" y="1360715"/>
            <a:ext cx="10972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Uniprocessor: Intel 8259A Interrupt Controller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62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90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Handler Management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197C74-3202-4D4D-8690-ABE2DD8B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8" y="1201658"/>
            <a:ext cx="8860954" cy="25144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33F57A-B2BD-4CE4-98E5-66EAA526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09" y="5383128"/>
            <a:ext cx="5613773" cy="10684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08BFB5-79C7-4CD4-BD9B-3B0643A44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9" y="4399135"/>
            <a:ext cx="7422085" cy="9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27749" y="3167002"/>
            <a:ext cx="3536546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Handling Overview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69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0D67CB0B-F0F0-4D4D-A73B-A184C869F10D}"/>
              </a:ext>
            </a:extLst>
          </p:cNvPr>
          <p:cNvSpPr/>
          <p:nvPr/>
        </p:nvSpPr>
        <p:spPr>
          <a:xfrm>
            <a:off x="4572001" y="3692381"/>
            <a:ext cx="2344300" cy="234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do_IRQ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6239C-2475-497D-89B3-3F18F21DC691}"/>
              </a:ext>
            </a:extLst>
          </p:cNvPr>
          <p:cNvSpPr/>
          <p:nvPr/>
        </p:nvSpPr>
        <p:spPr>
          <a:xfrm>
            <a:off x="6031545" y="1948939"/>
            <a:ext cx="2188029" cy="121375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I/O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21464D-B6A8-401D-8CC2-421EB1CC9EC4}"/>
              </a:ext>
            </a:extLst>
          </p:cNvPr>
          <p:cNvSpPr/>
          <p:nvPr/>
        </p:nvSpPr>
        <p:spPr>
          <a:xfrm>
            <a:off x="3167755" y="1248909"/>
            <a:ext cx="1839685" cy="10611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CPU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486B90-6372-41C6-BDA3-8982A957EC48}"/>
              </a:ext>
            </a:extLst>
          </p:cNvPr>
          <p:cNvSpPr/>
          <p:nvPr/>
        </p:nvSpPr>
        <p:spPr>
          <a:xfrm>
            <a:off x="3277086" y="1730601"/>
            <a:ext cx="1621022" cy="45198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Local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A09953E9-AE82-440F-A27B-6E4D953B0BD8}"/>
              </a:ext>
            </a:extLst>
          </p:cNvPr>
          <p:cNvSpPr/>
          <p:nvPr/>
        </p:nvSpPr>
        <p:spPr>
          <a:xfrm>
            <a:off x="9649856" y="2004938"/>
            <a:ext cx="2030186" cy="1328056"/>
          </a:xfrm>
          <a:prstGeom prst="irregularSeal1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Devices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01578-382B-4503-A6CB-B732DDE48A9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8219574" y="2534623"/>
            <a:ext cx="1430282" cy="21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AF29EA9-C548-4F58-8D77-F06B6D4012AE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4087597" y="2182588"/>
            <a:ext cx="1943948" cy="3732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9717A99-EF0C-4550-9E97-16972E2C347B}"/>
              </a:ext>
            </a:extLst>
          </p:cNvPr>
          <p:cNvSpPr txBox="1"/>
          <p:nvPr/>
        </p:nvSpPr>
        <p:spPr>
          <a:xfrm>
            <a:off x="244040" y="992217"/>
            <a:ext cx="277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保存当前执行的上下文在栈上，关闭中断（</a:t>
            </a:r>
            <a:r>
              <a:rPr lang="en-US" altLang="zh-CN" dirty="0">
                <a:latin typeface="Consolas" panose="020B0609020204030204" pitchFamily="49" charset="0"/>
              </a:rPr>
              <a:t>local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278B121-30E7-4EC8-9B1F-642406E1EE45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2380265" y="1779478"/>
            <a:ext cx="787490" cy="15099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38EC280-7A80-4FA8-A0FB-9F20E7106454}"/>
              </a:ext>
            </a:extLst>
          </p:cNvPr>
          <p:cNvSpPr/>
          <p:nvPr/>
        </p:nvSpPr>
        <p:spPr>
          <a:xfrm>
            <a:off x="1527052" y="3289386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entry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E0E022-52A4-420A-87C9-D2401926F05A}"/>
              </a:ext>
            </a:extLst>
          </p:cNvPr>
          <p:cNvSpPr/>
          <p:nvPr/>
        </p:nvSpPr>
        <p:spPr>
          <a:xfrm>
            <a:off x="7982736" y="4673781"/>
            <a:ext cx="1811777" cy="383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flow 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0752F3-339E-4FD2-BC1E-DC472ABA7F05}"/>
              </a:ext>
            </a:extLst>
          </p:cNvPr>
          <p:cNvSpPr/>
          <p:nvPr/>
        </p:nvSpPr>
        <p:spPr>
          <a:xfrm>
            <a:off x="4862992" y="4131156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entering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10C10D-6E9C-46A2-92DA-0F6C631E0545}"/>
              </a:ext>
            </a:extLst>
          </p:cNvPr>
          <p:cNvSpPr/>
          <p:nvPr/>
        </p:nvSpPr>
        <p:spPr>
          <a:xfrm>
            <a:off x="4862993" y="5298407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294A794-BA77-45D1-B530-D41AEF371EF9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7219941" y="3005097"/>
            <a:ext cx="189824" cy="31475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34BC79-92FD-4FDF-9287-8363167B1774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 rot="5400000">
            <a:off x="8377044" y="2421358"/>
            <a:ext cx="241088" cy="55130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B58473-D072-40C4-A24D-EE6040CD783D}"/>
              </a:ext>
            </a:extLst>
          </p:cNvPr>
          <p:cNvSpPr/>
          <p:nvPr/>
        </p:nvSpPr>
        <p:spPr>
          <a:xfrm>
            <a:off x="1527051" y="6038722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C90AA35A-2D07-432E-8693-8407FD0BF1D1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>
          <a:xfrm>
            <a:off x="3233477" y="3490884"/>
            <a:ext cx="2510674" cy="2014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CBC74A1-E7C5-49DD-911D-D230C31ADB64}"/>
              </a:ext>
            </a:extLst>
          </p:cNvPr>
          <p:cNvCxnSpPr>
            <a:cxnSpLocks/>
            <a:stCxn id="55" idx="2"/>
            <a:endCxn id="82" idx="3"/>
          </p:cNvCxnSpPr>
          <p:nvPr/>
        </p:nvCxnSpPr>
        <p:spPr>
          <a:xfrm rot="5400000">
            <a:off x="4388065" y="4884134"/>
            <a:ext cx="201498" cy="25106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6B31125-058A-4966-A8DB-E3B8423C616A}"/>
              </a:ext>
            </a:extLst>
          </p:cNvPr>
          <p:cNvSpPr txBox="1"/>
          <p:nvPr/>
        </p:nvSpPr>
        <p:spPr>
          <a:xfrm>
            <a:off x="1392058" y="3756729"/>
            <a:ext cx="221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切换内核页表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切换栈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准备栈上的参数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35017DC-226A-4EC6-994B-881DCD94710B}"/>
              </a:ext>
            </a:extLst>
          </p:cNvPr>
          <p:cNvSpPr/>
          <p:nvPr/>
        </p:nvSpPr>
        <p:spPr>
          <a:xfrm>
            <a:off x="10664949" y="4673780"/>
            <a:ext cx="1178288" cy="383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FA2E02C-0CBA-42A7-8A1D-E8789CCBD356}"/>
              </a:ext>
            </a:extLst>
          </p:cNvPr>
          <p:cNvCxnSpPr>
            <a:stCxn id="56" idx="3"/>
            <a:endCxn id="104" idx="1"/>
          </p:cNvCxnSpPr>
          <p:nvPr/>
        </p:nvCxnSpPr>
        <p:spPr>
          <a:xfrm flipV="1">
            <a:off x="9794513" y="4865550"/>
            <a:ext cx="870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21201BB-A243-465D-B186-FD7A86D6874C}"/>
              </a:ext>
            </a:extLst>
          </p:cNvPr>
          <p:cNvSpPr txBox="1"/>
          <p:nvPr/>
        </p:nvSpPr>
        <p:spPr>
          <a:xfrm>
            <a:off x="7919621" y="3835682"/>
            <a:ext cx="2030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进行</a:t>
            </a:r>
            <a:r>
              <a:rPr lang="en-US" altLang="zh-CN" dirty="0" err="1">
                <a:latin typeface="Consolas" panose="020B0609020204030204" pitchFamily="49" charset="0"/>
              </a:rPr>
              <a:t>mask&amp;ack</a:t>
            </a:r>
            <a:r>
              <a:rPr lang="zh-CN" altLang="en-US" dirty="0">
                <a:latin typeface="Consolas" panose="020B0609020204030204" pitchFamily="49" charset="0"/>
              </a:rPr>
              <a:t>、一定的同步等等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12BD502-8464-4DCF-8EC8-0AD7BCD69F35}"/>
              </a:ext>
            </a:extLst>
          </p:cNvPr>
          <p:cNvSpPr txBox="1"/>
          <p:nvPr/>
        </p:nvSpPr>
        <p:spPr>
          <a:xfrm>
            <a:off x="7055010" y="5440858"/>
            <a:ext cx="206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等等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031D484-FACC-4A31-90DB-6582C7AE9DF3}"/>
              </a:ext>
            </a:extLst>
          </p:cNvPr>
          <p:cNvSpPr txBox="1"/>
          <p:nvPr/>
        </p:nvSpPr>
        <p:spPr>
          <a:xfrm>
            <a:off x="519337" y="5392391"/>
            <a:ext cx="3907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切换用户页表</a:t>
            </a:r>
            <a:r>
              <a:rPr lang="en-US" altLang="zh-CN" dirty="0">
                <a:latin typeface="Consolas" panose="020B0609020204030204" pitchFamily="49" charset="0"/>
              </a:rPr>
              <a:t>/reschedule/signal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/context restore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7590D0-E058-4A50-9285-D4481C8A6862}"/>
              </a:ext>
            </a:extLst>
          </p:cNvPr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1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87EEE-481D-4D6C-83BE-DAF2AF3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9" y="998630"/>
            <a:ext cx="5865392" cy="56060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502EF3-839F-4A99-B659-2B75B0469C0B}"/>
              </a:ext>
            </a:extLst>
          </p:cNvPr>
          <p:cNvSpPr txBox="1"/>
          <p:nvPr/>
        </p:nvSpPr>
        <p:spPr>
          <a:xfrm>
            <a:off x="6267834" y="900440"/>
            <a:ext cx="6766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Interrupt entry helper function.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Entry runs with interrupts off. Stack layout at entry: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+----------------------------------------------------+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regs-&gt;ss	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rsp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eflags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regs-&gt;cs	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+----------------------------------------------------+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regs-&gt;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orig_ax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~(interrupt number)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+----------------------------------------------------+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| return address					|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+----------------------------------------------------+</a:t>
            </a:r>
          </a:p>
          <a:p>
            <a:pPr algn="l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*/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3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87EEE-481D-4D6C-83BE-DAF2AF3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9" y="998630"/>
            <a:ext cx="5865392" cy="56060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39E97-D561-4F96-BB67-2835037FCB45}"/>
              </a:ext>
            </a:extLst>
          </p:cNvPr>
          <p:cNvSpPr/>
          <p:nvPr/>
        </p:nvSpPr>
        <p:spPr>
          <a:xfrm>
            <a:off x="1258067" y="1221246"/>
            <a:ext cx="3534862" cy="306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3034-4F62-4993-888B-8FC206CF60FE}"/>
              </a:ext>
            </a:extLst>
          </p:cNvPr>
          <p:cNvSpPr txBox="1"/>
          <p:nvPr/>
        </p:nvSpPr>
        <p:spPr>
          <a:xfrm>
            <a:off x="6259652" y="1221246"/>
            <a:ext cx="328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1. save/restore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irq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context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3F7E7-3431-460A-9B2E-1572D07648ED}"/>
              </a:ext>
            </a:extLst>
          </p:cNvPr>
          <p:cNvSpPr/>
          <p:nvPr/>
        </p:nvSpPr>
        <p:spPr>
          <a:xfrm>
            <a:off x="1196698" y="6050996"/>
            <a:ext cx="2172467" cy="355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2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87EEE-481D-4D6C-83BE-DAF2AF3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9" y="998630"/>
            <a:ext cx="5865392" cy="56060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39E97-D561-4F96-BB67-2835037FCB45}"/>
              </a:ext>
            </a:extLst>
          </p:cNvPr>
          <p:cNvSpPr/>
          <p:nvPr/>
        </p:nvSpPr>
        <p:spPr>
          <a:xfrm>
            <a:off x="1258067" y="1440218"/>
            <a:ext cx="350417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3034-4F62-4993-888B-8FC206CF60FE}"/>
              </a:ext>
            </a:extLst>
          </p:cNvPr>
          <p:cNvSpPr txBox="1"/>
          <p:nvPr/>
        </p:nvSpPr>
        <p:spPr>
          <a:xfrm>
            <a:off x="6259652" y="1221246"/>
            <a:ext cx="218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获取中断描述符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3F7E7-3431-460A-9B2E-1572D07648ED}"/>
              </a:ext>
            </a:extLst>
          </p:cNvPr>
          <p:cNvSpPr/>
          <p:nvPr/>
        </p:nvSpPr>
        <p:spPr>
          <a:xfrm>
            <a:off x="1196698" y="2896624"/>
            <a:ext cx="3375302" cy="22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95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87EEE-481D-4D6C-83BE-DAF2AF3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9" y="998630"/>
            <a:ext cx="5865392" cy="56060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39E97-D561-4F96-BB67-2835037FCB45}"/>
              </a:ext>
            </a:extLst>
          </p:cNvPr>
          <p:cNvSpPr/>
          <p:nvPr/>
        </p:nvSpPr>
        <p:spPr>
          <a:xfrm>
            <a:off x="1675377" y="3970583"/>
            <a:ext cx="5118185" cy="166617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3034-4F62-4993-888B-8FC206CF60FE}"/>
              </a:ext>
            </a:extLst>
          </p:cNvPr>
          <p:cNvSpPr txBox="1"/>
          <p:nvPr/>
        </p:nvSpPr>
        <p:spPr>
          <a:xfrm>
            <a:off x="6259651" y="1221246"/>
            <a:ext cx="32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3. 32/64-bit handling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3F7E7-3431-460A-9B2E-1572D07648ED}"/>
              </a:ext>
            </a:extLst>
          </p:cNvPr>
          <p:cNvSpPr/>
          <p:nvPr/>
        </p:nvSpPr>
        <p:spPr>
          <a:xfrm>
            <a:off x="2350437" y="3712832"/>
            <a:ext cx="2890487" cy="193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09A97B-25EA-465E-8389-88787B87C7C2}"/>
              </a:ext>
            </a:extLst>
          </p:cNvPr>
          <p:cNvSpPr/>
          <p:nvPr/>
        </p:nvSpPr>
        <p:spPr>
          <a:xfrm>
            <a:off x="2340181" y="3390029"/>
            <a:ext cx="2890487" cy="193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9BEEE-9773-4FD6-88AF-1FE216A02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86" y="2996586"/>
            <a:ext cx="4680663" cy="14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49986F-2A17-4F73-BB1B-3CD37B1EF247}"/>
              </a:ext>
            </a:extLst>
          </p:cNvPr>
          <p:cNvSpPr txBox="1"/>
          <p:nvPr/>
        </p:nvSpPr>
        <p:spPr>
          <a:xfrm>
            <a:off x="571183" y="864482"/>
            <a:ext cx="4272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irq_desc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irq_common_data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void *</a:t>
            </a:r>
            <a:r>
              <a:rPr lang="en-US" altLang="zh-CN" sz="1400" dirty="0" err="1">
                <a:latin typeface="Consolas" panose="020B0609020204030204" pitchFamily="49" charset="0"/>
              </a:rPr>
              <a:t>handler_data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 </a:t>
            </a:r>
            <a:r>
              <a:rPr lang="en-US" altLang="zh-CN" sz="1400" dirty="0" err="1">
                <a:latin typeface="Consolas" panose="020B0609020204030204" pitchFamily="49" charset="0"/>
              </a:rPr>
              <a:t>irq_common_data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irq_chip</a:t>
            </a:r>
            <a:r>
              <a:rPr lang="en-US" altLang="zh-CN" sz="1400" dirty="0">
                <a:latin typeface="Consolas" panose="020B0609020204030204" pitchFamily="49" charset="0"/>
              </a:rPr>
              <a:t> *chip;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void *</a:t>
            </a:r>
            <a:r>
              <a:rPr lang="en-US" altLang="zh-CN" sz="1400" dirty="0" err="1">
                <a:latin typeface="Consolas" panose="020B0609020204030204" pitchFamily="49" charset="0"/>
              </a:rPr>
              <a:t>chip_data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}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irq_flow_handler_t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handle_irq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irq_action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*action;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unsigned int </a:t>
            </a:r>
            <a:r>
              <a:rPr lang="en-US" altLang="zh-CN" sz="1400" dirty="0" err="1">
                <a:latin typeface="Consolas" panose="020B0609020204030204" pitchFamily="49" charset="0"/>
              </a:rPr>
              <a:t>istate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struct depth;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Consolas" panose="020B0609020204030204" pitchFamily="49" charset="0"/>
              </a:rPr>
              <a:t>cosnt</a:t>
            </a:r>
            <a:r>
              <a:rPr lang="en-US" altLang="zh-CN" sz="1400" dirty="0">
                <a:latin typeface="Consolas" panose="020B0609020204030204" pitchFamily="49" charset="0"/>
              </a:rPr>
              <a:t> char *name;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17AF0-EC6C-4A39-8025-70A1B0A5FEA0}"/>
              </a:ext>
            </a:extLst>
          </p:cNvPr>
          <p:cNvSpPr txBox="1"/>
          <p:nvPr/>
        </p:nvSpPr>
        <p:spPr>
          <a:xfrm>
            <a:off x="6096000" y="864482"/>
            <a:ext cx="512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irq_chip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void (*</a:t>
            </a:r>
            <a:r>
              <a:rPr lang="en-US" altLang="zh-CN" sz="1400" dirty="0" err="1">
                <a:latin typeface="Consolas" panose="020B0609020204030204" pitchFamily="49" charset="0"/>
              </a:rPr>
              <a:t>irq_ack</a:t>
            </a:r>
            <a:r>
              <a:rPr lang="en-US" altLang="zh-CN" sz="1400" dirty="0">
                <a:latin typeface="Consolas" panose="020B0609020204030204" pitchFamily="49" charset="0"/>
              </a:rPr>
              <a:t>)(struct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*data);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void (*</a:t>
            </a:r>
            <a:r>
              <a:rPr lang="en-US" altLang="zh-CN" sz="1400" dirty="0" err="1">
                <a:latin typeface="Consolas" panose="020B0609020204030204" pitchFamily="49" charset="0"/>
              </a:rPr>
              <a:t>irq_mask</a:t>
            </a:r>
            <a:r>
              <a:rPr lang="en-US" altLang="zh-CN" sz="1400" dirty="0">
                <a:latin typeface="Consolas" panose="020B0609020204030204" pitchFamily="49" charset="0"/>
              </a:rPr>
              <a:t>)(struct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 *data);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6DA4809E-33BC-41B8-8BFB-2C6ED5FCF2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4645" y="1376870"/>
            <a:ext cx="6607969" cy="1244886"/>
          </a:xfrm>
          <a:prstGeom prst="curvedConnector3">
            <a:avLst>
              <a:gd name="adj1" fmla="val 9973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62FE0678-2725-4D54-B11D-C814629FAA7D}"/>
              </a:ext>
            </a:extLst>
          </p:cNvPr>
          <p:cNvCxnSpPr>
            <a:cxnSpLocks/>
          </p:cNvCxnSpPr>
          <p:nvPr/>
        </p:nvCxnSpPr>
        <p:spPr>
          <a:xfrm flipV="1">
            <a:off x="4679156" y="1114425"/>
            <a:ext cx="2321719" cy="2058383"/>
          </a:xfrm>
          <a:prstGeom prst="curvedConnector3">
            <a:avLst>
              <a:gd name="adj1" fmla="val 9953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E027A07-D84F-42E5-962E-528EC01FFBA2}"/>
              </a:ext>
            </a:extLst>
          </p:cNvPr>
          <p:cNvSpPr txBox="1"/>
          <p:nvPr/>
        </p:nvSpPr>
        <p:spPr>
          <a:xfrm>
            <a:off x="7556021" y="3016955"/>
            <a:ext cx="41005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struct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irqaction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  <a:r>
              <a:rPr lang="en-US" altLang="zh-CN" sz="14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irq_handler_t</a:t>
            </a:r>
            <a:r>
              <a:rPr lang="en-US" altLang="zh-CN" sz="1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handler;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dev_id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struct </a:t>
            </a:r>
            <a:r>
              <a:rPr lang="en-US" altLang="zh-CN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irqaction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*next;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...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unsigned int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irq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unsigned int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flags;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const char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 *name;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	...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0999E1B2-D031-4257-A056-29B0AF96EE77}"/>
              </a:ext>
            </a:extLst>
          </p:cNvPr>
          <p:cNvCxnSpPr>
            <a:cxnSpLocks/>
          </p:cNvCxnSpPr>
          <p:nvPr/>
        </p:nvCxnSpPr>
        <p:spPr>
          <a:xfrm flipV="1">
            <a:off x="4071938" y="3172808"/>
            <a:ext cx="3429000" cy="172158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071685E-9176-40F9-940D-2051EA18ADE9}"/>
              </a:ext>
            </a:extLst>
          </p:cNvPr>
          <p:cNvSpPr/>
          <p:nvPr/>
        </p:nvSpPr>
        <p:spPr>
          <a:xfrm>
            <a:off x="1259357" y="4141876"/>
            <a:ext cx="3639189" cy="55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CE16D0-41E6-4377-BF2D-04886CF5BF56}"/>
              </a:ext>
            </a:extLst>
          </p:cNvPr>
          <p:cNvSpPr txBox="1"/>
          <p:nvPr/>
        </p:nvSpPr>
        <p:spPr>
          <a:xfrm>
            <a:off x="128270" y="322580"/>
            <a:ext cx="39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irq_flow_handler_t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9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0D67CB0B-F0F0-4D4D-A73B-A184C869F10D}"/>
              </a:ext>
            </a:extLst>
          </p:cNvPr>
          <p:cNvSpPr/>
          <p:nvPr/>
        </p:nvSpPr>
        <p:spPr>
          <a:xfrm>
            <a:off x="4572001" y="3692381"/>
            <a:ext cx="2344300" cy="234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do_IRQ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6239C-2475-497D-89B3-3F18F21DC691}"/>
              </a:ext>
            </a:extLst>
          </p:cNvPr>
          <p:cNvSpPr/>
          <p:nvPr/>
        </p:nvSpPr>
        <p:spPr>
          <a:xfrm>
            <a:off x="6031545" y="1948939"/>
            <a:ext cx="2188029" cy="121375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I/O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21464D-B6A8-401D-8CC2-421EB1CC9EC4}"/>
              </a:ext>
            </a:extLst>
          </p:cNvPr>
          <p:cNvSpPr/>
          <p:nvPr/>
        </p:nvSpPr>
        <p:spPr>
          <a:xfrm>
            <a:off x="3167755" y="1248909"/>
            <a:ext cx="1839685" cy="10611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CPU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486B90-6372-41C6-BDA3-8982A957EC48}"/>
              </a:ext>
            </a:extLst>
          </p:cNvPr>
          <p:cNvSpPr/>
          <p:nvPr/>
        </p:nvSpPr>
        <p:spPr>
          <a:xfrm>
            <a:off x="3277086" y="1730601"/>
            <a:ext cx="1621022" cy="45198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Local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A09953E9-AE82-440F-A27B-6E4D953B0BD8}"/>
              </a:ext>
            </a:extLst>
          </p:cNvPr>
          <p:cNvSpPr/>
          <p:nvPr/>
        </p:nvSpPr>
        <p:spPr>
          <a:xfrm>
            <a:off x="9649856" y="2004938"/>
            <a:ext cx="2030186" cy="1328056"/>
          </a:xfrm>
          <a:prstGeom prst="irregularSeal1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Devices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01578-382B-4503-A6CB-B732DDE48A9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8219574" y="2534623"/>
            <a:ext cx="1430282" cy="21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AF29EA9-C548-4F58-8D77-F06B6D4012AE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4087597" y="2182588"/>
            <a:ext cx="1943948" cy="3732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9717A99-EF0C-4550-9E97-16972E2C347B}"/>
              </a:ext>
            </a:extLst>
          </p:cNvPr>
          <p:cNvSpPr txBox="1"/>
          <p:nvPr/>
        </p:nvSpPr>
        <p:spPr>
          <a:xfrm>
            <a:off x="244040" y="992217"/>
            <a:ext cx="277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保存当前执行的上下文在栈上，关闭中断（</a:t>
            </a:r>
            <a:r>
              <a:rPr lang="en-US" altLang="zh-CN" dirty="0">
                <a:latin typeface="Consolas" panose="020B0609020204030204" pitchFamily="49" charset="0"/>
              </a:rPr>
              <a:t>local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278B121-30E7-4EC8-9B1F-642406E1EE45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2380265" y="1779478"/>
            <a:ext cx="787490" cy="15099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38EC280-7A80-4FA8-A0FB-9F20E7106454}"/>
              </a:ext>
            </a:extLst>
          </p:cNvPr>
          <p:cNvSpPr/>
          <p:nvPr/>
        </p:nvSpPr>
        <p:spPr>
          <a:xfrm>
            <a:off x="1527052" y="3289386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entry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E0E022-52A4-420A-87C9-D2401926F05A}"/>
              </a:ext>
            </a:extLst>
          </p:cNvPr>
          <p:cNvSpPr/>
          <p:nvPr/>
        </p:nvSpPr>
        <p:spPr>
          <a:xfrm>
            <a:off x="7982736" y="4673781"/>
            <a:ext cx="1811777" cy="38353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flow 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0752F3-339E-4FD2-BC1E-DC472ABA7F05}"/>
              </a:ext>
            </a:extLst>
          </p:cNvPr>
          <p:cNvSpPr/>
          <p:nvPr/>
        </p:nvSpPr>
        <p:spPr>
          <a:xfrm>
            <a:off x="4862992" y="4131156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entering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10C10D-6E9C-46A2-92DA-0F6C631E0545}"/>
              </a:ext>
            </a:extLst>
          </p:cNvPr>
          <p:cNvSpPr/>
          <p:nvPr/>
        </p:nvSpPr>
        <p:spPr>
          <a:xfrm>
            <a:off x="4862993" y="5298407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294A794-BA77-45D1-B530-D41AEF371EF9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7219941" y="3005097"/>
            <a:ext cx="189824" cy="31475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34BC79-92FD-4FDF-9287-8363167B1774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 rot="5400000">
            <a:off x="8377044" y="2421358"/>
            <a:ext cx="241088" cy="55130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B58473-D072-40C4-A24D-EE6040CD783D}"/>
              </a:ext>
            </a:extLst>
          </p:cNvPr>
          <p:cNvSpPr/>
          <p:nvPr/>
        </p:nvSpPr>
        <p:spPr>
          <a:xfrm>
            <a:off x="1527051" y="6038722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C90AA35A-2D07-432E-8693-8407FD0BF1D1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>
          <a:xfrm>
            <a:off x="3233477" y="3490884"/>
            <a:ext cx="2510674" cy="2014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CBC74A1-E7C5-49DD-911D-D230C31ADB64}"/>
              </a:ext>
            </a:extLst>
          </p:cNvPr>
          <p:cNvCxnSpPr>
            <a:cxnSpLocks/>
            <a:stCxn id="55" idx="2"/>
            <a:endCxn id="82" idx="3"/>
          </p:cNvCxnSpPr>
          <p:nvPr/>
        </p:nvCxnSpPr>
        <p:spPr>
          <a:xfrm rot="5400000">
            <a:off x="4388065" y="4884134"/>
            <a:ext cx="201498" cy="25106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6B31125-058A-4966-A8DB-E3B8423C616A}"/>
              </a:ext>
            </a:extLst>
          </p:cNvPr>
          <p:cNvSpPr txBox="1"/>
          <p:nvPr/>
        </p:nvSpPr>
        <p:spPr>
          <a:xfrm>
            <a:off x="1392058" y="3756729"/>
            <a:ext cx="221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切换内核页表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切换栈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准备栈上的参数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35017DC-226A-4EC6-994B-881DCD94710B}"/>
              </a:ext>
            </a:extLst>
          </p:cNvPr>
          <p:cNvSpPr/>
          <p:nvPr/>
        </p:nvSpPr>
        <p:spPr>
          <a:xfrm>
            <a:off x="10664949" y="4673780"/>
            <a:ext cx="1178288" cy="383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FA2E02C-0CBA-42A7-8A1D-E8789CCBD356}"/>
              </a:ext>
            </a:extLst>
          </p:cNvPr>
          <p:cNvCxnSpPr>
            <a:stCxn id="56" idx="3"/>
            <a:endCxn id="104" idx="1"/>
          </p:cNvCxnSpPr>
          <p:nvPr/>
        </p:nvCxnSpPr>
        <p:spPr>
          <a:xfrm flipV="1">
            <a:off x="9794513" y="4865550"/>
            <a:ext cx="870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21201BB-A243-465D-B186-FD7A86D6874C}"/>
              </a:ext>
            </a:extLst>
          </p:cNvPr>
          <p:cNvSpPr txBox="1"/>
          <p:nvPr/>
        </p:nvSpPr>
        <p:spPr>
          <a:xfrm>
            <a:off x="7919621" y="3835682"/>
            <a:ext cx="2030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进行</a:t>
            </a:r>
            <a:r>
              <a:rPr lang="en-US" altLang="zh-CN" dirty="0" err="1">
                <a:latin typeface="Consolas" panose="020B0609020204030204" pitchFamily="49" charset="0"/>
              </a:rPr>
              <a:t>mask&amp;ack</a:t>
            </a:r>
            <a:r>
              <a:rPr lang="zh-CN" altLang="en-US" dirty="0">
                <a:latin typeface="Consolas" panose="020B0609020204030204" pitchFamily="49" charset="0"/>
              </a:rPr>
              <a:t>、一定的同步等等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12BD502-8464-4DCF-8EC8-0AD7BCD69F35}"/>
              </a:ext>
            </a:extLst>
          </p:cNvPr>
          <p:cNvSpPr txBox="1"/>
          <p:nvPr/>
        </p:nvSpPr>
        <p:spPr>
          <a:xfrm>
            <a:off x="7055010" y="5440858"/>
            <a:ext cx="206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等等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031D484-FACC-4A31-90DB-6582C7AE9DF3}"/>
              </a:ext>
            </a:extLst>
          </p:cNvPr>
          <p:cNvSpPr txBox="1"/>
          <p:nvPr/>
        </p:nvSpPr>
        <p:spPr>
          <a:xfrm>
            <a:off x="519337" y="5392391"/>
            <a:ext cx="3907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切换用户页表</a:t>
            </a:r>
            <a:r>
              <a:rPr lang="en-US" altLang="zh-CN" dirty="0">
                <a:latin typeface="Consolas" panose="020B0609020204030204" pitchFamily="49" charset="0"/>
              </a:rPr>
              <a:t>/reschedule/signal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/context restore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85AC7A8-F239-4DE2-94A3-ABDE322F2DE4}"/>
              </a:ext>
            </a:extLst>
          </p:cNvPr>
          <p:cNvSpPr txBox="1"/>
          <p:nvPr/>
        </p:nvSpPr>
        <p:spPr>
          <a:xfrm>
            <a:off x="128270" y="322580"/>
            <a:ext cx="39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irq_flow_handler_t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787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9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irq_flow_handler_t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5451F6-AE4B-426F-958D-3DE78806F23A}"/>
              </a:ext>
            </a:extLst>
          </p:cNvPr>
          <p:cNvSpPr txBox="1"/>
          <p:nvPr/>
        </p:nvSpPr>
        <p:spPr>
          <a:xfrm>
            <a:off x="724156" y="1865621"/>
            <a:ext cx="5854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interrupt handler types: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Level type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Edge type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Simple type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Fast EOI type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Per CPU type</a:t>
            </a:r>
          </a:p>
          <a:p>
            <a:pPr algn="l"/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0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70" y="1360715"/>
            <a:ext cx="10972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Uniprocessor: </a:t>
            </a:r>
            <a:r>
              <a:rPr lang="en-US" altLang="zh-CN" sz="2800">
                <a:latin typeface="Consolas" panose="020B0609020204030204" pitchFamily="49" charset="0"/>
              </a:rPr>
              <a:t>Intel 8259A </a:t>
            </a:r>
            <a:r>
              <a:rPr lang="en-US" altLang="zh-CN" sz="2800" dirty="0">
                <a:latin typeface="Consolas" panose="020B0609020204030204" pitchFamily="49" charset="0"/>
              </a:rPr>
              <a:t>Interrupt Controller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CPU side: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INT</a:t>
            </a:r>
            <a:r>
              <a:rPr lang="zh-CN" altLang="en-US" dirty="0">
                <a:latin typeface="Consolas" panose="020B0609020204030204" pitchFamily="49" charset="0"/>
              </a:rPr>
              <a:t>向</a:t>
            </a:r>
            <a:r>
              <a:rPr lang="en-US" altLang="zh-CN" dirty="0">
                <a:latin typeface="Consolas" panose="020B0609020204030204" pitchFamily="49" charset="0"/>
              </a:rPr>
              <a:t>CPU assert</a:t>
            </a:r>
            <a:r>
              <a:rPr lang="zh-CN" altLang="en-US" dirty="0">
                <a:latin typeface="Consolas" panose="020B0609020204030204" pitchFamily="49" charset="0"/>
              </a:rPr>
              <a:t>中断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通过</a:t>
            </a:r>
            <a:r>
              <a:rPr lang="en-US" altLang="zh-CN" i="1" dirty="0">
                <a:latin typeface="Consolas" panose="020B0609020204030204" pitchFamily="49" charset="0"/>
              </a:rPr>
              <a:t>cli</a:t>
            </a:r>
            <a:r>
              <a:rPr lang="zh-CN" altLang="en-US" dirty="0">
                <a:latin typeface="Consolas" panose="020B0609020204030204" pitchFamily="49" charset="0"/>
              </a:rPr>
              <a:t>屏蔽所有中断信号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Device side: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多个</a:t>
            </a:r>
            <a:r>
              <a:rPr lang="en-US" altLang="zh-CN" dirty="0">
                <a:latin typeface="Consolas" panose="020B0609020204030204" pitchFamily="49" charset="0"/>
              </a:rPr>
              <a:t>IRQ pin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接收设备</a:t>
            </a:r>
            <a:r>
              <a:rPr lang="en-US" altLang="zh-CN" dirty="0">
                <a:latin typeface="Consolas" panose="020B0609020204030204" pitchFamily="49" charset="0"/>
              </a:rPr>
              <a:t>IRQ</a:t>
            </a:r>
            <a:r>
              <a:rPr lang="zh-CN" altLang="en-US" dirty="0">
                <a:latin typeface="Consolas" panose="020B0609020204030204" pitchFamily="49" charset="0"/>
              </a:rPr>
              <a:t>，映射为</a:t>
            </a:r>
            <a:r>
              <a:rPr lang="en-US" altLang="zh-CN" dirty="0">
                <a:latin typeface="Consolas" panose="020B0609020204030204" pitchFamily="49" charset="0"/>
              </a:rPr>
              <a:t>Linux</a:t>
            </a:r>
            <a:r>
              <a:rPr lang="zh-CN" altLang="en-US" dirty="0">
                <a:latin typeface="Consolas" panose="020B0609020204030204" pitchFamily="49" charset="0"/>
              </a:rPr>
              <a:t>中的</a:t>
            </a:r>
            <a:r>
              <a:rPr lang="en-US" altLang="zh-CN" dirty="0">
                <a:latin typeface="Consolas" panose="020B0609020204030204" pitchFamily="49" charset="0"/>
              </a:rPr>
              <a:t>IRQ(+32)</a:t>
            </a:r>
            <a:r>
              <a:rPr lang="zh-CN" altLang="en-US" dirty="0">
                <a:latin typeface="Consolas" panose="020B0609020204030204" pitchFamily="49" charset="0"/>
              </a:rPr>
              <a:t>，向</a:t>
            </a:r>
            <a:r>
              <a:rPr lang="en-US" altLang="zh-CN" dirty="0">
                <a:latin typeface="Consolas" panose="020B0609020204030204" pitchFamily="49" charset="0"/>
              </a:rPr>
              <a:t>CPU side</a:t>
            </a:r>
            <a:r>
              <a:rPr lang="zh-CN" altLang="en-US" dirty="0">
                <a:latin typeface="Consolas" panose="020B0609020204030204" pitchFamily="49" charset="0"/>
              </a:rPr>
              <a:t>发送中断信号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mask</a:t>
            </a:r>
            <a:r>
              <a:rPr lang="zh-CN" altLang="en-US" dirty="0">
                <a:latin typeface="Consolas" panose="020B0609020204030204" pitchFamily="49" charset="0"/>
              </a:rPr>
              <a:t>特定的</a:t>
            </a:r>
            <a:r>
              <a:rPr lang="en-US" altLang="zh-CN" dirty="0">
                <a:latin typeface="Consolas" panose="020B0609020204030204" pitchFamily="49" charset="0"/>
              </a:rPr>
              <a:t>IRQ line</a:t>
            </a:r>
            <a:r>
              <a:rPr lang="zh-CN" altLang="en-US" dirty="0">
                <a:latin typeface="Consolas" panose="020B0609020204030204" pitchFamily="49" charset="0"/>
              </a:rPr>
              <a:t>来仅屏蔽一条</a:t>
            </a:r>
            <a:r>
              <a:rPr lang="en-US" altLang="zh-CN" dirty="0">
                <a:latin typeface="Consolas" panose="020B0609020204030204" pitchFamily="49" charset="0"/>
              </a:rPr>
              <a:t>IRQ line</a:t>
            </a:r>
            <a:r>
              <a:rPr lang="zh-CN" altLang="en-US" dirty="0">
                <a:latin typeface="Consolas" panose="020B0609020204030204" pitchFamily="49" charset="0"/>
              </a:rPr>
              <a:t>上的所有中断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62E35E-F14C-4490-8373-53FA6D14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14" y="4415465"/>
            <a:ext cx="4218005" cy="21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0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4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handle_level_irq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B0A1DA-2BC5-4181-B5E4-18A728C5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2" y="1436037"/>
            <a:ext cx="4912467" cy="4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4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handle_level_irq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5EA71-623A-445C-960A-0D8188F2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0" y="1799508"/>
            <a:ext cx="5797637" cy="365054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62F237-98ED-4243-99CD-67A1BC586183}"/>
              </a:ext>
            </a:extLst>
          </p:cNvPr>
          <p:cNvSpPr/>
          <p:nvPr/>
        </p:nvSpPr>
        <p:spPr>
          <a:xfrm>
            <a:off x="1006929" y="2830286"/>
            <a:ext cx="5215251" cy="8763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02CB1E-FC7F-43C8-83F6-1382236A1214}"/>
              </a:ext>
            </a:extLst>
          </p:cNvPr>
          <p:cNvSpPr/>
          <p:nvPr/>
        </p:nvSpPr>
        <p:spPr>
          <a:xfrm>
            <a:off x="1045029" y="4359729"/>
            <a:ext cx="5312228" cy="5769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D52A2-4279-4EE2-BBED-7FFBF4AD6904}"/>
              </a:ext>
            </a:extLst>
          </p:cNvPr>
          <p:cNvSpPr txBox="1"/>
          <p:nvPr/>
        </p:nvSpPr>
        <p:spPr>
          <a:xfrm>
            <a:off x="6755610" y="2316501"/>
            <a:ext cx="477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标志自己正在处理，</a:t>
            </a:r>
            <a:r>
              <a:rPr lang="en-US" altLang="zh-CN" dirty="0">
                <a:latin typeface="Consolas" panose="020B0609020204030204" pitchFamily="49" charset="0"/>
              </a:rPr>
              <a:t>release</a:t>
            </a:r>
            <a:r>
              <a:rPr lang="zh-CN" altLang="en-US" dirty="0">
                <a:latin typeface="Consolas" panose="020B0609020204030204" pitchFamily="49" charset="0"/>
              </a:rPr>
              <a:t>锁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handle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重新</a:t>
            </a:r>
            <a:r>
              <a:rPr lang="en-US" altLang="zh-CN" dirty="0">
                <a:latin typeface="Consolas" panose="020B0609020204030204" pitchFamily="49" charset="0"/>
              </a:rPr>
              <a:t>hold</a:t>
            </a:r>
            <a:r>
              <a:rPr lang="zh-CN" altLang="en-US" dirty="0">
                <a:latin typeface="Consolas" panose="020B0609020204030204" pitchFamily="49" charset="0"/>
              </a:rPr>
              <a:t>锁，抹去自己正在处理的标志</a:t>
            </a:r>
          </a:p>
        </p:txBody>
      </p:sp>
    </p:spTree>
    <p:extLst>
      <p:ext uri="{BB962C8B-B14F-4D97-AF65-F5344CB8AC3E}">
        <p14:creationId xmlns:p14="http://schemas.microsoft.com/office/powerpoint/2010/main" val="39953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4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handle_level_irq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095319-7C43-4D9F-8356-AC942202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5" y="1037019"/>
            <a:ext cx="4826138" cy="56399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E95D05-74F7-4FCF-AA66-FDA387E37430}"/>
              </a:ext>
            </a:extLst>
          </p:cNvPr>
          <p:cNvSpPr/>
          <p:nvPr/>
        </p:nvSpPr>
        <p:spPr>
          <a:xfrm>
            <a:off x="834619" y="2068140"/>
            <a:ext cx="2356575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00090C-5885-45F7-8C09-4C7A66B64C48}"/>
              </a:ext>
            </a:extLst>
          </p:cNvPr>
          <p:cNvSpPr/>
          <p:nvPr/>
        </p:nvSpPr>
        <p:spPr>
          <a:xfrm>
            <a:off x="1061686" y="2583640"/>
            <a:ext cx="2497724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C59606-693A-4D5A-A51C-6D050DF86EA8}"/>
              </a:ext>
            </a:extLst>
          </p:cNvPr>
          <p:cNvSpPr txBox="1"/>
          <p:nvPr/>
        </p:nvSpPr>
        <p:spPr>
          <a:xfrm>
            <a:off x="5944625" y="1472859"/>
            <a:ext cx="528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遍历所有</a:t>
            </a:r>
            <a:r>
              <a:rPr lang="en-US" altLang="zh-CN" dirty="0">
                <a:latin typeface="Consolas" panose="020B0609020204030204" pitchFamily="49" charset="0"/>
              </a:rPr>
              <a:t>action</a:t>
            </a:r>
            <a:r>
              <a:rPr lang="zh-CN" altLang="en-US" dirty="0">
                <a:latin typeface="Consolas" panose="020B0609020204030204" pitchFamily="49" charset="0"/>
              </a:rPr>
              <a:t>（也即所有的</a:t>
            </a:r>
            <a:r>
              <a:rPr lang="en-US" altLang="zh-CN" dirty="0">
                <a:latin typeface="Consolas" panose="020B0609020204030204" pitchFamily="49" charset="0"/>
              </a:rPr>
              <a:t>shared handler</a:t>
            </a:r>
            <a:r>
              <a:rPr lang="zh-CN" altLang="en-US" dirty="0">
                <a:latin typeface="Consolas" panose="020B0609020204030204" pitchFamily="49" charset="0"/>
              </a:rPr>
              <a:t>）尝试响应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0CD8AD-E78F-464D-98E5-4550829B4926}"/>
              </a:ext>
            </a:extLst>
          </p:cNvPr>
          <p:cNvSpPr/>
          <p:nvPr/>
        </p:nvSpPr>
        <p:spPr>
          <a:xfrm>
            <a:off x="925286" y="5252357"/>
            <a:ext cx="2497724" cy="1283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08FA71-B66C-491F-A276-AEAE0B22CE17}"/>
              </a:ext>
            </a:extLst>
          </p:cNvPr>
          <p:cNvSpPr/>
          <p:nvPr/>
        </p:nvSpPr>
        <p:spPr>
          <a:xfrm>
            <a:off x="764044" y="1294889"/>
            <a:ext cx="2469013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1FB87B-79EC-4F07-AA2D-0F1F2AFE859A}"/>
              </a:ext>
            </a:extLst>
          </p:cNvPr>
          <p:cNvSpPr txBox="1"/>
          <p:nvPr/>
        </p:nvSpPr>
        <p:spPr>
          <a:xfrm>
            <a:off x="5980788" y="5157673"/>
            <a:ext cx="52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通过检查返回值可知中断是否有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0941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 animBg="1"/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43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handle_level_irq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B0A1DA-2BC5-4181-B5E4-18A728C5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2" y="1436037"/>
            <a:ext cx="4912467" cy="47929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343A27-8DDB-49A0-AAD2-89C085437A89}"/>
              </a:ext>
            </a:extLst>
          </p:cNvPr>
          <p:cNvSpPr txBox="1"/>
          <p:nvPr/>
        </p:nvSpPr>
        <p:spPr>
          <a:xfrm>
            <a:off x="5224189" y="845800"/>
            <a:ext cx="7026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static bool </a:t>
            </a:r>
            <a:r>
              <a:rPr lang="en-US" altLang="zh-CN" sz="1400" dirty="0" err="1">
                <a:latin typeface="Consolas" panose="020B0609020204030204" pitchFamily="49" charset="0"/>
              </a:rPr>
              <a:t>irq_may_run</a:t>
            </a:r>
            <a:r>
              <a:rPr lang="en-US" altLang="zh-CN" sz="1400" dirty="0">
                <a:latin typeface="Consolas" panose="020B0609020204030204" pitchFamily="49" charset="0"/>
              </a:rPr>
              <a:t>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irq_desc</a:t>
            </a:r>
            <a:r>
              <a:rPr lang="en-US" altLang="zh-CN" sz="1400" dirty="0">
                <a:latin typeface="Consolas" panose="020B0609020204030204" pitchFamily="49" charset="0"/>
              </a:rPr>
              <a:t> *desc)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unsigned int mask = IRQD_IRQ_INPROGRESS | IRQD_WAKEUP_ARMED;</a:t>
            </a:r>
          </a:p>
          <a:p>
            <a:pPr algn="l"/>
            <a:endParaRPr lang="en-US" altLang="zh-CN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if (!</a:t>
            </a:r>
            <a:r>
              <a:rPr lang="en-US" altLang="zh-CN" sz="1400" dirty="0" err="1">
                <a:latin typeface="Consolas" panose="020B0609020204030204" pitchFamily="49" charset="0"/>
              </a:rPr>
              <a:t>irqd_has_set</a:t>
            </a:r>
            <a:r>
              <a:rPr lang="en-US" altLang="zh-CN" sz="1400" dirty="0">
                <a:latin typeface="Consolas" panose="020B0609020204030204" pitchFamily="49" charset="0"/>
              </a:rPr>
              <a:t>(&amp;desc-&gt;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, mask))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	return true;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pPr algn="l"/>
            <a:endParaRPr lang="en-US" altLang="zh-CN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248C8D-CA7E-4B46-BBA3-24EC08F4E2EB}"/>
              </a:ext>
            </a:extLst>
          </p:cNvPr>
          <p:cNvSpPr/>
          <p:nvPr/>
        </p:nvSpPr>
        <p:spPr>
          <a:xfrm>
            <a:off x="636813" y="1953986"/>
            <a:ext cx="3619500" cy="1818675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460333-F381-4B72-B491-1A638FFA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66" y="3429000"/>
            <a:ext cx="4835692" cy="304484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5138E7-E08A-4F6F-8894-E232AFFD2F28}"/>
              </a:ext>
            </a:extLst>
          </p:cNvPr>
          <p:cNvSpPr/>
          <p:nvPr/>
        </p:nvSpPr>
        <p:spPr>
          <a:xfrm>
            <a:off x="451757" y="1719943"/>
            <a:ext cx="4011386" cy="2933700"/>
          </a:xfrm>
          <a:prstGeom prst="roundRect">
            <a:avLst/>
          </a:prstGeom>
          <a:noFill/>
          <a:ln w="19050">
            <a:solidFill>
              <a:srgbClr val="EA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12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3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handle_edge_irq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D86FA-C654-4DE1-839F-D8ACA15F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1" y="1055913"/>
            <a:ext cx="3433959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9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3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handle_edge_irq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2EEA65-2D83-42E3-84F6-BBF312E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1616529"/>
            <a:ext cx="3440395" cy="4423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D6BC9C4-D8FA-4BAC-8667-198A6E2CB4C8}"/>
              </a:ext>
            </a:extLst>
          </p:cNvPr>
          <p:cNvSpPr txBox="1"/>
          <p:nvPr/>
        </p:nvSpPr>
        <p:spPr>
          <a:xfrm>
            <a:off x="1736525" y="1148443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3755E4-03A8-4EB4-A1C4-09F7AF882DA2}"/>
              </a:ext>
            </a:extLst>
          </p:cNvPr>
          <p:cNvSpPr/>
          <p:nvPr/>
        </p:nvSpPr>
        <p:spPr>
          <a:xfrm>
            <a:off x="653143" y="2525486"/>
            <a:ext cx="3341914" cy="4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09E92A-C18C-47EA-A6AD-4E270E44F0D1}"/>
              </a:ext>
            </a:extLst>
          </p:cNvPr>
          <p:cNvSpPr txBox="1"/>
          <p:nvPr/>
        </p:nvSpPr>
        <p:spPr>
          <a:xfrm>
            <a:off x="4648200" y="2572141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1. ack(</a:t>
            </a:r>
            <a:r>
              <a:rPr lang="zh-CN" altLang="en-US" dirty="0">
                <a:latin typeface="Consolas" panose="020B0609020204030204" pitchFamily="49" charset="0"/>
              </a:rPr>
              <a:t>而不</a:t>
            </a:r>
            <a:r>
              <a:rPr lang="en-US" altLang="zh-CN" dirty="0">
                <a:latin typeface="Consolas" panose="020B0609020204030204" pitchFamily="49" charset="0"/>
              </a:rPr>
              <a:t>mask)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F92D2C-F862-47AF-B65F-C227E847B5F4}"/>
              </a:ext>
            </a:extLst>
          </p:cNvPr>
          <p:cNvSpPr/>
          <p:nvPr/>
        </p:nvSpPr>
        <p:spPr>
          <a:xfrm>
            <a:off x="963640" y="4615543"/>
            <a:ext cx="2253343" cy="359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53DD4E-895A-476A-BF1F-FD5949187A18}"/>
              </a:ext>
            </a:extLst>
          </p:cNvPr>
          <p:cNvSpPr txBox="1"/>
          <p:nvPr/>
        </p:nvSpPr>
        <p:spPr>
          <a:xfrm>
            <a:off x="4648200" y="4610491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2. handle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3679B85-75D8-48BD-91E9-12D887AB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033" y="1049718"/>
            <a:ext cx="4835692" cy="30448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BD8778-24E8-4B7E-8328-888A151BF922}"/>
              </a:ext>
            </a:extLst>
          </p:cNvPr>
          <p:cNvSpPr/>
          <p:nvPr/>
        </p:nvSpPr>
        <p:spPr>
          <a:xfrm>
            <a:off x="963640" y="5034643"/>
            <a:ext cx="2595989" cy="4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2F9E81-FB0D-4C83-9E68-9530DD3051BD}"/>
              </a:ext>
            </a:extLst>
          </p:cNvPr>
          <p:cNvSpPr txBox="1"/>
          <p:nvPr/>
        </p:nvSpPr>
        <p:spPr>
          <a:xfrm>
            <a:off x="4648200" y="5034643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3. </a:t>
            </a:r>
            <a:r>
              <a:rPr lang="zh-CN" altLang="en-US" dirty="0">
                <a:latin typeface="Consolas" panose="020B0609020204030204" pitchFamily="49" charset="0"/>
              </a:rPr>
              <a:t>检查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，处理新来的</a:t>
            </a:r>
            <a:r>
              <a:rPr lang="en-US" altLang="zh-CN" dirty="0">
                <a:latin typeface="Consolas" panose="020B0609020204030204" pitchFamily="49" charset="0"/>
              </a:rPr>
              <a:t>edge</a:t>
            </a:r>
            <a:r>
              <a:rPr lang="zh-CN" altLang="en-US" dirty="0">
                <a:latin typeface="Consolas" panose="020B0609020204030204" pitchFamily="49" charset="0"/>
              </a:rPr>
              <a:t>中断（因为中间</a:t>
            </a:r>
            <a:r>
              <a:rPr lang="en-US" altLang="zh-CN" dirty="0">
                <a:latin typeface="Consolas" panose="020B0609020204030204" pitchFamily="49" charset="0"/>
              </a:rPr>
              <a:t>release</a:t>
            </a:r>
            <a:r>
              <a:rPr lang="zh-CN" altLang="en-US" dirty="0">
                <a:latin typeface="Consolas" panose="020B0609020204030204" pitchFamily="49" charset="0"/>
              </a:rPr>
              <a:t>了锁，所以可能其他核会重入这部分代码设置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73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13" grpId="0"/>
      <p:bldP spid="6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3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handle_edge_irq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5CC740-FF62-47E8-9DDC-74A29DF5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" y="1696131"/>
            <a:ext cx="3863446" cy="34657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CF6BA28-B02F-41C9-8A1E-3D62EC78B489}"/>
              </a:ext>
            </a:extLst>
          </p:cNvPr>
          <p:cNvSpPr txBox="1"/>
          <p:nvPr/>
        </p:nvSpPr>
        <p:spPr>
          <a:xfrm>
            <a:off x="1746665" y="1228045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5712FE-3C72-47BB-9615-76E64B0750BB}"/>
              </a:ext>
            </a:extLst>
          </p:cNvPr>
          <p:cNvSpPr txBox="1"/>
          <p:nvPr/>
        </p:nvSpPr>
        <p:spPr>
          <a:xfrm>
            <a:off x="5088118" y="614690"/>
            <a:ext cx="7026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static bool </a:t>
            </a:r>
            <a:r>
              <a:rPr lang="en-US" altLang="zh-CN" sz="1400" dirty="0" err="1">
                <a:latin typeface="Consolas" panose="020B0609020204030204" pitchFamily="49" charset="0"/>
              </a:rPr>
              <a:t>irq_may_run</a:t>
            </a:r>
            <a:r>
              <a:rPr lang="en-US" altLang="zh-CN" sz="1400" dirty="0">
                <a:latin typeface="Consolas" panose="020B0609020204030204" pitchFamily="49" charset="0"/>
              </a:rPr>
              <a:t>(struct </a:t>
            </a:r>
            <a:r>
              <a:rPr lang="en-US" altLang="zh-CN" sz="1400" dirty="0" err="1">
                <a:latin typeface="Consolas" panose="020B0609020204030204" pitchFamily="49" charset="0"/>
              </a:rPr>
              <a:t>irq_desc</a:t>
            </a:r>
            <a:r>
              <a:rPr lang="en-US" altLang="zh-CN" sz="1400" dirty="0">
                <a:latin typeface="Consolas" panose="020B0609020204030204" pitchFamily="49" charset="0"/>
              </a:rPr>
              <a:t> *desc)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unsigned int mask = IRQD_IRQ_INPROGRESS | IRQD_WAKEUP_ARMED;</a:t>
            </a:r>
          </a:p>
          <a:p>
            <a:pPr algn="l"/>
            <a:endParaRPr lang="en-US" altLang="zh-CN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if (!</a:t>
            </a:r>
            <a:r>
              <a:rPr lang="en-US" altLang="zh-CN" sz="1400" dirty="0" err="1">
                <a:latin typeface="Consolas" panose="020B0609020204030204" pitchFamily="49" charset="0"/>
              </a:rPr>
              <a:t>irqd_has_set</a:t>
            </a:r>
            <a:r>
              <a:rPr lang="en-US" altLang="zh-CN" sz="1400" dirty="0">
                <a:latin typeface="Consolas" panose="020B0609020204030204" pitchFamily="49" charset="0"/>
              </a:rPr>
              <a:t>(&amp;desc-&gt;</a:t>
            </a:r>
            <a:r>
              <a:rPr lang="en-US" altLang="zh-CN" sz="1400" dirty="0" err="1">
                <a:latin typeface="Consolas" panose="020B0609020204030204" pitchFamily="49" charset="0"/>
              </a:rPr>
              <a:t>irq_data</a:t>
            </a:r>
            <a:r>
              <a:rPr lang="en-US" altLang="zh-CN" sz="1400" dirty="0">
                <a:latin typeface="Consolas" panose="020B0609020204030204" pitchFamily="49" charset="0"/>
              </a:rPr>
              <a:t>, mask))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	return true;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	...</a:t>
            </a:r>
          </a:p>
          <a:p>
            <a:pPr algn="l"/>
            <a:endParaRPr lang="en-US" altLang="zh-CN" sz="14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7696B3-3239-4A97-B474-28BD62615D64}"/>
              </a:ext>
            </a:extLst>
          </p:cNvPr>
          <p:cNvSpPr/>
          <p:nvPr/>
        </p:nvSpPr>
        <p:spPr>
          <a:xfrm>
            <a:off x="653143" y="2988129"/>
            <a:ext cx="3341914" cy="1284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7C56D-C824-4E61-A88E-07C8658907A7}"/>
              </a:ext>
            </a:extLst>
          </p:cNvPr>
          <p:cNvSpPr txBox="1"/>
          <p:nvPr/>
        </p:nvSpPr>
        <p:spPr>
          <a:xfrm>
            <a:off x="4969329" y="3533979"/>
            <a:ext cx="5568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标记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（用于</a:t>
            </a:r>
            <a:r>
              <a:rPr lang="en-US" altLang="zh-CN" dirty="0">
                <a:latin typeface="Consolas" panose="020B0609020204030204" pitchFamily="49" charset="0"/>
              </a:rPr>
              <a:t>core 1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loop</a:t>
            </a:r>
            <a:r>
              <a:rPr lang="zh-CN" altLang="en-US" dirty="0">
                <a:latin typeface="Consolas" panose="020B0609020204030204" pitchFamily="49" charset="0"/>
              </a:rPr>
              <a:t>检测，告诉他处理新来的</a:t>
            </a:r>
            <a:r>
              <a:rPr lang="en-US" altLang="zh-CN" dirty="0">
                <a:latin typeface="Consolas" panose="020B0609020204030204" pitchFamily="49" charset="0"/>
              </a:rPr>
              <a:t>edge</a:t>
            </a:r>
            <a:r>
              <a:rPr lang="zh-CN" altLang="en-US" dirty="0">
                <a:latin typeface="Consolas" panose="020B0609020204030204" pitchFamily="49" charset="0"/>
              </a:rPr>
              <a:t>中断）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mask &amp; ack</a:t>
            </a:r>
            <a:r>
              <a:rPr lang="zh-CN" altLang="en-US" dirty="0">
                <a:latin typeface="Consolas" panose="020B0609020204030204" pitchFamily="49" charset="0"/>
              </a:rPr>
              <a:t>：所有核不再接收这条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zh-CN" altLang="en-US" dirty="0">
                <a:latin typeface="Consolas" panose="020B0609020204030204" pitchFamily="49" charset="0"/>
              </a:rPr>
              <a:t>上的中断信号，最多只能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一个</a:t>
            </a:r>
            <a:r>
              <a:rPr lang="en-US" altLang="zh-CN" dirty="0">
                <a:latin typeface="Consolas" panose="020B0609020204030204" pitchFamily="49" charset="0"/>
              </a:rPr>
              <a:t>edge</a:t>
            </a:r>
            <a:r>
              <a:rPr lang="zh-CN" altLang="en-US" dirty="0">
                <a:latin typeface="Consolas" panose="020B0609020204030204" pitchFamily="49" charset="0"/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418871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3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handle_edge_irq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2EEA65-2D83-42E3-84F6-BBF312E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1616529"/>
            <a:ext cx="3440395" cy="4423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D6BC9C4-D8FA-4BAC-8667-198A6E2CB4C8}"/>
              </a:ext>
            </a:extLst>
          </p:cNvPr>
          <p:cNvSpPr txBox="1"/>
          <p:nvPr/>
        </p:nvSpPr>
        <p:spPr>
          <a:xfrm>
            <a:off x="1736525" y="1148443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core1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3755E4-03A8-4EB4-A1C4-09F7AF882DA2}"/>
              </a:ext>
            </a:extLst>
          </p:cNvPr>
          <p:cNvSpPr/>
          <p:nvPr/>
        </p:nvSpPr>
        <p:spPr>
          <a:xfrm>
            <a:off x="653143" y="2525486"/>
            <a:ext cx="3341914" cy="4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09E92A-C18C-47EA-A6AD-4E270E44F0D1}"/>
              </a:ext>
            </a:extLst>
          </p:cNvPr>
          <p:cNvSpPr txBox="1"/>
          <p:nvPr/>
        </p:nvSpPr>
        <p:spPr>
          <a:xfrm>
            <a:off x="4648200" y="2572141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1. ack(</a:t>
            </a:r>
            <a:r>
              <a:rPr lang="zh-CN" altLang="en-US" dirty="0">
                <a:latin typeface="Consolas" panose="020B0609020204030204" pitchFamily="49" charset="0"/>
              </a:rPr>
              <a:t>而不</a:t>
            </a:r>
            <a:r>
              <a:rPr lang="en-US" altLang="zh-CN" dirty="0">
                <a:latin typeface="Consolas" panose="020B0609020204030204" pitchFamily="49" charset="0"/>
              </a:rPr>
              <a:t>mask)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F92D2C-F862-47AF-B65F-C227E847B5F4}"/>
              </a:ext>
            </a:extLst>
          </p:cNvPr>
          <p:cNvSpPr/>
          <p:nvPr/>
        </p:nvSpPr>
        <p:spPr>
          <a:xfrm>
            <a:off x="963640" y="4615543"/>
            <a:ext cx="2253343" cy="359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53DD4E-895A-476A-BF1F-FD5949187A18}"/>
              </a:ext>
            </a:extLst>
          </p:cNvPr>
          <p:cNvSpPr txBox="1"/>
          <p:nvPr/>
        </p:nvSpPr>
        <p:spPr>
          <a:xfrm>
            <a:off x="4648200" y="4610491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2. handle 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3679B85-75D8-48BD-91E9-12D887AB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033" y="1049718"/>
            <a:ext cx="4835692" cy="30448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BD8778-24E8-4B7E-8328-888A151BF922}"/>
              </a:ext>
            </a:extLst>
          </p:cNvPr>
          <p:cNvSpPr/>
          <p:nvPr/>
        </p:nvSpPr>
        <p:spPr>
          <a:xfrm>
            <a:off x="963640" y="5034643"/>
            <a:ext cx="2595989" cy="462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2F9E81-FB0D-4C83-9E68-9530DD3051BD}"/>
              </a:ext>
            </a:extLst>
          </p:cNvPr>
          <p:cNvSpPr txBox="1"/>
          <p:nvPr/>
        </p:nvSpPr>
        <p:spPr>
          <a:xfrm>
            <a:off x="4648200" y="5034643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3. </a:t>
            </a:r>
            <a:r>
              <a:rPr lang="zh-CN" altLang="en-US" dirty="0">
                <a:latin typeface="Consolas" panose="020B0609020204030204" pitchFamily="49" charset="0"/>
              </a:rPr>
              <a:t>检查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，处理新来的</a:t>
            </a:r>
            <a:r>
              <a:rPr lang="en-US" altLang="zh-CN" dirty="0">
                <a:latin typeface="Consolas" panose="020B0609020204030204" pitchFamily="49" charset="0"/>
              </a:rPr>
              <a:t>edge</a:t>
            </a:r>
            <a:r>
              <a:rPr lang="zh-CN" altLang="en-US" dirty="0">
                <a:latin typeface="Consolas" panose="020B0609020204030204" pitchFamily="49" charset="0"/>
              </a:rPr>
              <a:t>中断（因为中间</a:t>
            </a:r>
            <a:r>
              <a:rPr lang="en-US" altLang="zh-CN" dirty="0">
                <a:latin typeface="Consolas" panose="020B0609020204030204" pitchFamily="49" charset="0"/>
              </a:rPr>
              <a:t>release</a:t>
            </a:r>
            <a:r>
              <a:rPr lang="zh-CN" altLang="en-US" dirty="0">
                <a:latin typeface="Consolas" panose="020B0609020204030204" pitchFamily="49" charset="0"/>
              </a:rPr>
              <a:t>了锁，所以可能其他核会重入这部分代码设置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8D527-6206-43C8-8876-1860C61A317F}"/>
              </a:ext>
            </a:extLst>
          </p:cNvPr>
          <p:cNvSpPr/>
          <p:nvPr/>
        </p:nvSpPr>
        <p:spPr>
          <a:xfrm>
            <a:off x="1050726" y="3717471"/>
            <a:ext cx="2988383" cy="838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118566-0D1B-4193-A7A1-25D37F7D51B5}"/>
              </a:ext>
            </a:extLst>
          </p:cNvPr>
          <p:cNvSpPr txBox="1"/>
          <p:nvPr/>
        </p:nvSpPr>
        <p:spPr>
          <a:xfrm>
            <a:off x="4648200" y="3955786"/>
            <a:ext cx="20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4. </a:t>
            </a:r>
            <a:r>
              <a:rPr lang="zh-CN" altLang="en-US" dirty="0">
                <a:latin typeface="Consolas" panose="020B0609020204030204" pitchFamily="49" charset="0"/>
              </a:rPr>
              <a:t>取出</a:t>
            </a:r>
            <a:r>
              <a:rPr lang="en-US" altLang="zh-CN" dirty="0">
                <a:latin typeface="Consolas" panose="020B0609020204030204" pitchFamily="49" charset="0"/>
              </a:rPr>
              <a:t>pending</a:t>
            </a:r>
            <a:r>
              <a:rPr lang="zh-CN" altLang="en-US" dirty="0">
                <a:latin typeface="Consolas" panose="020B0609020204030204" pitchFamily="49" charset="0"/>
              </a:rPr>
              <a:t>，重新</a:t>
            </a:r>
            <a:r>
              <a:rPr lang="en-US" altLang="zh-CN" dirty="0">
                <a:latin typeface="Consolas" panose="020B0609020204030204" pitchFamily="49" charset="0"/>
              </a:rPr>
              <a:t>unmask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0" y="322580"/>
            <a:ext cx="33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handle_edge_irq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D86FA-C654-4DE1-839F-D8ACA15F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1" y="1055913"/>
            <a:ext cx="3433959" cy="5714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5D4C18-2EAC-4E46-9B7E-D47C14711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764" y="1397613"/>
            <a:ext cx="4164045" cy="40627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6EADC3-2526-47C1-9571-63A59FBF83EC}"/>
              </a:ext>
            </a:extLst>
          </p:cNvPr>
          <p:cNvSpPr/>
          <p:nvPr/>
        </p:nvSpPr>
        <p:spPr>
          <a:xfrm>
            <a:off x="653142" y="3265714"/>
            <a:ext cx="3113315" cy="500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158E79-9669-42FD-A8F1-2505509C8334}"/>
              </a:ext>
            </a:extLst>
          </p:cNvPr>
          <p:cNvSpPr/>
          <p:nvPr/>
        </p:nvSpPr>
        <p:spPr>
          <a:xfrm>
            <a:off x="4996542" y="2155371"/>
            <a:ext cx="3113315" cy="277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89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0D67CB0B-F0F0-4D4D-A73B-A184C869F10D}"/>
              </a:ext>
            </a:extLst>
          </p:cNvPr>
          <p:cNvSpPr/>
          <p:nvPr/>
        </p:nvSpPr>
        <p:spPr>
          <a:xfrm>
            <a:off x="4572001" y="3692381"/>
            <a:ext cx="2344300" cy="234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do_IRQ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C6239C-2475-497D-89B3-3F18F21DC691}"/>
              </a:ext>
            </a:extLst>
          </p:cNvPr>
          <p:cNvSpPr/>
          <p:nvPr/>
        </p:nvSpPr>
        <p:spPr>
          <a:xfrm>
            <a:off x="6031545" y="1948939"/>
            <a:ext cx="2188029" cy="121375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I/O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21464D-B6A8-401D-8CC2-421EB1CC9EC4}"/>
              </a:ext>
            </a:extLst>
          </p:cNvPr>
          <p:cNvSpPr/>
          <p:nvPr/>
        </p:nvSpPr>
        <p:spPr>
          <a:xfrm>
            <a:off x="3167755" y="1248909"/>
            <a:ext cx="1839685" cy="10611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CPU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486B90-6372-41C6-BDA3-8982A957EC48}"/>
              </a:ext>
            </a:extLst>
          </p:cNvPr>
          <p:cNvSpPr/>
          <p:nvPr/>
        </p:nvSpPr>
        <p:spPr>
          <a:xfrm>
            <a:off x="3277086" y="1730601"/>
            <a:ext cx="1621022" cy="45198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Local APIC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A09953E9-AE82-440F-A27B-6E4D953B0BD8}"/>
              </a:ext>
            </a:extLst>
          </p:cNvPr>
          <p:cNvSpPr/>
          <p:nvPr/>
        </p:nvSpPr>
        <p:spPr>
          <a:xfrm>
            <a:off x="9649856" y="2004938"/>
            <a:ext cx="2030186" cy="1328056"/>
          </a:xfrm>
          <a:prstGeom prst="irregularSeal1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Devices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01578-382B-4503-A6CB-B732DDE48A9C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8219574" y="2534623"/>
            <a:ext cx="1430282" cy="211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AF29EA9-C548-4F58-8D77-F06B6D4012AE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10800000">
            <a:off x="4087597" y="2182588"/>
            <a:ext cx="1943948" cy="37323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9717A99-EF0C-4550-9E97-16972E2C347B}"/>
              </a:ext>
            </a:extLst>
          </p:cNvPr>
          <p:cNvSpPr txBox="1"/>
          <p:nvPr/>
        </p:nvSpPr>
        <p:spPr>
          <a:xfrm>
            <a:off x="244040" y="992217"/>
            <a:ext cx="277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保存当前执行的上下文在栈上，关闭中断（</a:t>
            </a:r>
            <a:r>
              <a:rPr lang="en-US" altLang="zh-CN" dirty="0">
                <a:latin typeface="Consolas" panose="020B0609020204030204" pitchFamily="49" charset="0"/>
              </a:rPr>
              <a:t>local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278B121-30E7-4EC8-9B1F-642406E1EE45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2380265" y="1779478"/>
            <a:ext cx="787490" cy="15099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38EC280-7A80-4FA8-A0FB-9F20E7106454}"/>
              </a:ext>
            </a:extLst>
          </p:cNvPr>
          <p:cNvSpPr/>
          <p:nvPr/>
        </p:nvSpPr>
        <p:spPr>
          <a:xfrm>
            <a:off x="1527052" y="3289386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entry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E0E022-52A4-420A-87C9-D2401926F05A}"/>
              </a:ext>
            </a:extLst>
          </p:cNvPr>
          <p:cNvSpPr/>
          <p:nvPr/>
        </p:nvSpPr>
        <p:spPr>
          <a:xfrm>
            <a:off x="7982736" y="4673781"/>
            <a:ext cx="1811777" cy="383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flow 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0752F3-339E-4FD2-BC1E-DC472ABA7F05}"/>
              </a:ext>
            </a:extLst>
          </p:cNvPr>
          <p:cNvSpPr/>
          <p:nvPr/>
        </p:nvSpPr>
        <p:spPr>
          <a:xfrm>
            <a:off x="4862992" y="4131156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entering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10C10D-6E9C-46A2-92DA-0F6C631E0545}"/>
              </a:ext>
            </a:extLst>
          </p:cNvPr>
          <p:cNvSpPr/>
          <p:nvPr/>
        </p:nvSpPr>
        <p:spPr>
          <a:xfrm>
            <a:off x="4862993" y="5298407"/>
            <a:ext cx="1756180" cy="352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exiting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irq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294A794-BA77-45D1-B530-D41AEF371EF9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7219941" y="3005097"/>
            <a:ext cx="189824" cy="31475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634BC79-92FD-4FDF-9287-8363167B1774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 rot="5400000">
            <a:off x="8377044" y="2421358"/>
            <a:ext cx="241088" cy="55130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6B58473-D072-40C4-A24D-EE6040CD783D}"/>
              </a:ext>
            </a:extLst>
          </p:cNvPr>
          <p:cNvSpPr/>
          <p:nvPr/>
        </p:nvSpPr>
        <p:spPr>
          <a:xfrm>
            <a:off x="1527051" y="6038722"/>
            <a:ext cx="1706425" cy="402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exit path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C90AA35A-2D07-432E-8693-8407FD0BF1D1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>
          <a:xfrm>
            <a:off x="3233477" y="3490884"/>
            <a:ext cx="2510674" cy="2014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CBC74A1-E7C5-49DD-911D-D230C31ADB64}"/>
              </a:ext>
            </a:extLst>
          </p:cNvPr>
          <p:cNvCxnSpPr>
            <a:cxnSpLocks/>
            <a:stCxn id="55" idx="2"/>
            <a:endCxn id="82" idx="3"/>
          </p:cNvCxnSpPr>
          <p:nvPr/>
        </p:nvCxnSpPr>
        <p:spPr>
          <a:xfrm rot="5400000">
            <a:off x="4388065" y="4884134"/>
            <a:ext cx="201498" cy="251067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6B31125-058A-4966-A8DB-E3B8423C616A}"/>
              </a:ext>
            </a:extLst>
          </p:cNvPr>
          <p:cNvSpPr txBox="1"/>
          <p:nvPr/>
        </p:nvSpPr>
        <p:spPr>
          <a:xfrm>
            <a:off x="1392058" y="3756729"/>
            <a:ext cx="221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切换内核页表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切换栈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准备栈上的参数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35017DC-226A-4EC6-994B-881DCD94710B}"/>
              </a:ext>
            </a:extLst>
          </p:cNvPr>
          <p:cNvSpPr/>
          <p:nvPr/>
        </p:nvSpPr>
        <p:spPr>
          <a:xfrm>
            <a:off x="10664949" y="4673780"/>
            <a:ext cx="1178288" cy="383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handler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FA2E02C-0CBA-42A7-8A1D-E8789CCBD356}"/>
              </a:ext>
            </a:extLst>
          </p:cNvPr>
          <p:cNvCxnSpPr>
            <a:stCxn id="56" idx="3"/>
            <a:endCxn id="104" idx="1"/>
          </p:cNvCxnSpPr>
          <p:nvPr/>
        </p:nvCxnSpPr>
        <p:spPr>
          <a:xfrm flipV="1">
            <a:off x="9794513" y="4865550"/>
            <a:ext cx="87043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21201BB-A243-465D-B186-FD7A86D6874C}"/>
              </a:ext>
            </a:extLst>
          </p:cNvPr>
          <p:cNvSpPr txBox="1"/>
          <p:nvPr/>
        </p:nvSpPr>
        <p:spPr>
          <a:xfrm>
            <a:off x="7919621" y="3835682"/>
            <a:ext cx="2030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进行</a:t>
            </a:r>
            <a:r>
              <a:rPr lang="en-US" altLang="zh-CN" dirty="0" err="1">
                <a:latin typeface="Consolas" panose="020B0609020204030204" pitchFamily="49" charset="0"/>
              </a:rPr>
              <a:t>mask&amp;ack</a:t>
            </a:r>
            <a:r>
              <a:rPr lang="zh-CN" altLang="en-US" dirty="0">
                <a:latin typeface="Consolas" panose="020B0609020204030204" pitchFamily="49" charset="0"/>
              </a:rPr>
              <a:t>、一定的同步等等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12BD502-8464-4DCF-8EC8-0AD7BCD69F35}"/>
              </a:ext>
            </a:extLst>
          </p:cNvPr>
          <p:cNvSpPr txBox="1"/>
          <p:nvPr/>
        </p:nvSpPr>
        <p:spPr>
          <a:xfrm>
            <a:off x="7055010" y="5440858"/>
            <a:ext cx="206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等等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031D484-FACC-4A31-90DB-6582C7AE9DF3}"/>
              </a:ext>
            </a:extLst>
          </p:cNvPr>
          <p:cNvSpPr txBox="1"/>
          <p:nvPr/>
        </p:nvSpPr>
        <p:spPr>
          <a:xfrm>
            <a:off x="519337" y="5392391"/>
            <a:ext cx="3907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切换用户页表</a:t>
            </a:r>
            <a:r>
              <a:rPr lang="en-US" altLang="zh-CN" dirty="0">
                <a:latin typeface="Consolas" panose="020B0609020204030204" pitchFamily="49" charset="0"/>
              </a:rPr>
              <a:t>/reschedule/signal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/context restore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85AC7A8-F239-4DE2-94A3-ABDE322F2DE4}"/>
              </a:ext>
            </a:extLst>
          </p:cNvPr>
          <p:cNvSpPr txBox="1"/>
          <p:nvPr/>
        </p:nvSpPr>
        <p:spPr>
          <a:xfrm>
            <a:off x="128270" y="322580"/>
            <a:ext cx="39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irq_flow_handler_t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70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3609113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144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do_IRQ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087EEE-481D-4D6C-83BE-DAF2AF3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29" y="998630"/>
            <a:ext cx="5865392" cy="56060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39E97-D561-4F96-BB67-2835037FCB45}"/>
              </a:ext>
            </a:extLst>
          </p:cNvPr>
          <p:cNvSpPr/>
          <p:nvPr/>
        </p:nvSpPr>
        <p:spPr>
          <a:xfrm>
            <a:off x="1675377" y="3970583"/>
            <a:ext cx="5118185" cy="166617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3034-4F62-4993-888B-8FC206CF60FE}"/>
              </a:ext>
            </a:extLst>
          </p:cNvPr>
          <p:cNvSpPr txBox="1"/>
          <p:nvPr/>
        </p:nvSpPr>
        <p:spPr>
          <a:xfrm>
            <a:off x="6259651" y="1221246"/>
            <a:ext cx="32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3. 32/64-bit handling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3F7E7-3431-460A-9B2E-1572D07648ED}"/>
              </a:ext>
            </a:extLst>
          </p:cNvPr>
          <p:cNvSpPr/>
          <p:nvPr/>
        </p:nvSpPr>
        <p:spPr>
          <a:xfrm>
            <a:off x="2350437" y="3712832"/>
            <a:ext cx="2890487" cy="193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09A97B-25EA-465E-8389-88787B87C7C2}"/>
              </a:ext>
            </a:extLst>
          </p:cNvPr>
          <p:cNvSpPr/>
          <p:nvPr/>
        </p:nvSpPr>
        <p:spPr>
          <a:xfrm>
            <a:off x="2340181" y="3390029"/>
            <a:ext cx="2890487" cy="193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9BEEE-9773-4FD6-88AF-1FE216A02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86" y="2996586"/>
            <a:ext cx="4680663" cy="14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75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2321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handle_irq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57252D-43ED-4531-8357-A2A320BD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3" y="2315856"/>
            <a:ext cx="5237456" cy="19606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698066-9633-48DC-A74C-2C64E7D15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45" y="511628"/>
            <a:ext cx="5462439" cy="60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6337" y="3167002"/>
            <a:ext cx="3339376" cy="52322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>
            <a:defPPr>
              <a:defRPr lang="zh-CN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800" b="1" i="0" u="none" strike="noStrike" cap="none" spc="0" normalizeH="0" baseline="0">
                <a:ln>
                  <a:noFill/>
                </a:ln>
                <a:solidFill>
                  <a:srgbClr val="2C8BAF"/>
                </a:solidFill>
                <a:effectLst/>
                <a:uLnTx/>
                <a:uFillTx/>
                <a:latin typeface="方正仿宋简体" panose="03000509000000000000" pitchFamily="65" charset="-122"/>
                <a:ea typeface="方正仿宋简体" panose="03000509000000000000" pitchFamily="65" charset="-122"/>
                <a:cs typeface="微软雅黑" panose="020B0503020204020204" charset="-122"/>
              </a:defRPr>
            </a:lvl1pPr>
          </a:lstStyle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  <a:sym typeface="方正黑体简体" panose="03000509000000000000" pitchFamily="65" charset="-122"/>
              </a:rPr>
              <a:t>Nested Interrupt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138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104" y="3158818"/>
            <a:ext cx="212759" cy="5825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409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DA3EC5-E624-43B4-BA9F-AEFF9044741A}"/>
              </a:ext>
            </a:extLst>
          </p:cNvPr>
          <p:cNvSpPr txBox="1"/>
          <p:nvPr/>
        </p:nvSpPr>
        <p:spPr>
          <a:xfrm>
            <a:off x="128271" y="322580"/>
            <a:ext cx="277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IRQF_DISABLED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095319-7C43-4D9F-8356-AC942202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5" y="1037019"/>
            <a:ext cx="4826138" cy="56399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E95D05-74F7-4FCF-AA66-FDA387E37430}"/>
              </a:ext>
            </a:extLst>
          </p:cNvPr>
          <p:cNvSpPr/>
          <p:nvPr/>
        </p:nvSpPr>
        <p:spPr>
          <a:xfrm>
            <a:off x="834619" y="2068140"/>
            <a:ext cx="2356575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00090C-5885-45F7-8C09-4C7A66B64C48}"/>
              </a:ext>
            </a:extLst>
          </p:cNvPr>
          <p:cNvSpPr/>
          <p:nvPr/>
        </p:nvSpPr>
        <p:spPr>
          <a:xfrm>
            <a:off x="1061686" y="2583640"/>
            <a:ext cx="2497724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C59606-693A-4D5A-A51C-6D050DF86EA8}"/>
              </a:ext>
            </a:extLst>
          </p:cNvPr>
          <p:cNvSpPr txBox="1"/>
          <p:nvPr/>
        </p:nvSpPr>
        <p:spPr>
          <a:xfrm>
            <a:off x="5944625" y="1472859"/>
            <a:ext cx="528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遍历所有</a:t>
            </a:r>
            <a:r>
              <a:rPr lang="en-US" altLang="zh-CN" dirty="0">
                <a:latin typeface="Consolas" panose="020B0609020204030204" pitchFamily="49" charset="0"/>
              </a:rPr>
              <a:t>action</a:t>
            </a:r>
            <a:r>
              <a:rPr lang="zh-CN" altLang="en-US" dirty="0">
                <a:latin typeface="Consolas" panose="020B0609020204030204" pitchFamily="49" charset="0"/>
              </a:rPr>
              <a:t>（也即所有的</a:t>
            </a:r>
            <a:r>
              <a:rPr lang="en-US" altLang="zh-CN" dirty="0">
                <a:latin typeface="Consolas" panose="020B0609020204030204" pitchFamily="49" charset="0"/>
              </a:rPr>
              <a:t>shared handler</a:t>
            </a:r>
            <a:r>
              <a:rPr lang="zh-CN" altLang="en-US" dirty="0">
                <a:latin typeface="Consolas" panose="020B0609020204030204" pitchFamily="49" charset="0"/>
              </a:rPr>
              <a:t>）尝试响应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0CD8AD-E78F-464D-98E5-4550829B4926}"/>
              </a:ext>
            </a:extLst>
          </p:cNvPr>
          <p:cNvSpPr/>
          <p:nvPr/>
        </p:nvSpPr>
        <p:spPr>
          <a:xfrm>
            <a:off x="925286" y="5252357"/>
            <a:ext cx="2497724" cy="1283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08FA71-B66C-491F-A276-AEAE0B22CE17}"/>
              </a:ext>
            </a:extLst>
          </p:cNvPr>
          <p:cNvSpPr/>
          <p:nvPr/>
        </p:nvSpPr>
        <p:spPr>
          <a:xfrm>
            <a:off x="764044" y="1294889"/>
            <a:ext cx="2469013" cy="177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1FB87B-79EC-4F07-AA2D-0F1F2AFE859A}"/>
              </a:ext>
            </a:extLst>
          </p:cNvPr>
          <p:cNvSpPr txBox="1"/>
          <p:nvPr/>
        </p:nvSpPr>
        <p:spPr>
          <a:xfrm>
            <a:off x="5980788" y="5157673"/>
            <a:ext cx="52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</a:rPr>
              <a:t>通过检查返回值可知中断是否有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响应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60DEB0D-46D7-4865-93B0-D64DEE68B65E}"/>
              </a:ext>
            </a:extLst>
          </p:cNvPr>
          <p:cNvSpPr/>
          <p:nvPr/>
        </p:nvSpPr>
        <p:spPr>
          <a:xfrm>
            <a:off x="718457" y="2761610"/>
            <a:ext cx="4626429" cy="803461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87CF23-652E-4C53-9E61-BC0F0910E6C5}"/>
              </a:ext>
            </a:extLst>
          </p:cNvPr>
          <p:cNvSpPr txBox="1"/>
          <p:nvPr/>
        </p:nvSpPr>
        <p:spPr>
          <a:xfrm>
            <a:off x="5998028" y="2782669"/>
            <a:ext cx="547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if (!(action-&gt;flags &amp; IRQF_DISABLED))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local_irq_enable_in_hard_irq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移除</a:t>
            </a:r>
            <a:r>
              <a:rPr lang="en-US" altLang="zh-CN" sz="2800" b="1" dirty="0">
                <a:latin typeface="Consolas" panose="020B0609020204030204" pitchFamily="49" charset="0"/>
              </a:rPr>
              <a:t>IRQF_DISABLED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世界不是完美的，我们当然希望所有的</a:t>
            </a:r>
            <a:r>
              <a:rPr lang="en-US" altLang="zh-CN" dirty="0" err="1">
                <a:latin typeface="Consolas" panose="020B0609020204030204" pitchFamily="49" charset="0"/>
              </a:rPr>
              <a:t>irq</a:t>
            </a:r>
            <a:r>
              <a:rPr lang="en-US" altLang="zh-CN" dirty="0">
                <a:latin typeface="Consolas" panose="020B0609020204030204" pitchFamily="49" charset="0"/>
              </a:rPr>
              <a:t> handler</a:t>
            </a:r>
            <a:r>
              <a:rPr lang="zh-CN" altLang="en-US" dirty="0">
                <a:latin typeface="Consolas" panose="020B0609020204030204" pitchFamily="49" charset="0"/>
              </a:rPr>
              <a:t>都能够快速执行</a:t>
            </a:r>
            <a:r>
              <a:rPr lang="en-US" altLang="zh-CN" dirty="0">
                <a:latin typeface="Consolas" panose="020B0609020204030204" pitchFamily="49" charset="0"/>
              </a:rPr>
              <a:t>critical</a:t>
            </a:r>
            <a:r>
              <a:rPr lang="zh-CN" altLang="en-US" dirty="0">
                <a:latin typeface="Consolas" panose="020B0609020204030204" pitchFamily="49" charset="0"/>
              </a:rPr>
              <a:t>任务</a:t>
            </a:r>
            <a:r>
              <a:rPr lang="en-US" altLang="zh-CN" dirty="0">
                <a:latin typeface="Consolas" panose="020B0609020204030204" pitchFamily="49" charset="0"/>
              </a:rPr>
              <a:t>with interrupt disabled</a:t>
            </a:r>
            <a:r>
              <a:rPr lang="zh-CN" altLang="en-US" dirty="0">
                <a:latin typeface="Consolas" panose="020B0609020204030204" pitchFamily="49" charset="0"/>
              </a:rPr>
              <a:t>，但限于有些老旧的硬件以及开发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人员的水平，很多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执行是比较慢的。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举个例子，</a:t>
            </a:r>
            <a:r>
              <a:rPr lang="en-US" altLang="zh-CN" dirty="0">
                <a:latin typeface="Consolas" panose="020B0609020204030204" pitchFamily="49" charset="0"/>
              </a:rPr>
              <a:t>IDE</a:t>
            </a:r>
            <a:r>
              <a:rPr lang="zh-CN" altLang="en-US" dirty="0">
                <a:latin typeface="Consolas" panose="020B0609020204030204" pitchFamily="49" charset="0"/>
              </a:rPr>
              <a:t>硬盘的数据传输相比串口的</a:t>
            </a:r>
            <a:r>
              <a:rPr lang="en-US" altLang="zh-CN" dirty="0">
                <a:latin typeface="Consolas" panose="020B0609020204030204" pitchFamily="49" charset="0"/>
              </a:rPr>
              <a:t>UART</a:t>
            </a:r>
            <a:r>
              <a:rPr lang="zh-CN" altLang="en-US" dirty="0">
                <a:latin typeface="Consolas" panose="020B0609020204030204" pitchFamily="49" charset="0"/>
              </a:rPr>
              <a:t>就是慢的，由于</a:t>
            </a:r>
            <a:r>
              <a:rPr lang="en-US" altLang="zh-CN" dirty="0">
                <a:latin typeface="Consolas" panose="020B0609020204030204" pitchFamily="49" charset="0"/>
              </a:rPr>
              <a:t>UART</a:t>
            </a:r>
            <a:r>
              <a:rPr lang="zh-CN" altLang="en-US" dirty="0">
                <a:latin typeface="Consolas" panose="020B0609020204030204" pitchFamily="49" charset="0"/>
              </a:rPr>
              <a:t>只能保存一个字符，我们应该尽可能地让</a:t>
            </a:r>
            <a:r>
              <a:rPr lang="en-US" altLang="zh-CN" dirty="0">
                <a:latin typeface="Consolas" panose="020B0609020204030204" pitchFamily="49" charset="0"/>
              </a:rPr>
              <a:t>UART</a:t>
            </a:r>
            <a:r>
              <a:rPr lang="zh-CN" altLang="en-US" dirty="0">
                <a:latin typeface="Consolas" panose="020B0609020204030204" pitchFamily="49" charset="0"/>
              </a:rPr>
              <a:t>的先执行，避免过多的字符丢失。从程序上体现就是嵌套中断。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那么为什么又要重新提出（默认）关闭嵌套中断呢？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设备硬件、</a:t>
            </a:r>
            <a:r>
              <a:rPr lang="en-US" altLang="zh-CN" dirty="0" err="1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的性能都比以前高了很多（所以所有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的执行、数据传输都更快了）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内核的</a:t>
            </a:r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机制日趋完善、稳定，很多工作都可以推迟到</a:t>
            </a:r>
            <a:r>
              <a:rPr lang="en-US" altLang="zh-CN" dirty="0">
                <a:latin typeface="Consolas" panose="020B0609020204030204" pitchFamily="49" charset="0"/>
              </a:rPr>
              <a:t>bottom half</a:t>
            </a:r>
            <a:r>
              <a:rPr lang="zh-CN" altLang="en-US" dirty="0">
                <a:latin typeface="Consolas" panose="020B0609020204030204" pitchFamily="49" charset="0"/>
              </a:rPr>
              <a:t>中，慢中断（允许嵌套中断）与快中断之间的界限没那么明显了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而默认允许嵌套中断也带来了一系列问题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发生嵌套时对</a:t>
            </a:r>
            <a:r>
              <a:rPr lang="en-US" altLang="zh-CN" dirty="0">
                <a:latin typeface="Consolas" panose="020B0609020204030204" pitchFamily="49" charset="0"/>
              </a:rPr>
              <a:t>cache</a:t>
            </a:r>
            <a:r>
              <a:rPr lang="zh-CN" altLang="en-US" dirty="0">
                <a:latin typeface="Consolas" panose="020B0609020204030204" pitchFamily="49" charset="0"/>
              </a:rPr>
              <a:t>不友好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handler</a:t>
            </a:r>
            <a:r>
              <a:rPr lang="zh-CN" altLang="en-US" dirty="0">
                <a:latin typeface="Consolas" panose="020B0609020204030204" pitchFamily="49" charset="0"/>
              </a:rPr>
              <a:t>的运行时间不稳定（被嵌套打断）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	- </a:t>
            </a:r>
            <a:r>
              <a:rPr lang="zh-CN" altLang="en-US" dirty="0">
                <a:latin typeface="Consolas" panose="020B0609020204030204" pitchFamily="49" charset="0"/>
              </a:rPr>
              <a:t>中断栈的溢出（即使切换到中断栈上仍然可能会溢出）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导火索：针对中断栈溢出的一个</a:t>
            </a:r>
            <a:r>
              <a:rPr lang="en-US" altLang="zh-CN" sz="2800" b="1" dirty="0">
                <a:latin typeface="Consolas" panose="020B0609020204030204" pitchFamily="49" charset="0"/>
              </a:rPr>
              <a:t>patch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commit</a:t>
            </a:r>
            <a:r>
              <a:rPr lang="zh-CN" altLang="en-US" dirty="0">
                <a:latin typeface="Consolas" panose="020B0609020204030204" pitchFamily="49" charset="0"/>
              </a:rPr>
              <a:t>的人对内核做出修改，当执行嵌套中断的时候如果发现中断栈被用了超过一半，就不管是否允许中断打开而直接关着中断执行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但是这个人也表示，这其实治标不治本，核心问题还是默认的嵌套中断：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i="1" dirty="0">
                <a:latin typeface="Consolas" panose="020B0609020204030204" pitchFamily="49" charset="0"/>
              </a:rPr>
              <a:t>如果一个</a:t>
            </a:r>
            <a:r>
              <a:rPr lang="en-US" altLang="zh-CN" b="1" i="1" dirty="0">
                <a:latin typeface="Consolas" panose="020B0609020204030204" pitchFamily="49" charset="0"/>
              </a:rPr>
              <a:t>handler</a:t>
            </a:r>
            <a:r>
              <a:rPr lang="zh-CN" altLang="en-US" b="1" i="1" dirty="0">
                <a:latin typeface="Consolas" panose="020B0609020204030204" pitchFamily="49" charset="0"/>
              </a:rPr>
              <a:t>写得足够好，很快就能执行完，那么执行它的时候非要开着中断（别的中断会打断、嵌套）有啥意义呢？</a:t>
            </a:r>
            <a:endParaRPr lang="en-US" altLang="zh-CN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一开始</a:t>
            </a:r>
            <a:r>
              <a:rPr lang="en-US" altLang="zh-CN" sz="2800" b="1" dirty="0">
                <a:latin typeface="Consolas" panose="020B0609020204030204" pitchFamily="49" charset="0"/>
              </a:rPr>
              <a:t>Linus</a:t>
            </a:r>
            <a:r>
              <a:rPr lang="zh-CN" altLang="en-US" sz="2800" b="1" dirty="0">
                <a:latin typeface="Consolas" panose="020B0609020204030204" pitchFamily="49" charset="0"/>
              </a:rPr>
              <a:t>并不赞同取消默认的嵌套中断，一些例子：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一些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注定要执行很多工作，而且这是很难改变的，比如很多挑剔的嵌入式硬件以及它们孱弱的处理器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有些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不开着中断没法正常运行，比如有的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可能要循环等待</a:t>
            </a:r>
            <a:r>
              <a:rPr lang="en-US" altLang="zh-CN" dirty="0">
                <a:latin typeface="Consolas" panose="020B0609020204030204" pitchFamily="49" charset="0"/>
              </a:rPr>
              <a:t>jiffies</a:t>
            </a:r>
            <a:r>
              <a:rPr lang="zh-CN" altLang="en-US" dirty="0">
                <a:latin typeface="Consolas" panose="020B0609020204030204" pitchFamily="49" charset="0"/>
              </a:rPr>
              <a:t>被增加多少（由</a:t>
            </a:r>
            <a:r>
              <a:rPr lang="en-US" altLang="zh-CN" dirty="0">
                <a:latin typeface="Consolas" panose="020B0609020204030204" pitchFamily="49" charset="0"/>
              </a:rPr>
              <a:t>timer interrupt</a:t>
            </a:r>
            <a:r>
              <a:rPr lang="zh-CN" altLang="en-US" dirty="0">
                <a:latin typeface="Consolas" panose="020B0609020204030204" pitchFamily="49" charset="0"/>
              </a:rPr>
              <a:t>更新），关掉中断就成死循环了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还有一些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可能对延迟容忍度很低，必须立马得到执行（以嵌套的方式）而不是等着前面的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执行完（重新打开中断）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所以一个问题是，如果我们取消了默认的嵌套中断机制，系统还能正常运行吗？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一个很有趣的现象是，很多内核开着</a:t>
            </a:r>
            <a:r>
              <a:rPr lang="en-US" altLang="zh-CN" dirty="0" err="1">
                <a:latin typeface="Consolas" panose="020B0609020204030204" pitchFamily="49" charset="0"/>
              </a:rPr>
              <a:t>lockdep</a:t>
            </a:r>
            <a:r>
              <a:rPr lang="en-US" altLang="zh-CN" dirty="0">
                <a:latin typeface="Consolas" panose="020B0609020204030204" pitchFamily="49" charset="0"/>
              </a:rPr>
              <a:t> checker</a:t>
            </a:r>
            <a:r>
              <a:rPr lang="zh-CN" altLang="en-US" dirty="0">
                <a:latin typeface="Consolas" panose="020B0609020204030204" pitchFamily="49" charset="0"/>
              </a:rPr>
              <a:t>已经运行很多年了，而它会使得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运行在</a:t>
            </a:r>
            <a:r>
              <a:rPr lang="en-US" altLang="zh-CN" dirty="0">
                <a:latin typeface="Consolas" panose="020B0609020204030204" pitchFamily="49" charset="0"/>
              </a:rPr>
              <a:t>interrupt disabled</a:t>
            </a:r>
            <a:r>
              <a:rPr lang="zh-CN" altLang="en-US" dirty="0">
                <a:latin typeface="Consolas" panose="020B0609020204030204" pitchFamily="49" charset="0"/>
              </a:rPr>
              <a:t>状态下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还有就是动态</a:t>
            </a:r>
            <a:r>
              <a:rPr lang="en-US" altLang="zh-CN" dirty="0">
                <a:latin typeface="Consolas" panose="020B0609020204030204" pitchFamily="49" charset="0"/>
              </a:rPr>
              <a:t>tick</a:t>
            </a:r>
            <a:r>
              <a:rPr lang="zh-CN" altLang="en-US" dirty="0">
                <a:latin typeface="Consolas" panose="020B0609020204030204" pitchFamily="49" charset="0"/>
              </a:rPr>
              <a:t>部分的代码会在系统空闲的时候直接</a:t>
            </a:r>
            <a:r>
              <a:rPr lang="en-US" altLang="zh-CN" dirty="0">
                <a:latin typeface="Consolas" panose="020B0609020204030204" pitchFamily="49" charset="0"/>
              </a:rPr>
              <a:t>disable</a:t>
            </a:r>
            <a:r>
              <a:rPr lang="zh-CN" altLang="en-US" dirty="0">
                <a:latin typeface="Consolas" panose="020B0609020204030204" pitchFamily="49" charset="0"/>
              </a:rPr>
              <a:t>时钟中断，这也导致</a:t>
            </a:r>
            <a:r>
              <a:rPr lang="en-US" altLang="zh-CN" dirty="0" err="1">
                <a:latin typeface="Consolas" panose="020B0609020204030204" pitchFamily="49" charset="0"/>
              </a:rPr>
              <a:t>jiffes</a:t>
            </a:r>
            <a:r>
              <a:rPr lang="zh-CN" altLang="en-US" dirty="0">
                <a:latin typeface="Consolas" panose="020B0609020204030204" pitchFamily="49" charset="0"/>
              </a:rPr>
              <a:t>无法得到更新，因此很多驱动针对</a:t>
            </a:r>
            <a:r>
              <a:rPr lang="en-US" altLang="zh-CN" dirty="0" err="1">
                <a:latin typeface="Consolas" panose="020B0609020204030204" pitchFamily="49" charset="0"/>
              </a:rPr>
              <a:t>jiffes</a:t>
            </a:r>
            <a:r>
              <a:rPr lang="zh-CN" altLang="en-US" dirty="0">
                <a:latin typeface="Consolas" panose="020B0609020204030204" pitchFamily="49" charset="0"/>
              </a:rPr>
              <a:t>不更新已经做出了改善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另外就是</a:t>
            </a:r>
            <a:r>
              <a:rPr lang="en-US" altLang="zh-CN" dirty="0" err="1">
                <a:latin typeface="Consolas" panose="020B0609020204030204" pitchFamily="49" charset="0"/>
              </a:rPr>
              <a:t>realtime</a:t>
            </a:r>
            <a:r>
              <a:rPr lang="en-US" altLang="zh-CN" dirty="0">
                <a:latin typeface="Consolas" panose="020B0609020204030204" pitchFamily="49" charset="0"/>
              </a:rPr>
              <a:t> tree</a:t>
            </a:r>
            <a:r>
              <a:rPr lang="zh-CN" altLang="en-US" dirty="0">
                <a:latin typeface="Consolas" panose="020B0609020204030204" pitchFamily="49" charset="0"/>
              </a:rPr>
              <a:t>的开发者花很多精力在中断处理的延迟问题上，超时是其中最不可接收的问题之一，所以它们的代码也会针对中断关闭的问题及时做出更新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threaded interrupt handler</a:t>
            </a:r>
            <a:r>
              <a:rPr lang="zh-CN" altLang="en-US" dirty="0">
                <a:latin typeface="Consolas" panose="020B0609020204030204" pitchFamily="49" charset="0"/>
              </a:rPr>
              <a:t>模块的支持使得现有的驱动代码可以很好地迁移，直接移动到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thread</a:t>
            </a:r>
            <a:r>
              <a:rPr lang="zh-CN" altLang="en-US" dirty="0">
                <a:latin typeface="Consolas" panose="020B0609020204030204" pitchFamily="49" charset="0"/>
              </a:rPr>
              <a:t>中去即可（</a:t>
            </a:r>
            <a:r>
              <a:rPr lang="en-US" altLang="zh-CN" dirty="0">
                <a:latin typeface="Consolas" panose="020B0609020204030204" pitchFamily="49" charset="0"/>
              </a:rPr>
              <a:t>thread</a:t>
            </a:r>
            <a:r>
              <a:rPr lang="zh-CN" altLang="en-US" dirty="0">
                <a:latin typeface="Consolas" panose="020B0609020204030204" pitchFamily="49" charset="0"/>
              </a:rPr>
              <a:t>中中断是打开的）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70" y="322580"/>
            <a:ext cx="33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Nested Interrupt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Consolas" panose="020B0609020204030204" pitchFamily="49" charset="0"/>
              </a:rPr>
              <a:t>当然，仍然还有问题等待未来的解决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对嵌入系统来说，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thread</a:t>
            </a:r>
            <a:r>
              <a:rPr lang="zh-CN" altLang="en-US" dirty="0">
                <a:latin typeface="Consolas" panose="020B0609020204030204" pitchFamily="49" charset="0"/>
              </a:rPr>
              <a:t>带来的响应延迟是很难接受的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对于实在需要打开中断的，可以借助</a:t>
            </a:r>
            <a:r>
              <a:rPr lang="en-US" altLang="zh-CN" dirty="0" err="1">
                <a:latin typeface="Consolas" panose="020B0609020204030204" pitchFamily="49" charset="0"/>
              </a:rPr>
              <a:t>local_irq_enable_in_hardirq</a:t>
            </a:r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</a:rPr>
              <a:t>handler</a:t>
            </a:r>
            <a:r>
              <a:rPr lang="zh-CN" altLang="en-US" dirty="0">
                <a:latin typeface="Consolas" panose="020B0609020204030204" pitchFamily="49" charset="0"/>
              </a:rPr>
              <a:t>内部打开中断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https://lwn.net/Articles/380931/</a:t>
            </a:r>
          </a:p>
        </p:txBody>
      </p:sp>
    </p:spTree>
    <p:extLst>
      <p:ext uri="{BB962C8B-B14F-4D97-AF65-F5344CB8AC3E}">
        <p14:creationId xmlns:p14="http://schemas.microsoft.com/office/powerpoint/2010/main" val="22565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面向多核，每个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都有自己的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</a:p>
        </p:txBody>
      </p:sp>
    </p:spTree>
    <p:extLst>
      <p:ext uri="{BB962C8B-B14F-4D97-AF65-F5344CB8AC3E}">
        <p14:creationId xmlns:p14="http://schemas.microsoft.com/office/powerpoint/2010/main" val="351453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73594" y="2534265"/>
            <a:ext cx="70448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方正仿宋简体" panose="03000509000000000000" pitchFamily="65" charset="-122"/>
                <a:ea typeface="方正仿宋简体" panose="03000509000000000000" pitchFamily="65" charset="-122"/>
              </a:defRPr>
            </a:lvl1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感谢观看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10835148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9666" y="2534265"/>
            <a:ext cx="1356852" cy="1789471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50373" y="3574053"/>
            <a:ext cx="9684775" cy="0"/>
          </a:xfrm>
          <a:prstGeom prst="line">
            <a:avLst/>
          </a:prstGeom>
          <a:ln w="19050">
            <a:solidFill>
              <a:srgbClr val="2C8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81737" y="406792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0795" y="3961130"/>
            <a:ext cx="3147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anose="03000509000000000000" pitchFamily="65" charset="-122"/>
              </a:rPr>
              <a:t>彭天祥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48087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F775E-645B-47F0-8833-24FB22357A12}"/>
              </a:ext>
            </a:extLst>
          </p:cNvPr>
          <p:cNvSpPr txBox="1"/>
          <p:nvPr/>
        </p:nvSpPr>
        <p:spPr>
          <a:xfrm>
            <a:off x="478968" y="1360715"/>
            <a:ext cx="110998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  <a:p>
            <a:pPr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面向多核，每个</a:t>
            </a:r>
            <a:r>
              <a:rPr lang="en-US" altLang="zh-CN" dirty="0">
                <a:latin typeface="Consolas" panose="020B0609020204030204" pitchFamily="49" charset="0"/>
              </a:rPr>
              <a:t>CPU</a:t>
            </a:r>
            <a:r>
              <a:rPr lang="zh-CN" altLang="en-US" dirty="0">
                <a:latin typeface="Consolas" panose="020B0609020204030204" pitchFamily="49" charset="0"/>
              </a:rPr>
              <a:t>都有自己的</a:t>
            </a:r>
            <a:r>
              <a:rPr lang="en-US" altLang="zh-CN" dirty="0">
                <a:latin typeface="Consolas" panose="020B0609020204030204" pitchFamily="49" charset="0"/>
              </a:rPr>
              <a:t>local APIC</a:t>
            </a:r>
          </a:p>
          <a:p>
            <a:pPr algn="l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有一个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I/O APIC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负责接收所有设备信号，通过总线连接到所有核心的</a:t>
            </a:r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</a:rPr>
              <a:t>local APIC</a:t>
            </a:r>
          </a:p>
        </p:txBody>
      </p:sp>
    </p:spTree>
    <p:extLst>
      <p:ext uri="{BB962C8B-B14F-4D97-AF65-F5344CB8AC3E}">
        <p14:creationId xmlns:p14="http://schemas.microsoft.com/office/powerpoint/2010/main" val="67494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28940"/>
            <a:ext cx="171450" cy="571500"/>
          </a:xfrm>
          <a:prstGeom prst="rect">
            <a:avLst/>
          </a:prstGeom>
          <a:solidFill>
            <a:srgbClr val="2C8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8269" y="322580"/>
            <a:ext cx="41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Comic Sans MS" panose="030F0702030302020204" charset="0"/>
                <a:sym typeface="方正黑体简体" panose="03000509000000000000" pitchFamily="65" charset="-122"/>
              </a:rPr>
              <a:t>Interrupt Controller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mic Sans MS" panose="030F0702030302020204" charset="0"/>
              <a:sym typeface="方正黑体简体" panose="03000509000000000000" pitchFamily="65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9D31-ED9A-4255-BCF9-37E5D25A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86" y="2035629"/>
            <a:ext cx="7758112" cy="38695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A2CF0-6277-4198-BC8C-E8477CF186ED}"/>
              </a:ext>
            </a:extLst>
          </p:cNvPr>
          <p:cNvSpPr txBox="1"/>
          <p:nvPr/>
        </p:nvSpPr>
        <p:spPr>
          <a:xfrm>
            <a:off x="478968" y="1360715"/>
            <a:ext cx="1109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Consolas" panose="020B0609020204030204" pitchFamily="49" charset="0"/>
              </a:rPr>
              <a:t>Intel APIC(Advanced Programmable Interrupt Controller)</a:t>
            </a:r>
          </a:p>
        </p:txBody>
      </p:sp>
    </p:spTree>
    <p:extLst>
      <p:ext uri="{BB962C8B-B14F-4D97-AF65-F5344CB8AC3E}">
        <p14:creationId xmlns:p14="http://schemas.microsoft.com/office/powerpoint/2010/main" val="51967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12664</TotalTime>
  <Words>3619</Words>
  <Application>Microsoft Office PowerPoint</Application>
  <PresentationFormat>宽屏</PresentationFormat>
  <Paragraphs>495</Paragraphs>
  <Slides>60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等线</vt:lpstr>
      <vt:lpstr>Calibri</vt:lpstr>
      <vt:lpstr>宋体</vt:lpstr>
      <vt:lpstr>Arial</vt:lpstr>
      <vt:lpstr>微软雅黑</vt:lpstr>
      <vt:lpstr>等线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MECHREVO</dc:creator>
  <cp:lastModifiedBy>彭 天祥</cp:lastModifiedBy>
  <cp:revision>1266</cp:revision>
  <dcterms:created xsi:type="dcterms:W3CDTF">2019-08-29T08:42:00Z</dcterms:created>
  <dcterms:modified xsi:type="dcterms:W3CDTF">2021-09-23T04:58:17Z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