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60" r:id="rId2"/>
    <p:sldId id="437" r:id="rId3"/>
    <p:sldId id="438" r:id="rId4"/>
    <p:sldId id="439" r:id="rId5"/>
    <p:sldId id="440" r:id="rId6"/>
    <p:sldId id="441" r:id="rId7"/>
    <p:sldId id="442" r:id="rId8"/>
    <p:sldId id="445" r:id="rId9"/>
    <p:sldId id="446" r:id="rId10"/>
    <p:sldId id="447" r:id="rId11"/>
    <p:sldId id="448" r:id="rId12"/>
    <p:sldId id="450" r:id="rId13"/>
    <p:sldId id="451" r:id="rId14"/>
    <p:sldId id="452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78" r:id="rId30"/>
    <p:sldId id="479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80" r:id="rId40"/>
    <p:sldId id="481" r:id="rId41"/>
    <p:sldId id="482" r:id="rId42"/>
    <p:sldId id="483" r:id="rId43"/>
    <p:sldId id="476" r:id="rId44"/>
    <p:sldId id="263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等线" panose="02010600030101010101" pitchFamily="2" charset="-122"/>
      <p:regular r:id="rId55"/>
      <p:bold r:id="rId56"/>
    </p:embeddedFont>
    <p:embeddedFont>
      <p:font typeface="等线 Light" panose="02010600030101010101" pitchFamily="2" charset="-122"/>
      <p:regular r:id="rId57"/>
    </p:embeddedFont>
    <p:embeddedFont>
      <p:font typeface="微软雅黑" panose="020B0503020204020204" pitchFamily="34" charset="-122"/>
      <p:regular r:id="rId58"/>
      <p:bold r:id="rId5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 天祥" initials="彭" lastIdx="1" clrIdx="0">
    <p:extLst>
      <p:ext uri="{19B8F6BF-5375-455C-9EA6-DF929625EA0E}">
        <p15:presenceInfo xmlns:p15="http://schemas.microsoft.com/office/powerpoint/2012/main" userId="f2b7671fa1832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E34FE3"/>
    <a:srgbClr val="2C8BAF"/>
    <a:srgbClr val="B31DB3"/>
    <a:srgbClr val="F1E2FE"/>
    <a:srgbClr val="EBD5FD"/>
    <a:srgbClr val="E3D4BF"/>
    <a:srgbClr val="4C81BC"/>
    <a:srgbClr val="F3BA82"/>
    <a:srgbClr val="99B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3" autoAdjust="0"/>
    <p:restoredTop sz="83730" autoAdjust="0"/>
  </p:normalViewPr>
  <p:slideViewPr>
    <p:cSldViewPr snapToGrid="0">
      <p:cViewPr varScale="1">
        <p:scale>
          <a:sx n="88" d="100"/>
          <a:sy n="88" d="100"/>
        </p:scale>
        <p:origin x="3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80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34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73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589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32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64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379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55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527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84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82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457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96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035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871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784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116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926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733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920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389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22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029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13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613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466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089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942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893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185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35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569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48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445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100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11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564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214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5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65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3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60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55C8-AE69-4E21-A89B-5B65A1D3839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1500" y="2534285"/>
            <a:ext cx="887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 panose="030F0702030302020204" charset="0"/>
                <a:sym typeface="方正黑体简体" panose="03000509000000000000" pitchFamily="65" charset="-122"/>
              </a:rPr>
              <a:t>2021.09.30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35148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666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1737" y="406792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0795" y="3961130"/>
            <a:ext cx="314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anose="03000509000000000000" pitchFamily="65" charset="-122"/>
              </a:rPr>
              <a:t>彭天祥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150373" y="3574053"/>
            <a:ext cx="9684775" cy="0"/>
          </a:xfrm>
          <a:prstGeom prst="line">
            <a:avLst/>
          </a:prstGeom>
          <a:ln w="19050">
            <a:solidFill>
              <a:srgbClr val="2C8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122DFAF-CF20-488F-B1B4-6C804C5521EB}"/>
              </a:ext>
            </a:extLst>
          </p:cNvPr>
          <p:cNvSpPr txBox="1"/>
          <p:nvPr/>
        </p:nvSpPr>
        <p:spPr>
          <a:xfrm>
            <a:off x="1310061" y="1087000"/>
            <a:ext cx="877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 panose="030F0702030302020204" charset="0"/>
                <a:sym typeface="方正黑体简体" panose="03000509000000000000" pitchFamily="65" charset="-122"/>
              </a:rPr>
              <a:t>Optimizing Memory-mapped I/O for Fast Storage Devices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2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mmap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 details 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A12E39-AD5D-4AEB-8C87-21A56601038F}"/>
              </a:ext>
            </a:extLst>
          </p:cNvPr>
          <p:cNvSpPr txBox="1"/>
          <p:nvPr/>
        </p:nvSpPr>
        <p:spPr>
          <a:xfrm>
            <a:off x="528209" y="1153887"/>
            <a:ext cx="1097229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atin typeface="Consolas" panose="020B0609020204030204" pitchFamily="49" charset="0"/>
              </a:rPr>
              <a:t>What about file-backed </a:t>
            </a:r>
            <a:r>
              <a:rPr lang="en-US" altLang="zh-CN" sz="4000" b="1" dirty="0" err="1">
                <a:latin typeface="Consolas" panose="020B0609020204030204" pitchFamily="49" charset="0"/>
              </a:rPr>
              <a:t>vma</a:t>
            </a:r>
            <a:r>
              <a:rPr lang="en-US" altLang="zh-CN" sz="4000" b="1" dirty="0"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each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r>
              <a:rPr lang="en-US" altLang="zh-CN" dirty="0">
                <a:latin typeface="Consolas" panose="020B0609020204030204" pitchFamily="49" charset="0"/>
              </a:rPr>
              <a:t> points to its mapped file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each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r>
              <a:rPr lang="en-US" altLang="zh-CN" dirty="0">
                <a:latin typeface="Consolas" panose="020B0609020204030204" pitchFamily="49" charset="0"/>
              </a:rPr>
              <a:t> records its start file offset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during page fault(I/O cache miss), we can calculate file offset corresponding to the page fault address: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off = </a:t>
            </a:r>
            <a:r>
              <a:rPr lang="en-US" altLang="zh-CN" dirty="0" err="1">
                <a:latin typeface="Consolas" panose="020B0609020204030204" pitchFamily="49" charset="0"/>
              </a:rPr>
              <a:t>fault_address</a:t>
            </a:r>
            <a:r>
              <a:rPr lang="en-US" altLang="zh-CN" dirty="0">
                <a:latin typeface="Consolas" panose="020B0609020204030204" pitchFamily="49" charset="0"/>
              </a:rPr>
              <a:t> – </a:t>
            </a:r>
            <a:r>
              <a:rPr lang="en-US" altLang="zh-CN" dirty="0" err="1">
                <a:latin typeface="Consolas" panose="020B0609020204030204" pitchFamily="49" charset="0"/>
              </a:rPr>
              <a:t>vma_start_address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vma_start_file_offset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load the file offset block into memory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b="1" dirty="0">
                <a:latin typeface="Consolas" panose="020B0609020204030204" pitchFamily="49" charset="0"/>
              </a:rPr>
              <a:t>how to avoid the file content being loaded </a:t>
            </a:r>
            <a:r>
              <a:rPr lang="en-US" altLang="zh-CN" b="1" dirty="0" err="1">
                <a:latin typeface="Consolas" panose="020B0609020204030204" pitchFamily="49" charset="0"/>
              </a:rPr>
              <a:t>repeatly</a:t>
            </a:r>
            <a:r>
              <a:rPr lang="en-US" altLang="zh-CN" b="1" dirty="0">
                <a:latin typeface="Consolas" panose="020B0609020204030204" pitchFamily="49" charset="0"/>
              </a:rPr>
              <a:t> from different </a:t>
            </a:r>
            <a:r>
              <a:rPr lang="en-US" altLang="zh-CN" b="1" dirty="0" err="1">
                <a:latin typeface="Consolas" panose="020B0609020204030204" pitchFamily="49" charset="0"/>
              </a:rPr>
              <a:t>vma</a:t>
            </a:r>
            <a:r>
              <a:rPr lang="en-US" altLang="zh-CN" dirty="0"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91902F-3EEE-4E19-B5AC-D8801619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881867"/>
            <a:ext cx="35433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2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mmap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 details 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A12E39-AD5D-4AEB-8C87-21A56601038F}"/>
              </a:ext>
            </a:extLst>
          </p:cNvPr>
          <p:cNvSpPr txBox="1"/>
          <p:nvPr/>
        </p:nvSpPr>
        <p:spPr>
          <a:xfrm>
            <a:off x="528209" y="1153887"/>
            <a:ext cx="1097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atin typeface="Consolas" panose="020B0609020204030204" pitchFamily="49" charset="0"/>
              </a:rPr>
              <a:t>Page cache management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F6BD39-10F8-4EF4-BC19-74A38543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05" y="1640341"/>
            <a:ext cx="6162675" cy="51339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A8980F-0949-436F-A867-5CAD8C37089F}"/>
              </a:ext>
            </a:extLst>
          </p:cNvPr>
          <p:cNvSpPr/>
          <p:nvPr/>
        </p:nvSpPr>
        <p:spPr>
          <a:xfrm>
            <a:off x="6003471" y="3325586"/>
            <a:ext cx="2879272" cy="305888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1B5E36-A056-4101-BD36-65E569BBE4AB}"/>
              </a:ext>
            </a:extLst>
          </p:cNvPr>
          <p:cNvSpPr txBox="1"/>
          <p:nvPr/>
        </p:nvSpPr>
        <p:spPr>
          <a:xfrm>
            <a:off x="429986" y="2264229"/>
            <a:ext cx="5350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ensure only one memory image of file contents exist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each file read operation will first look up the page radix tree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page may be marked as clean or dirty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insert/remove/mark all require holding the tree lock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2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mmap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 details 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A12E39-AD5D-4AEB-8C87-21A56601038F}"/>
              </a:ext>
            </a:extLst>
          </p:cNvPr>
          <p:cNvSpPr txBox="1"/>
          <p:nvPr/>
        </p:nvSpPr>
        <p:spPr>
          <a:xfrm>
            <a:off x="528209" y="1153887"/>
            <a:ext cx="1097229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atin typeface="Consolas" panose="020B0609020204030204" pitchFamily="49" charset="0"/>
              </a:rPr>
              <a:t>What about page eviction?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we may evict physical page to secondary storage(for memory pressure)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anonymous page(non-file-backed) -&gt; swap area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file-backed page -&gt; remove from page cache tree(clean only)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two problems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which to evict(evict policy)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how to evict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how to evict file-backed page?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find all </a:t>
            </a:r>
            <a:r>
              <a:rPr lang="en-US" altLang="zh-CN" dirty="0" err="1">
                <a:latin typeface="Consolas" panose="020B0609020204030204" pitchFamily="49" charset="0"/>
              </a:rPr>
              <a:t>vmas</a:t>
            </a:r>
            <a:r>
              <a:rPr lang="en-US" altLang="zh-CN" dirty="0">
                <a:latin typeface="Consolas" panose="020B0609020204030204" pitchFamily="49" charset="0"/>
              </a:rPr>
              <a:t> contain the page(reverse mapping)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for each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update page table entry(PTE)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flush TLB &amp; send IPI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remove the page from the page cache radix tree</a:t>
            </a:r>
          </a:p>
        </p:txBody>
      </p:sp>
    </p:spTree>
    <p:extLst>
      <p:ext uri="{BB962C8B-B14F-4D97-AF65-F5344CB8AC3E}">
        <p14:creationId xmlns:p14="http://schemas.microsoft.com/office/powerpoint/2010/main" val="8983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2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mmap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 details 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A12E39-AD5D-4AEB-8C87-21A56601038F}"/>
              </a:ext>
            </a:extLst>
          </p:cNvPr>
          <p:cNvSpPr txBox="1"/>
          <p:nvPr/>
        </p:nvSpPr>
        <p:spPr>
          <a:xfrm>
            <a:off x="528210" y="1153887"/>
            <a:ext cx="531741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atin typeface="Consolas" panose="020B0609020204030204" pitchFamily="49" charset="0"/>
              </a:rPr>
              <a:t>Reverse mapping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i.e. how to identify all </a:t>
            </a:r>
            <a:r>
              <a:rPr lang="en-US" altLang="zh-CN" dirty="0" err="1">
                <a:latin typeface="Consolas" panose="020B0609020204030204" pitchFamily="49" charset="0"/>
              </a:rPr>
              <a:t>vmas</a:t>
            </a:r>
            <a:r>
              <a:rPr lang="en-US" altLang="zh-CN" dirty="0">
                <a:latin typeface="Consolas" panose="020B0609020204030204" pitchFamily="49" charset="0"/>
              </a:rPr>
              <a:t> containing the file offset?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search the interval tree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check the corresponding </a:t>
            </a:r>
            <a:r>
              <a:rPr lang="en-US" altLang="zh-CN" dirty="0" err="1">
                <a:latin typeface="Consolas" panose="020B0609020204030204" pitchFamily="49" charset="0"/>
              </a:rPr>
              <a:t>pte</a:t>
            </a:r>
            <a:r>
              <a:rPr lang="en-US" altLang="zh-CN" dirty="0">
                <a:latin typeface="Consolas" panose="020B0609020204030204" pitchFamily="49" charset="0"/>
              </a:rPr>
              <a:t> of each candidate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if mapped, update the </a:t>
            </a:r>
            <a:r>
              <a:rPr lang="en-US" altLang="zh-CN" dirty="0" err="1">
                <a:latin typeface="Consolas" panose="020B0609020204030204" pitchFamily="49" charset="0"/>
              </a:rPr>
              <a:t>pte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_</a:t>
            </a:r>
            <a:r>
              <a:rPr lang="en-US" altLang="zh-CN" dirty="0" err="1">
                <a:latin typeface="Consolas" panose="020B0609020204030204" pitchFamily="49" charset="0"/>
              </a:rPr>
              <a:t>mapcount</a:t>
            </a:r>
            <a:r>
              <a:rPr lang="en-US" altLang="zh-CN" dirty="0">
                <a:latin typeface="Consolas" panose="020B0609020204030204" pitchFamily="49" charset="0"/>
              </a:rPr>
              <a:t> in struct page to avoid traverse all </a:t>
            </a:r>
            <a:r>
              <a:rPr lang="en-US" altLang="zh-CN" dirty="0" err="1">
                <a:latin typeface="Consolas" panose="020B0609020204030204" pitchFamily="49" charset="0"/>
              </a:rPr>
              <a:t>vmas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300D95-1A11-4EDA-B7EA-5E2365BA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05" y="1640341"/>
            <a:ext cx="6162675" cy="51339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5CE9EE-C3C5-44A7-AD24-00588C5DE9AE}"/>
              </a:ext>
            </a:extLst>
          </p:cNvPr>
          <p:cNvSpPr/>
          <p:nvPr/>
        </p:nvSpPr>
        <p:spPr>
          <a:xfrm>
            <a:off x="8496301" y="3194958"/>
            <a:ext cx="3091542" cy="366304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541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profiling: lock contention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F6715C-26D0-4504-8ED8-14F38608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11" y="1094367"/>
            <a:ext cx="4370454" cy="3640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679482-A7E8-4810-AB7A-A094F0979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89" y="1094367"/>
            <a:ext cx="4463011" cy="35066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293913" y="5332197"/>
            <a:ext cx="11990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tree lock of file </a:t>
            </a:r>
            <a:r>
              <a:rPr lang="en-US" altLang="zh-CN" dirty="0" err="1">
                <a:latin typeface="Consolas" panose="020B0609020204030204" pitchFamily="49" charset="0"/>
              </a:rPr>
              <a:t>address_space</a:t>
            </a:r>
            <a:r>
              <a:rPr lang="en-US" altLang="zh-CN" dirty="0">
                <a:latin typeface="Consolas" panose="020B0609020204030204" pitchFamily="49" charset="0"/>
              </a:rPr>
              <a:t> is by far the most contended lock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tree_lock</a:t>
            </a:r>
            <a:r>
              <a:rPr lang="en-US" altLang="zh-CN" dirty="0">
                <a:latin typeface="Consolas" panose="020B0609020204030204" pitchFamily="49" charset="0"/>
              </a:rPr>
              <a:t> has 126× more contended lock acquisitions and 155× more time waiting to acquire the lock, compared to the second most contended lock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The second more contended lock is a spinlock that protects concurrent modifications in PTEs    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D69B2-17D5-41F5-9C16-337B4776452B}"/>
              </a:ext>
            </a:extLst>
          </p:cNvPr>
          <p:cNvSpPr/>
          <p:nvPr/>
        </p:nvSpPr>
        <p:spPr>
          <a:xfrm>
            <a:off x="7157357" y="2329542"/>
            <a:ext cx="1137557" cy="6640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4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541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profiling: lock contention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376394" y="1353469"/>
            <a:ext cx="5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insert/remove/mark dirty/mark clean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 insert: different thread may map and read different part of the file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- remove: evict clean page under memory pressure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 mark page dirty:</a:t>
            </a:r>
          </a:p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- write fault -&gt; mark dirty</a:t>
            </a:r>
          </a:p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- read fault -&gt; mark page RO, 	mark dirty at first write 	fault(two page fault each page)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- mark page clean: after flush page back to secondary storge, remark it clean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CE93B0-8FDA-48A7-9282-3B9C0F96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2" y="998534"/>
            <a:ext cx="6057060" cy="504598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84FE822-8D41-4956-8E0C-4DC9A3EDF438}"/>
              </a:ext>
            </a:extLst>
          </p:cNvPr>
          <p:cNvSpPr/>
          <p:nvPr/>
        </p:nvSpPr>
        <p:spPr>
          <a:xfrm>
            <a:off x="7385957" y="2748643"/>
            <a:ext cx="1643743" cy="7728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541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profiling: lock contention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F6715C-26D0-4504-8ED8-14F38608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2" y="998534"/>
            <a:ext cx="6057060" cy="50459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376394" y="1353469"/>
            <a:ext cx="5284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mixed page insert/remove and mark clean/dirty</a:t>
            </a:r>
            <a:r>
              <a:rPr lang="en-US" altLang="zh-CN" dirty="0">
                <a:latin typeface="Consolas" panose="020B0609020204030204" pitchFamily="49" charset="0"/>
              </a:rPr>
              <a:t> =&gt;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longer holding time</a:t>
            </a:r>
          </a:p>
          <a:p>
            <a:endParaRPr lang="en-US" altLang="zh-CN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cross-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data involved </a:t>
            </a:r>
            <a:r>
              <a:rPr lang="en-US" altLang="zh-CN" dirty="0">
                <a:latin typeface="Consolas" panose="020B0609020204030204" pitchFamily="49" charset="0"/>
              </a:rPr>
              <a:t>=&gt;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more lock acquisition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D69B2-17D5-41F5-9C16-337B4776452B}"/>
              </a:ext>
            </a:extLst>
          </p:cNvPr>
          <p:cNvSpPr/>
          <p:nvPr/>
        </p:nvSpPr>
        <p:spPr>
          <a:xfrm>
            <a:off x="7385957" y="2748643"/>
            <a:ext cx="1643743" cy="7728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5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160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FastMap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F6715C-26D0-4504-8ED8-14F38608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95" y="614703"/>
            <a:ext cx="3546927" cy="29548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376394" y="1353469"/>
            <a:ext cx="5284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mixed page insert/remove and mark clean/dirty</a:t>
            </a:r>
            <a:r>
              <a:rPr lang="en-US" altLang="zh-CN" dirty="0">
                <a:latin typeface="Consolas" panose="020B0609020204030204" pitchFamily="49" charset="0"/>
              </a:rPr>
              <a:t> =&gt;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longer holding time</a:t>
            </a:r>
          </a:p>
          <a:p>
            <a:endParaRPr lang="en-US" altLang="zh-CN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cross-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data involved </a:t>
            </a:r>
            <a:r>
              <a:rPr lang="en-US" altLang="zh-CN" dirty="0">
                <a:latin typeface="Consolas" panose="020B0609020204030204" pitchFamily="49" charset="0"/>
              </a:rPr>
              <a:t>=&gt;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more lock acquisition</a:t>
            </a:r>
          </a:p>
          <a:p>
            <a:endParaRPr lang="en-US" altLang="zh-CN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- separated all/dirty tree to reduce centralized lock contention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per-</a:t>
            </a:r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en-US" altLang="zh-CN" dirty="0">
                <a:latin typeface="Consolas" panose="020B0609020204030204" pitchFamily="49" charset="0"/>
              </a:rPr>
              <a:t> data to reduce cross-</a:t>
            </a:r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en-US" altLang="zh-CN" dirty="0">
                <a:latin typeface="Consolas" panose="020B0609020204030204" pitchFamily="49" charset="0"/>
              </a:rPr>
              <a:t> data manipulation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D69B2-17D5-41F5-9C16-337B4776452B}"/>
              </a:ext>
            </a:extLst>
          </p:cNvPr>
          <p:cNvSpPr/>
          <p:nvPr/>
        </p:nvSpPr>
        <p:spPr>
          <a:xfrm>
            <a:off x="8601368" y="1638300"/>
            <a:ext cx="939960" cy="50125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668042-1DC5-4893-A050-52302F903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471" y="3635003"/>
            <a:ext cx="5377290" cy="29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F6715C-26D0-4504-8ED8-14F38608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95" y="614703"/>
            <a:ext cx="3546927" cy="29548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376394" y="1353469"/>
            <a:ext cx="6002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- separated all/dirty tree to reduce centralized lock contention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per-</a:t>
            </a:r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en-US" altLang="zh-CN" dirty="0">
                <a:latin typeface="Consolas" panose="020B0609020204030204" pitchFamily="49" charset="0"/>
              </a:rPr>
              <a:t> data to reduce cross-</a:t>
            </a:r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en-US" altLang="zh-CN" dirty="0">
                <a:latin typeface="Consolas" panose="020B0609020204030204" pitchFamily="49" charset="0"/>
              </a:rPr>
              <a:t> data manipulation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dirty="0">
                <a:latin typeface="Consolas" panose="020B0609020204030204" pitchFamily="49" charset="0"/>
              </a:rPr>
              <a:t>PFD(per-file-data):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all trees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a radix </a:t>
            </a:r>
            <a:r>
              <a:rPr lang="en-US" altLang="zh-CN" dirty="0" err="1">
                <a:latin typeface="Consolas" panose="020B0609020204030204" pitchFamily="49" charset="0"/>
              </a:rPr>
              <a:t>tree&amp;spinlock</a:t>
            </a:r>
            <a:r>
              <a:rPr lang="en-US" altLang="zh-CN" dirty="0">
                <a:latin typeface="Consolas" panose="020B0609020204030204" pitchFamily="49" charset="0"/>
              </a:rPr>
              <a:t> for each core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dirty="0" err="1">
                <a:latin typeface="Consolas" panose="020B0609020204030204" pitchFamily="49" charset="0"/>
              </a:rPr>
              <a:t>core_id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page_offset</a:t>
            </a:r>
            <a:r>
              <a:rPr lang="en-US" altLang="zh-CN" dirty="0">
                <a:latin typeface="Consolas" panose="020B0609020204030204" pitchFamily="49" charset="0"/>
              </a:rPr>
              <a:t> % NR_CORE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dirty trees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a </a:t>
            </a:r>
            <a:r>
              <a:rPr lang="en-US" altLang="zh-CN" dirty="0" err="1">
                <a:latin typeface="Consolas" panose="020B0609020204030204" pitchFamily="49" charset="0"/>
              </a:rPr>
              <a:t>rbtree&amp;spinlock</a:t>
            </a:r>
            <a:r>
              <a:rPr lang="en-US" altLang="zh-CN" dirty="0">
                <a:latin typeface="Consolas" panose="020B0609020204030204" pitchFamily="49" charset="0"/>
              </a:rPr>
              <a:t> for each core</a:t>
            </a:r>
          </a:p>
          <a:p>
            <a:pPr algn="l"/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core_id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page_offset</a:t>
            </a:r>
            <a:r>
              <a:rPr lang="en-US" altLang="zh-CN" dirty="0">
                <a:latin typeface="Consolas" panose="020B0609020204030204" pitchFamily="49" charset="0"/>
              </a:rPr>
              <a:t> % NR_CORE</a:t>
            </a:r>
          </a:p>
          <a:p>
            <a:pPr algn="l"/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- sorted by </a:t>
            </a:r>
            <a:r>
              <a:rPr lang="en-US" altLang="zh-CN" dirty="0" err="1">
                <a:latin typeface="Consolas" panose="020B0609020204030204" pitchFamily="49" charset="0"/>
              </a:rPr>
              <a:t>page_offset</a:t>
            </a:r>
            <a:endParaRPr lang="en-US" altLang="zh-CN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D69B2-17D5-41F5-9C16-337B4776452B}"/>
              </a:ext>
            </a:extLst>
          </p:cNvPr>
          <p:cNvSpPr/>
          <p:nvPr/>
        </p:nvSpPr>
        <p:spPr>
          <a:xfrm>
            <a:off x="8601368" y="1638300"/>
            <a:ext cx="939960" cy="50125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160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FastMap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754A84-4B23-4B1F-986B-850841DF5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471" y="3635003"/>
            <a:ext cx="5377290" cy="29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1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F6715C-26D0-4504-8ED8-14F38608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95" y="614703"/>
            <a:ext cx="3546927" cy="29548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376394" y="1353469"/>
            <a:ext cx="6878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read in page from SSD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dirty="0" err="1">
                <a:latin typeface="Consolas" panose="020B0609020204030204" pitchFamily="49" charset="0"/>
              </a:rPr>
              <a:t>core_id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page_offset</a:t>
            </a:r>
            <a:r>
              <a:rPr lang="en-US" altLang="zh-CN" dirty="0">
                <a:latin typeface="Consolas" panose="020B0609020204030204" pitchFamily="49" charset="0"/>
              </a:rPr>
              <a:t> % NR_CORE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hold </a:t>
            </a:r>
            <a:r>
              <a:rPr lang="en-US" altLang="zh-CN" dirty="0" err="1">
                <a:latin typeface="Consolas" panose="020B0609020204030204" pitchFamily="49" charset="0"/>
              </a:rPr>
              <a:t>all_trees</a:t>
            </a:r>
            <a:r>
              <a:rPr lang="en-US" altLang="zh-CN" dirty="0">
                <a:latin typeface="Consolas" panose="020B0609020204030204" pitchFamily="49" charset="0"/>
              </a:rPr>
              <a:t>-&gt;spinlock[</a:t>
            </a:r>
            <a:r>
              <a:rPr lang="en-US" altLang="zh-CN" dirty="0" err="1">
                <a:latin typeface="Consolas" panose="020B0609020204030204" pitchFamily="49" charset="0"/>
              </a:rPr>
              <a:t>core_id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insert into </a:t>
            </a:r>
            <a:r>
              <a:rPr lang="en-US" altLang="zh-CN" dirty="0" err="1">
                <a:latin typeface="Consolas" panose="020B0609020204030204" pitchFamily="49" charset="0"/>
              </a:rPr>
              <a:t>all_trees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mark page dirty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dirty="0" err="1">
                <a:latin typeface="Consolas" panose="020B0609020204030204" pitchFamily="49" charset="0"/>
              </a:rPr>
              <a:t>core_id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page_offset</a:t>
            </a:r>
            <a:r>
              <a:rPr lang="en-US" altLang="zh-CN" dirty="0">
                <a:latin typeface="Consolas" panose="020B0609020204030204" pitchFamily="49" charset="0"/>
              </a:rPr>
              <a:t> % NR_CORE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hold </a:t>
            </a:r>
            <a:r>
              <a:rPr lang="en-US" altLang="zh-CN" dirty="0" err="1">
                <a:latin typeface="Consolas" panose="020B0609020204030204" pitchFamily="49" charset="0"/>
              </a:rPr>
              <a:t>dirty_trees</a:t>
            </a:r>
            <a:r>
              <a:rPr lang="en-US" altLang="zh-CN" dirty="0">
                <a:latin typeface="Consolas" panose="020B0609020204030204" pitchFamily="49" charset="0"/>
              </a:rPr>
              <a:t>-&gt;spinlock[</a:t>
            </a:r>
            <a:r>
              <a:rPr lang="en-US" altLang="zh-CN" dirty="0" err="1">
                <a:latin typeface="Consolas" panose="020B0609020204030204" pitchFamily="49" charset="0"/>
              </a:rPr>
              <a:t>core_id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insert into </a:t>
            </a:r>
            <a:r>
              <a:rPr lang="en-US" altLang="zh-CN" dirty="0" err="1">
                <a:latin typeface="Consolas" panose="020B0609020204030204" pitchFamily="49" charset="0"/>
              </a:rPr>
              <a:t>dirty_trees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D69B2-17D5-41F5-9C16-337B4776452B}"/>
              </a:ext>
            </a:extLst>
          </p:cNvPr>
          <p:cNvSpPr/>
          <p:nvPr/>
        </p:nvSpPr>
        <p:spPr>
          <a:xfrm>
            <a:off x="8601368" y="1638300"/>
            <a:ext cx="939960" cy="50125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160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FastMap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2DB453-1F2C-48D5-BC92-9257D1D4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471" y="3635003"/>
            <a:ext cx="5377290" cy="29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0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88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Abstract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A30CF-9F48-44CA-A50E-E09FFE73E2F1}"/>
              </a:ext>
            </a:extLst>
          </p:cNvPr>
          <p:cNvSpPr txBox="1"/>
          <p:nvPr/>
        </p:nvSpPr>
        <p:spPr>
          <a:xfrm>
            <a:off x="478970" y="1360715"/>
            <a:ext cx="109722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latin typeface="Consolas" panose="020B0609020204030204" pitchFamily="49" charset="0"/>
              </a:rPr>
              <a:t>memory mapped I/O (MMIO) vs. read/write </a:t>
            </a:r>
            <a:r>
              <a:rPr lang="en-US" altLang="zh-CN" sz="3200" b="1" dirty="0" err="1">
                <a:latin typeface="Consolas" panose="020B0609020204030204" pitchFamily="49" charset="0"/>
              </a:rPr>
              <a:t>syscall</a:t>
            </a:r>
            <a:endParaRPr lang="en-US" altLang="zh-CN" sz="3200" b="1" dirty="0">
              <a:latin typeface="Consolas" panose="020B0609020204030204" pitchFamily="49" charset="0"/>
            </a:endParaRP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reduce the </a:t>
            </a:r>
            <a:r>
              <a:rPr lang="en-US" altLang="zh-CN" sz="2400" dirty="0" err="1">
                <a:latin typeface="Consolas" panose="020B0609020204030204" pitchFamily="49" charset="0"/>
              </a:rPr>
              <a:t>syscall</a:t>
            </a:r>
            <a:r>
              <a:rPr lang="en-US" altLang="zh-CN" sz="2400" dirty="0">
                <a:latin typeface="Consolas" panose="020B0609020204030204" pitchFamily="49" charset="0"/>
              </a:rPr>
              <a:t> overhead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almost zero overhead for data in memory(I/O cache hits)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avoid copies between kernel and user space</a:t>
            </a:r>
          </a:p>
          <a:p>
            <a:pPr marL="285750" indent="-285750" algn="l">
              <a:buFontTx/>
              <a:buChar char="-"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F6715C-26D0-4504-8ED8-14F38608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95" y="614703"/>
            <a:ext cx="3546927" cy="29548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376394" y="1353469"/>
            <a:ext cx="6878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flush dirty page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lock </a:t>
            </a:r>
            <a:r>
              <a:rPr lang="en-US" altLang="zh-CN" dirty="0" err="1">
                <a:latin typeface="Consolas" panose="020B0609020204030204" pitchFamily="49" charset="0"/>
              </a:rPr>
              <a:t>dirty_trees</a:t>
            </a:r>
            <a:r>
              <a:rPr lang="en-US" altLang="zh-CN" dirty="0">
                <a:latin typeface="Consolas" panose="020B0609020204030204" pitchFamily="49" charset="0"/>
              </a:rPr>
              <a:t> only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never evict dirty pages =&gt; </a:t>
            </a:r>
            <a:r>
              <a:rPr lang="en-US" altLang="zh-CN" dirty="0" err="1">
                <a:latin typeface="Consolas" panose="020B0609020204030204" pitchFamily="49" charset="0"/>
              </a:rPr>
              <a:t>all_trees</a:t>
            </a:r>
            <a:r>
              <a:rPr lang="en-US" altLang="zh-CN" dirty="0">
                <a:latin typeface="Consolas" panose="020B0609020204030204" pitchFamily="49" charset="0"/>
              </a:rPr>
              <a:t> 	unchanged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evict clean page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lock (per-</a:t>
            </a:r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 err="1">
                <a:latin typeface="Consolas" panose="020B0609020204030204" pitchFamily="49" charset="0"/>
              </a:rPr>
              <a:t>all_trees</a:t>
            </a:r>
            <a:r>
              <a:rPr lang="en-US" altLang="zh-CN" dirty="0">
                <a:latin typeface="Consolas" panose="020B0609020204030204" pitchFamily="49" charset="0"/>
              </a:rPr>
              <a:t> only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D69B2-17D5-41F5-9C16-337B4776452B}"/>
              </a:ext>
            </a:extLst>
          </p:cNvPr>
          <p:cNvSpPr/>
          <p:nvPr/>
        </p:nvSpPr>
        <p:spPr>
          <a:xfrm>
            <a:off x="8601368" y="1638300"/>
            <a:ext cx="939960" cy="50125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668042-1DC5-4893-A050-52302F903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357" y="4054669"/>
            <a:ext cx="4604404" cy="25001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160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FastMap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A8527D-5241-4CB1-93C3-8A7BE4F1D8D7}"/>
              </a:ext>
            </a:extLst>
          </p:cNvPr>
          <p:cNvSpPr/>
          <p:nvPr/>
        </p:nvSpPr>
        <p:spPr>
          <a:xfrm>
            <a:off x="3617194" y="4176473"/>
            <a:ext cx="1202872" cy="122464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clean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DCFFAC-327E-4187-8F07-09D0F0AD1640}"/>
              </a:ext>
            </a:extLst>
          </p:cNvPr>
          <p:cNvSpPr/>
          <p:nvPr/>
        </p:nvSpPr>
        <p:spPr>
          <a:xfrm>
            <a:off x="1774368" y="4176473"/>
            <a:ext cx="1202872" cy="122464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idle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E69BA0-51D7-4210-BDA9-BD7A919C2D7F}"/>
              </a:ext>
            </a:extLst>
          </p:cNvPr>
          <p:cNvSpPr/>
          <p:nvPr/>
        </p:nvSpPr>
        <p:spPr>
          <a:xfrm>
            <a:off x="5437413" y="4176473"/>
            <a:ext cx="1202872" cy="122464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dirty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06BC473-2A12-424E-B655-F079CF8122E9}"/>
              </a:ext>
            </a:extLst>
          </p:cNvPr>
          <p:cNvCxnSpPr>
            <a:stCxn id="13" idx="7"/>
            <a:endCxn id="12" idx="1"/>
          </p:cNvCxnSpPr>
          <p:nvPr/>
        </p:nvCxnSpPr>
        <p:spPr>
          <a:xfrm>
            <a:off x="2801083" y="4355818"/>
            <a:ext cx="9922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42D16AD-89A3-48F3-9850-36B03F519D8F}"/>
              </a:ext>
            </a:extLst>
          </p:cNvPr>
          <p:cNvSpPr txBox="1"/>
          <p:nvPr/>
        </p:nvSpPr>
        <p:spPr>
          <a:xfrm>
            <a:off x="2801083" y="3991807"/>
            <a:ext cx="110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read 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B57AB1-2D48-4650-85A6-54D3F96C10F0}"/>
              </a:ext>
            </a:extLst>
          </p:cNvPr>
          <p:cNvCxnSpPr>
            <a:cxnSpLocks/>
            <a:stCxn id="12" idx="7"/>
            <a:endCxn id="14" idx="1"/>
          </p:cNvCxnSpPr>
          <p:nvPr/>
        </p:nvCxnSpPr>
        <p:spPr>
          <a:xfrm>
            <a:off x="4643909" y="4355818"/>
            <a:ext cx="969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657FB81-5914-4E3D-8894-79731E08F7BB}"/>
              </a:ext>
            </a:extLst>
          </p:cNvPr>
          <p:cNvCxnSpPr>
            <a:cxnSpLocks/>
            <a:stCxn id="14" idx="3"/>
            <a:endCxn id="12" idx="5"/>
          </p:cNvCxnSpPr>
          <p:nvPr/>
        </p:nvCxnSpPr>
        <p:spPr>
          <a:xfrm flipH="1">
            <a:off x="4643909" y="5221770"/>
            <a:ext cx="969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C0463B4-5DB3-482E-A29B-46F5F9B5913E}"/>
              </a:ext>
            </a:extLst>
          </p:cNvPr>
          <p:cNvCxnSpPr>
            <a:cxnSpLocks/>
            <a:stCxn id="12" idx="3"/>
            <a:endCxn id="13" idx="5"/>
          </p:cNvCxnSpPr>
          <p:nvPr/>
        </p:nvCxnSpPr>
        <p:spPr>
          <a:xfrm flipH="1">
            <a:off x="2801083" y="5221770"/>
            <a:ext cx="9922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4F1525A-04F4-4A20-8D51-FF18315A0A38}"/>
              </a:ext>
            </a:extLst>
          </p:cNvPr>
          <p:cNvSpPr txBox="1"/>
          <p:nvPr/>
        </p:nvSpPr>
        <p:spPr>
          <a:xfrm>
            <a:off x="4836394" y="3978502"/>
            <a:ext cx="8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mark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EBF4F9-F735-4A6B-B5B2-DCDD5D4C978A}"/>
              </a:ext>
            </a:extLst>
          </p:cNvPr>
          <p:cNvSpPr txBox="1"/>
          <p:nvPr/>
        </p:nvSpPr>
        <p:spPr>
          <a:xfrm>
            <a:off x="4724109" y="5274910"/>
            <a:ext cx="8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flush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71B989-D638-43EF-96C2-A0EEE1EDCFDA}"/>
              </a:ext>
            </a:extLst>
          </p:cNvPr>
          <p:cNvSpPr txBox="1"/>
          <p:nvPr/>
        </p:nvSpPr>
        <p:spPr>
          <a:xfrm>
            <a:off x="2877858" y="5253607"/>
            <a:ext cx="8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evict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A193F0-CEE3-44FF-AF94-A2B9CFBBD86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164771" y="4355818"/>
            <a:ext cx="7857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6E06FFF-F189-42C3-AFB9-8F1C2714F4A1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111491" y="5221770"/>
            <a:ext cx="8390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3761D94-6093-428E-AB1F-44AB4ECF7015}"/>
              </a:ext>
            </a:extLst>
          </p:cNvPr>
          <p:cNvSpPr txBox="1"/>
          <p:nvPr/>
        </p:nvSpPr>
        <p:spPr>
          <a:xfrm>
            <a:off x="436739" y="4163168"/>
            <a:ext cx="8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free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E4FAC9-8166-4522-8228-A5760D9E0973}"/>
              </a:ext>
            </a:extLst>
          </p:cNvPr>
          <p:cNvSpPr txBox="1"/>
          <p:nvPr/>
        </p:nvSpPr>
        <p:spPr>
          <a:xfrm>
            <a:off x="294306" y="5037104"/>
            <a:ext cx="8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Consolas" panose="020B0609020204030204" pitchFamily="49" charset="0"/>
              </a:rPr>
              <a:t>alloc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8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0A4595-C3E0-4971-844E-48B3D67B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32" y="976640"/>
            <a:ext cx="5322468" cy="5349241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9" y="1342583"/>
            <a:ext cx="6709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page eviction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update all </a:t>
            </a:r>
            <a:r>
              <a:rPr lang="en-US" altLang="zh-CN" dirty="0" err="1">
                <a:latin typeface="Consolas" panose="020B0609020204030204" pitchFamily="49" charset="0"/>
              </a:rPr>
              <a:t>ptes</a:t>
            </a:r>
            <a:r>
              <a:rPr lang="en-US" altLang="zh-CN" dirty="0">
                <a:latin typeface="Consolas" panose="020B0609020204030204" pitchFamily="49" charset="0"/>
              </a:rPr>
              <a:t> of to non-present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hold semaphore of </a:t>
            </a:r>
            <a:r>
              <a:rPr lang="en-US" altLang="zh-CN" dirty="0" err="1">
                <a:latin typeface="Consolas" panose="020B0609020204030204" pitchFamily="49" charset="0"/>
              </a:rPr>
              <a:t>i_mmap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flush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update all </a:t>
            </a:r>
            <a:r>
              <a:rPr lang="en-US" altLang="zh-CN" dirty="0" err="1">
                <a:latin typeface="Consolas" panose="020B0609020204030204" pitchFamily="49" charset="0"/>
              </a:rPr>
              <a:t>ptes</a:t>
            </a:r>
            <a:r>
              <a:rPr lang="en-US" altLang="zh-CN" dirty="0">
                <a:latin typeface="Consolas" panose="020B0609020204030204" pitchFamily="49" charset="0"/>
              </a:rPr>
              <a:t> to clean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hold semaphore of </a:t>
            </a:r>
            <a:r>
              <a:rPr lang="en-US" altLang="zh-CN" dirty="0" err="1">
                <a:latin typeface="Consolas" panose="020B0609020204030204" pitchFamily="49" charset="0"/>
              </a:rPr>
              <a:t>i_mmap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munmap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for each page in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PVE(Per-VMA-Entry) 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a per-</a:t>
            </a:r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en-US" altLang="zh-CN" dirty="0">
                <a:latin typeface="Consolas" panose="020B0609020204030204" pitchFamily="49" charset="0"/>
              </a:rPr>
              <a:t> list of PPR(Per-</a:t>
            </a:r>
            <a:r>
              <a:rPr lang="en-US" altLang="zh-CN" dirty="0" err="1">
                <a:latin typeface="Consolas" panose="020B0609020204030204" pitchFamily="49" charset="0"/>
              </a:rPr>
              <a:t>Pve</a:t>
            </a: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</a:rPr>
              <a:t>Rmap</a:t>
            </a:r>
            <a:r>
              <a:rPr lang="en-US" altLang="zh-CN" dirty="0">
                <a:latin typeface="Consolas" panose="020B0609020204030204" pitchFamily="49" charset="0"/>
              </a:rPr>
              <a:t>) 	linking all physical pages mapped in the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 to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virtual address in this VMA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for each page, there is a list of PPRs(linked in different PVE), each of which corresponds a </a:t>
            </a:r>
            <a:r>
              <a:rPr lang="en-US" altLang="zh-CN" dirty="0" err="1">
                <a:latin typeface="Consolas" panose="020B0609020204030204" pitchFamily="49" charset="0"/>
              </a:rPr>
              <a:t>rmap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103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Rmap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10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4BA3264-37EE-4236-8EAC-CED155AF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32" y="976640"/>
            <a:ext cx="5322468" cy="5349241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9" y="1342583"/>
            <a:ext cx="67097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How to perform </a:t>
            </a:r>
            <a:r>
              <a:rPr lang="en-US" altLang="zh-CN" dirty="0" err="1">
                <a:latin typeface="Consolas" panose="020B0609020204030204" pitchFamily="49" charset="0"/>
              </a:rPr>
              <a:t>rmap</a:t>
            </a:r>
            <a:r>
              <a:rPr lang="en-US" altLang="zh-CN" dirty="0"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Traverse the PPR list of the Page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For each PPR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get its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, such that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we will get the </a:t>
            </a:r>
            <a:r>
              <a:rPr lang="en-US" altLang="zh-CN" dirty="0" err="1">
                <a:latin typeface="Consolas" panose="020B0609020204030204" pitchFamily="49" charset="0"/>
              </a:rPr>
              <a:t>mm_struct</a:t>
            </a:r>
            <a:r>
              <a:rPr lang="en-US" altLang="zh-CN" dirty="0">
                <a:latin typeface="Consolas" panose="020B0609020204030204" pitchFamily="49" charset="0"/>
              </a:rPr>
              <a:t> it 			belongs to(both eviction and flush)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we may hold the per-</a:t>
            </a:r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en-US" altLang="zh-CN" dirty="0">
                <a:latin typeface="Consolas" panose="020B0609020204030204" pitchFamily="49" charset="0"/>
              </a:rPr>
              <a:t> lock on the 		PVE(only eviction) 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get its </a:t>
            </a:r>
            <a:r>
              <a:rPr lang="en-US" altLang="zh-CN" dirty="0" err="1">
                <a:latin typeface="Consolas" panose="020B0609020204030204" pitchFamily="49" charset="0"/>
              </a:rPr>
              <a:t>rmap</a:t>
            </a:r>
            <a:r>
              <a:rPr lang="en-US" altLang="zh-CN" dirty="0">
                <a:latin typeface="Consolas" panose="020B0609020204030204" pitchFamily="49" charset="0"/>
              </a:rPr>
              <a:t> virtual address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get corresponding </a:t>
            </a:r>
            <a:r>
              <a:rPr lang="en-US" altLang="zh-CN" dirty="0" err="1">
                <a:latin typeface="Consolas" panose="020B0609020204030204" pitchFamily="49" charset="0"/>
              </a:rPr>
              <a:t>pte</a:t>
            </a:r>
            <a:r>
              <a:rPr lang="en-US" altLang="zh-CN" dirty="0">
                <a:latin typeface="Consolas" panose="020B0609020204030204" pitchFamily="49" charset="0"/>
              </a:rPr>
              <a:t> to 				update(both eviction and flush)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103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Rmap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52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9" y="1342583"/>
            <a:ext cx="6709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How does </a:t>
            </a:r>
            <a:r>
              <a:rPr lang="en-US" altLang="zh-CN" dirty="0" err="1">
                <a:latin typeface="Consolas" panose="020B0609020204030204" pitchFamily="49" charset="0"/>
              </a:rPr>
              <a:t>linux</a:t>
            </a:r>
            <a:r>
              <a:rPr lang="en-US" altLang="zh-CN" dirty="0">
                <a:latin typeface="Consolas" panose="020B0609020204030204" pitchFamily="49" charset="0"/>
              </a:rPr>
              <a:t> perform flush(write-back)?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flusher threads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global LRU list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active list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inactive list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update statistical information each </a:t>
            </a:r>
            <a:r>
              <a:rPr lang="en-US" altLang="zh-CN" dirty="0" err="1">
                <a:latin typeface="Consolas" panose="020B0609020204030204" pitchFamily="49" charset="0"/>
              </a:rPr>
              <a:t>kmalloc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kfree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wake up flusher threads under memory pressure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balance active/inactive list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reclaim from inactive list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 coupled with swapper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	- page cache &amp; swap cache</a:t>
            </a:r>
          </a:p>
          <a:p>
            <a:pPr algn="l"/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manage write-back manually =&gt; so-called DRAM cache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221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DRAM cache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82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9" y="1342583"/>
            <a:ext cx="79561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Per-</a:t>
            </a:r>
            <a:r>
              <a:rPr lang="en-US" altLang="zh-CN" sz="2800" b="1" dirty="0" err="1">
                <a:latin typeface="Consolas" panose="020B0609020204030204" pitchFamily="49" charset="0"/>
              </a:rPr>
              <a:t>cpu</a:t>
            </a:r>
            <a:r>
              <a:rPr lang="en-US" altLang="zh-CN" sz="2800" b="1" dirty="0">
                <a:latin typeface="Consolas" panose="020B0609020204030204" pitchFamily="49" charset="0"/>
              </a:rPr>
              <a:t> clean queue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page fault &amp; no free pages =&gt; evicts only clean pages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evict a batch (currently set to 512) of clean pages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invoke </a:t>
            </a:r>
            <a:r>
              <a:rPr lang="en-US" altLang="zh-CN" dirty="0" err="1">
                <a:latin typeface="Consolas" panose="020B0609020204030204" pitchFamily="49" charset="0"/>
              </a:rPr>
              <a:t>flush_tlb</a:t>
            </a:r>
            <a:r>
              <a:rPr lang="en-US" altLang="zh-CN" dirty="0">
                <a:latin typeface="Consolas" panose="020B0609020204030204" pitchFamily="49" charset="0"/>
              </a:rPr>
              <a:t> for the whole range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221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DRAM cache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8D65BA-70AD-40AE-B50A-B029818E9F68}"/>
              </a:ext>
            </a:extLst>
          </p:cNvPr>
          <p:cNvSpPr/>
          <p:nvPr/>
        </p:nvSpPr>
        <p:spPr>
          <a:xfrm>
            <a:off x="7772400" y="2199833"/>
            <a:ext cx="1638300" cy="1055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B6629C-E906-4B6B-934A-0D9329CCB360}"/>
              </a:ext>
            </a:extLst>
          </p:cNvPr>
          <p:cNvSpPr/>
          <p:nvPr/>
        </p:nvSpPr>
        <p:spPr>
          <a:xfrm>
            <a:off x="8338456" y="2614055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9C4C31-3D1D-43AD-AD3E-C85786C802E0}"/>
              </a:ext>
            </a:extLst>
          </p:cNvPr>
          <p:cNvSpPr/>
          <p:nvPr/>
        </p:nvSpPr>
        <p:spPr>
          <a:xfrm>
            <a:off x="8539842" y="2614055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D633E0-E42B-4B96-9280-B80452D06E72}"/>
              </a:ext>
            </a:extLst>
          </p:cNvPr>
          <p:cNvSpPr/>
          <p:nvPr/>
        </p:nvSpPr>
        <p:spPr>
          <a:xfrm>
            <a:off x="8741228" y="2614055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673644-2F56-4856-82C1-AB6DBD798415}"/>
              </a:ext>
            </a:extLst>
          </p:cNvPr>
          <p:cNvSpPr txBox="1"/>
          <p:nvPr/>
        </p:nvSpPr>
        <p:spPr>
          <a:xfrm>
            <a:off x="8177892" y="2244723"/>
            <a:ext cx="8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F3580B-CDFA-4592-AFBF-B02C48B65DA1}"/>
              </a:ext>
            </a:extLst>
          </p:cNvPr>
          <p:cNvSpPr txBox="1"/>
          <p:nvPr/>
        </p:nvSpPr>
        <p:spPr>
          <a:xfrm>
            <a:off x="7911191" y="2596550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3BF526-90FB-472B-9043-30CA0EB85015}"/>
              </a:ext>
            </a:extLst>
          </p:cNvPr>
          <p:cNvSpPr/>
          <p:nvPr/>
        </p:nvSpPr>
        <p:spPr>
          <a:xfrm>
            <a:off x="10085614" y="2199833"/>
            <a:ext cx="1638300" cy="1055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069C80-0B96-4C8A-8FC3-F3BD0C9E3AC2}"/>
              </a:ext>
            </a:extLst>
          </p:cNvPr>
          <p:cNvSpPr/>
          <p:nvPr/>
        </p:nvSpPr>
        <p:spPr>
          <a:xfrm>
            <a:off x="10651670" y="2614055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674922-9E08-43A8-B84C-512794CB6211}"/>
              </a:ext>
            </a:extLst>
          </p:cNvPr>
          <p:cNvSpPr/>
          <p:nvPr/>
        </p:nvSpPr>
        <p:spPr>
          <a:xfrm>
            <a:off x="10853056" y="2614055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EADD85-DB11-4CC9-8872-C19072F67E79}"/>
              </a:ext>
            </a:extLst>
          </p:cNvPr>
          <p:cNvSpPr/>
          <p:nvPr/>
        </p:nvSpPr>
        <p:spPr>
          <a:xfrm>
            <a:off x="11054442" y="2614055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BC6CA1-BC2B-4BFA-9635-DEC66EB88F4D}"/>
              </a:ext>
            </a:extLst>
          </p:cNvPr>
          <p:cNvSpPr txBox="1"/>
          <p:nvPr/>
        </p:nvSpPr>
        <p:spPr>
          <a:xfrm>
            <a:off x="10491106" y="2244723"/>
            <a:ext cx="8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0B2D20-1EC0-4E6A-A7B2-E9E48E17EA37}"/>
              </a:ext>
            </a:extLst>
          </p:cNvPr>
          <p:cNvSpPr txBox="1"/>
          <p:nvPr/>
        </p:nvSpPr>
        <p:spPr>
          <a:xfrm>
            <a:off x="10224405" y="2596550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6731BDE-09B8-4C0D-B864-C873DCFF88C8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8279946" y="3011384"/>
            <a:ext cx="360589" cy="527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9FE3C5-0027-4FE0-AEDE-424DA48E8D08}"/>
              </a:ext>
            </a:extLst>
          </p:cNvPr>
          <p:cNvSpPr txBox="1"/>
          <p:nvPr/>
        </p:nvSpPr>
        <p:spPr>
          <a:xfrm>
            <a:off x="7617278" y="3538556"/>
            <a:ext cx="13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evict 512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EFEE84-F00C-42D1-BA52-FB4C019B1C49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>
          <a:xfrm flipH="1">
            <a:off x="6265404" y="3907888"/>
            <a:ext cx="2014542" cy="508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7AA77CC-14F0-4E7E-9218-726D0D282B2D}"/>
              </a:ext>
            </a:extLst>
          </p:cNvPr>
          <p:cNvCxnSpPr>
            <a:cxnSpLocks/>
            <a:stCxn id="21" idx="2"/>
            <a:endCxn id="53" idx="0"/>
          </p:cNvCxnSpPr>
          <p:nvPr/>
        </p:nvCxnSpPr>
        <p:spPr>
          <a:xfrm>
            <a:off x="8279946" y="3907888"/>
            <a:ext cx="17686" cy="495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120E160-4981-4AD1-96FE-94834DCC7E70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8279946" y="3907888"/>
            <a:ext cx="2443842" cy="499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3BE27B0-722B-4BC1-A64A-1B26D4E51162}"/>
              </a:ext>
            </a:extLst>
          </p:cNvPr>
          <p:cNvSpPr/>
          <p:nvPr/>
        </p:nvSpPr>
        <p:spPr>
          <a:xfrm>
            <a:off x="9904638" y="4407371"/>
            <a:ext cx="1638300" cy="16867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2244F2-DA80-43B4-BFB5-F79A0C99C1D4}"/>
              </a:ext>
            </a:extLst>
          </p:cNvPr>
          <p:cNvSpPr txBox="1"/>
          <p:nvPr/>
        </p:nvSpPr>
        <p:spPr>
          <a:xfrm>
            <a:off x="10029823" y="445226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mm_struct2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65E294-EDB4-4E49-8615-279E8F6DCD7A}"/>
              </a:ext>
            </a:extLst>
          </p:cNvPr>
          <p:cNvSpPr/>
          <p:nvPr/>
        </p:nvSpPr>
        <p:spPr>
          <a:xfrm>
            <a:off x="10323057" y="4950433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E5C6463-2DC4-4992-9D2F-4A0DF3AFE506}"/>
              </a:ext>
            </a:extLst>
          </p:cNvPr>
          <p:cNvSpPr/>
          <p:nvPr/>
        </p:nvSpPr>
        <p:spPr>
          <a:xfrm>
            <a:off x="10323057" y="5048452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C655844-0BA9-4B4E-BE65-B40D2B4C1377}"/>
              </a:ext>
            </a:extLst>
          </p:cNvPr>
          <p:cNvSpPr/>
          <p:nvPr/>
        </p:nvSpPr>
        <p:spPr>
          <a:xfrm>
            <a:off x="10323057" y="5161771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9865447-A247-4374-8D6D-702F6586C9AB}"/>
              </a:ext>
            </a:extLst>
          </p:cNvPr>
          <p:cNvSpPr/>
          <p:nvPr/>
        </p:nvSpPr>
        <p:spPr>
          <a:xfrm>
            <a:off x="10323057" y="5274316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266B18A-897E-4F7C-A022-EAB463DDCCB1}"/>
              </a:ext>
            </a:extLst>
          </p:cNvPr>
          <p:cNvSpPr/>
          <p:nvPr/>
        </p:nvSpPr>
        <p:spPr>
          <a:xfrm>
            <a:off x="10323057" y="5372335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F96E74-EE51-4244-8D53-6734F532C5BB}"/>
              </a:ext>
            </a:extLst>
          </p:cNvPr>
          <p:cNvSpPr/>
          <p:nvPr/>
        </p:nvSpPr>
        <p:spPr>
          <a:xfrm>
            <a:off x="10323057" y="5485654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5C2046C-89CA-4B69-BBDC-8990E5546F92}"/>
              </a:ext>
            </a:extLst>
          </p:cNvPr>
          <p:cNvSpPr/>
          <p:nvPr/>
        </p:nvSpPr>
        <p:spPr>
          <a:xfrm>
            <a:off x="10323057" y="5596757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F37FC54-E634-4EFF-8F50-E852967778E7}"/>
              </a:ext>
            </a:extLst>
          </p:cNvPr>
          <p:cNvSpPr/>
          <p:nvPr/>
        </p:nvSpPr>
        <p:spPr>
          <a:xfrm>
            <a:off x="10323057" y="5694776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29B7F52-33D5-45D2-986C-701E87D258A5}"/>
              </a:ext>
            </a:extLst>
          </p:cNvPr>
          <p:cNvSpPr/>
          <p:nvPr/>
        </p:nvSpPr>
        <p:spPr>
          <a:xfrm>
            <a:off x="10323057" y="5808095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3C54DA-A945-489A-9EC3-D973878FE92F}"/>
              </a:ext>
            </a:extLst>
          </p:cNvPr>
          <p:cNvSpPr/>
          <p:nvPr/>
        </p:nvSpPr>
        <p:spPr>
          <a:xfrm>
            <a:off x="7478482" y="4402927"/>
            <a:ext cx="1638300" cy="16867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7FC0A65-FB48-40E9-BA94-F403E65A3A42}"/>
              </a:ext>
            </a:extLst>
          </p:cNvPr>
          <p:cNvSpPr txBox="1"/>
          <p:nvPr/>
        </p:nvSpPr>
        <p:spPr>
          <a:xfrm>
            <a:off x="7603667" y="444781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mm_struct1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0A49918-A587-4A35-9F40-862B4850F014}"/>
              </a:ext>
            </a:extLst>
          </p:cNvPr>
          <p:cNvSpPr/>
          <p:nvPr/>
        </p:nvSpPr>
        <p:spPr>
          <a:xfrm>
            <a:off x="7896901" y="4945989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917F11-96F9-4506-A99D-A21461C24C77}"/>
              </a:ext>
            </a:extLst>
          </p:cNvPr>
          <p:cNvSpPr/>
          <p:nvPr/>
        </p:nvSpPr>
        <p:spPr>
          <a:xfrm>
            <a:off x="7896901" y="5044008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3FAD7AE-7D9F-4BDD-A167-039E0570E8CB}"/>
              </a:ext>
            </a:extLst>
          </p:cNvPr>
          <p:cNvSpPr/>
          <p:nvPr/>
        </p:nvSpPr>
        <p:spPr>
          <a:xfrm>
            <a:off x="7896901" y="5157327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FAFEB7-E3AF-4CE7-A47E-469ADA0F232B}"/>
              </a:ext>
            </a:extLst>
          </p:cNvPr>
          <p:cNvSpPr/>
          <p:nvPr/>
        </p:nvSpPr>
        <p:spPr>
          <a:xfrm>
            <a:off x="7896901" y="5269872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E9AE310-E5FB-4AB2-B52E-D22381065366}"/>
              </a:ext>
            </a:extLst>
          </p:cNvPr>
          <p:cNvSpPr/>
          <p:nvPr/>
        </p:nvSpPr>
        <p:spPr>
          <a:xfrm>
            <a:off x="7896901" y="5367891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F059C66-EF8F-4FFC-A9A2-E2B5F1F97BF4}"/>
              </a:ext>
            </a:extLst>
          </p:cNvPr>
          <p:cNvSpPr/>
          <p:nvPr/>
        </p:nvSpPr>
        <p:spPr>
          <a:xfrm>
            <a:off x="7896901" y="5481210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123B27E-877D-4AAF-A3F7-93C0CE134097}"/>
              </a:ext>
            </a:extLst>
          </p:cNvPr>
          <p:cNvSpPr/>
          <p:nvPr/>
        </p:nvSpPr>
        <p:spPr>
          <a:xfrm>
            <a:off x="7896901" y="5592313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E95A3E-ABE4-44F6-87BB-F7439C30FB9B}"/>
              </a:ext>
            </a:extLst>
          </p:cNvPr>
          <p:cNvSpPr/>
          <p:nvPr/>
        </p:nvSpPr>
        <p:spPr>
          <a:xfrm>
            <a:off x="7896901" y="5690332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87105AE-6D65-4CD1-AB1B-06153119E79D}"/>
              </a:ext>
            </a:extLst>
          </p:cNvPr>
          <p:cNvSpPr/>
          <p:nvPr/>
        </p:nvSpPr>
        <p:spPr>
          <a:xfrm>
            <a:off x="7896901" y="5803651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2B0DC97-A0B1-4196-824B-B46DF8643C54}"/>
              </a:ext>
            </a:extLst>
          </p:cNvPr>
          <p:cNvSpPr/>
          <p:nvPr/>
        </p:nvSpPr>
        <p:spPr>
          <a:xfrm>
            <a:off x="5446254" y="4416816"/>
            <a:ext cx="1638300" cy="16867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5A5DA5D-7457-4BDE-93C1-4ADD33E5CEE4}"/>
              </a:ext>
            </a:extLst>
          </p:cNvPr>
          <p:cNvSpPr txBox="1"/>
          <p:nvPr/>
        </p:nvSpPr>
        <p:spPr>
          <a:xfrm>
            <a:off x="5571439" y="446170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mm_struct0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2542381-F00F-49C8-9AB1-895F04E686B8}"/>
              </a:ext>
            </a:extLst>
          </p:cNvPr>
          <p:cNvSpPr/>
          <p:nvPr/>
        </p:nvSpPr>
        <p:spPr>
          <a:xfrm>
            <a:off x="5864673" y="4959878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3EF28C-E8D7-4560-9C70-1CD26047C2BE}"/>
              </a:ext>
            </a:extLst>
          </p:cNvPr>
          <p:cNvSpPr/>
          <p:nvPr/>
        </p:nvSpPr>
        <p:spPr>
          <a:xfrm>
            <a:off x="5864673" y="5057897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5994E7E-7A24-4784-9250-668BBB2D33A5}"/>
              </a:ext>
            </a:extLst>
          </p:cNvPr>
          <p:cNvSpPr/>
          <p:nvPr/>
        </p:nvSpPr>
        <p:spPr>
          <a:xfrm>
            <a:off x="5864673" y="5171216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239F764-EE51-4C76-8281-872760CEBA01}"/>
              </a:ext>
            </a:extLst>
          </p:cNvPr>
          <p:cNvSpPr/>
          <p:nvPr/>
        </p:nvSpPr>
        <p:spPr>
          <a:xfrm>
            <a:off x="5864673" y="5283761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0B803BD-8C39-46E4-836B-25039F8A807E}"/>
              </a:ext>
            </a:extLst>
          </p:cNvPr>
          <p:cNvSpPr/>
          <p:nvPr/>
        </p:nvSpPr>
        <p:spPr>
          <a:xfrm>
            <a:off x="5864673" y="5381780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143BC4-EF6C-4373-AE21-40D41069E8AD}"/>
              </a:ext>
            </a:extLst>
          </p:cNvPr>
          <p:cNvSpPr/>
          <p:nvPr/>
        </p:nvSpPr>
        <p:spPr>
          <a:xfrm>
            <a:off x="5864673" y="5495099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4191AEB-287B-43C4-87C8-BE80CDE2CC7F}"/>
              </a:ext>
            </a:extLst>
          </p:cNvPr>
          <p:cNvSpPr/>
          <p:nvPr/>
        </p:nvSpPr>
        <p:spPr>
          <a:xfrm>
            <a:off x="5864673" y="5606202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4484235-6E84-48B6-873A-2871B8AEADB0}"/>
              </a:ext>
            </a:extLst>
          </p:cNvPr>
          <p:cNvSpPr/>
          <p:nvPr/>
        </p:nvSpPr>
        <p:spPr>
          <a:xfrm>
            <a:off x="5864673" y="5704221"/>
            <a:ext cx="899432" cy="10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1DA70F-F624-469E-B856-5D020839F739}"/>
              </a:ext>
            </a:extLst>
          </p:cNvPr>
          <p:cNvSpPr/>
          <p:nvPr/>
        </p:nvSpPr>
        <p:spPr>
          <a:xfrm>
            <a:off x="5864673" y="5817540"/>
            <a:ext cx="899432" cy="102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21A044-4D26-418D-8740-8D27C652D24E}"/>
              </a:ext>
            </a:extLst>
          </p:cNvPr>
          <p:cNvSpPr/>
          <p:nvPr/>
        </p:nvSpPr>
        <p:spPr>
          <a:xfrm>
            <a:off x="5740167" y="4959878"/>
            <a:ext cx="1148443" cy="8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9D1DB61-F026-4930-B0EF-A1FC37805A61}"/>
              </a:ext>
            </a:extLst>
          </p:cNvPr>
          <p:cNvSpPr/>
          <p:nvPr/>
        </p:nvSpPr>
        <p:spPr>
          <a:xfrm>
            <a:off x="7772400" y="5044008"/>
            <a:ext cx="1148443" cy="8681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7B98D67-A19A-468D-B9FD-FA7994752512}"/>
              </a:ext>
            </a:extLst>
          </p:cNvPr>
          <p:cNvSpPr/>
          <p:nvPr/>
        </p:nvSpPr>
        <p:spPr>
          <a:xfrm>
            <a:off x="10198551" y="4932327"/>
            <a:ext cx="1148443" cy="7624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2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9" y="1342583"/>
            <a:ext cx="52347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Per-</a:t>
            </a:r>
            <a:r>
              <a:rPr lang="en-US" altLang="zh-CN" sz="2800" b="1" dirty="0" err="1">
                <a:latin typeface="Consolas" panose="020B0609020204030204" pitchFamily="49" charset="0"/>
              </a:rPr>
              <a:t>cpu</a:t>
            </a:r>
            <a:r>
              <a:rPr lang="en-US" altLang="zh-CN" sz="2800" b="1" dirty="0">
                <a:latin typeface="Consolas" panose="020B0609020204030204" pitchFamily="49" charset="0"/>
              </a:rPr>
              <a:t> dirty queue(tree)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Sorted by device offset(</a:t>
            </a:r>
            <a:r>
              <a:rPr lang="en-US" altLang="zh-CN" dirty="0" err="1">
                <a:latin typeface="Consolas" panose="020B0609020204030204" pitchFamily="49" charset="0"/>
              </a:rPr>
              <a:t>rbtree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Merge multiple trees with mix-max heap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the same TLB invalidation scheme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221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DRAM cache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6F4324-9EEB-4099-9F74-37A4E6D401A1}"/>
              </a:ext>
            </a:extLst>
          </p:cNvPr>
          <p:cNvSpPr/>
          <p:nvPr/>
        </p:nvSpPr>
        <p:spPr>
          <a:xfrm>
            <a:off x="6898071" y="5035561"/>
            <a:ext cx="1638300" cy="1055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1DE4E6-5658-4DE9-8914-8FF35636CE2E}"/>
              </a:ext>
            </a:extLst>
          </p:cNvPr>
          <p:cNvSpPr/>
          <p:nvPr/>
        </p:nvSpPr>
        <p:spPr>
          <a:xfrm>
            <a:off x="7464127" y="5449783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C6CFF-07A7-40A7-B51C-334979B33526}"/>
              </a:ext>
            </a:extLst>
          </p:cNvPr>
          <p:cNvSpPr/>
          <p:nvPr/>
        </p:nvSpPr>
        <p:spPr>
          <a:xfrm>
            <a:off x="7665513" y="5449783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0E7397-21F9-45D9-A777-26F6EDE57FAA}"/>
              </a:ext>
            </a:extLst>
          </p:cNvPr>
          <p:cNvSpPr/>
          <p:nvPr/>
        </p:nvSpPr>
        <p:spPr>
          <a:xfrm>
            <a:off x="7866899" y="5449783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18FE75-7E54-48F1-A6AE-94381BFE4769}"/>
              </a:ext>
            </a:extLst>
          </p:cNvPr>
          <p:cNvSpPr txBox="1"/>
          <p:nvPr/>
        </p:nvSpPr>
        <p:spPr>
          <a:xfrm>
            <a:off x="7303563" y="5080451"/>
            <a:ext cx="8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94554-BE8D-4A0D-B79F-9194AC0DF117}"/>
              </a:ext>
            </a:extLst>
          </p:cNvPr>
          <p:cNvSpPr txBox="1"/>
          <p:nvPr/>
        </p:nvSpPr>
        <p:spPr>
          <a:xfrm>
            <a:off x="7036862" y="5432278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784408-8FAA-4046-AEE1-3D4B7D319951}"/>
              </a:ext>
            </a:extLst>
          </p:cNvPr>
          <p:cNvSpPr/>
          <p:nvPr/>
        </p:nvSpPr>
        <p:spPr>
          <a:xfrm>
            <a:off x="9211285" y="5035561"/>
            <a:ext cx="1638300" cy="1055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CCC066-0EA8-47B3-9BD0-C7DB4C5FB127}"/>
              </a:ext>
            </a:extLst>
          </p:cNvPr>
          <p:cNvSpPr/>
          <p:nvPr/>
        </p:nvSpPr>
        <p:spPr>
          <a:xfrm>
            <a:off x="9777341" y="5449783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7E828A-1DD4-4D2F-AD7B-AB1CDDD9CB2F}"/>
              </a:ext>
            </a:extLst>
          </p:cNvPr>
          <p:cNvSpPr/>
          <p:nvPr/>
        </p:nvSpPr>
        <p:spPr>
          <a:xfrm>
            <a:off x="9978727" y="5449783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F39414-D44F-4FFD-9017-F4227C93DB3D}"/>
              </a:ext>
            </a:extLst>
          </p:cNvPr>
          <p:cNvSpPr/>
          <p:nvPr/>
        </p:nvSpPr>
        <p:spPr>
          <a:xfrm>
            <a:off x="10180113" y="5449783"/>
            <a:ext cx="201386" cy="397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5482DD-49A8-4B18-BE67-6D7AFB518AE4}"/>
              </a:ext>
            </a:extLst>
          </p:cNvPr>
          <p:cNvSpPr txBox="1"/>
          <p:nvPr/>
        </p:nvSpPr>
        <p:spPr>
          <a:xfrm>
            <a:off x="9616777" y="5080451"/>
            <a:ext cx="8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949D06-D881-4D1C-B707-27EA5745C932}"/>
              </a:ext>
            </a:extLst>
          </p:cNvPr>
          <p:cNvSpPr txBox="1"/>
          <p:nvPr/>
        </p:nvSpPr>
        <p:spPr>
          <a:xfrm>
            <a:off x="9350076" y="5432278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F5463A-EE4A-4CA6-B7F4-955681851753}"/>
              </a:ext>
            </a:extLst>
          </p:cNvPr>
          <p:cNvSpPr/>
          <p:nvPr/>
        </p:nvSpPr>
        <p:spPr>
          <a:xfrm>
            <a:off x="6713764" y="581467"/>
            <a:ext cx="1638300" cy="1055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B87E5B-70E5-47D2-8F78-3BBA272C7F51}"/>
              </a:ext>
            </a:extLst>
          </p:cNvPr>
          <p:cNvSpPr txBox="1"/>
          <p:nvPr/>
        </p:nvSpPr>
        <p:spPr>
          <a:xfrm>
            <a:off x="7119256" y="626357"/>
            <a:ext cx="8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9EFD0D-06F0-4027-BFAF-AC703CA65803}"/>
              </a:ext>
            </a:extLst>
          </p:cNvPr>
          <p:cNvSpPr txBox="1"/>
          <p:nvPr/>
        </p:nvSpPr>
        <p:spPr>
          <a:xfrm>
            <a:off x="6852555" y="978184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DQ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3CD398-1BC2-40EB-8DF4-B4714F277384}"/>
              </a:ext>
            </a:extLst>
          </p:cNvPr>
          <p:cNvSpPr/>
          <p:nvPr/>
        </p:nvSpPr>
        <p:spPr>
          <a:xfrm>
            <a:off x="9026978" y="581467"/>
            <a:ext cx="1638300" cy="1055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67A3E8-1168-4A1E-995B-5508741410A6}"/>
              </a:ext>
            </a:extLst>
          </p:cNvPr>
          <p:cNvSpPr txBox="1"/>
          <p:nvPr/>
        </p:nvSpPr>
        <p:spPr>
          <a:xfrm>
            <a:off x="9432470" y="626357"/>
            <a:ext cx="8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22A751-E62C-4DE7-AD17-0D08B04BCC1A}"/>
              </a:ext>
            </a:extLst>
          </p:cNvPr>
          <p:cNvSpPr txBox="1"/>
          <p:nvPr/>
        </p:nvSpPr>
        <p:spPr>
          <a:xfrm>
            <a:off x="9165769" y="978184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DQ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D0B996-45D8-419E-A1DD-49DFEE950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86" y="1002047"/>
            <a:ext cx="706069" cy="5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5DE98C94-1DF7-4C65-8504-FC067E01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32" y="992287"/>
            <a:ext cx="706069" cy="5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9D107B4-AC5D-4E7D-8E09-B6DF95E3AE41}"/>
              </a:ext>
            </a:extLst>
          </p:cNvPr>
          <p:cNvCxnSpPr>
            <a:cxnSpLocks/>
            <a:stCxn id="1026" idx="2"/>
            <a:endCxn id="43" idx="0"/>
          </p:cNvCxnSpPr>
          <p:nvPr/>
        </p:nvCxnSpPr>
        <p:spPr>
          <a:xfrm>
            <a:off x="7717221" y="1502347"/>
            <a:ext cx="1074961" cy="932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B06B0D7-0253-47FB-A955-54C6BE66DA64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8792182" y="1492587"/>
            <a:ext cx="1223285" cy="942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65144-4E1C-48A0-8DEA-6DB0BB4D5006}"/>
              </a:ext>
            </a:extLst>
          </p:cNvPr>
          <p:cNvSpPr txBox="1"/>
          <p:nvPr/>
        </p:nvSpPr>
        <p:spPr>
          <a:xfrm>
            <a:off x="7568898" y="2435190"/>
            <a:ext cx="24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min-max heap merge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FEB23F-FF8C-4E2A-B665-3A7E2524EA18}"/>
              </a:ext>
            </a:extLst>
          </p:cNvPr>
          <p:cNvSpPr txBox="1"/>
          <p:nvPr/>
        </p:nvSpPr>
        <p:spPr>
          <a:xfrm>
            <a:off x="8051204" y="3543247"/>
            <a:ext cx="148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write-back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186543-C329-4949-B8A2-DD16EC5DCD41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>
            <a:off x="8792182" y="2804522"/>
            <a:ext cx="0" cy="738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21C0A31-F04D-493B-85CE-B2E8720B34EF}"/>
              </a:ext>
            </a:extLst>
          </p:cNvPr>
          <p:cNvCxnSpPr>
            <a:cxnSpLocks/>
            <a:stCxn id="50" idx="2"/>
            <a:endCxn id="8" idx="0"/>
          </p:cNvCxnSpPr>
          <p:nvPr/>
        </p:nvCxnSpPr>
        <p:spPr>
          <a:xfrm flipH="1">
            <a:off x="7766206" y="3912579"/>
            <a:ext cx="1025976" cy="1537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489DAEC-F8B5-4819-A5F2-360724995A2B}"/>
              </a:ext>
            </a:extLst>
          </p:cNvPr>
          <p:cNvCxnSpPr>
            <a:cxnSpLocks/>
            <a:stCxn id="50" idx="2"/>
            <a:endCxn id="16" idx="0"/>
          </p:cNvCxnSpPr>
          <p:nvPr/>
        </p:nvCxnSpPr>
        <p:spPr>
          <a:xfrm>
            <a:off x="8792182" y="3912579"/>
            <a:ext cx="1287238" cy="1537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55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8" y="1342583"/>
            <a:ext cx="965976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Per-</a:t>
            </a:r>
            <a:r>
              <a:rPr lang="en-US" altLang="zh-CN" sz="2800" b="1" dirty="0" err="1">
                <a:latin typeface="Consolas" panose="020B0609020204030204" pitchFamily="49" charset="0"/>
              </a:rPr>
              <a:t>cpu</a:t>
            </a:r>
            <a:r>
              <a:rPr lang="en-US" altLang="zh-CN" sz="2800" b="1" dirty="0">
                <a:latin typeface="Consolas" panose="020B0609020204030204" pitchFamily="49" charset="0"/>
              </a:rPr>
              <a:t> free list(idle page)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page fault =&gt; try to allocate from local free list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if no local idle page =&gt; randomly steal from other cores’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after NR_CORES unsuccessful tries =&gt; force page eviction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return to the core where we stole the page =&gt; keep free list </a:t>
            </a:r>
            <a:r>
              <a:rPr lang="en-US" altLang="zh-CN" dirty="0" err="1">
                <a:latin typeface="Consolas" panose="020B0609020204030204" pitchFamily="49" charset="0"/>
              </a:rPr>
              <a:t>banlanced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9" y="322580"/>
            <a:ext cx="221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DRAM cache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70AD9E-7F4E-4DE5-BDF6-AEF29376FC0D}"/>
              </a:ext>
            </a:extLst>
          </p:cNvPr>
          <p:cNvSpPr/>
          <p:nvPr/>
        </p:nvSpPr>
        <p:spPr>
          <a:xfrm>
            <a:off x="2502530" y="4356087"/>
            <a:ext cx="1638300" cy="23168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168139-026B-4F01-95BF-7A00EC23A274}"/>
              </a:ext>
            </a:extLst>
          </p:cNvPr>
          <p:cNvSpPr/>
          <p:nvPr/>
        </p:nvSpPr>
        <p:spPr>
          <a:xfrm>
            <a:off x="3068586" y="4770310"/>
            <a:ext cx="201386" cy="39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45413A-FB50-4617-BD20-B3CFA4CBBC43}"/>
              </a:ext>
            </a:extLst>
          </p:cNvPr>
          <p:cNvSpPr/>
          <p:nvPr/>
        </p:nvSpPr>
        <p:spPr>
          <a:xfrm>
            <a:off x="3269972" y="4770310"/>
            <a:ext cx="201386" cy="39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45831A-2C4F-445E-A40C-03992AFD92BF}"/>
              </a:ext>
            </a:extLst>
          </p:cNvPr>
          <p:cNvSpPr/>
          <p:nvPr/>
        </p:nvSpPr>
        <p:spPr>
          <a:xfrm>
            <a:off x="3471358" y="4770310"/>
            <a:ext cx="201386" cy="39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CA3656-D4C3-4F85-BB2A-D098981A083A}"/>
              </a:ext>
            </a:extLst>
          </p:cNvPr>
          <p:cNvSpPr txBox="1"/>
          <p:nvPr/>
        </p:nvSpPr>
        <p:spPr>
          <a:xfrm>
            <a:off x="2908022" y="4400978"/>
            <a:ext cx="8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DCB0BE-70DE-4FF4-B524-10AEC98826C3}"/>
              </a:ext>
            </a:extLst>
          </p:cNvPr>
          <p:cNvSpPr txBox="1"/>
          <p:nvPr/>
        </p:nvSpPr>
        <p:spPr>
          <a:xfrm>
            <a:off x="2641321" y="4752805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FL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47BDEF-AF38-45EF-AF9F-290197A99697}"/>
              </a:ext>
            </a:extLst>
          </p:cNvPr>
          <p:cNvSpPr/>
          <p:nvPr/>
        </p:nvSpPr>
        <p:spPr>
          <a:xfrm>
            <a:off x="5562600" y="4356087"/>
            <a:ext cx="1638300" cy="1055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49EC0A-DC01-48C2-9E11-51F01DC4CD54}"/>
              </a:ext>
            </a:extLst>
          </p:cNvPr>
          <p:cNvSpPr/>
          <p:nvPr/>
        </p:nvSpPr>
        <p:spPr>
          <a:xfrm>
            <a:off x="6128656" y="4770309"/>
            <a:ext cx="201386" cy="39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24B774-6DB4-45E7-A415-1FD454C5DBA9}"/>
              </a:ext>
            </a:extLst>
          </p:cNvPr>
          <p:cNvSpPr/>
          <p:nvPr/>
        </p:nvSpPr>
        <p:spPr>
          <a:xfrm>
            <a:off x="6330042" y="4770309"/>
            <a:ext cx="201386" cy="39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12AB07-F6E2-49BE-B3BE-CEED92ED2EEF}"/>
              </a:ext>
            </a:extLst>
          </p:cNvPr>
          <p:cNvSpPr/>
          <p:nvPr/>
        </p:nvSpPr>
        <p:spPr>
          <a:xfrm>
            <a:off x="6531428" y="4770309"/>
            <a:ext cx="201386" cy="39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6E506B-A87B-4663-8A0B-D83BEF2AFB7F}"/>
              </a:ext>
            </a:extLst>
          </p:cNvPr>
          <p:cNvSpPr txBox="1"/>
          <p:nvPr/>
        </p:nvSpPr>
        <p:spPr>
          <a:xfrm>
            <a:off x="5968092" y="4400977"/>
            <a:ext cx="8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55115B-EDC0-4D56-A328-E3A50C8C9423}"/>
              </a:ext>
            </a:extLst>
          </p:cNvPr>
          <p:cNvSpPr txBox="1"/>
          <p:nvPr/>
        </p:nvSpPr>
        <p:spPr>
          <a:xfrm>
            <a:off x="5701391" y="4752804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FL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94D8987-2EDC-4B12-9787-FC452265A496}"/>
              </a:ext>
            </a:extLst>
          </p:cNvPr>
          <p:cNvSpPr/>
          <p:nvPr/>
        </p:nvSpPr>
        <p:spPr>
          <a:xfrm>
            <a:off x="2815493" y="5930007"/>
            <a:ext cx="1205594" cy="6277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page fault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E2C4BE-74F6-43E8-9CEC-1EB2E2FA9F33}"/>
              </a:ext>
            </a:extLst>
          </p:cNvPr>
          <p:cNvCxnSpPr>
            <a:stCxn id="3" idx="1"/>
            <a:endCxn id="7" idx="2"/>
          </p:cNvCxnSpPr>
          <p:nvPr/>
        </p:nvCxnSpPr>
        <p:spPr>
          <a:xfrm flipV="1">
            <a:off x="2992048" y="5167639"/>
            <a:ext cx="378617" cy="85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F23E1C5-B239-413F-8BCB-E441375E952B}"/>
              </a:ext>
            </a:extLst>
          </p:cNvPr>
          <p:cNvSpPr txBox="1"/>
          <p:nvPr/>
        </p:nvSpPr>
        <p:spPr>
          <a:xfrm>
            <a:off x="2577071" y="5306803"/>
            <a:ext cx="58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req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944466A-FDC0-4587-85CE-5E5AB433B625}"/>
              </a:ext>
            </a:extLst>
          </p:cNvPr>
          <p:cNvCxnSpPr>
            <a:stCxn id="15" idx="2"/>
            <a:endCxn id="3" idx="7"/>
          </p:cNvCxnSpPr>
          <p:nvPr/>
        </p:nvCxnSpPr>
        <p:spPr>
          <a:xfrm flipH="1">
            <a:off x="3844532" y="5167638"/>
            <a:ext cx="2586203" cy="854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D955378-DEB9-4FD7-9FCA-3EEA758E8B38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4021087" y="5167638"/>
            <a:ext cx="2409648" cy="1076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3B9F6D0-700D-4A3A-B958-F6275C0E71D2}"/>
              </a:ext>
            </a:extLst>
          </p:cNvPr>
          <p:cNvSpPr txBox="1"/>
          <p:nvPr/>
        </p:nvSpPr>
        <p:spPr>
          <a:xfrm>
            <a:off x="4319126" y="5225455"/>
            <a:ext cx="8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steal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40CB5C-5B3F-41A8-BDAC-AB68B5A3FD8C}"/>
              </a:ext>
            </a:extLst>
          </p:cNvPr>
          <p:cNvSpPr txBox="1"/>
          <p:nvPr/>
        </p:nvSpPr>
        <p:spPr>
          <a:xfrm>
            <a:off x="4842310" y="5808719"/>
            <a:ext cx="12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return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(balance)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8" y="1342583"/>
            <a:ext cx="96597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Experimental Methodology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1. How does </a:t>
            </a:r>
            <a:r>
              <a:rPr lang="en-US" altLang="zh-CN" sz="2400" dirty="0" err="1">
                <a:latin typeface="Consolas" panose="020B0609020204030204" pitchFamily="49" charset="0"/>
              </a:rPr>
              <a:t>FastMap</a:t>
            </a:r>
            <a:r>
              <a:rPr lang="en-US" altLang="zh-CN" sz="2400" dirty="0">
                <a:latin typeface="Consolas" panose="020B0609020204030204" pitchFamily="49" charset="0"/>
              </a:rPr>
              <a:t> perform compared to Linux </a:t>
            </a:r>
            <a:r>
              <a:rPr lang="en-US" altLang="zh-CN" sz="2400" dirty="0" err="1">
                <a:latin typeface="Consolas" panose="020B0609020204030204" pitchFamily="49" charset="0"/>
              </a:rPr>
              <a:t>mmap</a:t>
            </a:r>
            <a:r>
              <a:rPr lang="en-US" altLang="zh-CN" sz="2400" dirty="0"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2. How much does </a:t>
            </a:r>
            <a:r>
              <a:rPr lang="en-US" altLang="zh-CN" sz="2400" dirty="0" err="1">
                <a:latin typeface="Consolas" panose="020B0609020204030204" pitchFamily="49" charset="0"/>
              </a:rPr>
              <a:t>FastMap</a:t>
            </a:r>
            <a:r>
              <a:rPr lang="en-US" altLang="zh-CN" sz="2400" dirty="0">
                <a:latin typeface="Consolas" panose="020B0609020204030204" pitchFamily="49" charset="0"/>
              </a:rPr>
              <a:t> improve storage I/O?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3. How sensitive is </a:t>
            </a:r>
            <a:r>
              <a:rPr lang="en-US" altLang="zh-CN" sz="2400" dirty="0" err="1">
                <a:latin typeface="Consolas" panose="020B0609020204030204" pitchFamily="49" charset="0"/>
              </a:rPr>
              <a:t>FastMap</a:t>
            </a:r>
            <a:r>
              <a:rPr lang="en-US" altLang="zh-CN" sz="2400" dirty="0">
                <a:latin typeface="Consolas" panose="020B0609020204030204" pitchFamily="49" charset="0"/>
              </a:rPr>
              <a:t> to false TLB invalidations?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370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02A4E8-7AB9-460A-8006-3116D5095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41" y="1801586"/>
            <a:ext cx="7288938" cy="494755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8" y="1342583"/>
            <a:ext cx="96597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How does </a:t>
            </a:r>
            <a:r>
              <a:rPr lang="en-US" altLang="zh-CN" sz="2800" b="1" dirty="0" err="1">
                <a:latin typeface="Consolas" panose="020B0609020204030204" pitchFamily="49" charset="0"/>
              </a:rPr>
              <a:t>FastMap</a:t>
            </a:r>
            <a:r>
              <a:rPr lang="en-US" altLang="zh-CN" sz="2800" b="1" dirty="0">
                <a:latin typeface="Consolas" panose="020B0609020204030204" pitchFamily="49" charset="0"/>
              </a:rPr>
              <a:t> perform compared to Linux </a:t>
            </a:r>
            <a:r>
              <a:rPr lang="en-US" altLang="zh-CN" sz="2800" b="1" dirty="0" err="1">
                <a:latin typeface="Consolas" panose="020B0609020204030204" pitchFamily="49" charset="0"/>
              </a:rPr>
              <a:t>mmap</a:t>
            </a:r>
            <a:r>
              <a:rPr lang="en-US" altLang="zh-CN" sz="2800" b="1" dirty="0"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61158-261A-49BD-B868-6A19ED9A782B}"/>
              </a:ext>
            </a:extLst>
          </p:cNvPr>
          <p:cNvSpPr txBox="1"/>
          <p:nvPr/>
        </p:nvSpPr>
        <p:spPr>
          <a:xfrm>
            <a:off x="371423" y="2279807"/>
            <a:ext cx="45761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with 32 threads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- 3.7× read IOPS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- 6.6× write IOPS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with 80 threads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- 4.7× read IOPS</a:t>
            </a:r>
          </a:p>
          <a:p>
            <a:pPr marL="342900" indent="-342900" algn="l">
              <a:buFontTx/>
              <a:buChar char="-"/>
            </a:pPr>
            <a:r>
              <a:rPr lang="en-US" altLang="zh-CN" sz="2400" dirty="0">
                <a:latin typeface="Consolas" panose="020B0609020204030204" pitchFamily="49" charset="0"/>
              </a:rPr>
              <a:t>7× write IOPS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with single thread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- 38% more </a:t>
            </a:r>
            <a:r>
              <a:rPr lang="en-US" altLang="zh-CN" sz="2400" dirty="0" err="1">
                <a:latin typeface="Consolas" panose="020B0609020204030204" pitchFamily="49" charset="0"/>
              </a:rPr>
              <a:t>read&amp;wirte</a:t>
            </a:r>
            <a:r>
              <a:rPr lang="en-US" altLang="zh-CN" sz="2400" dirty="0">
                <a:latin typeface="Consolas" panose="020B0609020204030204" pitchFamily="49" charset="0"/>
              </a:rPr>
              <a:t> IOPS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4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053B3B-2C30-4109-82FC-3AD05128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94" y="2057373"/>
            <a:ext cx="6213638" cy="437741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8" y="1342583"/>
            <a:ext cx="1171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Consolas" panose="020B0609020204030204" pitchFamily="49" charset="0"/>
              </a:rPr>
              <a:t>Breakdown of the execution time for both random reads and writes</a:t>
            </a:r>
          </a:p>
          <a:p>
            <a:pPr algn="l"/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61158-261A-49BD-B868-6A19ED9A782B}"/>
              </a:ext>
            </a:extLst>
          </p:cNvPr>
          <p:cNvSpPr txBox="1"/>
          <p:nvPr/>
        </p:nvSpPr>
        <p:spPr>
          <a:xfrm>
            <a:off x="371423" y="2279807"/>
            <a:ext cx="532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for random reads Linux </a:t>
            </a:r>
            <a:r>
              <a:rPr lang="en-US" altLang="zh-CN" sz="2400" dirty="0" err="1">
                <a:latin typeface="Consolas" panose="020B0609020204030204" pitchFamily="49" charset="0"/>
              </a:rPr>
              <a:t>mmap</a:t>
            </a:r>
            <a:r>
              <a:rPr lang="en-US" altLang="zh-CN" sz="2400" dirty="0">
                <a:latin typeface="Consolas" panose="020B0609020204030204" pitchFamily="49" charset="0"/>
              </a:rPr>
              <a:t> spends almost 80% of the time in manipulating the </a:t>
            </a:r>
            <a:r>
              <a:rPr lang="en-US" altLang="zh-CN" sz="2400" dirty="0" err="1">
                <a:latin typeface="Consolas" panose="020B0609020204030204" pitchFamily="49" charset="0"/>
              </a:rPr>
              <a:t>address_space</a:t>
            </a:r>
            <a:r>
              <a:rPr lang="en-US" altLang="zh-CN" sz="2400" dirty="0">
                <a:latin typeface="Consolas" panose="020B0609020204030204" pitchFamily="49" charset="0"/>
              </a:rPr>
              <a:t> structure, specifically in the contented </a:t>
            </a:r>
            <a:r>
              <a:rPr lang="en-US" altLang="zh-CN" sz="2400" dirty="0" err="1">
                <a:latin typeface="Consolas" panose="020B0609020204030204" pitchFamily="49" charset="0"/>
              </a:rPr>
              <a:t>tree_lock</a:t>
            </a:r>
            <a:r>
              <a:rPr lang="en-US" altLang="zh-CN" sz="2400" dirty="0">
                <a:latin typeface="Consolas" panose="020B0609020204030204" pitchFamily="49" charset="0"/>
              </a:rPr>
              <a:t> that protects the </a:t>
            </a:r>
            <a:r>
              <a:rPr lang="en-US" altLang="zh-CN" sz="2400" dirty="0" err="1">
                <a:latin typeface="Consolas" panose="020B0609020204030204" pitchFamily="49" charset="0"/>
              </a:rPr>
              <a:t>radix_tree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In </a:t>
            </a:r>
            <a:r>
              <a:rPr lang="en-US" altLang="zh-CN" sz="2400" dirty="0" err="1">
                <a:latin typeface="Consolas" panose="020B0609020204030204" pitchFamily="49" charset="0"/>
              </a:rPr>
              <a:t>FastMap</a:t>
            </a:r>
            <a:r>
              <a:rPr lang="en-US" altLang="zh-CN" sz="2400" dirty="0">
                <a:latin typeface="Consolas" panose="020B0609020204030204" pitchFamily="49" charset="0"/>
              </a:rPr>
              <a:t> we do not observe a single high source of overhead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88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Abstract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A30CF-9F48-44CA-A50E-E09FFE73E2F1}"/>
              </a:ext>
            </a:extLst>
          </p:cNvPr>
          <p:cNvSpPr txBox="1"/>
          <p:nvPr/>
        </p:nvSpPr>
        <p:spPr>
          <a:xfrm>
            <a:off x="478970" y="1360715"/>
            <a:ext cx="109722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latin typeface="Consolas" panose="020B0609020204030204" pitchFamily="49" charset="0"/>
              </a:rPr>
              <a:t>Not only read/write I/O cache in memory...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allocate memory region for </a:t>
            </a:r>
            <a:r>
              <a:rPr lang="en-US" altLang="zh-CN" sz="2400" dirty="0" err="1">
                <a:latin typeface="Consolas" panose="020B0609020204030204" pitchFamily="49" charset="0"/>
              </a:rPr>
              <a:t>mmap</a:t>
            </a:r>
            <a:r>
              <a:rPr lang="en-US" altLang="zh-CN" sz="2400" dirty="0">
                <a:latin typeface="Consolas" panose="020B0609020204030204" pitchFamily="49" charset="0"/>
              </a:rPr>
              <a:t>() call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page fault from I/O cache miss 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write back(flush) under memory pressure(dirty pages)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reverse mapping to evict pages(clean pages)</a:t>
            </a:r>
          </a:p>
          <a:p>
            <a:pPr marL="285750" indent="-285750" algn="l">
              <a:buFontTx/>
              <a:buChar char="-"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053B3B-2C30-4109-82FC-3AD05128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94" y="2057373"/>
            <a:ext cx="6213638" cy="437741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AAC6D-428B-4228-A6D0-48172458D0CE}"/>
              </a:ext>
            </a:extLst>
          </p:cNvPr>
          <p:cNvSpPr txBox="1"/>
          <p:nvPr/>
        </p:nvSpPr>
        <p:spPr>
          <a:xfrm>
            <a:off x="420408" y="1342583"/>
            <a:ext cx="1171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Consolas" panose="020B0609020204030204" pitchFamily="49" charset="0"/>
              </a:rPr>
              <a:t>Breakdown of the execution time for both random reads and writes</a:t>
            </a:r>
          </a:p>
          <a:p>
            <a:pPr algn="l"/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6FB9F-84C3-4380-82DE-43A20A7F32A2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61158-261A-49BD-B868-6A19ED9A782B}"/>
              </a:ext>
            </a:extLst>
          </p:cNvPr>
          <p:cNvSpPr txBox="1"/>
          <p:nvPr/>
        </p:nvSpPr>
        <p:spPr>
          <a:xfrm>
            <a:off x="371423" y="2279807"/>
            <a:ext cx="52510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In the case of writes the overhead of this lock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is even more pronounced in Linux </a:t>
            </a:r>
            <a:r>
              <a:rPr lang="en-US" altLang="zh-CN" sz="2400" dirty="0" err="1">
                <a:latin typeface="Consolas" panose="020B0609020204030204" pitchFamily="49" charset="0"/>
              </a:rPr>
              <a:t>mmap</a:t>
            </a:r>
            <a:r>
              <a:rPr lang="en-US" altLang="zh-CN" sz="2400" dirty="0">
                <a:latin typeface="Consolas" panose="020B0609020204030204" pitchFamily="49" charset="0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Linux has to acquire this lock again to set the tag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</a:t>
            </a:r>
            <a:r>
              <a:rPr lang="en-US" altLang="zh-CN" sz="2400" dirty="0" err="1">
                <a:latin typeface="Consolas" panose="020B0609020204030204" pitchFamily="49" charset="0"/>
              </a:rPr>
              <a:t>FastMap</a:t>
            </a:r>
            <a:r>
              <a:rPr lang="en-US" altLang="zh-CN" sz="2400" dirty="0">
                <a:latin typeface="Consolas" panose="020B0609020204030204" pitchFamily="49" charset="0"/>
              </a:rPr>
              <a:t> removes this contention point, does not modify the </a:t>
            </a:r>
            <a:r>
              <a:rPr lang="en-US" altLang="zh-CN" sz="2400" dirty="0" err="1">
                <a:latin typeface="Consolas" panose="020B0609020204030204" pitchFamily="49" charset="0"/>
              </a:rPr>
              <a:t>radix_tree</a:t>
            </a:r>
            <a:r>
              <a:rPr lang="en-US" altLang="zh-CN" sz="2400" dirty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2239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A7037-613F-4B3C-A5B5-A312E433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49" y="1969533"/>
            <a:ext cx="5859851" cy="4291333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9" y="1253612"/>
            <a:ext cx="6654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The per-core radix-tree optimization is important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with increasing core counts on modern 	servers the single radix tree lock is by far 	the most contended lock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per-core </a:t>
            </a:r>
            <a:r>
              <a:rPr lang="en-US" altLang="zh-CN" dirty="0" err="1">
                <a:latin typeface="Consolas" panose="020B0609020204030204" pitchFamily="49" charset="0"/>
              </a:rPr>
              <a:t>cleanQ</a:t>
            </a:r>
            <a:r>
              <a:rPr lang="en-US" altLang="zh-CN" dirty="0">
                <a:latin typeface="Consolas" panose="020B0609020204030204" pitchFamily="49" charset="0"/>
              </a:rPr>
              <a:t> enables the per-core LRU list for clean pages.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The per-core </a:t>
            </a:r>
            <a:r>
              <a:rPr lang="en-US" altLang="zh-CN" dirty="0" err="1">
                <a:latin typeface="Consolas" panose="020B0609020204030204" pitchFamily="49" charset="0"/>
              </a:rPr>
              <a:t>freelists</a:t>
            </a:r>
            <a:r>
              <a:rPr lang="en-US" altLang="zh-CN" dirty="0">
                <a:latin typeface="Consolas" panose="020B0609020204030204" pitchFamily="49" charset="0"/>
              </a:rPr>
              <a:t> optimization allows for scalable page allocation, resulting in significant performance gains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per-core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dirtyQ mainly improves the write path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F1CBAC-29FD-4FB6-BA05-14E9B49B221E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21B606-4222-42BE-A333-BEECAFDC8810}"/>
              </a:ext>
            </a:extLst>
          </p:cNvPr>
          <p:cNvSpPr txBox="1"/>
          <p:nvPr/>
        </p:nvSpPr>
        <p:spPr>
          <a:xfrm>
            <a:off x="420408" y="1342583"/>
            <a:ext cx="1171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Consolas" panose="020B0609020204030204" pitchFamily="49" charset="0"/>
              </a:rPr>
              <a:t>How each optimization affects I/O performance? 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2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7" y="1253612"/>
            <a:ext cx="1188531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In-memory Graph Processing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Ligra</a:t>
            </a:r>
            <a:r>
              <a:rPr lang="en-US" altLang="zh-CN" dirty="0">
                <a:latin typeface="Consolas" panose="020B0609020204030204" pitchFamily="49" charset="0"/>
              </a:rPr>
              <a:t>, a graph processing framework,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assumes that the dataset (and metadata) fit in main memory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evaluate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asa</a:t>
            </a:r>
            <a:r>
              <a:rPr lang="en-US" altLang="zh-CN" dirty="0">
                <a:latin typeface="Consolas" panose="020B0609020204030204" pitchFamily="49" charset="0"/>
              </a:rPr>
              <a:t> mechanism to extend the virtual address space of an application beyond the physical memory and over fast storage devices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9408E2-25DB-4B91-993E-E374D6D91E60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922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7" y="1253612"/>
            <a:ext cx="118853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In-memory Graph Processing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run BFS on the resulting 18GB graph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generating a read-mostly random I/O pattern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requires about 64GB of DRAM throughout execution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limit the main memory of our 32-core server to 8 GB and we use the Optane SSD device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54F0B-A99D-4FFB-82FC-AAD292177716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2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8" y="1253612"/>
            <a:ext cx="676762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In-memory Graph Processing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BFS completes in 6.42s with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compared to 21.3s with default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(3.31× improvement)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requires less than half the system time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(10.3% for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vs. 27.38% for Linux)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stresses more the underlying storage device as seen in </a:t>
            </a:r>
            <a:r>
              <a:rPr lang="en-US" altLang="zh-CN" dirty="0" err="1">
                <a:latin typeface="Consolas" panose="020B0609020204030204" pitchFamily="49" charset="0"/>
              </a:rPr>
              <a:t>iowait</a:t>
            </a:r>
            <a:r>
              <a:rPr lang="en-US" altLang="zh-CN" dirty="0">
                <a:latin typeface="Consolas" panose="020B0609020204030204" pitchFamily="49" charset="0"/>
              </a:rPr>
              <a:t> time (19.31% for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vs. 9.5% for Linux)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leaves 2.11 more user-time available for the </a:t>
            </a:r>
            <a:r>
              <a:rPr lang="en-US" altLang="zh-CN" dirty="0" err="1">
                <a:latin typeface="Consolas" panose="020B0609020204030204" pitchFamily="49" charset="0"/>
              </a:rPr>
              <a:t>Ligra</a:t>
            </a:r>
            <a:r>
              <a:rPr lang="en-US" altLang="zh-CN" dirty="0">
                <a:latin typeface="Consolas" panose="020B0609020204030204" pitchFamily="49" charset="0"/>
              </a:rPr>
              <a:t> workload execution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76E9D7-8A6C-425B-B24C-1BF9D93C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5" y="580823"/>
            <a:ext cx="4743069" cy="32888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C741DD-0A80-474A-B320-93A527548933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158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8" y="1253612"/>
            <a:ext cx="67676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In-memory Graph Processing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Using a </a:t>
            </a:r>
            <a:r>
              <a:rPr lang="en-US" altLang="zh-CN" dirty="0" err="1">
                <a:latin typeface="Consolas" panose="020B0609020204030204" pitchFamily="49" charset="0"/>
              </a:rPr>
              <a:t>pmem</a:t>
            </a:r>
            <a:r>
              <a:rPr lang="en-US" altLang="zh-CN" dirty="0">
                <a:latin typeface="Consolas" panose="020B0609020204030204" pitchFamily="49" charset="0"/>
              </a:rPr>
              <a:t> device the benefits of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are even higher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Linux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 requires 21.9s for BFS, while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requires only 4.15s(5.27× improvement)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The default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 results in a substantial slowdown, even with a </a:t>
            </a:r>
            <a:r>
              <a:rPr lang="en-US" altLang="zh-CN" dirty="0" err="1">
                <a:latin typeface="Consolas" panose="020B0609020204030204" pitchFamily="49" charset="0"/>
              </a:rPr>
              <a:t>pmem</a:t>
            </a:r>
            <a:r>
              <a:rPr lang="en-US" altLang="zh-CN" dirty="0">
                <a:latin typeface="Consolas" panose="020B0609020204030204" pitchFamily="49" charset="0"/>
              </a:rPr>
              <a:t> device that has throughput comparable to DRAM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76E9D7-8A6C-425B-B24C-1BF9D93C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5" y="580823"/>
            <a:ext cx="4743069" cy="32888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D952E3-0490-4E56-A457-E6B5168E4880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360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8" y="1253612"/>
            <a:ext cx="1206475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How much does </a:t>
            </a:r>
            <a:r>
              <a:rPr lang="en-US" altLang="zh-CN" sz="2800" b="1" dirty="0" err="1">
                <a:latin typeface="Consolas" panose="020B0609020204030204" pitchFamily="49" charset="0"/>
              </a:rPr>
              <a:t>FastMap</a:t>
            </a:r>
            <a:r>
              <a:rPr lang="en-US" altLang="zh-CN" sz="2800" b="1" dirty="0">
                <a:latin typeface="Consolas" panose="020B0609020204030204" pitchFamily="49" charset="0"/>
              </a:rPr>
              <a:t> improve storage I/O?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Kreon, a persistent key-value store that uses memory-mapped I/O and a dataset of 80M records.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The keys are 30 bytes long, with 1000 byte values.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This results in a total footprint of about 76GB.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We issue 80M operations for each of the YCSB workloads.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in-memory experiment: 256GB DRAM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out-of-memory experiment: 16GB DRAM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use the Optane SSD device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BC8187-720A-421F-808A-011B7DC1DC9A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553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8" y="1253612"/>
            <a:ext cx="626617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In-memory experiment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LoadA(insert only) workload &amp; </a:t>
            </a:r>
            <a:r>
              <a:rPr lang="en-US" altLang="zh-CN" dirty="0" err="1">
                <a:latin typeface="Consolas" panose="020B0609020204030204" pitchFamily="49" charset="0"/>
              </a:rPr>
              <a:t>RunC</a:t>
            </a:r>
            <a:r>
              <a:rPr lang="en-US" altLang="zh-CN" dirty="0">
                <a:latin typeface="Consolas" panose="020B0609020204030204" pitchFamily="49" charset="0"/>
              </a:rPr>
              <a:t>(read only) workload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LoadA: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achieves 1.55× and 2.77× higher throughput compared to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-filter and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 respectively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RunC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achieves 9% and 28% higher throughput compared to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-filter and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 respectively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7D15C0-D3E8-4269-8D19-2DAA1E0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23" y="1370502"/>
            <a:ext cx="5543414" cy="4020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1EE914-66EF-4F8C-89C5-116E4FFAA739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29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8" y="1253612"/>
            <a:ext cx="62661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Out-of-memory experiment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LoadA: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achieves 3.08× higher throughput compared to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RunC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 achieves 1:65 higher throughput compared to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7D15C0-D3E8-4269-8D19-2DAA1E0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23" y="1370502"/>
            <a:ext cx="5543414" cy="4020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5F3CB6-0BAD-43BB-9937-D84FF562A646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781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7" y="1253612"/>
            <a:ext cx="11585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What affects scalability in </a:t>
            </a:r>
            <a:r>
              <a:rPr lang="en-US" altLang="zh-CN" sz="2800" b="1" dirty="0" err="1">
                <a:latin typeface="Consolas" panose="020B0609020204030204" pitchFamily="49" charset="0"/>
              </a:rPr>
              <a:t>mmap</a:t>
            </a:r>
            <a:r>
              <a:rPr lang="en-US" altLang="zh-CN" sz="2800" b="1" dirty="0">
                <a:latin typeface="Consolas" panose="020B0609020204030204" pitchFamily="49" charset="0"/>
              </a:rPr>
              <a:t>? </a:t>
            </a:r>
          </a:p>
          <a:p>
            <a:pPr algn="l"/>
            <a:endParaRPr lang="en-US" altLang="zh-CN" sz="2800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How </a:t>
            </a:r>
            <a:r>
              <a:rPr lang="en-US" altLang="zh-CN" sz="2800" b="1" dirty="0" err="1">
                <a:latin typeface="Consolas" panose="020B0609020204030204" pitchFamily="49" charset="0"/>
              </a:rPr>
              <a:t>FastMap</a:t>
            </a:r>
            <a:r>
              <a:rPr lang="en-US" altLang="zh-CN" sz="2800" b="1" dirty="0">
                <a:latin typeface="Consolas" panose="020B0609020204030204" pitchFamily="49" charset="0"/>
              </a:rPr>
              <a:t> behaves with an increasing number of cores?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F3CB6-0BAD-43BB-9937-D84FF562A646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08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88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Abstract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A30CF-9F48-44CA-A50E-E09FFE73E2F1}"/>
              </a:ext>
            </a:extLst>
          </p:cNvPr>
          <p:cNvSpPr txBox="1"/>
          <p:nvPr/>
        </p:nvSpPr>
        <p:spPr>
          <a:xfrm>
            <a:off x="478970" y="1360715"/>
            <a:ext cx="109722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latin typeface="Consolas" panose="020B0609020204030204" pitchFamily="49" charset="0"/>
              </a:rPr>
              <a:t>Experiment Result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70063F-425E-42BD-96DD-111C0D1A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66" y="1219200"/>
            <a:ext cx="7152420" cy="56197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06ED05-AABF-4191-8CCE-43670D165D06}"/>
              </a:ext>
            </a:extLst>
          </p:cNvPr>
          <p:cNvSpPr txBox="1"/>
          <p:nvPr/>
        </p:nvSpPr>
        <p:spPr>
          <a:xfrm>
            <a:off x="429986" y="2264229"/>
            <a:ext cx="4223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v4.14 -&gt; v5.4 improved little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limited scalability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low device queue depth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76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07F497-6AA7-4F88-B669-71544717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31" y="2345871"/>
            <a:ext cx="6490064" cy="415153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8" y="1253612"/>
            <a:ext cx="552908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Analysis: out-of-memory experiment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Linux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: both </a:t>
            </a:r>
            <a:r>
              <a:rPr lang="en-US" altLang="zh-CN" dirty="0" err="1">
                <a:latin typeface="Consolas" panose="020B0609020204030204" pitchFamily="49" charset="0"/>
              </a:rPr>
              <a:t>iowait</a:t>
            </a:r>
            <a:r>
              <a:rPr lang="en-US" altLang="zh-CN" dirty="0">
                <a:latin typeface="Consolas" panose="020B0609020204030204" pitchFamily="49" charset="0"/>
              </a:rPr>
              <a:t> and idle time increase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pgfault</a:t>
            </a:r>
            <a:r>
              <a:rPr lang="en-US" altLang="zh-CN" dirty="0">
                <a:latin typeface="Consolas" panose="020B0609020204030204" pitchFamily="49" charset="0"/>
              </a:rPr>
              <a:t> time is lower in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- 2.64× lower </a:t>
            </a:r>
            <a:r>
              <a:rPr lang="en-US" altLang="zh-CN" dirty="0" err="1">
                <a:latin typeface="Consolas" panose="020B0609020204030204" pitchFamily="49" charset="0"/>
              </a:rPr>
              <a:t>pgfault</a:t>
            </a:r>
            <a:r>
              <a:rPr lang="en-US" altLang="zh-CN" dirty="0">
                <a:latin typeface="Consolas" panose="020B0609020204030204" pitchFamily="49" charset="0"/>
              </a:rPr>
              <a:t> time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- 12.3× lower </a:t>
            </a:r>
            <a:r>
              <a:rPr lang="en-US" altLang="zh-CN" dirty="0" err="1">
                <a:latin typeface="Consolas" panose="020B0609020204030204" pitchFamily="49" charset="0"/>
              </a:rPr>
              <a:t>iowait</a:t>
            </a:r>
            <a:r>
              <a:rPr lang="en-US" altLang="zh-CN" dirty="0">
                <a:latin typeface="Consolas" panose="020B0609020204030204" pitchFamily="49" charset="0"/>
              </a:rPr>
              <a:t> time due to 	higher concurrency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- 3.39× lower idle time due to 	spinning instead of sleeping in the 	common path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F3CB6-0BAD-43BB-9937-D84FF562A646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919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76CC82-7777-4381-96C5-4D5C14FB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1453243"/>
            <a:ext cx="7115175" cy="47244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8" y="1253612"/>
            <a:ext cx="55290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Analysis: out-of-memory experiment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Linux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 spends 2.88× and 1.41× more time for </a:t>
            </a:r>
            <a:r>
              <a:rPr lang="en-US" altLang="zh-CN" dirty="0" err="1">
                <a:latin typeface="Consolas" panose="020B0609020204030204" pitchFamily="49" charset="0"/>
              </a:rPr>
              <a:t>pgfault</a:t>
            </a:r>
            <a:r>
              <a:rPr lang="en-US" altLang="zh-CN" dirty="0">
                <a:latin typeface="Consolas" panose="020B0609020204030204" pitchFamily="49" charset="0"/>
              </a:rPr>
              <a:t> and </a:t>
            </a:r>
            <a:r>
              <a:rPr lang="en-US" altLang="zh-CN" dirty="0" err="1">
                <a:latin typeface="Consolas" panose="020B0609020204030204" pitchFamily="49" charset="0"/>
              </a:rPr>
              <a:t>iowait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F3CB6-0BAD-43BB-9937-D84FF562A646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892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B60C9A7-4747-45CE-AB7F-1A8A07A8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2427514"/>
            <a:ext cx="6296025" cy="38862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127248" y="1253612"/>
            <a:ext cx="552908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Analysis: out-of-memory experiment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LoadA average queue size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39.2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Linux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: 17.5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LoadA average request size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: 100.2 sectors(51.2KB)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Linux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: 51.8 sectors(26.5KB)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RunC</a:t>
            </a:r>
            <a:r>
              <a:rPr lang="en-US" altLang="zh-CN" dirty="0">
                <a:latin typeface="Consolas" panose="020B0609020204030204" pitchFamily="49" charset="0"/>
              </a:rPr>
              <a:t> average request size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: 8 sectors(4KB)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Linux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: 8 sectors(4KB)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RunC</a:t>
            </a:r>
            <a:r>
              <a:rPr lang="en-US" altLang="zh-CN" dirty="0">
                <a:latin typeface="Consolas" panose="020B0609020204030204" pitchFamily="49" charset="0"/>
              </a:rPr>
              <a:t> average queue size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dirty="0" err="1">
                <a:latin typeface="Consolas" panose="020B0609020204030204" pitchFamily="49" charset="0"/>
              </a:rPr>
              <a:t>FastMap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13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Linux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: 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F3CB6-0BAD-43BB-9937-D84FF562A646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993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5FEAB-B15A-46AC-A2EE-C80AB5A8010A}"/>
              </a:ext>
            </a:extLst>
          </p:cNvPr>
          <p:cNvSpPr txBox="1"/>
          <p:nvPr/>
        </p:nvSpPr>
        <p:spPr>
          <a:xfrm>
            <a:off x="789038" y="1253612"/>
            <a:ext cx="10441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How sensitive is </a:t>
            </a:r>
            <a:r>
              <a:rPr lang="en-US" altLang="zh-CN" sz="2800" b="1" dirty="0" err="1">
                <a:latin typeface="Consolas" panose="020B0609020204030204" pitchFamily="49" charset="0"/>
              </a:rPr>
              <a:t>FastMap</a:t>
            </a:r>
            <a:r>
              <a:rPr lang="en-US" altLang="zh-CN" sz="2800" b="1" dirty="0">
                <a:latin typeface="Consolas" panose="020B0609020204030204" pitchFamily="49" charset="0"/>
              </a:rPr>
              <a:t> to false TLB invalidation?</a:t>
            </a:r>
          </a:p>
          <a:p>
            <a:pPr algn="l"/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In TPC-C over Silo, batching for TLB invalidations results in 25.5% more TLB misses (22.6% more load and 50.5% more store TLB misses). 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- 24% higher throughput (ops/s) and 23.8% lower latency (</a:t>
            </a:r>
            <a:r>
              <a:rPr lang="en-US" altLang="zh-CN" dirty="0" err="1">
                <a:latin typeface="Consolas" panose="020B0609020204030204" pitchFamily="49" charset="0"/>
              </a:rPr>
              <a:t>ms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without batching of TLB invalidations the system time spent in </a:t>
            </a:r>
            <a:r>
              <a:rPr lang="en-US" altLang="zh-CN" dirty="0" err="1">
                <a:latin typeface="Consolas" panose="020B0609020204030204" pitchFamily="49" charset="0"/>
              </a:rPr>
              <a:t>flush_tlb_mm_range</a:t>
            </a:r>
            <a:r>
              <a:rPr lang="en-US" altLang="zh-CN" dirty="0">
                <a:latin typeface="Consolas" panose="020B0609020204030204" pitchFamily="49" charset="0"/>
              </a:rPr>
              <a:t>() increases from 0.1% to 20.3%.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71725-C9EB-4D2B-AA5A-5089E96717E4}"/>
              </a:ext>
            </a:extLst>
          </p:cNvPr>
          <p:cNvSpPr txBox="1"/>
          <p:nvPr/>
        </p:nvSpPr>
        <p:spPr>
          <a:xfrm>
            <a:off x="128268" y="322580"/>
            <a:ext cx="257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Experiments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565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73594" y="2534265"/>
            <a:ext cx="704481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>
                <a:latin typeface="方正仿宋简体" panose="03000509000000000000" pitchFamily="65" charset="-122"/>
                <a:ea typeface="方正仿宋简体" panose="03000509000000000000" pitchFamily="65" charset="-122"/>
              </a:defRPr>
            </a:lvl1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黑体简体" panose="03000509000000000000" pitchFamily="65" charset="-122"/>
              </a:rPr>
              <a:t>感谢观看</a:t>
            </a:r>
          </a:p>
        </p:txBody>
      </p:sp>
      <p:sp>
        <p:nvSpPr>
          <p:cNvPr id="6" name="矩形 5"/>
          <p:cNvSpPr/>
          <p:nvPr/>
        </p:nvSpPr>
        <p:spPr>
          <a:xfrm>
            <a:off x="10835148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666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0373" y="3574053"/>
            <a:ext cx="9684775" cy="0"/>
          </a:xfrm>
          <a:prstGeom prst="line">
            <a:avLst/>
          </a:prstGeom>
          <a:ln w="19050">
            <a:solidFill>
              <a:srgbClr val="2C8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81737" y="406792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0795" y="3961130"/>
            <a:ext cx="314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anose="03000509000000000000" pitchFamily="65" charset="-122"/>
              </a:rPr>
              <a:t>彭天祥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88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Contents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A30CF-9F48-44CA-A50E-E09FFE73E2F1}"/>
              </a:ext>
            </a:extLst>
          </p:cNvPr>
          <p:cNvSpPr txBox="1"/>
          <p:nvPr/>
        </p:nvSpPr>
        <p:spPr>
          <a:xfrm>
            <a:off x="478970" y="1360715"/>
            <a:ext cx="109722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zh-CN" sz="2400" dirty="0" err="1">
                <a:latin typeface="Consolas" panose="020B0609020204030204" pitchFamily="49" charset="0"/>
              </a:rPr>
              <a:t>mmap</a:t>
            </a:r>
            <a:r>
              <a:rPr lang="en-US" altLang="zh-CN" sz="2400" dirty="0">
                <a:latin typeface="Consolas" panose="020B0609020204030204" pitchFamily="49" charset="0"/>
              </a:rPr>
              <a:t> details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</a:t>
            </a:r>
            <a:r>
              <a:rPr lang="en-US" altLang="zh-CN" sz="2400" dirty="0" err="1">
                <a:latin typeface="Consolas" panose="020B0609020204030204" pitchFamily="49" charset="0"/>
              </a:rPr>
              <a:t>vma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page fault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page cache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page eviction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reverse mapping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proposed method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separated page cache tree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full reverse mapping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dedicated DRAM cache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experiments</a:t>
            </a:r>
          </a:p>
        </p:txBody>
      </p:sp>
    </p:spTree>
    <p:extLst>
      <p:ext uri="{BB962C8B-B14F-4D97-AF65-F5344CB8AC3E}">
        <p14:creationId xmlns:p14="http://schemas.microsoft.com/office/powerpoint/2010/main" val="107673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2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mmap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 details 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A30CF-9F48-44CA-A50E-E09FFE73E2F1}"/>
              </a:ext>
            </a:extLst>
          </p:cNvPr>
          <p:cNvSpPr txBox="1"/>
          <p:nvPr/>
        </p:nvSpPr>
        <p:spPr>
          <a:xfrm>
            <a:off x="489856" y="979715"/>
            <a:ext cx="109722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 err="1">
                <a:latin typeface="Consolas" panose="020B0609020204030204" pitchFamily="49" charset="0"/>
              </a:rPr>
              <a:t>mmap</a:t>
            </a:r>
            <a:r>
              <a:rPr lang="en-US" altLang="zh-CN" sz="4000" b="1" dirty="0">
                <a:latin typeface="Consolas" panose="020B0609020204030204" pitchFamily="49" charset="0"/>
              </a:rPr>
              <a:t>() 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parameters: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region size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page-aligned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access permission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R/W/X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flags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private/shared/anonymous...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device </a:t>
            </a:r>
            <a:r>
              <a:rPr lang="en-US" altLang="zh-CN" sz="2400" dirty="0" err="1">
                <a:latin typeface="Consolas" panose="020B0609020204030204" pitchFamily="49" charset="0"/>
              </a:rPr>
              <a:t>fd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- only for </a:t>
            </a:r>
            <a:r>
              <a:rPr lang="en-US" altLang="zh-CN" sz="2400" dirty="0" err="1">
                <a:latin typeface="Consolas" panose="020B0609020204030204" pitchFamily="49" charset="0"/>
              </a:rPr>
              <a:t>mmap</a:t>
            </a:r>
            <a:r>
              <a:rPr lang="en-US" altLang="zh-CN" sz="2400" dirty="0">
                <a:latin typeface="Consolas" panose="020B0609020204030204" pitchFamily="49" charset="0"/>
              </a:rPr>
              <a:t> I/O</a:t>
            </a:r>
          </a:p>
          <a:p>
            <a:pPr algn="l"/>
            <a:endParaRPr lang="en-US" altLang="zh-CN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return: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- start of allocated virtual memory region</a:t>
            </a:r>
          </a:p>
        </p:txBody>
      </p:sp>
    </p:spTree>
    <p:extLst>
      <p:ext uri="{BB962C8B-B14F-4D97-AF65-F5344CB8AC3E}">
        <p14:creationId xmlns:p14="http://schemas.microsoft.com/office/powerpoint/2010/main" val="399108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2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mmap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 details 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45D91-A4BE-4855-8ACB-B42E1AEF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48" y="2065154"/>
            <a:ext cx="10080418" cy="35519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A12E39-AD5D-4AEB-8C87-21A56601038F}"/>
              </a:ext>
            </a:extLst>
          </p:cNvPr>
          <p:cNvSpPr txBox="1"/>
          <p:nvPr/>
        </p:nvSpPr>
        <p:spPr>
          <a:xfrm>
            <a:off x="528209" y="1153887"/>
            <a:ext cx="1097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atin typeface="Consolas" panose="020B0609020204030204" pitchFamily="49" charset="0"/>
              </a:rPr>
              <a:t>Process VM area management</a:t>
            </a:r>
          </a:p>
        </p:txBody>
      </p:sp>
    </p:spTree>
    <p:extLst>
      <p:ext uri="{BB962C8B-B14F-4D97-AF65-F5344CB8AC3E}">
        <p14:creationId xmlns:p14="http://schemas.microsoft.com/office/powerpoint/2010/main" val="244643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2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mmap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 details 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45D91-A4BE-4855-8ACB-B42E1AEF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9" y="1025568"/>
            <a:ext cx="7686039" cy="27082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244C3A-8F24-49DB-BB20-30EE4404CF43}"/>
              </a:ext>
            </a:extLst>
          </p:cNvPr>
          <p:cNvSpPr txBox="1"/>
          <p:nvPr/>
        </p:nvSpPr>
        <p:spPr>
          <a:xfrm>
            <a:off x="821871" y="4093029"/>
            <a:ext cx="6558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each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() call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insert a new </a:t>
            </a:r>
            <a:r>
              <a:rPr lang="en-US" altLang="zh-CN" dirty="0" err="1">
                <a:latin typeface="Consolas" panose="020B0609020204030204" pitchFamily="49" charset="0"/>
              </a:rPr>
              <a:t>vm_area_struct</a:t>
            </a:r>
            <a:r>
              <a:rPr lang="en-US" altLang="zh-CN" dirty="0">
                <a:latin typeface="Consolas" panose="020B0609020204030204" pitchFamily="49" charset="0"/>
              </a:rPr>
              <a:t> on current process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list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en-US" altLang="zh-CN" dirty="0" err="1">
                <a:latin typeface="Consolas" panose="020B0609020204030204" pitchFamily="49" charset="0"/>
              </a:rPr>
              <a:t>rbtree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try to merge with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preceding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succeeding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vmas</a:t>
            </a:r>
            <a:r>
              <a:rPr lang="en-US" altLang="zh-CN" dirty="0">
                <a:latin typeface="Consolas" panose="020B0609020204030204" pitchFamily="49" charset="0"/>
              </a:rPr>
              <a:t> never overlap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b="1" dirty="0">
                <a:latin typeface="Consolas" panose="020B0609020204030204" pitchFamily="49" charset="0"/>
              </a:rPr>
              <a:t>no physical page allocated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until page fault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2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mmap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 details 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A12E39-AD5D-4AEB-8C87-21A56601038F}"/>
              </a:ext>
            </a:extLst>
          </p:cNvPr>
          <p:cNvSpPr txBox="1"/>
          <p:nvPr/>
        </p:nvSpPr>
        <p:spPr>
          <a:xfrm>
            <a:off x="528209" y="1153887"/>
            <a:ext cx="10972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atin typeface="Consolas" panose="020B0609020204030204" pitchFamily="49" charset="0"/>
              </a:rPr>
              <a:t>Page Fault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search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rbtree</a:t>
            </a:r>
            <a:r>
              <a:rPr lang="en-US" altLang="zh-CN" dirty="0">
                <a:latin typeface="Consolas" panose="020B0609020204030204" pitchFamily="49" charset="0"/>
              </a:rPr>
              <a:t> of current process, find the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r>
              <a:rPr lang="en-US" altLang="zh-CN" dirty="0">
                <a:latin typeface="Consolas" panose="020B0609020204030204" pitchFamily="49" charset="0"/>
              </a:rPr>
              <a:t> including the page fault address 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try to allocate physical page(may trigger page eviction)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update the </a:t>
            </a:r>
            <a:r>
              <a:rPr lang="en-US" altLang="zh-CN" dirty="0" err="1">
                <a:latin typeface="Consolas" panose="020B0609020204030204" pitchFamily="49" charset="0"/>
              </a:rPr>
              <a:t>vma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3B08E0-D415-49EB-B70B-42A60248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9" y="3306091"/>
            <a:ext cx="10080418" cy="35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14429</TotalTime>
  <Words>2425</Words>
  <Application>Microsoft Office PowerPoint</Application>
  <PresentationFormat>宽屏</PresentationFormat>
  <Paragraphs>451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 Light</vt:lpstr>
      <vt:lpstr>Calibri</vt:lpstr>
      <vt:lpstr>等线</vt:lpstr>
      <vt:lpstr>宋体</vt:lpstr>
      <vt:lpstr>Consolas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MECHREVO</dc:creator>
  <cp:lastModifiedBy>彭 天祥</cp:lastModifiedBy>
  <cp:revision>1403</cp:revision>
  <dcterms:created xsi:type="dcterms:W3CDTF">2019-08-29T08:42:00Z</dcterms:created>
  <dcterms:modified xsi:type="dcterms:W3CDTF">2021-09-30T05:28:43Z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