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9" r:id="rId5"/>
    <p:sldId id="260" r:id="rId6"/>
    <p:sldId id="267" r:id="rId7"/>
    <p:sldId id="268" r:id="rId8"/>
    <p:sldId id="269" r:id="rId9"/>
    <p:sldId id="270" r:id="rId10"/>
    <p:sldId id="261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3" r:id="rId22"/>
    <p:sldId id="282" r:id="rId23"/>
    <p:sldId id="284" r:id="rId24"/>
    <p:sldId id="285" r:id="rId25"/>
    <p:sldId id="286" r:id="rId26"/>
    <p:sldId id="287" r:id="rId27"/>
    <p:sldId id="259" r:id="rId28"/>
    <p:sldId id="264" r:id="rId29"/>
    <p:sldId id="26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D1838E-8CF7-4AA6-AACD-FF82991A22B9}">
          <p14:sldIdLst>
            <p14:sldId id="256"/>
            <p14:sldId id="257"/>
            <p14:sldId id="258"/>
            <p14:sldId id="279"/>
            <p14:sldId id="260"/>
            <p14:sldId id="267"/>
            <p14:sldId id="268"/>
            <p14:sldId id="269"/>
            <p14:sldId id="270"/>
            <p14:sldId id="261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</p14:sldIdLst>
        </p14:section>
        <p14:section name="backup" id="{A3B06ABB-55F6-4944-AE9B-BA887607D61E}">
          <p14:sldIdLst>
            <p14:sldId id="259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7D425-1AF8-4AEB-936A-BD5129E6DEE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AFF8E-5632-47F2-B7B2-47C531857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有几个问题。首先我们可以回顾一下之前的</a:t>
            </a:r>
            <a:r>
              <a:rPr lang="en-US" altLang="zh-CN" dirty="0"/>
              <a:t>coherence</a:t>
            </a:r>
            <a:r>
              <a:rPr lang="zh-CN" altLang="en-US" dirty="0"/>
              <a:t>，如果不满足</a:t>
            </a:r>
            <a:r>
              <a:rPr lang="en-US" altLang="zh-CN" dirty="0"/>
              <a:t>coherence</a:t>
            </a:r>
            <a:r>
              <a:rPr lang="zh-CN" altLang="en-US" dirty="0"/>
              <a:t>的情况下，</a:t>
            </a:r>
            <a:r>
              <a:rPr lang="en-US" altLang="zh-CN" dirty="0"/>
              <a:t>flag</a:t>
            </a:r>
            <a:r>
              <a:rPr lang="zh-CN" altLang="en-US" dirty="0"/>
              <a:t>可能会一直从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AFF8E-5632-47F2-B7B2-47C5318576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1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有几个问题。首先我们可以回顾一下之前的</a:t>
            </a:r>
            <a:r>
              <a:rPr lang="en-US" altLang="zh-CN" dirty="0"/>
              <a:t>coherence</a:t>
            </a:r>
            <a:r>
              <a:rPr lang="zh-CN" altLang="en-US" dirty="0"/>
              <a:t>，如果不满足</a:t>
            </a:r>
            <a:r>
              <a:rPr lang="en-US" altLang="zh-CN" dirty="0"/>
              <a:t>coherence</a:t>
            </a:r>
            <a:r>
              <a:rPr lang="zh-CN" altLang="en-US" dirty="0"/>
              <a:t>的情况下，</a:t>
            </a:r>
            <a:r>
              <a:rPr lang="en-US" altLang="zh-CN" dirty="0"/>
              <a:t>flag</a:t>
            </a:r>
            <a:r>
              <a:rPr lang="zh-CN" altLang="en-US" dirty="0"/>
              <a:t>可能会一直从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AFF8E-5632-47F2-B7B2-47C5318576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3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最简单的实现是</a:t>
            </a:r>
            <a:r>
              <a:rPr lang="en-US" altLang="zh-CN" dirty="0"/>
              <a:t>CPU</a:t>
            </a:r>
            <a:r>
              <a:rPr lang="zh-CN" altLang="en-US" dirty="0"/>
              <a:t>和内存之间的访存用一个</a:t>
            </a:r>
            <a:r>
              <a:rPr lang="en-US" altLang="zh-CN" dirty="0"/>
              <a:t>switch</a:t>
            </a:r>
            <a:r>
              <a:rPr lang="zh-CN" altLang="en-US" dirty="0"/>
              <a:t>实现，这个</a:t>
            </a:r>
            <a:r>
              <a:rPr lang="en-US" altLang="zh-CN" dirty="0"/>
              <a:t>switch</a:t>
            </a:r>
            <a:r>
              <a:rPr lang="zh-CN" altLang="en-US" dirty="0"/>
              <a:t>一次只允许一个</a:t>
            </a:r>
            <a:r>
              <a:rPr lang="en-US" altLang="zh-CN" dirty="0"/>
              <a:t>CPU</a:t>
            </a:r>
            <a:r>
              <a:rPr lang="zh-CN" altLang="en-US" dirty="0"/>
              <a:t>访问内存，这样的话可以保证</a:t>
            </a:r>
            <a:r>
              <a:rPr lang="en-US" altLang="zh-CN" dirty="0"/>
              <a:t>Load-Load, </a:t>
            </a:r>
            <a:r>
              <a:rPr lang="zh-CN" altLang="en-US" dirty="0"/>
              <a:t> </a:t>
            </a:r>
            <a:r>
              <a:rPr lang="en-US" altLang="zh-CN" dirty="0"/>
              <a:t>Store-Store, </a:t>
            </a:r>
            <a:r>
              <a:rPr lang="zh-CN" altLang="en-US" dirty="0"/>
              <a:t>以及</a:t>
            </a:r>
            <a:r>
              <a:rPr lang="en-US" altLang="zh-CN" dirty="0"/>
              <a:t>Load-Store, Store-Load</a:t>
            </a:r>
            <a:r>
              <a:rPr lang="zh-CN" altLang="en-US" dirty="0"/>
              <a:t>之间都能维持顺序。慢，而且没有并行度。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AFF8E-5632-47F2-B7B2-47C5318576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4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core</a:t>
            </a:r>
            <a:r>
              <a:rPr lang="zh-CN" altLang="en-US" dirty="0"/>
              <a:t>到</a:t>
            </a:r>
            <a:r>
              <a:rPr lang="en-US" altLang="zh-CN" dirty="0"/>
              <a:t>private cache</a:t>
            </a:r>
            <a:r>
              <a:rPr lang="zh-CN" altLang="en-US" dirty="0"/>
              <a:t>的读写需要获取特定的状态，</a:t>
            </a:r>
            <a:r>
              <a:rPr lang="en-US" altLang="zh-CN" dirty="0"/>
              <a:t>M</a:t>
            </a:r>
            <a:r>
              <a:rPr lang="zh-CN" altLang="en-US" dirty="0"/>
              <a:t>代表可以进行写操作，</a:t>
            </a:r>
            <a:r>
              <a:rPr lang="en-US" altLang="zh-CN" dirty="0"/>
              <a:t>S</a:t>
            </a:r>
            <a:r>
              <a:rPr lang="zh-CN" altLang="en-US" dirty="0"/>
              <a:t>代表可以进行读操作，在获取状态的过程中通过</a:t>
            </a:r>
            <a:r>
              <a:rPr lang="en-US" altLang="zh-CN" dirty="0"/>
              <a:t>cache coherence</a:t>
            </a:r>
            <a:r>
              <a:rPr lang="zh-CN" altLang="en-US" dirty="0"/>
              <a:t>协议去维持</a:t>
            </a:r>
            <a:r>
              <a:rPr lang="en-US" altLang="zh-CN" dirty="0"/>
              <a:t>cache</a:t>
            </a:r>
            <a:r>
              <a:rPr lang="zh-CN" altLang="en-US"/>
              <a:t>内部的正确性。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AFF8E-5632-47F2-B7B2-47C5318576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3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Write cache</a:t>
            </a:r>
            <a:r>
              <a:rPr lang="zh-CN" altLang="en-US" dirty="0"/>
              <a:t>可能会出现</a:t>
            </a:r>
            <a:r>
              <a:rPr lang="en-US" altLang="zh-CN" dirty="0"/>
              <a:t>cache miss</a:t>
            </a:r>
            <a:r>
              <a:rPr lang="zh-CN" altLang="en-US" dirty="0"/>
              <a:t>，如果等到</a:t>
            </a:r>
            <a:r>
              <a:rPr lang="en-US" altLang="zh-CN" dirty="0"/>
              <a:t>cache ready</a:t>
            </a:r>
            <a:r>
              <a:rPr lang="zh-CN" altLang="en-US" dirty="0"/>
              <a:t>了再进行写入会影响性能。那么可以引入一个</a:t>
            </a:r>
            <a:r>
              <a:rPr lang="en-US" altLang="zh-CN" dirty="0"/>
              <a:t>FIFO Write Buffer</a:t>
            </a:r>
            <a:r>
              <a:rPr lang="zh-CN" altLang="en-US" dirty="0"/>
              <a:t>，如果</a:t>
            </a:r>
            <a:r>
              <a:rPr lang="en-US" altLang="zh-CN" dirty="0"/>
              <a:t>buffer</a:t>
            </a:r>
            <a:r>
              <a:rPr lang="zh-CN" altLang="en-US" dirty="0"/>
              <a:t>没满，</a:t>
            </a:r>
            <a:r>
              <a:rPr lang="en-US" altLang="zh-CN" dirty="0"/>
              <a:t>write</a:t>
            </a:r>
            <a:r>
              <a:rPr lang="zh-CN" altLang="en-US" dirty="0"/>
              <a:t>内容写入</a:t>
            </a:r>
            <a:r>
              <a:rPr lang="en-US" altLang="zh-CN" dirty="0"/>
              <a:t>buffer</a:t>
            </a:r>
            <a:r>
              <a:rPr lang="zh-CN" altLang="en-US" dirty="0"/>
              <a:t>就可以返回了，而不用实际写入</a:t>
            </a:r>
            <a:r>
              <a:rPr lang="en-US" altLang="zh-CN" dirty="0"/>
              <a:t>cache</a:t>
            </a:r>
            <a:r>
              <a:rPr lang="zh-CN" altLang="en-US" dirty="0"/>
              <a:t>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AFF8E-5632-47F2-B7B2-47C5318576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6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最新的值可能出现在</a:t>
            </a:r>
            <a:r>
              <a:rPr lang="en-US" altLang="zh-CN" dirty="0"/>
              <a:t>write buffer</a:t>
            </a:r>
            <a:r>
              <a:rPr lang="zh-CN" altLang="en-US" dirty="0"/>
              <a:t>，那么</a:t>
            </a:r>
            <a:r>
              <a:rPr lang="en-US" altLang="zh-CN" dirty="0"/>
              <a:t>load</a:t>
            </a:r>
            <a:r>
              <a:rPr lang="zh-CN" altLang="en-US" dirty="0"/>
              <a:t>需要通过</a:t>
            </a:r>
            <a:r>
              <a:rPr lang="en-US" altLang="zh-CN" dirty="0"/>
              <a:t>write buffer</a:t>
            </a:r>
            <a:r>
              <a:rPr lang="zh-CN" altLang="en-US" dirty="0"/>
              <a:t>才能获取到最新的值。不过这也仅仅只能解决单线程的问题，如果最新的值在其它核心的</a:t>
            </a:r>
            <a:r>
              <a:rPr lang="en-US" altLang="zh-CN" dirty="0"/>
              <a:t>write buffer</a:t>
            </a:r>
            <a:r>
              <a:rPr lang="zh-CN" altLang="en-US" dirty="0"/>
              <a:t>中，将无法获取到最新的值。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AFF8E-5632-47F2-B7B2-47C5318576A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52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书中也只是提到了有这些东西，没有更多的细节了，似乎还只是停留在理论阶段。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AFF8E-5632-47F2-B7B2-47C5318576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2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1242A-414C-4595-90CF-9BE54BCD4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0A61B-CDA7-4B6C-A18D-2B6C40FF0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068FC-C492-4E36-8B60-7A9CB2A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09AF4-4783-4CE7-8250-AC72E222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2B421-E2B1-4D11-A8F1-715BFEC2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3385C-03AF-470C-8DAF-2CAAA239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45C6-F956-4AEA-B0F8-7DBEFF9A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9132C-19A7-4538-93A9-7F0DBCD7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76D69-73BF-48F6-9FF3-25B935C4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C8CB9-9043-4C84-9752-EFDBCA2C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E9873-D48D-401B-AD8F-84190DC65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68D7F-45C6-4081-94EB-C80F8E48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1BF71-A29F-4BFE-81F6-7EADF0CA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41BD0-3C9C-4830-94BE-A17B676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AFDD6-80B2-4313-8B18-BC7E6E37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6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924A1-6F12-49B7-8104-765F8D12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B115F-E594-4DF4-8EF8-F9813811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9C28F-9C75-4166-BE12-1349A776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129FE-D837-4BB8-AD69-4967C60C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E9378-EC8F-48E4-9C07-555FB1B2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1C636-24B3-4DC4-A7D1-D5A121A2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75A6D-13E4-48A6-AECE-B425FDF9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2D492-A245-4DB7-A546-076CD644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BC08C-05B1-402D-A3D4-B109E6B6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7F1D6-DD62-463F-8527-1D37D8BB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4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D03FF-C9A1-4B6D-B1AC-A8AE81EF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BE7CD-2A2B-4A03-A720-BE0E31893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F17B2-35D8-4349-BFA7-937EA17E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B7108-48EC-47A3-9357-BC94F8ED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E893C-26A3-408C-A841-2EA766B7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A18EA-FAB9-4B78-8F63-8A3A786B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12C3-F990-4A2F-BC0F-6FED411E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35B73-0652-4EB1-B6A4-544B7450D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4FF43-BFC3-4307-8E0C-96E0460DA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9CDC6B-4A56-4143-88DD-9CEC645A4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8534D2-EC6A-49CF-ADC4-4FB6F0A68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8EFD85-EB2F-41E4-BAC6-8904E67E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256F0F-3F21-433F-BFEB-446D404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E00DED-6EF5-45EC-A1A0-6A07168A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94D29-BD5D-46B7-8E0A-421223EA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F8F6C1-C0BB-4A63-BE5A-153229DF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C2AFC8-06DA-4F28-81C4-B51EAB78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ADA39B-6870-454F-90B1-AE6BE18A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2CE443-5231-4227-ADF6-53C8E5A5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5AD29-6F93-46A0-9138-44C28BFA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FD2EE-73AC-4EEA-9D6F-6E1F9E33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9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50F8D-3841-484F-A9A8-78748D93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F6E81-3333-490C-9FFE-A5501ED0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65468-04E0-4A50-8386-041F0284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64459-5B7A-4129-9AC3-AA51F13F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E9573-68CC-4A72-86F1-FCDA4613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64645-6514-4CC2-914F-0F4CBC55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7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C252D-48B9-4F02-8B1F-5C8B5D28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7B0FFD-8DE9-4897-98BD-9B1E01626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EAA1A0-4D1A-4F24-AD73-394417D6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B1169-44F6-4814-A1E3-CC2E8187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5EBD35-3EAB-4F2C-8261-36F25F53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0B2BB-BC65-488B-90A4-272DC987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3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968EC8-713D-4074-A768-42A50B2A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CE4A8-587B-4771-9795-F5B9A9D5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1C47C-6512-4BEF-9D89-A0A445CA6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1494-249F-4C46-B622-1E14A96A298E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BB03C-1CB0-4FDA-A4BD-95572E4F5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48A65-0227-49E8-BE1E-FBD38143F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9A0F-71D3-42DA-ABF0-5FABF8869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1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7623-7D4E-4ED6-AFEF-C7F54CDB8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Consistency and Coherence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61DED-0709-4966-9DF8-ADB96C155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蒋璋 </a:t>
            </a:r>
            <a:r>
              <a:rPr lang="en-US" altLang="zh-CN" dirty="0"/>
              <a:t>2021/10/15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48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E270F6-0181-4652-BA14-F8DC41047308}"/>
              </a:ext>
            </a:extLst>
          </p:cNvPr>
          <p:cNvSpPr/>
          <p:nvPr/>
        </p:nvSpPr>
        <p:spPr>
          <a:xfrm>
            <a:off x="2209800" y="3924300"/>
            <a:ext cx="7496175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5D8A5D8-050B-4E59-8CF0-F2FCC4FCCB4F}"/>
              </a:ext>
            </a:extLst>
          </p:cNvPr>
          <p:cNvSpPr/>
          <p:nvPr/>
        </p:nvSpPr>
        <p:spPr>
          <a:xfrm>
            <a:off x="2209800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8E9939-A317-4A83-A8C8-8BF5EE244348}"/>
              </a:ext>
            </a:extLst>
          </p:cNvPr>
          <p:cNvSpPr/>
          <p:nvPr/>
        </p:nvSpPr>
        <p:spPr>
          <a:xfrm>
            <a:off x="4943473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2B423A-7F4D-43F8-92D9-F2ABB519CB70}"/>
              </a:ext>
            </a:extLst>
          </p:cNvPr>
          <p:cNvSpPr/>
          <p:nvPr/>
        </p:nvSpPr>
        <p:spPr>
          <a:xfrm>
            <a:off x="7677150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DDC57A-922E-464A-A303-0F528671E73A}"/>
              </a:ext>
            </a:extLst>
          </p:cNvPr>
          <p:cNvCxnSpPr/>
          <p:nvPr/>
        </p:nvCxnSpPr>
        <p:spPr>
          <a:xfrm flipH="1" flipV="1">
            <a:off x="3705225" y="1771650"/>
            <a:ext cx="2252661" cy="186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3C6BCC9-260B-4CEE-A47E-ADEC3BBC3E9C}"/>
              </a:ext>
            </a:extLst>
          </p:cNvPr>
          <p:cNvSpPr txBox="1"/>
          <p:nvPr/>
        </p:nvSpPr>
        <p:spPr>
          <a:xfrm>
            <a:off x="5338761" y="2315944"/>
            <a:ext cx="225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Switch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367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C12E34-7C0E-4F68-865D-46EEB2252B9D}"/>
              </a:ext>
            </a:extLst>
          </p:cNvPr>
          <p:cNvSpPr/>
          <p:nvPr/>
        </p:nvSpPr>
        <p:spPr>
          <a:xfrm>
            <a:off x="2209800" y="3924300"/>
            <a:ext cx="7496175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0FF8EB-CA57-4F1E-81AB-C87E3C6EE11C}"/>
              </a:ext>
            </a:extLst>
          </p:cNvPr>
          <p:cNvSpPr/>
          <p:nvPr/>
        </p:nvSpPr>
        <p:spPr>
          <a:xfrm>
            <a:off x="2209800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5F5623-15AA-4A49-BBB5-CA401CFF2DCD}"/>
              </a:ext>
            </a:extLst>
          </p:cNvPr>
          <p:cNvSpPr/>
          <p:nvPr/>
        </p:nvSpPr>
        <p:spPr>
          <a:xfrm>
            <a:off x="4943473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738A56-5FAA-4C63-AA72-766D58771403}"/>
              </a:ext>
            </a:extLst>
          </p:cNvPr>
          <p:cNvSpPr/>
          <p:nvPr/>
        </p:nvSpPr>
        <p:spPr>
          <a:xfrm>
            <a:off x="7677150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AA080B-CB12-41CB-A658-BE806F601AE3}"/>
              </a:ext>
            </a:extLst>
          </p:cNvPr>
          <p:cNvSpPr txBox="1"/>
          <p:nvPr/>
        </p:nvSpPr>
        <p:spPr>
          <a:xfrm>
            <a:off x="5300661" y="1903629"/>
            <a:ext cx="225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Switch</a:t>
            </a:r>
            <a:endParaRPr lang="zh-CN" altLang="en-US" sz="3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AB5D14-EBA3-4C2C-866C-5D23FE5C2C74}"/>
              </a:ext>
            </a:extLst>
          </p:cNvPr>
          <p:cNvSpPr/>
          <p:nvPr/>
        </p:nvSpPr>
        <p:spPr>
          <a:xfrm>
            <a:off x="2209800" y="3171825"/>
            <a:ext cx="7496175" cy="4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Last Level Cache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E8F215C-5B97-438B-A0C0-D283DF145330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flipH="1" flipV="1">
            <a:off x="3224213" y="1628774"/>
            <a:ext cx="2733675" cy="154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3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435403-B59F-46D8-9875-68F1270CAA65}"/>
              </a:ext>
            </a:extLst>
          </p:cNvPr>
          <p:cNvSpPr/>
          <p:nvPr/>
        </p:nvSpPr>
        <p:spPr>
          <a:xfrm>
            <a:off x="2209800" y="3924300"/>
            <a:ext cx="7496175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CF72-AEA6-405F-A5B1-80DCF9CD9743}"/>
              </a:ext>
            </a:extLst>
          </p:cNvPr>
          <p:cNvSpPr/>
          <p:nvPr/>
        </p:nvSpPr>
        <p:spPr>
          <a:xfrm>
            <a:off x="2209800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4FCE3B9-DBD1-4EB4-A722-BB73CD5206B9}"/>
              </a:ext>
            </a:extLst>
          </p:cNvPr>
          <p:cNvSpPr/>
          <p:nvPr/>
        </p:nvSpPr>
        <p:spPr>
          <a:xfrm>
            <a:off x="4943473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76D06-0DFB-458A-B4F2-8676560A63B4}"/>
              </a:ext>
            </a:extLst>
          </p:cNvPr>
          <p:cNvSpPr/>
          <p:nvPr/>
        </p:nvSpPr>
        <p:spPr>
          <a:xfrm>
            <a:off x="7677150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944C9B-97D9-4065-A5EE-EEDA994D1CF1}"/>
              </a:ext>
            </a:extLst>
          </p:cNvPr>
          <p:cNvSpPr/>
          <p:nvPr/>
        </p:nvSpPr>
        <p:spPr>
          <a:xfrm>
            <a:off x="2209800" y="3171825"/>
            <a:ext cx="7496175" cy="4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Last Level Cache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658495-2C05-4EFA-A2D5-1B1F2F125274}"/>
              </a:ext>
            </a:extLst>
          </p:cNvPr>
          <p:cNvSpPr/>
          <p:nvPr/>
        </p:nvSpPr>
        <p:spPr>
          <a:xfrm>
            <a:off x="2390775" y="2098892"/>
            <a:ext cx="1466850" cy="581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 cache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3FB7B5-289E-4963-8D5D-F0D0534164F5}"/>
              </a:ext>
            </a:extLst>
          </p:cNvPr>
          <p:cNvSpPr/>
          <p:nvPr/>
        </p:nvSpPr>
        <p:spPr>
          <a:xfrm>
            <a:off x="5174456" y="2087019"/>
            <a:ext cx="1466850" cy="559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 cache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167A07-BFC4-49B4-8F1A-47AF0DE3EDD9}"/>
              </a:ext>
            </a:extLst>
          </p:cNvPr>
          <p:cNvSpPr/>
          <p:nvPr/>
        </p:nvSpPr>
        <p:spPr>
          <a:xfrm>
            <a:off x="7958137" y="2092074"/>
            <a:ext cx="1466850" cy="4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</a:p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3252F0-1D23-48D9-94AD-F79F1AC6BF49}"/>
              </a:ext>
            </a:extLst>
          </p:cNvPr>
          <p:cNvSpPr txBox="1"/>
          <p:nvPr/>
        </p:nvSpPr>
        <p:spPr>
          <a:xfrm>
            <a:off x="10067925" y="1981200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M/S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0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F3838-7BA3-4E4D-8158-082E7395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31DDA-275A-435A-A7E1-47E947D0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Non-Binding Prefetching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29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9E4F-D95A-4E3D-BE82-DA540645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Non-binding prefetching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8715B-97DC-4FF6-9D0E-5B7A9B8C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提前使用类似</a:t>
            </a:r>
            <a:r>
              <a:rPr lang="en-US" altLang="zh-CN" dirty="0" err="1"/>
              <a:t>GetM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/>
              <a:t>GetS</a:t>
            </a:r>
            <a:r>
              <a:rPr lang="en-US" altLang="zh-CN" dirty="0"/>
              <a:t>()</a:t>
            </a:r>
            <a:r>
              <a:rPr lang="zh-CN" altLang="en-US" dirty="0"/>
              <a:t>改变寄存器的状态。并不会对</a:t>
            </a:r>
            <a:r>
              <a:rPr lang="en-US" altLang="zh-CN" dirty="0"/>
              <a:t>Consistency</a:t>
            </a:r>
            <a:r>
              <a:rPr lang="zh-CN" altLang="en-US" dirty="0"/>
              <a:t>产生影响。</a:t>
            </a:r>
          </a:p>
        </p:txBody>
      </p:sp>
    </p:spTree>
    <p:extLst>
      <p:ext uri="{BB962C8B-B14F-4D97-AF65-F5344CB8AC3E}">
        <p14:creationId xmlns:p14="http://schemas.microsoft.com/office/powerpoint/2010/main" val="171197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4F8B9-D133-4EF5-B115-166DCBDE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16D8B-ED75-4207-885B-8D63324D4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考虑分支预测以后的</a:t>
            </a:r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Load: </a:t>
            </a:r>
            <a:r>
              <a:rPr lang="zh-CN" altLang="en-US" dirty="0"/>
              <a:t>如果分支预测失败了，把相应的</a:t>
            </a:r>
            <a:r>
              <a:rPr lang="en-US" altLang="zh-CN" dirty="0"/>
              <a:t>cache line</a:t>
            </a:r>
            <a:r>
              <a:rPr lang="zh-CN" altLang="en-US" dirty="0"/>
              <a:t>失效。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Store: </a:t>
            </a:r>
            <a:r>
              <a:rPr lang="zh-CN" altLang="en-US" dirty="0"/>
              <a:t>需要等到分支预测正确了才会提交到</a:t>
            </a:r>
            <a:r>
              <a:rPr lang="en-US" altLang="zh-CN" dirty="0"/>
              <a:t>cache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23706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A8DE1-F063-45B5-B53C-936BA34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乱序执行 内存一致性猜测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943C6-3588-46AA-AB38-93E29A8C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 Program order L1 -&gt; L2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core</a:t>
            </a:r>
            <a:r>
              <a:rPr lang="zh-CN" altLang="en-US" dirty="0"/>
              <a:t>想要先执行</a:t>
            </a:r>
            <a:r>
              <a:rPr lang="en-US" altLang="zh-CN" dirty="0"/>
              <a:t>L2 -&gt; L1</a:t>
            </a:r>
            <a:r>
              <a:rPr lang="zh-CN" altLang="en-US" dirty="0"/>
              <a:t>，</a:t>
            </a:r>
            <a:r>
              <a:rPr lang="en-US" altLang="zh-CN" dirty="0"/>
              <a:t>core</a:t>
            </a:r>
            <a:r>
              <a:rPr lang="zh-CN" altLang="en-US" dirty="0"/>
              <a:t>需要观察在此期间</a:t>
            </a:r>
            <a:r>
              <a:rPr lang="en-US" altLang="zh-CN" dirty="0"/>
              <a:t>L2load</a:t>
            </a:r>
            <a:r>
              <a:rPr lang="zh-CN" altLang="en-US" dirty="0"/>
              <a:t>的</a:t>
            </a:r>
            <a:r>
              <a:rPr lang="en-US" altLang="zh-CN" dirty="0"/>
              <a:t>cache block</a:t>
            </a:r>
            <a:r>
              <a:rPr lang="zh-CN" altLang="en-US" dirty="0"/>
              <a:t>是否留在</a:t>
            </a:r>
            <a:r>
              <a:rPr lang="en-US" altLang="zh-CN" dirty="0"/>
              <a:t>cache</a:t>
            </a:r>
            <a:r>
              <a:rPr lang="zh-CN" altLang="en-US" dirty="0"/>
              <a:t>中</a:t>
            </a:r>
            <a:r>
              <a:rPr lang="en-US" altLang="zh-CN" dirty="0"/>
              <a:t>(</a:t>
            </a:r>
            <a:r>
              <a:rPr lang="zh-CN" altLang="en-US" dirty="0"/>
              <a:t>即保持</a:t>
            </a:r>
            <a:r>
              <a:rPr lang="en-US" altLang="zh-CN" dirty="0"/>
              <a:t>Share</a:t>
            </a:r>
            <a:r>
              <a:rPr lang="zh-CN" altLang="en-US" dirty="0"/>
              <a:t>的状态</a:t>
            </a:r>
            <a:r>
              <a:rPr lang="en-US" altLang="zh-CN" dirty="0"/>
              <a:t>)</a:t>
            </a:r>
            <a:r>
              <a:rPr lang="zh-CN" altLang="en-US" dirty="0"/>
              <a:t>，如果是的话可以认为</a:t>
            </a:r>
            <a:r>
              <a:rPr lang="en-US" altLang="zh-CN" dirty="0"/>
              <a:t>L2</a:t>
            </a:r>
            <a:r>
              <a:rPr lang="zh-CN" altLang="en-US" dirty="0"/>
              <a:t>的执行放到</a:t>
            </a:r>
            <a:r>
              <a:rPr lang="en-US" altLang="zh-CN" dirty="0"/>
              <a:t>L1</a:t>
            </a:r>
            <a:r>
              <a:rPr lang="zh-CN" altLang="en-US" dirty="0"/>
              <a:t>前面也不会影响一致性。否则</a:t>
            </a:r>
            <a:r>
              <a:rPr lang="en-US" altLang="zh-CN" dirty="0"/>
              <a:t>L2</a:t>
            </a:r>
            <a:r>
              <a:rPr lang="zh-CN" altLang="en-US" dirty="0"/>
              <a:t>的执行被撤销。</a:t>
            </a:r>
          </a:p>
        </p:txBody>
      </p:sp>
    </p:spTree>
    <p:extLst>
      <p:ext uri="{BB962C8B-B14F-4D97-AF65-F5344CB8AC3E}">
        <p14:creationId xmlns:p14="http://schemas.microsoft.com/office/powerpoint/2010/main" val="273437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A8DE1-F063-45B5-B53C-936BA34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 </a:t>
            </a:r>
            <a:r>
              <a:rPr lang="en-US" altLang="zh-CN" dirty="0"/>
              <a:t>Read-Modify-Write(RMW)</a:t>
            </a:r>
            <a:r>
              <a:rPr lang="zh-CN" altLang="en-US" dirty="0"/>
              <a:t>的实现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A4B3BB-10C1-4248-A35F-381FAA78E333}"/>
              </a:ext>
            </a:extLst>
          </p:cNvPr>
          <p:cNvSpPr txBox="1"/>
          <p:nvPr/>
        </p:nvSpPr>
        <p:spPr>
          <a:xfrm>
            <a:off x="600075" y="1895475"/>
            <a:ext cx="11210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锁定内存线，只允许一个核心访问内存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请求</a:t>
            </a:r>
            <a:r>
              <a:rPr lang="en-US" altLang="zh-CN" dirty="0"/>
              <a:t>L1 cache</a:t>
            </a:r>
            <a:r>
              <a:rPr lang="zh-CN" altLang="en-US" dirty="0"/>
              <a:t>为</a:t>
            </a:r>
            <a:r>
              <a:rPr lang="en-US" altLang="zh-CN" dirty="0"/>
              <a:t>Modify</a:t>
            </a:r>
            <a:r>
              <a:rPr lang="zh-CN" altLang="en-US" dirty="0"/>
              <a:t>的状态，并且期间不允许其它核心修改。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类似分支预测的实现，先取得</a:t>
            </a:r>
            <a:r>
              <a:rPr lang="en-US" altLang="zh-CN" dirty="0"/>
              <a:t>S</a:t>
            </a:r>
            <a:r>
              <a:rPr lang="zh-CN" altLang="en-US" dirty="0"/>
              <a:t>状态，然后升级到</a:t>
            </a:r>
            <a:r>
              <a:rPr lang="en-US" altLang="zh-CN" dirty="0"/>
              <a:t>M</a:t>
            </a:r>
            <a:r>
              <a:rPr lang="zh-CN" altLang="en-US" dirty="0"/>
              <a:t>状态，只要期间</a:t>
            </a:r>
            <a:r>
              <a:rPr lang="en-US" altLang="zh-CN" dirty="0"/>
              <a:t>cache</a:t>
            </a:r>
            <a:r>
              <a:rPr lang="zh-CN" altLang="en-US" dirty="0"/>
              <a:t>块没有离开缓存，代表没有问题。否则需要撤销。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48A795-8552-4C42-B1AF-9F64A0CD6A40}"/>
              </a:ext>
            </a:extLst>
          </p:cNvPr>
          <p:cNvSpPr txBox="1"/>
          <p:nvPr/>
        </p:nvSpPr>
        <p:spPr>
          <a:xfrm>
            <a:off x="1009650" y="5391150"/>
            <a:ext cx="817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SC</a:t>
            </a:r>
            <a:r>
              <a:rPr lang="zh-CN" altLang="en-US" dirty="0"/>
              <a:t>的处理器 </a:t>
            </a:r>
            <a:r>
              <a:rPr lang="en-US" altLang="zh-CN" dirty="0"/>
              <a:t>MIPS R10000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82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C0A1CD-1530-4A38-9BDD-10D2A132AAEA}"/>
              </a:ext>
            </a:extLst>
          </p:cNvPr>
          <p:cNvSpPr/>
          <p:nvPr/>
        </p:nvSpPr>
        <p:spPr>
          <a:xfrm>
            <a:off x="2209800" y="3924300"/>
            <a:ext cx="7496175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757F91-532B-4C6B-B93F-35AF16D5DF0D}"/>
              </a:ext>
            </a:extLst>
          </p:cNvPr>
          <p:cNvSpPr/>
          <p:nvPr/>
        </p:nvSpPr>
        <p:spPr>
          <a:xfrm>
            <a:off x="2209800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9DB500-9B9B-49A6-A847-767BECF913BD}"/>
              </a:ext>
            </a:extLst>
          </p:cNvPr>
          <p:cNvSpPr/>
          <p:nvPr/>
        </p:nvSpPr>
        <p:spPr>
          <a:xfrm>
            <a:off x="4943473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9472CA-9DF4-441B-85A4-7BA49878DB52}"/>
              </a:ext>
            </a:extLst>
          </p:cNvPr>
          <p:cNvSpPr/>
          <p:nvPr/>
        </p:nvSpPr>
        <p:spPr>
          <a:xfrm>
            <a:off x="7677150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17876-06A6-4BC0-8A55-3AB4FE07822B}"/>
              </a:ext>
            </a:extLst>
          </p:cNvPr>
          <p:cNvSpPr/>
          <p:nvPr/>
        </p:nvSpPr>
        <p:spPr>
          <a:xfrm>
            <a:off x="2209800" y="3171825"/>
            <a:ext cx="7496175" cy="4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Last Level Cache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B09FB-846A-4D10-AB59-867050A1D959}"/>
              </a:ext>
            </a:extLst>
          </p:cNvPr>
          <p:cNvSpPr/>
          <p:nvPr/>
        </p:nvSpPr>
        <p:spPr>
          <a:xfrm>
            <a:off x="2390775" y="2098892"/>
            <a:ext cx="1466850" cy="581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 cache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E4B406-074E-4277-95AE-8F89FE91A2C2}"/>
              </a:ext>
            </a:extLst>
          </p:cNvPr>
          <p:cNvSpPr/>
          <p:nvPr/>
        </p:nvSpPr>
        <p:spPr>
          <a:xfrm>
            <a:off x="5174456" y="2087019"/>
            <a:ext cx="1466850" cy="559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 cache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3BAD8B-711F-4C5A-A3F8-482BEB89A22E}"/>
              </a:ext>
            </a:extLst>
          </p:cNvPr>
          <p:cNvSpPr/>
          <p:nvPr/>
        </p:nvSpPr>
        <p:spPr>
          <a:xfrm>
            <a:off x="7958137" y="2092074"/>
            <a:ext cx="1466850" cy="4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</a:p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9A4B45-BFCC-4C36-B9B7-BA26606C484C}"/>
              </a:ext>
            </a:extLst>
          </p:cNvPr>
          <p:cNvSpPr txBox="1"/>
          <p:nvPr/>
        </p:nvSpPr>
        <p:spPr>
          <a:xfrm>
            <a:off x="304800" y="104775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更优化的模型 </a:t>
            </a:r>
            <a:r>
              <a:rPr lang="en-US" altLang="zh-CN" dirty="0"/>
              <a:t>TSO(X86)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5E0FD9-7A42-4935-95D9-224E737D9F14}"/>
              </a:ext>
            </a:extLst>
          </p:cNvPr>
          <p:cNvSpPr/>
          <p:nvPr/>
        </p:nvSpPr>
        <p:spPr>
          <a:xfrm>
            <a:off x="3095622" y="1669641"/>
            <a:ext cx="180975" cy="38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C5D23F-A646-4464-A51F-184D6860C3D5}"/>
              </a:ext>
            </a:extLst>
          </p:cNvPr>
          <p:cNvSpPr txBox="1"/>
          <p:nvPr/>
        </p:nvSpPr>
        <p:spPr>
          <a:xfrm>
            <a:off x="1052514" y="1440688"/>
            <a:ext cx="107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FIFO write buffer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22B9E3-2450-4938-91E8-539FC71EF0C1}"/>
              </a:ext>
            </a:extLst>
          </p:cNvPr>
          <p:cNvSpPr/>
          <p:nvPr/>
        </p:nvSpPr>
        <p:spPr>
          <a:xfrm>
            <a:off x="5776910" y="1663704"/>
            <a:ext cx="180975" cy="38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EBC6BF-2E3A-4258-B5E0-5C11BF4BED26}"/>
              </a:ext>
            </a:extLst>
          </p:cNvPr>
          <p:cNvSpPr/>
          <p:nvPr/>
        </p:nvSpPr>
        <p:spPr>
          <a:xfrm>
            <a:off x="8601074" y="1651928"/>
            <a:ext cx="180975" cy="38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91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8809C8-801D-467F-AB7F-9D2EF1E165F7}"/>
              </a:ext>
            </a:extLst>
          </p:cNvPr>
          <p:cNvSpPr txBox="1"/>
          <p:nvPr/>
        </p:nvSpPr>
        <p:spPr>
          <a:xfrm>
            <a:off x="847725" y="600075"/>
            <a:ext cx="10487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考虑在单线程的时候</a:t>
            </a:r>
            <a:endParaRPr lang="en-US" altLang="zh-CN" dirty="0"/>
          </a:p>
          <a:p>
            <a:r>
              <a:rPr lang="en-US" altLang="zh-CN" dirty="0"/>
              <a:t>Init X = 0, Y = 0</a:t>
            </a:r>
          </a:p>
          <a:p>
            <a:endParaRPr lang="en-US" altLang="zh-CN" dirty="0"/>
          </a:p>
          <a:p>
            <a:r>
              <a:rPr lang="en-US" altLang="zh-CN" dirty="0"/>
              <a:t>X = 1</a:t>
            </a:r>
          </a:p>
          <a:p>
            <a:r>
              <a:rPr lang="en-US" altLang="zh-CN" dirty="0"/>
              <a:t>Y = 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67BFBF-FC86-4C7F-9655-71917D1BC610}"/>
              </a:ext>
            </a:extLst>
          </p:cNvPr>
          <p:cNvSpPr txBox="1"/>
          <p:nvPr/>
        </p:nvSpPr>
        <p:spPr>
          <a:xfrm>
            <a:off x="847725" y="2628900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考虑到</a:t>
            </a:r>
            <a:r>
              <a:rPr lang="en-US" altLang="zh-CN" dirty="0">
                <a:solidFill>
                  <a:srgbClr val="FF0000"/>
                </a:solidFill>
              </a:rPr>
              <a:t>write buffer, Y</a:t>
            </a:r>
            <a:r>
              <a:rPr lang="zh-CN" altLang="en-US" dirty="0">
                <a:solidFill>
                  <a:srgbClr val="FF0000"/>
                </a:solidFill>
              </a:rPr>
              <a:t>的值可能是什么？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6E3B02-7286-4052-98EF-4A374588C5AF}"/>
              </a:ext>
            </a:extLst>
          </p:cNvPr>
          <p:cNvSpPr txBox="1"/>
          <p:nvPr/>
        </p:nvSpPr>
        <p:spPr>
          <a:xfrm>
            <a:off x="847724" y="3675103"/>
            <a:ext cx="75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 after read</a:t>
            </a:r>
            <a:r>
              <a:rPr lang="zh-CN" altLang="en-US" dirty="0"/>
              <a:t>的顺序将无法保证</a:t>
            </a:r>
          </a:p>
        </p:txBody>
      </p:sp>
    </p:spTree>
    <p:extLst>
      <p:ext uri="{BB962C8B-B14F-4D97-AF65-F5344CB8AC3E}">
        <p14:creationId xmlns:p14="http://schemas.microsoft.com/office/powerpoint/2010/main" val="169508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2921C-6D7F-46B8-9A9F-280BB9BF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coherence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3CDCCF-D18C-4D93-AA1E-604D327F1639}"/>
              </a:ext>
            </a:extLst>
          </p:cNvPr>
          <p:cNvSpPr/>
          <p:nvPr/>
        </p:nvSpPr>
        <p:spPr>
          <a:xfrm>
            <a:off x="1552575" y="4143375"/>
            <a:ext cx="17526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Copy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BBF82B-CD86-4893-BBD6-8911CA893BB7}"/>
              </a:ext>
            </a:extLst>
          </p:cNvPr>
          <p:cNvSpPr/>
          <p:nvPr/>
        </p:nvSpPr>
        <p:spPr>
          <a:xfrm>
            <a:off x="1552575" y="2528887"/>
            <a:ext cx="17526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Copy 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ED417-CB2D-43FD-9CE1-7C0C97055B9B}"/>
              </a:ext>
            </a:extLst>
          </p:cNvPr>
          <p:cNvSpPr/>
          <p:nvPr/>
        </p:nvSpPr>
        <p:spPr>
          <a:xfrm>
            <a:off x="4781550" y="3288506"/>
            <a:ext cx="1752600" cy="542925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DA397C-3DBD-4FB5-903F-18E13A88320C}"/>
              </a:ext>
            </a:extLst>
          </p:cNvPr>
          <p:cNvSpPr txBox="1"/>
          <p:nvPr/>
        </p:nvSpPr>
        <p:spPr>
          <a:xfrm>
            <a:off x="1552575" y="1690688"/>
            <a:ext cx="1657350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3426A1-50D8-4ACA-A907-BEB3E77A40FC}"/>
              </a:ext>
            </a:extLst>
          </p:cNvPr>
          <p:cNvSpPr txBox="1"/>
          <p:nvPr/>
        </p:nvSpPr>
        <p:spPr>
          <a:xfrm>
            <a:off x="209550" y="2615683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Core 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168CF1-CBFE-4541-B504-CBBFF317082D}"/>
              </a:ext>
            </a:extLst>
          </p:cNvPr>
          <p:cNvSpPr txBox="1"/>
          <p:nvPr/>
        </p:nvSpPr>
        <p:spPr>
          <a:xfrm>
            <a:off x="209550" y="4229100"/>
            <a:ext cx="9525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Core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03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C0A1CD-1530-4A38-9BDD-10D2A132AAEA}"/>
              </a:ext>
            </a:extLst>
          </p:cNvPr>
          <p:cNvSpPr/>
          <p:nvPr/>
        </p:nvSpPr>
        <p:spPr>
          <a:xfrm>
            <a:off x="2209800" y="3924300"/>
            <a:ext cx="7496175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757F91-532B-4C6B-B93F-35AF16D5DF0D}"/>
              </a:ext>
            </a:extLst>
          </p:cNvPr>
          <p:cNvSpPr/>
          <p:nvPr/>
        </p:nvSpPr>
        <p:spPr>
          <a:xfrm>
            <a:off x="2209800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9DB500-9B9B-49A6-A847-767BECF913BD}"/>
              </a:ext>
            </a:extLst>
          </p:cNvPr>
          <p:cNvSpPr/>
          <p:nvPr/>
        </p:nvSpPr>
        <p:spPr>
          <a:xfrm>
            <a:off x="4943473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9472CA-9DF4-441B-85A4-7BA49878DB52}"/>
              </a:ext>
            </a:extLst>
          </p:cNvPr>
          <p:cNvSpPr/>
          <p:nvPr/>
        </p:nvSpPr>
        <p:spPr>
          <a:xfrm>
            <a:off x="7677150" y="1047749"/>
            <a:ext cx="2028825" cy="5810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17876-06A6-4BC0-8A55-3AB4FE07822B}"/>
              </a:ext>
            </a:extLst>
          </p:cNvPr>
          <p:cNvSpPr/>
          <p:nvPr/>
        </p:nvSpPr>
        <p:spPr>
          <a:xfrm>
            <a:off x="2209800" y="3171825"/>
            <a:ext cx="7496175" cy="4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Last Level Cache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B09FB-846A-4D10-AB59-867050A1D959}"/>
              </a:ext>
            </a:extLst>
          </p:cNvPr>
          <p:cNvSpPr/>
          <p:nvPr/>
        </p:nvSpPr>
        <p:spPr>
          <a:xfrm>
            <a:off x="2390775" y="2098892"/>
            <a:ext cx="1466850" cy="581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 cache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E4B406-074E-4277-95AE-8F89FE91A2C2}"/>
              </a:ext>
            </a:extLst>
          </p:cNvPr>
          <p:cNvSpPr/>
          <p:nvPr/>
        </p:nvSpPr>
        <p:spPr>
          <a:xfrm>
            <a:off x="5174456" y="2087019"/>
            <a:ext cx="1466850" cy="559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 cache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3BAD8B-711F-4C5A-A3F8-482BEB89A22E}"/>
              </a:ext>
            </a:extLst>
          </p:cNvPr>
          <p:cNvSpPr/>
          <p:nvPr/>
        </p:nvSpPr>
        <p:spPr>
          <a:xfrm>
            <a:off x="7958137" y="2092074"/>
            <a:ext cx="1466850" cy="4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</a:p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9A4B45-BFCC-4C36-B9B7-BA26606C484C}"/>
              </a:ext>
            </a:extLst>
          </p:cNvPr>
          <p:cNvSpPr txBox="1"/>
          <p:nvPr/>
        </p:nvSpPr>
        <p:spPr>
          <a:xfrm>
            <a:off x="304800" y="104775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更优化的模型 </a:t>
            </a:r>
            <a:r>
              <a:rPr lang="en-US" altLang="zh-CN" dirty="0"/>
              <a:t>TSO(X86)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5E0FD9-7A42-4935-95D9-224E737D9F14}"/>
              </a:ext>
            </a:extLst>
          </p:cNvPr>
          <p:cNvSpPr/>
          <p:nvPr/>
        </p:nvSpPr>
        <p:spPr>
          <a:xfrm>
            <a:off x="2300287" y="1641915"/>
            <a:ext cx="180975" cy="38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C5D23F-A646-4464-A51F-184D6860C3D5}"/>
              </a:ext>
            </a:extLst>
          </p:cNvPr>
          <p:cNvSpPr txBox="1"/>
          <p:nvPr/>
        </p:nvSpPr>
        <p:spPr>
          <a:xfrm>
            <a:off x="1052514" y="1440688"/>
            <a:ext cx="107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FIFO write buffer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22B9E3-2450-4938-91E8-539FC71EF0C1}"/>
              </a:ext>
            </a:extLst>
          </p:cNvPr>
          <p:cNvSpPr/>
          <p:nvPr/>
        </p:nvSpPr>
        <p:spPr>
          <a:xfrm>
            <a:off x="5776910" y="1663704"/>
            <a:ext cx="180975" cy="38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EBC6BF-2E3A-4258-B5E0-5C11BF4BED26}"/>
              </a:ext>
            </a:extLst>
          </p:cNvPr>
          <p:cNvSpPr/>
          <p:nvPr/>
        </p:nvSpPr>
        <p:spPr>
          <a:xfrm>
            <a:off x="8601074" y="1651928"/>
            <a:ext cx="180975" cy="38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5857DE-310B-4F35-A60D-E38B123F8432}"/>
              </a:ext>
            </a:extLst>
          </p:cNvPr>
          <p:cNvSpPr txBox="1"/>
          <p:nvPr/>
        </p:nvSpPr>
        <p:spPr>
          <a:xfrm>
            <a:off x="847724" y="6010275"/>
            <a:ext cx="816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 buffer</a:t>
            </a:r>
            <a:r>
              <a:rPr lang="zh-CN" altLang="en-US" dirty="0"/>
              <a:t>在</a:t>
            </a:r>
            <a:r>
              <a:rPr lang="en-US" altLang="zh-CN" dirty="0"/>
              <a:t>x86</a:t>
            </a:r>
            <a:r>
              <a:rPr lang="zh-CN" altLang="en-US" dirty="0"/>
              <a:t>中是上下文的一部分，在其中有线程</a:t>
            </a:r>
            <a:r>
              <a:rPr lang="en-US" altLang="zh-CN" dirty="0"/>
              <a:t>id</a:t>
            </a:r>
            <a:r>
              <a:rPr lang="zh-CN" altLang="en-US" dirty="0"/>
              <a:t>作为标识。</a:t>
            </a:r>
          </a:p>
        </p:txBody>
      </p:sp>
    </p:spTree>
    <p:extLst>
      <p:ext uri="{BB962C8B-B14F-4D97-AF65-F5344CB8AC3E}">
        <p14:creationId xmlns:p14="http://schemas.microsoft.com/office/powerpoint/2010/main" val="182827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B143E6-A9A7-4DE1-A3AC-59DE3D65D559}"/>
              </a:ext>
            </a:extLst>
          </p:cNvPr>
          <p:cNvSpPr txBox="1"/>
          <p:nvPr/>
        </p:nvSpPr>
        <p:spPr>
          <a:xfrm>
            <a:off x="219075" y="228600"/>
            <a:ext cx="1042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Total Store Order(TSO)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21A2F5-8DBE-46BF-AC5F-1A7DAA6FEA94}"/>
              </a:ext>
            </a:extLst>
          </p:cNvPr>
          <p:cNvSpPr txBox="1"/>
          <p:nvPr/>
        </p:nvSpPr>
        <p:spPr>
          <a:xfrm>
            <a:off x="5972175" y="342900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稍微放松的</a:t>
            </a:r>
            <a:r>
              <a:rPr lang="en-US" altLang="zh-CN" dirty="0"/>
              <a:t>SC</a:t>
            </a:r>
            <a:r>
              <a:rPr lang="zh-CN" altLang="en-US" dirty="0"/>
              <a:t>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A502BC-1690-4E01-8F3A-09E813B8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" y="1219200"/>
            <a:ext cx="7578869" cy="1714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1F0FEB-F481-4832-8E9E-51C6CDAB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" y="3776662"/>
            <a:ext cx="6372225" cy="1123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E9DD1D7-0AD2-45AF-824B-5C8FA5A34B64}"/>
              </a:ext>
            </a:extLst>
          </p:cNvPr>
          <p:cNvSpPr txBox="1"/>
          <p:nvPr/>
        </p:nvSpPr>
        <p:spPr>
          <a:xfrm>
            <a:off x="542924" y="5638800"/>
            <a:ext cx="8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L(a) </a:t>
            </a:r>
            <a:r>
              <a:rPr lang="zh-CN" altLang="en-US" dirty="0"/>
              <a:t>获取的值为</a:t>
            </a:r>
            <a:r>
              <a:rPr lang="en-US" altLang="zh-CN" dirty="0"/>
              <a:t>cache</a:t>
            </a:r>
            <a:r>
              <a:rPr lang="zh-CN" altLang="en-US" dirty="0"/>
              <a:t>中最新的值，或者本核心的</a:t>
            </a:r>
            <a:r>
              <a:rPr lang="en-US" altLang="zh-CN" dirty="0"/>
              <a:t>write buffer</a:t>
            </a:r>
            <a:r>
              <a:rPr lang="zh-CN" altLang="en-US" dirty="0"/>
              <a:t>中最新的值。</a:t>
            </a:r>
          </a:p>
        </p:txBody>
      </p:sp>
    </p:spTree>
    <p:extLst>
      <p:ext uri="{BB962C8B-B14F-4D97-AF65-F5344CB8AC3E}">
        <p14:creationId xmlns:p14="http://schemas.microsoft.com/office/powerpoint/2010/main" val="179094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BA1F36-3257-4075-972F-E156243B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409700"/>
            <a:ext cx="7762875" cy="1295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508CD3-20EB-4401-8FBC-CC6B5C0095D6}"/>
              </a:ext>
            </a:extLst>
          </p:cNvPr>
          <p:cNvSpPr txBox="1"/>
          <p:nvPr/>
        </p:nvSpPr>
        <p:spPr>
          <a:xfrm>
            <a:off x="504825" y="381000"/>
            <a:ext cx="958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 VS TSO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0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EEAD6-BBF2-43AC-A3F7-62C30DC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force ordering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FDCC1-6DE7-4D94-85A9-7C0BABD0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9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加入新的内存操作 </a:t>
            </a:r>
            <a:r>
              <a:rPr lang="en-US" altLang="zh-CN" dirty="0"/>
              <a:t>Fence</a:t>
            </a:r>
            <a:r>
              <a:rPr lang="zh-CN" altLang="en-US" dirty="0"/>
              <a:t>，任何访存与</a:t>
            </a:r>
            <a:r>
              <a:rPr lang="en-US" altLang="zh-CN" dirty="0"/>
              <a:t>fence</a:t>
            </a:r>
            <a:r>
              <a:rPr lang="zh-CN" altLang="en-US" dirty="0"/>
              <a:t>指令的顺序都不能更换。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3C06D6-82B9-4EAD-84B2-0D031EC0B5CB}"/>
              </a:ext>
            </a:extLst>
          </p:cNvPr>
          <p:cNvSpPr txBox="1"/>
          <p:nvPr/>
        </p:nvSpPr>
        <p:spPr>
          <a:xfrm>
            <a:off x="1352550" y="3390900"/>
            <a:ext cx="824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 1</a:t>
            </a:r>
          </a:p>
          <a:p>
            <a:r>
              <a:rPr lang="en-US" altLang="zh-CN" dirty="0"/>
              <a:t>Store 1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Fence</a:t>
            </a:r>
          </a:p>
          <a:p>
            <a:r>
              <a:rPr lang="en-US" altLang="zh-CN" dirty="0"/>
              <a:t>Store</a:t>
            </a:r>
          </a:p>
          <a:p>
            <a:r>
              <a:rPr lang="en-US" altLang="zh-CN" dirty="0"/>
              <a:t>Load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9CC836-2AC2-4D6F-952A-251E155E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429001"/>
            <a:ext cx="7762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F7DAB-04B3-4A95-B9E0-20CFC6E6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原子指令的实现</a:t>
            </a:r>
            <a:r>
              <a:rPr lang="en-US" altLang="zh-CN" dirty="0"/>
              <a:t>(Read-Modify-Write)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74CB7-7790-47E4-BD52-C410DE07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TSO</a:t>
            </a:r>
            <a:r>
              <a:rPr lang="zh-CN" altLang="en-US" dirty="0"/>
              <a:t>与</a:t>
            </a:r>
            <a:r>
              <a:rPr lang="en-US" altLang="zh-CN" dirty="0"/>
              <a:t>SC</a:t>
            </a:r>
            <a:r>
              <a:rPr lang="zh-CN" altLang="en-US" dirty="0"/>
              <a:t>的区别在于</a:t>
            </a:r>
            <a:r>
              <a:rPr lang="en-US" altLang="zh-CN" dirty="0"/>
              <a:t>FIFO Write Buffer</a:t>
            </a:r>
            <a:r>
              <a:rPr lang="zh-CN" altLang="en-US" dirty="0"/>
              <a:t>，所以在原子指令的第一条</a:t>
            </a:r>
            <a:r>
              <a:rPr lang="en-US" altLang="zh-CN" dirty="0"/>
              <a:t>Load</a:t>
            </a:r>
            <a:r>
              <a:rPr lang="zh-CN" altLang="en-US" dirty="0"/>
              <a:t>之前，等待</a:t>
            </a:r>
            <a:r>
              <a:rPr lang="en-US" altLang="zh-CN" dirty="0"/>
              <a:t>Write Buffer</a:t>
            </a:r>
            <a:r>
              <a:rPr lang="zh-CN" altLang="en-US" dirty="0"/>
              <a:t>排空。此外，在</a:t>
            </a:r>
            <a:r>
              <a:rPr lang="en-US" altLang="zh-CN" dirty="0"/>
              <a:t>load</a:t>
            </a:r>
            <a:r>
              <a:rPr lang="zh-CN" altLang="en-US" dirty="0"/>
              <a:t>的时候也需要</a:t>
            </a:r>
            <a:r>
              <a:rPr lang="en-US" altLang="zh-CN" dirty="0"/>
              <a:t>Cache Block</a:t>
            </a:r>
            <a:r>
              <a:rPr lang="zh-CN" altLang="en-US" dirty="0"/>
              <a:t>获得</a:t>
            </a:r>
            <a:r>
              <a:rPr lang="en-US" altLang="zh-CN" dirty="0"/>
              <a:t>Modify</a:t>
            </a:r>
            <a:r>
              <a:rPr lang="zh-CN" altLang="en-US" dirty="0"/>
              <a:t>的权限并且不允许其它核心修改。</a:t>
            </a:r>
          </a:p>
        </p:txBody>
      </p:sp>
    </p:spTree>
    <p:extLst>
      <p:ext uri="{BB962C8B-B14F-4D97-AF65-F5344CB8AC3E}">
        <p14:creationId xmlns:p14="http://schemas.microsoft.com/office/powerpoint/2010/main" val="129126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2637D-50C1-43E6-B5AA-975F4983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Fence</a:t>
            </a:r>
            <a:r>
              <a:rPr lang="zh-CN" altLang="en-US" dirty="0"/>
              <a:t>指令的实现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FDD75-F0EE-4A8E-A2C6-86A60A46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TSO</a:t>
            </a:r>
            <a:r>
              <a:rPr lang="zh-CN" altLang="en-US" dirty="0"/>
              <a:t>模型中，只允许一种乱序，就是</a:t>
            </a:r>
            <a:r>
              <a:rPr lang="en-US" altLang="zh-CN" dirty="0"/>
              <a:t>load-after-store</a:t>
            </a:r>
            <a:r>
              <a:rPr lang="zh-CN" altLang="en-US" dirty="0"/>
              <a:t>，因此</a:t>
            </a:r>
            <a:r>
              <a:rPr lang="en-US" altLang="zh-CN" dirty="0"/>
              <a:t>fence</a:t>
            </a:r>
            <a:r>
              <a:rPr lang="zh-CN" altLang="en-US" dirty="0"/>
              <a:t>指令的使用频率很低，可以不用那么考虑性能。一种直观的方法就是排空</a:t>
            </a:r>
            <a:r>
              <a:rPr lang="en-US" altLang="zh-CN" dirty="0"/>
              <a:t>write buffer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8229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4B040-8257-4184-A98D-C927FA1F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536B0-B82B-490E-88BC-FCC399EE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Non-speculative TSO reordering.</a:t>
            </a:r>
          </a:p>
          <a:p>
            <a:endParaRPr lang="en-US" altLang="zh-CN" dirty="0"/>
          </a:p>
          <a:p>
            <a:r>
              <a:rPr lang="en-US" altLang="zh-CN" dirty="0"/>
              <a:t>RMW without write buffer drain.</a:t>
            </a:r>
          </a:p>
          <a:p>
            <a:endParaRPr lang="en-US" altLang="zh-CN" dirty="0"/>
          </a:p>
          <a:p>
            <a:r>
              <a:rPr lang="en-US" altLang="zh-CN" dirty="0"/>
              <a:t>Reordering past a FENCE.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815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693746-D90C-47B5-AF4A-3B6B5A24FBBD}"/>
              </a:ext>
            </a:extLst>
          </p:cNvPr>
          <p:cNvSpPr txBox="1"/>
          <p:nvPr/>
        </p:nvSpPr>
        <p:spPr>
          <a:xfrm>
            <a:off x="333375" y="314325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Store-store reordering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EEB488-0580-46CC-8945-1DC73499190B}"/>
              </a:ext>
            </a:extLst>
          </p:cNvPr>
          <p:cNvSpPr txBox="1"/>
          <p:nvPr/>
        </p:nvSpPr>
        <p:spPr>
          <a:xfrm>
            <a:off x="504825" y="2133600"/>
            <a:ext cx="992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出现在用</a:t>
            </a:r>
            <a:r>
              <a:rPr lang="en-US" altLang="zh-CN" dirty="0"/>
              <a:t>non-FIFO</a:t>
            </a:r>
            <a:r>
              <a:rPr lang="zh-CN" altLang="en-US" dirty="0"/>
              <a:t>实现的</a:t>
            </a:r>
            <a:r>
              <a:rPr lang="en-US" altLang="zh-CN" dirty="0"/>
              <a:t>write buffer</a:t>
            </a:r>
            <a:r>
              <a:rPr lang="zh-CN" altLang="en-US" dirty="0"/>
              <a:t>中，比如</a:t>
            </a:r>
            <a:r>
              <a:rPr lang="en-US" altLang="zh-CN" dirty="0"/>
              <a:t>ARM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如果前一条</a:t>
            </a:r>
            <a:r>
              <a:rPr lang="en-US" altLang="zh-CN" dirty="0"/>
              <a:t>store</a:t>
            </a:r>
            <a:r>
              <a:rPr lang="zh-CN" altLang="en-US" dirty="0"/>
              <a:t>指令发生了</a:t>
            </a:r>
            <a:r>
              <a:rPr lang="en-US" altLang="zh-CN" dirty="0"/>
              <a:t>cache miss</a:t>
            </a:r>
            <a:r>
              <a:rPr lang="zh-CN" altLang="en-US" dirty="0"/>
              <a:t>或者有多条对于同一地址的写入操作，就有可能发生。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575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693746-D90C-47B5-AF4A-3B6B5A24FBBD}"/>
              </a:ext>
            </a:extLst>
          </p:cNvPr>
          <p:cNvSpPr txBox="1"/>
          <p:nvPr/>
        </p:nvSpPr>
        <p:spPr>
          <a:xfrm>
            <a:off x="333375" y="314325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Load-load reordering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EEB488-0580-46CC-8945-1DC73499190B}"/>
              </a:ext>
            </a:extLst>
          </p:cNvPr>
          <p:cNvSpPr txBox="1"/>
          <p:nvPr/>
        </p:nvSpPr>
        <p:spPr>
          <a:xfrm>
            <a:off x="333375" y="1219200"/>
            <a:ext cx="992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对于没有依赖的</a:t>
            </a:r>
            <a:r>
              <a:rPr lang="en-US" altLang="zh-CN" dirty="0"/>
              <a:t>load</a:t>
            </a:r>
            <a:r>
              <a:rPr lang="zh-CN" altLang="en-US" dirty="0"/>
              <a:t>指令，可以重新进行排序</a:t>
            </a:r>
          </a:p>
        </p:txBody>
      </p:sp>
    </p:spTree>
    <p:extLst>
      <p:ext uri="{BB962C8B-B14F-4D97-AF65-F5344CB8AC3E}">
        <p14:creationId xmlns:p14="http://schemas.microsoft.com/office/powerpoint/2010/main" val="173187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693746-D90C-47B5-AF4A-3B6B5A24FBBD}"/>
              </a:ext>
            </a:extLst>
          </p:cNvPr>
          <p:cNvSpPr txBox="1"/>
          <p:nvPr/>
        </p:nvSpPr>
        <p:spPr>
          <a:xfrm>
            <a:off x="333375" y="314325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Load-store Store-load reordering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EEB488-0580-46CC-8945-1DC73499190B}"/>
              </a:ext>
            </a:extLst>
          </p:cNvPr>
          <p:cNvSpPr txBox="1"/>
          <p:nvPr/>
        </p:nvSpPr>
        <p:spPr>
          <a:xfrm>
            <a:off x="333375" y="1219200"/>
            <a:ext cx="992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在实现了</a:t>
            </a:r>
            <a:r>
              <a:rPr lang="en-US" altLang="zh-CN" dirty="0"/>
              <a:t>FIFO Write Buffer</a:t>
            </a:r>
            <a:r>
              <a:rPr lang="zh-CN" altLang="en-US" dirty="0"/>
              <a:t>中可能也会出现这种情况</a:t>
            </a:r>
          </a:p>
        </p:txBody>
      </p:sp>
    </p:spTree>
    <p:extLst>
      <p:ext uri="{BB962C8B-B14F-4D97-AF65-F5344CB8AC3E}">
        <p14:creationId xmlns:p14="http://schemas.microsoft.com/office/powerpoint/2010/main" val="57229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00AE9-DC16-42F4-BF76-A5646ABF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consistency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5D0A13-D81E-43BF-B184-C49C56FA39E8}"/>
              </a:ext>
            </a:extLst>
          </p:cNvPr>
          <p:cNvSpPr txBox="1"/>
          <p:nvPr/>
        </p:nvSpPr>
        <p:spPr>
          <a:xfrm>
            <a:off x="685800" y="2105025"/>
            <a:ext cx="1514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T1:</a:t>
            </a:r>
          </a:p>
          <a:p>
            <a:r>
              <a:rPr lang="en-US" altLang="zh-CN" dirty="0"/>
              <a:t>X = 1</a:t>
            </a:r>
          </a:p>
          <a:p>
            <a:r>
              <a:rPr lang="en-US" altLang="zh-CN" dirty="0"/>
              <a:t>flag = 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48C6F7-BF85-42FF-B9EE-ADC450699F0A}"/>
              </a:ext>
            </a:extLst>
          </p:cNvPr>
          <p:cNvSpPr txBox="1"/>
          <p:nvPr/>
        </p:nvSpPr>
        <p:spPr>
          <a:xfrm>
            <a:off x="4010025" y="2105025"/>
            <a:ext cx="196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T2:</a:t>
            </a:r>
          </a:p>
          <a:p>
            <a:r>
              <a:rPr lang="en-US" altLang="zh-CN" dirty="0"/>
              <a:t>while(flag == 0)</a:t>
            </a:r>
          </a:p>
          <a:p>
            <a:r>
              <a:rPr lang="en-US" altLang="zh-CN" dirty="0"/>
              <a:t>	;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(“%d\n”, X);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A9EEB9-E53A-4EE5-BB49-2EED35BA162D}"/>
              </a:ext>
            </a:extLst>
          </p:cNvPr>
          <p:cNvSpPr txBox="1"/>
          <p:nvPr/>
        </p:nvSpPr>
        <p:spPr>
          <a:xfrm>
            <a:off x="333375" y="1400175"/>
            <a:ext cx="57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 = 0, flag = 0;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DB8C18-ADF2-445D-BC55-54AB2B844F8E}"/>
              </a:ext>
            </a:extLst>
          </p:cNvPr>
          <p:cNvSpPr txBox="1"/>
          <p:nvPr/>
        </p:nvSpPr>
        <p:spPr>
          <a:xfrm>
            <a:off x="457200" y="3876675"/>
            <a:ext cx="57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假设在满足</a:t>
            </a:r>
            <a:r>
              <a:rPr lang="en-US" altLang="zh-CN" dirty="0">
                <a:solidFill>
                  <a:srgbClr val="FF0000"/>
                </a:solidFill>
              </a:rPr>
              <a:t>Coherence</a:t>
            </a:r>
            <a:r>
              <a:rPr lang="zh-CN" altLang="en-US" dirty="0">
                <a:solidFill>
                  <a:srgbClr val="FF0000"/>
                </a:solidFill>
              </a:rPr>
              <a:t>的前提下，这段程序有问题吗？打印出来的值会是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30EC9A-26BA-4C56-AB3D-84B370C12294}"/>
              </a:ext>
            </a:extLst>
          </p:cNvPr>
          <p:cNvSpPr txBox="1"/>
          <p:nvPr/>
        </p:nvSpPr>
        <p:spPr>
          <a:xfrm>
            <a:off x="7258050" y="1924050"/>
            <a:ext cx="370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想等到</a:t>
            </a:r>
            <a:r>
              <a:rPr lang="en-US" altLang="zh-CN" dirty="0"/>
              <a:t>T1</a:t>
            </a:r>
            <a:r>
              <a:rPr lang="zh-CN" altLang="en-US" dirty="0"/>
              <a:t>把事情做完以后再去打印结果</a:t>
            </a:r>
          </a:p>
        </p:txBody>
      </p:sp>
    </p:spTree>
    <p:extLst>
      <p:ext uri="{BB962C8B-B14F-4D97-AF65-F5344CB8AC3E}">
        <p14:creationId xmlns:p14="http://schemas.microsoft.com/office/powerpoint/2010/main" val="287700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00AE9-DC16-42F4-BF76-A5646ABF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consistency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5D0A13-D81E-43BF-B184-C49C56FA39E8}"/>
              </a:ext>
            </a:extLst>
          </p:cNvPr>
          <p:cNvSpPr txBox="1"/>
          <p:nvPr/>
        </p:nvSpPr>
        <p:spPr>
          <a:xfrm>
            <a:off x="685800" y="2105025"/>
            <a:ext cx="1514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T1:</a:t>
            </a:r>
          </a:p>
          <a:p>
            <a:r>
              <a:rPr lang="en-US" altLang="zh-CN" dirty="0"/>
              <a:t>X = 1</a:t>
            </a:r>
          </a:p>
          <a:p>
            <a:r>
              <a:rPr lang="en-US" altLang="zh-CN" dirty="0"/>
              <a:t>flag = 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48C6F7-BF85-42FF-B9EE-ADC450699F0A}"/>
              </a:ext>
            </a:extLst>
          </p:cNvPr>
          <p:cNvSpPr txBox="1"/>
          <p:nvPr/>
        </p:nvSpPr>
        <p:spPr>
          <a:xfrm>
            <a:off x="4010025" y="2105025"/>
            <a:ext cx="196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T2:</a:t>
            </a:r>
          </a:p>
          <a:p>
            <a:r>
              <a:rPr lang="en-US" altLang="zh-CN" dirty="0"/>
              <a:t>while(flag == 0)</a:t>
            </a:r>
          </a:p>
          <a:p>
            <a:r>
              <a:rPr lang="en-US" altLang="zh-CN" dirty="0"/>
              <a:t>	;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(“%d\n”, X);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A9EEB9-E53A-4EE5-BB49-2EED35BA162D}"/>
              </a:ext>
            </a:extLst>
          </p:cNvPr>
          <p:cNvSpPr txBox="1"/>
          <p:nvPr/>
        </p:nvSpPr>
        <p:spPr>
          <a:xfrm>
            <a:off x="333375" y="1400175"/>
            <a:ext cx="57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 = 0, flag = 0;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DB8C18-ADF2-445D-BC55-54AB2B844F8E}"/>
              </a:ext>
            </a:extLst>
          </p:cNvPr>
          <p:cNvSpPr txBox="1"/>
          <p:nvPr/>
        </p:nvSpPr>
        <p:spPr>
          <a:xfrm>
            <a:off x="457200" y="3876675"/>
            <a:ext cx="57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假设在满足</a:t>
            </a:r>
            <a:r>
              <a:rPr lang="en-US" altLang="zh-CN" dirty="0">
                <a:solidFill>
                  <a:srgbClr val="FF0000"/>
                </a:solidFill>
              </a:rPr>
              <a:t>Coherence</a:t>
            </a:r>
            <a:r>
              <a:rPr lang="zh-CN" altLang="en-US" dirty="0">
                <a:solidFill>
                  <a:srgbClr val="FF0000"/>
                </a:solidFill>
              </a:rPr>
              <a:t>的前提下，这段程序有问题吗？打印出来的值会是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4E61D0-FA46-424C-B26E-64912AFF4551}"/>
              </a:ext>
            </a:extLst>
          </p:cNvPr>
          <p:cNvSpPr txBox="1"/>
          <p:nvPr/>
        </p:nvSpPr>
        <p:spPr>
          <a:xfrm>
            <a:off x="533400" y="4733925"/>
            <a:ext cx="787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如果只有</a:t>
            </a:r>
            <a:r>
              <a:rPr lang="en-US" altLang="zh-CN" dirty="0"/>
              <a:t>T1</a:t>
            </a:r>
            <a:r>
              <a:rPr lang="zh-CN" altLang="en-US" dirty="0"/>
              <a:t>一个线程，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flag</a:t>
            </a:r>
            <a:r>
              <a:rPr lang="zh-CN" altLang="en-US" dirty="0"/>
              <a:t>之间没有数据依赖，那先计算谁都是可以的。但是在多线程的环境中，重排会导致计算结果不可控。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DA769D-F4B8-4167-B829-FDFCDC1F7967}"/>
              </a:ext>
            </a:extLst>
          </p:cNvPr>
          <p:cNvSpPr txBox="1"/>
          <p:nvPr/>
        </p:nvSpPr>
        <p:spPr>
          <a:xfrm>
            <a:off x="533400" y="5868174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编译器重排</a:t>
            </a:r>
            <a:endParaRPr lang="en-US" altLang="zh-CN" dirty="0"/>
          </a:p>
          <a:p>
            <a:r>
              <a:rPr lang="zh-CN" altLang="en-US" dirty="0"/>
              <a:t>处理器乱序执行</a:t>
            </a:r>
            <a:endParaRPr lang="en-US" altLang="zh-CN" dirty="0"/>
          </a:p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30EC9A-26BA-4C56-AB3D-84B370C12294}"/>
              </a:ext>
            </a:extLst>
          </p:cNvPr>
          <p:cNvSpPr txBox="1"/>
          <p:nvPr/>
        </p:nvSpPr>
        <p:spPr>
          <a:xfrm>
            <a:off x="7258050" y="1924050"/>
            <a:ext cx="370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想等到</a:t>
            </a:r>
            <a:r>
              <a:rPr lang="en-US" altLang="zh-CN" dirty="0"/>
              <a:t>T1</a:t>
            </a:r>
            <a:r>
              <a:rPr lang="zh-CN" altLang="en-US" dirty="0"/>
              <a:t>把事情做完以后再去打印结果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888813-393D-4DC8-B1B1-4B5AE4980955}"/>
              </a:ext>
            </a:extLst>
          </p:cNvPr>
          <p:cNvSpPr txBox="1"/>
          <p:nvPr/>
        </p:nvSpPr>
        <p:spPr>
          <a:xfrm>
            <a:off x="4471987" y="6038076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用什么保证？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57CDED-D0F1-4DB4-AA71-F51BEC64F8C4}"/>
              </a:ext>
            </a:extLst>
          </p:cNvPr>
          <p:cNvSpPr txBox="1"/>
          <p:nvPr/>
        </p:nvSpPr>
        <p:spPr>
          <a:xfrm>
            <a:off x="7562852" y="5918418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需要处理器对存储的行为有一个明确的定义！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9F96E8-24C8-4771-8FD9-75731B8D9258}"/>
              </a:ext>
            </a:extLst>
          </p:cNvPr>
          <p:cNvSpPr txBox="1"/>
          <p:nvPr/>
        </p:nvSpPr>
        <p:spPr>
          <a:xfrm>
            <a:off x="6624637" y="3876675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volatile int flag;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5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2A44A8-7BC0-4DA3-88C8-51C6E1E4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947737"/>
            <a:ext cx="9629775" cy="1552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5ABDAB-FE7D-4C88-A66C-B7E7170A2227}"/>
              </a:ext>
            </a:extLst>
          </p:cNvPr>
          <p:cNvSpPr txBox="1"/>
          <p:nvPr/>
        </p:nvSpPr>
        <p:spPr>
          <a:xfrm>
            <a:off x="876300" y="219075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</a:t>
            </a:r>
            <a:r>
              <a:rPr lang="zh-CN" altLang="en-US" dirty="0"/>
              <a:t>和</a:t>
            </a:r>
            <a:r>
              <a:rPr lang="en-US" altLang="zh-CN" dirty="0"/>
              <a:t>r2</a:t>
            </a:r>
            <a:r>
              <a:rPr lang="zh-CN" altLang="en-US" dirty="0"/>
              <a:t>可以同时为</a:t>
            </a:r>
            <a:r>
              <a:rPr lang="en-US" altLang="zh-CN" dirty="0"/>
              <a:t>0</a:t>
            </a:r>
            <a:r>
              <a:rPr lang="zh-CN" altLang="en-US" dirty="0"/>
              <a:t>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33F6CB-6F0C-4FAC-8576-C1DD6D815444}"/>
              </a:ext>
            </a:extLst>
          </p:cNvPr>
          <p:cNvSpPr txBox="1"/>
          <p:nvPr/>
        </p:nvSpPr>
        <p:spPr>
          <a:xfrm>
            <a:off x="1000125" y="2809875"/>
            <a:ext cx="8505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S1 -&gt; L1 -&gt; S2 -&gt; L2</a:t>
            </a:r>
          </a:p>
          <a:p>
            <a:r>
              <a:rPr lang="en-US" altLang="zh-CN" dirty="0"/>
              <a:t>S1 -&gt; S2 -&gt; L1 -&gt; L2</a:t>
            </a:r>
          </a:p>
          <a:p>
            <a:r>
              <a:rPr lang="en-US" altLang="zh-CN" dirty="0"/>
              <a:t>S2 -&gt; S1 -&gt; L2 -&gt; L1</a:t>
            </a:r>
          </a:p>
          <a:p>
            <a:r>
              <a:rPr lang="en-US" altLang="zh-CN" dirty="0"/>
              <a:t>S2-&gt; L2 -&gt; S1 -&gt; L1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24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5C6D44-EC6B-4E10-9D9F-F1E2C90B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947737"/>
            <a:ext cx="9629775" cy="15525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E7EA3B6-167B-4AD1-B6FE-8A244412FD46}"/>
              </a:ext>
            </a:extLst>
          </p:cNvPr>
          <p:cNvSpPr txBox="1"/>
          <p:nvPr/>
        </p:nvSpPr>
        <p:spPr>
          <a:xfrm>
            <a:off x="971550" y="2771775"/>
            <a:ext cx="338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 reordering</a:t>
            </a:r>
          </a:p>
          <a:p>
            <a:r>
              <a:rPr lang="en-US" altLang="zh-CN" dirty="0"/>
              <a:t>r1 = y;</a:t>
            </a:r>
          </a:p>
          <a:p>
            <a:r>
              <a:rPr lang="en-US" altLang="zh-CN" dirty="0"/>
              <a:t>x = NEW;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ED6E44-05AE-4D09-B8C6-C838EEE5F7E9}"/>
              </a:ext>
            </a:extLst>
          </p:cNvPr>
          <p:cNvSpPr txBox="1"/>
          <p:nvPr/>
        </p:nvSpPr>
        <p:spPr>
          <a:xfrm>
            <a:off x="5753100" y="2771775"/>
            <a:ext cx="338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C2 reordering</a:t>
            </a:r>
          </a:p>
          <a:p>
            <a:r>
              <a:rPr lang="en-US" altLang="zh-CN" dirty="0"/>
              <a:t>r2 = x;</a:t>
            </a:r>
          </a:p>
          <a:p>
            <a:r>
              <a:rPr lang="en-US" altLang="zh-CN" dirty="0"/>
              <a:t>y = NEW;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7D4377-84CA-48EE-96BB-9BEAD5347613}"/>
              </a:ext>
            </a:extLst>
          </p:cNvPr>
          <p:cNvSpPr txBox="1"/>
          <p:nvPr/>
        </p:nvSpPr>
        <p:spPr>
          <a:xfrm>
            <a:off x="971550" y="4876800"/>
            <a:ext cx="992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如今的大多数处理器都允许</a:t>
            </a:r>
            <a:r>
              <a:rPr lang="en-US" altLang="zh-CN" dirty="0" err="1"/>
              <a:t>x,y</a:t>
            </a:r>
            <a:r>
              <a:rPr lang="zh-CN" altLang="en-US" dirty="0"/>
              <a:t>同时等于</a:t>
            </a:r>
            <a:r>
              <a:rPr lang="en-US" altLang="zh-CN" dirty="0"/>
              <a:t>0</a:t>
            </a:r>
            <a:r>
              <a:rPr lang="zh-CN" altLang="en-US" dirty="0"/>
              <a:t>的发生。</a:t>
            </a:r>
          </a:p>
        </p:txBody>
      </p:sp>
    </p:spTree>
    <p:extLst>
      <p:ext uri="{BB962C8B-B14F-4D97-AF65-F5344CB8AC3E}">
        <p14:creationId xmlns:p14="http://schemas.microsoft.com/office/powerpoint/2010/main" val="428647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386A4A-0647-423E-BFCC-34434F08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71463"/>
            <a:ext cx="8625887" cy="55006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73CC4C-9195-46A0-8227-EE42F28CF278}"/>
              </a:ext>
            </a:extLst>
          </p:cNvPr>
          <p:cNvSpPr txBox="1"/>
          <p:nvPr/>
        </p:nvSpPr>
        <p:spPr>
          <a:xfrm>
            <a:off x="1247775" y="5981700"/>
            <a:ext cx="957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Consistency = Cache coherence + Core Pipeline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831E7E-A1B3-4905-B7BA-69D542DED4E5}"/>
              </a:ext>
            </a:extLst>
          </p:cNvPr>
          <p:cNvSpPr txBox="1"/>
          <p:nvPr/>
        </p:nvSpPr>
        <p:spPr>
          <a:xfrm>
            <a:off x="1717380" y="6401871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 coherence</a:t>
            </a:r>
            <a:r>
              <a:rPr lang="zh-CN" altLang="en-US" dirty="0"/>
              <a:t>为</a:t>
            </a:r>
            <a:r>
              <a:rPr lang="en-US" altLang="zh-CN" dirty="0"/>
              <a:t>core</a:t>
            </a:r>
            <a:r>
              <a:rPr lang="zh-CN" altLang="en-US" dirty="0"/>
              <a:t>提供了</a:t>
            </a:r>
            <a:r>
              <a:rPr lang="en-US" altLang="zh-CN" dirty="0"/>
              <a:t>Memory</a:t>
            </a:r>
            <a:r>
              <a:rPr lang="zh-CN" altLang="en-US" dirty="0"/>
              <a:t>的抽象</a:t>
            </a:r>
          </a:p>
        </p:txBody>
      </p:sp>
    </p:spTree>
    <p:extLst>
      <p:ext uri="{BB962C8B-B14F-4D97-AF65-F5344CB8AC3E}">
        <p14:creationId xmlns:p14="http://schemas.microsoft.com/office/powerpoint/2010/main" val="27777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22CC4E-EC91-44D4-AE84-ACD484DB8586}"/>
              </a:ext>
            </a:extLst>
          </p:cNvPr>
          <p:cNvSpPr txBox="1"/>
          <p:nvPr/>
        </p:nvSpPr>
        <p:spPr>
          <a:xfrm>
            <a:off x="695326" y="771525"/>
            <a:ext cx="88963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(1) Store – Store order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(2) Load – Load order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(3) Store – Load order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(4) Load – Store order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CB2C5A-ACA8-4963-A9CE-3DF7216E7CAE}"/>
              </a:ext>
            </a:extLst>
          </p:cNvPr>
          <p:cNvSpPr txBox="1"/>
          <p:nvPr/>
        </p:nvSpPr>
        <p:spPr>
          <a:xfrm>
            <a:off x="400050" y="142875"/>
            <a:ext cx="865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顺序？</a:t>
            </a:r>
          </a:p>
        </p:txBody>
      </p:sp>
    </p:spTree>
    <p:extLst>
      <p:ext uri="{BB962C8B-B14F-4D97-AF65-F5344CB8AC3E}">
        <p14:creationId xmlns:p14="http://schemas.microsoft.com/office/powerpoint/2010/main" val="371558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B143E6-A9A7-4DE1-A3AC-59DE3D65D559}"/>
              </a:ext>
            </a:extLst>
          </p:cNvPr>
          <p:cNvSpPr txBox="1"/>
          <p:nvPr/>
        </p:nvSpPr>
        <p:spPr>
          <a:xfrm>
            <a:off x="219075" y="228600"/>
            <a:ext cx="1042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Sequential Consistency(SC)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080A3B-6BFC-4810-ABA9-4D541166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019174"/>
            <a:ext cx="7343775" cy="24098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74471F-B15B-4F1D-A7EC-0BB3AB3018F8}"/>
              </a:ext>
            </a:extLst>
          </p:cNvPr>
          <p:cNvSpPr txBox="1"/>
          <p:nvPr/>
        </p:nvSpPr>
        <p:spPr>
          <a:xfrm>
            <a:off x="561974" y="5153025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L(a) = Value of MAX&lt;m{S(a) | S(a) &lt;m L(a)}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9AF66E-A8D0-4A62-BCC7-B74F4CC38CA0}"/>
              </a:ext>
            </a:extLst>
          </p:cNvPr>
          <p:cNvSpPr txBox="1"/>
          <p:nvPr/>
        </p:nvSpPr>
        <p:spPr>
          <a:xfrm>
            <a:off x="561974" y="5724525"/>
            <a:ext cx="795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 a </a:t>
            </a:r>
            <a:r>
              <a:rPr lang="zh-CN" altLang="en-US" dirty="0"/>
              <a:t>获取的值为最近一次对</a:t>
            </a:r>
            <a:r>
              <a:rPr lang="en-US" altLang="zh-CN" dirty="0"/>
              <a:t>A</a:t>
            </a:r>
            <a:r>
              <a:rPr lang="zh-CN" altLang="en-US" dirty="0"/>
              <a:t>写入的值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21A2F5-8DBE-46BF-AC5F-1A7DAA6FEA94}"/>
              </a:ext>
            </a:extLst>
          </p:cNvPr>
          <p:cNvSpPr txBox="1"/>
          <p:nvPr/>
        </p:nvSpPr>
        <p:spPr>
          <a:xfrm>
            <a:off x="5972175" y="342900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最严格的顺序</a:t>
            </a:r>
          </a:p>
        </p:txBody>
      </p:sp>
    </p:spTree>
    <p:extLst>
      <p:ext uri="{BB962C8B-B14F-4D97-AF65-F5344CB8AC3E}">
        <p14:creationId xmlns:p14="http://schemas.microsoft.com/office/powerpoint/2010/main" val="29158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1298</Words>
  <Application>Microsoft Office PowerPoint</Application>
  <PresentationFormat>宽屏</PresentationFormat>
  <Paragraphs>184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Consistency and Coherence</vt:lpstr>
      <vt:lpstr>Cache coherence</vt:lpstr>
      <vt:lpstr>Memory consistency</vt:lpstr>
      <vt:lpstr>Memory consistency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更多的优化</vt:lpstr>
      <vt:lpstr>Non-binding prefetching</vt:lpstr>
      <vt:lpstr>分支预测</vt:lpstr>
      <vt:lpstr>乱序执行 内存一致性猜测</vt:lpstr>
      <vt:lpstr>多线程 Read-Modify-Write(RMW)的实现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force ordering</vt:lpstr>
      <vt:lpstr>原子指令的实现(Read-Modify-Write)</vt:lpstr>
      <vt:lpstr>Fence指令的实现</vt:lpstr>
      <vt:lpstr>更多的优化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Consistency and Coherence</dc:title>
  <dc:creator>璋 蒋</dc:creator>
  <cp:lastModifiedBy>璋 蒋</cp:lastModifiedBy>
  <cp:revision>161</cp:revision>
  <dcterms:created xsi:type="dcterms:W3CDTF">2021-10-15T01:16:53Z</dcterms:created>
  <dcterms:modified xsi:type="dcterms:W3CDTF">2021-10-28T05:16:36Z</dcterms:modified>
</cp:coreProperties>
</file>