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2" r:id="rId2"/>
    <p:sldId id="275" r:id="rId3"/>
    <p:sldId id="274" r:id="rId4"/>
    <p:sldId id="277" r:id="rId5"/>
    <p:sldId id="273" r:id="rId6"/>
    <p:sldId id="279" r:id="rId7"/>
    <p:sldId id="281" r:id="rId8"/>
    <p:sldId id="263" r:id="rId9"/>
    <p:sldId id="284" r:id="rId10"/>
    <p:sldId id="267" r:id="rId11"/>
    <p:sldId id="285" r:id="rId12"/>
    <p:sldId id="287" r:id="rId13"/>
    <p:sldId id="28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387" autoAdjust="0"/>
  </p:normalViewPr>
  <p:slideViewPr>
    <p:cSldViewPr snapToGrid="0">
      <p:cViewPr varScale="1">
        <p:scale>
          <a:sx n="102" d="100"/>
          <a:sy n="102" d="100"/>
        </p:scale>
        <p:origin x="12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ED86E5-35CE-4ACD-9EFD-0EC274D8BE1D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074DB5-68EA-4B01-865B-98A3B545CD57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pPr marL="0" algn="ctr" defTabSz="914400"/>
          <a:r>
            <a:rPr lang="en-US" sz="2400" kern="1200" dirty="0"/>
            <a:t>SIMILARITY</a:t>
          </a:r>
          <a:br>
            <a:rPr lang="en-US" sz="2400" kern="1200" dirty="0"/>
          </a:br>
          <a:r>
            <a:rPr lang="en-US" sz="2400" kern="1200" dirty="0"/>
            <a:t>CALCULATION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gm:t>
    </dgm:pt>
    <dgm:pt modelId="{841B31A5-3BAB-4703-B6BF-B28597CF901A}" type="parTrans" cxnId="{C0164B91-81CC-4A92-981D-FEECB2A2C9C1}">
      <dgm:prSet/>
      <dgm:spPr/>
      <dgm:t>
        <a:bodyPr/>
        <a:lstStyle/>
        <a:p>
          <a:endParaRPr lang="en-US"/>
        </a:p>
      </dgm:t>
    </dgm:pt>
    <dgm:pt modelId="{8CE09683-A858-4C7E-ACBC-1A05D75294EE}" type="sibTrans" cxnId="{C0164B91-81CC-4A92-981D-FEECB2A2C9C1}">
      <dgm:prSet/>
      <dgm:spPr>
        <a:solidFill>
          <a:schemeClr val="tx1">
            <a:lumMod val="50000"/>
            <a:lumOff val="50000"/>
          </a:schemeClr>
        </a:solidFill>
        <a:ln w="63500"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endParaRPr lang="en-US"/>
        </a:p>
      </dgm:t>
    </dgm:pt>
    <dgm:pt modelId="{0D2202CF-ED45-4DE5-AC15-658DFBE937A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pPr marL="0" algn="ctr" defTabSz="914400"/>
          <a:r>
            <a:rPr lang="en-US" sz="2400" kern="1200" dirty="0"/>
            <a:t>VALIDATION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gm:t>
    </dgm:pt>
    <dgm:pt modelId="{62BBF3E1-F600-4D5C-AC96-580EE4D567D5}" type="parTrans" cxnId="{AD656B69-278E-49B6-8F34-50DDCB38819E}">
      <dgm:prSet/>
      <dgm:spPr/>
      <dgm:t>
        <a:bodyPr/>
        <a:lstStyle/>
        <a:p>
          <a:endParaRPr lang="en-US"/>
        </a:p>
      </dgm:t>
    </dgm:pt>
    <dgm:pt modelId="{1006331A-2965-4A97-8C40-D90DF2194A2E}" type="sibTrans" cxnId="{AD656B69-278E-49B6-8F34-50DDCB38819E}">
      <dgm:prSet/>
      <dgm:spPr>
        <a:noFill/>
        <a:ln w="1270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33BE4700-1A56-4832-8949-8616E48512DC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pPr marL="0" algn="ctr" defTabSz="914400"/>
          <a:r>
            <a:rPr lang="en-US" sz="2400" kern="1200" dirty="0"/>
            <a:t>AGENT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gm:t>
    </dgm:pt>
    <dgm:pt modelId="{C017042F-7714-4CB1-A785-6E4C51B35E7F}" type="parTrans" cxnId="{76E99D8E-4DF8-48C2-BD9E-0EA6898E6A39}">
      <dgm:prSet/>
      <dgm:spPr/>
      <dgm:t>
        <a:bodyPr/>
        <a:lstStyle/>
        <a:p>
          <a:endParaRPr lang="en-US"/>
        </a:p>
      </dgm:t>
    </dgm:pt>
    <dgm:pt modelId="{81E7DD70-E3D0-4FA6-AF63-8FB8D5AC1A66}" type="sibTrans" cxnId="{76E99D8E-4DF8-48C2-BD9E-0EA6898E6A39}">
      <dgm:prSet/>
      <dgm:spPr>
        <a:noFill/>
        <a:ln w="1270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FF2BF1C2-AD34-49E1-8B78-512773F583DB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rgbClr val="FFC000"/>
        </a:solidFill>
      </dgm:spPr>
      <dgm:t>
        <a:bodyPr/>
        <a:lstStyle/>
        <a:p>
          <a:pPr marL="0" algn="ctr" defTabSz="914400"/>
          <a:r>
            <a:rPr lang="en-US" sz="2400" kern="1200" dirty="0"/>
            <a:t>CANONICALIZATION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gm:t>
    </dgm:pt>
    <dgm:pt modelId="{167A1F82-74D6-4999-9CAA-6431C2AE0296}" type="parTrans" cxnId="{E676F79D-6468-4B62-B135-7A3280A6E3C9}">
      <dgm:prSet/>
      <dgm:spPr/>
      <dgm:t>
        <a:bodyPr/>
        <a:lstStyle/>
        <a:p>
          <a:endParaRPr lang="en-US"/>
        </a:p>
      </dgm:t>
    </dgm:pt>
    <dgm:pt modelId="{A4E77835-904B-42D2-A666-E029B0E2E2D0}" type="sibTrans" cxnId="{E676F79D-6468-4B62-B135-7A3280A6E3C9}">
      <dgm:prSet/>
      <dgm:spPr>
        <a:noFill/>
        <a:ln w="1270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gm:spPr>
      <dgm:t>
        <a:bodyPr/>
        <a:lstStyle/>
        <a:p>
          <a:endParaRPr lang="en-US"/>
        </a:p>
      </dgm:t>
    </dgm:pt>
    <dgm:pt modelId="{C73B0FA8-062D-4280-8913-EB16819B744E}" type="pres">
      <dgm:prSet presAssocID="{D5ED86E5-35CE-4ACD-9EFD-0EC274D8BE1D}" presName="cycle" presStyleCnt="0">
        <dgm:presLayoutVars>
          <dgm:dir/>
          <dgm:resizeHandles val="exact"/>
        </dgm:presLayoutVars>
      </dgm:prSet>
      <dgm:spPr/>
    </dgm:pt>
    <dgm:pt modelId="{D970C1D5-DF2E-4124-BD31-E133F232C39A}" type="pres">
      <dgm:prSet presAssocID="{A8074DB5-68EA-4B01-865B-98A3B545CD57}" presName="node" presStyleLbl="node1" presStyleIdx="0" presStyleCnt="4">
        <dgm:presLayoutVars>
          <dgm:bulletEnabled val="1"/>
        </dgm:presLayoutVars>
      </dgm:prSet>
      <dgm:spPr>
        <a:xfrm>
          <a:off x="3174007" y="3160"/>
          <a:ext cx="1779984" cy="1156989"/>
        </a:xfrm>
        <a:prstGeom prst="roundRect">
          <a:avLst/>
        </a:prstGeom>
      </dgm:spPr>
    </dgm:pt>
    <dgm:pt modelId="{209E91C1-E4F2-48F5-8127-1DF5EEAF7FD7}" type="pres">
      <dgm:prSet presAssocID="{A8074DB5-68EA-4B01-865B-98A3B545CD57}" presName="spNode" presStyleCnt="0"/>
      <dgm:spPr/>
    </dgm:pt>
    <dgm:pt modelId="{2D3B30DE-9866-4BBD-9E52-3A23DF06973C}" type="pres">
      <dgm:prSet presAssocID="{8CE09683-A858-4C7E-ACBC-1A05D75294EE}" presName="sibTrans" presStyleLbl="sibTrans1D1" presStyleIdx="0" presStyleCnt="4"/>
      <dgm:spPr/>
    </dgm:pt>
    <dgm:pt modelId="{9FD17841-B26F-4160-B462-87B2DA075E8E}" type="pres">
      <dgm:prSet presAssocID="{0D2202CF-ED45-4DE5-AC15-658DFBE937A0}" presName="node" presStyleLbl="node1" presStyleIdx="1" presStyleCnt="4">
        <dgm:presLayoutVars>
          <dgm:bulletEnabled val="1"/>
        </dgm:presLayoutVars>
      </dgm:prSet>
      <dgm:spPr>
        <a:xfrm>
          <a:off x="5371068" y="1599418"/>
          <a:ext cx="1779984" cy="1156989"/>
        </a:xfrm>
        <a:prstGeom prst="roundRect">
          <a:avLst/>
        </a:prstGeom>
      </dgm:spPr>
    </dgm:pt>
    <dgm:pt modelId="{7049BFC0-6C1E-4AEE-A3DB-DF3FF8CC1E89}" type="pres">
      <dgm:prSet presAssocID="{0D2202CF-ED45-4DE5-AC15-658DFBE937A0}" presName="spNode" presStyleCnt="0"/>
      <dgm:spPr/>
    </dgm:pt>
    <dgm:pt modelId="{6E92860A-49A1-4970-98B2-E77CAD8CC3E9}" type="pres">
      <dgm:prSet presAssocID="{1006331A-2965-4A97-8C40-D90DF2194A2E}" presName="sibTrans" presStyleLbl="sibTrans1D1" presStyleIdx="1" presStyleCnt="4"/>
      <dgm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</dgm:spPr>
    </dgm:pt>
    <dgm:pt modelId="{F00F6EDB-B2E1-4CF2-B172-CE1742CD1596}" type="pres">
      <dgm:prSet presAssocID="{33BE4700-1A56-4832-8949-8616E48512DC}" presName="node" presStyleLbl="node1" presStyleIdx="2" presStyleCnt="4">
        <dgm:presLayoutVars>
          <dgm:bulletEnabled val="1"/>
        </dgm:presLayoutVars>
      </dgm:prSet>
      <dgm:spPr>
        <a:xfrm>
          <a:off x="1816149" y="4182218"/>
          <a:ext cx="1779984" cy="1156989"/>
        </a:xfrm>
        <a:prstGeom prst="roundRect">
          <a:avLst/>
        </a:prstGeom>
      </dgm:spPr>
    </dgm:pt>
    <dgm:pt modelId="{CF8879FA-A9EB-473D-8295-259F656A1339}" type="pres">
      <dgm:prSet presAssocID="{33BE4700-1A56-4832-8949-8616E48512DC}" presName="spNode" presStyleCnt="0"/>
      <dgm:spPr/>
    </dgm:pt>
    <dgm:pt modelId="{3FD6649C-EA30-47B0-B972-268C19FEA7DD}" type="pres">
      <dgm:prSet presAssocID="{81E7DD70-E3D0-4FA6-AF63-8FB8D5AC1A66}" presName="sibTrans" presStyleLbl="sibTrans1D1" presStyleIdx="2" presStyleCnt="4"/>
      <dgm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</dgm:spPr>
    </dgm:pt>
    <dgm:pt modelId="{BE643B74-C3FC-443C-B723-0FEECFE29D9D}" type="pres">
      <dgm:prSet presAssocID="{FF2BF1C2-AD34-49E1-8B78-512773F583DB}" presName="node" presStyleLbl="node1" presStyleIdx="3" presStyleCnt="4">
        <dgm:presLayoutVars>
          <dgm:bulletEnabled val="1"/>
        </dgm:presLayoutVars>
      </dgm:prSet>
      <dgm:spPr>
        <a:xfrm>
          <a:off x="976947" y="1599418"/>
          <a:ext cx="1779984" cy="1156989"/>
        </a:xfrm>
        <a:prstGeom prst="roundRect">
          <a:avLst/>
        </a:prstGeom>
      </dgm:spPr>
    </dgm:pt>
    <dgm:pt modelId="{C8738CA5-635F-4C39-9D17-788301DC4AE4}" type="pres">
      <dgm:prSet presAssocID="{FF2BF1C2-AD34-49E1-8B78-512773F583DB}" presName="spNode" presStyleCnt="0"/>
      <dgm:spPr/>
    </dgm:pt>
    <dgm:pt modelId="{F09547C8-5CCF-41E5-AF36-16349AD567B2}" type="pres">
      <dgm:prSet presAssocID="{A4E77835-904B-42D2-A666-E029B0E2E2D0}" presName="sibTrans" presStyleLbl="sibTrans1D1" presStyleIdx="3" presStyleCnt="4"/>
      <dgm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</dgm:spPr>
    </dgm:pt>
  </dgm:ptLst>
  <dgm:cxnLst>
    <dgm:cxn modelId="{A8346415-9F83-4106-A6A8-81257BD67255}" type="presOf" srcId="{1006331A-2965-4A97-8C40-D90DF2194A2E}" destId="{6E92860A-49A1-4970-98B2-E77CAD8CC3E9}" srcOrd="0" destOrd="0" presId="urn:microsoft.com/office/officeart/2005/8/layout/cycle5"/>
    <dgm:cxn modelId="{ADAAE81F-77D9-42D3-B414-A3AC10608D8C}" type="presOf" srcId="{0D2202CF-ED45-4DE5-AC15-658DFBE937A0}" destId="{9FD17841-B26F-4160-B462-87B2DA075E8E}" srcOrd="0" destOrd="0" presId="urn:microsoft.com/office/officeart/2005/8/layout/cycle5"/>
    <dgm:cxn modelId="{AD656B69-278E-49B6-8F34-50DDCB38819E}" srcId="{D5ED86E5-35CE-4ACD-9EFD-0EC274D8BE1D}" destId="{0D2202CF-ED45-4DE5-AC15-658DFBE937A0}" srcOrd="1" destOrd="0" parTransId="{62BBF3E1-F600-4D5C-AC96-580EE4D567D5}" sibTransId="{1006331A-2965-4A97-8C40-D90DF2194A2E}"/>
    <dgm:cxn modelId="{E7FB9884-8592-4B86-AB70-E4C3197F5093}" type="presOf" srcId="{A8074DB5-68EA-4B01-865B-98A3B545CD57}" destId="{D970C1D5-DF2E-4124-BD31-E133F232C39A}" srcOrd="0" destOrd="0" presId="urn:microsoft.com/office/officeart/2005/8/layout/cycle5"/>
    <dgm:cxn modelId="{76E99D8E-4DF8-48C2-BD9E-0EA6898E6A39}" srcId="{D5ED86E5-35CE-4ACD-9EFD-0EC274D8BE1D}" destId="{33BE4700-1A56-4832-8949-8616E48512DC}" srcOrd="2" destOrd="0" parTransId="{C017042F-7714-4CB1-A785-6E4C51B35E7F}" sibTransId="{81E7DD70-E3D0-4FA6-AF63-8FB8D5AC1A66}"/>
    <dgm:cxn modelId="{C0164B91-81CC-4A92-981D-FEECB2A2C9C1}" srcId="{D5ED86E5-35CE-4ACD-9EFD-0EC274D8BE1D}" destId="{A8074DB5-68EA-4B01-865B-98A3B545CD57}" srcOrd="0" destOrd="0" parTransId="{841B31A5-3BAB-4703-B6BF-B28597CF901A}" sibTransId="{8CE09683-A858-4C7E-ACBC-1A05D75294EE}"/>
    <dgm:cxn modelId="{5428F896-6006-42C0-8590-21096E6CEBD9}" type="presOf" srcId="{D5ED86E5-35CE-4ACD-9EFD-0EC274D8BE1D}" destId="{C73B0FA8-062D-4280-8913-EB16819B744E}" srcOrd="0" destOrd="0" presId="urn:microsoft.com/office/officeart/2005/8/layout/cycle5"/>
    <dgm:cxn modelId="{16219397-FDF1-4D97-BA1E-ED4A922F2880}" type="presOf" srcId="{8CE09683-A858-4C7E-ACBC-1A05D75294EE}" destId="{2D3B30DE-9866-4BBD-9E52-3A23DF06973C}" srcOrd="0" destOrd="0" presId="urn:microsoft.com/office/officeart/2005/8/layout/cycle5"/>
    <dgm:cxn modelId="{E676F79D-6468-4B62-B135-7A3280A6E3C9}" srcId="{D5ED86E5-35CE-4ACD-9EFD-0EC274D8BE1D}" destId="{FF2BF1C2-AD34-49E1-8B78-512773F583DB}" srcOrd="3" destOrd="0" parTransId="{167A1F82-74D6-4999-9CAA-6431C2AE0296}" sibTransId="{A4E77835-904B-42D2-A666-E029B0E2E2D0}"/>
    <dgm:cxn modelId="{A947709E-7D41-4603-9B46-9A4861E0C324}" type="presOf" srcId="{33BE4700-1A56-4832-8949-8616E48512DC}" destId="{F00F6EDB-B2E1-4CF2-B172-CE1742CD1596}" srcOrd="0" destOrd="0" presId="urn:microsoft.com/office/officeart/2005/8/layout/cycle5"/>
    <dgm:cxn modelId="{FD6B0DAA-D510-4009-9F88-CC6937548727}" type="presOf" srcId="{A4E77835-904B-42D2-A666-E029B0E2E2D0}" destId="{F09547C8-5CCF-41E5-AF36-16349AD567B2}" srcOrd="0" destOrd="0" presId="urn:microsoft.com/office/officeart/2005/8/layout/cycle5"/>
    <dgm:cxn modelId="{CA5C1FCA-5FE2-43E8-820E-4B066756936F}" type="presOf" srcId="{FF2BF1C2-AD34-49E1-8B78-512773F583DB}" destId="{BE643B74-C3FC-443C-B723-0FEECFE29D9D}" srcOrd="0" destOrd="0" presId="urn:microsoft.com/office/officeart/2005/8/layout/cycle5"/>
    <dgm:cxn modelId="{3E1094E0-F1B9-4B35-97A4-F42B04C694E8}" type="presOf" srcId="{81E7DD70-E3D0-4FA6-AF63-8FB8D5AC1A66}" destId="{3FD6649C-EA30-47B0-B972-268C19FEA7DD}" srcOrd="0" destOrd="0" presId="urn:microsoft.com/office/officeart/2005/8/layout/cycle5"/>
    <dgm:cxn modelId="{C567AC4C-6BB2-4CCA-83B8-EC3FFCFAD998}" type="presParOf" srcId="{C73B0FA8-062D-4280-8913-EB16819B744E}" destId="{D970C1D5-DF2E-4124-BD31-E133F232C39A}" srcOrd="0" destOrd="0" presId="urn:microsoft.com/office/officeart/2005/8/layout/cycle5"/>
    <dgm:cxn modelId="{620802D1-D59A-4F40-B6D4-EE7AB83CF81D}" type="presParOf" srcId="{C73B0FA8-062D-4280-8913-EB16819B744E}" destId="{209E91C1-E4F2-48F5-8127-1DF5EEAF7FD7}" srcOrd="1" destOrd="0" presId="urn:microsoft.com/office/officeart/2005/8/layout/cycle5"/>
    <dgm:cxn modelId="{153D3B25-1403-4F34-A166-F0DFBF589989}" type="presParOf" srcId="{C73B0FA8-062D-4280-8913-EB16819B744E}" destId="{2D3B30DE-9866-4BBD-9E52-3A23DF06973C}" srcOrd="2" destOrd="0" presId="urn:microsoft.com/office/officeart/2005/8/layout/cycle5"/>
    <dgm:cxn modelId="{D9E346B4-349F-43D0-8BB9-1D2A19E9B784}" type="presParOf" srcId="{C73B0FA8-062D-4280-8913-EB16819B744E}" destId="{9FD17841-B26F-4160-B462-87B2DA075E8E}" srcOrd="3" destOrd="0" presId="urn:microsoft.com/office/officeart/2005/8/layout/cycle5"/>
    <dgm:cxn modelId="{CA853488-FF1B-4CC7-9FCC-D06F7F4B339F}" type="presParOf" srcId="{C73B0FA8-062D-4280-8913-EB16819B744E}" destId="{7049BFC0-6C1E-4AEE-A3DB-DF3FF8CC1E89}" srcOrd="4" destOrd="0" presId="urn:microsoft.com/office/officeart/2005/8/layout/cycle5"/>
    <dgm:cxn modelId="{1DEBF1FF-AF7B-43C8-8B0A-F85FACC1A0A1}" type="presParOf" srcId="{C73B0FA8-062D-4280-8913-EB16819B744E}" destId="{6E92860A-49A1-4970-98B2-E77CAD8CC3E9}" srcOrd="5" destOrd="0" presId="urn:microsoft.com/office/officeart/2005/8/layout/cycle5"/>
    <dgm:cxn modelId="{8CE4E055-7034-4D57-B400-7967C11A4BEF}" type="presParOf" srcId="{C73B0FA8-062D-4280-8913-EB16819B744E}" destId="{F00F6EDB-B2E1-4CF2-B172-CE1742CD1596}" srcOrd="6" destOrd="0" presId="urn:microsoft.com/office/officeart/2005/8/layout/cycle5"/>
    <dgm:cxn modelId="{F9050215-C0F6-49F9-8AD0-47C3F6991C02}" type="presParOf" srcId="{C73B0FA8-062D-4280-8913-EB16819B744E}" destId="{CF8879FA-A9EB-473D-8295-259F656A1339}" srcOrd="7" destOrd="0" presId="urn:microsoft.com/office/officeart/2005/8/layout/cycle5"/>
    <dgm:cxn modelId="{B66C75BB-8392-4149-8418-C92D010DEFA7}" type="presParOf" srcId="{C73B0FA8-062D-4280-8913-EB16819B744E}" destId="{3FD6649C-EA30-47B0-B972-268C19FEA7DD}" srcOrd="8" destOrd="0" presId="urn:microsoft.com/office/officeart/2005/8/layout/cycle5"/>
    <dgm:cxn modelId="{18B0C0D7-25C1-49D9-9F3F-8BB01948F1AD}" type="presParOf" srcId="{C73B0FA8-062D-4280-8913-EB16819B744E}" destId="{BE643B74-C3FC-443C-B723-0FEECFE29D9D}" srcOrd="9" destOrd="0" presId="urn:microsoft.com/office/officeart/2005/8/layout/cycle5"/>
    <dgm:cxn modelId="{96082F7D-CC01-4D3B-9CB1-1B3A7DF9D6A5}" type="presParOf" srcId="{C73B0FA8-062D-4280-8913-EB16819B744E}" destId="{C8738CA5-635F-4C39-9D17-788301DC4AE4}" srcOrd="10" destOrd="0" presId="urn:microsoft.com/office/officeart/2005/8/layout/cycle5"/>
    <dgm:cxn modelId="{FF0FA723-0C8E-47D8-BBE7-5997360C7DDD}" type="presParOf" srcId="{C73B0FA8-062D-4280-8913-EB16819B744E}" destId="{F09547C8-5CCF-41E5-AF36-16349AD567B2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0C1D5-DF2E-4124-BD31-E133F232C39A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solidFill>
          <a:srgbClr val="FFC000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SIMILARITY</a:t>
          </a:r>
          <a:br>
            <a:rPr lang="en-US" sz="2400" kern="1200" dirty="0"/>
          </a:br>
          <a:r>
            <a:rPr lang="en-US" sz="2400" kern="1200" dirty="0"/>
            <a:t>CALCULATION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sp:txBody>
      <dsp:txXfrm>
        <a:off x="3157078" y="61686"/>
        <a:ext cx="1813842" cy="1135979"/>
      </dsp:txXfrm>
    </dsp:sp>
    <dsp:sp modelId="{2D3B30DE-9866-4BBD-9E52-3A23DF06973C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D17841-B26F-4160-B462-87B2DA075E8E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solidFill>
          <a:srgbClr val="FFC000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VALIDATION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sp:txBody>
      <dsp:txXfrm>
        <a:off x="5236736" y="2141343"/>
        <a:ext cx="1813842" cy="1135979"/>
      </dsp:txXfrm>
    </dsp:sp>
    <dsp:sp modelId="{6E92860A-49A1-4970-98B2-E77CAD8CC3E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1270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0F6EDB-B2E1-4CF2-B172-CE1742CD1596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solidFill>
          <a:srgbClr val="FFC000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AGENT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sp:txBody>
      <dsp:txXfrm>
        <a:off x="3157079" y="4221000"/>
        <a:ext cx="1813842" cy="1135979"/>
      </dsp:txXfrm>
    </dsp:sp>
    <dsp:sp modelId="{3FD6649C-EA30-47B0-B972-268C19FEA7DD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1270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643B74-C3FC-443C-B723-0FEECFE29D9D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solidFill>
          <a:srgbClr val="FFC000"/>
        </a:solidFill>
        <a:ln w="190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914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CANONICALIZATION</a:t>
          </a:r>
          <a:endParaRPr lang="en-US" sz="2400" kern="1200" dirty="0">
            <a:solidFill>
              <a:schemeClr val="dk1"/>
            </a:solidFill>
            <a:latin typeface="+mn-lt"/>
            <a:ea typeface="+mn-ea"/>
            <a:cs typeface="+mn-cs"/>
          </a:endParaRPr>
        </a:p>
      </dsp:txBody>
      <dsp:txXfrm>
        <a:off x="1077421" y="2141343"/>
        <a:ext cx="1813842" cy="1135979"/>
      </dsp:txXfrm>
    </dsp:sp>
    <dsp:sp modelId="{F09547C8-5CCF-41E5-AF36-16349AD567B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12700" cap="flat" cmpd="sng" algn="ctr">
          <a:solidFill>
            <a:srgbClr val="156082">
              <a:hueOff val="0"/>
              <a:satOff val="0"/>
              <a:lumOff val="0"/>
              <a:alphaOff val="0"/>
            </a:srgb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40CA2-E2B7-4561-A9DF-36A5F2B4B696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8F5C7-3BF2-41BF-8253-8A8A12E50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6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6B058-486D-FBAA-406C-30C46E331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57E9CC-5674-ECB8-251C-5635889DF9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0B245F-99F0-6ECB-6914-0DCEAABEF6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B9BF7-9E8E-FA2B-B84F-7CC1F5D71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21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20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23820-F9C6-FA49-0799-81109C6E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C5FF71-7A0E-1E34-8C03-2C10D20F90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426F87-11D7-1202-097C-5C72B697F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F1935-27F8-B2B4-3273-A5333D5A2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62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42E4-7E1E-A657-BEB3-1DDAE037D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390459-C828-BCBE-AECA-68CC9BDE71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916EB-DDC2-2EE8-CDAE-1ED2139117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49FD-FFEE-CD1E-BDD6-1F12C4F81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626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AE4F9-FE8E-20B9-8A60-EC1345E4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E658F8-1A0E-3B5D-C1D2-034DC5ADF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F3DC1-5D30-CE43-C764-7B954A86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7FF8D-D122-50CE-6CEF-51891F7C9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682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5D77A-C912-8B60-FD6D-B29C1FA28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1AE5AF-BD80-6BE3-C80E-6E718BF4BA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B9B9CC-57FA-D89B-3E8D-45584BB8B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0AF2F-1EC8-E9F4-15E2-939B5D53F1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03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B71A6-24BA-FFB7-5409-09856C138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AAD083-34B0-4B91-9914-D5B835824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2B3265-EBC7-0B0F-72A6-42399A23C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47BD6-47A1-8114-B604-C6CE6FF273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0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51959-435D-9CE5-6C16-5D73DF25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9F10CE-2C6D-FE8B-EC35-D60A92F8D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E973B6-3345-A0E8-10AA-9153FABE43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7CFDF-6DC1-200A-D0E5-A9075F865C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193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3AA08-F1E0-93AD-4027-E8D9FECDE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BD4ED-41AD-6CA4-A81D-E0084B1156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888585-B753-63B2-8140-5A267BA04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025F9-E6E4-1612-7F83-9CBBF6E66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10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92358-E08A-F472-9930-F5F41424D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3E3F35-2A59-562E-0C8C-5268220A4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5E3539-38E4-57CF-805A-70689AA8D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C42DE-2E62-FEC7-881F-5F13A4111C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4961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A1422-3D94-12BF-E022-76A6553A1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16266-E0D6-A4E5-A558-5A19451F00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AECBFE-F69C-40B9-CDBE-E788488FE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77F3D-649C-8D46-71CC-B890B5C7E4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99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44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F9148-220F-4017-584B-CE37F39C2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A6FE4A-63FE-6244-8F08-8DE16E0A5F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B7DFFD-A8DD-2354-22C8-314B911350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9DC8-E8F3-F88C-7E5C-EBAFD86CF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8F5C7-3BF2-41BF-8253-8A8A12E506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8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73110-0711-8AA6-27AC-DD0A9A7D0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2476B-49B7-E646-C383-D2C5C57F63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821C-5C66-A214-AB76-87F361D4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D87A6-8FE0-49BD-4942-A7F51269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33FB-A043-C83B-43B0-9CC599A93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9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F6651-00F7-FCA2-E67C-E2BDFE4B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AD7FCE-8D1D-C597-53E0-FEA33850B1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FEB62-B661-FF8A-38C0-F8F7E2D9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A5494-D608-16A2-E96B-D4E3191B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366EA-EE0D-2375-7DD1-08F6AF9D3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60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65F1F-8915-B7D5-FA5D-D50DABFDB8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016645-6871-0CD8-31CF-29A766AB6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0DFDA-2FCB-CB86-DDA7-0E7049CB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23AB-F7D6-ED03-4DB9-F97A83E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2081A-9317-96B7-D053-EABD915DD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19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5DF8-2437-08A8-F7B0-0CCC8A3FB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A3115-473E-C86A-87F8-5BE390F6E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2BE78-17C9-9D26-7E9C-437008BB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F5A99-3CD4-1A51-BDE2-F8AAAC87C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A076-F423-5CBD-6C49-09CE02150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93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BD5EF-9555-17CB-83B8-F3DF96345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9371F-5872-EAC3-6A44-D7398FD6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97990-B04F-5456-8851-F60C150DD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BA236-7CFB-E335-A329-0ADDD4CA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5EE10-72AD-7665-7B7F-1474D6837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5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8A33-BA38-8172-8D66-79A104D71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BFFF-D983-C80E-B1EE-B2C50AAC7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4E31A-E379-C2A3-73B5-1D07ED7D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7945B-A93B-987C-9540-42D07B99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A33A0-AC99-4D8A-A969-8DD9E80D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58AA9-5C9C-9DEF-90BC-10E8467DF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8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7F90D-E2E7-729F-511D-60ABA267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AFC1C-BF16-50B1-0492-ED2097CEA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E890-D212-D5B5-70A3-459A5E1D7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EED1D-1E19-2154-8390-81FAFB967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40ECEF-0D82-D299-B737-3C3B894A0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D9C728-A2D6-08B8-5ECF-2AB916538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23097A-BB6B-5269-1925-A64231B9C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63BE2-DAEF-4374-B8EE-E8C4633F4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2032-D541-1338-16E7-AB02B4526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F06981-9099-CB5A-39BE-587C3380D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BF3F8-29D5-A747-9464-90217CBF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C2CA2-02F6-CC01-5E09-F1834215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40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C7AC8-2EE6-27E8-317F-333E8700D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1322F-9AB9-A662-5D78-B59E49CD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A35BC-50CE-C7E9-AA40-506922F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88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803EE-E3FC-F814-0705-040B05FC0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3EF1C-60D0-4D1A-6649-24CF2FF53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0C9F89-A5F9-5799-2CB5-2ACB4F1E4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2C641-8412-3D47-0E19-7789A8F6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677A4-A5F0-FCE8-A81D-7DD729004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52F5B-9DA2-03F5-F883-E6559D67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EEE63-B2A5-E2ED-B234-668DD37F9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59037-C6C4-782D-14CA-9558426A7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B3DEF5-0286-EABD-95A7-464BB9B0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B3A74-91F1-54FE-8944-B21CA340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A362A-5108-0117-2428-7AF634612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DFE06-6B8C-6C4C-2D47-6C0FB0E4B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6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8BAFA0-0E5D-563C-B088-1C6139B69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108C9-1FC7-532F-DEF2-561660B74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1F9E-508D-650D-7D2E-BBDA850650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AE711-789F-4D28-BAC4-16AA5522ADCC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624A5-B19B-8934-5613-EAF5031F2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D3E8-FB4C-641F-F87F-0613202602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18CF01-D133-4879-AA04-ABA769CFC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2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CFC03-6C86-3814-3F10-07AB01B73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EAE9F-105A-085A-755B-36E30D5F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Entity name resolution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7035A-6CD7-0331-ACA9-3880C4C6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Entity name resolution is the process of aggregating a number of similar strings representing the same entity and associating them with a single name (i.e., canonical </a:t>
            </a:r>
            <a:r>
              <a:rPr lang="en-US"/>
              <a:t>and preferred)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E16154-D973-3744-1733-756C3FFAA82F}"/>
              </a:ext>
            </a:extLst>
          </p:cNvPr>
          <p:cNvGrpSpPr/>
          <p:nvPr/>
        </p:nvGrpSpPr>
        <p:grpSpPr>
          <a:xfrm>
            <a:off x="244909" y="3422545"/>
            <a:ext cx="9454282" cy="2935267"/>
            <a:chOff x="244909" y="2219387"/>
            <a:chExt cx="9454282" cy="293526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386577-50C7-ED53-CA94-FA1D9166C272}"/>
                </a:ext>
              </a:extLst>
            </p:cNvPr>
            <p:cNvSpPr txBox="1"/>
            <p:nvPr/>
          </p:nvSpPr>
          <p:spPr>
            <a:xfrm>
              <a:off x="1382161" y="2234776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IBM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4B3A98-4641-2454-3617-A2FDD826F604}"/>
                </a:ext>
              </a:extLst>
            </p:cNvPr>
            <p:cNvSpPr txBox="1"/>
            <p:nvPr/>
          </p:nvSpPr>
          <p:spPr>
            <a:xfrm>
              <a:off x="1382161" y="3087337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I.B.M.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C6E42C-8197-BE55-18D7-A48D8FC4EA0F}"/>
                </a:ext>
              </a:extLst>
            </p:cNvPr>
            <p:cNvSpPr txBox="1"/>
            <p:nvPr/>
          </p:nvSpPr>
          <p:spPr>
            <a:xfrm>
              <a:off x="244909" y="3945400"/>
              <a:ext cx="306618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International Business Machines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3869CA-09F8-1B84-694E-958C3FABFC9F}"/>
                </a:ext>
              </a:extLst>
            </p:cNvPr>
            <p:cNvSpPr txBox="1"/>
            <p:nvPr/>
          </p:nvSpPr>
          <p:spPr>
            <a:xfrm>
              <a:off x="1382161" y="4800711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 B 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8F41FB-E782-515E-81A5-72A29D6EFBCF}"/>
                </a:ext>
              </a:extLst>
            </p:cNvPr>
            <p:cNvSpPr txBox="1"/>
            <p:nvPr/>
          </p:nvSpPr>
          <p:spPr>
            <a:xfrm>
              <a:off x="3402998" y="2219387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41C02B-F067-D271-5ED2-5C9358787781}"/>
                </a:ext>
              </a:extLst>
            </p:cNvPr>
            <p:cNvSpPr txBox="1"/>
            <p:nvPr/>
          </p:nvSpPr>
          <p:spPr>
            <a:xfrm>
              <a:off x="3402998" y="3074699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5A010DD-CEA8-36E3-B5AD-79E5C116C085}"/>
                </a:ext>
              </a:extLst>
            </p:cNvPr>
            <p:cNvSpPr txBox="1"/>
            <p:nvPr/>
          </p:nvSpPr>
          <p:spPr>
            <a:xfrm>
              <a:off x="3402998" y="4785322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0BBAB69-5ABF-43CF-CB25-B77C952C2BB6}"/>
                </a:ext>
              </a:extLst>
            </p:cNvPr>
            <p:cNvSpPr txBox="1"/>
            <p:nvPr/>
          </p:nvSpPr>
          <p:spPr>
            <a:xfrm>
              <a:off x="3402998" y="3930011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4F01AE-1923-186A-EC51-D5C169CC706F}"/>
                </a:ext>
              </a:extLst>
            </p:cNvPr>
            <p:cNvSpPr txBox="1"/>
            <p:nvPr/>
          </p:nvSpPr>
          <p:spPr>
            <a:xfrm>
              <a:off x="7722202" y="3502354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19A1BED-453C-0459-DAD8-ECAB930967DF}"/>
                </a:ext>
              </a:extLst>
            </p:cNvPr>
            <p:cNvCxnSpPr>
              <a:stCxn id="11" idx="3"/>
              <a:endCxn id="15" idx="1"/>
            </p:cNvCxnSpPr>
            <p:nvPr/>
          </p:nvCxnSpPr>
          <p:spPr>
            <a:xfrm>
              <a:off x="4469798" y="2404053"/>
              <a:ext cx="3252404" cy="12829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DD6FCB-62D2-61AF-9774-41013BBE073F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4469798" y="3259365"/>
              <a:ext cx="3252404" cy="4276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A166595-2400-67F5-3B70-6BBC1E30B922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 flipV="1">
              <a:off x="4469798" y="3687020"/>
              <a:ext cx="3252404" cy="4276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1CD752-FAF9-7E6E-B7AD-FD8CCCEAAD0B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 flipV="1">
              <a:off x="4469798" y="3687020"/>
              <a:ext cx="3252404" cy="128296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9D88992-0262-8C76-B945-9917ED0CC6C8}"/>
                </a:ext>
              </a:extLst>
            </p:cNvPr>
            <p:cNvSpPr txBox="1"/>
            <p:nvPr/>
          </p:nvSpPr>
          <p:spPr>
            <a:xfrm>
              <a:off x="8907513" y="3517743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IBM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4785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B0263-A1CE-0E81-157C-BF7907A3C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6645D-9E9E-1939-8BC1-5867C38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5CF0F-6444-47EC-7621-5F1FE4D85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which entity name is the golden (i.e., actual) one</a:t>
            </a:r>
          </a:p>
          <a:p>
            <a:r>
              <a:rPr lang="en-US" dirty="0"/>
              <a:t>Uses external knowledge (e.g., databases, search engines)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E5D1E16-C42B-84D0-DF0C-FC9545163DAB}"/>
              </a:ext>
            </a:extLst>
          </p:cNvPr>
          <p:cNvGrpSpPr/>
          <p:nvPr/>
        </p:nvGrpSpPr>
        <p:grpSpPr>
          <a:xfrm>
            <a:off x="153002" y="4444290"/>
            <a:ext cx="4316796" cy="1982365"/>
            <a:chOff x="153002" y="4038563"/>
            <a:chExt cx="4316796" cy="19823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2835FC6-CA97-5E33-3ACD-53A152F59C1C}"/>
                </a:ext>
              </a:extLst>
            </p:cNvPr>
            <p:cNvGrpSpPr/>
            <p:nvPr/>
          </p:nvGrpSpPr>
          <p:grpSpPr>
            <a:xfrm>
              <a:off x="153002" y="4038563"/>
              <a:ext cx="4316796" cy="369332"/>
              <a:chOff x="153002" y="4038563"/>
              <a:chExt cx="4316796" cy="36933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6EE2D2A-D260-FACA-0294-B2E0A08954C9}"/>
                  </a:ext>
                </a:extLst>
              </p:cNvPr>
              <p:cNvSpPr txBox="1"/>
              <p:nvPr/>
            </p:nvSpPr>
            <p:spPr>
              <a:xfrm>
                <a:off x="153002" y="4053952"/>
                <a:ext cx="324999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B337AB-995C-76BA-ADCC-C47D7BD7AFA9}"/>
                  </a:ext>
                </a:extLst>
              </p:cNvPr>
              <p:cNvSpPr txBox="1"/>
              <p:nvPr/>
            </p:nvSpPr>
            <p:spPr>
              <a:xfrm>
                <a:off x="3402998" y="4038563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F0B79DD-A694-058A-48EB-425969618F6D}"/>
                </a:ext>
              </a:extLst>
            </p:cNvPr>
            <p:cNvGrpSpPr/>
            <p:nvPr/>
          </p:nvGrpSpPr>
          <p:grpSpPr>
            <a:xfrm>
              <a:off x="248758" y="4576241"/>
              <a:ext cx="4221040" cy="369332"/>
              <a:chOff x="248758" y="4499239"/>
              <a:chExt cx="4221040" cy="36933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8CDAE081-B4ED-A7B5-9999-0906B335258E}"/>
                  </a:ext>
                </a:extLst>
              </p:cNvPr>
              <p:cNvSpPr txBox="1"/>
              <p:nvPr/>
            </p:nvSpPr>
            <p:spPr>
              <a:xfrm>
                <a:off x="248758" y="4511877"/>
                <a:ext cx="3058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DSINEY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ADF7C9C-DD63-CD2C-330A-B0FD18FFB282}"/>
                  </a:ext>
                </a:extLst>
              </p:cNvPr>
              <p:cNvSpPr txBox="1"/>
              <p:nvPr/>
            </p:nvSpPr>
            <p:spPr>
              <a:xfrm>
                <a:off x="3402998" y="449923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652344A-8744-C6C9-4D39-66F5781D5711}"/>
                </a:ext>
              </a:extLst>
            </p:cNvPr>
            <p:cNvGrpSpPr/>
            <p:nvPr/>
          </p:nvGrpSpPr>
          <p:grpSpPr>
            <a:xfrm>
              <a:off x="943429" y="5651596"/>
              <a:ext cx="3526369" cy="369332"/>
              <a:chOff x="943429" y="5651596"/>
              <a:chExt cx="3526369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A39C150-BC35-C0B7-87ED-B456FF723E52}"/>
                  </a:ext>
                </a:extLst>
              </p:cNvPr>
              <p:cNvSpPr txBox="1"/>
              <p:nvPr/>
            </p:nvSpPr>
            <p:spPr>
              <a:xfrm>
                <a:off x="943429" y="5666985"/>
                <a:ext cx="16691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 STORE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D89B113-A383-752B-AEA4-ED37AF32A73E}"/>
                  </a:ext>
                </a:extLst>
              </p:cNvPr>
              <p:cNvSpPr txBox="1"/>
              <p:nvPr/>
            </p:nvSpPr>
            <p:spPr>
              <a:xfrm>
                <a:off x="3402998" y="5651596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9DC5299-711F-3CF7-A09F-BFCE075AF22A}"/>
                </a:ext>
              </a:extLst>
            </p:cNvPr>
            <p:cNvGrpSpPr/>
            <p:nvPr/>
          </p:nvGrpSpPr>
          <p:grpSpPr>
            <a:xfrm>
              <a:off x="244909" y="5113919"/>
              <a:ext cx="4224889" cy="369332"/>
              <a:chOff x="244909" y="5133169"/>
              <a:chExt cx="4224889" cy="36933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F1BBAB-412C-1820-BCA1-043D53BAB41C}"/>
                  </a:ext>
                </a:extLst>
              </p:cNvPr>
              <p:cNvSpPr txBox="1"/>
              <p:nvPr/>
            </p:nvSpPr>
            <p:spPr>
              <a:xfrm>
                <a:off x="244909" y="5148558"/>
                <a:ext cx="30661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DISENY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BABC089-22BF-093A-B490-7D17AB97016F}"/>
                  </a:ext>
                </a:extLst>
              </p:cNvPr>
              <p:cNvSpPr txBox="1"/>
              <p:nvPr/>
            </p:nvSpPr>
            <p:spPr>
              <a:xfrm>
                <a:off x="3402998" y="513316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2295AD-6689-CBD6-B5B9-50F63B626D62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4469798" y="4628956"/>
            <a:ext cx="1731016" cy="80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EB02AFD-CF1E-58F6-1D02-D5E68FB4CFC9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>
            <a:off x="4469798" y="5166634"/>
            <a:ext cx="1731016" cy="26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243266-9CB8-374D-D7A4-1214D32D34C4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4469798" y="5435472"/>
            <a:ext cx="1731016" cy="26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B4E58B1-A808-CCF1-EA0A-C714381F6ECA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 flipV="1">
            <a:off x="4469798" y="5435472"/>
            <a:ext cx="1731016" cy="80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1FAA1D2-F445-7627-D0A1-2FCB4134D6D9}"/>
              </a:ext>
            </a:extLst>
          </p:cNvPr>
          <p:cNvSpPr txBox="1"/>
          <p:nvPr/>
        </p:nvSpPr>
        <p:spPr>
          <a:xfrm>
            <a:off x="6200814" y="5030667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SEARCH QUERY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79C8FC3-AF26-1306-A0E1-32EB98D3B86D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8539338" y="5435472"/>
            <a:ext cx="7352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8B006D4-6D71-B137-9078-2665576DC669}"/>
              </a:ext>
            </a:extLst>
          </p:cNvPr>
          <p:cNvSpPr txBox="1"/>
          <p:nvPr/>
        </p:nvSpPr>
        <p:spPr>
          <a:xfrm>
            <a:off x="9299012" y="5250806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6C5525-3D63-D3E6-9AEA-7621A17C69EC}"/>
              </a:ext>
            </a:extLst>
          </p:cNvPr>
          <p:cNvSpPr txBox="1"/>
          <p:nvPr/>
        </p:nvSpPr>
        <p:spPr>
          <a:xfrm>
            <a:off x="10301608" y="5266195"/>
            <a:ext cx="111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DISNEY</a:t>
            </a:r>
          </a:p>
        </p:txBody>
      </p:sp>
    </p:spTree>
    <p:extLst>
      <p:ext uri="{BB962C8B-B14F-4D97-AF65-F5344CB8AC3E}">
        <p14:creationId xmlns:p14="http://schemas.microsoft.com/office/powerpoint/2010/main" val="277183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D24E3-347A-BC7C-EF5C-F5D81308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6F85-F632-FB26-C0E0-10C38D869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Validation: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E5E9-06E3-9D5B-DFB3-5371C9C5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Decide which entity name is the golden (i.e., actual) one</a:t>
            </a:r>
          </a:p>
          <a:p>
            <a:r>
              <a:rPr lang="en-US" dirty="0"/>
              <a:t>Uses external knowledge (e.g., databases, search engines)</a:t>
            </a:r>
          </a:p>
          <a:p>
            <a:r>
              <a:rPr lang="en-US" dirty="0">
                <a:solidFill>
                  <a:srgbClr val="FF0000"/>
                </a:solidFill>
              </a:rPr>
              <a:t>Databases can contain ambiguous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Results might be different from preferred display name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944753D-5A81-D9A2-1223-EC9A47C3156C}"/>
              </a:ext>
            </a:extLst>
          </p:cNvPr>
          <p:cNvGrpSpPr/>
          <p:nvPr/>
        </p:nvGrpSpPr>
        <p:grpSpPr>
          <a:xfrm>
            <a:off x="153002" y="4444290"/>
            <a:ext cx="4316796" cy="1982365"/>
            <a:chOff x="153002" y="4038563"/>
            <a:chExt cx="4316796" cy="198236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5567700-9368-7044-10B2-64D76056681D}"/>
                </a:ext>
              </a:extLst>
            </p:cNvPr>
            <p:cNvGrpSpPr/>
            <p:nvPr/>
          </p:nvGrpSpPr>
          <p:grpSpPr>
            <a:xfrm>
              <a:off x="153002" y="4038563"/>
              <a:ext cx="4316796" cy="369332"/>
              <a:chOff x="153002" y="4038563"/>
              <a:chExt cx="4316796" cy="369332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F946E59-3B95-8268-F6BA-046E7C877DB9}"/>
                  </a:ext>
                </a:extLst>
              </p:cNvPr>
              <p:cNvSpPr txBox="1"/>
              <p:nvPr/>
            </p:nvSpPr>
            <p:spPr>
              <a:xfrm>
                <a:off x="153002" y="4053952"/>
                <a:ext cx="324999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E46A6D-F2A6-AFDC-8764-DA97B3190D13}"/>
                  </a:ext>
                </a:extLst>
              </p:cNvPr>
              <p:cNvSpPr txBox="1"/>
              <p:nvPr/>
            </p:nvSpPr>
            <p:spPr>
              <a:xfrm>
                <a:off x="3402998" y="4038563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990C7C8-292F-9C3A-6E52-4E18299FC882}"/>
                </a:ext>
              </a:extLst>
            </p:cNvPr>
            <p:cNvGrpSpPr/>
            <p:nvPr/>
          </p:nvGrpSpPr>
          <p:grpSpPr>
            <a:xfrm>
              <a:off x="248758" y="4576241"/>
              <a:ext cx="4221040" cy="369332"/>
              <a:chOff x="248758" y="4499239"/>
              <a:chExt cx="4221040" cy="369332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554793-67C9-C721-8B60-4D1F48E86DA1}"/>
                  </a:ext>
                </a:extLst>
              </p:cNvPr>
              <p:cNvSpPr txBox="1"/>
              <p:nvPr/>
            </p:nvSpPr>
            <p:spPr>
              <a:xfrm>
                <a:off x="248758" y="4511877"/>
                <a:ext cx="3058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DSINEY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A234F7-D2BD-D3EF-434F-10B84074162C}"/>
                  </a:ext>
                </a:extLst>
              </p:cNvPr>
              <p:cNvSpPr txBox="1"/>
              <p:nvPr/>
            </p:nvSpPr>
            <p:spPr>
              <a:xfrm>
                <a:off x="3402998" y="449923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3C83D18-E68B-E499-AE4D-62AA6B115E4C}"/>
                </a:ext>
              </a:extLst>
            </p:cNvPr>
            <p:cNvGrpSpPr/>
            <p:nvPr/>
          </p:nvGrpSpPr>
          <p:grpSpPr>
            <a:xfrm>
              <a:off x="943429" y="5651596"/>
              <a:ext cx="3526369" cy="369332"/>
              <a:chOff x="943429" y="5651596"/>
              <a:chExt cx="3526369" cy="369332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0E95A29-E426-C5D6-95D3-93BBF169F6C1}"/>
                  </a:ext>
                </a:extLst>
              </p:cNvPr>
              <p:cNvSpPr txBox="1"/>
              <p:nvPr/>
            </p:nvSpPr>
            <p:spPr>
              <a:xfrm>
                <a:off x="943429" y="5666985"/>
                <a:ext cx="16691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 STORE 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E757E83-E49E-2999-7523-155B92E15C7B}"/>
                  </a:ext>
                </a:extLst>
              </p:cNvPr>
              <p:cNvSpPr txBox="1"/>
              <p:nvPr/>
            </p:nvSpPr>
            <p:spPr>
              <a:xfrm>
                <a:off x="3402998" y="5651596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10B7D90-76C9-013B-2F5A-F904AC4850F5}"/>
                </a:ext>
              </a:extLst>
            </p:cNvPr>
            <p:cNvGrpSpPr/>
            <p:nvPr/>
          </p:nvGrpSpPr>
          <p:grpSpPr>
            <a:xfrm>
              <a:off x="244909" y="5113919"/>
              <a:ext cx="4224889" cy="369332"/>
              <a:chOff x="244909" y="5133169"/>
              <a:chExt cx="4224889" cy="369332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1116AEF-A9E8-5ED4-DBFC-7957F568A19A}"/>
                  </a:ext>
                </a:extLst>
              </p:cNvPr>
              <p:cNvSpPr txBox="1"/>
              <p:nvPr/>
            </p:nvSpPr>
            <p:spPr>
              <a:xfrm>
                <a:off x="244909" y="5148558"/>
                <a:ext cx="30661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DISENY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4F1C144-8525-8E8B-ABFF-053B017BDD68}"/>
                  </a:ext>
                </a:extLst>
              </p:cNvPr>
              <p:cNvSpPr txBox="1"/>
              <p:nvPr/>
            </p:nvSpPr>
            <p:spPr>
              <a:xfrm>
                <a:off x="3402998" y="513316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EBD9EAD-8A3C-C432-9A3B-9057F5AE0BB1}"/>
              </a:ext>
            </a:extLst>
          </p:cNvPr>
          <p:cNvCxnSpPr>
            <a:cxnSpLocks/>
            <a:stCxn id="56" idx="3"/>
            <a:endCxn id="61" idx="1"/>
          </p:cNvCxnSpPr>
          <p:nvPr/>
        </p:nvCxnSpPr>
        <p:spPr>
          <a:xfrm>
            <a:off x="4469798" y="4628956"/>
            <a:ext cx="1731016" cy="80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F7CDE7A-05CA-6738-4783-6E97753AB61C}"/>
              </a:ext>
            </a:extLst>
          </p:cNvPr>
          <p:cNvCxnSpPr>
            <a:cxnSpLocks/>
            <a:stCxn id="54" idx="3"/>
            <a:endCxn id="61" idx="1"/>
          </p:cNvCxnSpPr>
          <p:nvPr/>
        </p:nvCxnSpPr>
        <p:spPr>
          <a:xfrm>
            <a:off x="4469798" y="5166634"/>
            <a:ext cx="1731016" cy="26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827730C-F1BA-C522-84D2-8A7B805DD350}"/>
              </a:ext>
            </a:extLst>
          </p:cNvPr>
          <p:cNvCxnSpPr>
            <a:cxnSpLocks/>
            <a:stCxn id="50" idx="3"/>
            <a:endCxn id="61" idx="1"/>
          </p:cNvCxnSpPr>
          <p:nvPr/>
        </p:nvCxnSpPr>
        <p:spPr>
          <a:xfrm flipV="1">
            <a:off x="4469798" y="5435472"/>
            <a:ext cx="1731016" cy="26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2857D87-B3C1-0BC9-2991-D9FF3B64F49A}"/>
              </a:ext>
            </a:extLst>
          </p:cNvPr>
          <p:cNvCxnSpPr>
            <a:cxnSpLocks/>
            <a:stCxn id="52" idx="3"/>
            <a:endCxn id="61" idx="1"/>
          </p:cNvCxnSpPr>
          <p:nvPr/>
        </p:nvCxnSpPr>
        <p:spPr>
          <a:xfrm flipV="1">
            <a:off x="4469798" y="5435472"/>
            <a:ext cx="1731016" cy="80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8F17F5F-9876-4101-E7D9-B54A5E1374E4}"/>
              </a:ext>
            </a:extLst>
          </p:cNvPr>
          <p:cNvSpPr txBox="1"/>
          <p:nvPr/>
        </p:nvSpPr>
        <p:spPr>
          <a:xfrm>
            <a:off x="6200814" y="5030667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SEARCH QUERY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0CBF641-A012-0109-2357-D30FB4F3C061}"/>
              </a:ext>
            </a:extLst>
          </p:cNvPr>
          <p:cNvCxnSpPr>
            <a:cxnSpLocks/>
            <a:stCxn id="61" idx="3"/>
            <a:endCxn id="86" idx="1"/>
          </p:cNvCxnSpPr>
          <p:nvPr/>
        </p:nvCxnSpPr>
        <p:spPr>
          <a:xfrm flipV="1">
            <a:off x="8539338" y="5156798"/>
            <a:ext cx="759674" cy="2786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FF4FFE3-279F-7A83-344E-2E609143F882}"/>
              </a:ext>
            </a:extLst>
          </p:cNvPr>
          <p:cNvSpPr txBox="1"/>
          <p:nvPr/>
        </p:nvSpPr>
        <p:spPr>
          <a:xfrm>
            <a:off x="9299012" y="4972132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618E579-AB53-6FE8-5510-A44542435A64}"/>
              </a:ext>
            </a:extLst>
          </p:cNvPr>
          <p:cNvSpPr txBox="1"/>
          <p:nvPr/>
        </p:nvSpPr>
        <p:spPr>
          <a:xfrm>
            <a:off x="10301608" y="4987521"/>
            <a:ext cx="111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DISNEY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03E10A-A8D4-925D-D989-B9041F34F6E9}"/>
              </a:ext>
            </a:extLst>
          </p:cNvPr>
          <p:cNvCxnSpPr>
            <a:cxnSpLocks/>
            <a:stCxn id="61" idx="3"/>
            <a:endCxn id="5" idx="1"/>
          </p:cNvCxnSpPr>
          <p:nvPr/>
        </p:nvCxnSpPr>
        <p:spPr>
          <a:xfrm>
            <a:off x="8539338" y="5435472"/>
            <a:ext cx="759674" cy="2761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E35EDD4-BEA5-019E-A9B3-9C72B380DD51}"/>
              </a:ext>
            </a:extLst>
          </p:cNvPr>
          <p:cNvSpPr txBox="1"/>
          <p:nvPr/>
        </p:nvSpPr>
        <p:spPr>
          <a:xfrm>
            <a:off x="9299012" y="5526923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62D42D-4768-D6E9-5863-4CBB659A0446}"/>
              </a:ext>
            </a:extLst>
          </p:cNvPr>
          <p:cNvSpPr txBox="1"/>
          <p:nvPr/>
        </p:nvSpPr>
        <p:spPr>
          <a:xfrm>
            <a:off x="10319026" y="5542312"/>
            <a:ext cx="16416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DISNEY STORE</a:t>
            </a:r>
          </a:p>
        </p:txBody>
      </p:sp>
    </p:spTree>
    <p:extLst>
      <p:ext uri="{BB962C8B-B14F-4D97-AF65-F5344CB8AC3E}">
        <p14:creationId xmlns:p14="http://schemas.microsoft.com/office/powerpoint/2010/main" val="144386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7F282-B3FB-E77C-5B59-FEF637D0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44EB-C962-959F-C4C0-4F266C425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Manual/Automated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A2D2-294D-A65A-0F13-6848C6A17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data from the previous steps to make informed decisions</a:t>
            </a:r>
          </a:p>
          <a:p>
            <a:r>
              <a:rPr lang="en-US" dirty="0">
                <a:solidFill>
                  <a:srgbClr val="FF0000"/>
                </a:solidFill>
              </a:rPr>
              <a:t>Time consuming</a:t>
            </a:r>
          </a:p>
          <a:p>
            <a:r>
              <a:rPr lang="en-US" dirty="0">
                <a:solidFill>
                  <a:srgbClr val="FF0000"/>
                </a:solidFill>
              </a:rPr>
              <a:t>Databases can contain ambiguous information</a:t>
            </a:r>
          </a:p>
          <a:p>
            <a:r>
              <a:rPr lang="en-US" dirty="0">
                <a:solidFill>
                  <a:srgbClr val="FF0000"/>
                </a:solidFill>
              </a:rPr>
              <a:t>Results might be different from preferred display name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D5D4AA-775F-4BCA-C353-2136FBA90541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469798" y="4628956"/>
            <a:ext cx="1731016" cy="80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E28404-26D1-C2C9-0BFD-78C8E65BF710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4469798" y="5166634"/>
            <a:ext cx="1731016" cy="26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561A1C0-55F7-4666-135E-63AAED28B368}"/>
              </a:ext>
            </a:extLst>
          </p:cNvPr>
          <p:cNvCxnSpPr>
            <a:cxnSpLocks/>
            <a:stCxn id="18" idx="1"/>
            <a:endCxn id="61" idx="1"/>
          </p:cNvCxnSpPr>
          <p:nvPr/>
        </p:nvCxnSpPr>
        <p:spPr>
          <a:xfrm>
            <a:off x="4526795" y="4220394"/>
            <a:ext cx="1674019" cy="12150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9E980C-9543-D0C1-4919-C452EF4D15E8}"/>
              </a:ext>
            </a:extLst>
          </p:cNvPr>
          <p:cNvCxnSpPr>
            <a:cxnSpLocks/>
            <a:endCxn id="61" idx="1"/>
          </p:cNvCxnSpPr>
          <p:nvPr/>
        </p:nvCxnSpPr>
        <p:spPr>
          <a:xfrm flipV="1">
            <a:off x="4469798" y="5435472"/>
            <a:ext cx="1731016" cy="80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1E5D5B9-6B47-3D48-8047-BA5494E14A8C}"/>
              </a:ext>
            </a:extLst>
          </p:cNvPr>
          <p:cNvSpPr txBox="1"/>
          <p:nvPr/>
        </p:nvSpPr>
        <p:spPr>
          <a:xfrm>
            <a:off x="6200814" y="5030667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AGENT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DDDA254-6CB3-127C-91FF-31DF86F57A1E}"/>
              </a:ext>
            </a:extLst>
          </p:cNvPr>
          <p:cNvCxnSpPr>
            <a:cxnSpLocks/>
            <a:stCxn id="61" idx="3"/>
            <a:endCxn id="86" idx="1"/>
          </p:cNvCxnSpPr>
          <p:nvPr/>
        </p:nvCxnSpPr>
        <p:spPr>
          <a:xfrm flipV="1">
            <a:off x="8539338" y="4303358"/>
            <a:ext cx="759674" cy="1132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B50C280-813D-792F-AB8E-B6111C19F563}"/>
              </a:ext>
            </a:extLst>
          </p:cNvPr>
          <p:cNvSpPr txBox="1"/>
          <p:nvPr/>
        </p:nvSpPr>
        <p:spPr>
          <a:xfrm>
            <a:off x="9299012" y="4118692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5DF6A80-8E66-927A-F59F-7CF20174D17A}"/>
              </a:ext>
            </a:extLst>
          </p:cNvPr>
          <p:cNvSpPr txBox="1"/>
          <p:nvPr/>
        </p:nvSpPr>
        <p:spPr>
          <a:xfrm>
            <a:off x="10301608" y="4134081"/>
            <a:ext cx="111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DISNEY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2FF66B-5CD8-079D-E269-988B7A229A11}"/>
              </a:ext>
            </a:extLst>
          </p:cNvPr>
          <p:cNvGrpSpPr/>
          <p:nvPr/>
        </p:nvGrpSpPr>
        <p:grpSpPr>
          <a:xfrm flipH="1">
            <a:off x="1616657" y="6034260"/>
            <a:ext cx="2872735" cy="369332"/>
            <a:chOff x="9055901" y="6241363"/>
            <a:chExt cx="28727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BEBCEA6-43FA-1C39-610A-B7A3E302A5FB}"/>
                </a:ext>
              </a:extLst>
            </p:cNvPr>
            <p:cNvSpPr txBox="1"/>
            <p:nvPr/>
          </p:nvSpPr>
          <p:spPr>
            <a:xfrm>
              <a:off x="10081164" y="6256752"/>
              <a:ext cx="18474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DISNEY STORE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ACD6C2B-45B2-E0DF-799F-255F6F79472D}"/>
                </a:ext>
              </a:extLst>
            </p:cNvPr>
            <p:cNvSpPr txBox="1"/>
            <p:nvPr/>
          </p:nvSpPr>
          <p:spPr>
            <a:xfrm>
              <a:off x="9055901" y="6241363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F10BD8-5D93-AA44-76FA-A3F628415F30}"/>
              </a:ext>
            </a:extLst>
          </p:cNvPr>
          <p:cNvGrpSpPr/>
          <p:nvPr/>
        </p:nvGrpSpPr>
        <p:grpSpPr>
          <a:xfrm flipH="1">
            <a:off x="2330763" y="5025544"/>
            <a:ext cx="2196031" cy="369332"/>
            <a:chOff x="9055901" y="5736186"/>
            <a:chExt cx="2196031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C71CA99-4D19-FC18-9D1C-6CF3CC955B04}"/>
                </a:ext>
              </a:extLst>
            </p:cNvPr>
            <p:cNvSpPr txBox="1"/>
            <p:nvPr/>
          </p:nvSpPr>
          <p:spPr>
            <a:xfrm>
              <a:off x="10322428" y="5751575"/>
              <a:ext cx="929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DISENY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79FB833-F36B-0541-C21A-E47BCC21C926}"/>
                </a:ext>
              </a:extLst>
            </p:cNvPr>
            <p:cNvSpPr txBox="1"/>
            <p:nvPr/>
          </p:nvSpPr>
          <p:spPr>
            <a:xfrm>
              <a:off x="9055901" y="5736186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DEBF5E0-483E-65C3-45A7-9995250C56FC}"/>
              </a:ext>
            </a:extLst>
          </p:cNvPr>
          <p:cNvGrpSpPr/>
          <p:nvPr/>
        </p:nvGrpSpPr>
        <p:grpSpPr>
          <a:xfrm flipH="1">
            <a:off x="2330763" y="4530636"/>
            <a:ext cx="2196032" cy="369332"/>
            <a:chOff x="9055901" y="4765426"/>
            <a:chExt cx="2196032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F764B27-F6F8-DA4B-8B60-6D9997B2AAAD}"/>
                </a:ext>
              </a:extLst>
            </p:cNvPr>
            <p:cNvSpPr txBox="1"/>
            <p:nvPr/>
          </p:nvSpPr>
          <p:spPr>
            <a:xfrm>
              <a:off x="10184601" y="4780815"/>
              <a:ext cx="1067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DSINEY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F7EF72-4B17-2E81-067B-15CBC54991AA}"/>
                </a:ext>
              </a:extLst>
            </p:cNvPr>
            <p:cNvSpPr txBox="1"/>
            <p:nvPr/>
          </p:nvSpPr>
          <p:spPr>
            <a:xfrm>
              <a:off x="9055901" y="4765426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2AB98AB-8B54-D7BD-E8CD-713C4D8C05DE}"/>
              </a:ext>
            </a:extLst>
          </p:cNvPr>
          <p:cNvGrpSpPr/>
          <p:nvPr/>
        </p:nvGrpSpPr>
        <p:grpSpPr>
          <a:xfrm flipH="1">
            <a:off x="2330763" y="4035728"/>
            <a:ext cx="2196032" cy="369332"/>
            <a:chOff x="9055901" y="4260249"/>
            <a:chExt cx="2196032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A6D052B-EBE4-A2F0-9284-A7A7EE45E156}"/>
                </a:ext>
              </a:extLst>
            </p:cNvPr>
            <p:cNvSpPr txBox="1"/>
            <p:nvPr/>
          </p:nvSpPr>
          <p:spPr>
            <a:xfrm>
              <a:off x="10184601" y="4275638"/>
              <a:ext cx="1067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DISNEY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D9AE61-6FE3-10F0-36B6-27D1D1C53D32}"/>
                </a:ext>
              </a:extLst>
            </p:cNvPr>
            <p:cNvSpPr txBox="1"/>
            <p:nvPr/>
          </p:nvSpPr>
          <p:spPr>
            <a:xfrm>
              <a:off x="9055901" y="4260249"/>
              <a:ext cx="1066800" cy="36933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CF736A-25CD-E7F3-3EF5-84CF435B9BBC}"/>
              </a:ext>
            </a:extLst>
          </p:cNvPr>
          <p:cNvGrpSpPr/>
          <p:nvPr/>
        </p:nvGrpSpPr>
        <p:grpSpPr>
          <a:xfrm flipH="1">
            <a:off x="1673654" y="4320633"/>
            <a:ext cx="1190819" cy="302568"/>
            <a:chOff x="10696381" y="4558640"/>
            <a:chExt cx="1190819" cy="30256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9F3172C-7772-A079-4E86-1AA46E057446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101" y="4565117"/>
              <a:ext cx="0" cy="2960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98BDE5-283B-8822-E5C4-A4DF3AB8E620}"/>
                </a:ext>
              </a:extLst>
            </p:cNvPr>
            <p:cNvSpPr txBox="1"/>
            <p:nvPr/>
          </p:nvSpPr>
          <p:spPr>
            <a:xfrm>
              <a:off x="10696381" y="4558640"/>
              <a:ext cx="11908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00B050"/>
                  </a:solidFill>
                </a:rPr>
                <a:t>High similarity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22855EE-A738-39AD-A1C9-41ADF742488C}"/>
              </a:ext>
            </a:extLst>
          </p:cNvPr>
          <p:cNvGrpSpPr/>
          <p:nvPr/>
        </p:nvGrpSpPr>
        <p:grpSpPr>
          <a:xfrm flipH="1">
            <a:off x="2822292" y="5410265"/>
            <a:ext cx="1190819" cy="629573"/>
            <a:chOff x="9679691" y="5523064"/>
            <a:chExt cx="1190819" cy="224549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F8F2BEB-24AA-34A8-EAC7-698E19A19152}"/>
                </a:ext>
              </a:extLst>
            </p:cNvPr>
            <p:cNvCxnSpPr>
              <a:cxnSpLocks/>
            </p:cNvCxnSpPr>
            <p:nvPr/>
          </p:nvCxnSpPr>
          <p:spPr>
            <a:xfrm>
              <a:off x="9679691" y="5523064"/>
              <a:ext cx="1720" cy="22454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0F564A-D480-1A1F-4140-CC260A99EFB9}"/>
                </a:ext>
              </a:extLst>
            </p:cNvPr>
            <p:cNvSpPr txBox="1"/>
            <p:nvPr/>
          </p:nvSpPr>
          <p:spPr>
            <a:xfrm>
              <a:off x="9679691" y="5585587"/>
              <a:ext cx="1190819" cy="97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C00000"/>
                  </a:solidFill>
                </a:rPr>
                <a:t>Low similarity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002E64A-4404-F8B1-8301-571A563F2AB7}"/>
              </a:ext>
            </a:extLst>
          </p:cNvPr>
          <p:cNvGrpSpPr/>
          <p:nvPr/>
        </p:nvGrpSpPr>
        <p:grpSpPr>
          <a:xfrm flipH="1">
            <a:off x="1673653" y="4811074"/>
            <a:ext cx="1190819" cy="302568"/>
            <a:chOff x="10696381" y="4558640"/>
            <a:chExt cx="1190819" cy="302568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152150-88E6-B9E2-1D1D-5DB2F125A2C8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101" y="4565117"/>
              <a:ext cx="0" cy="2960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0830B-6A62-11B8-F411-5AB998ED0163}"/>
                </a:ext>
              </a:extLst>
            </p:cNvPr>
            <p:cNvSpPr txBox="1"/>
            <p:nvPr/>
          </p:nvSpPr>
          <p:spPr>
            <a:xfrm>
              <a:off x="10696381" y="4558640"/>
              <a:ext cx="11908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00B050"/>
                  </a:solidFill>
                </a:rPr>
                <a:t>High similarity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C485F2-36A9-AB70-0D26-206D64153D41}"/>
              </a:ext>
            </a:extLst>
          </p:cNvPr>
          <p:cNvSpPr txBox="1"/>
          <p:nvPr/>
        </p:nvSpPr>
        <p:spPr>
          <a:xfrm>
            <a:off x="3649608" y="3953728"/>
            <a:ext cx="1170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Validated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8AD0F53-1E2F-C257-42CD-E51B84AB3983}"/>
              </a:ext>
            </a:extLst>
          </p:cNvPr>
          <p:cNvSpPr txBox="1"/>
          <p:nvPr/>
        </p:nvSpPr>
        <p:spPr>
          <a:xfrm>
            <a:off x="3624728" y="4955394"/>
            <a:ext cx="11709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00B050"/>
                </a:solidFill>
              </a:rPr>
              <a:t>Validated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6D87D4-15AD-9919-9EC3-297C51B99C26}"/>
              </a:ext>
            </a:extLst>
          </p:cNvPr>
          <p:cNvSpPr txBox="1"/>
          <p:nvPr/>
        </p:nvSpPr>
        <p:spPr>
          <a:xfrm>
            <a:off x="9299012" y="5736280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BRAND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499F5F-1208-9F30-ED6D-53753492181F}"/>
              </a:ext>
            </a:extLst>
          </p:cNvPr>
          <p:cNvSpPr txBox="1"/>
          <p:nvPr/>
        </p:nvSpPr>
        <p:spPr>
          <a:xfrm>
            <a:off x="10301608" y="5751669"/>
            <a:ext cx="111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DISENY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551BC8-070D-D122-ED50-85F3F056F48D}"/>
              </a:ext>
            </a:extLst>
          </p:cNvPr>
          <p:cNvCxnSpPr>
            <a:cxnSpLocks/>
            <a:stCxn id="61" idx="3"/>
            <a:endCxn id="33" idx="1"/>
          </p:cNvCxnSpPr>
          <p:nvPr/>
        </p:nvCxnSpPr>
        <p:spPr>
          <a:xfrm>
            <a:off x="8539338" y="5435472"/>
            <a:ext cx="759674" cy="485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3BC6AA4-6D9D-CD19-F428-0AE0651EE50D}"/>
              </a:ext>
            </a:extLst>
          </p:cNvPr>
          <p:cNvSpPr txBox="1"/>
          <p:nvPr/>
        </p:nvSpPr>
        <p:spPr>
          <a:xfrm>
            <a:off x="9247313" y="4440769"/>
            <a:ext cx="2542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- DSINEY</a:t>
            </a:r>
            <a:br>
              <a:rPr lang="en-US" sz="1600" i="1" dirty="0"/>
            </a:br>
            <a:r>
              <a:rPr lang="en-US" sz="1600" i="1" dirty="0"/>
              <a:t>-DISNEY STORE</a:t>
            </a:r>
          </a:p>
        </p:txBody>
      </p:sp>
    </p:spTree>
    <p:extLst>
      <p:ext uri="{BB962C8B-B14F-4D97-AF65-F5344CB8AC3E}">
        <p14:creationId xmlns:p14="http://schemas.microsoft.com/office/powerpoint/2010/main" val="1586001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62F28-DC16-093C-2ED5-67E477130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F377-4F02-049B-7E1F-7B46C9A4B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Iteration</a:t>
            </a:r>
          </a:p>
        </p:txBody>
      </p:sp>
      <p:graphicFrame>
        <p:nvGraphicFramePr>
          <p:cNvPr id="67" name="Diagram 66">
            <a:extLst>
              <a:ext uri="{FF2B5EF4-FFF2-40B4-BE49-F238E27FC236}">
                <a16:creationId xmlns:a16="http://schemas.microsoft.com/office/drawing/2014/main" id="{1FDF1A28-74F5-B1E7-313B-B113F3A38D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3687953"/>
              </p:ext>
            </p:extLst>
          </p:nvPr>
        </p:nvGraphicFramePr>
        <p:xfrm>
          <a:off x="1822994" y="10742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0" name="Arrow: Right 69">
            <a:extLst>
              <a:ext uri="{FF2B5EF4-FFF2-40B4-BE49-F238E27FC236}">
                <a16:creationId xmlns:a16="http://schemas.microsoft.com/office/drawing/2014/main" id="{62F70375-96F1-83C7-4B12-56C54A9BE6D2}"/>
              </a:ext>
            </a:extLst>
          </p:cNvPr>
          <p:cNvSpPr/>
          <p:nvPr/>
        </p:nvSpPr>
        <p:spPr>
          <a:xfrm rot="2700000">
            <a:off x="6806014" y="2177609"/>
            <a:ext cx="1328468" cy="6233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5E02250-0EC0-2151-2D16-6117A8FEFA77}"/>
              </a:ext>
            </a:extLst>
          </p:cNvPr>
          <p:cNvSpPr/>
          <p:nvPr/>
        </p:nvSpPr>
        <p:spPr>
          <a:xfrm rot="18900000">
            <a:off x="3637343" y="2177608"/>
            <a:ext cx="1328468" cy="62339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567785B-61E4-7640-B17C-55CCE6BB7713}"/>
              </a:ext>
            </a:extLst>
          </p:cNvPr>
          <p:cNvGrpSpPr/>
          <p:nvPr/>
        </p:nvGrpSpPr>
        <p:grpSpPr>
          <a:xfrm rot="10800000">
            <a:off x="4015734" y="4455324"/>
            <a:ext cx="4145685" cy="1328468"/>
            <a:chOff x="3789743" y="1977473"/>
            <a:chExt cx="4145685" cy="1328468"/>
          </a:xfrm>
        </p:grpSpPr>
        <p:sp>
          <p:nvSpPr>
            <p:cNvPr id="74" name="Arrow: Right 73">
              <a:extLst>
                <a:ext uri="{FF2B5EF4-FFF2-40B4-BE49-F238E27FC236}">
                  <a16:creationId xmlns:a16="http://schemas.microsoft.com/office/drawing/2014/main" id="{4BE34ABE-C558-8396-F156-172CD294FF66}"/>
                </a:ext>
              </a:extLst>
            </p:cNvPr>
            <p:cNvSpPr/>
            <p:nvPr/>
          </p:nvSpPr>
          <p:spPr>
            <a:xfrm rot="2700000">
              <a:off x="6959496" y="2330009"/>
              <a:ext cx="1328468" cy="62339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Arrow: Right 74">
              <a:extLst>
                <a:ext uri="{FF2B5EF4-FFF2-40B4-BE49-F238E27FC236}">
                  <a16:creationId xmlns:a16="http://schemas.microsoft.com/office/drawing/2014/main" id="{ABB5F5A0-FD1B-E74B-C8FD-3885E4368DAD}"/>
                </a:ext>
              </a:extLst>
            </p:cNvPr>
            <p:cNvSpPr/>
            <p:nvPr/>
          </p:nvSpPr>
          <p:spPr>
            <a:xfrm rot="18900000">
              <a:off x="3789743" y="2330008"/>
              <a:ext cx="1328468" cy="623396"/>
            </a:xfrm>
            <a:prstGeom prst="right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290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7D0DE-0B27-9F2E-B6FF-BF7FF3216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0B31-248F-A2E3-C55A-9D580D62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Entity name resolution problems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16C8-ED8F-D6C1-875E-6F40883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Canonical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53472-BFFA-943F-B376-61F38D6A559E}"/>
              </a:ext>
            </a:extLst>
          </p:cNvPr>
          <p:cNvSpPr txBox="1"/>
          <p:nvPr/>
        </p:nvSpPr>
        <p:spPr>
          <a:xfrm>
            <a:off x="1382161" y="3437934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A14EA-1BF1-66AB-F2FA-51F036DE7D81}"/>
              </a:ext>
            </a:extLst>
          </p:cNvPr>
          <p:cNvSpPr txBox="1"/>
          <p:nvPr/>
        </p:nvSpPr>
        <p:spPr>
          <a:xfrm>
            <a:off x="1382161" y="4290495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I.B.M.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BB70EE-D323-F54F-D3CC-D6D34E34B193}"/>
              </a:ext>
            </a:extLst>
          </p:cNvPr>
          <p:cNvSpPr txBox="1"/>
          <p:nvPr/>
        </p:nvSpPr>
        <p:spPr>
          <a:xfrm>
            <a:off x="244909" y="5148558"/>
            <a:ext cx="3066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International Business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710372-DD62-CF47-F5BA-F1B37E3C9273}"/>
              </a:ext>
            </a:extLst>
          </p:cNvPr>
          <p:cNvSpPr txBox="1"/>
          <p:nvPr/>
        </p:nvSpPr>
        <p:spPr>
          <a:xfrm>
            <a:off x="1382161" y="6003869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 B 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07FD3D5-C1D7-4060-BF57-98B0F433C6A3}"/>
              </a:ext>
            </a:extLst>
          </p:cNvPr>
          <p:cNvGrpSpPr/>
          <p:nvPr/>
        </p:nvGrpSpPr>
        <p:grpSpPr>
          <a:xfrm>
            <a:off x="3402998" y="3422545"/>
            <a:ext cx="1066800" cy="1224644"/>
            <a:chOff x="3402998" y="3422545"/>
            <a:chExt cx="1066800" cy="1224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F8CA0E-EBD9-9B84-3474-C70532FFA145}"/>
                </a:ext>
              </a:extLst>
            </p:cNvPr>
            <p:cNvSpPr txBox="1"/>
            <p:nvPr/>
          </p:nvSpPr>
          <p:spPr>
            <a:xfrm>
              <a:off x="3402998" y="3422545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72418E-2256-16D4-57CF-13D655A2B4B4}"/>
                </a:ext>
              </a:extLst>
            </p:cNvPr>
            <p:cNvSpPr txBox="1"/>
            <p:nvPr/>
          </p:nvSpPr>
          <p:spPr>
            <a:xfrm>
              <a:off x="3402998" y="4277857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96087D7-5DA2-4A47-FC2C-60860D749EED}"/>
              </a:ext>
            </a:extLst>
          </p:cNvPr>
          <p:cNvGrpSpPr/>
          <p:nvPr/>
        </p:nvGrpSpPr>
        <p:grpSpPr>
          <a:xfrm>
            <a:off x="3402998" y="5133169"/>
            <a:ext cx="1066800" cy="1224643"/>
            <a:chOff x="3402998" y="5133169"/>
            <a:chExt cx="1066800" cy="12246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66E9D-E8B0-376B-1C80-259AC295906A}"/>
                </a:ext>
              </a:extLst>
            </p:cNvPr>
            <p:cNvSpPr txBox="1"/>
            <p:nvPr/>
          </p:nvSpPr>
          <p:spPr>
            <a:xfrm>
              <a:off x="3402998" y="5988480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692E373-1F5F-CCC8-CB00-0FBE3A8F3FC8}"/>
                </a:ext>
              </a:extLst>
            </p:cNvPr>
            <p:cNvSpPr txBox="1"/>
            <p:nvPr/>
          </p:nvSpPr>
          <p:spPr>
            <a:xfrm>
              <a:off x="3402998" y="5133169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C09511-B72F-800B-3F96-FDFB143B6D92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469798" y="3607211"/>
            <a:ext cx="3252404" cy="213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86A9FAE-D346-F3E7-D4AC-EDA46024C8EE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9798" y="4462523"/>
            <a:ext cx="3252404" cy="128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46BB4-AB4B-7B26-684B-001AA815167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469798" y="5317835"/>
            <a:ext cx="3252404" cy="42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8243451-2118-600F-291D-D9D46881B6EE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469798" y="5745490"/>
            <a:ext cx="3252404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663E70A-2D10-E467-E217-DBE4031E6FE5}"/>
              </a:ext>
            </a:extLst>
          </p:cNvPr>
          <p:cNvGrpSpPr/>
          <p:nvPr/>
        </p:nvGrpSpPr>
        <p:grpSpPr>
          <a:xfrm>
            <a:off x="7722202" y="5560824"/>
            <a:ext cx="1976989" cy="369332"/>
            <a:chOff x="7722202" y="5562163"/>
            <a:chExt cx="1976989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E8F24DF-128D-259F-28A6-6BADC419AD75}"/>
                </a:ext>
              </a:extLst>
            </p:cNvPr>
            <p:cNvSpPr txBox="1"/>
            <p:nvPr/>
          </p:nvSpPr>
          <p:spPr>
            <a:xfrm>
              <a:off x="7722202" y="5562163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893175-0AB5-AA86-98F3-E1A33A13FE44}"/>
                </a:ext>
              </a:extLst>
            </p:cNvPr>
            <p:cNvSpPr txBox="1"/>
            <p:nvPr/>
          </p:nvSpPr>
          <p:spPr>
            <a:xfrm>
              <a:off x="8907513" y="5577552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IBM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D8ABE1-2FE3-7942-312A-966BDCCA012C}"/>
              </a:ext>
            </a:extLst>
          </p:cNvPr>
          <p:cNvGrpSpPr/>
          <p:nvPr/>
        </p:nvGrpSpPr>
        <p:grpSpPr>
          <a:xfrm>
            <a:off x="7722202" y="3850201"/>
            <a:ext cx="1976989" cy="369332"/>
            <a:chOff x="7722202" y="3927731"/>
            <a:chExt cx="1976989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80EE175-0EDD-E16A-247A-9FFCDE7179F2}"/>
                </a:ext>
              </a:extLst>
            </p:cNvPr>
            <p:cNvSpPr txBox="1"/>
            <p:nvPr/>
          </p:nvSpPr>
          <p:spPr>
            <a:xfrm>
              <a:off x="7722202" y="3927731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74D3D2-A71E-926E-9775-C7FAED1A47EA}"/>
                </a:ext>
              </a:extLst>
            </p:cNvPr>
            <p:cNvSpPr txBox="1"/>
            <p:nvPr/>
          </p:nvSpPr>
          <p:spPr>
            <a:xfrm>
              <a:off x="8907513" y="3943120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I.B.M.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16B7B3-F05C-59E8-BA67-1EFFCA9F037D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469798" y="3607211"/>
            <a:ext cx="3252404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2FF0CF-B845-F34D-4BA1-E79050E39090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69798" y="4034867"/>
            <a:ext cx="3252404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05378F-C086-DBB2-BAEC-D32A5ED8F91C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4469798" y="4034867"/>
            <a:ext cx="3252404" cy="128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EB4A42-FFB4-69A1-722A-2AACD51ACBC3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4469798" y="4034867"/>
            <a:ext cx="3252404" cy="213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58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677A9-3643-B51C-E904-D52468EFB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96AA0-AC52-919E-98B6-A39B9ED0C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Entity name resolution problems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9D9-7E51-27DB-C7D6-8F8DC2576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Misspelled entities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8708D-A024-47E0-48AB-F9FDC4F9169E}"/>
              </a:ext>
            </a:extLst>
          </p:cNvPr>
          <p:cNvSpPr txBox="1"/>
          <p:nvPr/>
        </p:nvSpPr>
        <p:spPr>
          <a:xfrm>
            <a:off x="1382161" y="3437934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E43793-CC50-33FF-89D3-BED98AA82324}"/>
              </a:ext>
            </a:extLst>
          </p:cNvPr>
          <p:cNvSpPr txBox="1"/>
          <p:nvPr/>
        </p:nvSpPr>
        <p:spPr>
          <a:xfrm>
            <a:off x="1382161" y="4290495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I.B.M.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EA5C9-C102-3966-5D1F-FCB1D59B4747}"/>
              </a:ext>
            </a:extLst>
          </p:cNvPr>
          <p:cNvSpPr txBox="1"/>
          <p:nvPr/>
        </p:nvSpPr>
        <p:spPr>
          <a:xfrm>
            <a:off x="244909" y="5148558"/>
            <a:ext cx="3066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International </a:t>
            </a:r>
            <a:r>
              <a:rPr lang="en-US" sz="1600" i="1" dirty="0" err="1">
                <a:solidFill>
                  <a:srgbClr val="FF0000"/>
                </a:solidFill>
              </a:rPr>
              <a:t>Buness</a:t>
            </a:r>
            <a:r>
              <a:rPr lang="en-US" sz="1600" i="1" dirty="0">
                <a:solidFill>
                  <a:srgbClr val="FF0000"/>
                </a:solidFill>
              </a:rPr>
              <a:t>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2B162-B05A-BBE0-875E-F52E69B13241}"/>
              </a:ext>
            </a:extLst>
          </p:cNvPr>
          <p:cNvSpPr txBox="1"/>
          <p:nvPr/>
        </p:nvSpPr>
        <p:spPr>
          <a:xfrm>
            <a:off x="1382161" y="6003869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 B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96817-1497-B105-12FB-49CBB56C81C3}"/>
              </a:ext>
            </a:extLst>
          </p:cNvPr>
          <p:cNvSpPr txBox="1"/>
          <p:nvPr/>
        </p:nvSpPr>
        <p:spPr>
          <a:xfrm>
            <a:off x="3402998" y="3422545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FCC8C8-C8CF-5358-3471-6241547E7A3A}"/>
              </a:ext>
            </a:extLst>
          </p:cNvPr>
          <p:cNvSpPr txBox="1"/>
          <p:nvPr/>
        </p:nvSpPr>
        <p:spPr>
          <a:xfrm>
            <a:off x="3402998" y="4277857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10A9E-25E3-7F56-3207-705E7985BB32}"/>
              </a:ext>
            </a:extLst>
          </p:cNvPr>
          <p:cNvSpPr txBox="1"/>
          <p:nvPr/>
        </p:nvSpPr>
        <p:spPr>
          <a:xfrm>
            <a:off x="3402998" y="5988480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70CB55-F39D-F732-9F7E-8FF4BB91BDD0}"/>
              </a:ext>
            </a:extLst>
          </p:cNvPr>
          <p:cNvSpPr txBox="1"/>
          <p:nvPr/>
        </p:nvSpPr>
        <p:spPr>
          <a:xfrm>
            <a:off x="3402998" y="5133169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BRAND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8F66F-FDF6-C253-DDBF-E00EED845AE5}"/>
              </a:ext>
            </a:extLst>
          </p:cNvPr>
          <p:cNvSpPr txBox="1"/>
          <p:nvPr/>
        </p:nvSpPr>
        <p:spPr>
          <a:xfrm>
            <a:off x="7722202" y="4705512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1C239B-622F-52BE-4C2E-EDD115E95A7D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469798" y="3607211"/>
            <a:ext cx="3252404" cy="128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83ACD33-6EA9-C1B6-3B6C-DCDF3FC864C6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9798" y="4462523"/>
            <a:ext cx="3252404" cy="42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A42A0F-AB49-9BAE-E953-FF57D0049AE7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469798" y="4890178"/>
            <a:ext cx="3252404" cy="427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E814C0-08D5-40F5-A09A-7BE21D0D09CB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469798" y="4890178"/>
            <a:ext cx="3252404" cy="128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E1A5BB-BA38-F734-96E4-C4701B8A904D}"/>
              </a:ext>
            </a:extLst>
          </p:cNvPr>
          <p:cNvSpPr txBox="1"/>
          <p:nvPr/>
        </p:nvSpPr>
        <p:spPr>
          <a:xfrm>
            <a:off x="8907513" y="4720901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</p:spTree>
    <p:extLst>
      <p:ext uri="{BB962C8B-B14F-4D97-AF65-F5344CB8AC3E}">
        <p14:creationId xmlns:p14="http://schemas.microsoft.com/office/powerpoint/2010/main" val="93081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6F5EA-37CA-3FD4-55DE-EBD519F4B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CCD3-6402-3CAE-DC59-0A9ABBA8F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Entity name resolution problems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6A509-A564-03D2-9367-B5816DA3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Resolution ambiguity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28DE4A-8AFF-8253-087A-4CEC46186DB7}"/>
              </a:ext>
            </a:extLst>
          </p:cNvPr>
          <p:cNvSpPr txBox="1"/>
          <p:nvPr/>
        </p:nvSpPr>
        <p:spPr>
          <a:xfrm>
            <a:off x="1382161" y="3437934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1F0704-1008-9952-974F-46FF26187EC8}"/>
              </a:ext>
            </a:extLst>
          </p:cNvPr>
          <p:cNvSpPr txBox="1"/>
          <p:nvPr/>
        </p:nvSpPr>
        <p:spPr>
          <a:xfrm>
            <a:off x="1382161" y="4290495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I.B.M.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1E824-95EF-3CFE-D276-F438A235546F}"/>
              </a:ext>
            </a:extLst>
          </p:cNvPr>
          <p:cNvSpPr txBox="1"/>
          <p:nvPr/>
        </p:nvSpPr>
        <p:spPr>
          <a:xfrm>
            <a:off x="244909" y="5148558"/>
            <a:ext cx="3066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I.B.M. INC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AD6DD-CF56-1DD4-3D37-7F85B7110F0E}"/>
              </a:ext>
            </a:extLst>
          </p:cNvPr>
          <p:cNvSpPr txBox="1"/>
          <p:nvPr/>
        </p:nvSpPr>
        <p:spPr>
          <a:xfrm>
            <a:off x="1382161" y="6003869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 B 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D922E7-C817-4B67-535D-B216231BB3B0}"/>
              </a:ext>
            </a:extLst>
          </p:cNvPr>
          <p:cNvGrpSpPr/>
          <p:nvPr/>
        </p:nvGrpSpPr>
        <p:grpSpPr>
          <a:xfrm>
            <a:off x="3402998" y="3422545"/>
            <a:ext cx="1066800" cy="1224644"/>
            <a:chOff x="3402998" y="3422545"/>
            <a:chExt cx="1066800" cy="122464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E6C218-ED7F-E7D2-5B20-B9928172E267}"/>
                </a:ext>
              </a:extLst>
            </p:cNvPr>
            <p:cNvSpPr txBox="1"/>
            <p:nvPr/>
          </p:nvSpPr>
          <p:spPr>
            <a:xfrm>
              <a:off x="3402998" y="3422545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7F7BCD-82A6-BFD4-4949-AD48E62107AF}"/>
                </a:ext>
              </a:extLst>
            </p:cNvPr>
            <p:cNvSpPr txBox="1"/>
            <p:nvPr/>
          </p:nvSpPr>
          <p:spPr>
            <a:xfrm>
              <a:off x="3402998" y="4277857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FF903D9-A339-114A-7C71-3757DFCE1A1C}"/>
              </a:ext>
            </a:extLst>
          </p:cNvPr>
          <p:cNvGrpSpPr/>
          <p:nvPr/>
        </p:nvGrpSpPr>
        <p:grpSpPr>
          <a:xfrm>
            <a:off x="3402998" y="5133169"/>
            <a:ext cx="1066800" cy="1224643"/>
            <a:chOff x="3402998" y="5133169"/>
            <a:chExt cx="1066800" cy="1224643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91BE53-09AA-D878-076E-94AEE22DC05A}"/>
                </a:ext>
              </a:extLst>
            </p:cNvPr>
            <p:cNvSpPr txBox="1"/>
            <p:nvPr/>
          </p:nvSpPr>
          <p:spPr>
            <a:xfrm>
              <a:off x="3402998" y="5988480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D7FD2C-D393-E993-8BA7-33C4DCBD52E7}"/>
                </a:ext>
              </a:extLst>
            </p:cNvPr>
            <p:cNvSpPr txBox="1"/>
            <p:nvPr/>
          </p:nvSpPr>
          <p:spPr>
            <a:xfrm>
              <a:off x="3402998" y="5133169"/>
              <a:ext cx="1066800" cy="369332"/>
            </a:xfrm>
            <a:prstGeom prst="rect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012E65-810C-1F6A-FB39-5419E0FDCF59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469798" y="3607211"/>
            <a:ext cx="3252404" cy="213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5D021C-B623-1BCD-803E-E151A534FFF5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9798" y="4462523"/>
            <a:ext cx="3252404" cy="128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E3D022-A5F0-B2AD-CFD5-8D8BBA0D672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4469798" y="5317835"/>
            <a:ext cx="3252404" cy="42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672470D-7BEE-3514-448E-41B647D24199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469798" y="5745490"/>
            <a:ext cx="3252404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09850B3-705A-8493-DB66-77DD8A648133}"/>
              </a:ext>
            </a:extLst>
          </p:cNvPr>
          <p:cNvGrpSpPr/>
          <p:nvPr/>
        </p:nvGrpSpPr>
        <p:grpSpPr>
          <a:xfrm>
            <a:off x="7722202" y="5560824"/>
            <a:ext cx="4235446" cy="369332"/>
            <a:chOff x="7722202" y="5562163"/>
            <a:chExt cx="4235446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219624A-6E91-06F4-595B-F8158D9DF90B}"/>
                </a:ext>
              </a:extLst>
            </p:cNvPr>
            <p:cNvSpPr txBox="1"/>
            <p:nvPr/>
          </p:nvSpPr>
          <p:spPr>
            <a:xfrm>
              <a:off x="7722202" y="5562163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FCD648-866B-CF9B-CC70-6E37535CBBDB}"/>
                </a:ext>
              </a:extLst>
            </p:cNvPr>
            <p:cNvSpPr txBox="1"/>
            <p:nvPr/>
          </p:nvSpPr>
          <p:spPr>
            <a:xfrm>
              <a:off x="8692680" y="5577552"/>
              <a:ext cx="326496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Innovative Button Manufacturing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C9649DC-0318-38F5-A276-C42C66011BD7}"/>
              </a:ext>
            </a:extLst>
          </p:cNvPr>
          <p:cNvGrpSpPr/>
          <p:nvPr/>
        </p:nvGrpSpPr>
        <p:grpSpPr>
          <a:xfrm>
            <a:off x="7722202" y="3850201"/>
            <a:ext cx="4203500" cy="369332"/>
            <a:chOff x="7722202" y="3927731"/>
            <a:chExt cx="4203500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9C483F-262D-371D-3318-4CD0576C6A73}"/>
                </a:ext>
              </a:extLst>
            </p:cNvPr>
            <p:cNvSpPr txBox="1"/>
            <p:nvPr/>
          </p:nvSpPr>
          <p:spPr>
            <a:xfrm>
              <a:off x="7722202" y="3927731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4E66E53-C7CD-8873-6E04-C812DF5C7AEF}"/>
                </a:ext>
              </a:extLst>
            </p:cNvPr>
            <p:cNvSpPr txBox="1"/>
            <p:nvPr/>
          </p:nvSpPr>
          <p:spPr>
            <a:xfrm>
              <a:off x="8740810" y="3943120"/>
              <a:ext cx="318489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International Business Machines</a:t>
              </a: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4CD277-8710-4DEB-EAEE-94871714C279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469798" y="3607211"/>
            <a:ext cx="3252404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EBEA8D-DD18-C01B-21BA-901650F90095}"/>
              </a:ext>
            </a:extLst>
          </p:cNvPr>
          <p:cNvCxnSpPr>
            <a:cxnSpLocks/>
            <a:stCxn id="12" idx="3"/>
            <a:endCxn id="4" idx="1"/>
          </p:cNvCxnSpPr>
          <p:nvPr/>
        </p:nvCxnSpPr>
        <p:spPr>
          <a:xfrm flipV="1">
            <a:off x="4469798" y="4034867"/>
            <a:ext cx="3252404" cy="4276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384D40-8CB2-D2B2-7A76-42D9021B270D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 flipV="1">
            <a:off x="4469798" y="4034867"/>
            <a:ext cx="3252404" cy="128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CE32659-635B-8E85-C507-3993242A9C5A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4469798" y="4034867"/>
            <a:ext cx="3252404" cy="2138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092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95185-5E4D-52E9-7E97-890B08892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4544-FFA0-F89C-CC40-A528BCD72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Entity name resolution problems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53DF07-8572-843C-318C-ECC5F74FC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Invalid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40BF6A-A11D-B120-0E46-AC8FC63DE968}"/>
              </a:ext>
            </a:extLst>
          </p:cNvPr>
          <p:cNvSpPr txBox="1"/>
          <p:nvPr/>
        </p:nvSpPr>
        <p:spPr>
          <a:xfrm>
            <a:off x="1219802" y="3437934"/>
            <a:ext cx="11163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rgbClr val="FF0000"/>
                </a:solidFill>
              </a:rPr>
              <a:t>23423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D63FE5-CDCC-1DDD-9449-7713E859FE04}"/>
              </a:ext>
            </a:extLst>
          </p:cNvPr>
          <p:cNvSpPr txBox="1"/>
          <p:nvPr/>
        </p:nvSpPr>
        <p:spPr>
          <a:xfrm>
            <a:off x="1382161" y="4290495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I.B.M.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D23253-BA85-9B78-04EA-D3916C59F1FD}"/>
              </a:ext>
            </a:extLst>
          </p:cNvPr>
          <p:cNvSpPr txBox="1"/>
          <p:nvPr/>
        </p:nvSpPr>
        <p:spPr>
          <a:xfrm>
            <a:off x="244909" y="5148558"/>
            <a:ext cx="3066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International Business Machines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79CCCD-5CC2-1BF8-D7A8-15A1BCAE6822}"/>
              </a:ext>
            </a:extLst>
          </p:cNvPr>
          <p:cNvSpPr txBox="1"/>
          <p:nvPr/>
        </p:nvSpPr>
        <p:spPr>
          <a:xfrm>
            <a:off x="1382161" y="6003869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 B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0930B-AD39-E5B6-B696-B6DB345D3C74}"/>
              </a:ext>
            </a:extLst>
          </p:cNvPr>
          <p:cNvSpPr txBox="1"/>
          <p:nvPr/>
        </p:nvSpPr>
        <p:spPr>
          <a:xfrm>
            <a:off x="3402998" y="3422545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BRAND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883241-F251-6216-139A-6597AB374D0A}"/>
              </a:ext>
            </a:extLst>
          </p:cNvPr>
          <p:cNvSpPr txBox="1"/>
          <p:nvPr/>
        </p:nvSpPr>
        <p:spPr>
          <a:xfrm>
            <a:off x="3402998" y="4277857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079B31-8A74-DFBD-D09F-023F4A0BEDC2}"/>
              </a:ext>
            </a:extLst>
          </p:cNvPr>
          <p:cNvSpPr txBox="1"/>
          <p:nvPr/>
        </p:nvSpPr>
        <p:spPr>
          <a:xfrm>
            <a:off x="3402998" y="5988480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F94FB9-9DE7-02D9-60DE-DA1FFA74C8BA}"/>
              </a:ext>
            </a:extLst>
          </p:cNvPr>
          <p:cNvSpPr txBox="1"/>
          <p:nvPr/>
        </p:nvSpPr>
        <p:spPr>
          <a:xfrm>
            <a:off x="3402998" y="5133169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3909E3-2A74-20C5-D3E8-232CF75DFA31}"/>
              </a:ext>
            </a:extLst>
          </p:cNvPr>
          <p:cNvSpPr txBox="1"/>
          <p:nvPr/>
        </p:nvSpPr>
        <p:spPr>
          <a:xfrm>
            <a:off x="7722202" y="4705512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A7C4D8-EC40-A0B4-9B8A-372CBC79ACA9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469798" y="3607211"/>
            <a:ext cx="3252404" cy="1282967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82D13B-CA1C-2988-FA6E-C82041283EFD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9798" y="4462523"/>
            <a:ext cx="3252404" cy="42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33AC66-7FA1-5D51-A0F6-3CDA2D393D1F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469798" y="4890178"/>
            <a:ext cx="3252404" cy="427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EA3D9FA-3457-D4A4-E495-CD724D9A122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469798" y="4890178"/>
            <a:ext cx="3252404" cy="128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89FBF5-B34A-8F16-5F10-39022A1EB8A7}"/>
              </a:ext>
            </a:extLst>
          </p:cNvPr>
          <p:cNvSpPr txBox="1"/>
          <p:nvPr/>
        </p:nvSpPr>
        <p:spPr>
          <a:xfrm>
            <a:off x="8907513" y="4720901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</p:spTree>
    <p:extLst>
      <p:ext uri="{BB962C8B-B14F-4D97-AF65-F5344CB8AC3E}">
        <p14:creationId xmlns:p14="http://schemas.microsoft.com/office/powerpoint/2010/main" val="146898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4C15C-DFD4-D1AE-C51D-0FE55455B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F655-324A-52D8-E6A8-C5F5AFEF9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Canonicalization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E0528-9720-E43A-7EC4-0BB4A2DAD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Canonical clustering maps variations to a single entity name</a:t>
            </a:r>
          </a:p>
          <a:p>
            <a:r>
              <a:rPr lang="en-US" dirty="0"/>
              <a:t>To this end, a series of rules can be applied to standardize names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95252-513E-A9FA-2BBA-9573E51AACD7}"/>
              </a:ext>
            </a:extLst>
          </p:cNvPr>
          <p:cNvSpPr txBox="1"/>
          <p:nvPr/>
        </p:nvSpPr>
        <p:spPr>
          <a:xfrm>
            <a:off x="1382161" y="3437934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2373DB-8072-556C-B355-DAE3AB6A5692}"/>
              </a:ext>
            </a:extLst>
          </p:cNvPr>
          <p:cNvSpPr txBox="1"/>
          <p:nvPr/>
        </p:nvSpPr>
        <p:spPr>
          <a:xfrm>
            <a:off x="1382161" y="4290495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I.B.M.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55B1FB-6D46-2497-3AAC-9C6E1B33F5F7}"/>
              </a:ext>
            </a:extLst>
          </p:cNvPr>
          <p:cNvSpPr txBox="1"/>
          <p:nvPr/>
        </p:nvSpPr>
        <p:spPr>
          <a:xfrm>
            <a:off x="244909" y="5148558"/>
            <a:ext cx="30661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 INC.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892499-BDE2-D34F-E264-50E40C8A7AFC}"/>
              </a:ext>
            </a:extLst>
          </p:cNvPr>
          <p:cNvSpPr txBox="1"/>
          <p:nvPr/>
        </p:nvSpPr>
        <p:spPr>
          <a:xfrm>
            <a:off x="1382161" y="6003869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 B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D220CE-4C42-A372-5752-17C05238AA02}"/>
              </a:ext>
            </a:extLst>
          </p:cNvPr>
          <p:cNvSpPr txBox="1"/>
          <p:nvPr/>
        </p:nvSpPr>
        <p:spPr>
          <a:xfrm>
            <a:off x="3402998" y="3422545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8372BA-39E9-28E0-6D0F-9F257420F477}"/>
              </a:ext>
            </a:extLst>
          </p:cNvPr>
          <p:cNvSpPr txBox="1"/>
          <p:nvPr/>
        </p:nvSpPr>
        <p:spPr>
          <a:xfrm>
            <a:off x="3402998" y="4277857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53961B-1B18-A9C1-2D14-7A6374BAD846}"/>
              </a:ext>
            </a:extLst>
          </p:cNvPr>
          <p:cNvSpPr txBox="1"/>
          <p:nvPr/>
        </p:nvSpPr>
        <p:spPr>
          <a:xfrm>
            <a:off x="3402998" y="5988480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C05ED-09CD-9DA5-8E93-1B9D43447D17}"/>
              </a:ext>
            </a:extLst>
          </p:cNvPr>
          <p:cNvSpPr txBox="1"/>
          <p:nvPr/>
        </p:nvSpPr>
        <p:spPr>
          <a:xfrm>
            <a:off x="3402998" y="5133169"/>
            <a:ext cx="1066800" cy="369332"/>
          </a:xfrm>
          <a:prstGeom prst="rect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72452-66CA-65B4-8D21-D4017C940776}"/>
              </a:ext>
            </a:extLst>
          </p:cNvPr>
          <p:cNvSpPr txBox="1"/>
          <p:nvPr/>
        </p:nvSpPr>
        <p:spPr>
          <a:xfrm>
            <a:off x="6200814" y="4485373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RULES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EA4EE8-9778-BFE4-1C5B-B0FF44E1A9F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469798" y="3607211"/>
            <a:ext cx="1731016" cy="1282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AA7808-3F46-1A8D-303E-4E789CE117B7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9798" y="4462523"/>
            <a:ext cx="1731016" cy="427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2600076-0F7A-FA75-3337-00B2BBD01B3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469798" y="4890178"/>
            <a:ext cx="1731016" cy="4276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F3399D2-BB90-C2C4-37BC-43001F50E280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469798" y="4890178"/>
            <a:ext cx="1731016" cy="1282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8981F3A-3056-7455-6C93-481E0B50755C}"/>
              </a:ext>
            </a:extLst>
          </p:cNvPr>
          <p:cNvSpPr txBox="1"/>
          <p:nvPr/>
        </p:nvSpPr>
        <p:spPr>
          <a:xfrm>
            <a:off x="10322428" y="4720901"/>
            <a:ext cx="7916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/>
              <a:t>IBM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34ADC0-BA19-4359-B4BB-57E23FA7CFE5}"/>
              </a:ext>
            </a:extLst>
          </p:cNvPr>
          <p:cNvSpPr txBox="1"/>
          <p:nvPr/>
        </p:nvSpPr>
        <p:spPr>
          <a:xfrm>
            <a:off x="9055901" y="4705512"/>
            <a:ext cx="106680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noAutofit/>
          </a:bodyPr>
          <a:lstStyle/>
          <a:p>
            <a:pPr algn="ctr"/>
            <a:r>
              <a:rPr lang="en-US" dirty="0"/>
              <a:t>BRAND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553F3F7-ECF0-A051-91CD-885D51A303FD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8539338" y="4890178"/>
            <a:ext cx="51656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FE86527-BB88-75A9-352F-5E20CC6843DE}"/>
              </a:ext>
            </a:extLst>
          </p:cNvPr>
          <p:cNvSpPr txBox="1"/>
          <p:nvPr/>
        </p:nvSpPr>
        <p:spPr>
          <a:xfrm>
            <a:off x="6121704" y="5294424"/>
            <a:ext cx="2417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- Remove punctuation</a:t>
            </a:r>
          </a:p>
          <a:p>
            <a:r>
              <a:rPr lang="en-US" sz="1200" dirty="0"/>
              <a:t>- Standardize casing</a:t>
            </a:r>
          </a:p>
          <a:p>
            <a:r>
              <a:rPr lang="en-US" sz="1200" dirty="0"/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2147602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298D1-BA17-1E16-BEF4-603638781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0C9DB-8622-7792-6635-F7AD3DC4A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1. Canonicalization: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AC267-435F-AE97-7420-AC7D1F34C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Canonical clustering maps variations to a single entity name</a:t>
            </a:r>
          </a:p>
          <a:p>
            <a:r>
              <a:rPr lang="en-US" dirty="0"/>
              <a:t>To this end, a series of rules can be applied to standardize names</a:t>
            </a:r>
          </a:p>
          <a:p>
            <a:r>
              <a:rPr lang="en-US" dirty="0">
                <a:solidFill>
                  <a:srgbClr val="FF0000"/>
                </a:solidFill>
              </a:rPr>
              <a:t>Rules fail to capture spelling errors</a:t>
            </a:r>
          </a:p>
          <a:p>
            <a:r>
              <a:rPr lang="en-US" dirty="0">
                <a:solidFill>
                  <a:srgbClr val="FF0000"/>
                </a:solidFill>
              </a:rPr>
              <a:t>Semantic matching requires additional knowledge</a:t>
            </a:r>
          </a:p>
          <a:p>
            <a:r>
              <a:rPr lang="en-US" dirty="0">
                <a:solidFill>
                  <a:srgbClr val="FF0000"/>
                </a:solidFill>
              </a:rPr>
              <a:t>Canonical clustering does not solve entity resolution ambiguity</a:t>
            </a:r>
          </a:p>
          <a:p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DF36194-E3BC-E61F-B835-35E3931B069B}"/>
              </a:ext>
            </a:extLst>
          </p:cNvPr>
          <p:cNvGrpSpPr/>
          <p:nvPr/>
        </p:nvGrpSpPr>
        <p:grpSpPr>
          <a:xfrm>
            <a:off x="153002" y="4721958"/>
            <a:ext cx="4316796" cy="1982365"/>
            <a:chOff x="153002" y="4038563"/>
            <a:chExt cx="4316796" cy="198236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02ADB48-9B39-ED61-8339-41644C1F829A}"/>
                </a:ext>
              </a:extLst>
            </p:cNvPr>
            <p:cNvGrpSpPr/>
            <p:nvPr/>
          </p:nvGrpSpPr>
          <p:grpSpPr>
            <a:xfrm>
              <a:off x="153002" y="4038563"/>
              <a:ext cx="4316796" cy="369332"/>
              <a:chOff x="153002" y="4038563"/>
              <a:chExt cx="4316796" cy="36933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7E4DDE-BC4B-4836-90DA-8C06C79C73D3}"/>
                  </a:ext>
                </a:extLst>
              </p:cNvPr>
              <p:cNvSpPr txBox="1"/>
              <p:nvPr/>
            </p:nvSpPr>
            <p:spPr>
              <a:xfrm>
                <a:off x="153002" y="4053952"/>
                <a:ext cx="324999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FF0000"/>
                    </a:solidFill>
                  </a:rPr>
                  <a:t>JBM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5B7F71-9AC5-7BED-DC9E-69B9CE7308D7}"/>
                  </a:ext>
                </a:extLst>
              </p:cNvPr>
              <p:cNvSpPr txBox="1"/>
              <p:nvPr/>
            </p:nvSpPr>
            <p:spPr>
              <a:xfrm>
                <a:off x="3402998" y="4038563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BRAND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85CD2962-C49F-EDB4-B5A8-2D82275F6916}"/>
                </a:ext>
              </a:extLst>
            </p:cNvPr>
            <p:cNvGrpSpPr/>
            <p:nvPr/>
          </p:nvGrpSpPr>
          <p:grpSpPr>
            <a:xfrm>
              <a:off x="248758" y="4576241"/>
              <a:ext cx="4221040" cy="369332"/>
              <a:chOff x="248758" y="4499239"/>
              <a:chExt cx="4221040" cy="369332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78DD5BF-CA58-36C6-F4E8-2F50ED86DD13}"/>
                  </a:ext>
                </a:extLst>
              </p:cNvPr>
              <p:cNvSpPr txBox="1"/>
              <p:nvPr/>
            </p:nvSpPr>
            <p:spPr>
              <a:xfrm>
                <a:off x="248758" y="4511877"/>
                <a:ext cx="3058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FF0000"/>
                    </a:solidFill>
                  </a:rPr>
                  <a:t>International Business Machines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46B0314-0422-78FB-91B9-5FAE6FF90186}"/>
                  </a:ext>
                </a:extLst>
              </p:cNvPr>
              <p:cNvSpPr txBox="1"/>
              <p:nvPr/>
            </p:nvSpPr>
            <p:spPr>
              <a:xfrm>
                <a:off x="3402998" y="449923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BRAND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F2046AE-3ABD-C9BA-8E67-934F5EA4B42A}"/>
                </a:ext>
              </a:extLst>
            </p:cNvPr>
            <p:cNvGrpSpPr/>
            <p:nvPr/>
          </p:nvGrpSpPr>
          <p:grpSpPr>
            <a:xfrm>
              <a:off x="1382161" y="5651596"/>
              <a:ext cx="3087637" cy="369332"/>
              <a:chOff x="1382161" y="5651596"/>
              <a:chExt cx="3087637" cy="369332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E80E068-3717-86AF-390B-AA1B1316EA18}"/>
                  </a:ext>
                </a:extLst>
              </p:cNvPr>
              <p:cNvSpPr txBox="1"/>
              <p:nvPr/>
            </p:nvSpPr>
            <p:spPr>
              <a:xfrm>
                <a:off x="1382161" y="5666985"/>
                <a:ext cx="791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I B M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0BC16-EE20-7154-304D-B872DC27BBA4}"/>
                  </a:ext>
                </a:extLst>
              </p:cNvPr>
              <p:cNvSpPr txBox="1"/>
              <p:nvPr/>
            </p:nvSpPr>
            <p:spPr>
              <a:xfrm>
                <a:off x="3402998" y="5651596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7D8870E0-F6A0-B755-8DFD-6561437A87D1}"/>
                </a:ext>
              </a:extLst>
            </p:cNvPr>
            <p:cNvGrpSpPr/>
            <p:nvPr/>
          </p:nvGrpSpPr>
          <p:grpSpPr>
            <a:xfrm>
              <a:off x="244909" y="5113919"/>
              <a:ext cx="4224889" cy="369332"/>
              <a:chOff x="244909" y="5133169"/>
              <a:chExt cx="4224889" cy="369332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A1E0D0-E5EB-36F3-5DA2-7DC3B4184F40}"/>
                  </a:ext>
                </a:extLst>
              </p:cNvPr>
              <p:cNvSpPr txBox="1"/>
              <p:nvPr/>
            </p:nvSpPr>
            <p:spPr>
              <a:xfrm>
                <a:off x="244909" y="5148558"/>
                <a:ext cx="30661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JBM INC.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19F8186-6894-BDB4-9DEE-59126DD81FE5}"/>
                  </a:ext>
                </a:extLst>
              </p:cNvPr>
              <p:cNvSpPr txBox="1"/>
              <p:nvPr/>
            </p:nvSpPr>
            <p:spPr>
              <a:xfrm>
                <a:off x="3402998" y="513316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536AF8E-D7AB-B456-1D36-DEF89F3368AC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4469798" y="4906624"/>
            <a:ext cx="1731016" cy="80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842F9F-0DD3-9DFC-5A3D-829A81DF9840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469798" y="5444302"/>
            <a:ext cx="1731016" cy="268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EAB375-F578-6D58-E22D-809FACED510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4469798" y="5713140"/>
            <a:ext cx="1731016" cy="26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E336B8E-ECD9-F9B5-C895-4D36AD950BBC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4469798" y="5713140"/>
            <a:ext cx="1731016" cy="80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B845EA2-6BE4-99B1-11D5-BFA2973D0E85}"/>
              </a:ext>
            </a:extLst>
          </p:cNvPr>
          <p:cNvSpPr txBox="1"/>
          <p:nvPr/>
        </p:nvSpPr>
        <p:spPr>
          <a:xfrm>
            <a:off x="6121704" y="6093321"/>
            <a:ext cx="2417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- Remove punctuation</a:t>
            </a:r>
          </a:p>
          <a:p>
            <a:r>
              <a:rPr lang="en-US" sz="1200" dirty="0"/>
              <a:t>- Standardize casing</a:t>
            </a:r>
          </a:p>
          <a:p>
            <a:r>
              <a:rPr lang="en-US" sz="1200" dirty="0"/>
              <a:t>- 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98A183-D018-A921-F49D-D8308B7E6101}"/>
              </a:ext>
            </a:extLst>
          </p:cNvPr>
          <p:cNvSpPr txBox="1"/>
          <p:nvPr/>
        </p:nvSpPr>
        <p:spPr>
          <a:xfrm>
            <a:off x="6200814" y="5308335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RULES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23CA01-5CB0-F8C8-7885-D98AA0F6420A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>
            <a:off x="8539338" y="5713140"/>
            <a:ext cx="516563" cy="3670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45FF384-E749-7685-EFCC-619EDB08DFC9}"/>
              </a:ext>
            </a:extLst>
          </p:cNvPr>
          <p:cNvGrpSpPr/>
          <p:nvPr/>
        </p:nvGrpSpPr>
        <p:grpSpPr>
          <a:xfrm>
            <a:off x="9055901" y="5161413"/>
            <a:ext cx="2058205" cy="1103455"/>
            <a:chOff x="9055901" y="4794351"/>
            <a:chExt cx="2058205" cy="110345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CCBD3A5-E062-744A-17C2-AAE44E36DBFE}"/>
                </a:ext>
              </a:extLst>
            </p:cNvPr>
            <p:cNvSpPr txBox="1"/>
            <p:nvPr/>
          </p:nvSpPr>
          <p:spPr>
            <a:xfrm>
              <a:off x="10322428" y="5543863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IBM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46E6801-94FC-330E-5B93-76C755A70DF3}"/>
                </a:ext>
              </a:extLst>
            </p:cNvPr>
            <p:cNvSpPr txBox="1"/>
            <p:nvPr/>
          </p:nvSpPr>
          <p:spPr>
            <a:xfrm>
              <a:off x="9055901" y="5528474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A66781-0888-8752-92CE-F6A056828704}"/>
                </a:ext>
              </a:extLst>
            </p:cNvPr>
            <p:cNvSpPr txBox="1"/>
            <p:nvPr/>
          </p:nvSpPr>
          <p:spPr>
            <a:xfrm>
              <a:off x="10322428" y="4809740"/>
              <a:ext cx="791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FF0000"/>
                  </a:solidFill>
                </a:rPr>
                <a:t>JBM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0839207-7079-BAAE-214D-C2BC3B5F3F62}"/>
                </a:ext>
              </a:extLst>
            </p:cNvPr>
            <p:cNvSpPr txBox="1"/>
            <p:nvPr/>
          </p:nvSpPr>
          <p:spPr>
            <a:xfrm>
              <a:off x="9055901" y="4794351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</a:rPr>
                <a:t>BRAND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CEA1AD-4091-5726-2111-EECED0AC69E5}"/>
              </a:ext>
            </a:extLst>
          </p:cNvPr>
          <p:cNvCxnSpPr>
            <a:cxnSpLocks/>
            <a:stCxn id="15" idx="3"/>
            <a:endCxn id="27" idx="1"/>
          </p:cNvCxnSpPr>
          <p:nvPr/>
        </p:nvCxnSpPr>
        <p:spPr>
          <a:xfrm flipV="1">
            <a:off x="8539338" y="5346079"/>
            <a:ext cx="516563" cy="3670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35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A9050-746D-1F18-7FBA-7A74498CD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C57D-97C5-68ED-F9A9-C37B22199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Similarity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6B32-EC52-ED2A-7CA0-E30BD91F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pairs of entities and outputs a similarity score</a:t>
            </a:r>
          </a:p>
          <a:p>
            <a:r>
              <a:rPr lang="en-US" dirty="0"/>
              <a:t>Useful for resolving spelling errors and aggregating entities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3898AE-8336-5520-1EE0-59360F4346F7}"/>
              </a:ext>
            </a:extLst>
          </p:cNvPr>
          <p:cNvGrpSpPr/>
          <p:nvPr/>
        </p:nvGrpSpPr>
        <p:grpSpPr>
          <a:xfrm>
            <a:off x="153002" y="4444290"/>
            <a:ext cx="4316796" cy="1982365"/>
            <a:chOff x="153002" y="4038563"/>
            <a:chExt cx="4316796" cy="198236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87E57A2-EEE4-E56F-19F5-59BADA08AAEB}"/>
                </a:ext>
              </a:extLst>
            </p:cNvPr>
            <p:cNvGrpSpPr/>
            <p:nvPr/>
          </p:nvGrpSpPr>
          <p:grpSpPr>
            <a:xfrm>
              <a:off x="153002" y="4038563"/>
              <a:ext cx="4316796" cy="369332"/>
              <a:chOff x="153002" y="4038563"/>
              <a:chExt cx="4316796" cy="3693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6A75E6D-3A06-7699-812B-CB94B8FD870D}"/>
                  </a:ext>
                </a:extLst>
              </p:cNvPr>
              <p:cNvSpPr txBox="1"/>
              <p:nvPr/>
            </p:nvSpPr>
            <p:spPr>
              <a:xfrm>
                <a:off x="153002" y="4053952"/>
                <a:ext cx="324999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41F7459-D278-6C9C-DD76-29549207A39D}"/>
                  </a:ext>
                </a:extLst>
              </p:cNvPr>
              <p:cNvSpPr txBox="1"/>
              <p:nvPr/>
            </p:nvSpPr>
            <p:spPr>
              <a:xfrm>
                <a:off x="3402998" y="4038563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4DC0BCA-EFE2-0530-6179-685E27A51DDA}"/>
                </a:ext>
              </a:extLst>
            </p:cNvPr>
            <p:cNvGrpSpPr/>
            <p:nvPr/>
          </p:nvGrpSpPr>
          <p:grpSpPr>
            <a:xfrm>
              <a:off x="248758" y="4576241"/>
              <a:ext cx="4221040" cy="369332"/>
              <a:chOff x="248758" y="4499239"/>
              <a:chExt cx="4221040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6399A79-8CEB-1021-8DAB-CD863C47E4FB}"/>
                  </a:ext>
                </a:extLst>
              </p:cNvPr>
              <p:cNvSpPr txBox="1"/>
              <p:nvPr/>
            </p:nvSpPr>
            <p:spPr>
              <a:xfrm>
                <a:off x="248758" y="4511877"/>
                <a:ext cx="3058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DNSEY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519301A-E9CA-693C-B39D-D2EE04CA2316}"/>
                  </a:ext>
                </a:extLst>
              </p:cNvPr>
              <p:cNvSpPr txBox="1"/>
              <p:nvPr/>
            </p:nvSpPr>
            <p:spPr>
              <a:xfrm>
                <a:off x="3402998" y="449923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47F6513-7421-2BBE-A207-83714CAD4E8A}"/>
                </a:ext>
              </a:extLst>
            </p:cNvPr>
            <p:cNvGrpSpPr/>
            <p:nvPr/>
          </p:nvGrpSpPr>
          <p:grpSpPr>
            <a:xfrm>
              <a:off x="1168935" y="5651596"/>
              <a:ext cx="3300863" cy="369332"/>
              <a:chOff x="1168935" y="5651596"/>
              <a:chExt cx="3300863" cy="3693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939C82-9DFA-6E34-4163-88E877DDD2DA}"/>
                  </a:ext>
                </a:extLst>
              </p:cNvPr>
              <p:cNvSpPr txBox="1"/>
              <p:nvPr/>
            </p:nvSpPr>
            <p:spPr>
              <a:xfrm>
                <a:off x="1168935" y="5666985"/>
                <a:ext cx="121813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DETLA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C1934B8-0892-5AD0-13ED-17570C7B25D8}"/>
                  </a:ext>
                </a:extLst>
              </p:cNvPr>
              <p:cNvSpPr txBox="1"/>
              <p:nvPr/>
            </p:nvSpPr>
            <p:spPr>
              <a:xfrm>
                <a:off x="3402998" y="5651596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F9B5D45-AAFC-0AE6-08A8-436A56F0E434}"/>
                </a:ext>
              </a:extLst>
            </p:cNvPr>
            <p:cNvGrpSpPr/>
            <p:nvPr/>
          </p:nvGrpSpPr>
          <p:grpSpPr>
            <a:xfrm>
              <a:off x="244909" y="5113919"/>
              <a:ext cx="4224889" cy="369332"/>
              <a:chOff x="244909" y="5133169"/>
              <a:chExt cx="4224889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6EA2D5F-CAA1-8387-4E63-39A2EE096B64}"/>
                  </a:ext>
                </a:extLst>
              </p:cNvPr>
              <p:cNvSpPr txBox="1"/>
              <p:nvPr/>
            </p:nvSpPr>
            <p:spPr>
              <a:xfrm>
                <a:off x="244909" y="5148558"/>
                <a:ext cx="30661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DELTA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18A5DF5-7BCB-2205-9BAD-2CA7377CB402}"/>
                  </a:ext>
                </a:extLst>
              </p:cNvPr>
              <p:cNvSpPr txBox="1"/>
              <p:nvPr/>
            </p:nvSpPr>
            <p:spPr>
              <a:xfrm>
                <a:off x="3402998" y="513316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543041B-5EA6-FF8F-EE39-7D4435D83FD1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4469798" y="4628956"/>
            <a:ext cx="1731016" cy="80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B6B621F-F542-47D3-FC35-57CCE6553008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4469798" y="5166634"/>
            <a:ext cx="1731016" cy="26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167DBA2-DEC9-68E4-E233-E315C0AE5D98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 flipV="1">
            <a:off x="4469798" y="5435472"/>
            <a:ext cx="1731016" cy="26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0BC7ECD-F473-67E9-47B7-B4F697BF27C4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4469798" y="5435472"/>
            <a:ext cx="1731016" cy="80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0B4563B-590F-F270-E5D3-B9C8FC789E5F}"/>
              </a:ext>
            </a:extLst>
          </p:cNvPr>
          <p:cNvSpPr txBox="1"/>
          <p:nvPr/>
        </p:nvSpPr>
        <p:spPr>
          <a:xfrm>
            <a:off x="6121704" y="5866899"/>
            <a:ext cx="2417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sz="1200" dirty="0"/>
              <a:t>Character-level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Token-level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Phonetic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Semantic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5A24792-A202-0162-9A0D-6EB9CF5D1944}"/>
              </a:ext>
            </a:extLst>
          </p:cNvPr>
          <p:cNvSpPr txBox="1"/>
          <p:nvPr/>
        </p:nvSpPr>
        <p:spPr>
          <a:xfrm>
            <a:off x="6200814" y="5030667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STRING</a:t>
            </a:r>
            <a:br>
              <a:rPr lang="en-US" sz="2400" dirty="0"/>
            </a:br>
            <a:r>
              <a:rPr lang="en-US" sz="2400" dirty="0"/>
              <a:t>COMPARISON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C8C3EDB-6F75-D781-67E0-99853D9505D1}"/>
              </a:ext>
            </a:extLst>
          </p:cNvPr>
          <p:cNvCxnSpPr>
            <a:cxnSpLocks/>
            <a:stCxn id="51" idx="3"/>
          </p:cNvCxnSpPr>
          <p:nvPr/>
        </p:nvCxnSpPr>
        <p:spPr>
          <a:xfrm>
            <a:off x="8539338" y="5435472"/>
            <a:ext cx="516563" cy="705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DE8BBCB-F06A-0E60-DD57-12A86331327B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8539338" y="4622133"/>
            <a:ext cx="516563" cy="8133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BA6E180-1742-5E46-1FBC-3D0BEA272524}"/>
              </a:ext>
            </a:extLst>
          </p:cNvPr>
          <p:cNvGrpSpPr/>
          <p:nvPr/>
        </p:nvGrpSpPr>
        <p:grpSpPr>
          <a:xfrm>
            <a:off x="9055901" y="4260249"/>
            <a:ext cx="2831298" cy="2350446"/>
            <a:chOff x="9055901" y="4271129"/>
            <a:chExt cx="2831298" cy="2350446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0F827C3-53F2-F152-5D62-30B2D576406E}"/>
                </a:ext>
              </a:extLst>
            </p:cNvPr>
            <p:cNvGrpSpPr/>
            <p:nvPr/>
          </p:nvGrpSpPr>
          <p:grpSpPr>
            <a:xfrm>
              <a:off x="9055901" y="6252243"/>
              <a:ext cx="2058205" cy="369332"/>
              <a:chOff x="9055901" y="5895536"/>
              <a:chExt cx="2058205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398E211-4F84-93F7-58FD-C0A7A02CBD98}"/>
                  </a:ext>
                </a:extLst>
              </p:cNvPr>
              <p:cNvSpPr txBox="1"/>
              <p:nvPr/>
            </p:nvSpPr>
            <p:spPr>
              <a:xfrm>
                <a:off x="10322428" y="5910925"/>
                <a:ext cx="791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DETLA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EF9429A-1A73-3BF2-5AB7-90E2D5AA3252}"/>
                  </a:ext>
                </a:extLst>
              </p:cNvPr>
              <p:cNvSpPr txBox="1"/>
              <p:nvPr/>
            </p:nvSpPr>
            <p:spPr>
              <a:xfrm>
                <a:off x="9055901" y="5895536"/>
                <a:ext cx="1066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210333A-7AE7-C58E-1BE7-DCA6A2EB4089}"/>
                </a:ext>
              </a:extLst>
            </p:cNvPr>
            <p:cNvGrpSpPr/>
            <p:nvPr/>
          </p:nvGrpSpPr>
          <p:grpSpPr>
            <a:xfrm>
              <a:off x="9055901" y="5747066"/>
              <a:ext cx="2058205" cy="369332"/>
              <a:chOff x="9055901" y="5895536"/>
              <a:chExt cx="2058205" cy="369332"/>
            </a:xfrm>
          </p:grpSpPr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822E4C4-7349-47C0-3B0C-ACEB4AE95948}"/>
                  </a:ext>
                </a:extLst>
              </p:cNvPr>
              <p:cNvSpPr txBox="1"/>
              <p:nvPr/>
            </p:nvSpPr>
            <p:spPr>
              <a:xfrm>
                <a:off x="10322428" y="5910925"/>
                <a:ext cx="791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DELTA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3835344-13D9-31A4-AD4D-8EEE817B2A4D}"/>
                  </a:ext>
                </a:extLst>
              </p:cNvPr>
              <p:cNvSpPr txBox="1"/>
              <p:nvPr/>
            </p:nvSpPr>
            <p:spPr>
              <a:xfrm>
                <a:off x="9055901" y="5895536"/>
                <a:ext cx="1066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566FE4D3-05D7-099B-570F-BDCA2EEDCD46}"/>
                </a:ext>
              </a:extLst>
            </p:cNvPr>
            <p:cNvGrpSpPr/>
            <p:nvPr/>
          </p:nvGrpSpPr>
          <p:grpSpPr>
            <a:xfrm>
              <a:off x="9055901" y="4776306"/>
              <a:ext cx="2196032" cy="369332"/>
              <a:chOff x="9055901" y="5895536"/>
              <a:chExt cx="2196032" cy="369332"/>
            </a:xfrm>
          </p:grpSpPr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60509EE-2BB5-ACA4-C342-B3F36FC3EC74}"/>
                  </a:ext>
                </a:extLst>
              </p:cNvPr>
              <p:cNvSpPr txBox="1"/>
              <p:nvPr/>
            </p:nvSpPr>
            <p:spPr>
              <a:xfrm>
                <a:off x="10184601" y="5910925"/>
                <a:ext cx="10673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DSNEY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AC42A13-E50D-6741-F5B1-23E2504DE062}"/>
                  </a:ext>
                </a:extLst>
              </p:cNvPr>
              <p:cNvSpPr txBox="1"/>
              <p:nvPr/>
            </p:nvSpPr>
            <p:spPr>
              <a:xfrm>
                <a:off x="9055901" y="5895536"/>
                <a:ext cx="1066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E6D0CFE-DB6E-6311-5593-74792F14D92C}"/>
                </a:ext>
              </a:extLst>
            </p:cNvPr>
            <p:cNvGrpSpPr/>
            <p:nvPr/>
          </p:nvGrpSpPr>
          <p:grpSpPr>
            <a:xfrm>
              <a:off x="9055901" y="4271129"/>
              <a:ext cx="2196032" cy="369332"/>
              <a:chOff x="9055901" y="5895536"/>
              <a:chExt cx="2196032" cy="369332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951F248-4D4E-1124-C298-D9D672CB74AE}"/>
                  </a:ext>
                </a:extLst>
              </p:cNvPr>
              <p:cNvSpPr txBox="1"/>
              <p:nvPr/>
            </p:nvSpPr>
            <p:spPr>
              <a:xfrm>
                <a:off x="10184601" y="5910925"/>
                <a:ext cx="106733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7F8F249-C2F3-8CF3-A2E0-7A39CF9A3ED4}"/>
                  </a:ext>
                </a:extLst>
              </p:cNvPr>
              <p:cNvSpPr txBox="1"/>
              <p:nvPr/>
            </p:nvSpPr>
            <p:spPr>
              <a:xfrm>
                <a:off x="9055901" y="5895536"/>
                <a:ext cx="1066800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53E53F4D-A85F-7D99-A436-C99DB055C90E}"/>
                </a:ext>
              </a:extLst>
            </p:cNvPr>
            <p:cNvCxnSpPr/>
            <p:nvPr/>
          </p:nvCxnSpPr>
          <p:spPr>
            <a:xfrm>
              <a:off x="10698100" y="5184860"/>
              <a:ext cx="0" cy="540429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18C5A37-0065-EE02-F02B-EB53146E813B}"/>
                </a:ext>
              </a:extLst>
            </p:cNvPr>
            <p:cNvSpPr txBox="1"/>
            <p:nvPr/>
          </p:nvSpPr>
          <p:spPr>
            <a:xfrm>
              <a:off x="10696380" y="5314298"/>
              <a:ext cx="11908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C00000"/>
                  </a:solidFill>
                </a:rPr>
                <a:t>Lower similarity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C9C4FA0-50AD-145E-3506-6BC9FFC17EE7}"/>
              </a:ext>
            </a:extLst>
          </p:cNvPr>
          <p:cNvCxnSpPr>
            <a:cxnSpLocks/>
          </p:cNvCxnSpPr>
          <p:nvPr/>
        </p:nvCxnSpPr>
        <p:spPr>
          <a:xfrm>
            <a:off x="10698101" y="4565117"/>
            <a:ext cx="0" cy="296091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5AB8FF5-5EA1-DDB9-1B39-65653C542954}"/>
              </a:ext>
            </a:extLst>
          </p:cNvPr>
          <p:cNvSpPr txBox="1"/>
          <p:nvPr/>
        </p:nvSpPr>
        <p:spPr>
          <a:xfrm>
            <a:off x="10696381" y="4558640"/>
            <a:ext cx="11908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i="1" dirty="0">
                <a:solidFill>
                  <a:srgbClr val="00B050"/>
                </a:solidFill>
              </a:rPr>
              <a:t>Higher similarity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25DDD1E-D9D6-17A4-0D1E-76A1D255406B}"/>
              </a:ext>
            </a:extLst>
          </p:cNvPr>
          <p:cNvSpPr txBox="1"/>
          <p:nvPr/>
        </p:nvSpPr>
        <p:spPr>
          <a:xfrm>
            <a:off x="6182666" y="4201342"/>
            <a:ext cx="227849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i="1" dirty="0"/>
              <a:t>DISNEY – DSNEY</a:t>
            </a:r>
          </a:p>
          <a:p>
            <a:pPr algn="ctr"/>
            <a:r>
              <a:rPr lang="en-US" sz="1100" i="1" dirty="0"/>
              <a:t>DISNEY – DELTA</a:t>
            </a:r>
          </a:p>
          <a:p>
            <a:pPr algn="ctr"/>
            <a:r>
              <a:rPr lang="en-US" sz="1100" i="1" dirty="0"/>
              <a:t>DISNEY – DETLA</a:t>
            </a:r>
          </a:p>
          <a:p>
            <a:pPr algn="ctr"/>
            <a:r>
              <a:rPr lang="en-US" sz="1100" i="1" dirty="0"/>
              <a:t>…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6676604-96BE-A367-CEDD-9DCBDB6EC65C}"/>
              </a:ext>
            </a:extLst>
          </p:cNvPr>
          <p:cNvGrpSpPr/>
          <p:nvPr/>
        </p:nvGrpSpPr>
        <p:grpSpPr>
          <a:xfrm>
            <a:off x="10696380" y="6036561"/>
            <a:ext cx="1190819" cy="302568"/>
            <a:chOff x="9679691" y="5445045"/>
            <a:chExt cx="1190819" cy="302568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F6F008-6CD5-2BE2-ED7F-9CC5036D9902}"/>
                </a:ext>
              </a:extLst>
            </p:cNvPr>
            <p:cNvCxnSpPr>
              <a:cxnSpLocks/>
            </p:cNvCxnSpPr>
            <p:nvPr/>
          </p:nvCxnSpPr>
          <p:spPr>
            <a:xfrm>
              <a:off x="9681411" y="5451522"/>
              <a:ext cx="0" cy="2960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B92FBB2-BA2F-604D-1436-26192CF6D5D2}"/>
                </a:ext>
              </a:extLst>
            </p:cNvPr>
            <p:cNvSpPr txBox="1"/>
            <p:nvPr/>
          </p:nvSpPr>
          <p:spPr>
            <a:xfrm>
              <a:off x="9679691" y="5445045"/>
              <a:ext cx="11908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00B050"/>
                  </a:solidFill>
                </a:rPr>
                <a:t>Higher 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722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86C46-9832-D00B-C475-9D6B0C9FF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2B42-C7FA-508D-4823-2712D0E83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Similarity calculation: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0EBB-8D0F-8718-69E5-9461AA3F7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Compares pairs of entities and outputs a similarity score</a:t>
            </a:r>
          </a:p>
          <a:p>
            <a:r>
              <a:rPr lang="en-US" dirty="0"/>
              <a:t>Useful for resolving spelling errors and aggregating entities</a:t>
            </a:r>
          </a:p>
          <a:p>
            <a:r>
              <a:rPr lang="en-US" dirty="0">
                <a:solidFill>
                  <a:srgbClr val="FF0000"/>
                </a:solidFill>
              </a:rPr>
              <a:t>Semantic matching requires additional knowledge</a:t>
            </a:r>
          </a:p>
          <a:p>
            <a:r>
              <a:rPr lang="en-US" dirty="0">
                <a:solidFill>
                  <a:srgbClr val="FF0000"/>
                </a:solidFill>
              </a:rPr>
              <a:t>Canonical clustering does not solve entity resolution ambiguity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77FC0F2-C977-7898-F240-7A3A3596750C}"/>
              </a:ext>
            </a:extLst>
          </p:cNvPr>
          <p:cNvGrpSpPr/>
          <p:nvPr/>
        </p:nvGrpSpPr>
        <p:grpSpPr>
          <a:xfrm>
            <a:off x="153002" y="4444290"/>
            <a:ext cx="4316796" cy="1982365"/>
            <a:chOff x="153002" y="4038563"/>
            <a:chExt cx="4316796" cy="1982365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046D036-DC39-3FFE-ABE9-92A4F90067EB}"/>
                </a:ext>
              </a:extLst>
            </p:cNvPr>
            <p:cNvGrpSpPr/>
            <p:nvPr/>
          </p:nvGrpSpPr>
          <p:grpSpPr>
            <a:xfrm>
              <a:off x="153002" y="4038563"/>
              <a:ext cx="4316796" cy="369332"/>
              <a:chOff x="153002" y="4038563"/>
              <a:chExt cx="4316796" cy="369332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7F8B06A-E2D4-01C0-8E68-BBE816609740}"/>
                  </a:ext>
                </a:extLst>
              </p:cNvPr>
              <p:cNvSpPr txBox="1"/>
              <p:nvPr/>
            </p:nvSpPr>
            <p:spPr>
              <a:xfrm>
                <a:off x="153002" y="4053952"/>
                <a:ext cx="324999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246C5BF-2067-F0C1-E535-4CB67EC12154}"/>
                  </a:ext>
                </a:extLst>
              </p:cNvPr>
              <p:cNvSpPr txBox="1"/>
              <p:nvPr/>
            </p:nvSpPr>
            <p:spPr>
              <a:xfrm>
                <a:off x="3402998" y="4038563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6DEE11F-326A-D3E3-BC12-D6C65D069016}"/>
                </a:ext>
              </a:extLst>
            </p:cNvPr>
            <p:cNvGrpSpPr/>
            <p:nvPr/>
          </p:nvGrpSpPr>
          <p:grpSpPr>
            <a:xfrm>
              <a:off x="248758" y="4576241"/>
              <a:ext cx="4221040" cy="369332"/>
              <a:chOff x="248758" y="4499239"/>
              <a:chExt cx="4221040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691955-3D33-6401-D2C5-D234C3A1D3ED}"/>
                  </a:ext>
                </a:extLst>
              </p:cNvPr>
              <p:cNvSpPr txBox="1"/>
              <p:nvPr/>
            </p:nvSpPr>
            <p:spPr>
              <a:xfrm>
                <a:off x="248758" y="4511877"/>
                <a:ext cx="305848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DSINEY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F1B4D616-87A3-95F4-9DF9-6EE583AA2198}"/>
                  </a:ext>
                </a:extLst>
              </p:cNvPr>
              <p:cNvSpPr txBox="1"/>
              <p:nvPr/>
            </p:nvSpPr>
            <p:spPr>
              <a:xfrm>
                <a:off x="3402998" y="449923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BRAND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5C271C19-77DC-C8C8-6498-6DB94EE4ADE7}"/>
                </a:ext>
              </a:extLst>
            </p:cNvPr>
            <p:cNvGrpSpPr/>
            <p:nvPr/>
          </p:nvGrpSpPr>
          <p:grpSpPr>
            <a:xfrm>
              <a:off x="943429" y="5651596"/>
              <a:ext cx="3526369" cy="369332"/>
              <a:chOff x="943429" y="5651596"/>
              <a:chExt cx="3526369" cy="36933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038637-F04A-C26D-4DCC-FED54E59FE35}"/>
                  </a:ext>
                </a:extLst>
              </p:cNvPr>
              <p:cNvSpPr txBox="1"/>
              <p:nvPr/>
            </p:nvSpPr>
            <p:spPr>
              <a:xfrm>
                <a:off x="943429" y="5666985"/>
                <a:ext cx="16691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DISNEY STORE 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56AF39-EF90-CE4E-8732-8334595B2BF2}"/>
                  </a:ext>
                </a:extLst>
              </p:cNvPr>
              <p:cNvSpPr txBox="1"/>
              <p:nvPr/>
            </p:nvSpPr>
            <p:spPr>
              <a:xfrm>
                <a:off x="3402998" y="5651596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D1F58E-19B2-C41C-4ECB-9873BDE28FA5}"/>
                </a:ext>
              </a:extLst>
            </p:cNvPr>
            <p:cNvGrpSpPr/>
            <p:nvPr/>
          </p:nvGrpSpPr>
          <p:grpSpPr>
            <a:xfrm>
              <a:off x="244909" y="5113919"/>
              <a:ext cx="4224889" cy="369332"/>
              <a:chOff x="244909" y="5133169"/>
              <a:chExt cx="4224889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47EE479-615F-982C-1703-CE5266285CF6}"/>
                  </a:ext>
                </a:extLst>
              </p:cNvPr>
              <p:cNvSpPr txBox="1"/>
              <p:nvPr/>
            </p:nvSpPr>
            <p:spPr>
              <a:xfrm>
                <a:off x="244909" y="5148558"/>
                <a:ext cx="306618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DISENY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41783C5-1C28-5DF9-5ABA-7AAA5921E3EC}"/>
                  </a:ext>
                </a:extLst>
              </p:cNvPr>
              <p:cNvSpPr txBox="1"/>
              <p:nvPr/>
            </p:nvSpPr>
            <p:spPr>
              <a:xfrm>
                <a:off x="3402998" y="5133169"/>
                <a:ext cx="1066800" cy="369332"/>
              </a:xfrm>
              <a:prstGeom prst="rect">
                <a:avLst/>
              </a:prstGeom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noAutofit/>
              </a:bodyPr>
              <a:lstStyle/>
              <a:p>
                <a:pPr algn="ctr"/>
                <a:r>
                  <a:rPr lang="en-US" dirty="0"/>
                  <a:t>BRAND</a:t>
                </a:r>
              </a:p>
            </p:txBody>
          </p:sp>
        </p:grpSp>
      </p:grp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ACF6A5-8DB3-31FA-6D5D-52F749BD5885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>
            <a:off x="4469798" y="4628956"/>
            <a:ext cx="1731016" cy="8065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3B40AA-699A-FD01-553F-A6A0D12350CF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4469798" y="5166634"/>
            <a:ext cx="1731016" cy="268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1709312-50CB-8C59-3DD9-E162BF78FF46}"/>
              </a:ext>
            </a:extLst>
          </p:cNvPr>
          <p:cNvCxnSpPr>
            <a:cxnSpLocks/>
            <a:stCxn id="39" idx="3"/>
            <a:endCxn id="51" idx="1"/>
          </p:cNvCxnSpPr>
          <p:nvPr/>
        </p:nvCxnSpPr>
        <p:spPr>
          <a:xfrm flipV="1">
            <a:off x="4469798" y="5435472"/>
            <a:ext cx="1731016" cy="2688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A564067-E845-6FFD-CA40-769FB51727C8}"/>
              </a:ext>
            </a:extLst>
          </p:cNvPr>
          <p:cNvCxnSpPr>
            <a:cxnSpLocks/>
            <a:stCxn id="41" idx="3"/>
            <a:endCxn id="51" idx="1"/>
          </p:cNvCxnSpPr>
          <p:nvPr/>
        </p:nvCxnSpPr>
        <p:spPr>
          <a:xfrm flipV="1">
            <a:off x="4469798" y="5435472"/>
            <a:ext cx="1731016" cy="806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246689B-4E5E-95C5-4ED1-D9EA62F0BEA2}"/>
              </a:ext>
            </a:extLst>
          </p:cNvPr>
          <p:cNvSpPr txBox="1"/>
          <p:nvPr/>
        </p:nvSpPr>
        <p:spPr>
          <a:xfrm>
            <a:off x="6200814" y="5030667"/>
            <a:ext cx="2338524" cy="8096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ctr"/>
            <a:r>
              <a:rPr lang="en-US" sz="2400" dirty="0"/>
              <a:t>STRING</a:t>
            </a:r>
            <a:br>
              <a:rPr lang="en-US" sz="2400" dirty="0"/>
            </a:br>
            <a:r>
              <a:rPr lang="en-US" sz="2400" dirty="0"/>
              <a:t>COMPARISON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5594B67-62BB-44FB-A90D-525C7786D718}"/>
              </a:ext>
            </a:extLst>
          </p:cNvPr>
          <p:cNvCxnSpPr>
            <a:cxnSpLocks/>
            <a:stCxn id="51" idx="3"/>
            <a:endCxn id="55" idx="1"/>
          </p:cNvCxnSpPr>
          <p:nvPr/>
        </p:nvCxnSpPr>
        <p:spPr>
          <a:xfrm>
            <a:off x="8539338" y="5435472"/>
            <a:ext cx="516563" cy="955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132CBF-CA1E-B333-15D7-05E2C6605B7C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 flipV="1">
            <a:off x="8539338" y="4887571"/>
            <a:ext cx="516563" cy="5479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0D5DBFC3-DCAE-B25B-D603-A37D916536DF}"/>
              </a:ext>
            </a:extLst>
          </p:cNvPr>
          <p:cNvGrpSpPr/>
          <p:nvPr/>
        </p:nvGrpSpPr>
        <p:grpSpPr>
          <a:xfrm>
            <a:off x="9055901" y="6206529"/>
            <a:ext cx="2872735" cy="369332"/>
            <a:chOff x="9055901" y="6241363"/>
            <a:chExt cx="2872735" cy="369332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146E3EE-9602-EB70-25B4-EEB9D5811E46}"/>
                </a:ext>
              </a:extLst>
            </p:cNvPr>
            <p:cNvSpPr txBox="1"/>
            <p:nvPr/>
          </p:nvSpPr>
          <p:spPr>
            <a:xfrm>
              <a:off x="10081164" y="6256752"/>
              <a:ext cx="18474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DISNEY STORE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239D8E-EAB7-ACD8-73C0-44CE89F16CFD}"/>
                </a:ext>
              </a:extLst>
            </p:cNvPr>
            <p:cNvSpPr txBox="1"/>
            <p:nvPr/>
          </p:nvSpPr>
          <p:spPr>
            <a:xfrm>
              <a:off x="9055901" y="6241363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1F21D23-6E5E-F842-0011-9B20671E774E}"/>
              </a:ext>
            </a:extLst>
          </p:cNvPr>
          <p:cNvGrpSpPr/>
          <p:nvPr/>
        </p:nvGrpSpPr>
        <p:grpSpPr>
          <a:xfrm>
            <a:off x="9055901" y="5197813"/>
            <a:ext cx="2196031" cy="369332"/>
            <a:chOff x="9055901" y="5736186"/>
            <a:chExt cx="2196031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6A6FB90-4CB3-8879-BEA0-2E01DBE4B5BF}"/>
                </a:ext>
              </a:extLst>
            </p:cNvPr>
            <p:cNvSpPr txBox="1"/>
            <p:nvPr/>
          </p:nvSpPr>
          <p:spPr>
            <a:xfrm>
              <a:off x="10322428" y="5751575"/>
              <a:ext cx="92950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DISENY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D1ABA4E-8599-2849-A672-3771F5AF2064}"/>
                </a:ext>
              </a:extLst>
            </p:cNvPr>
            <p:cNvSpPr txBox="1"/>
            <p:nvPr/>
          </p:nvSpPr>
          <p:spPr>
            <a:xfrm>
              <a:off x="9055901" y="5736186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EEB37E2-3F45-BC43-D894-60AE8FF964D3}"/>
              </a:ext>
            </a:extLst>
          </p:cNvPr>
          <p:cNvGrpSpPr/>
          <p:nvPr/>
        </p:nvGrpSpPr>
        <p:grpSpPr>
          <a:xfrm>
            <a:off x="9055901" y="4702905"/>
            <a:ext cx="2196032" cy="369332"/>
            <a:chOff x="9055901" y="4765426"/>
            <a:chExt cx="21960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E58C8A1-EB22-6CE2-3B97-116074B5BF5B}"/>
                </a:ext>
              </a:extLst>
            </p:cNvPr>
            <p:cNvSpPr txBox="1"/>
            <p:nvPr/>
          </p:nvSpPr>
          <p:spPr>
            <a:xfrm>
              <a:off x="10184601" y="4780815"/>
              <a:ext cx="1067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/>
                <a:t>DSINEY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3E75034-21E2-7822-F9BD-8E96109E72A6}"/>
                </a:ext>
              </a:extLst>
            </p:cNvPr>
            <p:cNvSpPr txBox="1"/>
            <p:nvPr/>
          </p:nvSpPr>
          <p:spPr>
            <a:xfrm>
              <a:off x="9055901" y="4765426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A9458B-8D54-57D3-92DD-FEB3837D84A8}"/>
              </a:ext>
            </a:extLst>
          </p:cNvPr>
          <p:cNvGrpSpPr/>
          <p:nvPr/>
        </p:nvGrpSpPr>
        <p:grpSpPr>
          <a:xfrm>
            <a:off x="9055901" y="4207997"/>
            <a:ext cx="2196032" cy="369332"/>
            <a:chOff x="9055901" y="4260249"/>
            <a:chExt cx="21960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5C0010A-668C-BEAD-0E5D-BCED1042AA92}"/>
                </a:ext>
              </a:extLst>
            </p:cNvPr>
            <p:cNvSpPr txBox="1"/>
            <p:nvPr/>
          </p:nvSpPr>
          <p:spPr>
            <a:xfrm>
              <a:off x="10184601" y="4275638"/>
              <a:ext cx="106733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i="1" dirty="0">
                  <a:solidFill>
                    <a:srgbClr val="C00000"/>
                  </a:solidFill>
                </a:rPr>
                <a:t>DISNEY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49FC534-AD1B-00E3-5310-1BFD597735DF}"/>
                </a:ext>
              </a:extLst>
            </p:cNvPr>
            <p:cNvSpPr txBox="1"/>
            <p:nvPr/>
          </p:nvSpPr>
          <p:spPr>
            <a:xfrm>
              <a:off x="9055901" y="4260249"/>
              <a:ext cx="106680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noAutofit/>
            </a:bodyPr>
            <a:lstStyle/>
            <a:p>
              <a:pPr algn="ctr"/>
              <a:r>
                <a:rPr lang="en-US" dirty="0"/>
                <a:t>BRAND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6298073-6F75-86D0-8D26-488385EB43D6}"/>
              </a:ext>
            </a:extLst>
          </p:cNvPr>
          <p:cNvGrpSpPr/>
          <p:nvPr/>
        </p:nvGrpSpPr>
        <p:grpSpPr>
          <a:xfrm>
            <a:off x="10679544" y="4499542"/>
            <a:ext cx="1190819" cy="302568"/>
            <a:chOff x="10696381" y="4558640"/>
            <a:chExt cx="1190819" cy="302568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D88E61A4-18B2-2FDF-47C4-E6B694A95247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101" y="4565117"/>
              <a:ext cx="0" cy="2960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4834248E-7276-AB82-87DE-3AF898240D47}"/>
                </a:ext>
              </a:extLst>
            </p:cNvPr>
            <p:cNvSpPr txBox="1"/>
            <p:nvPr/>
          </p:nvSpPr>
          <p:spPr>
            <a:xfrm>
              <a:off x="10696381" y="4558640"/>
              <a:ext cx="11908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00B050"/>
                  </a:solidFill>
                </a:rPr>
                <a:t>High similarity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F76A271-22B3-B890-5B4F-ED5D9B772F23}"/>
              </a:ext>
            </a:extLst>
          </p:cNvPr>
          <p:cNvGrpSpPr/>
          <p:nvPr/>
        </p:nvGrpSpPr>
        <p:grpSpPr>
          <a:xfrm>
            <a:off x="9547431" y="5556069"/>
            <a:ext cx="1190819" cy="656038"/>
            <a:chOff x="9679691" y="5451522"/>
            <a:chExt cx="1190819" cy="296091"/>
          </a:xfrm>
        </p:grpSpPr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BBFDEF0-34CF-11EA-ECCD-ED22DE250A5B}"/>
                </a:ext>
              </a:extLst>
            </p:cNvPr>
            <p:cNvCxnSpPr>
              <a:cxnSpLocks/>
            </p:cNvCxnSpPr>
            <p:nvPr/>
          </p:nvCxnSpPr>
          <p:spPr>
            <a:xfrm>
              <a:off x="9681411" y="5451522"/>
              <a:ext cx="0" cy="296091"/>
            </a:xfrm>
            <a:prstGeom prst="straightConnector1">
              <a:avLst/>
            </a:prstGeom>
            <a:ln>
              <a:solidFill>
                <a:srgbClr val="C0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8831633-FA02-EE64-0129-156A4AA7AA4A}"/>
                </a:ext>
              </a:extLst>
            </p:cNvPr>
            <p:cNvSpPr txBox="1"/>
            <p:nvPr/>
          </p:nvSpPr>
          <p:spPr>
            <a:xfrm>
              <a:off x="9679691" y="5538997"/>
              <a:ext cx="1190819" cy="973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C00000"/>
                  </a:solidFill>
                </a:rPr>
                <a:t>Low similarity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FD749F2-6D2A-A191-25F4-3B97BA2FF950}"/>
              </a:ext>
            </a:extLst>
          </p:cNvPr>
          <p:cNvGrpSpPr/>
          <p:nvPr/>
        </p:nvGrpSpPr>
        <p:grpSpPr>
          <a:xfrm>
            <a:off x="10679543" y="4989983"/>
            <a:ext cx="1190819" cy="302568"/>
            <a:chOff x="10696381" y="4558640"/>
            <a:chExt cx="1190819" cy="3025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6759206-FAD2-4536-917D-58D940D298C1}"/>
                </a:ext>
              </a:extLst>
            </p:cNvPr>
            <p:cNvCxnSpPr>
              <a:cxnSpLocks/>
            </p:cNvCxnSpPr>
            <p:nvPr/>
          </p:nvCxnSpPr>
          <p:spPr>
            <a:xfrm>
              <a:off x="10698101" y="4565117"/>
              <a:ext cx="0" cy="296091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C23FBA-47BD-050B-3AD5-B401FF0911ED}"/>
                </a:ext>
              </a:extLst>
            </p:cNvPr>
            <p:cNvSpPr txBox="1"/>
            <p:nvPr/>
          </p:nvSpPr>
          <p:spPr>
            <a:xfrm>
              <a:off x="10696381" y="4558640"/>
              <a:ext cx="119081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i="1" dirty="0">
                  <a:solidFill>
                    <a:srgbClr val="00B050"/>
                  </a:solidFill>
                </a:rPr>
                <a:t>High similarity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482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622</Words>
  <Application>Microsoft Office PowerPoint</Application>
  <PresentationFormat>Widescreen</PresentationFormat>
  <Paragraphs>233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Entity name resolution</vt:lpstr>
      <vt:lpstr>Entity name resolution problems (1/4)</vt:lpstr>
      <vt:lpstr>Entity name resolution problems (2/4)</vt:lpstr>
      <vt:lpstr>Entity name resolution problems (3/4)</vt:lpstr>
      <vt:lpstr>Entity name resolution problems (4/4)</vt:lpstr>
      <vt:lpstr>1. Canonicalization</vt:lpstr>
      <vt:lpstr>1. Canonicalization: problems</vt:lpstr>
      <vt:lpstr>2. Similarity calculation</vt:lpstr>
      <vt:lpstr>2. Similarity calculation: problems</vt:lpstr>
      <vt:lpstr>3. Validation</vt:lpstr>
      <vt:lpstr>3. Validation: problems</vt:lpstr>
      <vt:lpstr>4. Manual/Automated review</vt:lpstr>
      <vt:lpstr>5.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Caporusso</dc:creator>
  <cp:lastModifiedBy>Nicholas Caporusso</cp:lastModifiedBy>
  <cp:revision>9</cp:revision>
  <dcterms:created xsi:type="dcterms:W3CDTF">2025-05-19T07:54:20Z</dcterms:created>
  <dcterms:modified xsi:type="dcterms:W3CDTF">2025-05-19T21:02:52Z</dcterms:modified>
</cp:coreProperties>
</file>