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33E64-250D-32FC-51E9-8A78478B5227}" v="231" dt="2024-02-27T16:28:19.451"/>
    <p1510:client id="{FAAFE8B9-8EF4-95CD-B959-2A7F17AE5872}" v="11" dt="2024-02-27T16:20:20.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6" d="100"/>
          <a:sy n="26" d="100"/>
        </p:scale>
        <p:origin x="133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021BA0E-B177-46C4-B58D-1AD8CF55D814}" type="datetimeFigureOut">
              <a:rPr lang="en-US" smtClean="0"/>
              <a:t>3/28/2024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F60002-4AA8-46DA-8BEA-26A1831044B1}" type="slidenum">
              <a:rPr lang="en-US" smtClean="0"/>
              <a:t>‹#›</a:t>
            </a:fld>
            <a:endParaRPr lang="en-US"/>
          </a:p>
        </p:txBody>
      </p:sp>
    </p:spTree>
    <p:extLst>
      <p:ext uri="{BB962C8B-B14F-4D97-AF65-F5344CB8AC3E}">
        <p14:creationId xmlns:p14="http://schemas.microsoft.com/office/powerpoint/2010/main" val="199859391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F60002-4AA8-46DA-8BEA-26A1831044B1}" type="slidenum">
              <a:rPr lang="en-US" smtClean="0"/>
              <a:t>1</a:t>
            </a:fld>
            <a:endParaRPr lang="en-US"/>
          </a:p>
        </p:txBody>
      </p:sp>
    </p:spTree>
    <p:extLst>
      <p:ext uri="{BB962C8B-B14F-4D97-AF65-F5344CB8AC3E}">
        <p14:creationId xmlns:p14="http://schemas.microsoft.com/office/powerpoint/2010/main" val="1647891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C9935F-6C1F-BBCF-C750-B1EB13CDE15B}"/>
              </a:ext>
            </a:extLst>
          </p:cNvPr>
          <p:cNvSpPr/>
          <p:nvPr userDrawn="1"/>
        </p:nvSpPr>
        <p:spPr>
          <a:xfrm>
            <a:off x="0" y="3623285"/>
            <a:ext cx="14592300" cy="2929511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25FF8F-9224-EB07-DBDB-5EF2B6E7968E}"/>
              </a:ext>
            </a:extLst>
          </p:cNvPr>
          <p:cNvSpPr/>
          <p:nvPr userDrawn="1"/>
        </p:nvSpPr>
        <p:spPr>
          <a:xfrm>
            <a:off x="14630400" y="3623285"/>
            <a:ext cx="14592300" cy="2929511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41E5E8-3FA1-D673-9E8A-2DA1B3EB214E}"/>
              </a:ext>
            </a:extLst>
          </p:cNvPr>
          <p:cNvSpPr/>
          <p:nvPr userDrawn="1"/>
        </p:nvSpPr>
        <p:spPr>
          <a:xfrm>
            <a:off x="29260800" y="3623285"/>
            <a:ext cx="14592300" cy="292951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6D3AE93F-7E12-4D13-92DD-F58FD96B60A5}"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pic>
        <p:nvPicPr>
          <p:cNvPr id="10" name="Picture 4">
            <a:extLst>
              <a:ext uri="{FF2B5EF4-FFF2-40B4-BE49-F238E27FC236}">
                <a16:creationId xmlns:a16="http://schemas.microsoft.com/office/drawing/2014/main" id="{AA702992-C5CC-B385-3DAE-166B65434DF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6286" t="49058" r="-269" b="-298"/>
          <a:stretch/>
        </p:blipFill>
        <p:spPr bwMode="auto">
          <a:xfrm>
            <a:off x="41795700" y="29476703"/>
            <a:ext cx="2171700" cy="34797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0" descr="NKU_CMYK_A [Converted].png">
            <a:extLst>
              <a:ext uri="{FF2B5EF4-FFF2-40B4-BE49-F238E27FC236}">
                <a16:creationId xmlns:a16="http://schemas.microsoft.com/office/drawing/2014/main" id="{A185A344-3C38-837C-C6B9-02A6E72958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395" y="904894"/>
            <a:ext cx="6231605" cy="1465744"/>
          </a:xfrm>
          <a:prstGeom prst="rect">
            <a:avLst/>
          </a:prstGeom>
        </p:spPr>
      </p:pic>
      <p:sp>
        <p:nvSpPr>
          <p:cNvPr id="12" name="Rectangle 11">
            <a:extLst>
              <a:ext uri="{FF2B5EF4-FFF2-40B4-BE49-F238E27FC236}">
                <a16:creationId xmlns:a16="http://schemas.microsoft.com/office/drawing/2014/main" id="{E3CB70D7-8082-20C5-6F03-5AF881B7E73A}"/>
              </a:ext>
            </a:extLst>
          </p:cNvPr>
          <p:cNvSpPr/>
          <p:nvPr userDrawn="1"/>
        </p:nvSpPr>
        <p:spPr>
          <a:xfrm>
            <a:off x="0" y="3467100"/>
            <a:ext cx="43891200" cy="228600"/>
          </a:xfrm>
          <a:prstGeom prst="rect">
            <a:avLst/>
          </a:prstGeom>
          <a:solidFill>
            <a:srgbClr val="FFD9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60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AE93F-7E12-4D13-92DD-F58FD96B60A5}"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8773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AE93F-7E12-4D13-92DD-F58FD96B60A5}"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146444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AE93F-7E12-4D13-92DD-F58FD96B60A5}"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3931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AE93F-7E12-4D13-92DD-F58FD96B60A5}"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379717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3AE93F-7E12-4D13-92DD-F58FD96B60A5}"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69520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3AE93F-7E12-4D13-92DD-F58FD96B60A5}"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156618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3AE93F-7E12-4D13-92DD-F58FD96B60A5}"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310809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AE93F-7E12-4D13-92DD-F58FD96B60A5}"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176304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D3AE93F-7E12-4D13-92DD-F58FD96B60A5}"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24767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D3AE93F-7E12-4D13-92DD-F58FD96B60A5}"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307213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D3AE93F-7E12-4D13-92DD-F58FD96B60A5}" type="datetimeFigureOut">
              <a:rPr lang="en-US" smtClean="0"/>
              <a:t>3/28/2024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E5BB2FD-9BA0-4934-B960-91510C6BA3DB}" type="slidenum">
              <a:rPr lang="en-US" smtClean="0"/>
              <a:t>‹#›</a:t>
            </a:fld>
            <a:endParaRPr lang="en-US"/>
          </a:p>
        </p:txBody>
      </p:sp>
    </p:spTree>
    <p:extLst>
      <p:ext uri="{BB962C8B-B14F-4D97-AF65-F5344CB8AC3E}">
        <p14:creationId xmlns:p14="http://schemas.microsoft.com/office/powerpoint/2010/main" val="929305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FFFE771-CFEF-58B1-782A-814E95B09FC5}"/>
              </a:ext>
            </a:extLst>
          </p:cNvPr>
          <p:cNvSpPr/>
          <p:nvPr/>
        </p:nvSpPr>
        <p:spPr>
          <a:xfrm>
            <a:off x="15018280" y="13108279"/>
            <a:ext cx="13854639" cy="67403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A9A3A9B-1A3F-DB86-3A5D-EE7D6174C39B}"/>
              </a:ext>
            </a:extLst>
          </p:cNvPr>
          <p:cNvSpPr/>
          <p:nvPr/>
        </p:nvSpPr>
        <p:spPr>
          <a:xfrm>
            <a:off x="7378249" y="26202737"/>
            <a:ext cx="6641246" cy="51090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E1FDEB0-E75D-A98B-A2A0-C90217530F84}"/>
              </a:ext>
            </a:extLst>
          </p:cNvPr>
          <p:cNvSpPr/>
          <p:nvPr/>
        </p:nvSpPr>
        <p:spPr>
          <a:xfrm>
            <a:off x="547764" y="26202738"/>
            <a:ext cx="6710699" cy="51090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B4940FC-9C51-D439-52DF-EFCE2E5D5D11}"/>
              </a:ext>
            </a:extLst>
          </p:cNvPr>
          <p:cNvSpPr/>
          <p:nvPr/>
        </p:nvSpPr>
        <p:spPr>
          <a:xfrm>
            <a:off x="538674" y="21036337"/>
            <a:ext cx="13480820" cy="50909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9C09249-61A2-3B08-5571-50048EB7492C}"/>
              </a:ext>
            </a:extLst>
          </p:cNvPr>
          <p:cNvSpPr txBox="1"/>
          <p:nvPr/>
        </p:nvSpPr>
        <p:spPr>
          <a:xfrm>
            <a:off x="9976669" y="366905"/>
            <a:ext cx="33419826" cy="3046988"/>
          </a:xfrm>
          <a:prstGeom prst="rect">
            <a:avLst/>
          </a:prstGeom>
          <a:noFill/>
        </p:spPr>
        <p:txBody>
          <a:bodyPr wrap="square" lIns="91440" tIns="45720" rIns="91440" bIns="45720" anchor="t">
            <a:spAutoFit/>
          </a:bodyPr>
          <a:lstStyle/>
          <a:p>
            <a:r>
              <a:rPr lang="en-US" sz="9600" b="1" dirty="0">
                <a:latin typeface="Poppins"/>
                <a:cs typeface="Poppins"/>
              </a:rPr>
              <a:t>Title</a:t>
            </a:r>
            <a:endParaRPr lang="en-US" sz="9600" b="1" dirty="0">
              <a:latin typeface="Poppins" panose="00000500000000000000" pitchFamily="2" charset="0"/>
              <a:cs typeface="Poppins" panose="00000500000000000000" pitchFamily="2" charset="0"/>
            </a:endParaRPr>
          </a:p>
          <a:p>
            <a:endParaRPr lang="en-US" sz="9600" b="1" dirty="0">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565D141F-B1D6-1575-CDA4-BD097DD9D91D}"/>
              </a:ext>
            </a:extLst>
          </p:cNvPr>
          <p:cNvSpPr txBox="1"/>
          <p:nvPr/>
        </p:nvSpPr>
        <p:spPr>
          <a:xfrm>
            <a:off x="9975195" y="1840021"/>
            <a:ext cx="33383371" cy="677108"/>
          </a:xfrm>
          <a:prstGeom prst="rect">
            <a:avLst/>
          </a:prstGeom>
          <a:noFill/>
        </p:spPr>
        <p:txBody>
          <a:bodyPr wrap="square" lIns="91440" tIns="45720" rIns="91440" bIns="45720" anchor="t">
            <a:spAutoFit/>
          </a:bodyPr>
          <a:lstStyle/>
          <a:p>
            <a:r>
              <a:rPr lang="en-US" sz="3800" dirty="0">
                <a:latin typeface="Poppins"/>
                <a:cs typeface="Poppins"/>
              </a:rPr>
              <a:t>Authors*</a:t>
            </a:r>
            <a:endParaRPr lang="en-US" sz="38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FB808E73-9CF5-3016-FB46-7BD82DC919C3}"/>
              </a:ext>
            </a:extLst>
          </p:cNvPr>
          <p:cNvSpPr txBox="1"/>
          <p:nvPr/>
        </p:nvSpPr>
        <p:spPr>
          <a:xfrm>
            <a:off x="9976669" y="2528810"/>
            <a:ext cx="33383370" cy="677108"/>
          </a:xfrm>
          <a:prstGeom prst="rect">
            <a:avLst/>
          </a:prstGeom>
          <a:noFill/>
        </p:spPr>
        <p:txBody>
          <a:bodyPr wrap="square" lIns="91440" tIns="45720" rIns="91440" bIns="45720" anchor="t">
            <a:spAutoFit/>
          </a:bodyPr>
          <a:lstStyle/>
          <a:p>
            <a:r>
              <a:rPr lang="en-US" sz="3800" dirty="0">
                <a:latin typeface="Poppins"/>
                <a:cs typeface="Poppins"/>
              </a:rPr>
              <a:t>*School of Computing and Analytics, College of Informatics, Northern Kentucky University</a:t>
            </a:r>
          </a:p>
        </p:txBody>
      </p:sp>
      <p:sp>
        <p:nvSpPr>
          <p:cNvPr id="11" name="TextBox 10">
            <a:extLst>
              <a:ext uri="{FF2B5EF4-FFF2-40B4-BE49-F238E27FC236}">
                <a16:creationId xmlns:a16="http://schemas.microsoft.com/office/drawing/2014/main" id="{38DD7242-497D-480C-BF7A-A74C7A5EB5AC}"/>
              </a:ext>
            </a:extLst>
          </p:cNvPr>
          <p:cNvSpPr txBox="1"/>
          <p:nvPr/>
        </p:nvSpPr>
        <p:spPr>
          <a:xfrm>
            <a:off x="457479" y="4037510"/>
            <a:ext cx="13628675" cy="6740307"/>
          </a:xfrm>
          <a:prstGeom prst="rect">
            <a:avLst/>
          </a:prstGeom>
          <a:noFill/>
        </p:spPr>
        <p:txBody>
          <a:bodyPr wrap="square" lIns="91440" tIns="45720" rIns="91440" bIns="45720" anchor="t">
            <a:spAutoFit/>
          </a:bodyPr>
          <a:lstStyle/>
          <a:p>
            <a:r>
              <a:rPr lang="en-US" sz="4400" b="1" dirty="0">
                <a:latin typeface="Poppins"/>
                <a:cs typeface="Poppins"/>
              </a:rPr>
              <a:t>Abstract</a:t>
            </a:r>
          </a:p>
          <a:p>
            <a:pPr algn="just"/>
            <a:r>
              <a:rPr lang="en-US" sz="2800" dirty="0">
                <a:latin typeface="Poppins"/>
                <a:ea typeface="+mn-lt"/>
                <a:cs typeface="+mn-lt"/>
              </a:rPr>
              <a:t>Auctions provide a unique lens through which human behavior can be studied, particularly in decision-making, strategy, and economic interaction. The data generated in auction environments, characterized by competitive bidding, time constraints, and varying levels of information asymmetry, offers rich insights into how individuals make decisions under pressure, uncertainty, and scarcity. Researchers can gain a deeper understanding of cognitive biases and strategic decision-making in competitive environments by analyzing bid increments, winning bids, and participant behavior across various auction types. In this paper, we present the results of a preliminary study that focused on the dataset from a popular online auction website where users can bid on different types of retail products. Our findings report three auction behaviors and human dynamics discovered in the dataset. Keywords – auctions, big data analytics, human behavior.</a:t>
            </a:r>
            <a:endParaRPr lang="en-US" sz="2800" dirty="0">
              <a:latin typeface="Poppins"/>
              <a:ea typeface="Calibri"/>
              <a:cs typeface="Calibri"/>
            </a:endParaRPr>
          </a:p>
        </p:txBody>
      </p:sp>
      <p:grpSp>
        <p:nvGrpSpPr>
          <p:cNvPr id="4" name="Group 3">
            <a:extLst>
              <a:ext uri="{FF2B5EF4-FFF2-40B4-BE49-F238E27FC236}">
                <a16:creationId xmlns:a16="http://schemas.microsoft.com/office/drawing/2014/main" id="{A13EE9D8-40E1-7906-A409-E2C5B2F78459}"/>
              </a:ext>
            </a:extLst>
          </p:cNvPr>
          <p:cNvGrpSpPr/>
          <p:nvPr/>
        </p:nvGrpSpPr>
        <p:grpSpPr>
          <a:xfrm>
            <a:off x="538674" y="21036800"/>
            <a:ext cx="13606448" cy="10282791"/>
            <a:chOff x="2616327" y="366141"/>
            <a:chExt cx="7130796" cy="5534152"/>
          </a:xfrm>
        </p:grpSpPr>
        <p:sp>
          <p:nvSpPr>
            <p:cNvPr id="5" name="Rectangle 4">
              <a:extLst>
                <a:ext uri="{FF2B5EF4-FFF2-40B4-BE49-F238E27FC236}">
                  <a16:creationId xmlns:a16="http://schemas.microsoft.com/office/drawing/2014/main" id="{4E1CA850-A51E-AECF-863E-A083BCB1B899}"/>
                </a:ext>
              </a:extLst>
            </p:cNvPr>
            <p:cNvSpPr/>
            <p:nvPr/>
          </p:nvSpPr>
          <p:spPr>
            <a:xfrm>
              <a:off x="6678093" y="3637368"/>
              <a:ext cx="266679" cy="173462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09F9AB5-B2ED-4C2C-9811-DD43BAF300DD}"/>
                </a:ext>
              </a:extLst>
            </p:cNvPr>
            <p:cNvSpPr/>
            <p:nvPr/>
          </p:nvSpPr>
          <p:spPr>
            <a:xfrm>
              <a:off x="7457432" y="3636169"/>
              <a:ext cx="566048" cy="173462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E1D39D-C52E-EB51-3153-FED898172C60}"/>
                </a:ext>
              </a:extLst>
            </p:cNvPr>
            <p:cNvSpPr/>
            <p:nvPr/>
          </p:nvSpPr>
          <p:spPr>
            <a:xfrm>
              <a:off x="8547234" y="3636168"/>
              <a:ext cx="566048" cy="172640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DE1C83-61A9-E045-FA9F-8A94F008BD1D}"/>
                </a:ext>
              </a:extLst>
            </p:cNvPr>
            <p:cNvSpPr/>
            <p:nvPr/>
          </p:nvSpPr>
          <p:spPr>
            <a:xfrm>
              <a:off x="3140889" y="3637368"/>
              <a:ext cx="266679" cy="1733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86E08E-6055-B71D-1597-537EF7F5BAB7}"/>
                </a:ext>
              </a:extLst>
            </p:cNvPr>
            <p:cNvSpPr/>
            <p:nvPr/>
          </p:nvSpPr>
          <p:spPr>
            <a:xfrm>
              <a:off x="3920228" y="3636169"/>
              <a:ext cx="566048" cy="1733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45FAEB-E64F-25CA-24CC-3B8B95A4A6B7}"/>
                </a:ext>
              </a:extLst>
            </p:cNvPr>
            <p:cNvSpPr/>
            <p:nvPr/>
          </p:nvSpPr>
          <p:spPr>
            <a:xfrm>
              <a:off x="5010030" y="3636168"/>
              <a:ext cx="566048" cy="172556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DDFBF9-94FA-2A54-5475-1E6C024D6395}"/>
                </a:ext>
              </a:extLst>
            </p:cNvPr>
            <p:cNvSpPr/>
            <p:nvPr/>
          </p:nvSpPr>
          <p:spPr>
            <a:xfrm>
              <a:off x="2971769" y="857250"/>
              <a:ext cx="508031" cy="17526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41442D-7BF2-F4A8-6DB2-BD663C729330}"/>
                </a:ext>
              </a:extLst>
            </p:cNvPr>
            <p:cNvSpPr/>
            <p:nvPr/>
          </p:nvSpPr>
          <p:spPr>
            <a:xfrm>
              <a:off x="7162215" y="857250"/>
              <a:ext cx="1207961" cy="17526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C8BA8C-D9C4-0341-D076-83168C511605}"/>
                </a:ext>
              </a:extLst>
            </p:cNvPr>
            <p:cNvSpPr/>
            <p:nvPr/>
          </p:nvSpPr>
          <p:spPr>
            <a:xfrm>
              <a:off x="4771688" y="857250"/>
              <a:ext cx="1207961" cy="17526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413BCE9-2A3A-23C9-F07D-93E8C4777DB1}"/>
                </a:ext>
              </a:extLst>
            </p:cNvPr>
            <p:cNvPicPr>
              <a:picLocks noChangeAspect="1"/>
            </p:cNvPicPr>
            <p:nvPr/>
          </p:nvPicPr>
          <p:blipFill>
            <a:blip r:embed="rId3"/>
            <a:stretch>
              <a:fillRect/>
            </a:stretch>
          </p:blipFill>
          <p:spPr>
            <a:xfrm>
              <a:off x="2616327" y="366141"/>
              <a:ext cx="7130796" cy="2753868"/>
            </a:xfrm>
            <a:prstGeom prst="rect">
              <a:avLst/>
            </a:prstGeom>
          </p:spPr>
        </p:pic>
        <p:pic>
          <p:nvPicPr>
            <p:cNvPr id="22" name="Picture 21">
              <a:extLst>
                <a:ext uri="{FF2B5EF4-FFF2-40B4-BE49-F238E27FC236}">
                  <a16:creationId xmlns:a16="http://schemas.microsoft.com/office/drawing/2014/main" id="{5CD31C9B-9B66-4AC0-543D-22AB6B887BB9}"/>
                </a:ext>
              </a:extLst>
            </p:cNvPr>
            <p:cNvPicPr>
              <a:picLocks noChangeAspect="1"/>
            </p:cNvPicPr>
            <p:nvPr/>
          </p:nvPicPr>
          <p:blipFill>
            <a:blip r:embed="rId4"/>
            <a:stretch>
              <a:fillRect/>
            </a:stretch>
          </p:blipFill>
          <p:spPr>
            <a:xfrm>
              <a:off x="2616327" y="3146425"/>
              <a:ext cx="3537204" cy="2753868"/>
            </a:xfrm>
            <a:prstGeom prst="rect">
              <a:avLst/>
            </a:prstGeom>
          </p:spPr>
        </p:pic>
        <p:pic>
          <p:nvPicPr>
            <p:cNvPr id="23" name="Picture 22">
              <a:extLst>
                <a:ext uri="{FF2B5EF4-FFF2-40B4-BE49-F238E27FC236}">
                  <a16:creationId xmlns:a16="http://schemas.microsoft.com/office/drawing/2014/main" id="{78396A80-F282-5F7E-6DBC-157AE7A0C9CB}"/>
                </a:ext>
              </a:extLst>
            </p:cNvPr>
            <p:cNvPicPr>
              <a:picLocks noChangeAspect="1"/>
            </p:cNvPicPr>
            <p:nvPr/>
          </p:nvPicPr>
          <p:blipFill>
            <a:blip r:embed="rId5"/>
            <a:stretch>
              <a:fillRect/>
            </a:stretch>
          </p:blipFill>
          <p:spPr>
            <a:xfrm>
              <a:off x="6200775" y="3146425"/>
              <a:ext cx="3546348" cy="2753868"/>
            </a:xfrm>
            <a:prstGeom prst="rect">
              <a:avLst/>
            </a:prstGeom>
          </p:spPr>
        </p:pic>
      </p:grpSp>
      <p:pic>
        <p:nvPicPr>
          <p:cNvPr id="34" name="Picture 33">
            <a:extLst>
              <a:ext uri="{FF2B5EF4-FFF2-40B4-BE49-F238E27FC236}">
                <a16:creationId xmlns:a16="http://schemas.microsoft.com/office/drawing/2014/main" id="{3AE618C7-E65A-9CC1-2149-324302CED2EB}"/>
              </a:ext>
            </a:extLst>
          </p:cNvPr>
          <p:cNvPicPr>
            <a:picLocks noChangeAspect="1"/>
          </p:cNvPicPr>
          <p:nvPr/>
        </p:nvPicPr>
        <p:blipFill>
          <a:blip r:embed="rId6"/>
          <a:stretch>
            <a:fillRect/>
          </a:stretch>
        </p:blipFill>
        <p:spPr>
          <a:xfrm>
            <a:off x="30282459" y="26124716"/>
            <a:ext cx="12586939" cy="5556426"/>
          </a:xfrm>
          <a:prstGeom prst="rect">
            <a:avLst/>
          </a:prstGeom>
        </p:spPr>
      </p:pic>
      <p:sp>
        <p:nvSpPr>
          <p:cNvPr id="15" name="TextBox 14">
            <a:extLst>
              <a:ext uri="{FF2B5EF4-FFF2-40B4-BE49-F238E27FC236}">
                <a16:creationId xmlns:a16="http://schemas.microsoft.com/office/drawing/2014/main" id="{20D930EF-3478-EFB2-EDEF-799AA798009B}"/>
              </a:ext>
            </a:extLst>
          </p:cNvPr>
          <p:cNvSpPr txBox="1"/>
          <p:nvPr/>
        </p:nvSpPr>
        <p:spPr>
          <a:xfrm>
            <a:off x="462285" y="11477640"/>
            <a:ext cx="13596114" cy="7232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Poppins"/>
                <a:ea typeface="+mn-lt"/>
                <a:cs typeface="+mn-lt"/>
              </a:rPr>
              <a:t>Introduction</a:t>
            </a:r>
          </a:p>
          <a:p>
            <a:pPr algn="just"/>
            <a:r>
              <a:rPr lang="en-US" sz="2800" dirty="0">
                <a:latin typeface="Poppins"/>
                <a:ea typeface="+mn-lt"/>
                <a:cs typeface="+mn-lt"/>
              </a:rPr>
              <a:t>Auctions are a popular method of selling items where the highest bid determines the price paid by the buyer. </a:t>
            </a:r>
          </a:p>
          <a:p>
            <a:pPr algn="just"/>
            <a:endParaRPr lang="en-US" sz="2800" dirty="0">
              <a:latin typeface="Poppins"/>
              <a:ea typeface="+mn-lt"/>
              <a:cs typeface="+mn-lt"/>
            </a:endParaRPr>
          </a:p>
          <a:p>
            <a:pPr algn="just"/>
            <a:r>
              <a:rPr lang="en-US" sz="2800" dirty="0">
                <a:latin typeface="Poppins"/>
                <a:ea typeface="+mn-lt"/>
                <a:cs typeface="+mn-lt"/>
              </a:rPr>
              <a:t>Online auctions have gained increasing popularity since the introduction of the first Internet marketplace, in 1995. This growth is projected to continue in the future at a compound annual growth rate (CAGR) of 12.36%. In 2028, the online auction market is expected to expand by 3,076.64 million US dollars.</a:t>
            </a:r>
          </a:p>
          <a:p>
            <a:pPr algn="just"/>
            <a:endParaRPr lang="en-US" sz="2800" dirty="0">
              <a:latin typeface="Poppins"/>
              <a:ea typeface="+mn-lt"/>
              <a:cs typeface="+mn-lt"/>
            </a:endParaRPr>
          </a:p>
          <a:p>
            <a:pPr algn="just"/>
            <a:r>
              <a:rPr lang="en-US" sz="2800" dirty="0">
                <a:latin typeface="Poppins"/>
                <a:ea typeface="+mn-lt"/>
                <a:cs typeface="+mn-lt"/>
              </a:rPr>
              <a:t>In this research, we present the results of a study that investigated the dataset of a popular retail auction website. Our research focused on three auction and human dynamics: competitive arousal, temporal clustering, and overbidding. Our preliminary findings are consistent with the literature and highlight the potential for additional cross-disciplinary research in various domains, from behavioral economics to user experience.</a:t>
            </a:r>
          </a:p>
        </p:txBody>
      </p:sp>
      <p:sp>
        <p:nvSpPr>
          <p:cNvPr id="16" name="TextBox 15">
            <a:extLst>
              <a:ext uri="{FF2B5EF4-FFF2-40B4-BE49-F238E27FC236}">
                <a16:creationId xmlns:a16="http://schemas.microsoft.com/office/drawing/2014/main" id="{7604BE56-7FAE-955D-DA36-432EAA15CC60}"/>
              </a:ext>
            </a:extLst>
          </p:cNvPr>
          <p:cNvSpPr txBox="1"/>
          <p:nvPr/>
        </p:nvSpPr>
        <p:spPr>
          <a:xfrm>
            <a:off x="1200893" y="31522234"/>
            <a:ext cx="1228200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dirty="0">
                <a:latin typeface="Poppins"/>
                <a:ea typeface="Calibri"/>
                <a:cs typeface="Calibri"/>
              </a:rPr>
              <a:t>Figure 1: </a:t>
            </a:r>
            <a:r>
              <a:rPr lang="en-US" sz="2600" dirty="0">
                <a:latin typeface="Poppins"/>
                <a:ea typeface="+mn-lt"/>
                <a:cs typeface="+mn-lt"/>
              </a:rPr>
              <a:t>Monthly growth of the auction house from 2018 to 2023 in terms of locations (top), auctions (bottom left), and items (bottom right).</a:t>
            </a:r>
            <a:endParaRPr lang="en-US" sz="2600" dirty="0">
              <a:latin typeface="Poppins"/>
              <a:ea typeface="Calibri"/>
              <a:cs typeface="Calibri"/>
            </a:endParaRPr>
          </a:p>
        </p:txBody>
      </p:sp>
      <p:sp>
        <p:nvSpPr>
          <p:cNvPr id="35" name="TextBox 34">
            <a:extLst>
              <a:ext uri="{FF2B5EF4-FFF2-40B4-BE49-F238E27FC236}">
                <a16:creationId xmlns:a16="http://schemas.microsoft.com/office/drawing/2014/main" id="{DAAFC5A6-41A4-A312-2582-B59F994ADE91}"/>
              </a:ext>
            </a:extLst>
          </p:cNvPr>
          <p:cNvSpPr txBox="1"/>
          <p:nvPr/>
        </p:nvSpPr>
        <p:spPr>
          <a:xfrm>
            <a:off x="455078" y="18451258"/>
            <a:ext cx="135644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4400" b="1" dirty="0">
              <a:ea typeface="+mn-lt"/>
              <a:cs typeface="+mn-lt"/>
            </a:endParaRPr>
          </a:p>
          <a:p>
            <a:pPr algn="just"/>
            <a:r>
              <a:rPr lang="en-US" sz="4400" b="1" dirty="0">
                <a:latin typeface="Poppins"/>
                <a:cs typeface="Calibri"/>
              </a:rPr>
              <a:t>Auction Platform growth</a:t>
            </a:r>
          </a:p>
          <a:p>
            <a:pPr algn="just"/>
            <a:r>
              <a:rPr lang="en-US" sz="2800" dirty="0">
                <a:latin typeface="Poppins" panose="00000500000000000000" pitchFamily="2" charset="0"/>
                <a:ea typeface="Calibri"/>
                <a:cs typeface="Poppins" panose="00000500000000000000" pitchFamily="2" charset="0"/>
              </a:rPr>
              <a:t>The dataset utilized in this study consists of secondary data from 310,000 auctions held in more than 320 locations between 2018 and 2023.</a:t>
            </a:r>
            <a:endParaRPr lang="en-US" sz="2800" b="1" dirty="0">
              <a:latin typeface="Poppins" panose="00000500000000000000" pitchFamily="2" charset="0"/>
              <a:ea typeface="Calibri"/>
              <a:cs typeface="Poppins" panose="00000500000000000000" pitchFamily="2" charset="0"/>
            </a:endParaRPr>
          </a:p>
        </p:txBody>
      </p:sp>
      <p:sp>
        <p:nvSpPr>
          <p:cNvPr id="39" name="TextBox 38">
            <a:extLst>
              <a:ext uri="{FF2B5EF4-FFF2-40B4-BE49-F238E27FC236}">
                <a16:creationId xmlns:a16="http://schemas.microsoft.com/office/drawing/2014/main" id="{2C8B2F08-8850-2929-02B7-03AC4971F631}"/>
              </a:ext>
            </a:extLst>
          </p:cNvPr>
          <p:cNvSpPr txBox="1"/>
          <p:nvPr/>
        </p:nvSpPr>
        <p:spPr>
          <a:xfrm>
            <a:off x="29771002" y="4255730"/>
            <a:ext cx="13609852" cy="7448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Poppins"/>
                <a:cs typeface="Poppins"/>
              </a:rPr>
              <a:t>B. Temporal Clustering</a:t>
            </a:r>
          </a:p>
          <a:p>
            <a:pPr algn="just"/>
            <a:r>
              <a:rPr lang="en-US" sz="2800" dirty="0">
                <a:latin typeface="Poppins"/>
                <a:ea typeface="+mn-lt"/>
                <a:cs typeface="+mn-lt"/>
              </a:rPr>
              <a:t>We evaluated the hourly and weekly distribution of bids. Among the bids placed in 2023 (i.e., approximately 165 million), most of them (i.e., 99.09%) were realized at 18 warehouse locations, which are the ones taken into consideration for the purpose of this part of the study. The data (see Figure 3) clearly show a distinct pattern of user activity, with lower engagement between 11 PM and 7 PM and increased activity from 7 AM to 4 PM, with the highest engagement from 5 PM to 9 PM when competition for auction items appears fiercest.</a:t>
            </a:r>
          </a:p>
          <a:p>
            <a:pPr marL="457200" indent="-457200" algn="just">
              <a:buFont typeface="Arial"/>
              <a:buChar char="•"/>
            </a:pPr>
            <a:endParaRPr lang="en-US" sz="2800" dirty="0">
              <a:latin typeface="Poppins"/>
              <a:ea typeface="Calibri"/>
              <a:cs typeface="Calibri"/>
            </a:endParaRPr>
          </a:p>
          <a:p>
            <a:pPr algn="just"/>
            <a:r>
              <a:rPr lang="en-US" sz="2800" dirty="0">
                <a:latin typeface="Poppins"/>
                <a:ea typeface="+mn-lt"/>
                <a:cs typeface="+mn-lt"/>
              </a:rPr>
              <a:t>Users’ activity patterns are influenced by the auctions’ closing times, which span from 7 AM to 11 PM. This observation could be aligned with theories suggesting that individuals participate more actively during leisure or nonworking hours, indicating a temporal preference for engagement in auction activities. Furthermore, the data shows a statistically significant reduction in bidding between 11 AM and 4 PM on Tuesday, Wednesday, Thursday, and Friday.</a:t>
            </a:r>
            <a:endParaRPr lang="en-US" sz="2800" dirty="0">
              <a:latin typeface="Poppins"/>
              <a:ea typeface="Calibri"/>
              <a:cs typeface="Calibri"/>
            </a:endParaRPr>
          </a:p>
        </p:txBody>
      </p:sp>
      <p:sp>
        <p:nvSpPr>
          <p:cNvPr id="40" name="TextBox 39">
            <a:extLst>
              <a:ext uri="{FF2B5EF4-FFF2-40B4-BE49-F238E27FC236}">
                <a16:creationId xmlns:a16="http://schemas.microsoft.com/office/drawing/2014/main" id="{8CC2CC2A-4A16-8BFF-174E-BF17F19E1060}"/>
              </a:ext>
            </a:extLst>
          </p:cNvPr>
          <p:cNvSpPr txBox="1"/>
          <p:nvPr/>
        </p:nvSpPr>
        <p:spPr>
          <a:xfrm>
            <a:off x="29777250" y="20979186"/>
            <a:ext cx="13597357"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Poppins"/>
                <a:cs typeface="Arial"/>
              </a:rPr>
              <a:t>C. Irrational Behavior : Overbidding</a:t>
            </a:r>
            <a:endParaRPr lang="en-US" sz="2800" b="1" dirty="0">
              <a:latin typeface="Poppins"/>
              <a:cs typeface="Arial"/>
            </a:endParaRPr>
          </a:p>
          <a:p>
            <a:pPr algn="just"/>
            <a:r>
              <a:rPr lang="en-US" sz="2800" dirty="0">
                <a:latin typeface="Poppins"/>
                <a:ea typeface="+mn-lt"/>
                <a:cs typeface="+mn-lt"/>
              </a:rPr>
              <a:t>In more than 270,000 instances over the website’s lifetime (i.e., nearly 1.5% of all transactions), approximately 25,000 buyers (i.e., 7% of all registered users) placed a winning bid higher than the item’s MSRP. Nearly 246,000 unique buyers paid more than their suggested market value for items categorized as refundable, representing 92% of the overpaid items. Almost 24,000 unique users won the remaining total of 20,000 overpaid items categorized as not refundable, even in the presence of evident issues. </a:t>
            </a:r>
            <a:r>
              <a:rPr lang="en-US" sz="2800" dirty="0">
                <a:latin typeface="Poppins"/>
                <a:ea typeface="Calibri"/>
                <a:cs typeface="Calibri"/>
              </a:rPr>
              <a:t>Possible causes: Lack of Knowledge, Urgency, and convenience, Bidding Addiction, Herd behavior or "Winner's curse," Information asymmetry, and availability of resources. </a:t>
            </a:r>
          </a:p>
          <a:p>
            <a:pPr marL="342900" indent="-342900">
              <a:buFont typeface="Arial"/>
              <a:buChar char="•"/>
            </a:pPr>
            <a:endParaRPr lang="en-US" sz="2800" dirty="0">
              <a:latin typeface="Poppins"/>
              <a:ea typeface="Calibri"/>
              <a:cs typeface="Calibri"/>
            </a:endParaRPr>
          </a:p>
          <a:p>
            <a:pPr marL="342900" indent="-342900">
              <a:buFont typeface="Arial"/>
              <a:buChar char="•"/>
            </a:pPr>
            <a:endParaRPr lang="en-US" sz="2800" dirty="0">
              <a:latin typeface="Poppins"/>
              <a:ea typeface="Calibri"/>
              <a:cs typeface="Calibri"/>
            </a:endParaRPr>
          </a:p>
          <a:p>
            <a:pPr marL="342900" indent="-342900">
              <a:buFont typeface="Arial"/>
              <a:buChar char="•"/>
            </a:pPr>
            <a:endParaRPr lang="en-US" sz="2800" dirty="0">
              <a:latin typeface="Poppins"/>
              <a:ea typeface="Calibri"/>
              <a:cs typeface="Calibri"/>
            </a:endParaRPr>
          </a:p>
          <a:p>
            <a:pPr marL="342900" indent="-342900">
              <a:buFont typeface="Arial"/>
              <a:buChar char="•"/>
            </a:pPr>
            <a:endParaRPr lang="en-US" sz="2800" dirty="0">
              <a:latin typeface="Poppins"/>
              <a:ea typeface="Calibri"/>
              <a:cs typeface="Calibri"/>
            </a:endParaRPr>
          </a:p>
          <a:p>
            <a:r>
              <a:rPr lang="en-US" sz="2800" dirty="0">
                <a:highlight>
                  <a:srgbClr val="EDEBE9"/>
                </a:highlight>
                <a:latin typeface="Poppins"/>
                <a:cs typeface="Arial"/>
              </a:rPr>
              <a:t>​</a:t>
            </a:r>
            <a:endParaRPr lang="en-US" sz="2800" dirty="0">
              <a:latin typeface="Poppins"/>
              <a:cs typeface="Arial"/>
            </a:endParaRPr>
          </a:p>
        </p:txBody>
      </p:sp>
      <p:sp>
        <p:nvSpPr>
          <p:cNvPr id="41" name="TextBox 40">
            <a:extLst>
              <a:ext uri="{FF2B5EF4-FFF2-40B4-BE49-F238E27FC236}">
                <a16:creationId xmlns:a16="http://schemas.microsoft.com/office/drawing/2014/main" id="{2100CCC3-0B87-89BE-1014-20168CBA9EBA}"/>
              </a:ext>
            </a:extLst>
          </p:cNvPr>
          <p:cNvSpPr txBox="1"/>
          <p:nvPr/>
        </p:nvSpPr>
        <p:spPr>
          <a:xfrm>
            <a:off x="31348321" y="31891566"/>
            <a:ext cx="104552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Poppins"/>
              </a:rPr>
              <a:t>Figure 4. </a:t>
            </a:r>
            <a:r>
              <a:rPr lang="en-US" sz="2800" dirty="0">
                <a:latin typeface="Poppins"/>
                <a:ea typeface="+mn-lt"/>
                <a:cs typeface="+mn-lt"/>
              </a:rPr>
              <a:t>Items paid more than the shown MSRP.</a:t>
            </a:r>
          </a:p>
        </p:txBody>
      </p:sp>
      <p:sp>
        <p:nvSpPr>
          <p:cNvPr id="42" name="TextBox 41">
            <a:extLst>
              <a:ext uri="{FF2B5EF4-FFF2-40B4-BE49-F238E27FC236}">
                <a16:creationId xmlns:a16="http://schemas.microsoft.com/office/drawing/2014/main" id="{E1F32089-DE30-6D43-D18C-CBCCB96F5BA2}"/>
              </a:ext>
            </a:extLst>
          </p:cNvPr>
          <p:cNvSpPr txBox="1"/>
          <p:nvPr/>
        </p:nvSpPr>
        <p:spPr>
          <a:xfrm>
            <a:off x="30658208" y="19827561"/>
            <a:ext cx="11835441"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latin typeface="Poppins"/>
              </a:rPr>
              <a:t>Figure 3. </a:t>
            </a:r>
            <a:r>
              <a:rPr lang="en-US" sz="2600" dirty="0">
                <a:latin typeface="Poppins"/>
                <a:ea typeface="+mn-lt"/>
                <a:cs typeface="+mn-lt"/>
              </a:rPr>
              <a:t>Temporal clustering: percentage of daily user activity by hour</a:t>
            </a:r>
            <a:endParaRPr lang="en-US" sz="2600" dirty="0">
              <a:latin typeface="Poppins"/>
              <a:cs typeface="Poppins"/>
            </a:endParaRPr>
          </a:p>
        </p:txBody>
      </p:sp>
      <p:sp>
        <p:nvSpPr>
          <p:cNvPr id="38" name="TextBox 37">
            <a:extLst>
              <a:ext uri="{FF2B5EF4-FFF2-40B4-BE49-F238E27FC236}">
                <a16:creationId xmlns:a16="http://schemas.microsoft.com/office/drawing/2014/main" id="{4F2CD9E4-ACC5-6B0D-336B-080842BBEBB5}"/>
              </a:ext>
            </a:extLst>
          </p:cNvPr>
          <p:cNvSpPr txBox="1"/>
          <p:nvPr/>
        </p:nvSpPr>
        <p:spPr>
          <a:xfrm>
            <a:off x="15877106" y="26139696"/>
            <a:ext cx="1335368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dirty="0">
                <a:latin typeface="Poppins"/>
                <a:ea typeface="+mn-lt"/>
                <a:cs typeface="+mn-lt"/>
              </a:rPr>
              <a:t>Figure 2. Growth of the website in monthly and yearly revenues.</a:t>
            </a:r>
            <a:endParaRPr lang="en-US" sz="2600" dirty="0">
              <a:latin typeface="Poppins"/>
              <a:cs typeface="Poppins"/>
            </a:endParaRPr>
          </a:p>
        </p:txBody>
      </p:sp>
      <p:grpSp>
        <p:nvGrpSpPr>
          <p:cNvPr id="30" name="Group 29">
            <a:extLst>
              <a:ext uri="{FF2B5EF4-FFF2-40B4-BE49-F238E27FC236}">
                <a16:creationId xmlns:a16="http://schemas.microsoft.com/office/drawing/2014/main" id="{973948E2-5E99-DBA8-61F3-D0F2E699D0B5}"/>
              </a:ext>
            </a:extLst>
          </p:cNvPr>
          <p:cNvGrpSpPr/>
          <p:nvPr/>
        </p:nvGrpSpPr>
        <p:grpSpPr>
          <a:xfrm>
            <a:off x="29924282" y="11781857"/>
            <a:ext cx="13303292" cy="7741302"/>
            <a:chOff x="29940974" y="12213806"/>
            <a:chExt cx="13303292" cy="7741302"/>
          </a:xfrm>
        </p:grpSpPr>
        <p:pic>
          <p:nvPicPr>
            <p:cNvPr id="17" name="Picture 16" descr="A chart with numbers and percentages&#10;&#10;Description automatically generated">
              <a:extLst>
                <a:ext uri="{FF2B5EF4-FFF2-40B4-BE49-F238E27FC236}">
                  <a16:creationId xmlns:a16="http://schemas.microsoft.com/office/drawing/2014/main" id="{D42EC6BA-82C5-5A7D-1486-4AB702EE5CF7}"/>
                </a:ext>
              </a:extLst>
            </p:cNvPr>
            <p:cNvPicPr>
              <a:picLocks noChangeAspect="1"/>
            </p:cNvPicPr>
            <p:nvPr/>
          </p:nvPicPr>
          <p:blipFill>
            <a:blip r:embed="rId7"/>
            <a:stretch>
              <a:fillRect/>
            </a:stretch>
          </p:blipFill>
          <p:spPr>
            <a:xfrm>
              <a:off x="29940974" y="12623899"/>
              <a:ext cx="7164391" cy="7331209"/>
            </a:xfrm>
            <a:prstGeom prst="rect">
              <a:avLst/>
            </a:prstGeom>
          </p:spPr>
        </p:pic>
        <p:pic>
          <p:nvPicPr>
            <p:cNvPr id="31" name="Picture 30" descr="A table with numbers and percentages&#10;&#10;Description automatically generated">
              <a:extLst>
                <a:ext uri="{FF2B5EF4-FFF2-40B4-BE49-F238E27FC236}">
                  <a16:creationId xmlns:a16="http://schemas.microsoft.com/office/drawing/2014/main" id="{0B6A0147-5FDF-ECC1-00F5-5DF3A3447188}"/>
                </a:ext>
              </a:extLst>
            </p:cNvPr>
            <p:cNvPicPr>
              <a:picLocks noChangeAspect="1"/>
            </p:cNvPicPr>
            <p:nvPr/>
          </p:nvPicPr>
          <p:blipFill>
            <a:blip r:embed="rId8"/>
            <a:stretch>
              <a:fillRect/>
            </a:stretch>
          </p:blipFill>
          <p:spPr>
            <a:xfrm>
              <a:off x="37786449" y="12213806"/>
              <a:ext cx="5457817" cy="7721634"/>
            </a:xfrm>
            <a:prstGeom prst="rect">
              <a:avLst/>
            </a:prstGeom>
          </p:spPr>
        </p:pic>
      </p:grpSp>
      <p:sp>
        <p:nvSpPr>
          <p:cNvPr id="12" name="TextBox 11">
            <a:extLst>
              <a:ext uri="{FF2B5EF4-FFF2-40B4-BE49-F238E27FC236}">
                <a16:creationId xmlns:a16="http://schemas.microsoft.com/office/drawing/2014/main" id="{ED50E0E6-CA60-6D08-95EB-C262A2782607}"/>
              </a:ext>
            </a:extLst>
          </p:cNvPr>
          <p:cNvSpPr txBox="1"/>
          <p:nvPr/>
        </p:nvSpPr>
        <p:spPr>
          <a:xfrm>
            <a:off x="15144335" y="4710926"/>
            <a:ext cx="13608756" cy="8279190"/>
          </a:xfrm>
          <a:prstGeom prst="rect">
            <a:avLst/>
          </a:prstGeom>
          <a:noFill/>
        </p:spPr>
        <p:txBody>
          <a:bodyPr wrap="square" lIns="91440" tIns="45720" rIns="91440" bIns="45720" anchor="t">
            <a:spAutoFit/>
          </a:bodyPr>
          <a:lstStyle/>
          <a:p>
            <a:pPr algn="just"/>
            <a:r>
              <a:rPr lang="en-US" sz="2800" dirty="0">
                <a:latin typeface="Poppins"/>
                <a:ea typeface="+mn-lt"/>
                <a:cs typeface="+mn-lt"/>
              </a:rPr>
              <a:t>Following the growth trend of the platform, the dataset reports an increase in the number of auctions held and items sold. During this period, a total of 25 million items were auctioned on the website, resulting in a total of over 400 million USD in revenues. Over 7.5 million unique items were listed for auction in the past year. </a:t>
            </a:r>
          </a:p>
          <a:p>
            <a:pPr algn="just"/>
            <a:endParaRPr lang="en-US" sz="2800" dirty="0">
              <a:latin typeface="Poppins"/>
              <a:ea typeface="+mn-lt"/>
              <a:cs typeface="+mn-lt"/>
            </a:endParaRPr>
          </a:p>
          <a:p>
            <a:pPr algn="just"/>
            <a:r>
              <a:rPr lang="en-US" sz="2800" dirty="0">
                <a:latin typeface="Poppins"/>
                <a:ea typeface="+mn-lt"/>
                <a:cs typeface="+mn-lt"/>
              </a:rPr>
              <a:t>They received over 193 million bids from more than 220,000 unique users. The auction website has expanded its operation since its launch in 2018. Its warehouse locations doubled in number in the first two years, reaching a peak of over 110 locations in 2021 and decreasing to approximately 100 locations from 2022 onwards. </a:t>
            </a:r>
          </a:p>
          <a:p>
            <a:pPr algn="just"/>
            <a:endParaRPr lang="en-US" sz="2800" dirty="0">
              <a:latin typeface="Poppins"/>
              <a:ea typeface="+mn-lt"/>
              <a:cs typeface="+mn-lt"/>
            </a:endParaRPr>
          </a:p>
          <a:p>
            <a:pPr algn="just"/>
            <a:r>
              <a:rPr lang="en-US" sz="2800" dirty="0">
                <a:latin typeface="Poppins"/>
                <a:ea typeface="+mn-lt"/>
                <a:cs typeface="+mn-lt"/>
              </a:rPr>
              <a:t>The data shows more than a three-fold increase in the number of auctions (i.e., from approximately 30,000 to 100,000) and a slightly less than three-fold increase in the number of items sold (i.e., from 2.5 million to 8 million) in the period from 2019 to 2023. Also, the website has grown significantly from a revenue standpoint, from approximately $10 million in 2018 to over $100 million in 2023, as shown in Figure 2.</a:t>
            </a:r>
          </a:p>
          <a:p>
            <a:pPr algn="just"/>
            <a:endParaRPr lang="en-US" sz="2800" dirty="0">
              <a:latin typeface="Poppins"/>
              <a:ea typeface="+mn-lt"/>
              <a:cs typeface="+mn-lt"/>
            </a:endParaRPr>
          </a:p>
        </p:txBody>
      </p:sp>
      <p:grpSp>
        <p:nvGrpSpPr>
          <p:cNvPr id="29" name="Group 28">
            <a:extLst>
              <a:ext uri="{FF2B5EF4-FFF2-40B4-BE49-F238E27FC236}">
                <a16:creationId xmlns:a16="http://schemas.microsoft.com/office/drawing/2014/main" id="{6D09B36B-86B7-5C27-7E24-4E33657BF150}"/>
              </a:ext>
            </a:extLst>
          </p:cNvPr>
          <p:cNvGrpSpPr/>
          <p:nvPr/>
        </p:nvGrpSpPr>
        <p:grpSpPr>
          <a:xfrm>
            <a:off x="15018280" y="13108280"/>
            <a:ext cx="13854640" cy="12790612"/>
            <a:chOff x="3030093" y="110744"/>
            <a:chExt cx="5704332" cy="5989066"/>
          </a:xfrm>
        </p:grpSpPr>
        <p:sp>
          <p:nvSpPr>
            <p:cNvPr id="24" name="Rectangle 23">
              <a:extLst>
                <a:ext uri="{FF2B5EF4-FFF2-40B4-BE49-F238E27FC236}">
                  <a16:creationId xmlns:a16="http://schemas.microsoft.com/office/drawing/2014/main" id="{30A5CB22-8029-8EF9-26DE-513F53011523}"/>
                </a:ext>
              </a:extLst>
            </p:cNvPr>
            <p:cNvSpPr/>
            <p:nvPr/>
          </p:nvSpPr>
          <p:spPr>
            <a:xfrm>
              <a:off x="3924300" y="565150"/>
              <a:ext cx="774700" cy="213677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8A8B96D-12E7-96A8-A443-55169528F122}"/>
                </a:ext>
              </a:extLst>
            </p:cNvPr>
            <p:cNvPicPr>
              <a:picLocks noChangeAspect="1"/>
            </p:cNvPicPr>
            <p:nvPr/>
          </p:nvPicPr>
          <p:blipFill>
            <a:blip r:embed="rId9"/>
            <a:stretch>
              <a:fillRect/>
            </a:stretch>
          </p:blipFill>
          <p:spPr>
            <a:xfrm>
              <a:off x="3052953" y="3345942"/>
              <a:ext cx="5681472" cy="2753868"/>
            </a:xfrm>
            <a:prstGeom prst="rect">
              <a:avLst/>
            </a:prstGeom>
          </p:spPr>
        </p:pic>
        <p:sp>
          <p:nvSpPr>
            <p:cNvPr id="26" name="Rectangle 25">
              <a:extLst>
                <a:ext uri="{FF2B5EF4-FFF2-40B4-BE49-F238E27FC236}">
                  <a16:creationId xmlns:a16="http://schemas.microsoft.com/office/drawing/2014/main" id="{E3ECF360-1F8A-BB9D-13F6-E30BF33CC3E6}"/>
                </a:ext>
              </a:extLst>
            </p:cNvPr>
            <p:cNvSpPr/>
            <p:nvPr/>
          </p:nvSpPr>
          <p:spPr>
            <a:xfrm>
              <a:off x="5479034" y="565149"/>
              <a:ext cx="774700" cy="213677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F495B90-D880-1F46-2443-5D456EF01BA9}"/>
                </a:ext>
              </a:extLst>
            </p:cNvPr>
            <p:cNvSpPr/>
            <p:nvPr/>
          </p:nvSpPr>
          <p:spPr>
            <a:xfrm>
              <a:off x="7033768" y="565149"/>
              <a:ext cx="774700" cy="213677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B93F2E8B-16B2-0A4F-4620-8CC7A7FD59C5}"/>
                </a:ext>
              </a:extLst>
            </p:cNvPr>
            <p:cNvPicPr>
              <a:picLocks noChangeAspect="1"/>
            </p:cNvPicPr>
            <p:nvPr/>
          </p:nvPicPr>
          <p:blipFill>
            <a:blip r:embed="rId10"/>
            <a:stretch>
              <a:fillRect/>
            </a:stretch>
          </p:blipFill>
          <p:spPr>
            <a:xfrm>
              <a:off x="3030093" y="110744"/>
              <a:ext cx="5704332" cy="3182112"/>
            </a:xfrm>
            <a:prstGeom prst="rect">
              <a:avLst/>
            </a:prstGeom>
          </p:spPr>
        </p:pic>
      </p:grpSp>
      <p:sp>
        <p:nvSpPr>
          <p:cNvPr id="37" name="TextBox 36">
            <a:extLst>
              <a:ext uri="{FF2B5EF4-FFF2-40B4-BE49-F238E27FC236}">
                <a16:creationId xmlns:a16="http://schemas.microsoft.com/office/drawing/2014/main" id="{C1617BAF-4B9C-4742-F023-35EADF56959E}"/>
              </a:ext>
            </a:extLst>
          </p:cNvPr>
          <p:cNvSpPr txBox="1"/>
          <p:nvPr/>
        </p:nvSpPr>
        <p:spPr>
          <a:xfrm>
            <a:off x="15108412" y="27305695"/>
            <a:ext cx="13607100"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Poppins"/>
                <a:ea typeface="Calibri"/>
                <a:cs typeface="Calibri"/>
              </a:rPr>
              <a:t>Auction Dynamics and User Behavior</a:t>
            </a:r>
          </a:p>
          <a:p>
            <a:r>
              <a:rPr lang="en-US" sz="3000" b="1" dirty="0">
                <a:latin typeface="Poppins"/>
                <a:ea typeface="Calibri"/>
                <a:cs typeface="Calibri"/>
              </a:rPr>
              <a:t>A. Competitive arousal </a:t>
            </a:r>
          </a:p>
          <a:p>
            <a:pPr algn="just"/>
            <a:r>
              <a:rPr lang="en-US" sz="2800" dirty="0">
                <a:latin typeface="Poppins"/>
                <a:ea typeface="+mn-lt"/>
                <a:cs typeface="+mn-lt"/>
              </a:rPr>
              <a:t>Our findings indicate a distinct pattern in bidding behavior, characterized by a gradual intensification toward the auction’s conclusion. Specifically, data shows that only 13.57% of bids occur at the beginning, with 38.03% in the middle, and a significant 48.39% towards the closing time.</a:t>
            </a:r>
            <a:endParaRPr lang="en-US" sz="2800" b="1" i="1" dirty="0">
              <a:latin typeface="Poppins"/>
              <a:ea typeface="Calibri"/>
              <a:cs typeface="Calibri"/>
            </a:endParaRPr>
          </a:p>
          <a:p>
            <a:pPr marL="457200" indent="-457200" algn="just">
              <a:buFont typeface="Arial"/>
              <a:buChar char="•"/>
            </a:pPr>
            <a:endParaRPr lang="en-US" sz="2800" dirty="0">
              <a:latin typeface="Poppins"/>
              <a:ea typeface="Calibri"/>
              <a:cs typeface="Calibri"/>
            </a:endParaRPr>
          </a:p>
          <a:p>
            <a:pPr algn="just"/>
            <a:r>
              <a:rPr lang="en-US" sz="2800" dirty="0">
                <a:latin typeface="Poppins"/>
                <a:ea typeface="+mn-lt"/>
                <a:cs typeface="+mn-lt"/>
              </a:rPr>
              <a:t>In some specific cases, the data shows that only 5.65% of bidders from the beginning of an auction remained engaged until the end, revealing that most bidders join only in the latest phases of the auction. There could be several explanations for these findings. </a:t>
            </a:r>
            <a:endParaRPr lang="en-US" sz="3000" b="1" i="1" dirty="0">
              <a:latin typeface="Poppins"/>
              <a:ea typeface="Calibri"/>
              <a:cs typeface="Calibri"/>
            </a:endParaRPr>
          </a:p>
        </p:txBody>
      </p:sp>
      <p:pic>
        <p:nvPicPr>
          <p:cNvPr id="13" name="Graphic 12">
            <a:extLst>
              <a:ext uri="{FF2B5EF4-FFF2-40B4-BE49-F238E27FC236}">
                <a16:creationId xmlns:a16="http://schemas.microsoft.com/office/drawing/2014/main" id="{A4435F61-6B70-29CB-0F19-0C722AEC191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8212" y="643303"/>
            <a:ext cx="2416948" cy="2125971"/>
          </a:xfrm>
          <a:prstGeom prst="rect">
            <a:avLst/>
          </a:prstGeom>
        </p:spPr>
      </p:pic>
    </p:spTree>
    <p:extLst>
      <p:ext uri="{BB962C8B-B14F-4D97-AF65-F5344CB8AC3E}">
        <p14:creationId xmlns:p14="http://schemas.microsoft.com/office/powerpoint/2010/main" val="27686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1059</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Caporusso</dc:creator>
  <cp:lastModifiedBy>Nicholas Caporusso</cp:lastModifiedBy>
  <cp:revision>113</cp:revision>
  <dcterms:created xsi:type="dcterms:W3CDTF">2024-02-21T13:42:13Z</dcterms:created>
  <dcterms:modified xsi:type="dcterms:W3CDTF">2024-03-28T10:28:03Z</dcterms:modified>
</cp:coreProperties>
</file>