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1" r:id="rId6"/>
    <p:sldId id="296" r:id="rId7"/>
    <p:sldId id="265" r:id="rId8"/>
    <p:sldId id="269" r:id="rId9"/>
    <p:sldId id="267" r:id="rId10"/>
    <p:sldId id="268" r:id="rId11"/>
    <p:sldId id="270" r:id="rId12"/>
    <p:sldId id="300" r:id="rId13"/>
    <p:sldId id="260" r:id="rId14"/>
    <p:sldId id="264" r:id="rId15"/>
    <p:sldId id="301" r:id="rId16"/>
    <p:sldId id="263" r:id="rId17"/>
    <p:sldId id="302" r:id="rId18"/>
    <p:sldId id="262" r:id="rId19"/>
    <p:sldId id="297" r:id="rId20"/>
    <p:sldId id="279" r:id="rId21"/>
    <p:sldId id="303" r:id="rId22"/>
    <p:sldId id="298" r:id="rId23"/>
    <p:sldId id="284" r:id="rId24"/>
    <p:sldId id="28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42" userDrawn="1">
          <p15:clr>
            <a:srgbClr val="A4A3A4"/>
          </p15:clr>
        </p15:guide>
        <p15:guide id="4" pos="438" userDrawn="1">
          <p15:clr>
            <a:srgbClr val="A4A3A4"/>
          </p15:clr>
        </p15:guide>
        <p15:guide id="5" orient="horz" pos="346" userDrawn="1">
          <p15:clr>
            <a:srgbClr val="A4A3A4"/>
          </p15:clr>
        </p15:guide>
        <p15:guide id="6"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7D5"/>
    <a:srgbClr val="F9B359"/>
    <a:srgbClr val="3F403E"/>
    <a:srgbClr val="969F98"/>
    <a:srgbClr val="F9FAFB"/>
    <a:srgbClr val="FCFCFD"/>
    <a:srgbClr val="E0DFE6"/>
    <a:srgbClr val="F4F4F4"/>
    <a:srgbClr val="F2F5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2" d="100"/>
          <a:sy n="92" d="100"/>
        </p:scale>
        <p:origin x="136" y="368"/>
      </p:cViewPr>
      <p:guideLst>
        <p:guide orient="horz" pos="2160"/>
        <p:guide pos="3840"/>
        <p:guide pos="7242"/>
        <p:guide pos="438"/>
        <p:guide orient="horz" pos="346"/>
        <p:guide orient="horz" pos="3952"/>
      </p:guideLst>
    </p:cSldViewPr>
  </p:slideViewPr>
  <p:notesTextViewPr>
    <p:cViewPr>
      <p:scale>
        <a:sx n="1" d="1"/>
        <a:sy n="1" d="1"/>
      </p:scale>
      <p:origin x="0" y="0"/>
    </p:cViewPr>
  </p:notesTextViewPr>
  <p:sorterViewPr>
    <p:cViewPr>
      <p:scale>
        <a:sx n="91" d="100"/>
        <a:sy n="91" d="100"/>
      </p:scale>
      <p:origin x="0" y="75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1EDF8-97C7-44E2-9310-9512274EED47}" type="datetimeFigureOut">
              <a:rPr lang="zh-CN" altLang="en-US" smtClean="0"/>
              <a:t>2022/1/6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D5FC9-E2F2-4B4C-95BE-5F7CE2FD139E}" type="slidenum">
              <a:rPr lang="zh-CN" altLang="en-US" smtClean="0"/>
              <a:t>‹#›</a:t>
            </a:fld>
            <a:endParaRPr lang="zh-CN" altLang="en-US"/>
          </a:p>
        </p:txBody>
      </p:sp>
    </p:spTree>
    <p:extLst>
      <p:ext uri="{BB962C8B-B14F-4D97-AF65-F5344CB8AC3E}">
        <p14:creationId xmlns:p14="http://schemas.microsoft.com/office/powerpoint/2010/main" val="75553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A0CE5-9BBF-4B0F-8419-84C4A33B23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040E88-1C35-4C9C-B763-30DEDBEC1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74A2F367-CB10-426F-9C24-BE0E648E1F79}"/>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087FD322-4C8C-4EDC-BA44-5452C8097C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5CD708-2C70-4B9D-BF42-78FB9EDB54C1}"/>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11668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6DD19-863A-4173-A7DD-343666B6AE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9E998E-C471-4CE9-8D1D-DCDBC2627F9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5666F0-615B-4046-9A44-9BE1310A59B8}"/>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52A6DCCC-7181-46BF-978B-9D96A4458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29F146-305D-428C-B06D-627ECEE1BC28}"/>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89401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0C0A29-BA35-4D37-B38D-A1D697072C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80B562-8662-40FC-B4FD-9F6B037F0DB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5698FC-2778-462B-9CB4-343D95B25CBB}"/>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6A87B416-60A7-4FED-8C85-C2372A2C9C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29907B-D747-4776-8DF9-49A75218492D}"/>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130226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01850-5E42-409C-A40B-429300FF91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D8B5B5-56C2-445D-BAF5-B4940B41DE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0369C5-ADE1-4A9E-9BB4-B7B8762B2D8A}"/>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26039A34-1B5E-4C64-9EBC-9D70B75E1C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50808B-1E80-4536-886A-3E7DF55A8903}"/>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272803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5171A-B79C-422D-9F6B-235E3D815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CDC11C-2739-4645-A3E2-75A592435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4B4C6FA-F97B-4A4C-915C-D626051D53B2}"/>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38DE72DC-9317-435D-9AC2-84A22B64CF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FD245E-3865-458E-B77F-FF1509083582}"/>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371429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7087B-E063-4F30-9A75-DAA193F94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50BC0F-E395-4398-9508-3C65345EB09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357DE1C-38E8-4657-90F5-CBEA7E26B91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D935ED2-89D0-4B2C-AA8D-F2738B00FB0A}"/>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16E945BB-7CF4-48D2-BA1F-5ADD203829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5B513F-2021-47EF-94C8-6B39BE7AF7AD}"/>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258952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42CEF-1E81-4240-AFDE-E1D65B3F39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488AB64-8AA0-481A-91C6-91395E3B5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F12DF2-B199-4070-A5EF-1D66B1BAA29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53A0C5E-AB2F-436B-98C0-904ECC8AB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0B8CAFD-4690-4E76-BA79-7FDF2F5300A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6F39C9E-DB77-493C-B3ED-9011418175C8}"/>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8" name="页脚占位符 7">
            <a:extLst>
              <a:ext uri="{FF2B5EF4-FFF2-40B4-BE49-F238E27FC236}">
                <a16:creationId xmlns:a16="http://schemas.microsoft.com/office/drawing/2014/main" id="{1663A30C-82BC-46DB-8F06-36D87050C8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FD7E5C-3920-40C4-A1B3-C100EBF73E2B}"/>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282991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CB88E-5BC7-4B28-A5F1-CA7165F15A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0AEBDB-B99D-49D8-8841-F295D0242826}"/>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4" name="页脚占位符 3">
            <a:extLst>
              <a:ext uri="{FF2B5EF4-FFF2-40B4-BE49-F238E27FC236}">
                <a16:creationId xmlns:a16="http://schemas.microsoft.com/office/drawing/2014/main" id="{0E0E1B7D-C6A8-443E-B341-7A65324028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57A735-1833-40D3-B017-B4AC8278D7E1}"/>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132515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673B50-E800-420B-8E03-335209D7630D}"/>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3" name="页脚占位符 2">
            <a:extLst>
              <a:ext uri="{FF2B5EF4-FFF2-40B4-BE49-F238E27FC236}">
                <a16:creationId xmlns:a16="http://schemas.microsoft.com/office/drawing/2014/main" id="{111590AA-59C8-475E-A80E-B3CBC55BB7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5D38E6-0BD1-4C30-AFE1-4A17AEAB2F6F}"/>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90765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72369-1EAC-45C0-A3A1-F5C624137B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1C33CC-1D49-48B9-AD8D-C026374D4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1496AC-4EE6-49C3-8C9B-EF5DF2FA8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A833486-B6E2-4A6A-8556-C93BA0BFC9D5}"/>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0CAA03D7-D362-4D9A-A42F-E0B61F8EFF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2E8C6E-626E-4B49-9AB5-8FDC322F6658}"/>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279045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37C44-793F-49FD-B6FE-3B75D7DDF6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5269EA-5160-427F-BF62-2693283B0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FCC153-328C-4C97-B267-6616D8AA2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AC4898A-9FFF-4726-9172-1B83945CE173}"/>
              </a:ext>
            </a:extLst>
          </p:cNvPr>
          <p:cNvSpPr>
            <a:spLocks noGrp="1"/>
          </p:cNvSpPr>
          <p:nvPr>
            <p:ph type="dt" sz="half" idx="10"/>
          </p:nvPr>
        </p:nvSpPr>
        <p:spPr/>
        <p:txBody>
          <a:bodyPr/>
          <a:lstStyle/>
          <a:p>
            <a:fld id="{4CB8FF5E-AD09-40C0-A391-B4E5CA93E684}"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D62ED8E6-A756-4AFF-BFCE-9AF96E483B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B7512B-DEF3-4D01-B3EA-A828ABEAE69A}"/>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38373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EA0033-35E3-4536-ACBF-6F221974B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DB2F9F-AF54-4AFA-9B8B-8EBF3585D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297D46-B157-499C-AB41-0199B338F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8FF5E-AD09-40C0-A391-B4E5CA93E684}"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3CF54967-90A6-4AA8-B3D6-C97FC2058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A1A15C-0235-420D-8AF3-0AB3601D5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36192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_矩形 28">
            <a:extLst>
              <a:ext uri="{FF2B5EF4-FFF2-40B4-BE49-F238E27FC236}">
                <a16:creationId xmlns:a16="http://schemas.microsoft.com/office/drawing/2014/main" id="{75125EC2-5400-48FD-A782-71AFE781AC81}"/>
              </a:ext>
            </a:extLst>
          </p:cNvPr>
          <p:cNvSpPr/>
          <p:nvPr>
            <p:custDataLst>
              <p:tags r:id="rId1"/>
            </p:custDataLst>
          </p:nvPr>
        </p:nvSpPr>
        <p:spPr>
          <a:xfrm>
            <a:off x="0" y="3438045"/>
            <a:ext cx="12192000" cy="3428999"/>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PA_文本框 34">
            <a:extLst>
              <a:ext uri="{FF2B5EF4-FFF2-40B4-BE49-F238E27FC236}">
                <a16:creationId xmlns:a16="http://schemas.microsoft.com/office/drawing/2014/main" id="{F8E56A48-6523-4976-AF48-9341325D23DE}"/>
              </a:ext>
            </a:extLst>
          </p:cNvPr>
          <p:cNvSpPr txBox="1"/>
          <p:nvPr>
            <p:custDataLst>
              <p:tags r:id="rId2"/>
            </p:custDataLst>
          </p:nvPr>
        </p:nvSpPr>
        <p:spPr>
          <a:xfrm>
            <a:off x="-119741" y="-51764"/>
            <a:ext cx="12431480" cy="3770263"/>
          </a:xfrm>
          <a:prstGeom prst="rect">
            <a:avLst/>
          </a:prstGeom>
          <a:noFill/>
        </p:spPr>
        <p:txBody>
          <a:bodyPr wrap="none" rtlCol="0">
            <a:spAutoFit/>
          </a:bodyPr>
          <a:lstStyle/>
          <a:p>
            <a:pPr algn="ctr"/>
            <a:r>
              <a:rPr lang="en-US" altLang="zh-CN" sz="23900" dirty="0">
                <a:solidFill>
                  <a:srgbClr val="F9B359">
                    <a:alpha val="30000"/>
                  </a:srgbClr>
                </a:solidFill>
                <a:latin typeface="+mj-ea"/>
                <a:ea typeface="+mj-ea"/>
              </a:rPr>
              <a:t>COURSE</a:t>
            </a:r>
            <a:endParaRPr lang="zh-CN" altLang="en-US" sz="23900" dirty="0">
              <a:solidFill>
                <a:srgbClr val="F9B359">
                  <a:alpha val="30000"/>
                </a:srgbClr>
              </a:solidFill>
              <a:latin typeface="+mj-ea"/>
              <a:ea typeface="+mj-ea"/>
            </a:endParaRPr>
          </a:p>
        </p:txBody>
      </p:sp>
      <p:sp>
        <p:nvSpPr>
          <p:cNvPr id="33" name="PA_矩形 32">
            <a:extLst>
              <a:ext uri="{FF2B5EF4-FFF2-40B4-BE49-F238E27FC236}">
                <a16:creationId xmlns:a16="http://schemas.microsoft.com/office/drawing/2014/main" id="{7005A686-BF12-4283-95D7-82A11A7FC944}"/>
              </a:ext>
            </a:extLst>
          </p:cNvPr>
          <p:cNvSpPr/>
          <p:nvPr>
            <p:custDataLst>
              <p:tags r:id="rId3"/>
            </p:custDataLst>
          </p:nvPr>
        </p:nvSpPr>
        <p:spPr>
          <a:xfrm>
            <a:off x="1329368" y="1354007"/>
            <a:ext cx="9533262" cy="4149985"/>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PA_矩形 27">
            <a:extLst>
              <a:ext uri="{FF2B5EF4-FFF2-40B4-BE49-F238E27FC236}">
                <a16:creationId xmlns:a16="http://schemas.microsoft.com/office/drawing/2014/main" id="{D7B0DC96-49A4-48FA-85CA-B1571C912608}"/>
              </a:ext>
            </a:extLst>
          </p:cNvPr>
          <p:cNvSpPr/>
          <p:nvPr>
            <p:custDataLst>
              <p:tags r:id="rId4"/>
            </p:custDataLst>
          </p:nvPr>
        </p:nvSpPr>
        <p:spPr>
          <a:xfrm>
            <a:off x="3114098" y="2396026"/>
            <a:ext cx="5963802" cy="1032974"/>
          </a:xfrm>
          <a:prstGeom prst="rect">
            <a:avLst/>
          </a:prstGeom>
          <a:noFill/>
          <a:ln w="25400">
            <a:solidFill>
              <a:srgbClr val="3F4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_矩形 33">
            <a:extLst>
              <a:ext uri="{FF2B5EF4-FFF2-40B4-BE49-F238E27FC236}">
                <a16:creationId xmlns:a16="http://schemas.microsoft.com/office/drawing/2014/main" id="{2B44062B-2519-4645-BDBD-25E744EC4EA5}"/>
              </a:ext>
            </a:extLst>
          </p:cNvPr>
          <p:cNvSpPr/>
          <p:nvPr>
            <p:custDataLst>
              <p:tags r:id="rId5"/>
            </p:custDataLst>
          </p:nvPr>
        </p:nvSpPr>
        <p:spPr>
          <a:xfrm flipV="1">
            <a:off x="5034568" y="4486977"/>
            <a:ext cx="2067271" cy="189544"/>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文本框 29">
            <a:extLst>
              <a:ext uri="{FF2B5EF4-FFF2-40B4-BE49-F238E27FC236}">
                <a16:creationId xmlns:a16="http://schemas.microsoft.com/office/drawing/2014/main" id="{D84E8BD8-0066-45B7-8E20-EA013944EF87}"/>
              </a:ext>
            </a:extLst>
          </p:cNvPr>
          <p:cNvSpPr txBox="1"/>
          <p:nvPr>
            <p:custDataLst>
              <p:tags r:id="rId6"/>
            </p:custDataLst>
          </p:nvPr>
        </p:nvSpPr>
        <p:spPr>
          <a:xfrm>
            <a:off x="5195760" y="4307191"/>
            <a:ext cx="1800493" cy="369332"/>
          </a:xfrm>
          <a:prstGeom prst="rect">
            <a:avLst/>
          </a:prstGeom>
          <a:noFill/>
        </p:spPr>
        <p:txBody>
          <a:bodyPr wrap="none" rtlCol="0">
            <a:spAutoFit/>
          </a:bodyPr>
          <a:lstStyle/>
          <a:p>
            <a:pPr algn="ctr"/>
            <a:r>
              <a:rPr lang="zh-CN" altLang="en-US" dirty="0">
                <a:solidFill>
                  <a:srgbClr val="3F403E"/>
                </a:solidFill>
                <a:latin typeface="+mn-ea"/>
              </a:rPr>
              <a:t>答辩人：刘沿辰</a:t>
            </a:r>
          </a:p>
        </p:txBody>
      </p:sp>
      <p:sp>
        <p:nvSpPr>
          <p:cNvPr id="27" name="PA_文本框 26">
            <a:extLst>
              <a:ext uri="{FF2B5EF4-FFF2-40B4-BE49-F238E27FC236}">
                <a16:creationId xmlns:a16="http://schemas.microsoft.com/office/drawing/2014/main" id="{42B750DE-FFBC-4078-985A-FC71F5B5E760}"/>
              </a:ext>
            </a:extLst>
          </p:cNvPr>
          <p:cNvSpPr txBox="1"/>
          <p:nvPr>
            <p:custDataLst>
              <p:tags r:id="rId7"/>
            </p:custDataLst>
          </p:nvPr>
        </p:nvSpPr>
        <p:spPr>
          <a:xfrm>
            <a:off x="3466695" y="3115748"/>
            <a:ext cx="5258619" cy="646331"/>
          </a:xfrm>
          <a:prstGeom prst="rect">
            <a:avLst/>
          </a:prstGeom>
          <a:solidFill>
            <a:srgbClr val="FCFCFD"/>
          </a:solidFill>
        </p:spPr>
        <p:txBody>
          <a:bodyPr wrap="none" rtlCol="0">
            <a:spAutoFit/>
          </a:bodyPr>
          <a:lstStyle/>
          <a:p>
            <a:pPr algn="ctr"/>
            <a:r>
              <a:rPr lang="en-US" altLang="zh-CN" sz="3600" dirty="0">
                <a:solidFill>
                  <a:srgbClr val="3F403E"/>
                </a:solidFill>
                <a:latin typeface="+mj-ea"/>
                <a:ea typeface="+mj-ea"/>
              </a:rPr>
              <a:t>Java</a:t>
            </a:r>
            <a:r>
              <a:rPr lang="zh-CN" altLang="en-US" sz="3600" dirty="0">
                <a:solidFill>
                  <a:srgbClr val="3F403E"/>
                </a:solidFill>
                <a:latin typeface="+mj-ea"/>
                <a:ea typeface="+mj-ea"/>
              </a:rPr>
              <a:t>语言与应用课设答辩</a:t>
            </a:r>
          </a:p>
        </p:txBody>
      </p:sp>
      <p:sp>
        <p:nvSpPr>
          <p:cNvPr id="21" name="PA_文本框 20">
            <a:extLst>
              <a:ext uri="{FF2B5EF4-FFF2-40B4-BE49-F238E27FC236}">
                <a16:creationId xmlns:a16="http://schemas.microsoft.com/office/drawing/2014/main" id="{78F4A048-D2DB-4E31-B55D-0777F6CC6038}"/>
              </a:ext>
            </a:extLst>
          </p:cNvPr>
          <p:cNvSpPr txBox="1"/>
          <p:nvPr>
            <p:custDataLst>
              <p:tags r:id="rId8"/>
            </p:custDataLst>
          </p:nvPr>
        </p:nvSpPr>
        <p:spPr>
          <a:xfrm>
            <a:off x="5009804" y="1842028"/>
            <a:ext cx="2172390" cy="1107996"/>
          </a:xfrm>
          <a:prstGeom prst="rect">
            <a:avLst/>
          </a:prstGeom>
          <a:solidFill>
            <a:srgbClr val="FCFCFD"/>
          </a:solidFill>
        </p:spPr>
        <p:txBody>
          <a:bodyPr wrap="none" rtlCol="0">
            <a:spAutoFit/>
          </a:bodyPr>
          <a:lstStyle/>
          <a:p>
            <a:pPr algn="ctr"/>
            <a:r>
              <a:rPr lang="en-US" altLang="zh-CN" sz="6600" dirty="0">
                <a:solidFill>
                  <a:srgbClr val="F9B359"/>
                </a:solidFill>
                <a:latin typeface="+mj-ea"/>
                <a:ea typeface="+mj-ea"/>
              </a:rPr>
              <a:t>2021</a:t>
            </a:r>
            <a:endParaRPr lang="zh-CN" altLang="en-US" sz="6600" dirty="0">
              <a:solidFill>
                <a:srgbClr val="F9B359"/>
              </a:solidFill>
              <a:latin typeface="+mj-ea"/>
              <a:ea typeface="+mj-ea"/>
            </a:endParaRPr>
          </a:p>
        </p:txBody>
      </p:sp>
      <p:sp>
        <p:nvSpPr>
          <p:cNvPr id="32" name="PA_文本框 31">
            <a:extLst>
              <a:ext uri="{FF2B5EF4-FFF2-40B4-BE49-F238E27FC236}">
                <a16:creationId xmlns:a16="http://schemas.microsoft.com/office/drawing/2014/main" id="{3BA95F93-84A0-4324-B80B-A964F64B0EDF}"/>
              </a:ext>
            </a:extLst>
          </p:cNvPr>
          <p:cNvSpPr txBox="1"/>
          <p:nvPr>
            <p:custDataLst>
              <p:tags r:id="rId9"/>
            </p:custDataLst>
          </p:nvPr>
        </p:nvSpPr>
        <p:spPr>
          <a:xfrm>
            <a:off x="5184545" y="6020302"/>
            <a:ext cx="1822936" cy="369332"/>
          </a:xfrm>
          <a:prstGeom prst="rect">
            <a:avLst/>
          </a:prstGeom>
          <a:noFill/>
        </p:spPr>
        <p:txBody>
          <a:bodyPr wrap="none" rtlCol="0">
            <a:spAutoFit/>
          </a:bodyPr>
          <a:lstStyle/>
          <a:p>
            <a:pPr algn="ctr"/>
            <a:r>
              <a:rPr lang="en-US" altLang="zh-CN" dirty="0">
                <a:solidFill>
                  <a:schemeClr val="bg1"/>
                </a:solidFill>
                <a:latin typeface="+mn-ea"/>
              </a:rPr>
              <a:t>2021</a:t>
            </a:r>
            <a:r>
              <a:rPr lang="zh-CN" altLang="en-US" dirty="0">
                <a:solidFill>
                  <a:schemeClr val="bg1"/>
                </a:solidFill>
                <a:latin typeface="+mn-ea"/>
              </a:rPr>
              <a:t>年</a:t>
            </a:r>
            <a:r>
              <a:rPr lang="en-US" altLang="zh-CN" dirty="0">
                <a:solidFill>
                  <a:schemeClr val="bg1"/>
                </a:solidFill>
                <a:latin typeface="+mn-ea"/>
              </a:rPr>
              <a:t>12</a:t>
            </a:r>
            <a:r>
              <a:rPr lang="zh-CN" altLang="en-US" dirty="0">
                <a:solidFill>
                  <a:schemeClr val="bg1"/>
                </a:solidFill>
                <a:latin typeface="+mn-ea"/>
              </a:rPr>
              <a:t>月</a:t>
            </a:r>
            <a:r>
              <a:rPr lang="en-US" altLang="zh-CN" dirty="0">
                <a:solidFill>
                  <a:schemeClr val="bg1"/>
                </a:solidFill>
                <a:latin typeface="+mn-ea"/>
              </a:rPr>
              <a:t>20</a:t>
            </a:r>
            <a:r>
              <a:rPr lang="zh-CN" altLang="en-US" dirty="0">
                <a:solidFill>
                  <a:schemeClr val="bg1"/>
                </a:solidFill>
                <a:latin typeface="+mn-ea"/>
              </a:rPr>
              <a:t>日</a:t>
            </a:r>
          </a:p>
        </p:txBody>
      </p:sp>
    </p:spTree>
    <p:extLst>
      <p:ext uri="{BB962C8B-B14F-4D97-AF65-F5344CB8AC3E}">
        <p14:creationId xmlns:p14="http://schemas.microsoft.com/office/powerpoint/2010/main" val="302029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advTm="6500">
        <p15:prstTrans prst="curtains"/>
      </p:transition>
    </mc:Choice>
    <mc:Fallback xmlns="">
      <p:transition spd="slow" advTm="65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993FB445-6DE4-4101-9DA0-3070CECC484C}"/>
              </a:ext>
            </a:extLst>
          </p:cNvPr>
          <p:cNvSpPr/>
          <p:nvPr/>
        </p:nvSpPr>
        <p:spPr>
          <a:xfrm>
            <a:off x="0" y="3434291"/>
            <a:ext cx="12192000" cy="3567946"/>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FE2153A-4D1F-4B5F-B843-CD1E78950360}"/>
              </a:ext>
            </a:extLst>
          </p:cNvPr>
          <p:cNvSpPr/>
          <p:nvPr/>
        </p:nvSpPr>
        <p:spPr>
          <a:xfrm>
            <a:off x="982794" y="-1436838"/>
            <a:ext cx="10226412" cy="216576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5F2E258E-533A-4B55-9DBC-E7ACB37E7849}"/>
              </a:ext>
            </a:extLst>
          </p:cNvPr>
          <p:cNvSpPr/>
          <p:nvPr/>
        </p:nvSpPr>
        <p:spPr>
          <a:xfrm>
            <a:off x="4549306" y="1442131"/>
            <a:ext cx="3093388" cy="4262211"/>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a:extLst>
              <a:ext uri="{FF2B5EF4-FFF2-40B4-BE49-F238E27FC236}">
                <a16:creationId xmlns:a16="http://schemas.microsoft.com/office/drawing/2014/main" id="{80A67567-DD51-4A42-9452-96AFAB20AF16}"/>
              </a:ext>
            </a:extLst>
          </p:cNvPr>
          <p:cNvSpPr/>
          <p:nvPr/>
        </p:nvSpPr>
        <p:spPr>
          <a:xfrm>
            <a:off x="8022220" y="1810886"/>
            <a:ext cx="2558126" cy="3524702"/>
          </a:xfrm>
          <a:prstGeom prst="rect">
            <a:avLst/>
          </a:prstGeom>
          <a:solidFill>
            <a:srgbClr val="F9FAFB"/>
          </a:solidFill>
          <a:ln>
            <a:noFill/>
          </a:ln>
          <a:effectLst>
            <a:outerShdw blurRad="254000" dist="381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Freeform 95">
            <a:extLst>
              <a:ext uri="{FF2B5EF4-FFF2-40B4-BE49-F238E27FC236}">
                <a16:creationId xmlns:a16="http://schemas.microsoft.com/office/drawing/2014/main" id="{F29E653F-F629-490B-912C-89828B547A0A}"/>
              </a:ext>
            </a:extLst>
          </p:cNvPr>
          <p:cNvSpPr>
            <a:spLocks noEditPoints="1"/>
          </p:cNvSpPr>
          <p:nvPr/>
        </p:nvSpPr>
        <p:spPr bwMode="auto">
          <a:xfrm>
            <a:off x="8998532" y="2375140"/>
            <a:ext cx="605503" cy="599897"/>
          </a:xfrm>
          <a:custGeom>
            <a:avLst/>
            <a:gdLst>
              <a:gd name="T0" fmla="*/ 1495 w 1495"/>
              <a:gd name="T1" fmla="*/ 748 h 1482"/>
              <a:gd name="T2" fmla="*/ 1276 w 1495"/>
              <a:gd name="T3" fmla="*/ 219 h 1482"/>
              <a:gd name="T4" fmla="*/ 748 w 1495"/>
              <a:gd name="T5" fmla="*/ 0 h 1482"/>
              <a:gd name="T6" fmla="*/ 219 w 1495"/>
              <a:gd name="T7" fmla="*/ 219 h 1482"/>
              <a:gd name="T8" fmla="*/ 0 w 1495"/>
              <a:gd name="T9" fmla="*/ 748 h 1482"/>
              <a:gd name="T10" fmla="*/ 0 w 1495"/>
              <a:gd name="T11" fmla="*/ 1101 h 1482"/>
              <a:gd name="T12" fmla="*/ 363 w 1495"/>
              <a:gd name="T13" fmla="*/ 1464 h 1482"/>
              <a:gd name="T14" fmla="*/ 406 w 1495"/>
              <a:gd name="T15" fmla="*/ 1421 h 1482"/>
              <a:gd name="T16" fmla="*/ 406 w 1495"/>
              <a:gd name="T17" fmla="*/ 782 h 1482"/>
              <a:gd name="T18" fmla="*/ 363 w 1495"/>
              <a:gd name="T19" fmla="*/ 739 h 1482"/>
              <a:gd name="T20" fmla="*/ 86 w 1495"/>
              <a:gd name="T21" fmla="*/ 867 h 1482"/>
              <a:gd name="T22" fmla="*/ 86 w 1495"/>
              <a:gd name="T23" fmla="*/ 748 h 1482"/>
              <a:gd name="T24" fmla="*/ 748 w 1495"/>
              <a:gd name="T25" fmla="*/ 86 h 1482"/>
              <a:gd name="T26" fmla="*/ 1409 w 1495"/>
              <a:gd name="T27" fmla="*/ 748 h 1482"/>
              <a:gd name="T28" fmla="*/ 1410 w 1495"/>
              <a:gd name="T29" fmla="*/ 756 h 1482"/>
              <a:gd name="T30" fmla="*/ 1409 w 1495"/>
              <a:gd name="T31" fmla="*/ 765 h 1482"/>
              <a:gd name="T32" fmla="*/ 1409 w 1495"/>
              <a:gd name="T33" fmla="*/ 884 h 1482"/>
              <a:gd name="T34" fmla="*/ 1132 w 1495"/>
              <a:gd name="T35" fmla="*/ 756 h 1482"/>
              <a:gd name="T36" fmla="*/ 1089 w 1495"/>
              <a:gd name="T37" fmla="*/ 799 h 1482"/>
              <a:gd name="T38" fmla="*/ 1089 w 1495"/>
              <a:gd name="T39" fmla="*/ 1438 h 1482"/>
              <a:gd name="T40" fmla="*/ 1132 w 1495"/>
              <a:gd name="T41" fmla="*/ 1482 h 1482"/>
              <a:gd name="T42" fmla="*/ 1495 w 1495"/>
              <a:gd name="T43" fmla="*/ 1119 h 1482"/>
              <a:gd name="T44" fmla="*/ 1495 w 1495"/>
              <a:gd name="T45" fmla="*/ 765 h 1482"/>
              <a:gd name="T46" fmla="*/ 1494 w 1495"/>
              <a:gd name="T47" fmla="*/ 756 h 1482"/>
              <a:gd name="T48" fmla="*/ 1495 w 1495"/>
              <a:gd name="T49" fmla="*/ 748 h 1482"/>
              <a:gd name="T50" fmla="*/ 319 w 1495"/>
              <a:gd name="T51" fmla="*/ 828 h 1482"/>
              <a:gd name="T52" fmla="*/ 319 w 1495"/>
              <a:gd name="T53" fmla="*/ 1374 h 1482"/>
              <a:gd name="T54" fmla="*/ 86 w 1495"/>
              <a:gd name="T55" fmla="*/ 1101 h 1482"/>
              <a:gd name="T56" fmla="*/ 319 w 1495"/>
              <a:gd name="T57" fmla="*/ 828 h 1482"/>
              <a:gd name="T58" fmla="*/ 1176 w 1495"/>
              <a:gd name="T59" fmla="*/ 1392 h 1482"/>
              <a:gd name="T60" fmla="*/ 1176 w 1495"/>
              <a:gd name="T61" fmla="*/ 846 h 1482"/>
              <a:gd name="T62" fmla="*/ 1409 w 1495"/>
              <a:gd name="T63" fmla="*/ 1119 h 1482"/>
              <a:gd name="T64" fmla="*/ 1176 w 1495"/>
              <a:gd name="T65" fmla="*/ 1392 h 1482"/>
              <a:gd name="T66" fmla="*/ 1176 w 1495"/>
              <a:gd name="T67" fmla="*/ 1392 h 1482"/>
              <a:gd name="T68" fmla="*/ 1176 w 1495"/>
              <a:gd name="T69" fmla="*/ 1392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95" h="1482">
                <a:moveTo>
                  <a:pt x="1495" y="748"/>
                </a:moveTo>
                <a:cubicBezTo>
                  <a:pt x="1495" y="548"/>
                  <a:pt x="1417" y="360"/>
                  <a:pt x="1276" y="219"/>
                </a:cubicBezTo>
                <a:cubicBezTo>
                  <a:pt x="1135" y="78"/>
                  <a:pt x="947" y="0"/>
                  <a:pt x="748" y="0"/>
                </a:cubicBezTo>
                <a:cubicBezTo>
                  <a:pt x="548" y="0"/>
                  <a:pt x="360" y="78"/>
                  <a:pt x="219" y="219"/>
                </a:cubicBezTo>
                <a:cubicBezTo>
                  <a:pt x="78" y="360"/>
                  <a:pt x="0" y="548"/>
                  <a:pt x="0" y="748"/>
                </a:cubicBezTo>
                <a:cubicBezTo>
                  <a:pt x="0" y="1101"/>
                  <a:pt x="0" y="1101"/>
                  <a:pt x="0" y="1101"/>
                </a:cubicBezTo>
                <a:cubicBezTo>
                  <a:pt x="0" y="1301"/>
                  <a:pt x="163" y="1464"/>
                  <a:pt x="363" y="1464"/>
                </a:cubicBezTo>
                <a:cubicBezTo>
                  <a:pt x="387" y="1464"/>
                  <a:pt x="406" y="1445"/>
                  <a:pt x="406" y="1421"/>
                </a:cubicBezTo>
                <a:cubicBezTo>
                  <a:pt x="406" y="782"/>
                  <a:pt x="406" y="782"/>
                  <a:pt x="406" y="782"/>
                </a:cubicBezTo>
                <a:cubicBezTo>
                  <a:pt x="406" y="758"/>
                  <a:pt x="387" y="739"/>
                  <a:pt x="363" y="739"/>
                </a:cubicBezTo>
                <a:cubicBezTo>
                  <a:pt x="252" y="739"/>
                  <a:pt x="153" y="788"/>
                  <a:pt x="86" y="867"/>
                </a:cubicBezTo>
                <a:cubicBezTo>
                  <a:pt x="86" y="748"/>
                  <a:pt x="86" y="748"/>
                  <a:pt x="86" y="748"/>
                </a:cubicBezTo>
                <a:cubicBezTo>
                  <a:pt x="86" y="383"/>
                  <a:pt x="383" y="86"/>
                  <a:pt x="748" y="86"/>
                </a:cubicBezTo>
                <a:cubicBezTo>
                  <a:pt x="1112" y="86"/>
                  <a:pt x="1409" y="383"/>
                  <a:pt x="1409" y="748"/>
                </a:cubicBezTo>
                <a:cubicBezTo>
                  <a:pt x="1409" y="750"/>
                  <a:pt x="1409" y="753"/>
                  <a:pt x="1410" y="756"/>
                </a:cubicBezTo>
                <a:cubicBezTo>
                  <a:pt x="1409" y="759"/>
                  <a:pt x="1409" y="762"/>
                  <a:pt x="1409" y="765"/>
                </a:cubicBezTo>
                <a:cubicBezTo>
                  <a:pt x="1409" y="884"/>
                  <a:pt x="1409" y="884"/>
                  <a:pt x="1409" y="884"/>
                </a:cubicBezTo>
                <a:cubicBezTo>
                  <a:pt x="1342" y="806"/>
                  <a:pt x="1243" y="756"/>
                  <a:pt x="1132" y="756"/>
                </a:cubicBezTo>
                <a:cubicBezTo>
                  <a:pt x="1108" y="756"/>
                  <a:pt x="1089" y="775"/>
                  <a:pt x="1089" y="799"/>
                </a:cubicBezTo>
                <a:cubicBezTo>
                  <a:pt x="1089" y="1438"/>
                  <a:pt x="1089" y="1438"/>
                  <a:pt x="1089" y="1438"/>
                </a:cubicBezTo>
                <a:cubicBezTo>
                  <a:pt x="1089" y="1462"/>
                  <a:pt x="1108" y="1482"/>
                  <a:pt x="1132" y="1482"/>
                </a:cubicBezTo>
                <a:cubicBezTo>
                  <a:pt x="1332" y="1482"/>
                  <a:pt x="1495" y="1319"/>
                  <a:pt x="1495" y="1119"/>
                </a:cubicBezTo>
                <a:cubicBezTo>
                  <a:pt x="1495" y="765"/>
                  <a:pt x="1495" y="765"/>
                  <a:pt x="1495" y="765"/>
                </a:cubicBezTo>
                <a:cubicBezTo>
                  <a:pt x="1495" y="762"/>
                  <a:pt x="1495" y="759"/>
                  <a:pt x="1494" y="756"/>
                </a:cubicBezTo>
                <a:cubicBezTo>
                  <a:pt x="1495" y="753"/>
                  <a:pt x="1495" y="750"/>
                  <a:pt x="1495" y="748"/>
                </a:cubicBezTo>
                <a:close/>
                <a:moveTo>
                  <a:pt x="319" y="828"/>
                </a:moveTo>
                <a:cubicBezTo>
                  <a:pt x="319" y="1374"/>
                  <a:pt x="319" y="1374"/>
                  <a:pt x="319" y="1374"/>
                </a:cubicBezTo>
                <a:cubicBezTo>
                  <a:pt x="188" y="1354"/>
                  <a:pt x="86" y="1239"/>
                  <a:pt x="86" y="1101"/>
                </a:cubicBezTo>
                <a:cubicBezTo>
                  <a:pt x="86" y="964"/>
                  <a:pt x="188" y="849"/>
                  <a:pt x="319" y="828"/>
                </a:cubicBezTo>
                <a:close/>
                <a:moveTo>
                  <a:pt x="1176" y="1392"/>
                </a:moveTo>
                <a:cubicBezTo>
                  <a:pt x="1176" y="846"/>
                  <a:pt x="1176" y="846"/>
                  <a:pt x="1176" y="846"/>
                </a:cubicBezTo>
                <a:cubicBezTo>
                  <a:pt x="1308" y="867"/>
                  <a:pt x="1409" y="981"/>
                  <a:pt x="1409" y="1119"/>
                </a:cubicBezTo>
                <a:cubicBezTo>
                  <a:pt x="1409" y="1257"/>
                  <a:pt x="1308" y="1371"/>
                  <a:pt x="1176" y="1392"/>
                </a:cubicBezTo>
                <a:close/>
                <a:moveTo>
                  <a:pt x="1176" y="1392"/>
                </a:moveTo>
                <a:cubicBezTo>
                  <a:pt x="1176" y="1392"/>
                  <a:pt x="1176" y="1392"/>
                  <a:pt x="1176" y="1392"/>
                </a:cubicBezTo>
              </a:path>
            </a:pathLst>
          </a:custGeom>
          <a:solidFill>
            <a:srgbClr val="F9B359"/>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8" name="Group 155">
            <a:extLst>
              <a:ext uri="{FF2B5EF4-FFF2-40B4-BE49-F238E27FC236}">
                <a16:creationId xmlns:a16="http://schemas.microsoft.com/office/drawing/2014/main" id="{6D5726F2-DA23-4D34-895D-CB1AB07AE692}"/>
              </a:ext>
            </a:extLst>
          </p:cNvPr>
          <p:cNvGrpSpPr>
            <a:grpSpLocks noChangeAspect="1"/>
          </p:cNvGrpSpPr>
          <p:nvPr/>
        </p:nvGrpSpPr>
        <p:grpSpPr bwMode="auto">
          <a:xfrm>
            <a:off x="5682791" y="2118935"/>
            <a:ext cx="826418" cy="684605"/>
            <a:chOff x="2702" y="2322"/>
            <a:chExt cx="338" cy="280"/>
          </a:xfrm>
          <a:solidFill>
            <a:srgbClr val="F9B359"/>
          </a:solidFill>
        </p:grpSpPr>
        <p:sp>
          <p:nvSpPr>
            <p:cNvPr id="9" name="Freeform 156">
              <a:extLst>
                <a:ext uri="{FF2B5EF4-FFF2-40B4-BE49-F238E27FC236}">
                  <a16:creationId xmlns:a16="http://schemas.microsoft.com/office/drawing/2014/main" id="{9A1BF070-3BF3-489C-9194-31114332F363}"/>
                </a:ext>
              </a:extLst>
            </p:cNvPr>
            <p:cNvSpPr>
              <a:spLocks noEditPoints="1"/>
            </p:cNvSpPr>
            <p:nvPr/>
          </p:nvSpPr>
          <p:spPr bwMode="auto">
            <a:xfrm>
              <a:off x="2702" y="2322"/>
              <a:ext cx="338" cy="275"/>
            </a:xfrm>
            <a:custGeom>
              <a:avLst/>
              <a:gdLst>
                <a:gd name="T0" fmla="*/ 1538 w 1561"/>
                <a:gd name="T1" fmla="*/ 352 h 1268"/>
                <a:gd name="T2" fmla="*/ 1132 w 1561"/>
                <a:gd name="T3" fmla="*/ 223 h 1268"/>
                <a:gd name="T4" fmla="*/ 1122 w 1561"/>
                <a:gd name="T5" fmla="*/ 182 h 1268"/>
                <a:gd name="T6" fmla="*/ 892 w 1561"/>
                <a:gd name="T7" fmla="*/ 0 h 1268"/>
                <a:gd name="T8" fmla="*/ 668 w 1561"/>
                <a:gd name="T9" fmla="*/ 0 h 1268"/>
                <a:gd name="T10" fmla="*/ 438 w 1561"/>
                <a:gd name="T11" fmla="*/ 182 h 1268"/>
                <a:gd name="T12" fmla="*/ 429 w 1561"/>
                <a:gd name="T13" fmla="*/ 223 h 1268"/>
                <a:gd name="T14" fmla="*/ 23 w 1561"/>
                <a:gd name="T15" fmla="*/ 352 h 1268"/>
                <a:gd name="T16" fmla="*/ 0 w 1561"/>
                <a:gd name="T17" fmla="*/ 390 h 1268"/>
                <a:gd name="T18" fmla="*/ 0 w 1561"/>
                <a:gd name="T19" fmla="*/ 899 h 1268"/>
                <a:gd name="T20" fmla="*/ 370 w 1561"/>
                <a:gd name="T21" fmla="*/ 1268 h 1268"/>
                <a:gd name="T22" fmla="*/ 413 w 1561"/>
                <a:gd name="T23" fmla="*/ 1225 h 1268"/>
                <a:gd name="T24" fmla="*/ 370 w 1561"/>
                <a:gd name="T25" fmla="*/ 1182 h 1268"/>
                <a:gd name="T26" fmla="*/ 86 w 1561"/>
                <a:gd name="T27" fmla="*/ 899 h 1268"/>
                <a:gd name="T28" fmla="*/ 86 w 1561"/>
                <a:gd name="T29" fmla="*/ 417 h 1268"/>
                <a:gd name="T30" fmla="*/ 472 w 1561"/>
                <a:gd name="T31" fmla="*/ 303 h 1268"/>
                <a:gd name="T32" fmla="*/ 507 w 1561"/>
                <a:gd name="T33" fmla="*/ 271 h 1268"/>
                <a:gd name="T34" fmla="*/ 523 w 1561"/>
                <a:gd name="T35" fmla="*/ 202 h 1268"/>
                <a:gd name="T36" fmla="*/ 668 w 1561"/>
                <a:gd name="T37" fmla="*/ 86 h 1268"/>
                <a:gd name="T38" fmla="*/ 892 w 1561"/>
                <a:gd name="T39" fmla="*/ 86 h 1268"/>
                <a:gd name="T40" fmla="*/ 1038 w 1561"/>
                <a:gd name="T41" fmla="*/ 202 h 1268"/>
                <a:gd name="T42" fmla="*/ 1054 w 1561"/>
                <a:gd name="T43" fmla="*/ 271 h 1268"/>
                <a:gd name="T44" fmla="*/ 1089 w 1561"/>
                <a:gd name="T45" fmla="*/ 303 h 1268"/>
                <a:gd name="T46" fmla="*/ 1474 w 1561"/>
                <a:gd name="T47" fmla="*/ 417 h 1268"/>
                <a:gd name="T48" fmla="*/ 1474 w 1561"/>
                <a:gd name="T49" fmla="*/ 899 h 1268"/>
                <a:gd name="T50" fmla="*/ 1191 w 1561"/>
                <a:gd name="T51" fmla="*/ 1182 h 1268"/>
                <a:gd name="T52" fmla="*/ 1148 w 1561"/>
                <a:gd name="T53" fmla="*/ 1225 h 1268"/>
                <a:gd name="T54" fmla="*/ 1191 w 1561"/>
                <a:gd name="T55" fmla="*/ 1268 h 1268"/>
                <a:gd name="T56" fmla="*/ 1561 w 1561"/>
                <a:gd name="T57" fmla="*/ 899 h 1268"/>
                <a:gd name="T58" fmla="*/ 1561 w 1561"/>
                <a:gd name="T59" fmla="*/ 390 h 1268"/>
                <a:gd name="T60" fmla="*/ 1538 w 1561"/>
                <a:gd name="T61" fmla="*/ 352 h 1268"/>
                <a:gd name="T62" fmla="*/ 1538 w 1561"/>
                <a:gd name="T63" fmla="*/ 352 h 1268"/>
                <a:gd name="T64" fmla="*/ 1538 w 1561"/>
                <a:gd name="T65" fmla="*/ 352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1" h="1268">
                  <a:moveTo>
                    <a:pt x="1538" y="352"/>
                  </a:moveTo>
                  <a:cubicBezTo>
                    <a:pt x="1531" y="348"/>
                    <a:pt x="1381" y="270"/>
                    <a:pt x="1132" y="223"/>
                  </a:cubicBezTo>
                  <a:cubicBezTo>
                    <a:pt x="1122" y="182"/>
                    <a:pt x="1122" y="182"/>
                    <a:pt x="1122" y="182"/>
                  </a:cubicBezTo>
                  <a:cubicBezTo>
                    <a:pt x="1097" y="75"/>
                    <a:pt x="1003" y="0"/>
                    <a:pt x="892" y="0"/>
                  </a:cubicBezTo>
                  <a:cubicBezTo>
                    <a:pt x="668" y="0"/>
                    <a:pt x="668" y="0"/>
                    <a:pt x="668" y="0"/>
                  </a:cubicBezTo>
                  <a:cubicBezTo>
                    <a:pt x="558" y="0"/>
                    <a:pt x="464" y="75"/>
                    <a:pt x="438" y="182"/>
                  </a:cubicBezTo>
                  <a:cubicBezTo>
                    <a:pt x="429" y="223"/>
                    <a:pt x="429" y="223"/>
                    <a:pt x="429" y="223"/>
                  </a:cubicBezTo>
                  <a:cubicBezTo>
                    <a:pt x="179" y="270"/>
                    <a:pt x="29" y="348"/>
                    <a:pt x="23" y="352"/>
                  </a:cubicBezTo>
                  <a:cubicBezTo>
                    <a:pt x="9" y="359"/>
                    <a:pt x="0" y="374"/>
                    <a:pt x="0" y="390"/>
                  </a:cubicBezTo>
                  <a:cubicBezTo>
                    <a:pt x="0" y="899"/>
                    <a:pt x="0" y="899"/>
                    <a:pt x="0" y="899"/>
                  </a:cubicBezTo>
                  <a:cubicBezTo>
                    <a:pt x="0" y="1102"/>
                    <a:pt x="166" y="1268"/>
                    <a:pt x="370" y="1268"/>
                  </a:cubicBezTo>
                  <a:cubicBezTo>
                    <a:pt x="394" y="1268"/>
                    <a:pt x="413" y="1249"/>
                    <a:pt x="413" y="1225"/>
                  </a:cubicBezTo>
                  <a:cubicBezTo>
                    <a:pt x="413" y="1201"/>
                    <a:pt x="394" y="1182"/>
                    <a:pt x="370" y="1182"/>
                  </a:cubicBezTo>
                  <a:cubicBezTo>
                    <a:pt x="214" y="1182"/>
                    <a:pt x="86" y="1055"/>
                    <a:pt x="86" y="899"/>
                  </a:cubicBezTo>
                  <a:cubicBezTo>
                    <a:pt x="86" y="417"/>
                    <a:pt x="86" y="417"/>
                    <a:pt x="86" y="417"/>
                  </a:cubicBezTo>
                  <a:cubicBezTo>
                    <a:pt x="138" y="393"/>
                    <a:pt x="275" y="337"/>
                    <a:pt x="472" y="303"/>
                  </a:cubicBezTo>
                  <a:cubicBezTo>
                    <a:pt x="489" y="300"/>
                    <a:pt x="503" y="287"/>
                    <a:pt x="507" y="271"/>
                  </a:cubicBezTo>
                  <a:cubicBezTo>
                    <a:pt x="523" y="202"/>
                    <a:pt x="523" y="202"/>
                    <a:pt x="523" y="202"/>
                  </a:cubicBezTo>
                  <a:cubicBezTo>
                    <a:pt x="539" y="134"/>
                    <a:pt x="598" y="86"/>
                    <a:pt x="668" y="86"/>
                  </a:cubicBezTo>
                  <a:cubicBezTo>
                    <a:pt x="892" y="86"/>
                    <a:pt x="892" y="86"/>
                    <a:pt x="892" y="86"/>
                  </a:cubicBezTo>
                  <a:cubicBezTo>
                    <a:pt x="962" y="86"/>
                    <a:pt x="1022" y="134"/>
                    <a:pt x="1038" y="202"/>
                  </a:cubicBezTo>
                  <a:cubicBezTo>
                    <a:pt x="1054" y="271"/>
                    <a:pt x="1054" y="271"/>
                    <a:pt x="1054" y="271"/>
                  </a:cubicBezTo>
                  <a:cubicBezTo>
                    <a:pt x="1058" y="288"/>
                    <a:pt x="1072" y="300"/>
                    <a:pt x="1089" y="303"/>
                  </a:cubicBezTo>
                  <a:cubicBezTo>
                    <a:pt x="1285" y="337"/>
                    <a:pt x="1422" y="393"/>
                    <a:pt x="1474" y="417"/>
                  </a:cubicBezTo>
                  <a:cubicBezTo>
                    <a:pt x="1474" y="899"/>
                    <a:pt x="1474" y="899"/>
                    <a:pt x="1474" y="899"/>
                  </a:cubicBezTo>
                  <a:cubicBezTo>
                    <a:pt x="1474" y="1055"/>
                    <a:pt x="1347" y="1182"/>
                    <a:pt x="1191" y="1182"/>
                  </a:cubicBezTo>
                  <a:cubicBezTo>
                    <a:pt x="1167" y="1182"/>
                    <a:pt x="1148" y="1201"/>
                    <a:pt x="1148" y="1225"/>
                  </a:cubicBezTo>
                  <a:cubicBezTo>
                    <a:pt x="1148" y="1249"/>
                    <a:pt x="1167" y="1268"/>
                    <a:pt x="1191" y="1268"/>
                  </a:cubicBezTo>
                  <a:cubicBezTo>
                    <a:pt x="1395" y="1268"/>
                    <a:pt x="1561" y="1103"/>
                    <a:pt x="1561" y="899"/>
                  </a:cubicBezTo>
                  <a:cubicBezTo>
                    <a:pt x="1561" y="390"/>
                    <a:pt x="1561" y="390"/>
                    <a:pt x="1561" y="390"/>
                  </a:cubicBezTo>
                  <a:cubicBezTo>
                    <a:pt x="1561" y="374"/>
                    <a:pt x="1552" y="359"/>
                    <a:pt x="1538" y="352"/>
                  </a:cubicBezTo>
                  <a:close/>
                  <a:moveTo>
                    <a:pt x="1538" y="352"/>
                  </a:moveTo>
                  <a:cubicBezTo>
                    <a:pt x="1538" y="352"/>
                    <a:pt x="1538" y="352"/>
                    <a:pt x="1538" y="3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57">
              <a:extLst>
                <a:ext uri="{FF2B5EF4-FFF2-40B4-BE49-F238E27FC236}">
                  <a16:creationId xmlns:a16="http://schemas.microsoft.com/office/drawing/2014/main" id="{EB255F86-FDED-471A-AAD1-7F9D59AEDFD6}"/>
                </a:ext>
              </a:extLst>
            </p:cNvPr>
            <p:cNvSpPr>
              <a:spLocks noEditPoints="1"/>
            </p:cNvSpPr>
            <p:nvPr/>
          </p:nvSpPr>
          <p:spPr bwMode="auto">
            <a:xfrm>
              <a:off x="2722" y="2351"/>
              <a:ext cx="52" cy="28"/>
            </a:xfrm>
            <a:custGeom>
              <a:avLst/>
              <a:gdLst>
                <a:gd name="T0" fmla="*/ 48 w 241"/>
                <a:gd name="T1" fmla="*/ 131 h 131"/>
                <a:gd name="T2" fmla="*/ 62 w 241"/>
                <a:gd name="T3" fmla="*/ 129 h 131"/>
                <a:gd name="T4" fmla="*/ 204 w 241"/>
                <a:gd name="T5" fmla="*/ 89 h 131"/>
                <a:gd name="T6" fmla="*/ 236 w 241"/>
                <a:gd name="T7" fmla="*/ 37 h 131"/>
                <a:gd name="T8" fmla="*/ 184 w 241"/>
                <a:gd name="T9" fmla="*/ 5 h 131"/>
                <a:gd name="T10" fmla="*/ 35 w 241"/>
                <a:gd name="T11" fmla="*/ 47 h 131"/>
                <a:gd name="T12" fmla="*/ 7 w 241"/>
                <a:gd name="T13" fmla="*/ 102 h 131"/>
                <a:gd name="T14" fmla="*/ 48 w 241"/>
                <a:gd name="T15" fmla="*/ 131 h 131"/>
                <a:gd name="T16" fmla="*/ 48 w 241"/>
                <a:gd name="T17" fmla="*/ 131 h 131"/>
                <a:gd name="T18" fmla="*/ 48 w 241"/>
                <a:gd name="T1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131">
                  <a:moveTo>
                    <a:pt x="48" y="131"/>
                  </a:moveTo>
                  <a:cubicBezTo>
                    <a:pt x="53" y="131"/>
                    <a:pt x="57" y="131"/>
                    <a:pt x="62" y="129"/>
                  </a:cubicBezTo>
                  <a:cubicBezTo>
                    <a:pt x="107" y="114"/>
                    <a:pt x="155" y="101"/>
                    <a:pt x="204" y="89"/>
                  </a:cubicBezTo>
                  <a:cubicBezTo>
                    <a:pt x="227" y="84"/>
                    <a:pt x="241" y="60"/>
                    <a:pt x="236" y="37"/>
                  </a:cubicBezTo>
                  <a:cubicBezTo>
                    <a:pt x="230" y="14"/>
                    <a:pt x="207" y="0"/>
                    <a:pt x="184" y="5"/>
                  </a:cubicBezTo>
                  <a:cubicBezTo>
                    <a:pt x="133" y="17"/>
                    <a:pt x="83" y="32"/>
                    <a:pt x="35" y="47"/>
                  </a:cubicBezTo>
                  <a:cubicBezTo>
                    <a:pt x="12" y="55"/>
                    <a:pt x="0" y="79"/>
                    <a:pt x="7" y="102"/>
                  </a:cubicBezTo>
                  <a:cubicBezTo>
                    <a:pt x="14" y="120"/>
                    <a:pt x="31" y="131"/>
                    <a:pt x="48" y="131"/>
                  </a:cubicBezTo>
                  <a:close/>
                  <a:moveTo>
                    <a:pt x="48" y="131"/>
                  </a:moveTo>
                  <a:cubicBezTo>
                    <a:pt x="48" y="131"/>
                    <a:pt x="48" y="131"/>
                    <a:pt x="48"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58">
              <a:extLst>
                <a:ext uri="{FF2B5EF4-FFF2-40B4-BE49-F238E27FC236}">
                  <a16:creationId xmlns:a16="http://schemas.microsoft.com/office/drawing/2014/main" id="{E6F905F0-4F38-4B2F-AFE7-088786C2028D}"/>
                </a:ext>
              </a:extLst>
            </p:cNvPr>
            <p:cNvSpPr>
              <a:spLocks noEditPoints="1"/>
            </p:cNvSpPr>
            <p:nvPr/>
          </p:nvSpPr>
          <p:spPr bwMode="auto">
            <a:xfrm>
              <a:off x="2763" y="2387"/>
              <a:ext cx="216" cy="215"/>
            </a:xfrm>
            <a:custGeom>
              <a:avLst/>
              <a:gdLst>
                <a:gd name="T0" fmla="*/ 497 w 995"/>
                <a:gd name="T1" fmla="*/ 0 h 994"/>
                <a:gd name="T2" fmla="*/ 0 w 995"/>
                <a:gd name="T3" fmla="*/ 497 h 994"/>
                <a:gd name="T4" fmla="*/ 497 w 995"/>
                <a:gd name="T5" fmla="*/ 994 h 994"/>
                <a:gd name="T6" fmla="*/ 995 w 995"/>
                <a:gd name="T7" fmla="*/ 497 h 994"/>
                <a:gd name="T8" fmla="*/ 497 w 995"/>
                <a:gd name="T9" fmla="*/ 0 h 994"/>
                <a:gd name="T10" fmla="*/ 497 w 995"/>
                <a:gd name="T11" fmla="*/ 908 h 994"/>
                <a:gd name="T12" fmla="*/ 87 w 995"/>
                <a:gd name="T13" fmla="*/ 497 h 994"/>
                <a:gd name="T14" fmla="*/ 497 w 995"/>
                <a:gd name="T15" fmla="*/ 86 h 994"/>
                <a:gd name="T16" fmla="*/ 908 w 995"/>
                <a:gd name="T17" fmla="*/ 497 h 994"/>
                <a:gd name="T18" fmla="*/ 497 w 995"/>
                <a:gd name="T19" fmla="*/ 908 h 994"/>
                <a:gd name="T20" fmla="*/ 497 w 995"/>
                <a:gd name="T21" fmla="*/ 908 h 994"/>
                <a:gd name="T22" fmla="*/ 497 w 995"/>
                <a:gd name="T23" fmla="*/ 908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5" h="994">
                  <a:moveTo>
                    <a:pt x="497" y="0"/>
                  </a:moveTo>
                  <a:cubicBezTo>
                    <a:pt x="223" y="0"/>
                    <a:pt x="0" y="223"/>
                    <a:pt x="0" y="497"/>
                  </a:cubicBezTo>
                  <a:cubicBezTo>
                    <a:pt x="0" y="771"/>
                    <a:pt x="223" y="994"/>
                    <a:pt x="497" y="994"/>
                  </a:cubicBezTo>
                  <a:cubicBezTo>
                    <a:pt x="772" y="994"/>
                    <a:pt x="995" y="771"/>
                    <a:pt x="995" y="497"/>
                  </a:cubicBezTo>
                  <a:cubicBezTo>
                    <a:pt x="995" y="223"/>
                    <a:pt x="772" y="0"/>
                    <a:pt x="497" y="0"/>
                  </a:cubicBezTo>
                  <a:close/>
                  <a:moveTo>
                    <a:pt x="497" y="908"/>
                  </a:moveTo>
                  <a:cubicBezTo>
                    <a:pt x="271" y="908"/>
                    <a:pt x="87" y="724"/>
                    <a:pt x="87" y="497"/>
                  </a:cubicBezTo>
                  <a:cubicBezTo>
                    <a:pt x="87" y="271"/>
                    <a:pt x="271" y="86"/>
                    <a:pt x="497" y="86"/>
                  </a:cubicBezTo>
                  <a:cubicBezTo>
                    <a:pt x="724" y="86"/>
                    <a:pt x="908" y="270"/>
                    <a:pt x="908" y="497"/>
                  </a:cubicBezTo>
                  <a:cubicBezTo>
                    <a:pt x="908" y="723"/>
                    <a:pt x="724" y="908"/>
                    <a:pt x="497" y="908"/>
                  </a:cubicBezTo>
                  <a:close/>
                  <a:moveTo>
                    <a:pt x="497" y="908"/>
                  </a:moveTo>
                  <a:cubicBezTo>
                    <a:pt x="497" y="908"/>
                    <a:pt x="497" y="908"/>
                    <a:pt x="497" y="90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a:extLst>
              <a:ext uri="{FF2B5EF4-FFF2-40B4-BE49-F238E27FC236}">
                <a16:creationId xmlns:a16="http://schemas.microsoft.com/office/drawing/2014/main" id="{D1F77EE4-ECE3-4CE6-9372-50F50B8FB200}"/>
              </a:ext>
            </a:extLst>
          </p:cNvPr>
          <p:cNvSpPr/>
          <p:nvPr/>
        </p:nvSpPr>
        <p:spPr>
          <a:xfrm>
            <a:off x="1612095" y="1810886"/>
            <a:ext cx="2558126" cy="3524702"/>
          </a:xfrm>
          <a:prstGeom prst="rect">
            <a:avLst/>
          </a:prstGeom>
          <a:solidFill>
            <a:srgbClr val="F9FAFB"/>
          </a:solidFill>
          <a:ln>
            <a:noFill/>
          </a:ln>
          <a:effectLst>
            <a:outerShdw blurRad="254000" dist="381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3">
            <a:extLst>
              <a:ext uri="{FF2B5EF4-FFF2-40B4-BE49-F238E27FC236}">
                <a16:creationId xmlns:a16="http://schemas.microsoft.com/office/drawing/2014/main" id="{70E15C9B-F726-426C-9D55-F4FA4668A452}"/>
              </a:ext>
            </a:extLst>
          </p:cNvPr>
          <p:cNvSpPr>
            <a:spLocks noEditPoints="1"/>
          </p:cNvSpPr>
          <p:nvPr/>
        </p:nvSpPr>
        <p:spPr bwMode="auto">
          <a:xfrm>
            <a:off x="2563022" y="2365796"/>
            <a:ext cx="655391" cy="622524"/>
          </a:xfrm>
          <a:custGeom>
            <a:avLst/>
            <a:gdLst>
              <a:gd name="T0" fmla="*/ 1546 w 1566"/>
              <a:gd name="T1" fmla="*/ 674 h 1489"/>
              <a:gd name="T2" fmla="*/ 814 w 1566"/>
              <a:gd name="T3" fmla="*/ 20 h 1489"/>
              <a:gd name="T4" fmla="*/ 810 w 1566"/>
              <a:gd name="T5" fmla="*/ 16 h 1489"/>
              <a:gd name="T6" fmla="*/ 752 w 1566"/>
              <a:gd name="T7" fmla="*/ 15 h 1489"/>
              <a:gd name="T8" fmla="*/ 19 w 1566"/>
              <a:gd name="T9" fmla="*/ 670 h 1489"/>
              <a:gd name="T10" fmla="*/ 16 w 1566"/>
              <a:gd name="T11" fmla="*/ 731 h 1489"/>
              <a:gd name="T12" fmla="*/ 48 w 1566"/>
              <a:gd name="T13" fmla="*/ 746 h 1489"/>
              <a:gd name="T14" fmla="*/ 77 w 1566"/>
              <a:gd name="T15" fmla="*/ 735 h 1489"/>
              <a:gd name="T16" fmla="*/ 209 w 1566"/>
              <a:gd name="T17" fmla="*/ 617 h 1489"/>
              <a:gd name="T18" fmla="*/ 209 w 1566"/>
              <a:gd name="T19" fmla="*/ 1380 h 1489"/>
              <a:gd name="T20" fmla="*/ 318 w 1566"/>
              <a:gd name="T21" fmla="*/ 1489 h 1489"/>
              <a:gd name="T22" fmla="*/ 549 w 1566"/>
              <a:gd name="T23" fmla="*/ 1489 h 1489"/>
              <a:gd name="T24" fmla="*/ 651 w 1566"/>
              <a:gd name="T25" fmla="*/ 1387 h 1489"/>
              <a:gd name="T26" fmla="*/ 651 w 1566"/>
              <a:gd name="T27" fmla="*/ 999 h 1489"/>
              <a:gd name="T28" fmla="*/ 666 w 1566"/>
              <a:gd name="T29" fmla="*/ 983 h 1489"/>
              <a:gd name="T30" fmla="*/ 900 w 1566"/>
              <a:gd name="T31" fmla="*/ 983 h 1489"/>
              <a:gd name="T32" fmla="*/ 915 w 1566"/>
              <a:gd name="T33" fmla="*/ 999 h 1489"/>
              <a:gd name="T34" fmla="*/ 915 w 1566"/>
              <a:gd name="T35" fmla="*/ 1387 h 1489"/>
              <a:gd name="T36" fmla="*/ 1018 w 1566"/>
              <a:gd name="T37" fmla="*/ 1489 h 1489"/>
              <a:gd name="T38" fmla="*/ 1249 w 1566"/>
              <a:gd name="T39" fmla="*/ 1489 h 1489"/>
              <a:gd name="T40" fmla="*/ 1357 w 1566"/>
              <a:gd name="T41" fmla="*/ 1353 h 1489"/>
              <a:gd name="T42" fmla="*/ 1357 w 1566"/>
              <a:gd name="T43" fmla="*/ 621 h 1489"/>
              <a:gd name="T44" fmla="*/ 1489 w 1566"/>
              <a:gd name="T45" fmla="*/ 739 h 1489"/>
              <a:gd name="T46" fmla="*/ 1518 w 1566"/>
              <a:gd name="T47" fmla="*/ 750 h 1489"/>
              <a:gd name="T48" fmla="*/ 1550 w 1566"/>
              <a:gd name="T49" fmla="*/ 735 h 1489"/>
              <a:gd name="T50" fmla="*/ 1546 w 1566"/>
              <a:gd name="T51" fmla="*/ 674 h 1489"/>
              <a:gd name="T52" fmla="*/ 1271 w 1566"/>
              <a:gd name="T53" fmla="*/ 888 h 1489"/>
              <a:gd name="T54" fmla="*/ 1271 w 1566"/>
              <a:gd name="T55" fmla="*/ 1352 h 1489"/>
              <a:gd name="T56" fmla="*/ 1248 w 1566"/>
              <a:gd name="T57" fmla="*/ 1402 h 1489"/>
              <a:gd name="T58" fmla="*/ 1017 w 1566"/>
              <a:gd name="T59" fmla="*/ 1402 h 1489"/>
              <a:gd name="T60" fmla="*/ 1001 w 1566"/>
              <a:gd name="T61" fmla="*/ 1386 h 1489"/>
              <a:gd name="T62" fmla="*/ 1001 w 1566"/>
              <a:gd name="T63" fmla="*/ 999 h 1489"/>
              <a:gd name="T64" fmla="*/ 899 w 1566"/>
              <a:gd name="T65" fmla="*/ 897 h 1489"/>
              <a:gd name="T66" fmla="*/ 666 w 1566"/>
              <a:gd name="T67" fmla="*/ 897 h 1489"/>
              <a:gd name="T68" fmla="*/ 564 w 1566"/>
              <a:gd name="T69" fmla="*/ 999 h 1489"/>
              <a:gd name="T70" fmla="*/ 564 w 1566"/>
              <a:gd name="T71" fmla="*/ 1387 h 1489"/>
              <a:gd name="T72" fmla="*/ 548 w 1566"/>
              <a:gd name="T73" fmla="*/ 1403 h 1489"/>
              <a:gd name="T74" fmla="*/ 317 w 1566"/>
              <a:gd name="T75" fmla="*/ 1403 h 1489"/>
              <a:gd name="T76" fmla="*/ 295 w 1566"/>
              <a:gd name="T77" fmla="*/ 1380 h 1489"/>
              <a:gd name="T78" fmla="*/ 295 w 1566"/>
              <a:gd name="T79" fmla="*/ 539 h 1489"/>
              <a:gd name="T80" fmla="*/ 781 w 1566"/>
              <a:gd name="T81" fmla="*/ 105 h 1489"/>
              <a:gd name="T82" fmla="*/ 1271 w 1566"/>
              <a:gd name="T83" fmla="*/ 543 h 1489"/>
              <a:gd name="T84" fmla="*/ 1271 w 1566"/>
              <a:gd name="T85" fmla="*/ 888 h 1489"/>
              <a:gd name="T86" fmla="*/ 1271 w 1566"/>
              <a:gd name="T87" fmla="*/ 888 h 1489"/>
              <a:gd name="T88" fmla="*/ 1271 w 1566"/>
              <a:gd name="T89" fmla="*/ 888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66" h="1489">
                <a:moveTo>
                  <a:pt x="1546" y="674"/>
                </a:moveTo>
                <a:cubicBezTo>
                  <a:pt x="814" y="20"/>
                  <a:pt x="814" y="20"/>
                  <a:pt x="814" y="20"/>
                </a:cubicBezTo>
                <a:cubicBezTo>
                  <a:pt x="813" y="18"/>
                  <a:pt x="812" y="17"/>
                  <a:pt x="810" y="16"/>
                </a:cubicBezTo>
                <a:cubicBezTo>
                  <a:pt x="794" y="1"/>
                  <a:pt x="769" y="0"/>
                  <a:pt x="752" y="15"/>
                </a:cubicBezTo>
                <a:cubicBezTo>
                  <a:pt x="19" y="670"/>
                  <a:pt x="19" y="670"/>
                  <a:pt x="19" y="670"/>
                </a:cubicBezTo>
                <a:cubicBezTo>
                  <a:pt x="1" y="686"/>
                  <a:pt x="0" y="713"/>
                  <a:pt x="16" y="731"/>
                </a:cubicBezTo>
                <a:cubicBezTo>
                  <a:pt x="25" y="741"/>
                  <a:pt x="36" y="746"/>
                  <a:pt x="48" y="746"/>
                </a:cubicBezTo>
                <a:cubicBezTo>
                  <a:pt x="58" y="746"/>
                  <a:pt x="69" y="742"/>
                  <a:pt x="77" y="735"/>
                </a:cubicBezTo>
                <a:cubicBezTo>
                  <a:pt x="209" y="617"/>
                  <a:pt x="209" y="617"/>
                  <a:pt x="209" y="617"/>
                </a:cubicBezTo>
                <a:cubicBezTo>
                  <a:pt x="209" y="1380"/>
                  <a:pt x="209" y="1380"/>
                  <a:pt x="209" y="1380"/>
                </a:cubicBezTo>
                <a:cubicBezTo>
                  <a:pt x="209" y="1440"/>
                  <a:pt x="258" y="1489"/>
                  <a:pt x="318" y="1489"/>
                </a:cubicBezTo>
                <a:cubicBezTo>
                  <a:pt x="549" y="1489"/>
                  <a:pt x="549" y="1489"/>
                  <a:pt x="549" y="1489"/>
                </a:cubicBezTo>
                <a:cubicBezTo>
                  <a:pt x="605" y="1489"/>
                  <a:pt x="651" y="1443"/>
                  <a:pt x="651" y="1387"/>
                </a:cubicBezTo>
                <a:cubicBezTo>
                  <a:pt x="651" y="999"/>
                  <a:pt x="651" y="999"/>
                  <a:pt x="651" y="999"/>
                </a:cubicBezTo>
                <a:cubicBezTo>
                  <a:pt x="651" y="990"/>
                  <a:pt x="658" y="983"/>
                  <a:pt x="666" y="983"/>
                </a:cubicBezTo>
                <a:cubicBezTo>
                  <a:pt x="900" y="983"/>
                  <a:pt x="900" y="983"/>
                  <a:pt x="900" y="983"/>
                </a:cubicBezTo>
                <a:cubicBezTo>
                  <a:pt x="908" y="983"/>
                  <a:pt x="915" y="990"/>
                  <a:pt x="915" y="999"/>
                </a:cubicBezTo>
                <a:cubicBezTo>
                  <a:pt x="915" y="1387"/>
                  <a:pt x="915" y="1387"/>
                  <a:pt x="915" y="1387"/>
                </a:cubicBezTo>
                <a:cubicBezTo>
                  <a:pt x="915" y="1443"/>
                  <a:pt x="961" y="1489"/>
                  <a:pt x="1018" y="1489"/>
                </a:cubicBezTo>
                <a:cubicBezTo>
                  <a:pt x="1249" y="1489"/>
                  <a:pt x="1249" y="1489"/>
                  <a:pt x="1249" y="1489"/>
                </a:cubicBezTo>
                <a:cubicBezTo>
                  <a:pt x="1309" y="1489"/>
                  <a:pt x="1357" y="1429"/>
                  <a:pt x="1357" y="1353"/>
                </a:cubicBezTo>
                <a:cubicBezTo>
                  <a:pt x="1357" y="621"/>
                  <a:pt x="1357" y="621"/>
                  <a:pt x="1357" y="621"/>
                </a:cubicBezTo>
                <a:cubicBezTo>
                  <a:pt x="1489" y="739"/>
                  <a:pt x="1489" y="739"/>
                  <a:pt x="1489" y="739"/>
                </a:cubicBezTo>
                <a:cubicBezTo>
                  <a:pt x="1498" y="746"/>
                  <a:pt x="1508" y="750"/>
                  <a:pt x="1518" y="750"/>
                </a:cubicBezTo>
                <a:cubicBezTo>
                  <a:pt x="1530" y="750"/>
                  <a:pt x="1542" y="745"/>
                  <a:pt x="1550" y="735"/>
                </a:cubicBezTo>
                <a:cubicBezTo>
                  <a:pt x="1566" y="717"/>
                  <a:pt x="1564" y="690"/>
                  <a:pt x="1546" y="674"/>
                </a:cubicBezTo>
                <a:close/>
                <a:moveTo>
                  <a:pt x="1271" y="888"/>
                </a:moveTo>
                <a:cubicBezTo>
                  <a:pt x="1271" y="1352"/>
                  <a:pt x="1271" y="1352"/>
                  <a:pt x="1271" y="1352"/>
                </a:cubicBezTo>
                <a:cubicBezTo>
                  <a:pt x="1271" y="1383"/>
                  <a:pt x="1255" y="1402"/>
                  <a:pt x="1248" y="1402"/>
                </a:cubicBezTo>
                <a:cubicBezTo>
                  <a:pt x="1017" y="1402"/>
                  <a:pt x="1017" y="1402"/>
                  <a:pt x="1017" y="1402"/>
                </a:cubicBezTo>
                <a:cubicBezTo>
                  <a:pt x="1009" y="1402"/>
                  <a:pt x="1001" y="1395"/>
                  <a:pt x="1001" y="1386"/>
                </a:cubicBezTo>
                <a:cubicBezTo>
                  <a:pt x="1001" y="999"/>
                  <a:pt x="1001" y="999"/>
                  <a:pt x="1001" y="999"/>
                </a:cubicBezTo>
                <a:cubicBezTo>
                  <a:pt x="1001" y="942"/>
                  <a:pt x="956" y="897"/>
                  <a:pt x="899" y="897"/>
                </a:cubicBezTo>
                <a:cubicBezTo>
                  <a:pt x="666" y="897"/>
                  <a:pt x="666" y="897"/>
                  <a:pt x="666" y="897"/>
                </a:cubicBezTo>
                <a:cubicBezTo>
                  <a:pt x="610" y="897"/>
                  <a:pt x="564" y="942"/>
                  <a:pt x="564" y="999"/>
                </a:cubicBezTo>
                <a:cubicBezTo>
                  <a:pt x="564" y="1387"/>
                  <a:pt x="564" y="1387"/>
                  <a:pt x="564" y="1387"/>
                </a:cubicBezTo>
                <a:cubicBezTo>
                  <a:pt x="564" y="1396"/>
                  <a:pt x="557" y="1403"/>
                  <a:pt x="548" y="1403"/>
                </a:cubicBezTo>
                <a:cubicBezTo>
                  <a:pt x="317" y="1403"/>
                  <a:pt x="317" y="1403"/>
                  <a:pt x="317" y="1403"/>
                </a:cubicBezTo>
                <a:cubicBezTo>
                  <a:pt x="305" y="1403"/>
                  <a:pt x="295" y="1393"/>
                  <a:pt x="295" y="1380"/>
                </a:cubicBezTo>
                <a:cubicBezTo>
                  <a:pt x="295" y="539"/>
                  <a:pt x="295" y="539"/>
                  <a:pt x="295" y="539"/>
                </a:cubicBezTo>
                <a:cubicBezTo>
                  <a:pt x="781" y="105"/>
                  <a:pt x="781" y="105"/>
                  <a:pt x="781" y="105"/>
                </a:cubicBezTo>
                <a:cubicBezTo>
                  <a:pt x="1271" y="543"/>
                  <a:pt x="1271" y="543"/>
                  <a:pt x="1271" y="543"/>
                </a:cubicBezTo>
                <a:lnTo>
                  <a:pt x="1271" y="888"/>
                </a:lnTo>
                <a:close/>
                <a:moveTo>
                  <a:pt x="1271" y="888"/>
                </a:moveTo>
                <a:cubicBezTo>
                  <a:pt x="1271" y="888"/>
                  <a:pt x="1271" y="888"/>
                  <a:pt x="1271" y="888"/>
                </a:cubicBezTo>
              </a:path>
            </a:pathLst>
          </a:custGeom>
          <a:solidFill>
            <a:srgbClr val="F9B35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a:extLst>
              <a:ext uri="{FF2B5EF4-FFF2-40B4-BE49-F238E27FC236}">
                <a16:creationId xmlns:a16="http://schemas.microsoft.com/office/drawing/2014/main" id="{773D2CC3-7C6A-4FD0-8907-CCF5929C8CA9}"/>
              </a:ext>
            </a:extLst>
          </p:cNvPr>
          <p:cNvSpPr txBox="1"/>
          <p:nvPr/>
        </p:nvSpPr>
        <p:spPr>
          <a:xfrm>
            <a:off x="4777765" y="3794717"/>
            <a:ext cx="2636470" cy="1727974"/>
          </a:xfrm>
          <a:prstGeom prst="rect">
            <a:avLst/>
          </a:prstGeom>
          <a:noFill/>
        </p:spPr>
        <p:txBody>
          <a:bodyPr wrap="square" rtlCol="0">
            <a:spAutoFit/>
          </a:bodyPr>
          <a:lstStyle/>
          <a:p>
            <a:pPr algn="ctr">
              <a:lnSpc>
                <a:spcPct val="120000"/>
              </a:lnSpc>
            </a:pPr>
            <a:r>
              <a:rPr lang="zh-CN" altLang="en-US" dirty="0">
                <a:solidFill>
                  <a:srgbClr val="969F98"/>
                </a:solidFill>
                <a:latin typeface="+mn-ea"/>
              </a:rPr>
              <a:t>主控窗口，作为程序的主要控制者，负责作为程序处理信息的中间节点和程序任务的分配者，不做底层的事情</a:t>
            </a:r>
            <a:endParaRPr lang="en-US" altLang="zh-CN" dirty="0">
              <a:solidFill>
                <a:srgbClr val="969F98"/>
              </a:solidFill>
              <a:latin typeface="+mn-ea"/>
            </a:endParaRPr>
          </a:p>
        </p:txBody>
      </p:sp>
      <p:sp>
        <p:nvSpPr>
          <p:cNvPr id="19" name="文本框 18">
            <a:extLst>
              <a:ext uri="{FF2B5EF4-FFF2-40B4-BE49-F238E27FC236}">
                <a16:creationId xmlns:a16="http://schemas.microsoft.com/office/drawing/2014/main" id="{9B7AB1CE-659A-448D-8C5D-76367C0DC8CD}"/>
              </a:ext>
            </a:extLst>
          </p:cNvPr>
          <p:cNvSpPr txBox="1"/>
          <p:nvPr/>
        </p:nvSpPr>
        <p:spPr>
          <a:xfrm>
            <a:off x="5224545" y="3237286"/>
            <a:ext cx="1742914" cy="461665"/>
          </a:xfrm>
          <a:prstGeom prst="rect">
            <a:avLst/>
          </a:prstGeom>
          <a:noFill/>
        </p:spPr>
        <p:txBody>
          <a:bodyPr wrap="none" rtlCol="0">
            <a:spAutoFit/>
          </a:bodyPr>
          <a:lstStyle/>
          <a:p>
            <a:pPr algn="ctr"/>
            <a:r>
              <a:rPr lang="en-US" altLang="zh-CN" sz="2400" b="1" dirty="0">
                <a:solidFill>
                  <a:srgbClr val="3F403E"/>
                </a:solidFill>
                <a:latin typeface="+mj-ea"/>
                <a:ea typeface="+mj-ea"/>
              </a:rPr>
              <a:t>Controller</a:t>
            </a:r>
            <a:endParaRPr lang="zh-CN" altLang="en-US" sz="2400" b="1" dirty="0">
              <a:solidFill>
                <a:srgbClr val="3F403E"/>
              </a:solidFill>
              <a:latin typeface="+mj-ea"/>
              <a:ea typeface="+mj-ea"/>
            </a:endParaRPr>
          </a:p>
        </p:txBody>
      </p:sp>
      <p:cxnSp>
        <p:nvCxnSpPr>
          <p:cNvPr id="20" name="直接连接符 19">
            <a:extLst>
              <a:ext uri="{FF2B5EF4-FFF2-40B4-BE49-F238E27FC236}">
                <a16:creationId xmlns:a16="http://schemas.microsoft.com/office/drawing/2014/main" id="{00128252-F24D-4FF2-B435-932CA2C3AF3C}"/>
              </a:ext>
            </a:extLst>
          </p:cNvPr>
          <p:cNvCxnSpPr>
            <a:cxnSpLocks/>
          </p:cNvCxnSpPr>
          <p:nvPr/>
        </p:nvCxnSpPr>
        <p:spPr>
          <a:xfrm flipH="1">
            <a:off x="4950246" y="3756617"/>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CE994DE3-0645-45C2-90A3-1618C11F8515}"/>
              </a:ext>
            </a:extLst>
          </p:cNvPr>
          <p:cNvSpPr txBox="1"/>
          <p:nvPr/>
        </p:nvSpPr>
        <p:spPr>
          <a:xfrm>
            <a:off x="8023983" y="3794717"/>
            <a:ext cx="2554600" cy="1546257"/>
          </a:xfrm>
          <a:prstGeom prst="rect">
            <a:avLst/>
          </a:prstGeom>
          <a:noFill/>
        </p:spPr>
        <p:txBody>
          <a:bodyPr wrap="square" rtlCol="0">
            <a:spAutoFit/>
          </a:bodyPr>
          <a:lstStyle/>
          <a:p>
            <a:pPr algn="ctr">
              <a:lnSpc>
                <a:spcPct val="120000"/>
              </a:lnSpc>
            </a:pPr>
            <a:r>
              <a:rPr lang="zh-CN" altLang="en-US" sz="1600" dirty="0">
                <a:solidFill>
                  <a:srgbClr val="969F98"/>
                </a:solidFill>
                <a:latin typeface="+mn-ea"/>
              </a:rPr>
              <a:t>程序若用多个大窗口切换耗费资源且难以关闭，此时有</a:t>
            </a:r>
            <a:r>
              <a:rPr lang="en-US" altLang="zh-CN" sz="1600" dirty="0" err="1">
                <a:solidFill>
                  <a:srgbClr val="969F98"/>
                </a:solidFill>
                <a:latin typeface="+mn-ea"/>
              </a:rPr>
              <a:t>PanelSwitcher</a:t>
            </a:r>
            <a:r>
              <a:rPr lang="zh-CN" altLang="en-US" sz="1600" dirty="0">
                <a:solidFill>
                  <a:srgbClr val="969F98"/>
                </a:solidFill>
                <a:latin typeface="+mn-ea"/>
              </a:rPr>
              <a:t>专门负责在一个</a:t>
            </a:r>
            <a:r>
              <a:rPr lang="en-US" altLang="zh-CN" sz="1600" dirty="0" err="1">
                <a:solidFill>
                  <a:srgbClr val="969F98"/>
                </a:solidFill>
                <a:latin typeface="+mn-ea"/>
              </a:rPr>
              <a:t>JFrame</a:t>
            </a:r>
            <a:r>
              <a:rPr lang="zh-CN" altLang="en-US" sz="1600" dirty="0">
                <a:solidFill>
                  <a:srgbClr val="969F98"/>
                </a:solidFill>
                <a:latin typeface="+mn-ea"/>
              </a:rPr>
              <a:t>下切换内容窗口</a:t>
            </a:r>
            <a:endParaRPr lang="en-US" altLang="zh-CN" sz="1600" dirty="0">
              <a:solidFill>
                <a:srgbClr val="969F98"/>
              </a:solidFill>
              <a:latin typeface="+mn-ea"/>
            </a:endParaRPr>
          </a:p>
        </p:txBody>
      </p:sp>
      <p:sp>
        <p:nvSpPr>
          <p:cNvPr id="22" name="文本框 21">
            <a:extLst>
              <a:ext uri="{FF2B5EF4-FFF2-40B4-BE49-F238E27FC236}">
                <a16:creationId xmlns:a16="http://schemas.microsoft.com/office/drawing/2014/main" id="{CAEF4149-6258-470A-868B-6D12A8A3FAC6}"/>
              </a:ext>
            </a:extLst>
          </p:cNvPr>
          <p:cNvSpPr txBox="1"/>
          <p:nvPr/>
        </p:nvSpPr>
        <p:spPr>
          <a:xfrm>
            <a:off x="8306560" y="3237286"/>
            <a:ext cx="1989455" cy="400110"/>
          </a:xfrm>
          <a:prstGeom prst="rect">
            <a:avLst/>
          </a:prstGeom>
          <a:noFill/>
        </p:spPr>
        <p:txBody>
          <a:bodyPr wrap="none" rtlCol="0">
            <a:spAutoFit/>
          </a:bodyPr>
          <a:lstStyle/>
          <a:p>
            <a:pPr algn="ctr"/>
            <a:r>
              <a:rPr lang="en-US" altLang="zh-CN" sz="2000" b="1" dirty="0" err="1">
                <a:solidFill>
                  <a:srgbClr val="3F403E"/>
                </a:solidFill>
                <a:latin typeface="+mj-ea"/>
                <a:ea typeface="+mj-ea"/>
              </a:rPr>
              <a:t>PanelSwitcher</a:t>
            </a:r>
            <a:endParaRPr lang="zh-CN" altLang="en-US" sz="2000" b="1" dirty="0">
              <a:solidFill>
                <a:srgbClr val="3F403E"/>
              </a:solidFill>
              <a:latin typeface="+mj-ea"/>
              <a:ea typeface="+mj-ea"/>
            </a:endParaRPr>
          </a:p>
        </p:txBody>
      </p:sp>
      <p:cxnSp>
        <p:nvCxnSpPr>
          <p:cNvPr id="23" name="直接连接符 22">
            <a:extLst>
              <a:ext uri="{FF2B5EF4-FFF2-40B4-BE49-F238E27FC236}">
                <a16:creationId xmlns:a16="http://schemas.microsoft.com/office/drawing/2014/main" id="{5C3A68EF-77DA-42B1-ADAD-79F629BBC158}"/>
              </a:ext>
            </a:extLst>
          </p:cNvPr>
          <p:cNvCxnSpPr>
            <a:cxnSpLocks/>
          </p:cNvCxnSpPr>
          <p:nvPr/>
        </p:nvCxnSpPr>
        <p:spPr>
          <a:xfrm flipH="1">
            <a:off x="8459328" y="3756617"/>
            <a:ext cx="1683910"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9DF57E9-7E19-4204-B973-D95ECCC4CD16}"/>
              </a:ext>
            </a:extLst>
          </p:cNvPr>
          <p:cNvSpPr txBox="1"/>
          <p:nvPr/>
        </p:nvSpPr>
        <p:spPr>
          <a:xfrm>
            <a:off x="1613858" y="3794717"/>
            <a:ext cx="2554600" cy="1546257"/>
          </a:xfrm>
          <a:prstGeom prst="rect">
            <a:avLst/>
          </a:prstGeom>
          <a:noFill/>
        </p:spPr>
        <p:txBody>
          <a:bodyPr wrap="square" rtlCol="0">
            <a:spAutoFit/>
          </a:bodyPr>
          <a:lstStyle/>
          <a:p>
            <a:pPr algn="ctr">
              <a:lnSpc>
                <a:spcPct val="120000"/>
              </a:lnSpc>
            </a:pPr>
            <a:r>
              <a:rPr lang="zh-CN" altLang="en-US" sz="1600" dirty="0">
                <a:solidFill>
                  <a:srgbClr val="969F98"/>
                </a:solidFill>
                <a:latin typeface="+mn-ea"/>
              </a:rPr>
              <a:t>网络助手，用于处理网络相关事务，如建立网络连接、消息发送接收和悔棋和棋等，别的任何事情一概不干</a:t>
            </a:r>
            <a:endParaRPr lang="en-US" altLang="zh-CN" sz="1600" dirty="0">
              <a:solidFill>
                <a:srgbClr val="969F98"/>
              </a:solidFill>
              <a:latin typeface="+mn-ea"/>
            </a:endParaRPr>
          </a:p>
        </p:txBody>
      </p:sp>
      <p:sp>
        <p:nvSpPr>
          <p:cNvPr id="29" name="文本框 28">
            <a:extLst>
              <a:ext uri="{FF2B5EF4-FFF2-40B4-BE49-F238E27FC236}">
                <a16:creationId xmlns:a16="http://schemas.microsoft.com/office/drawing/2014/main" id="{DAB9FCF9-C654-4C01-9265-8D9E72CA0A80}"/>
              </a:ext>
            </a:extLst>
          </p:cNvPr>
          <p:cNvSpPr txBox="1"/>
          <p:nvPr/>
        </p:nvSpPr>
        <p:spPr>
          <a:xfrm>
            <a:off x="1975687" y="3237286"/>
            <a:ext cx="1830950" cy="400110"/>
          </a:xfrm>
          <a:prstGeom prst="rect">
            <a:avLst/>
          </a:prstGeom>
          <a:noFill/>
        </p:spPr>
        <p:txBody>
          <a:bodyPr wrap="none" rtlCol="0">
            <a:spAutoFit/>
          </a:bodyPr>
          <a:lstStyle/>
          <a:p>
            <a:pPr algn="ctr"/>
            <a:r>
              <a:rPr lang="en-US" altLang="zh-CN" sz="2000" b="1" dirty="0" err="1">
                <a:solidFill>
                  <a:srgbClr val="3F403E"/>
                </a:solidFill>
                <a:latin typeface="+mj-ea"/>
                <a:ea typeface="+mj-ea"/>
              </a:rPr>
              <a:t>NetAssistant</a:t>
            </a:r>
            <a:endParaRPr lang="zh-CN" altLang="en-US" sz="2000" b="1" dirty="0">
              <a:solidFill>
                <a:srgbClr val="3F403E"/>
              </a:solidFill>
              <a:latin typeface="+mj-ea"/>
              <a:ea typeface="+mj-ea"/>
            </a:endParaRPr>
          </a:p>
        </p:txBody>
      </p:sp>
      <p:sp>
        <p:nvSpPr>
          <p:cNvPr id="33" name="文本框 32">
            <a:extLst>
              <a:ext uri="{FF2B5EF4-FFF2-40B4-BE49-F238E27FC236}">
                <a16:creationId xmlns:a16="http://schemas.microsoft.com/office/drawing/2014/main" id="{7AA306E3-D657-4A0B-B4E8-B513F5468E0F}"/>
              </a:ext>
            </a:extLst>
          </p:cNvPr>
          <p:cNvSpPr txBox="1"/>
          <p:nvPr/>
        </p:nvSpPr>
        <p:spPr>
          <a:xfrm>
            <a:off x="3193467" y="451355"/>
            <a:ext cx="5805064" cy="646331"/>
          </a:xfrm>
          <a:prstGeom prst="rect">
            <a:avLst/>
          </a:prstGeom>
          <a:solidFill>
            <a:srgbClr val="F9FAFB"/>
          </a:solidFill>
        </p:spPr>
        <p:txBody>
          <a:bodyPr wrap="square" rtlCol="0">
            <a:spAutoFit/>
          </a:bodyPr>
          <a:lstStyle/>
          <a:p>
            <a:pPr algn="ctr"/>
            <a:r>
              <a:rPr lang="zh-CN" altLang="en-US" sz="3600" b="1" dirty="0">
                <a:solidFill>
                  <a:srgbClr val="F9B359"/>
                </a:solidFill>
                <a:latin typeface="+mj-ea"/>
                <a:ea typeface="+mj-ea"/>
              </a:rPr>
              <a:t>程序分块</a:t>
            </a:r>
          </a:p>
        </p:txBody>
      </p:sp>
      <p:sp>
        <p:nvSpPr>
          <p:cNvPr id="34" name="文本框 33">
            <a:extLst>
              <a:ext uri="{FF2B5EF4-FFF2-40B4-BE49-F238E27FC236}">
                <a16:creationId xmlns:a16="http://schemas.microsoft.com/office/drawing/2014/main" id="{0B677BAD-EE65-472A-A961-7E2CCB43FB49}"/>
              </a:ext>
            </a:extLst>
          </p:cNvPr>
          <p:cNvSpPr txBox="1"/>
          <p:nvPr/>
        </p:nvSpPr>
        <p:spPr>
          <a:xfrm>
            <a:off x="2587965" y="6092474"/>
            <a:ext cx="7016070" cy="398379"/>
          </a:xfrm>
          <a:prstGeom prst="rect">
            <a:avLst/>
          </a:prstGeom>
          <a:noFill/>
        </p:spPr>
        <p:txBody>
          <a:bodyPr wrap="square" rtlCol="0">
            <a:spAutoFit/>
          </a:bodyPr>
          <a:lstStyle/>
          <a:p>
            <a:pPr algn="ctr">
              <a:lnSpc>
                <a:spcPct val="120000"/>
              </a:lnSpc>
            </a:pPr>
            <a:r>
              <a:rPr lang="zh-CN" altLang="en-US" dirty="0">
                <a:solidFill>
                  <a:schemeClr val="bg1"/>
                </a:solidFill>
                <a:latin typeface="+mn-ea"/>
              </a:rPr>
              <a:t>类似地还有很多，这些重构在后来的</a:t>
            </a:r>
            <a:r>
              <a:rPr lang="en-US" altLang="zh-CN" dirty="0">
                <a:solidFill>
                  <a:schemeClr val="bg1"/>
                </a:solidFill>
                <a:latin typeface="+mn-ea"/>
              </a:rPr>
              <a:t>Coding</a:t>
            </a:r>
            <a:r>
              <a:rPr lang="zh-CN" altLang="en-US" dirty="0">
                <a:solidFill>
                  <a:schemeClr val="bg1"/>
                </a:solidFill>
                <a:latin typeface="+mn-ea"/>
              </a:rPr>
              <a:t>中给了我很大的帮助</a:t>
            </a:r>
            <a:endParaRPr lang="en-US" altLang="zh-CN" dirty="0">
              <a:solidFill>
                <a:schemeClr val="bg1"/>
              </a:solidFill>
              <a:latin typeface="+mn-ea"/>
            </a:endParaRPr>
          </a:p>
        </p:txBody>
      </p:sp>
      <p:cxnSp>
        <p:nvCxnSpPr>
          <p:cNvPr id="26" name="直接连接符 25">
            <a:extLst>
              <a:ext uri="{FF2B5EF4-FFF2-40B4-BE49-F238E27FC236}">
                <a16:creationId xmlns:a16="http://schemas.microsoft.com/office/drawing/2014/main" id="{106B1604-968F-4DE2-B56A-FF40752D7A81}"/>
              </a:ext>
            </a:extLst>
          </p:cNvPr>
          <p:cNvCxnSpPr>
            <a:cxnSpLocks/>
          </p:cNvCxnSpPr>
          <p:nvPr/>
        </p:nvCxnSpPr>
        <p:spPr>
          <a:xfrm flipH="1">
            <a:off x="2049203" y="3756617"/>
            <a:ext cx="1683910"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42958"/>
      </p:ext>
    </p:extLst>
  </p:cSld>
  <p:clrMapOvr>
    <a:masterClrMapping/>
  </p:clrMapOvr>
  <mc:AlternateContent xmlns:mc="http://schemas.openxmlformats.org/markup-compatibility/2006" xmlns:p14="http://schemas.microsoft.com/office/powerpoint/2010/main">
    <mc:Choice Requires="p14">
      <p:transition spd="slow" p14:dur="2500" advTm="6500">
        <p:checker/>
      </p:transition>
    </mc:Choice>
    <mc:Fallback xmlns="">
      <p:transition spd="slow" advTm="6500">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F965E53-B42B-4553-AEB9-A1A8CC619FC5}"/>
              </a:ext>
            </a:extLst>
          </p:cNvPr>
          <p:cNvSpPr/>
          <p:nvPr/>
        </p:nvSpPr>
        <p:spPr>
          <a:xfrm>
            <a:off x="317498" y="1092200"/>
            <a:ext cx="7378702" cy="543560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8244737-2B72-42F8-A7CD-A8339B6F5A2C}"/>
              </a:ext>
            </a:extLst>
          </p:cNvPr>
          <p:cNvSpPr/>
          <p:nvPr/>
        </p:nvSpPr>
        <p:spPr>
          <a:xfrm>
            <a:off x="5829300" y="0"/>
            <a:ext cx="5092700"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B49DF76-EBA8-4A59-8B55-940C6EA5A4B7}"/>
              </a:ext>
            </a:extLst>
          </p:cNvPr>
          <p:cNvSpPr/>
          <p:nvPr/>
        </p:nvSpPr>
        <p:spPr>
          <a:xfrm>
            <a:off x="695325" y="692151"/>
            <a:ext cx="10801350" cy="5437188"/>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a:extLst>
              <a:ext uri="{FF2B5EF4-FFF2-40B4-BE49-F238E27FC236}">
                <a16:creationId xmlns:a16="http://schemas.microsoft.com/office/drawing/2014/main" id="{64A2DC60-A9C0-48BA-8345-E35E0AAF280C}"/>
              </a:ext>
            </a:extLst>
          </p:cNvPr>
          <p:cNvSpPr txBox="1"/>
          <p:nvPr/>
        </p:nvSpPr>
        <p:spPr>
          <a:xfrm>
            <a:off x="1202051" y="4893229"/>
            <a:ext cx="4725675" cy="646331"/>
          </a:xfrm>
          <a:prstGeom prst="rect">
            <a:avLst/>
          </a:prstGeom>
          <a:noFill/>
        </p:spPr>
        <p:txBody>
          <a:bodyPr wrap="square" rtlCol="0">
            <a:spAutoFit/>
          </a:bodyPr>
          <a:lstStyle/>
          <a:p>
            <a:r>
              <a:rPr lang="zh-CN" altLang="en-US" sz="3600" b="1" dirty="0">
                <a:solidFill>
                  <a:srgbClr val="F9B359"/>
                </a:solidFill>
                <a:latin typeface="+mj-ea"/>
                <a:ea typeface="+mj-ea"/>
              </a:rPr>
              <a:t>音乐播放</a:t>
            </a:r>
          </a:p>
        </p:txBody>
      </p:sp>
      <p:sp>
        <p:nvSpPr>
          <p:cNvPr id="5" name="文本框 4">
            <a:extLst>
              <a:ext uri="{FF2B5EF4-FFF2-40B4-BE49-F238E27FC236}">
                <a16:creationId xmlns:a16="http://schemas.microsoft.com/office/drawing/2014/main" id="{B089F862-4C8A-489E-8F7A-4D3FB14471A1}"/>
              </a:ext>
            </a:extLst>
          </p:cNvPr>
          <p:cNvSpPr txBox="1"/>
          <p:nvPr/>
        </p:nvSpPr>
        <p:spPr>
          <a:xfrm>
            <a:off x="6096000" y="4616231"/>
            <a:ext cx="5232401" cy="1176541"/>
          </a:xfrm>
          <a:prstGeom prst="rect">
            <a:avLst/>
          </a:prstGeom>
          <a:noFill/>
        </p:spPr>
        <p:txBody>
          <a:bodyPr wrap="square" rtlCol="0">
            <a:spAutoFit/>
          </a:bodyPr>
          <a:lstStyle/>
          <a:p>
            <a:pPr>
              <a:lnSpc>
                <a:spcPct val="120000"/>
              </a:lnSpc>
            </a:pPr>
            <a:r>
              <a:rPr lang="zh-CN" altLang="en-US" sz="2000" dirty="0">
                <a:solidFill>
                  <a:srgbClr val="3F403E"/>
                </a:solidFill>
              </a:rPr>
              <a:t>由于</a:t>
            </a:r>
            <a:r>
              <a:rPr lang="en-US" altLang="zh-CN" sz="2000" dirty="0">
                <a:solidFill>
                  <a:srgbClr val="3F403E"/>
                </a:solidFill>
              </a:rPr>
              <a:t>Java</a:t>
            </a:r>
            <a:r>
              <a:rPr lang="zh-CN" altLang="en-US" sz="2000" dirty="0">
                <a:solidFill>
                  <a:srgbClr val="3F403E"/>
                </a:solidFill>
              </a:rPr>
              <a:t>版本问题，一些原来简单的可实现音乐播放功能的类已经无法使用。内存、速度和实现问题。</a:t>
            </a:r>
            <a:endParaRPr lang="en-US" altLang="zh-CN" sz="2000" dirty="0">
              <a:solidFill>
                <a:srgbClr val="3F403E"/>
              </a:solidFill>
            </a:endParaRPr>
          </a:p>
        </p:txBody>
      </p:sp>
      <p:pic>
        <p:nvPicPr>
          <p:cNvPr id="9" name="图片 8">
            <a:extLst>
              <a:ext uri="{FF2B5EF4-FFF2-40B4-BE49-F238E27FC236}">
                <a16:creationId xmlns:a16="http://schemas.microsoft.com/office/drawing/2014/main" id="{89A60CDE-E344-47EF-B571-8189ED92E877}"/>
              </a:ext>
            </a:extLst>
          </p:cNvPr>
          <p:cNvPicPr>
            <a:picLocks noChangeAspect="1"/>
          </p:cNvPicPr>
          <p:nvPr/>
        </p:nvPicPr>
        <p:blipFill>
          <a:blip r:embed="rId2"/>
          <a:stretch>
            <a:fillRect/>
          </a:stretch>
        </p:blipFill>
        <p:spPr>
          <a:xfrm>
            <a:off x="1826849" y="1730952"/>
            <a:ext cx="6855552" cy="1698048"/>
          </a:xfrm>
          <a:prstGeom prst="rect">
            <a:avLst/>
          </a:prstGeom>
        </p:spPr>
      </p:pic>
    </p:spTree>
    <p:extLst>
      <p:ext uri="{BB962C8B-B14F-4D97-AF65-F5344CB8AC3E}">
        <p14:creationId xmlns:p14="http://schemas.microsoft.com/office/powerpoint/2010/main" val="3616950047"/>
      </p:ext>
    </p:extLst>
  </p:cSld>
  <p:clrMapOvr>
    <a:masterClrMapping/>
  </p:clrMapOvr>
  <p:transition spd="slow" advTm="55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F965E53-B42B-4553-AEB9-A1A8CC619FC5}"/>
              </a:ext>
            </a:extLst>
          </p:cNvPr>
          <p:cNvSpPr/>
          <p:nvPr/>
        </p:nvSpPr>
        <p:spPr>
          <a:xfrm>
            <a:off x="317498" y="1092200"/>
            <a:ext cx="7378702" cy="543560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8244737-2B72-42F8-A7CD-A8339B6F5A2C}"/>
              </a:ext>
            </a:extLst>
          </p:cNvPr>
          <p:cNvSpPr/>
          <p:nvPr/>
        </p:nvSpPr>
        <p:spPr>
          <a:xfrm>
            <a:off x="5829300" y="0"/>
            <a:ext cx="5092700"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B49DF76-EBA8-4A59-8B55-940C6EA5A4B7}"/>
              </a:ext>
            </a:extLst>
          </p:cNvPr>
          <p:cNvSpPr/>
          <p:nvPr/>
        </p:nvSpPr>
        <p:spPr>
          <a:xfrm>
            <a:off x="695325" y="692151"/>
            <a:ext cx="10801350" cy="5437188"/>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a:extLst>
              <a:ext uri="{FF2B5EF4-FFF2-40B4-BE49-F238E27FC236}">
                <a16:creationId xmlns:a16="http://schemas.microsoft.com/office/drawing/2014/main" id="{64A2DC60-A9C0-48BA-8345-E35E0AAF280C}"/>
              </a:ext>
            </a:extLst>
          </p:cNvPr>
          <p:cNvSpPr txBox="1"/>
          <p:nvPr/>
        </p:nvSpPr>
        <p:spPr>
          <a:xfrm>
            <a:off x="1202051" y="4893229"/>
            <a:ext cx="4725675" cy="1200329"/>
          </a:xfrm>
          <a:prstGeom prst="rect">
            <a:avLst/>
          </a:prstGeom>
          <a:noFill/>
        </p:spPr>
        <p:txBody>
          <a:bodyPr wrap="square" rtlCol="0">
            <a:spAutoFit/>
          </a:bodyPr>
          <a:lstStyle/>
          <a:p>
            <a:r>
              <a:rPr lang="zh-CN" altLang="en-US" sz="3600" b="1" dirty="0">
                <a:solidFill>
                  <a:srgbClr val="F9B359"/>
                </a:solidFill>
                <a:latin typeface="+mj-ea"/>
                <a:ea typeface="+mj-ea"/>
              </a:rPr>
              <a:t>用户主动关闭选择窗口导致</a:t>
            </a:r>
            <a:r>
              <a:rPr lang="en-US" altLang="zh-CN" sz="3600" b="1" dirty="0">
                <a:solidFill>
                  <a:srgbClr val="F9B359"/>
                </a:solidFill>
                <a:latin typeface="+mj-ea"/>
                <a:ea typeface="+mj-ea"/>
              </a:rPr>
              <a:t>bug</a:t>
            </a:r>
            <a:endParaRPr lang="zh-CN" altLang="en-US" sz="3600" b="1" dirty="0">
              <a:solidFill>
                <a:srgbClr val="F9B359"/>
              </a:solidFill>
              <a:latin typeface="+mj-ea"/>
              <a:ea typeface="+mj-ea"/>
            </a:endParaRPr>
          </a:p>
        </p:txBody>
      </p:sp>
      <p:sp>
        <p:nvSpPr>
          <p:cNvPr id="5" name="文本框 4">
            <a:extLst>
              <a:ext uri="{FF2B5EF4-FFF2-40B4-BE49-F238E27FC236}">
                <a16:creationId xmlns:a16="http://schemas.microsoft.com/office/drawing/2014/main" id="{B089F862-4C8A-489E-8F7A-4D3FB14471A1}"/>
              </a:ext>
            </a:extLst>
          </p:cNvPr>
          <p:cNvSpPr txBox="1"/>
          <p:nvPr/>
        </p:nvSpPr>
        <p:spPr>
          <a:xfrm>
            <a:off x="6096000" y="4616231"/>
            <a:ext cx="5232401" cy="807209"/>
          </a:xfrm>
          <a:prstGeom prst="rect">
            <a:avLst/>
          </a:prstGeom>
          <a:noFill/>
        </p:spPr>
        <p:txBody>
          <a:bodyPr wrap="square" rtlCol="0">
            <a:spAutoFit/>
          </a:bodyPr>
          <a:lstStyle/>
          <a:p>
            <a:pPr>
              <a:lnSpc>
                <a:spcPct val="120000"/>
              </a:lnSpc>
            </a:pPr>
            <a:r>
              <a:rPr lang="zh-CN" altLang="en-US" sz="2000" dirty="0">
                <a:solidFill>
                  <a:srgbClr val="3F403E"/>
                </a:solidFill>
              </a:rPr>
              <a:t>通过给选择结果</a:t>
            </a:r>
            <a:r>
              <a:rPr lang="en-US" altLang="zh-CN" sz="2000" dirty="0" err="1">
                <a:solidFill>
                  <a:srgbClr val="3F403E"/>
                </a:solidFill>
              </a:rPr>
              <a:t>rst</a:t>
            </a:r>
            <a:r>
              <a:rPr lang="zh-CN" altLang="en-US" sz="2000" dirty="0">
                <a:solidFill>
                  <a:srgbClr val="3F403E"/>
                </a:solidFill>
              </a:rPr>
              <a:t>赋予初始值来解决，叉掉窗口等效于拒绝。</a:t>
            </a:r>
            <a:endParaRPr lang="en-US" altLang="zh-CN" sz="2000" dirty="0">
              <a:solidFill>
                <a:srgbClr val="3F403E"/>
              </a:solidFill>
            </a:endParaRPr>
          </a:p>
        </p:txBody>
      </p:sp>
      <p:pic>
        <p:nvPicPr>
          <p:cNvPr id="10" name="图片 9">
            <a:extLst>
              <a:ext uri="{FF2B5EF4-FFF2-40B4-BE49-F238E27FC236}">
                <a16:creationId xmlns:a16="http://schemas.microsoft.com/office/drawing/2014/main" id="{ABD90EA0-8667-485E-97E3-B8B273E7E55A}"/>
              </a:ext>
            </a:extLst>
          </p:cNvPr>
          <p:cNvPicPr>
            <a:picLocks noChangeAspect="1"/>
          </p:cNvPicPr>
          <p:nvPr/>
        </p:nvPicPr>
        <p:blipFill>
          <a:blip r:embed="rId2"/>
          <a:stretch>
            <a:fillRect/>
          </a:stretch>
        </p:blipFill>
        <p:spPr>
          <a:xfrm>
            <a:off x="1676400" y="2828925"/>
            <a:ext cx="8839200" cy="1200150"/>
          </a:xfrm>
          <a:prstGeom prst="rect">
            <a:avLst/>
          </a:prstGeom>
        </p:spPr>
      </p:pic>
    </p:spTree>
    <p:extLst>
      <p:ext uri="{BB962C8B-B14F-4D97-AF65-F5344CB8AC3E}">
        <p14:creationId xmlns:p14="http://schemas.microsoft.com/office/powerpoint/2010/main" val="3342958035"/>
      </p:ext>
    </p:extLst>
  </p:cSld>
  <p:clrMapOvr>
    <a:masterClrMapping/>
  </p:clrMapOvr>
  <p:transition spd="slow" advTm="55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811D951-6D2E-4EA9-BD3D-7B643DCAECED}"/>
              </a:ext>
            </a:extLst>
          </p:cNvPr>
          <p:cNvSpPr/>
          <p:nvPr/>
        </p:nvSpPr>
        <p:spPr>
          <a:xfrm>
            <a:off x="304800" y="1553379"/>
            <a:ext cx="11582400"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4">
            <a:extLst>
              <a:ext uri="{FF2B5EF4-FFF2-40B4-BE49-F238E27FC236}">
                <a16:creationId xmlns:a16="http://schemas.microsoft.com/office/drawing/2014/main" id="{D5F0B677-1DA7-4ECF-BE55-FCB35B214337}"/>
              </a:ext>
            </a:extLst>
          </p:cNvPr>
          <p:cNvSpPr/>
          <p:nvPr/>
        </p:nvSpPr>
        <p:spPr>
          <a:xfrm>
            <a:off x="0" y="995208"/>
            <a:ext cx="12192000" cy="2105128"/>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3386EF83-8075-44C8-8904-12B56530A93D}"/>
              </a:ext>
            </a:extLst>
          </p:cNvPr>
          <p:cNvSpPr/>
          <p:nvPr/>
        </p:nvSpPr>
        <p:spPr>
          <a:xfrm>
            <a:off x="824344" y="1719569"/>
            <a:ext cx="10453255" cy="4552442"/>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id="{C47D4107-840B-49F2-A72E-3765F8EBE581}"/>
              </a:ext>
            </a:extLst>
          </p:cNvPr>
          <p:cNvSpPr txBox="1"/>
          <p:nvPr/>
        </p:nvSpPr>
        <p:spPr>
          <a:xfrm>
            <a:off x="2838129" y="4473736"/>
            <a:ext cx="6624526" cy="1395575"/>
          </a:xfrm>
          <a:prstGeom prst="rect">
            <a:avLst/>
          </a:prstGeom>
          <a:noFill/>
        </p:spPr>
        <p:txBody>
          <a:bodyPr wrap="square" rtlCol="0">
            <a:spAutoFit/>
          </a:bodyPr>
          <a:lstStyle/>
          <a:p>
            <a:pPr algn="ctr">
              <a:lnSpc>
                <a:spcPct val="120000"/>
              </a:lnSpc>
            </a:pPr>
            <a:r>
              <a:rPr lang="zh-CN" altLang="en-US" dirty="0">
                <a:solidFill>
                  <a:srgbClr val="3F403E"/>
                </a:solidFill>
                <a:latin typeface="+mn-ea"/>
              </a:rPr>
              <a:t>对付像作者一样的懒人的倒计时，可以有效防止对手的拖延症！但是设计时遇到很多问题，如整个程序</a:t>
            </a:r>
            <a:r>
              <a:rPr lang="en-US" altLang="zh-CN" dirty="0">
                <a:solidFill>
                  <a:srgbClr val="3F403E"/>
                </a:solidFill>
                <a:latin typeface="+mn-ea"/>
              </a:rPr>
              <a:t>sleep</a:t>
            </a:r>
            <a:r>
              <a:rPr lang="zh-CN" altLang="en-US" dirty="0">
                <a:solidFill>
                  <a:srgbClr val="3F403E"/>
                </a:solidFill>
                <a:latin typeface="+mn-ea"/>
              </a:rPr>
              <a:t>而非线程</a:t>
            </a:r>
            <a:r>
              <a:rPr lang="en-US" altLang="zh-CN" dirty="0">
                <a:solidFill>
                  <a:srgbClr val="3F403E"/>
                </a:solidFill>
                <a:latin typeface="+mn-ea"/>
              </a:rPr>
              <a:t>sleep</a:t>
            </a:r>
            <a:r>
              <a:rPr lang="zh-CN" altLang="en-US" dirty="0">
                <a:solidFill>
                  <a:srgbClr val="3F403E"/>
                </a:solidFill>
                <a:latin typeface="+mn-ea"/>
              </a:rPr>
              <a:t>，或对于特殊选项如悔棋、求和等按钮时倒计时重复启用或无法正常启用</a:t>
            </a:r>
            <a:endParaRPr lang="en-US" altLang="zh-CN" dirty="0">
              <a:solidFill>
                <a:srgbClr val="3F403E"/>
              </a:solidFill>
              <a:latin typeface="+mn-ea"/>
            </a:endParaRPr>
          </a:p>
        </p:txBody>
      </p:sp>
      <p:cxnSp>
        <p:nvCxnSpPr>
          <p:cNvPr id="29" name="直接连接符 28">
            <a:extLst>
              <a:ext uri="{FF2B5EF4-FFF2-40B4-BE49-F238E27FC236}">
                <a16:creationId xmlns:a16="http://schemas.microsoft.com/office/drawing/2014/main" id="{A13ED5B9-7908-4AFF-80F5-7A5C0425DAD4}"/>
              </a:ext>
            </a:extLst>
          </p:cNvPr>
          <p:cNvCxnSpPr>
            <a:cxnSpLocks/>
          </p:cNvCxnSpPr>
          <p:nvPr/>
        </p:nvCxnSpPr>
        <p:spPr>
          <a:xfrm flipH="1">
            <a:off x="4839410" y="4312413"/>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E84629-58F2-4406-AEC9-34D5C4EFEF8E}"/>
              </a:ext>
            </a:extLst>
          </p:cNvPr>
          <p:cNvCxnSpPr/>
          <p:nvPr/>
        </p:nvCxnSpPr>
        <p:spPr>
          <a:xfrm>
            <a:off x="0" y="549275"/>
            <a:ext cx="12192000" cy="0"/>
          </a:xfrm>
          <a:prstGeom prst="line">
            <a:avLst/>
          </a:prstGeom>
          <a:ln w="25400">
            <a:solidFill>
              <a:srgbClr val="F9B359"/>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9402702-C89C-4373-9684-BC28FF86A678}"/>
              </a:ext>
            </a:extLst>
          </p:cNvPr>
          <p:cNvSpPr txBox="1"/>
          <p:nvPr/>
        </p:nvSpPr>
        <p:spPr>
          <a:xfrm>
            <a:off x="4555641" y="226109"/>
            <a:ext cx="3080718" cy="646331"/>
          </a:xfrm>
          <a:prstGeom prst="rect">
            <a:avLst/>
          </a:prstGeom>
          <a:solidFill>
            <a:srgbClr val="F9FAFB"/>
          </a:solidFill>
        </p:spPr>
        <p:txBody>
          <a:bodyPr wrap="square" rtlCol="0">
            <a:spAutoFit/>
          </a:bodyPr>
          <a:lstStyle/>
          <a:p>
            <a:pPr algn="ctr"/>
            <a:r>
              <a:rPr lang="zh-CN" altLang="en-US" sz="3600" b="1" dirty="0">
                <a:solidFill>
                  <a:srgbClr val="F9B359"/>
                </a:solidFill>
                <a:latin typeface="+mj-ea"/>
                <a:ea typeface="+mj-ea"/>
              </a:rPr>
              <a:t>倒计时设计</a:t>
            </a:r>
          </a:p>
        </p:txBody>
      </p:sp>
      <p:pic>
        <p:nvPicPr>
          <p:cNvPr id="12" name="图片 11">
            <a:extLst>
              <a:ext uri="{FF2B5EF4-FFF2-40B4-BE49-F238E27FC236}">
                <a16:creationId xmlns:a16="http://schemas.microsoft.com/office/drawing/2014/main" id="{F05F662A-1BD2-45E1-AD27-6BA858E1E9A4}"/>
              </a:ext>
            </a:extLst>
          </p:cNvPr>
          <p:cNvPicPr>
            <a:picLocks noChangeAspect="1"/>
          </p:cNvPicPr>
          <p:nvPr/>
        </p:nvPicPr>
        <p:blipFill>
          <a:blip r:embed="rId2"/>
          <a:stretch>
            <a:fillRect/>
          </a:stretch>
        </p:blipFill>
        <p:spPr>
          <a:xfrm>
            <a:off x="3375314" y="1055466"/>
            <a:ext cx="5219700" cy="3095625"/>
          </a:xfrm>
          <a:prstGeom prst="rect">
            <a:avLst/>
          </a:prstGeom>
        </p:spPr>
      </p:pic>
    </p:spTree>
    <p:extLst>
      <p:ext uri="{BB962C8B-B14F-4D97-AF65-F5344CB8AC3E}">
        <p14:creationId xmlns:p14="http://schemas.microsoft.com/office/powerpoint/2010/main" val="1500700411"/>
      </p:ext>
    </p:extLst>
  </p:cSld>
  <p:clrMapOvr>
    <a:masterClrMapping/>
  </p:clrMapOvr>
  <mc:AlternateContent xmlns:mc="http://schemas.openxmlformats.org/markup-compatibility/2006" xmlns:p14="http://schemas.microsoft.com/office/powerpoint/2010/main">
    <mc:Choice Requires="p14">
      <p:transition spd="slow" p14:dur="1600" advTm="4000">
        <p:blinds dir="vert"/>
      </p:transition>
    </mc:Choice>
    <mc:Fallback xmlns="">
      <p:transition spd="slow" advTm="4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5DFBA6-E5FC-4C0A-93BA-33B1CF5351EF}"/>
              </a:ext>
            </a:extLst>
          </p:cNvPr>
          <p:cNvSpPr/>
          <p:nvPr/>
        </p:nvSpPr>
        <p:spPr>
          <a:xfrm>
            <a:off x="0" y="0"/>
            <a:ext cx="12192000" cy="3429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66FCA9E-7EEF-49AD-B7A6-FFFCAB43CECD}"/>
              </a:ext>
            </a:extLst>
          </p:cNvPr>
          <p:cNvSpPr/>
          <p:nvPr/>
        </p:nvSpPr>
        <p:spPr>
          <a:xfrm>
            <a:off x="695325" y="1744937"/>
            <a:ext cx="10801348" cy="3521125"/>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3A0DDC5D-EAD7-4975-9213-161CE74E81C4}"/>
              </a:ext>
            </a:extLst>
          </p:cNvPr>
          <p:cNvSpPr/>
          <p:nvPr/>
        </p:nvSpPr>
        <p:spPr>
          <a:xfrm>
            <a:off x="1836145" y="2722735"/>
            <a:ext cx="8519710" cy="358599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13">
            <a:extLst>
              <a:ext uri="{FF2B5EF4-FFF2-40B4-BE49-F238E27FC236}">
                <a16:creationId xmlns:a16="http://schemas.microsoft.com/office/drawing/2014/main" id="{C1303689-781F-4A97-A86C-12E863A47D00}"/>
              </a:ext>
            </a:extLst>
          </p:cNvPr>
          <p:cNvSpPr txBox="1"/>
          <p:nvPr/>
        </p:nvSpPr>
        <p:spPr>
          <a:xfrm>
            <a:off x="2508173" y="4270788"/>
            <a:ext cx="7175654" cy="730777"/>
          </a:xfrm>
          <a:prstGeom prst="rect">
            <a:avLst/>
          </a:prstGeom>
          <a:noFill/>
        </p:spPr>
        <p:txBody>
          <a:bodyPr wrap="square" rtlCol="0">
            <a:spAutoFit/>
          </a:bodyPr>
          <a:lstStyle/>
          <a:p>
            <a:pPr algn="ctr">
              <a:lnSpc>
                <a:spcPct val="120000"/>
              </a:lnSpc>
            </a:pPr>
            <a:r>
              <a:rPr lang="zh-CN" altLang="en-US" dirty="0">
                <a:solidFill>
                  <a:srgbClr val="3F403E"/>
                </a:solidFill>
                <a:latin typeface="+mn-ea"/>
              </a:rPr>
              <a:t>借用内部类来对方法封装，通过</a:t>
            </a:r>
            <a:r>
              <a:rPr lang="en-US" altLang="zh-CN" dirty="0">
                <a:solidFill>
                  <a:srgbClr val="3F403E"/>
                </a:solidFill>
                <a:latin typeface="+mn-ea"/>
              </a:rPr>
              <a:t>controller</a:t>
            </a:r>
            <a:r>
              <a:rPr lang="zh-CN" altLang="en-US" dirty="0">
                <a:solidFill>
                  <a:srgbClr val="3F403E"/>
                </a:solidFill>
                <a:latin typeface="+mn-ea"/>
              </a:rPr>
              <a:t>调用封装接口来实现很好的计时器启用、关闭。</a:t>
            </a:r>
            <a:endParaRPr lang="en-US" altLang="zh-CN" dirty="0">
              <a:solidFill>
                <a:srgbClr val="3F403E"/>
              </a:solidFill>
              <a:latin typeface="+mn-ea"/>
            </a:endParaRPr>
          </a:p>
        </p:txBody>
      </p:sp>
      <p:cxnSp>
        <p:nvCxnSpPr>
          <p:cNvPr id="16" name="直接连接符 15">
            <a:extLst>
              <a:ext uri="{FF2B5EF4-FFF2-40B4-BE49-F238E27FC236}">
                <a16:creationId xmlns:a16="http://schemas.microsoft.com/office/drawing/2014/main" id="{56FF889A-A574-4A6B-A513-551BA0063C8E}"/>
              </a:ext>
            </a:extLst>
          </p:cNvPr>
          <p:cNvCxnSpPr>
            <a:cxnSpLocks/>
          </p:cNvCxnSpPr>
          <p:nvPr/>
        </p:nvCxnSpPr>
        <p:spPr>
          <a:xfrm flipH="1">
            <a:off x="4095991" y="4115537"/>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7D78F5B6-9B9B-4781-B7B4-54CC57AE7D86}"/>
              </a:ext>
            </a:extLst>
          </p:cNvPr>
          <p:cNvPicPr>
            <a:picLocks noChangeAspect="1"/>
          </p:cNvPicPr>
          <p:nvPr/>
        </p:nvPicPr>
        <p:blipFill>
          <a:blip r:embed="rId2"/>
          <a:stretch>
            <a:fillRect/>
          </a:stretch>
        </p:blipFill>
        <p:spPr>
          <a:xfrm>
            <a:off x="2113317" y="1034812"/>
            <a:ext cx="7803611" cy="2717329"/>
          </a:xfrm>
          <a:prstGeom prst="rect">
            <a:avLst/>
          </a:prstGeom>
        </p:spPr>
      </p:pic>
    </p:spTree>
    <p:extLst>
      <p:ext uri="{BB962C8B-B14F-4D97-AF65-F5344CB8AC3E}">
        <p14:creationId xmlns:p14="http://schemas.microsoft.com/office/powerpoint/2010/main" val="2420779590"/>
      </p:ext>
    </p:extLst>
  </p:cSld>
  <p:clrMapOvr>
    <a:masterClrMapping/>
  </p:clrMapOvr>
  <mc:AlternateContent xmlns:mc="http://schemas.openxmlformats.org/markup-compatibility/2006" xmlns:p14="http://schemas.microsoft.com/office/powerpoint/2010/main">
    <mc:Choice Requires="p14">
      <p:transition spd="slow" p14:dur="2500" advTm="6500">
        <p:checker dir="vert"/>
      </p:transition>
    </mc:Choice>
    <mc:Fallback xmlns="">
      <p:transition spd="slow" advTm="6500">
        <p:checke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811D951-6D2E-4EA9-BD3D-7B643DCAECED}"/>
              </a:ext>
            </a:extLst>
          </p:cNvPr>
          <p:cNvSpPr/>
          <p:nvPr/>
        </p:nvSpPr>
        <p:spPr>
          <a:xfrm>
            <a:off x="304800" y="1553379"/>
            <a:ext cx="11582400"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4">
            <a:extLst>
              <a:ext uri="{FF2B5EF4-FFF2-40B4-BE49-F238E27FC236}">
                <a16:creationId xmlns:a16="http://schemas.microsoft.com/office/drawing/2014/main" id="{D5F0B677-1DA7-4ECF-BE55-FCB35B214337}"/>
              </a:ext>
            </a:extLst>
          </p:cNvPr>
          <p:cNvSpPr/>
          <p:nvPr/>
        </p:nvSpPr>
        <p:spPr>
          <a:xfrm>
            <a:off x="0" y="995208"/>
            <a:ext cx="12192000" cy="2105128"/>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3386EF83-8075-44C8-8904-12B56530A93D}"/>
              </a:ext>
            </a:extLst>
          </p:cNvPr>
          <p:cNvSpPr/>
          <p:nvPr/>
        </p:nvSpPr>
        <p:spPr>
          <a:xfrm>
            <a:off x="824344" y="1719569"/>
            <a:ext cx="10453255" cy="4552442"/>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id="{C47D4107-840B-49F2-A72E-3765F8EBE581}"/>
              </a:ext>
            </a:extLst>
          </p:cNvPr>
          <p:cNvSpPr txBox="1"/>
          <p:nvPr/>
        </p:nvSpPr>
        <p:spPr>
          <a:xfrm>
            <a:off x="2838129" y="4473736"/>
            <a:ext cx="6624526" cy="1063176"/>
          </a:xfrm>
          <a:prstGeom prst="rect">
            <a:avLst/>
          </a:prstGeom>
          <a:noFill/>
        </p:spPr>
        <p:txBody>
          <a:bodyPr wrap="square" rtlCol="0">
            <a:spAutoFit/>
          </a:bodyPr>
          <a:lstStyle/>
          <a:p>
            <a:pPr algn="ctr">
              <a:lnSpc>
                <a:spcPct val="120000"/>
              </a:lnSpc>
            </a:pPr>
            <a:r>
              <a:rPr lang="zh-CN" altLang="en-US" dirty="0">
                <a:solidFill>
                  <a:srgbClr val="3F403E"/>
                </a:solidFill>
                <a:latin typeface="+mn-ea"/>
              </a:rPr>
              <a:t>对于一个棋类游戏程序，复盘功能实现的重要性不亚于下棋时程序不会把棋子下到场地以外。但事实上，我在棋局的棋盘实现、每一局的存储和前后翻页都遇到了问题。</a:t>
            </a:r>
            <a:endParaRPr lang="en-US" altLang="zh-CN" dirty="0">
              <a:solidFill>
                <a:srgbClr val="3F403E"/>
              </a:solidFill>
              <a:latin typeface="+mn-ea"/>
            </a:endParaRPr>
          </a:p>
        </p:txBody>
      </p:sp>
      <p:cxnSp>
        <p:nvCxnSpPr>
          <p:cNvPr id="29" name="直接连接符 28">
            <a:extLst>
              <a:ext uri="{FF2B5EF4-FFF2-40B4-BE49-F238E27FC236}">
                <a16:creationId xmlns:a16="http://schemas.microsoft.com/office/drawing/2014/main" id="{A13ED5B9-7908-4AFF-80F5-7A5C0425DAD4}"/>
              </a:ext>
            </a:extLst>
          </p:cNvPr>
          <p:cNvCxnSpPr>
            <a:cxnSpLocks/>
          </p:cNvCxnSpPr>
          <p:nvPr/>
        </p:nvCxnSpPr>
        <p:spPr>
          <a:xfrm flipH="1">
            <a:off x="4839410" y="4312413"/>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E84629-58F2-4406-AEC9-34D5C4EFEF8E}"/>
              </a:ext>
            </a:extLst>
          </p:cNvPr>
          <p:cNvCxnSpPr/>
          <p:nvPr/>
        </p:nvCxnSpPr>
        <p:spPr>
          <a:xfrm>
            <a:off x="0" y="549275"/>
            <a:ext cx="12192000" cy="0"/>
          </a:xfrm>
          <a:prstGeom prst="line">
            <a:avLst/>
          </a:prstGeom>
          <a:ln w="25400">
            <a:solidFill>
              <a:srgbClr val="F9B359"/>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9402702-C89C-4373-9684-BC28FF86A678}"/>
              </a:ext>
            </a:extLst>
          </p:cNvPr>
          <p:cNvSpPr txBox="1"/>
          <p:nvPr/>
        </p:nvSpPr>
        <p:spPr>
          <a:xfrm>
            <a:off x="4555641" y="226109"/>
            <a:ext cx="3080718" cy="646331"/>
          </a:xfrm>
          <a:prstGeom prst="rect">
            <a:avLst/>
          </a:prstGeom>
          <a:solidFill>
            <a:srgbClr val="F9FAFB"/>
          </a:solidFill>
        </p:spPr>
        <p:txBody>
          <a:bodyPr wrap="square" rtlCol="0">
            <a:spAutoFit/>
          </a:bodyPr>
          <a:lstStyle/>
          <a:p>
            <a:pPr algn="ctr"/>
            <a:r>
              <a:rPr lang="zh-CN" altLang="en-US" sz="3600" b="1" dirty="0">
                <a:solidFill>
                  <a:srgbClr val="F9B359"/>
                </a:solidFill>
                <a:latin typeface="+mj-ea"/>
                <a:ea typeface="+mj-ea"/>
              </a:rPr>
              <a:t>棋局历史记录</a:t>
            </a:r>
          </a:p>
        </p:txBody>
      </p:sp>
      <p:pic>
        <p:nvPicPr>
          <p:cNvPr id="4" name="图片 3">
            <a:extLst>
              <a:ext uri="{FF2B5EF4-FFF2-40B4-BE49-F238E27FC236}">
                <a16:creationId xmlns:a16="http://schemas.microsoft.com/office/drawing/2014/main" id="{549AF733-C3FC-4902-B510-20047B16C973}"/>
              </a:ext>
            </a:extLst>
          </p:cNvPr>
          <p:cNvPicPr>
            <a:picLocks noChangeAspect="1"/>
          </p:cNvPicPr>
          <p:nvPr/>
        </p:nvPicPr>
        <p:blipFill rotWithShape="1">
          <a:blip r:embed="rId2"/>
          <a:srcRect l="1383" t="1399" r="1383" b="1919"/>
          <a:stretch/>
        </p:blipFill>
        <p:spPr>
          <a:xfrm>
            <a:off x="4038599" y="1075324"/>
            <a:ext cx="4114801" cy="3117330"/>
          </a:xfrm>
          <a:prstGeom prst="rect">
            <a:avLst/>
          </a:prstGeom>
        </p:spPr>
      </p:pic>
    </p:spTree>
    <p:extLst>
      <p:ext uri="{BB962C8B-B14F-4D97-AF65-F5344CB8AC3E}">
        <p14:creationId xmlns:p14="http://schemas.microsoft.com/office/powerpoint/2010/main" val="2930551494"/>
      </p:ext>
    </p:extLst>
  </p:cSld>
  <p:clrMapOvr>
    <a:masterClrMapping/>
  </p:clrMapOvr>
  <mc:AlternateContent xmlns:mc="http://schemas.openxmlformats.org/markup-compatibility/2006" xmlns:p14="http://schemas.microsoft.com/office/powerpoint/2010/main">
    <mc:Choice Requires="p14">
      <p:transition spd="slow" p14:dur="1600" advTm="4000">
        <p:blinds dir="vert"/>
      </p:transition>
    </mc:Choice>
    <mc:Fallback xmlns="">
      <p:transition spd="slow" advTm="4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277614E-0EAE-4046-84A3-D1B0C0BC6A0A}"/>
              </a:ext>
            </a:extLst>
          </p:cNvPr>
          <p:cNvSpPr/>
          <p:nvPr/>
        </p:nvSpPr>
        <p:spPr>
          <a:xfrm>
            <a:off x="3742063" y="0"/>
            <a:ext cx="4707874"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82281F7-E7DA-47C3-9156-2967FCA9391D}"/>
              </a:ext>
            </a:extLst>
          </p:cNvPr>
          <p:cNvSpPr/>
          <p:nvPr/>
        </p:nvSpPr>
        <p:spPr>
          <a:xfrm>
            <a:off x="695325" y="1563813"/>
            <a:ext cx="10801348" cy="3730374"/>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2055D2C7-DE24-454D-84CD-E35556740759}"/>
              </a:ext>
            </a:extLst>
          </p:cNvPr>
          <p:cNvSpPr/>
          <p:nvPr/>
        </p:nvSpPr>
        <p:spPr>
          <a:xfrm>
            <a:off x="1363519" y="842302"/>
            <a:ext cx="9343776" cy="2191172"/>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8" name="Group 61">
            <a:extLst>
              <a:ext uri="{FF2B5EF4-FFF2-40B4-BE49-F238E27FC236}">
                <a16:creationId xmlns:a16="http://schemas.microsoft.com/office/drawing/2014/main" id="{E86F85CB-25D5-4BF3-BC73-0AF48C3B4B0F}"/>
              </a:ext>
            </a:extLst>
          </p:cNvPr>
          <p:cNvGrpSpPr>
            <a:grpSpLocks noChangeAspect="1"/>
          </p:cNvGrpSpPr>
          <p:nvPr/>
        </p:nvGrpSpPr>
        <p:grpSpPr bwMode="auto">
          <a:xfrm>
            <a:off x="1761008" y="1126334"/>
            <a:ext cx="1757472" cy="1623108"/>
            <a:chOff x="1262" y="1043"/>
            <a:chExt cx="327" cy="302"/>
          </a:xfrm>
          <a:solidFill>
            <a:srgbClr val="F9B359"/>
          </a:solidFill>
        </p:grpSpPr>
        <p:sp>
          <p:nvSpPr>
            <p:cNvPr id="9" name="Freeform 62">
              <a:extLst>
                <a:ext uri="{FF2B5EF4-FFF2-40B4-BE49-F238E27FC236}">
                  <a16:creationId xmlns:a16="http://schemas.microsoft.com/office/drawing/2014/main" id="{8220F257-7C1D-4FD4-81EA-E7CB7B7A5EB5}"/>
                </a:ext>
              </a:extLst>
            </p:cNvPr>
            <p:cNvSpPr>
              <a:spLocks noEditPoints="1"/>
            </p:cNvSpPr>
            <p:nvPr/>
          </p:nvSpPr>
          <p:spPr bwMode="auto">
            <a:xfrm>
              <a:off x="1262" y="1189"/>
              <a:ext cx="327" cy="156"/>
            </a:xfrm>
            <a:custGeom>
              <a:avLst/>
              <a:gdLst>
                <a:gd name="T0" fmla="*/ 1465 w 1508"/>
                <a:gd name="T1" fmla="*/ 7 h 723"/>
                <a:gd name="T2" fmla="*/ 1421 w 1508"/>
                <a:gd name="T3" fmla="*/ 50 h 723"/>
                <a:gd name="T4" fmla="*/ 1421 w 1508"/>
                <a:gd name="T5" fmla="*/ 443 h 723"/>
                <a:gd name="T6" fmla="*/ 1228 w 1508"/>
                <a:gd name="T7" fmla="*/ 636 h 723"/>
                <a:gd name="T8" fmla="*/ 280 w 1508"/>
                <a:gd name="T9" fmla="*/ 636 h 723"/>
                <a:gd name="T10" fmla="*/ 86 w 1508"/>
                <a:gd name="T11" fmla="*/ 443 h 723"/>
                <a:gd name="T12" fmla="*/ 86 w 1508"/>
                <a:gd name="T13" fmla="*/ 43 h 723"/>
                <a:gd name="T14" fmla="*/ 43 w 1508"/>
                <a:gd name="T15" fmla="*/ 0 h 723"/>
                <a:gd name="T16" fmla="*/ 0 w 1508"/>
                <a:gd name="T17" fmla="*/ 43 h 723"/>
                <a:gd name="T18" fmla="*/ 0 w 1508"/>
                <a:gd name="T19" fmla="*/ 443 h 723"/>
                <a:gd name="T20" fmla="*/ 280 w 1508"/>
                <a:gd name="T21" fmla="*/ 723 h 723"/>
                <a:gd name="T22" fmla="*/ 1228 w 1508"/>
                <a:gd name="T23" fmla="*/ 723 h 723"/>
                <a:gd name="T24" fmla="*/ 1508 w 1508"/>
                <a:gd name="T25" fmla="*/ 443 h 723"/>
                <a:gd name="T26" fmla="*/ 1508 w 1508"/>
                <a:gd name="T27" fmla="*/ 50 h 723"/>
                <a:gd name="T28" fmla="*/ 1465 w 1508"/>
                <a:gd name="T29" fmla="*/ 7 h 723"/>
                <a:gd name="T30" fmla="*/ 1465 w 1508"/>
                <a:gd name="T31" fmla="*/ 7 h 723"/>
                <a:gd name="T32" fmla="*/ 1465 w 1508"/>
                <a:gd name="T33" fmla="*/ 7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723">
                  <a:moveTo>
                    <a:pt x="1465" y="7"/>
                  </a:moveTo>
                  <a:cubicBezTo>
                    <a:pt x="1441" y="7"/>
                    <a:pt x="1421" y="26"/>
                    <a:pt x="1421" y="50"/>
                  </a:cubicBezTo>
                  <a:cubicBezTo>
                    <a:pt x="1421" y="443"/>
                    <a:pt x="1421" y="443"/>
                    <a:pt x="1421" y="443"/>
                  </a:cubicBezTo>
                  <a:cubicBezTo>
                    <a:pt x="1421" y="550"/>
                    <a:pt x="1334" y="636"/>
                    <a:pt x="1228" y="636"/>
                  </a:cubicBezTo>
                  <a:cubicBezTo>
                    <a:pt x="280" y="636"/>
                    <a:pt x="280" y="636"/>
                    <a:pt x="280" y="636"/>
                  </a:cubicBezTo>
                  <a:cubicBezTo>
                    <a:pt x="173" y="636"/>
                    <a:pt x="86" y="549"/>
                    <a:pt x="86" y="443"/>
                  </a:cubicBezTo>
                  <a:cubicBezTo>
                    <a:pt x="86" y="43"/>
                    <a:pt x="86" y="43"/>
                    <a:pt x="86" y="43"/>
                  </a:cubicBezTo>
                  <a:cubicBezTo>
                    <a:pt x="86" y="19"/>
                    <a:pt x="67" y="0"/>
                    <a:pt x="43" y="0"/>
                  </a:cubicBezTo>
                  <a:cubicBezTo>
                    <a:pt x="19" y="0"/>
                    <a:pt x="0" y="19"/>
                    <a:pt x="0" y="43"/>
                  </a:cubicBezTo>
                  <a:cubicBezTo>
                    <a:pt x="0" y="443"/>
                    <a:pt x="0" y="443"/>
                    <a:pt x="0" y="443"/>
                  </a:cubicBezTo>
                  <a:cubicBezTo>
                    <a:pt x="0" y="597"/>
                    <a:pt x="126" y="723"/>
                    <a:pt x="280" y="723"/>
                  </a:cubicBezTo>
                  <a:cubicBezTo>
                    <a:pt x="1228" y="723"/>
                    <a:pt x="1228" y="723"/>
                    <a:pt x="1228" y="723"/>
                  </a:cubicBezTo>
                  <a:cubicBezTo>
                    <a:pt x="1382" y="723"/>
                    <a:pt x="1508" y="597"/>
                    <a:pt x="1508" y="443"/>
                  </a:cubicBezTo>
                  <a:cubicBezTo>
                    <a:pt x="1508" y="50"/>
                    <a:pt x="1508" y="50"/>
                    <a:pt x="1508" y="50"/>
                  </a:cubicBezTo>
                  <a:cubicBezTo>
                    <a:pt x="1508" y="26"/>
                    <a:pt x="1489" y="7"/>
                    <a:pt x="1465" y="7"/>
                  </a:cubicBezTo>
                  <a:close/>
                  <a:moveTo>
                    <a:pt x="1465" y="7"/>
                  </a:moveTo>
                  <a:cubicBezTo>
                    <a:pt x="1465" y="7"/>
                    <a:pt x="1465" y="7"/>
                    <a:pt x="146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3">
              <a:extLst>
                <a:ext uri="{FF2B5EF4-FFF2-40B4-BE49-F238E27FC236}">
                  <a16:creationId xmlns:a16="http://schemas.microsoft.com/office/drawing/2014/main" id="{3D5E652D-F975-46E5-BE0B-9052DF83318B}"/>
                </a:ext>
              </a:extLst>
            </p:cNvPr>
            <p:cNvSpPr>
              <a:spLocks noEditPoints="1"/>
            </p:cNvSpPr>
            <p:nvPr/>
          </p:nvSpPr>
          <p:spPr bwMode="auto">
            <a:xfrm>
              <a:off x="1356" y="1043"/>
              <a:ext cx="139" cy="231"/>
            </a:xfrm>
            <a:custGeom>
              <a:avLst/>
              <a:gdLst>
                <a:gd name="T0" fmla="*/ 292 w 644"/>
                <a:gd name="T1" fmla="*/ 1055 h 1067"/>
                <a:gd name="T2" fmla="*/ 322 w 644"/>
                <a:gd name="T3" fmla="*/ 1067 h 1067"/>
                <a:gd name="T4" fmla="*/ 352 w 644"/>
                <a:gd name="T5" fmla="*/ 1055 h 1067"/>
                <a:gd name="T6" fmla="*/ 627 w 644"/>
                <a:gd name="T7" fmla="*/ 780 h 1067"/>
                <a:gd name="T8" fmla="*/ 627 w 644"/>
                <a:gd name="T9" fmla="*/ 719 h 1067"/>
                <a:gd name="T10" fmla="*/ 566 w 644"/>
                <a:gd name="T11" fmla="*/ 719 h 1067"/>
                <a:gd name="T12" fmla="*/ 365 w 644"/>
                <a:gd name="T13" fmla="*/ 920 h 1067"/>
                <a:gd name="T14" fmla="*/ 365 w 644"/>
                <a:gd name="T15" fmla="*/ 43 h 1067"/>
                <a:gd name="T16" fmla="*/ 322 w 644"/>
                <a:gd name="T17" fmla="*/ 0 h 1067"/>
                <a:gd name="T18" fmla="*/ 279 w 644"/>
                <a:gd name="T19" fmla="*/ 43 h 1067"/>
                <a:gd name="T20" fmla="*/ 279 w 644"/>
                <a:gd name="T21" fmla="*/ 920 h 1067"/>
                <a:gd name="T22" fmla="*/ 78 w 644"/>
                <a:gd name="T23" fmla="*/ 719 h 1067"/>
                <a:gd name="T24" fmla="*/ 17 w 644"/>
                <a:gd name="T25" fmla="*/ 719 h 1067"/>
                <a:gd name="T26" fmla="*/ 17 w 644"/>
                <a:gd name="T27" fmla="*/ 780 h 1067"/>
                <a:gd name="T28" fmla="*/ 292 w 644"/>
                <a:gd name="T29" fmla="*/ 1055 h 1067"/>
                <a:gd name="T30" fmla="*/ 292 w 644"/>
                <a:gd name="T31" fmla="*/ 1055 h 1067"/>
                <a:gd name="T32" fmla="*/ 292 w 644"/>
                <a:gd name="T33" fmla="*/ 105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 h="1067">
                  <a:moveTo>
                    <a:pt x="292" y="1055"/>
                  </a:moveTo>
                  <a:cubicBezTo>
                    <a:pt x="300" y="1063"/>
                    <a:pt x="311" y="1067"/>
                    <a:pt x="322" y="1067"/>
                  </a:cubicBezTo>
                  <a:cubicBezTo>
                    <a:pt x="333" y="1067"/>
                    <a:pt x="344" y="1063"/>
                    <a:pt x="352" y="1055"/>
                  </a:cubicBezTo>
                  <a:cubicBezTo>
                    <a:pt x="627" y="780"/>
                    <a:pt x="627" y="780"/>
                    <a:pt x="627" y="780"/>
                  </a:cubicBezTo>
                  <a:cubicBezTo>
                    <a:pt x="644" y="763"/>
                    <a:pt x="644" y="736"/>
                    <a:pt x="627" y="719"/>
                  </a:cubicBezTo>
                  <a:cubicBezTo>
                    <a:pt x="610" y="702"/>
                    <a:pt x="583" y="702"/>
                    <a:pt x="566" y="719"/>
                  </a:cubicBezTo>
                  <a:cubicBezTo>
                    <a:pt x="365" y="920"/>
                    <a:pt x="365" y="920"/>
                    <a:pt x="365" y="920"/>
                  </a:cubicBezTo>
                  <a:cubicBezTo>
                    <a:pt x="365" y="43"/>
                    <a:pt x="365" y="43"/>
                    <a:pt x="365" y="43"/>
                  </a:cubicBezTo>
                  <a:cubicBezTo>
                    <a:pt x="365" y="19"/>
                    <a:pt x="346" y="0"/>
                    <a:pt x="322" y="0"/>
                  </a:cubicBezTo>
                  <a:cubicBezTo>
                    <a:pt x="298" y="0"/>
                    <a:pt x="279" y="19"/>
                    <a:pt x="279" y="43"/>
                  </a:cubicBezTo>
                  <a:cubicBezTo>
                    <a:pt x="279" y="920"/>
                    <a:pt x="279" y="920"/>
                    <a:pt x="279" y="920"/>
                  </a:cubicBezTo>
                  <a:cubicBezTo>
                    <a:pt x="78" y="719"/>
                    <a:pt x="78" y="719"/>
                    <a:pt x="78" y="719"/>
                  </a:cubicBezTo>
                  <a:cubicBezTo>
                    <a:pt x="61" y="702"/>
                    <a:pt x="34" y="702"/>
                    <a:pt x="17" y="719"/>
                  </a:cubicBezTo>
                  <a:cubicBezTo>
                    <a:pt x="0" y="736"/>
                    <a:pt x="0" y="763"/>
                    <a:pt x="17" y="780"/>
                  </a:cubicBezTo>
                  <a:lnTo>
                    <a:pt x="292" y="1055"/>
                  </a:lnTo>
                  <a:close/>
                  <a:moveTo>
                    <a:pt x="292" y="1055"/>
                  </a:moveTo>
                  <a:cubicBezTo>
                    <a:pt x="292" y="1055"/>
                    <a:pt x="292" y="1055"/>
                    <a:pt x="292" y="10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文本框 13">
            <a:extLst>
              <a:ext uri="{FF2B5EF4-FFF2-40B4-BE49-F238E27FC236}">
                <a16:creationId xmlns:a16="http://schemas.microsoft.com/office/drawing/2014/main" id="{9E6C9E5F-AE71-4B43-8DF1-3E024C8E11CD}"/>
              </a:ext>
            </a:extLst>
          </p:cNvPr>
          <p:cNvSpPr txBox="1"/>
          <p:nvPr/>
        </p:nvSpPr>
        <p:spPr>
          <a:xfrm>
            <a:off x="3790482" y="1684100"/>
            <a:ext cx="6916813" cy="1727974"/>
          </a:xfrm>
          <a:prstGeom prst="rect">
            <a:avLst/>
          </a:prstGeom>
          <a:noFill/>
        </p:spPr>
        <p:txBody>
          <a:bodyPr wrap="square" rtlCol="0">
            <a:spAutoFit/>
          </a:bodyPr>
          <a:lstStyle/>
          <a:p>
            <a:pPr>
              <a:lnSpc>
                <a:spcPct val="120000"/>
              </a:lnSpc>
            </a:pPr>
            <a:r>
              <a:rPr lang="zh-CN" altLang="en-US" dirty="0">
                <a:solidFill>
                  <a:srgbClr val="3F403E"/>
                </a:solidFill>
                <a:latin typeface="+mn-ea"/>
              </a:rPr>
              <a:t>最初每一局我都直接用一个</a:t>
            </a:r>
            <a:r>
              <a:rPr lang="en-US" altLang="zh-CN" dirty="0" err="1">
                <a:solidFill>
                  <a:srgbClr val="3F403E"/>
                </a:solidFill>
                <a:latin typeface="+mn-ea"/>
              </a:rPr>
              <a:t>ArrayList</a:t>
            </a:r>
            <a:r>
              <a:rPr lang="en-US" altLang="zh-CN" dirty="0">
                <a:solidFill>
                  <a:srgbClr val="3F403E"/>
                </a:solidFill>
                <a:latin typeface="+mn-ea"/>
              </a:rPr>
              <a:t>&lt;</a:t>
            </a:r>
            <a:r>
              <a:rPr lang="en-US" altLang="zh-CN" dirty="0" err="1">
                <a:solidFill>
                  <a:srgbClr val="3F403E"/>
                </a:solidFill>
                <a:latin typeface="+mn-ea"/>
              </a:rPr>
              <a:t>ChessPoint</a:t>
            </a:r>
            <a:r>
              <a:rPr lang="en-US" altLang="zh-CN" dirty="0">
                <a:solidFill>
                  <a:srgbClr val="3F403E"/>
                </a:solidFill>
                <a:latin typeface="+mn-ea"/>
              </a:rPr>
              <a:t>&gt; history</a:t>
            </a:r>
            <a:r>
              <a:rPr lang="zh-CN" altLang="en-US" dirty="0">
                <a:solidFill>
                  <a:srgbClr val="3F403E"/>
                </a:solidFill>
                <a:latin typeface="+mn-ea"/>
              </a:rPr>
              <a:t>来直接存储每一局的下棋记录，但是这样一来一是自己可能把</a:t>
            </a:r>
            <a:r>
              <a:rPr lang="en-US" altLang="zh-CN" dirty="0">
                <a:solidFill>
                  <a:srgbClr val="3F403E"/>
                </a:solidFill>
                <a:latin typeface="+mn-ea"/>
              </a:rPr>
              <a:t>history</a:t>
            </a:r>
            <a:r>
              <a:rPr lang="zh-CN" altLang="en-US" dirty="0">
                <a:solidFill>
                  <a:srgbClr val="3F403E"/>
                </a:solidFill>
                <a:latin typeface="+mn-ea"/>
              </a:rPr>
              <a:t>重新赋值，二来难以存储。若零散地存储和读取，那么每找一颗棋子其实</a:t>
            </a:r>
            <a:r>
              <a:rPr lang="en-US" altLang="zh-CN" dirty="0">
                <a:solidFill>
                  <a:srgbClr val="3F403E"/>
                </a:solidFill>
                <a:latin typeface="+mn-ea"/>
              </a:rPr>
              <a:t>Java</a:t>
            </a:r>
            <a:r>
              <a:rPr lang="zh-CN" altLang="en-US" dirty="0">
                <a:solidFill>
                  <a:srgbClr val="3F403E"/>
                </a:solidFill>
                <a:latin typeface="+mn-ea"/>
              </a:rPr>
              <a:t>底层实现时都经过了很复杂的长路。</a:t>
            </a:r>
            <a:endParaRPr lang="en-US" altLang="zh-CN" dirty="0">
              <a:solidFill>
                <a:srgbClr val="969F98"/>
              </a:solidFill>
              <a:latin typeface="+mn-ea"/>
            </a:endParaRPr>
          </a:p>
          <a:p>
            <a:pPr>
              <a:lnSpc>
                <a:spcPct val="120000"/>
              </a:lnSpc>
            </a:pPr>
            <a:endParaRPr lang="en-US" altLang="zh-CN" dirty="0">
              <a:solidFill>
                <a:srgbClr val="969F98"/>
              </a:solidFill>
              <a:latin typeface="+mn-ea"/>
            </a:endParaRPr>
          </a:p>
        </p:txBody>
      </p:sp>
      <p:sp>
        <p:nvSpPr>
          <p:cNvPr id="15" name="文本框 14">
            <a:extLst>
              <a:ext uri="{FF2B5EF4-FFF2-40B4-BE49-F238E27FC236}">
                <a16:creationId xmlns:a16="http://schemas.microsoft.com/office/drawing/2014/main" id="{B66C587C-F1AA-47A0-A745-FCB2C65542C8}"/>
              </a:ext>
            </a:extLst>
          </p:cNvPr>
          <p:cNvSpPr txBox="1"/>
          <p:nvPr/>
        </p:nvSpPr>
        <p:spPr>
          <a:xfrm>
            <a:off x="3790482" y="1102148"/>
            <a:ext cx="1415772" cy="461665"/>
          </a:xfrm>
          <a:prstGeom prst="rect">
            <a:avLst/>
          </a:prstGeom>
          <a:noFill/>
        </p:spPr>
        <p:txBody>
          <a:bodyPr wrap="none" rtlCol="0">
            <a:spAutoFit/>
          </a:bodyPr>
          <a:lstStyle/>
          <a:p>
            <a:r>
              <a:rPr lang="zh-CN" altLang="en-US" sz="2400" b="1" dirty="0">
                <a:solidFill>
                  <a:srgbClr val="3F403E"/>
                </a:solidFill>
                <a:latin typeface="+mj-ea"/>
                <a:ea typeface="+mj-ea"/>
              </a:rPr>
              <a:t>存储棋子</a:t>
            </a:r>
          </a:p>
        </p:txBody>
      </p:sp>
      <p:cxnSp>
        <p:nvCxnSpPr>
          <p:cNvPr id="16" name="直接连接符 15">
            <a:extLst>
              <a:ext uri="{FF2B5EF4-FFF2-40B4-BE49-F238E27FC236}">
                <a16:creationId xmlns:a16="http://schemas.microsoft.com/office/drawing/2014/main" id="{5E6773A1-BD34-477A-B3D3-B139F0B35F85}"/>
              </a:ext>
            </a:extLst>
          </p:cNvPr>
          <p:cNvCxnSpPr>
            <a:cxnSpLocks/>
          </p:cNvCxnSpPr>
          <p:nvPr/>
        </p:nvCxnSpPr>
        <p:spPr>
          <a:xfrm flipV="1">
            <a:off x="3880919" y="1623956"/>
            <a:ext cx="2154488" cy="1"/>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EC10A4C-2118-484B-B1EB-6E52A0612736}"/>
              </a:ext>
            </a:extLst>
          </p:cNvPr>
          <p:cNvSpPr/>
          <p:nvPr/>
        </p:nvSpPr>
        <p:spPr>
          <a:xfrm>
            <a:off x="1363519" y="3380676"/>
            <a:ext cx="9343776" cy="2191172"/>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3" name="文本框 22">
            <a:extLst>
              <a:ext uri="{FF2B5EF4-FFF2-40B4-BE49-F238E27FC236}">
                <a16:creationId xmlns:a16="http://schemas.microsoft.com/office/drawing/2014/main" id="{62E701A3-97EC-4129-A1E0-BB5A6EC14BDB}"/>
              </a:ext>
            </a:extLst>
          </p:cNvPr>
          <p:cNvSpPr txBox="1"/>
          <p:nvPr/>
        </p:nvSpPr>
        <p:spPr>
          <a:xfrm>
            <a:off x="2637592" y="3576219"/>
            <a:ext cx="6916813" cy="1063176"/>
          </a:xfrm>
          <a:prstGeom prst="rect">
            <a:avLst/>
          </a:prstGeom>
          <a:noFill/>
        </p:spPr>
        <p:txBody>
          <a:bodyPr wrap="square" rtlCol="0">
            <a:spAutoFit/>
          </a:bodyPr>
          <a:lstStyle/>
          <a:p>
            <a:pPr>
              <a:lnSpc>
                <a:spcPct val="120000"/>
              </a:lnSpc>
            </a:pPr>
            <a:r>
              <a:rPr lang="zh-CN" altLang="en-US" dirty="0">
                <a:solidFill>
                  <a:srgbClr val="3F403E"/>
                </a:solidFill>
                <a:latin typeface="+mn-ea"/>
              </a:rPr>
              <a:t>一天晚上舍友在玩一个单机游戏，存档保存在本地，很悲痛地说游戏存档不见了，白肝了，我突然意识到那些对存档需要高频读写的大型游戏都有一个游戏存档文件，直接加载文件后再进行存储。</a:t>
            </a:r>
            <a:endParaRPr lang="en-US" altLang="zh-CN" dirty="0">
              <a:solidFill>
                <a:srgbClr val="969F98"/>
              </a:solidFill>
              <a:latin typeface="+mn-ea"/>
            </a:endParaRPr>
          </a:p>
        </p:txBody>
      </p:sp>
    </p:spTree>
    <p:extLst>
      <p:ext uri="{BB962C8B-B14F-4D97-AF65-F5344CB8AC3E}">
        <p14:creationId xmlns:p14="http://schemas.microsoft.com/office/powerpoint/2010/main" val="3200128466"/>
      </p:ext>
    </p:extLst>
  </p:cSld>
  <p:clrMapOvr>
    <a:masterClrMapping/>
  </p:clrMapOvr>
  <p:transition spd="slow" advTm="8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811D951-6D2E-4EA9-BD3D-7B643DCAECED}"/>
              </a:ext>
            </a:extLst>
          </p:cNvPr>
          <p:cNvSpPr/>
          <p:nvPr/>
        </p:nvSpPr>
        <p:spPr>
          <a:xfrm>
            <a:off x="304800" y="1553379"/>
            <a:ext cx="11582400"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4">
            <a:extLst>
              <a:ext uri="{FF2B5EF4-FFF2-40B4-BE49-F238E27FC236}">
                <a16:creationId xmlns:a16="http://schemas.microsoft.com/office/drawing/2014/main" id="{D5F0B677-1DA7-4ECF-BE55-FCB35B214337}"/>
              </a:ext>
            </a:extLst>
          </p:cNvPr>
          <p:cNvSpPr/>
          <p:nvPr/>
        </p:nvSpPr>
        <p:spPr>
          <a:xfrm>
            <a:off x="0" y="995208"/>
            <a:ext cx="12192000" cy="2105128"/>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3386EF83-8075-44C8-8904-12B56530A93D}"/>
              </a:ext>
            </a:extLst>
          </p:cNvPr>
          <p:cNvSpPr/>
          <p:nvPr/>
        </p:nvSpPr>
        <p:spPr>
          <a:xfrm>
            <a:off x="824344" y="1719569"/>
            <a:ext cx="10453255" cy="4552442"/>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id="{C47D4107-840B-49F2-A72E-3765F8EBE581}"/>
              </a:ext>
            </a:extLst>
          </p:cNvPr>
          <p:cNvSpPr txBox="1"/>
          <p:nvPr/>
        </p:nvSpPr>
        <p:spPr>
          <a:xfrm>
            <a:off x="2672901" y="4430720"/>
            <a:ext cx="6851073" cy="1395575"/>
          </a:xfrm>
          <a:prstGeom prst="rect">
            <a:avLst/>
          </a:prstGeom>
          <a:noFill/>
        </p:spPr>
        <p:txBody>
          <a:bodyPr wrap="square" rtlCol="0">
            <a:spAutoFit/>
          </a:bodyPr>
          <a:lstStyle/>
          <a:p>
            <a:pPr algn="ctr">
              <a:lnSpc>
                <a:spcPct val="120000"/>
              </a:lnSpc>
            </a:pPr>
            <a:r>
              <a:rPr lang="zh-CN" altLang="en-US" dirty="0">
                <a:solidFill>
                  <a:srgbClr val="3F403E"/>
                </a:solidFill>
                <a:latin typeface="+mn-ea"/>
              </a:rPr>
              <a:t>我将玩家的每一盘棋局用</a:t>
            </a:r>
            <a:r>
              <a:rPr lang="en-US" altLang="zh-CN" dirty="0">
                <a:solidFill>
                  <a:srgbClr val="3F403E"/>
                </a:solidFill>
                <a:latin typeface="+mn-ea"/>
              </a:rPr>
              <a:t>LinkedList</a:t>
            </a:r>
            <a:r>
              <a:rPr lang="zh-CN" altLang="en-US" dirty="0">
                <a:solidFill>
                  <a:srgbClr val="3F403E"/>
                </a:solidFill>
                <a:latin typeface="+mn-ea"/>
              </a:rPr>
              <a:t>打包成了一个存档，运行游戏时加载到本地来，游戏结束后再存回内存中，便于复盘查找，也便于直接对文档存取。并且这样的存取方式在复盘每一盘棋局时，避开了直接存取时很多莫名的</a:t>
            </a:r>
            <a:r>
              <a:rPr lang="en-US" altLang="zh-CN" dirty="0">
                <a:solidFill>
                  <a:srgbClr val="3F403E"/>
                </a:solidFill>
                <a:latin typeface="+mn-ea"/>
              </a:rPr>
              <a:t>bug</a:t>
            </a:r>
            <a:r>
              <a:rPr lang="zh-CN" altLang="en-US" dirty="0">
                <a:solidFill>
                  <a:srgbClr val="3F403E"/>
                </a:solidFill>
                <a:latin typeface="+mn-ea"/>
              </a:rPr>
              <a:t>。</a:t>
            </a:r>
            <a:endParaRPr lang="en-US" altLang="zh-CN" dirty="0">
              <a:solidFill>
                <a:srgbClr val="3F403E"/>
              </a:solidFill>
              <a:latin typeface="+mn-ea"/>
            </a:endParaRPr>
          </a:p>
        </p:txBody>
      </p:sp>
      <p:cxnSp>
        <p:nvCxnSpPr>
          <p:cNvPr id="29" name="直接连接符 28">
            <a:extLst>
              <a:ext uri="{FF2B5EF4-FFF2-40B4-BE49-F238E27FC236}">
                <a16:creationId xmlns:a16="http://schemas.microsoft.com/office/drawing/2014/main" id="{A13ED5B9-7908-4AFF-80F5-7A5C0425DAD4}"/>
              </a:ext>
            </a:extLst>
          </p:cNvPr>
          <p:cNvCxnSpPr>
            <a:cxnSpLocks/>
          </p:cNvCxnSpPr>
          <p:nvPr/>
        </p:nvCxnSpPr>
        <p:spPr>
          <a:xfrm flipH="1">
            <a:off x="4839410" y="4312413"/>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033C9A34-2C1B-4932-9C1F-D2B2BE777962}"/>
              </a:ext>
            </a:extLst>
          </p:cNvPr>
          <p:cNvPicPr>
            <a:picLocks noChangeAspect="1"/>
          </p:cNvPicPr>
          <p:nvPr/>
        </p:nvPicPr>
        <p:blipFill>
          <a:blip r:embed="rId2"/>
          <a:stretch>
            <a:fillRect/>
          </a:stretch>
        </p:blipFill>
        <p:spPr>
          <a:xfrm>
            <a:off x="1745115" y="2218091"/>
            <a:ext cx="8701769" cy="1862031"/>
          </a:xfrm>
          <a:prstGeom prst="rect">
            <a:avLst/>
          </a:prstGeom>
        </p:spPr>
      </p:pic>
      <p:sp>
        <p:nvSpPr>
          <p:cNvPr id="11" name="文本框 10">
            <a:extLst>
              <a:ext uri="{FF2B5EF4-FFF2-40B4-BE49-F238E27FC236}">
                <a16:creationId xmlns:a16="http://schemas.microsoft.com/office/drawing/2014/main" id="{16928DAF-A237-469D-947C-C3282B6F7293}"/>
              </a:ext>
            </a:extLst>
          </p:cNvPr>
          <p:cNvSpPr txBox="1"/>
          <p:nvPr/>
        </p:nvSpPr>
        <p:spPr>
          <a:xfrm>
            <a:off x="2672901" y="1063082"/>
            <a:ext cx="6624526" cy="636456"/>
          </a:xfrm>
          <a:prstGeom prst="rect">
            <a:avLst/>
          </a:prstGeom>
          <a:noFill/>
        </p:spPr>
        <p:txBody>
          <a:bodyPr wrap="square" rtlCol="0">
            <a:spAutoFit/>
          </a:bodyPr>
          <a:lstStyle/>
          <a:p>
            <a:pPr algn="ctr">
              <a:lnSpc>
                <a:spcPct val="120000"/>
              </a:lnSpc>
            </a:pPr>
            <a:r>
              <a:rPr lang="zh-CN" altLang="en-US" sz="3200" b="1" dirty="0">
                <a:solidFill>
                  <a:schemeClr val="bg1"/>
                </a:solidFill>
                <a:latin typeface="+mn-ea"/>
              </a:rPr>
              <a:t>游戏存档式存取</a:t>
            </a:r>
            <a:endParaRPr lang="en-US" altLang="zh-CN" sz="3200" b="1" dirty="0">
              <a:solidFill>
                <a:schemeClr val="bg1"/>
              </a:solidFill>
              <a:latin typeface="+mn-ea"/>
            </a:endParaRPr>
          </a:p>
        </p:txBody>
      </p:sp>
    </p:spTree>
    <p:extLst>
      <p:ext uri="{BB962C8B-B14F-4D97-AF65-F5344CB8AC3E}">
        <p14:creationId xmlns:p14="http://schemas.microsoft.com/office/powerpoint/2010/main" val="1218383951"/>
      </p:ext>
    </p:extLst>
  </p:cSld>
  <p:clrMapOvr>
    <a:masterClrMapping/>
  </p:clrMapOvr>
  <mc:AlternateContent xmlns:mc="http://schemas.openxmlformats.org/markup-compatibility/2006" xmlns:p14="http://schemas.microsoft.com/office/powerpoint/2010/main">
    <mc:Choice Requires="p14">
      <p:transition spd="slow" p14:dur="1600" advTm="4000">
        <p:blinds dir="vert"/>
      </p:transition>
    </mc:Choice>
    <mc:Fallback xmlns="">
      <p:transition spd="slow" advTm="4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3987349-55BF-46FB-8E1A-FFB23233A5AE}"/>
              </a:ext>
            </a:extLst>
          </p:cNvPr>
          <p:cNvSpPr/>
          <p:nvPr/>
        </p:nvSpPr>
        <p:spPr>
          <a:xfrm>
            <a:off x="1277957" y="1094342"/>
            <a:ext cx="9636084" cy="4702366"/>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a:extLst>
              <a:ext uri="{FF2B5EF4-FFF2-40B4-BE49-F238E27FC236}">
                <a16:creationId xmlns:a16="http://schemas.microsoft.com/office/drawing/2014/main" id="{1CC05087-E4A6-48E6-B56B-F86165A09EF2}"/>
              </a:ext>
            </a:extLst>
          </p:cNvPr>
          <p:cNvSpPr/>
          <p:nvPr/>
        </p:nvSpPr>
        <p:spPr>
          <a:xfrm>
            <a:off x="3742063" y="0"/>
            <a:ext cx="4707874"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2B39C57-17A5-4D83-BDB7-6FD2E59B75B7}"/>
              </a:ext>
            </a:extLst>
          </p:cNvPr>
          <p:cNvSpPr/>
          <p:nvPr/>
        </p:nvSpPr>
        <p:spPr>
          <a:xfrm>
            <a:off x="1746091" y="3243336"/>
            <a:ext cx="8519710" cy="358599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a:extLst>
              <a:ext uri="{FF2B5EF4-FFF2-40B4-BE49-F238E27FC236}">
                <a16:creationId xmlns:a16="http://schemas.microsoft.com/office/drawing/2014/main" id="{283AC7F9-DA48-4B2A-9626-169CA23F84C7}"/>
              </a:ext>
            </a:extLst>
          </p:cNvPr>
          <p:cNvSpPr txBox="1"/>
          <p:nvPr/>
        </p:nvSpPr>
        <p:spPr>
          <a:xfrm>
            <a:off x="2418119" y="4806650"/>
            <a:ext cx="7175654" cy="1063176"/>
          </a:xfrm>
          <a:prstGeom prst="rect">
            <a:avLst/>
          </a:prstGeom>
          <a:noFill/>
        </p:spPr>
        <p:txBody>
          <a:bodyPr wrap="square" rtlCol="0">
            <a:spAutoFit/>
          </a:bodyPr>
          <a:lstStyle/>
          <a:p>
            <a:pPr algn="ctr">
              <a:lnSpc>
                <a:spcPct val="120000"/>
              </a:lnSpc>
            </a:pPr>
            <a:r>
              <a:rPr lang="zh-CN" altLang="en-US" dirty="0">
                <a:solidFill>
                  <a:srgbClr val="3F403E"/>
                </a:solidFill>
                <a:latin typeface="+mn-ea"/>
              </a:rPr>
              <a:t>由于复盘时的棋盘、下棋、胜利检测等操作其实都已经实现过，当我借助于</a:t>
            </a:r>
            <a:r>
              <a:rPr lang="en-US" altLang="zh-CN" dirty="0">
                <a:solidFill>
                  <a:srgbClr val="3F403E"/>
                </a:solidFill>
                <a:latin typeface="+mn-ea"/>
              </a:rPr>
              <a:t>Java</a:t>
            </a:r>
            <a:r>
              <a:rPr lang="zh-CN" altLang="en-US" dirty="0">
                <a:solidFill>
                  <a:srgbClr val="3F403E"/>
                </a:solidFill>
                <a:latin typeface="+mn-ea"/>
              </a:rPr>
              <a:t>的继承特性来实现时，就只用编写少量的代码</a:t>
            </a:r>
            <a:r>
              <a:rPr lang="en-US" altLang="zh-CN" dirty="0">
                <a:solidFill>
                  <a:srgbClr val="3F403E"/>
                </a:solidFill>
                <a:latin typeface="+mn-ea"/>
              </a:rPr>
              <a:t>——</a:t>
            </a:r>
            <a:r>
              <a:rPr lang="zh-CN" altLang="en-US" dirty="0">
                <a:solidFill>
                  <a:srgbClr val="3F403E"/>
                </a:solidFill>
                <a:latin typeface="+mn-ea"/>
              </a:rPr>
              <a:t>使用的类很多，复用的代码也很多</a:t>
            </a:r>
            <a:endParaRPr lang="en-US" altLang="zh-CN" dirty="0">
              <a:solidFill>
                <a:srgbClr val="3F403E"/>
              </a:solidFill>
              <a:latin typeface="+mn-ea"/>
            </a:endParaRPr>
          </a:p>
        </p:txBody>
      </p:sp>
      <p:cxnSp>
        <p:nvCxnSpPr>
          <p:cNvPr id="7" name="直接连接符 6">
            <a:extLst>
              <a:ext uri="{FF2B5EF4-FFF2-40B4-BE49-F238E27FC236}">
                <a16:creationId xmlns:a16="http://schemas.microsoft.com/office/drawing/2014/main" id="{220416C1-7ECD-45C0-A7B0-7389506ACED8}"/>
              </a:ext>
            </a:extLst>
          </p:cNvPr>
          <p:cNvCxnSpPr>
            <a:cxnSpLocks/>
          </p:cNvCxnSpPr>
          <p:nvPr/>
        </p:nvCxnSpPr>
        <p:spPr>
          <a:xfrm flipH="1">
            <a:off x="4095991" y="3065336"/>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3699D38B-091A-42EE-A5AE-9237C1B7D853}"/>
              </a:ext>
            </a:extLst>
          </p:cNvPr>
          <p:cNvPicPr>
            <a:picLocks noChangeAspect="1"/>
          </p:cNvPicPr>
          <p:nvPr/>
        </p:nvPicPr>
        <p:blipFill>
          <a:blip r:embed="rId2"/>
          <a:stretch>
            <a:fillRect/>
          </a:stretch>
        </p:blipFill>
        <p:spPr>
          <a:xfrm>
            <a:off x="743599" y="1061292"/>
            <a:ext cx="3593542" cy="2284267"/>
          </a:xfrm>
          <a:prstGeom prst="rect">
            <a:avLst/>
          </a:prstGeom>
        </p:spPr>
      </p:pic>
      <p:pic>
        <p:nvPicPr>
          <p:cNvPr id="13" name="图片 12">
            <a:extLst>
              <a:ext uri="{FF2B5EF4-FFF2-40B4-BE49-F238E27FC236}">
                <a16:creationId xmlns:a16="http://schemas.microsoft.com/office/drawing/2014/main" id="{31525FD5-28C6-4193-8C22-94735AC4B1D3}"/>
              </a:ext>
            </a:extLst>
          </p:cNvPr>
          <p:cNvPicPr>
            <a:picLocks noChangeAspect="1"/>
          </p:cNvPicPr>
          <p:nvPr/>
        </p:nvPicPr>
        <p:blipFill>
          <a:blip r:embed="rId3"/>
          <a:stretch>
            <a:fillRect/>
          </a:stretch>
        </p:blipFill>
        <p:spPr>
          <a:xfrm>
            <a:off x="4932219" y="860226"/>
            <a:ext cx="6088639" cy="3300546"/>
          </a:xfrm>
          <a:prstGeom prst="rect">
            <a:avLst/>
          </a:prstGeom>
        </p:spPr>
      </p:pic>
      <p:sp>
        <p:nvSpPr>
          <p:cNvPr id="14" name="文本框 13">
            <a:extLst>
              <a:ext uri="{FF2B5EF4-FFF2-40B4-BE49-F238E27FC236}">
                <a16:creationId xmlns:a16="http://schemas.microsoft.com/office/drawing/2014/main" id="{1FDF5F6D-CC7A-420D-86FF-457FAC69872C}"/>
              </a:ext>
            </a:extLst>
          </p:cNvPr>
          <p:cNvSpPr txBox="1"/>
          <p:nvPr/>
        </p:nvSpPr>
        <p:spPr>
          <a:xfrm>
            <a:off x="2540370" y="82684"/>
            <a:ext cx="7175654" cy="704424"/>
          </a:xfrm>
          <a:prstGeom prst="rect">
            <a:avLst/>
          </a:prstGeom>
          <a:noFill/>
        </p:spPr>
        <p:txBody>
          <a:bodyPr wrap="square" rtlCol="0">
            <a:spAutoFit/>
          </a:bodyPr>
          <a:lstStyle/>
          <a:p>
            <a:pPr algn="ctr">
              <a:lnSpc>
                <a:spcPct val="120000"/>
              </a:lnSpc>
            </a:pPr>
            <a:r>
              <a:rPr lang="zh-CN" altLang="en-US" sz="3600" b="1" dirty="0">
                <a:solidFill>
                  <a:schemeClr val="bg1"/>
                </a:solidFill>
                <a:latin typeface="+mn-ea"/>
              </a:rPr>
              <a:t>借助继承来简化代码</a:t>
            </a:r>
            <a:endParaRPr lang="en-US" altLang="zh-CN" sz="3600" b="1" dirty="0">
              <a:solidFill>
                <a:schemeClr val="bg1"/>
              </a:solidFill>
              <a:latin typeface="+mn-ea"/>
            </a:endParaRPr>
          </a:p>
        </p:txBody>
      </p:sp>
    </p:spTree>
    <p:extLst>
      <p:ext uri="{BB962C8B-B14F-4D97-AF65-F5344CB8AC3E}">
        <p14:creationId xmlns:p14="http://schemas.microsoft.com/office/powerpoint/2010/main" val="1366381380"/>
      </p:ext>
    </p:extLst>
  </p:cSld>
  <p:clrMapOvr>
    <a:masterClrMapping/>
  </p:clrMapOvr>
  <p:transition spd="slow" advTm="6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3C59978-E4BC-4E53-B081-ECFC07D0DCDA}"/>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A8FA9B7-661A-4838-A8C8-5EA1715D9F20}"/>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9">
            <a:extLst>
              <a:ext uri="{FF2B5EF4-FFF2-40B4-BE49-F238E27FC236}">
                <a16:creationId xmlns:a16="http://schemas.microsoft.com/office/drawing/2014/main" id="{8391298F-0216-4663-836E-2F14A93533B4}"/>
              </a:ext>
            </a:extLst>
          </p:cNvPr>
          <p:cNvSpPr/>
          <p:nvPr/>
        </p:nvSpPr>
        <p:spPr>
          <a:xfrm>
            <a:off x="0" y="2247071"/>
            <a:ext cx="12192000" cy="2363856"/>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a:extLst>
              <a:ext uri="{FF2B5EF4-FFF2-40B4-BE49-F238E27FC236}">
                <a16:creationId xmlns:a16="http://schemas.microsoft.com/office/drawing/2014/main" id="{F740B855-B4F2-4C89-9C91-6E3EBB86A768}"/>
              </a:ext>
            </a:extLst>
          </p:cNvPr>
          <p:cNvSpPr txBox="1"/>
          <p:nvPr/>
        </p:nvSpPr>
        <p:spPr>
          <a:xfrm>
            <a:off x="4720216" y="2751891"/>
            <a:ext cx="2749471" cy="707886"/>
          </a:xfrm>
          <a:prstGeom prst="rect">
            <a:avLst/>
          </a:prstGeom>
          <a:noFill/>
        </p:spPr>
        <p:txBody>
          <a:bodyPr wrap="none" rtlCol="0">
            <a:spAutoFit/>
          </a:bodyPr>
          <a:lstStyle/>
          <a:p>
            <a:pPr algn="ctr"/>
            <a:r>
              <a:rPr lang="zh-CN" altLang="en-US" sz="4000" b="1" dirty="0">
                <a:solidFill>
                  <a:srgbClr val="FCFCFD"/>
                </a:solidFill>
                <a:latin typeface="+mj-ea"/>
                <a:ea typeface="+mj-ea"/>
              </a:rPr>
              <a:t>收获与总结</a:t>
            </a:r>
          </a:p>
        </p:txBody>
      </p:sp>
      <p:sp>
        <p:nvSpPr>
          <p:cNvPr id="5" name="文本框 4">
            <a:extLst>
              <a:ext uri="{FF2B5EF4-FFF2-40B4-BE49-F238E27FC236}">
                <a16:creationId xmlns:a16="http://schemas.microsoft.com/office/drawing/2014/main" id="{8DD5A966-C00A-4F10-A054-95E8E14BD01B}"/>
              </a:ext>
            </a:extLst>
          </p:cNvPr>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F9B359"/>
                </a:solidFill>
                <a:latin typeface="+mj-ea"/>
                <a:ea typeface="+mj-ea"/>
              </a:rPr>
              <a:t>PART 3</a:t>
            </a:r>
            <a:endParaRPr lang="zh-CN" altLang="en-US" sz="6600" dirty="0">
              <a:solidFill>
                <a:srgbClr val="F9B359"/>
              </a:solidFill>
              <a:latin typeface="+mj-ea"/>
              <a:ea typeface="+mj-ea"/>
            </a:endParaRPr>
          </a:p>
        </p:txBody>
      </p:sp>
    </p:spTree>
    <p:extLst>
      <p:ext uri="{BB962C8B-B14F-4D97-AF65-F5344CB8AC3E}">
        <p14:creationId xmlns:p14="http://schemas.microsoft.com/office/powerpoint/2010/main" val="730245673"/>
      </p:ext>
    </p:extLst>
  </p:cSld>
  <p:clrMapOvr>
    <a:masterClrMapping/>
  </p:clrMapOvr>
  <mc:AlternateContent xmlns:mc="http://schemas.openxmlformats.org/markup-compatibility/2006" xmlns:p14="http://schemas.microsoft.com/office/powerpoint/2010/main">
    <mc:Choice Requires="p14">
      <p:transition spd="slow" p14:dur="1400" advTm="5100">
        <p14:doors dir="vert"/>
      </p:transition>
    </mc:Choice>
    <mc:Fallback xmlns="">
      <p:transition spd="slow" advTm="51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95E81DAE-06C6-4CF3-AB9A-3021B3E7938F}"/>
              </a:ext>
            </a:extLst>
          </p:cNvPr>
          <p:cNvSpPr/>
          <p:nvPr/>
        </p:nvSpPr>
        <p:spPr>
          <a:xfrm>
            <a:off x="2324559" y="286439"/>
            <a:ext cx="6874898" cy="628512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DF70439F-4169-4C90-ABC2-570EFA4A55FA}"/>
              </a:ext>
            </a:extLst>
          </p:cNvPr>
          <p:cNvSpPr/>
          <p:nvPr/>
        </p:nvSpPr>
        <p:spPr>
          <a:xfrm>
            <a:off x="2148113" y="549276"/>
            <a:ext cx="9348561" cy="575945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a:extLst>
              <a:ext uri="{FF2B5EF4-FFF2-40B4-BE49-F238E27FC236}">
                <a16:creationId xmlns:a16="http://schemas.microsoft.com/office/drawing/2014/main" id="{C9057035-6EA1-48D6-9A02-46530D9BFC8D}"/>
              </a:ext>
            </a:extLst>
          </p:cNvPr>
          <p:cNvSpPr txBox="1"/>
          <p:nvPr/>
        </p:nvSpPr>
        <p:spPr>
          <a:xfrm>
            <a:off x="7460161" y="883504"/>
            <a:ext cx="1620957" cy="523220"/>
          </a:xfrm>
          <a:prstGeom prst="rect">
            <a:avLst/>
          </a:prstGeom>
          <a:noFill/>
        </p:spPr>
        <p:txBody>
          <a:bodyPr wrap="none" rtlCol="0">
            <a:spAutoFit/>
          </a:bodyPr>
          <a:lstStyle/>
          <a:p>
            <a:pPr algn="ctr"/>
            <a:r>
              <a:rPr lang="zh-CN" altLang="en-US" sz="2800" b="1" dirty="0">
                <a:solidFill>
                  <a:srgbClr val="3F403E"/>
                </a:solidFill>
                <a:latin typeface="+mj-ea"/>
                <a:ea typeface="+mj-ea"/>
              </a:rPr>
              <a:t>程序介绍</a:t>
            </a:r>
          </a:p>
        </p:txBody>
      </p:sp>
      <p:sp>
        <p:nvSpPr>
          <p:cNvPr id="6" name="文本框 5">
            <a:extLst>
              <a:ext uri="{FF2B5EF4-FFF2-40B4-BE49-F238E27FC236}">
                <a16:creationId xmlns:a16="http://schemas.microsoft.com/office/drawing/2014/main" id="{A196C69C-E30B-4504-9B72-706B763CA53A}"/>
              </a:ext>
            </a:extLst>
          </p:cNvPr>
          <p:cNvSpPr txBox="1"/>
          <p:nvPr/>
        </p:nvSpPr>
        <p:spPr>
          <a:xfrm>
            <a:off x="6112766" y="1305124"/>
            <a:ext cx="4505898" cy="398379"/>
          </a:xfrm>
          <a:prstGeom prst="rect">
            <a:avLst/>
          </a:prstGeom>
          <a:noFill/>
        </p:spPr>
        <p:txBody>
          <a:bodyPr wrap="square" rtlCol="0">
            <a:spAutoFit/>
          </a:bodyPr>
          <a:lstStyle/>
          <a:p>
            <a:pPr>
              <a:lnSpc>
                <a:spcPct val="120000"/>
              </a:lnSpc>
            </a:pPr>
            <a:r>
              <a:rPr lang="en-US" altLang="zh-CN" dirty="0">
                <a:solidFill>
                  <a:srgbClr val="969F98"/>
                </a:solidFill>
                <a:latin typeface="+mn-ea"/>
              </a:rPr>
              <a:t>Program Introduction</a:t>
            </a:r>
            <a:endParaRPr lang="zh-CN" altLang="en-US" dirty="0">
              <a:solidFill>
                <a:srgbClr val="969F98"/>
              </a:solidFill>
              <a:latin typeface="+mn-ea"/>
            </a:endParaRPr>
          </a:p>
        </p:txBody>
      </p:sp>
      <p:sp>
        <p:nvSpPr>
          <p:cNvPr id="7" name="文本框 6">
            <a:extLst>
              <a:ext uri="{FF2B5EF4-FFF2-40B4-BE49-F238E27FC236}">
                <a16:creationId xmlns:a16="http://schemas.microsoft.com/office/drawing/2014/main" id="{69C793DA-A19F-4DAB-AF05-E1979A01AFB8}"/>
              </a:ext>
            </a:extLst>
          </p:cNvPr>
          <p:cNvSpPr txBox="1"/>
          <p:nvPr/>
        </p:nvSpPr>
        <p:spPr>
          <a:xfrm>
            <a:off x="4978293" y="883504"/>
            <a:ext cx="688009" cy="1200329"/>
          </a:xfrm>
          <a:prstGeom prst="rect">
            <a:avLst/>
          </a:prstGeom>
          <a:noFill/>
        </p:spPr>
        <p:txBody>
          <a:bodyPr wrap="none" rtlCol="0">
            <a:spAutoFit/>
          </a:bodyPr>
          <a:lstStyle/>
          <a:p>
            <a:pPr algn="ctr"/>
            <a:r>
              <a:rPr lang="en-US" altLang="zh-CN" sz="7200" spc="-300" dirty="0">
                <a:solidFill>
                  <a:srgbClr val="F9B359"/>
                </a:solidFill>
                <a:latin typeface="+mj-ea"/>
                <a:ea typeface="+mj-ea"/>
              </a:rPr>
              <a:t>1</a:t>
            </a:r>
            <a:endParaRPr lang="zh-CN" altLang="en-US" sz="7200" spc="-300" dirty="0">
              <a:solidFill>
                <a:srgbClr val="F9B359"/>
              </a:solidFill>
              <a:latin typeface="+mj-ea"/>
              <a:ea typeface="+mj-ea"/>
            </a:endParaRPr>
          </a:p>
        </p:txBody>
      </p:sp>
      <p:cxnSp>
        <p:nvCxnSpPr>
          <p:cNvPr id="9" name="直接连接符 8">
            <a:extLst>
              <a:ext uri="{FF2B5EF4-FFF2-40B4-BE49-F238E27FC236}">
                <a16:creationId xmlns:a16="http://schemas.microsoft.com/office/drawing/2014/main" id="{0382134D-9EAB-452F-A45B-510B1E78BEFA}"/>
              </a:ext>
            </a:extLst>
          </p:cNvPr>
          <p:cNvCxnSpPr>
            <a:cxnSpLocks/>
          </p:cNvCxnSpPr>
          <p:nvPr/>
        </p:nvCxnSpPr>
        <p:spPr>
          <a:xfrm>
            <a:off x="5917974" y="973142"/>
            <a:ext cx="0" cy="5084758"/>
          </a:xfrm>
          <a:prstGeom prst="line">
            <a:avLst/>
          </a:prstGeom>
          <a:ln>
            <a:solidFill>
              <a:srgbClr val="969F98">
                <a:alpha val="40000"/>
              </a:srgbClr>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31F1A9E-4DE1-4B0D-BF03-901FBE6A72D5}"/>
              </a:ext>
            </a:extLst>
          </p:cNvPr>
          <p:cNvSpPr txBox="1"/>
          <p:nvPr/>
        </p:nvSpPr>
        <p:spPr>
          <a:xfrm>
            <a:off x="6921550" y="2235218"/>
            <a:ext cx="2698175" cy="523220"/>
          </a:xfrm>
          <a:prstGeom prst="rect">
            <a:avLst/>
          </a:prstGeom>
          <a:noFill/>
        </p:spPr>
        <p:txBody>
          <a:bodyPr wrap="none" rtlCol="0">
            <a:spAutoFit/>
          </a:bodyPr>
          <a:lstStyle/>
          <a:p>
            <a:pPr algn="ctr"/>
            <a:r>
              <a:rPr lang="zh-CN" altLang="en-US" sz="2800" b="1" dirty="0">
                <a:solidFill>
                  <a:srgbClr val="3F403E"/>
                </a:solidFill>
                <a:latin typeface="+mj-ea"/>
                <a:ea typeface="+mj-ea"/>
              </a:rPr>
              <a:t>问题与解决方案</a:t>
            </a:r>
          </a:p>
        </p:txBody>
      </p:sp>
      <p:sp>
        <p:nvSpPr>
          <p:cNvPr id="20" name="文本框 19">
            <a:extLst>
              <a:ext uri="{FF2B5EF4-FFF2-40B4-BE49-F238E27FC236}">
                <a16:creationId xmlns:a16="http://schemas.microsoft.com/office/drawing/2014/main" id="{B6725800-5F1D-488D-B757-8FD56E1D159A}"/>
              </a:ext>
            </a:extLst>
          </p:cNvPr>
          <p:cNvSpPr txBox="1"/>
          <p:nvPr/>
        </p:nvSpPr>
        <p:spPr>
          <a:xfrm>
            <a:off x="6112766" y="2629129"/>
            <a:ext cx="4505898" cy="398379"/>
          </a:xfrm>
          <a:prstGeom prst="rect">
            <a:avLst/>
          </a:prstGeom>
          <a:noFill/>
        </p:spPr>
        <p:txBody>
          <a:bodyPr wrap="square" rtlCol="0">
            <a:spAutoFit/>
          </a:bodyPr>
          <a:lstStyle/>
          <a:p>
            <a:pPr>
              <a:lnSpc>
                <a:spcPct val="120000"/>
              </a:lnSpc>
            </a:pPr>
            <a:r>
              <a:rPr lang="en-US" altLang="zh-CN" dirty="0">
                <a:solidFill>
                  <a:srgbClr val="969F98"/>
                </a:solidFill>
                <a:latin typeface="+mn-ea"/>
              </a:rPr>
              <a:t>Problems and Solutions</a:t>
            </a:r>
            <a:endParaRPr lang="zh-CN" altLang="en-US" dirty="0">
              <a:solidFill>
                <a:srgbClr val="969F98"/>
              </a:solidFill>
              <a:latin typeface="+mn-ea"/>
            </a:endParaRPr>
          </a:p>
        </p:txBody>
      </p:sp>
      <p:sp>
        <p:nvSpPr>
          <p:cNvPr id="21" name="文本框 20">
            <a:extLst>
              <a:ext uri="{FF2B5EF4-FFF2-40B4-BE49-F238E27FC236}">
                <a16:creationId xmlns:a16="http://schemas.microsoft.com/office/drawing/2014/main" id="{A358F103-9747-4632-ADDE-7D8D5A8B0C31}"/>
              </a:ext>
            </a:extLst>
          </p:cNvPr>
          <p:cNvSpPr txBox="1"/>
          <p:nvPr/>
        </p:nvSpPr>
        <p:spPr>
          <a:xfrm>
            <a:off x="4978293" y="2235218"/>
            <a:ext cx="688009" cy="1200329"/>
          </a:xfrm>
          <a:prstGeom prst="rect">
            <a:avLst/>
          </a:prstGeom>
          <a:noFill/>
        </p:spPr>
        <p:txBody>
          <a:bodyPr wrap="none" rtlCol="0">
            <a:spAutoFit/>
          </a:bodyPr>
          <a:lstStyle/>
          <a:p>
            <a:pPr algn="ctr"/>
            <a:r>
              <a:rPr lang="en-US" altLang="zh-CN" sz="7200" spc="-300" dirty="0">
                <a:solidFill>
                  <a:srgbClr val="F9B359"/>
                </a:solidFill>
                <a:latin typeface="+mj-ea"/>
                <a:ea typeface="+mj-ea"/>
              </a:rPr>
              <a:t>2</a:t>
            </a:r>
            <a:endParaRPr lang="zh-CN" altLang="en-US" sz="7200" spc="-300" dirty="0">
              <a:solidFill>
                <a:srgbClr val="F9B359"/>
              </a:solidFill>
              <a:latin typeface="+mj-ea"/>
              <a:ea typeface="+mj-ea"/>
            </a:endParaRPr>
          </a:p>
        </p:txBody>
      </p:sp>
      <p:sp>
        <p:nvSpPr>
          <p:cNvPr id="22" name="文本框 21">
            <a:extLst>
              <a:ext uri="{FF2B5EF4-FFF2-40B4-BE49-F238E27FC236}">
                <a16:creationId xmlns:a16="http://schemas.microsoft.com/office/drawing/2014/main" id="{F6470F28-81DA-4435-9A00-615AC870F3D0}"/>
              </a:ext>
            </a:extLst>
          </p:cNvPr>
          <p:cNvSpPr txBox="1"/>
          <p:nvPr/>
        </p:nvSpPr>
        <p:spPr>
          <a:xfrm>
            <a:off x="7280625" y="3586932"/>
            <a:ext cx="1980029" cy="523220"/>
          </a:xfrm>
          <a:prstGeom prst="rect">
            <a:avLst/>
          </a:prstGeom>
          <a:noFill/>
        </p:spPr>
        <p:txBody>
          <a:bodyPr wrap="none" rtlCol="0">
            <a:spAutoFit/>
          </a:bodyPr>
          <a:lstStyle/>
          <a:p>
            <a:pPr algn="ctr"/>
            <a:r>
              <a:rPr lang="zh-CN" altLang="en-US" sz="2800" b="1" dirty="0">
                <a:solidFill>
                  <a:srgbClr val="3F403E"/>
                </a:solidFill>
                <a:latin typeface="+mj-ea"/>
                <a:ea typeface="+mj-ea"/>
              </a:rPr>
              <a:t>收获与感想</a:t>
            </a:r>
          </a:p>
        </p:txBody>
      </p:sp>
      <p:sp>
        <p:nvSpPr>
          <p:cNvPr id="23" name="文本框 22">
            <a:extLst>
              <a:ext uri="{FF2B5EF4-FFF2-40B4-BE49-F238E27FC236}">
                <a16:creationId xmlns:a16="http://schemas.microsoft.com/office/drawing/2014/main" id="{B064CE01-F95C-4840-AE5C-BF799523FABE}"/>
              </a:ext>
            </a:extLst>
          </p:cNvPr>
          <p:cNvSpPr txBox="1"/>
          <p:nvPr/>
        </p:nvSpPr>
        <p:spPr>
          <a:xfrm>
            <a:off x="6112766" y="4008552"/>
            <a:ext cx="4505898" cy="398379"/>
          </a:xfrm>
          <a:prstGeom prst="rect">
            <a:avLst/>
          </a:prstGeom>
          <a:noFill/>
        </p:spPr>
        <p:txBody>
          <a:bodyPr wrap="square" rtlCol="0">
            <a:spAutoFit/>
          </a:bodyPr>
          <a:lstStyle/>
          <a:p>
            <a:pPr>
              <a:lnSpc>
                <a:spcPct val="120000"/>
              </a:lnSpc>
            </a:pPr>
            <a:r>
              <a:rPr lang="en-US" altLang="zh-CN" dirty="0">
                <a:solidFill>
                  <a:srgbClr val="969F98"/>
                </a:solidFill>
                <a:latin typeface="+mn-ea"/>
              </a:rPr>
              <a:t>Harvest and Feelings</a:t>
            </a:r>
            <a:endParaRPr lang="zh-CN" altLang="en-US" dirty="0">
              <a:solidFill>
                <a:srgbClr val="969F98"/>
              </a:solidFill>
              <a:latin typeface="+mn-ea"/>
            </a:endParaRPr>
          </a:p>
        </p:txBody>
      </p:sp>
      <p:sp>
        <p:nvSpPr>
          <p:cNvPr id="24" name="文本框 23">
            <a:extLst>
              <a:ext uri="{FF2B5EF4-FFF2-40B4-BE49-F238E27FC236}">
                <a16:creationId xmlns:a16="http://schemas.microsoft.com/office/drawing/2014/main" id="{8A4C992E-7314-4F52-9B6C-54D400A9C625}"/>
              </a:ext>
            </a:extLst>
          </p:cNvPr>
          <p:cNvSpPr txBox="1"/>
          <p:nvPr/>
        </p:nvSpPr>
        <p:spPr>
          <a:xfrm>
            <a:off x="4978293" y="3586932"/>
            <a:ext cx="688009" cy="1200329"/>
          </a:xfrm>
          <a:prstGeom prst="rect">
            <a:avLst/>
          </a:prstGeom>
          <a:noFill/>
        </p:spPr>
        <p:txBody>
          <a:bodyPr wrap="none" rtlCol="0">
            <a:spAutoFit/>
          </a:bodyPr>
          <a:lstStyle/>
          <a:p>
            <a:pPr algn="ctr"/>
            <a:r>
              <a:rPr lang="en-US" altLang="zh-CN" sz="7200" spc="-300" dirty="0">
                <a:solidFill>
                  <a:srgbClr val="F9B359"/>
                </a:solidFill>
                <a:latin typeface="+mj-ea"/>
                <a:ea typeface="+mj-ea"/>
              </a:rPr>
              <a:t>3</a:t>
            </a:r>
            <a:endParaRPr lang="zh-CN" altLang="en-US" sz="7200" spc="-300" dirty="0">
              <a:solidFill>
                <a:srgbClr val="F9B359"/>
              </a:solidFill>
              <a:latin typeface="+mj-ea"/>
              <a:ea typeface="+mj-ea"/>
            </a:endParaRPr>
          </a:p>
        </p:txBody>
      </p:sp>
      <p:sp>
        <p:nvSpPr>
          <p:cNvPr id="25" name="文本框 24">
            <a:extLst>
              <a:ext uri="{FF2B5EF4-FFF2-40B4-BE49-F238E27FC236}">
                <a16:creationId xmlns:a16="http://schemas.microsoft.com/office/drawing/2014/main" id="{4A65FDF8-5A9D-47B2-991F-3B2A2DD94BFC}"/>
              </a:ext>
            </a:extLst>
          </p:cNvPr>
          <p:cNvSpPr txBox="1"/>
          <p:nvPr/>
        </p:nvSpPr>
        <p:spPr>
          <a:xfrm>
            <a:off x="7819228" y="4938646"/>
            <a:ext cx="902811" cy="523220"/>
          </a:xfrm>
          <a:prstGeom prst="rect">
            <a:avLst/>
          </a:prstGeom>
          <a:noFill/>
        </p:spPr>
        <p:txBody>
          <a:bodyPr wrap="none" rtlCol="0">
            <a:spAutoFit/>
          </a:bodyPr>
          <a:lstStyle/>
          <a:p>
            <a:pPr algn="ctr"/>
            <a:r>
              <a:rPr lang="zh-CN" altLang="en-US" sz="2800" b="1" dirty="0">
                <a:solidFill>
                  <a:srgbClr val="3F403E"/>
                </a:solidFill>
                <a:latin typeface="+mj-ea"/>
                <a:ea typeface="+mj-ea"/>
              </a:rPr>
              <a:t>结语</a:t>
            </a:r>
          </a:p>
        </p:txBody>
      </p:sp>
      <p:sp>
        <p:nvSpPr>
          <p:cNvPr id="26" name="文本框 25">
            <a:extLst>
              <a:ext uri="{FF2B5EF4-FFF2-40B4-BE49-F238E27FC236}">
                <a16:creationId xmlns:a16="http://schemas.microsoft.com/office/drawing/2014/main" id="{DE89FFD6-65B0-430C-A697-23B3739EAD72}"/>
              </a:ext>
            </a:extLst>
          </p:cNvPr>
          <p:cNvSpPr txBox="1"/>
          <p:nvPr/>
        </p:nvSpPr>
        <p:spPr>
          <a:xfrm>
            <a:off x="6112766" y="5360266"/>
            <a:ext cx="4505898" cy="398379"/>
          </a:xfrm>
          <a:prstGeom prst="rect">
            <a:avLst/>
          </a:prstGeom>
          <a:noFill/>
        </p:spPr>
        <p:txBody>
          <a:bodyPr wrap="square" rtlCol="0">
            <a:spAutoFit/>
          </a:bodyPr>
          <a:lstStyle/>
          <a:p>
            <a:pPr>
              <a:lnSpc>
                <a:spcPct val="120000"/>
              </a:lnSpc>
            </a:pPr>
            <a:r>
              <a:rPr lang="en-US" altLang="zh-CN" dirty="0">
                <a:solidFill>
                  <a:srgbClr val="969F98"/>
                </a:solidFill>
                <a:latin typeface="+mn-ea"/>
              </a:rPr>
              <a:t>The End</a:t>
            </a:r>
            <a:endParaRPr lang="zh-CN" altLang="en-US" dirty="0">
              <a:solidFill>
                <a:srgbClr val="969F98"/>
              </a:solidFill>
              <a:latin typeface="+mn-ea"/>
            </a:endParaRPr>
          </a:p>
        </p:txBody>
      </p:sp>
      <p:sp>
        <p:nvSpPr>
          <p:cNvPr id="27" name="文本框 26">
            <a:extLst>
              <a:ext uri="{FF2B5EF4-FFF2-40B4-BE49-F238E27FC236}">
                <a16:creationId xmlns:a16="http://schemas.microsoft.com/office/drawing/2014/main" id="{54A235CC-F4E6-48CB-8FC0-FE21D10EF358}"/>
              </a:ext>
            </a:extLst>
          </p:cNvPr>
          <p:cNvSpPr txBox="1"/>
          <p:nvPr/>
        </p:nvSpPr>
        <p:spPr>
          <a:xfrm>
            <a:off x="4978293" y="4938646"/>
            <a:ext cx="688009" cy="1200329"/>
          </a:xfrm>
          <a:prstGeom prst="rect">
            <a:avLst/>
          </a:prstGeom>
          <a:noFill/>
        </p:spPr>
        <p:txBody>
          <a:bodyPr wrap="none" rtlCol="0">
            <a:spAutoFit/>
          </a:bodyPr>
          <a:lstStyle/>
          <a:p>
            <a:pPr algn="ctr"/>
            <a:r>
              <a:rPr lang="en-US" altLang="zh-CN" sz="7200" spc="-300" dirty="0">
                <a:solidFill>
                  <a:srgbClr val="F9B359"/>
                </a:solidFill>
                <a:latin typeface="+mj-ea"/>
                <a:ea typeface="+mj-ea"/>
              </a:rPr>
              <a:t>4</a:t>
            </a:r>
            <a:endParaRPr lang="zh-CN" altLang="en-US" sz="7200" spc="-300" dirty="0">
              <a:solidFill>
                <a:srgbClr val="F9B359"/>
              </a:solidFill>
              <a:latin typeface="+mj-ea"/>
              <a:ea typeface="+mj-ea"/>
            </a:endParaRPr>
          </a:p>
        </p:txBody>
      </p:sp>
      <p:sp>
        <p:nvSpPr>
          <p:cNvPr id="2" name="矩形 1">
            <a:extLst>
              <a:ext uri="{FF2B5EF4-FFF2-40B4-BE49-F238E27FC236}">
                <a16:creationId xmlns:a16="http://schemas.microsoft.com/office/drawing/2014/main" id="{53DF37EC-51AA-4182-9929-9B36C060EDBD}"/>
              </a:ext>
            </a:extLst>
          </p:cNvPr>
          <p:cNvSpPr/>
          <p:nvPr/>
        </p:nvSpPr>
        <p:spPr>
          <a:xfrm>
            <a:off x="695325" y="1"/>
            <a:ext cx="3325132" cy="6858000"/>
          </a:xfrm>
          <a:prstGeom prst="rect">
            <a:avLst/>
          </a:prstGeom>
          <a:solidFill>
            <a:srgbClr val="F9B359"/>
          </a:solidFill>
          <a:ln>
            <a:noFill/>
          </a:ln>
          <a:effectLst>
            <a:outerShdw blurRad="1270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51ED6C7-1737-4D4B-A8CA-33B14B63FE96}"/>
              </a:ext>
            </a:extLst>
          </p:cNvPr>
          <p:cNvSpPr txBox="1"/>
          <p:nvPr/>
        </p:nvSpPr>
        <p:spPr>
          <a:xfrm>
            <a:off x="1419173" y="2881549"/>
            <a:ext cx="1877437" cy="1107996"/>
          </a:xfrm>
          <a:prstGeom prst="rect">
            <a:avLst/>
          </a:prstGeom>
          <a:noFill/>
        </p:spPr>
        <p:txBody>
          <a:bodyPr wrap="none" rtlCol="0">
            <a:spAutoFit/>
          </a:bodyPr>
          <a:lstStyle/>
          <a:p>
            <a:r>
              <a:rPr lang="zh-CN" altLang="en-US" sz="6600" b="1" dirty="0">
                <a:solidFill>
                  <a:schemeClr val="bg1"/>
                </a:solidFill>
                <a:latin typeface="+mj-ea"/>
                <a:ea typeface="+mj-ea"/>
              </a:rPr>
              <a:t>目录</a:t>
            </a:r>
          </a:p>
        </p:txBody>
      </p:sp>
    </p:spTree>
    <p:extLst>
      <p:ext uri="{BB962C8B-B14F-4D97-AF65-F5344CB8AC3E}">
        <p14:creationId xmlns:p14="http://schemas.microsoft.com/office/powerpoint/2010/main" val="1292621728"/>
      </p:ext>
    </p:extLst>
  </p:cSld>
  <p:clrMapOvr>
    <a:masterClrMapping/>
  </p:clrMapOvr>
  <p:transition spd="slow" advTm="760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_矩形 43">
            <a:extLst>
              <a:ext uri="{FF2B5EF4-FFF2-40B4-BE49-F238E27FC236}">
                <a16:creationId xmlns:a16="http://schemas.microsoft.com/office/drawing/2014/main" id="{C287E49C-D8AB-49EF-A0B4-15D3F0B1D4A8}"/>
              </a:ext>
            </a:extLst>
          </p:cNvPr>
          <p:cNvSpPr/>
          <p:nvPr>
            <p:custDataLst>
              <p:tags r:id="rId1"/>
            </p:custDataLst>
          </p:nvPr>
        </p:nvSpPr>
        <p:spPr>
          <a:xfrm flipH="1">
            <a:off x="6877049" y="-165100"/>
            <a:ext cx="3822698" cy="718820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PA_矩形 43">
            <a:extLst>
              <a:ext uri="{FF2B5EF4-FFF2-40B4-BE49-F238E27FC236}">
                <a16:creationId xmlns:a16="http://schemas.microsoft.com/office/drawing/2014/main" id="{8702E7D0-F083-419B-B561-2DF0EA11E13B}"/>
              </a:ext>
            </a:extLst>
          </p:cNvPr>
          <p:cNvSpPr/>
          <p:nvPr>
            <p:custDataLst>
              <p:tags r:id="rId2"/>
            </p:custDataLst>
          </p:nvPr>
        </p:nvSpPr>
        <p:spPr>
          <a:xfrm flipH="1">
            <a:off x="1516062" y="-165100"/>
            <a:ext cx="3822698" cy="718820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a:extLst>
              <a:ext uri="{FF2B5EF4-FFF2-40B4-BE49-F238E27FC236}">
                <a16:creationId xmlns:a16="http://schemas.microsoft.com/office/drawing/2014/main" id="{C1034F00-26E5-4F4D-A6A4-9E8942386D5E}"/>
              </a:ext>
            </a:extLst>
          </p:cNvPr>
          <p:cNvSpPr/>
          <p:nvPr/>
        </p:nvSpPr>
        <p:spPr>
          <a:xfrm>
            <a:off x="965202" y="1019079"/>
            <a:ext cx="4905375" cy="2189258"/>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A1F7735-6BFF-4AFB-9143-E9DF5345CA76}"/>
              </a:ext>
            </a:extLst>
          </p:cNvPr>
          <p:cNvSpPr txBox="1"/>
          <p:nvPr/>
        </p:nvSpPr>
        <p:spPr>
          <a:xfrm>
            <a:off x="1095142" y="1710420"/>
            <a:ext cx="3975334" cy="1063176"/>
          </a:xfrm>
          <a:prstGeom prst="rect">
            <a:avLst/>
          </a:prstGeom>
          <a:noFill/>
          <a:ln>
            <a:noFill/>
          </a:ln>
          <a:effectLst/>
        </p:spPr>
        <p:txBody>
          <a:bodyPr wrap="square" rtlCol="0">
            <a:spAutoFit/>
          </a:bodyPr>
          <a:lstStyle/>
          <a:p>
            <a:pPr>
              <a:lnSpc>
                <a:spcPct val="120000"/>
              </a:lnSpc>
            </a:pPr>
            <a:r>
              <a:rPr lang="zh-CN" altLang="en-US" dirty="0">
                <a:solidFill>
                  <a:srgbClr val="3F403E"/>
                </a:solidFill>
                <a:effectLst/>
                <a:latin typeface="+mn-ea"/>
              </a:rPr>
              <a:t>刘老师讲课生动，在</a:t>
            </a:r>
            <a:r>
              <a:rPr lang="en-US" altLang="zh-CN" dirty="0">
                <a:solidFill>
                  <a:srgbClr val="3F403E"/>
                </a:solidFill>
                <a:effectLst/>
                <a:latin typeface="+mn-ea"/>
              </a:rPr>
              <a:t>Java</a:t>
            </a:r>
            <a:r>
              <a:rPr lang="zh-CN" altLang="en-US" dirty="0">
                <a:solidFill>
                  <a:srgbClr val="3F403E"/>
                </a:solidFill>
                <a:effectLst/>
                <a:latin typeface="+mn-ea"/>
              </a:rPr>
              <a:t>课堂上学到了很多课内课外的知识，并真正感受到了学以致用的快乐</a:t>
            </a:r>
            <a:endParaRPr lang="en-US" altLang="zh-CN" dirty="0">
              <a:solidFill>
                <a:srgbClr val="3F403E"/>
              </a:solidFill>
              <a:effectLst/>
              <a:latin typeface="+mn-ea"/>
            </a:endParaRPr>
          </a:p>
        </p:txBody>
      </p:sp>
      <p:sp>
        <p:nvSpPr>
          <p:cNvPr id="18" name="文本框 17">
            <a:extLst>
              <a:ext uri="{FF2B5EF4-FFF2-40B4-BE49-F238E27FC236}">
                <a16:creationId xmlns:a16="http://schemas.microsoft.com/office/drawing/2014/main" id="{B4EAB567-5404-4BDC-960B-D74424871F61}"/>
              </a:ext>
            </a:extLst>
          </p:cNvPr>
          <p:cNvSpPr txBox="1"/>
          <p:nvPr/>
        </p:nvSpPr>
        <p:spPr>
          <a:xfrm>
            <a:off x="1095142" y="1118910"/>
            <a:ext cx="1469569" cy="461665"/>
          </a:xfrm>
          <a:prstGeom prst="rect">
            <a:avLst/>
          </a:prstGeom>
          <a:noFill/>
          <a:effectLst/>
        </p:spPr>
        <p:txBody>
          <a:bodyPr wrap="none" rtlCol="0">
            <a:spAutoFit/>
            <a:scene3d>
              <a:camera prst="orthographicFront"/>
              <a:lightRig rig="threePt" dir="t"/>
            </a:scene3d>
            <a:sp3d>
              <a:bevelT w="0" h="0"/>
              <a:bevelB w="0" h="0"/>
            </a:sp3d>
          </a:bodyPr>
          <a:lstStyle/>
          <a:p>
            <a:r>
              <a:rPr lang="en-US" altLang="zh-CN" sz="2400" b="1" dirty="0">
                <a:solidFill>
                  <a:srgbClr val="F9B359"/>
                </a:solidFill>
                <a:effectLst/>
                <a:latin typeface="+mj-ea"/>
                <a:ea typeface="+mj-ea"/>
              </a:rPr>
              <a:t>Java</a:t>
            </a:r>
            <a:r>
              <a:rPr lang="zh-CN" altLang="en-US" sz="2400" b="1" dirty="0">
                <a:solidFill>
                  <a:srgbClr val="F9B359"/>
                </a:solidFill>
                <a:effectLst/>
                <a:latin typeface="+mj-ea"/>
                <a:ea typeface="+mj-ea"/>
              </a:rPr>
              <a:t>知识</a:t>
            </a:r>
          </a:p>
        </p:txBody>
      </p:sp>
      <p:cxnSp>
        <p:nvCxnSpPr>
          <p:cNvPr id="19" name="直接连接符 18">
            <a:extLst>
              <a:ext uri="{FF2B5EF4-FFF2-40B4-BE49-F238E27FC236}">
                <a16:creationId xmlns:a16="http://schemas.microsoft.com/office/drawing/2014/main" id="{02CCED54-F450-4836-B22E-D085A5723D00}"/>
              </a:ext>
            </a:extLst>
          </p:cNvPr>
          <p:cNvCxnSpPr>
            <a:cxnSpLocks/>
          </p:cNvCxnSpPr>
          <p:nvPr/>
        </p:nvCxnSpPr>
        <p:spPr>
          <a:xfrm flipH="1">
            <a:off x="1238342" y="1631375"/>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168DF31-2D80-4027-9B02-97EE6870B420}"/>
              </a:ext>
            </a:extLst>
          </p:cNvPr>
          <p:cNvSpPr/>
          <p:nvPr/>
        </p:nvSpPr>
        <p:spPr>
          <a:xfrm>
            <a:off x="6321423" y="1019079"/>
            <a:ext cx="4905375" cy="2189258"/>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23" name="文本框 22">
            <a:extLst>
              <a:ext uri="{FF2B5EF4-FFF2-40B4-BE49-F238E27FC236}">
                <a16:creationId xmlns:a16="http://schemas.microsoft.com/office/drawing/2014/main" id="{F40F190A-397A-475E-9897-E347D317980D}"/>
              </a:ext>
            </a:extLst>
          </p:cNvPr>
          <p:cNvSpPr txBox="1"/>
          <p:nvPr/>
        </p:nvSpPr>
        <p:spPr>
          <a:xfrm>
            <a:off x="7251464" y="1710420"/>
            <a:ext cx="3975334" cy="1395575"/>
          </a:xfrm>
          <a:prstGeom prst="rect">
            <a:avLst/>
          </a:prstGeom>
          <a:noFill/>
          <a:ln>
            <a:noFill/>
          </a:ln>
          <a:effectLst/>
        </p:spPr>
        <p:txBody>
          <a:bodyPr wrap="square" rtlCol="0">
            <a:spAutoFit/>
          </a:bodyPr>
          <a:lstStyle/>
          <a:p>
            <a:pPr>
              <a:lnSpc>
                <a:spcPct val="120000"/>
              </a:lnSpc>
            </a:pPr>
            <a:r>
              <a:rPr lang="zh-CN" altLang="en-US" dirty="0">
                <a:solidFill>
                  <a:srgbClr val="3F403E"/>
                </a:solidFill>
                <a:effectLst/>
                <a:latin typeface="+mn-ea"/>
              </a:rPr>
              <a:t>不得不说，经过了这一个学期的锻炼，我“把想法通过代码转化为现实”的能力得到了很大的提升，并用</a:t>
            </a:r>
            <a:r>
              <a:rPr lang="en-US" altLang="zh-CN" dirty="0">
                <a:solidFill>
                  <a:srgbClr val="3F403E"/>
                </a:solidFill>
                <a:effectLst/>
                <a:latin typeface="+mn-ea"/>
              </a:rPr>
              <a:t>Java</a:t>
            </a:r>
            <a:r>
              <a:rPr lang="zh-CN" altLang="en-US" dirty="0">
                <a:solidFill>
                  <a:srgbClr val="3F403E"/>
                </a:solidFill>
                <a:latin typeface="+mn-ea"/>
              </a:rPr>
              <a:t>编写了一些有意思的小东西</a:t>
            </a:r>
            <a:endParaRPr lang="en-US" altLang="zh-CN" dirty="0">
              <a:solidFill>
                <a:srgbClr val="3F403E"/>
              </a:solidFill>
              <a:effectLst/>
              <a:latin typeface="+mn-ea"/>
            </a:endParaRPr>
          </a:p>
        </p:txBody>
      </p:sp>
      <p:sp>
        <p:nvSpPr>
          <p:cNvPr id="24" name="文本框 23">
            <a:extLst>
              <a:ext uri="{FF2B5EF4-FFF2-40B4-BE49-F238E27FC236}">
                <a16:creationId xmlns:a16="http://schemas.microsoft.com/office/drawing/2014/main" id="{FDF71D85-B758-4EAD-B148-556CD72B65F4}"/>
              </a:ext>
            </a:extLst>
          </p:cNvPr>
          <p:cNvSpPr txBox="1"/>
          <p:nvPr/>
        </p:nvSpPr>
        <p:spPr>
          <a:xfrm>
            <a:off x="9811026" y="1118910"/>
            <a:ext cx="1415772" cy="461665"/>
          </a:xfrm>
          <a:prstGeom prst="rect">
            <a:avLst/>
          </a:prstGeom>
          <a:noFill/>
          <a:effectLst/>
        </p:spPr>
        <p:txBody>
          <a:bodyPr wrap="none" rtlCol="0">
            <a:spAutoFit/>
            <a:scene3d>
              <a:camera prst="orthographicFront"/>
              <a:lightRig rig="threePt" dir="t"/>
            </a:scene3d>
            <a:sp3d>
              <a:bevelT w="0" h="0"/>
              <a:bevelB w="0" h="0"/>
            </a:sp3d>
          </a:bodyPr>
          <a:lstStyle/>
          <a:p>
            <a:pPr algn="r"/>
            <a:r>
              <a:rPr lang="zh-CN" altLang="en-US" sz="2400" b="1" dirty="0">
                <a:solidFill>
                  <a:srgbClr val="F9B359"/>
                </a:solidFill>
                <a:effectLst/>
                <a:latin typeface="+mj-ea"/>
                <a:ea typeface="+mj-ea"/>
              </a:rPr>
              <a:t>代码能力</a:t>
            </a:r>
          </a:p>
        </p:txBody>
      </p:sp>
      <p:cxnSp>
        <p:nvCxnSpPr>
          <p:cNvPr id="25" name="直接连接符 24">
            <a:extLst>
              <a:ext uri="{FF2B5EF4-FFF2-40B4-BE49-F238E27FC236}">
                <a16:creationId xmlns:a16="http://schemas.microsoft.com/office/drawing/2014/main" id="{88CDCF2F-8E3B-4300-9E01-91EDD50893EB}"/>
              </a:ext>
            </a:extLst>
          </p:cNvPr>
          <p:cNvCxnSpPr>
            <a:cxnSpLocks/>
          </p:cNvCxnSpPr>
          <p:nvPr/>
        </p:nvCxnSpPr>
        <p:spPr>
          <a:xfrm flipH="1">
            <a:off x="8444767" y="1631375"/>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807602DF-0BDB-4C09-950F-969741DAA4F6}"/>
              </a:ext>
            </a:extLst>
          </p:cNvPr>
          <p:cNvSpPr/>
          <p:nvPr/>
        </p:nvSpPr>
        <p:spPr>
          <a:xfrm>
            <a:off x="974724" y="3649662"/>
            <a:ext cx="4905375" cy="2189258"/>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D479870-3939-4114-AF22-E83E25B0C9E9}"/>
              </a:ext>
            </a:extLst>
          </p:cNvPr>
          <p:cNvSpPr txBox="1"/>
          <p:nvPr/>
        </p:nvSpPr>
        <p:spPr>
          <a:xfrm>
            <a:off x="1095142" y="4341003"/>
            <a:ext cx="3975334" cy="1395575"/>
          </a:xfrm>
          <a:prstGeom prst="rect">
            <a:avLst/>
          </a:prstGeom>
          <a:noFill/>
          <a:ln>
            <a:noFill/>
          </a:ln>
          <a:effectLst/>
        </p:spPr>
        <p:txBody>
          <a:bodyPr wrap="square" rtlCol="0">
            <a:spAutoFit/>
          </a:bodyPr>
          <a:lstStyle/>
          <a:p>
            <a:pPr>
              <a:lnSpc>
                <a:spcPct val="120000"/>
              </a:lnSpc>
            </a:pPr>
            <a:r>
              <a:rPr lang="zh-CN" altLang="en-US" dirty="0">
                <a:solidFill>
                  <a:srgbClr val="3F403E"/>
                </a:solidFill>
                <a:effectLst/>
                <a:latin typeface="+mn-ea"/>
              </a:rPr>
              <a:t>课程的作业量实在不算少，小作业、期末的大作业和考试论文等等时常被同学们吐槽。但是经过了这些之后，我才意识到原来自己可以做这么多</a:t>
            </a:r>
            <a:endParaRPr lang="en-US" altLang="zh-CN" dirty="0">
              <a:solidFill>
                <a:srgbClr val="3F403E"/>
              </a:solidFill>
              <a:effectLst/>
              <a:latin typeface="+mn-ea"/>
            </a:endParaRPr>
          </a:p>
        </p:txBody>
      </p:sp>
      <p:sp>
        <p:nvSpPr>
          <p:cNvPr id="29" name="文本框 28">
            <a:extLst>
              <a:ext uri="{FF2B5EF4-FFF2-40B4-BE49-F238E27FC236}">
                <a16:creationId xmlns:a16="http://schemas.microsoft.com/office/drawing/2014/main" id="{6AF38DBB-2F48-48F3-8531-B8F9127A2645}"/>
              </a:ext>
            </a:extLst>
          </p:cNvPr>
          <p:cNvSpPr txBox="1"/>
          <p:nvPr/>
        </p:nvSpPr>
        <p:spPr>
          <a:xfrm>
            <a:off x="1095142" y="3749493"/>
            <a:ext cx="1415772" cy="461665"/>
          </a:xfrm>
          <a:prstGeom prst="rect">
            <a:avLst/>
          </a:prstGeom>
          <a:noFill/>
          <a:effectLst/>
        </p:spPr>
        <p:txBody>
          <a:bodyPr wrap="none" rtlCol="0">
            <a:spAutoFit/>
            <a:scene3d>
              <a:camera prst="orthographicFront"/>
              <a:lightRig rig="threePt" dir="t"/>
            </a:scene3d>
            <a:sp3d>
              <a:bevelT w="0" h="0"/>
              <a:bevelB w="0" h="0"/>
            </a:sp3d>
          </a:bodyPr>
          <a:lstStyle/>
          <a:p>
            <a:r>
              <a:rPr lang="zh-CN" altLang="en-US" sz="2400" b="1" dirty="0">
                <a:solidFill>
                  <a:srgbClr val="F9B359"/>
                </a:solidFill>
                <a:effectLst/>
                <a:latin typeface="+mj-ea"/>
                <a:ea typeface="+mj-ea"/>
              </a:rPr>
              <a:t>抗压能力</a:t>
            </a:r>
          </a:p>
        </p:txBody>
      </p:sp>
      <p:cxnSp>
        <p:nvCxnSpPr>
          <p:cNvPr id="30" name="直接连接符 29">
            <a:extLst>
              <a:ext uri="{FF2B5EF4-FFF2-40B4-BE49-F238E27FC236}">
                <a16:creationId xmlns:a16="http://schemas.microsoft.com/office/drawing/2014/main" id="{7FCE737A-0673-4599-BA2C-3C5D3E7188C5}"/>
              </a:ext>
            </a:extLst>
          </p:cNvPr>
          <p:cNvCxnSpPr>
            <a:cxnSpLocks/>
          </p:cNvCxnSpPr>
          <p:nvPr/>
        </p:nvCxnSpPr>
        <p:spPr>
          <a:xfrm flipH="1">
            <a:off x="1238342" y="4261958"/>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91157AF-8AAC-4F8B-A43E-C4B3780FCDFF}"/>
              </a:ext>
            </a:extLst>
          </p:cNvPr>
          <p:cNvSpPr/>
          <p:nvPr/>
        </p:nvSpPr>
        <p:spPr>
          <a:xfrm>
            <a:off x="6321423" y="3649662"/>
            <a:ext cx="4905375" cy="2189258"/>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33" name="文本框 32">
            <a:extLst>
              <a:ext uri="{FF2B5EF4-FFF2-40B4-BE49-F238E27FC236}">
                <a16:creationId xmlns:a16="http://schemas.microsoft.com/office/drawing/2014/main" id="{0013A624-3D4B-45ED-B4CE-8BB1305F1291}"/>
              </a:ext>
            </a:extLst>
          </p:cNvPr>
          <p:cNvSpPr txBox="1"/>
          <p:nvPr/>
        </p:nvSpPr>
        <p:spPr>
          <a:xfrm>
            <a:off x="7251464" y="4341003"/>
            <a:ext cx="3975334" cy="1395575"/>
          </a:xfrm>
          <a:prstGeom prst="rect">
            <a:avLst/>
          </a:prstGeom>
          <a:noFill/>
          <a:ln>
            <a:noFill/>
          </a:ln>
          <a:effectLst/>
        </p:spPr>
        <p:txBody>
          <a:bodyPr wrap="square" rtlCol="0">
            <a:spAutoFit/>
          </a:bodyPr>
          <a:lstStyle/>
          <a:p>
            <a:pPr>
              <a:lnSpc>
                <a:spcPct val="120000"/>
              </a:lnSpc>
            </a:pPr>
            <a:r>
              <a:rPr lang="zh-CN" altLang="en-US" dirty="0">
                <a:solidFill>
                  <a:srgbClr val="3F403E"/>
                </a:solidFill>
                <a:effectLst/>
                <a:latin typeface="+mn-ea"/>
              </a:rPr>
              <a:t>“完成一个项目，一般来说应该先上</a:t>
            </a:r>
            <a:r>
              <a:rPr lang="en-US" altLang="zh-CN" dirty="0">
                <a:solidFill>
                  <a:srgbClr val="3F403E"/>
                </a:solidFill>
                <a:effectLst/>
                <a:latin typeface="+mn-ea"/>
              </a:rPr>
              <a:t>GitHub</a:t>
            </a:r>
            <a:r>
              <a:rPr lang="zh-CN" altLang="en-US" dirty="0">
                <a:solidFill>
                  <a:srgbClr val="3F403E"/>
                </a:solidFill>
                <a:effectLst/>
                <a:latin typeface="+mn-ea"/>
              </a:rPr>
              <a:t>找一找类似地项目，读懂之后对其进行重写”。想要完成一些课上未涉及的任务，需要我们合理利用开源</a:t>
            </a:r>
            <a:endParaRPr lang="en-US" altLang="zh-CN" dirty="0">
              <a:solidFill>
                <a:srgbClr val="3F403E"/>
              </a:solidFill>
              <a:effectLst/>
              <a:latin typeface="+mn-ea"/>
            </a:endParaRPr>
          </a:p>
        </p:txBody>
      </p:sp>
      <p:sp>
        <p:nvSpPr>
          <p:cNvPr id="34" name="文本框 33">
            <a:extLst>
              <a:ext uri="{FF2B5EF4-FFF2-40B4-BE49-F238E27FC236}">
                <a16:creationId xmlns:a16="http://schemas.microsoft.com/office/drawing/2014/main" id="{DE2BC961-CB7A-4231-9FE8-D85D67212B46}"/>
              </a:ext>
            </a:extLst>
          </p:cNvPr>
          <p:cNvSpPr txBox="1"/>
          <p:nvPr/>
        </p:nvSpPr>
        <p:spPr>
          <a:xfrm>
            <a:off x="9811026" y="3749493"/>
            <a:ext cx="1415772" cy="461665"/>
          </a:xfrm>
          <a:prstGeom prst="rect">
            <a:avLst/>
          </a:prstGeom>
          <a:noFill/>
          <a:effectLst/>
        </p:spPr>
        <p:txBody>
          <a:bodyPr wrap="none" rtlCol="0">
            <a:spAutoFit/>
            <a:scene3d>
              <a:camera prst="orthographicFront"/>
              <a:lightRig rig="threePt" dir="t"/>
            </a:scene3d>
            <a:sp3d>
              <a:bevelT w="0" h="0"/>
              <a:bevelB w="0" h="0"/>
            </a:sp3d>
          </a:bodyPr>
          <a:lstStyle/>
          <a:p>
            <a:pPr algn="r"/>
            <a:r>
              <a:rPr lang="zh-CN" altLang="en-US" sz="2400" b="1" dirty="0">
                <a:solidFill>
                  <a:srgbClr val="F9B359"/>
                </a:solidFill>
                <a:effectLst/>
                <a:latin typeface="+mj-ea"/>
                <a:ea typeface="+mj-ea"/>
              </a:rPr>
              <a:t>自学能力</a:t>
            </a:r>
          </a:p>
        </p:txBody>
      </p:sp>
      <p:cxnSp>
        <p:nvCxnSpPr>
          <p:cNvPr id="35" name="直接连接符 34">
            <a:extLst>
              <a:ext uri="{FF2B5EF4-FFF2-40B4-BE49-F238E27FC236}">
                <a16:creationId xmlns:a16="http://schemas.microsoft.com/office/drawing/2014/main" id="{8D348932-AFD7-4065-83AF-9AF8819C1A6F}"/>
              </a:ext>
            </a:extLst>
          </p:cNvPr>
          <p:cNvCxnSpPr>
            <a:cxnSpLocks/>
          </p:cNvCxnSpPr>
          <p:nvPr/>
        </p:nvCxnSpPr>
        <p:spPr>
          <a:xfrm flipH="1">
            <a:off x="8444767" y="4261958"/>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FCAB5E7F-C595-4550-9632-B93AA0C75DD9}"/>
              </a:ext>
            </a:extLst>
          </p:cNvPr>
          <p:cNvSpPr/>
          <p:nvPr/>
        </p:nvSpPr>
        <p:spPr>
          <a:xfrm>
            <a:off x="4965700" y="2298700"/>
            <a:ext cx="2260600" cy="2260600"/>
          </a:xfrm>
          <a:prstGeom prst="ellipse">
            <a:avLst/>
          </a:prstGeom>
          <a:solidFill>
            <a:srgbClr val="F9B359"/>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99">
            <a:extLst>
              <a:ext uri="{FF2B5EF4-FFF2-40B4-BE49-F238E27FC236}">
                <a16:creationId xmlns:a16="http://schemas.microsoft.com/office/drawing/2014/main" id="{5DAAE625-036F-480D-808D-109F3DB446D7}"/>
              </a:ext>
            </a:extLst>
          </p:cNvPr>
          <p:cNvSpPr>
            <a:spLocks noEditPoints="1"/>
          </p:cNvSpPr>
          <p:nvPr/>
        </p:nvSpPr>
        <p:spPr bwMode="auto">
          <a:xfrm>
            <a:off x="5511801" y="2811418"/>
            <a:ext cx="1168400" cy="1235164"/>
          </a:xfrm>
          <a:custGeom>
            <a:avLst/>
            <a:gdLst>
              <a:gd name="T0" fmla="*/ 1177 w 1453"/>
              <a:gd name="T1" fmla="*/ 990 h 1541"/>
              <a:gd name="T2" fmla="*/ 959 w 1453"/>
              <a:gd name="T3" fmla="*/ 1098 h 1541"/>
              <a:gd name="T4" fmla="*/ 535 w 1453"/>
              <a:gd name="T5" fmla="*/ 861 h 1541"/>
              <a:gd name="T6" fmla="*/ 551 w 1453"/>
              <a:gd name="T7" fmla="*/ 770 h 1541"/>
              <a:gd name="T8" fmla="*/ 535 w 1453"/>
              <a:gd name="T9" fmla="*/ 679 h 1541"/>
              <a:gd name="T10" fmla="*/ 958 w 1453"/>
              <a:gd name="T11" fmla="*/ 443 h 1541"/>
              <a:gd name="T12" fmla="*/ 1177 w 1453"/>
              <a:gd name="T13" fmla="*/ 551 h 1541"/>
              <a:gd name="T14" fmla="*/ 1452 w 1453"/>
              <a:gd name="T15" fmla="*/ 276 h 1541"/>
              <a:gd name="T16" fmla="*/ 1177 w 1453"/>
              <a:gd name="T17" fmla="*/ 0 h 1541"/>
              <a:gd name="T18" fmla="*/ 901 w 1453"/>
              <a:gd name="T19" fmla="*/ 276 h 1541"/>
              <a:gd name="T20" fmla="*/ 917 w 1453"/>
              <a:gd name="T21" fmla="*/ 367 h 1541"/>
              <a:gd name="T22" fmla="*/ 494 w 1453"/>
              <a:gd name="T23" fmla="*/ 603 h 1541"/>
              <a:gd name="T24" fmla="*/ 276 w 1453"/>
              <a:gd name="T25" fmla="*/ 495 h 1541"/>
              <a:gd name="T26" fmla="*/ 0 w 1453"/>
              <a:gd name="T27" fmla="*/ 770 h 1541"/>
              <a:gd name="T28" fmla="*/ 276 w 1453"/>
              <a:gd name="T29" fmla="*/ 1046 h 1541"/>
              <a:gd name="T30" fmla="*/ 495 w 1453"/>
              <a:gd name="T31" fmla="*/ 937 h 1541"/>
              <a:gd name="T32" fmla="*/ 918 w 1453"/>
              <a:gd name="T33" fmla="*/ 1174 h 1541"/>
              <a:gd name="T34" fmla="*/ 902 w 1453"/>
              <a:gd name="T35" fmla="*/ 1266 h 1541"/>
              <a:gd name="T36" fmla="*/ 1177 w 1453"/>
              <a:gd name="T37" fmla="*/ 1541 h 1541"/>
              <a:gd name="T38" fmla="*/ 1453 w 1453"/>
              <a:gd name="T39" fmla="*/ 1266 h 1541"/>
              <a:gd name="T40" fmla="*/ 1177 w 1453"/>
              <a:gd name="T41" fmla="*/ 990 h 1541"/>
              <a:gd name="T42" fmla="*/ 1177 w 1453"/>
              <a:gd name="T43" fmla="*/ 87 h 1541"/>
              <a:gd name="T44" fmla="*/ 1366 w 1453"/>
              <a:gd name="T45" fmla="*/ 276 h 1541"/>
              <a:gd name="T46" fmla="*/ 1177 w 1453"/>
              <a:gd name="T47" fmla="*/ 465 h 1541"/>
              <a:gd name="T48" fmla="*/ 988 w 1453"/>
              <a:gd name="T49" fmla="*/ 276 h 1541"/>
              <a:gd name="T50" fmla="*/ 1177 w 1453"/>
              <a:gd name="T51" fmla="*/ 87 h 1541"/>
              <a:gd name="T52" fmla="*/ 276 w 1453"/>
              <a:gd name="T53" fmla="*/ 959 h 1541"/>
              <a:gd name="T54" fmla="*/ 87 w 1453"/>
              <a:gd name="T55" fmla="*/ 770 h 1541"/>
              <a:gd name="T56" fmla="*/ 276 w 1453"/>
              <a:gd name="T57" fmla="*/ 581 h 1541"/>
              <a:gd name="T58" fmla="*/ 465 w 1453"/>
              <a:gd name="T59" fmla="*/ 770 h 1541"/>
              <a:gd name="T60" fmla="*/ 276 w 1453"/>
              <a:gd name="T61" fmla="*/ 959 h 1541"/>
              <a:gd name="T62" fmla="*/ 1177 w 1453"/>
              <a:gd name="T63" fmla="*/ 1454 h 1541"/>
              <a:gd name="T64" fmla="*/ 988 w 1453"/>
              <a:gd name="T65" fmla="*/ 1265 h 1541"/>
              <a:gd name="T66" fmla="*/ 1177 w 1453"/>
              <a:gd name="T67" fmla="*/ 1076 h 1541"/>
              <a:gd name="T68" fmla="*/ 1366 w 1453"/>
              <a:gd name="T69" fmla="*/ 1265 h 1541"/>
              <a:gd name="T70" fmla="*/ 1177 w 1453"/>
              <a:gd name="T71" fmla="*/ 1454 h 1541"/>
              <a:gd name="T72" fmla="*/ 1177 w 1453"/>
              <a:gd name="T73" fmla="*/ 1454 h 1541"/>
              <a:gd name="T74" fmla="*/ 1177 w 1453"/>
              <a:gd name="T75" fmla="*/ 1454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3" h="1541">
                <a:moveTo>
                  <a:pt x="1177" y="990"/>
                </a:moveTo>
                <a:cubicBezTo>
                  <a:pt x="1088" y="990"/>
                  <a:pt x="1009" y="1032"/>
                  <a:pt x="959" y="1098"/>
                </a:cubicBezTo>
                <a:cubicBezTo>
                  <a:pt x="535" y="861"/>
                  <a:pt x="535" y="861"/>
                  <a:pt x="535" y="861"/>
                </a:cubicBezTo>
                <a:cubicBezTo>
                  <a:pt x="545" y="833"/>
                  <a:pt x="551" y="802"/>
                  <a:pt x="551" y="770"/>
                </a:cubicBezTo>
                <a:cubicBezTo>
                  <a:pt x="551" y="738"/>
                  <a:pt x="545" y="708"/>
                  <a:pt x="535" y="679"/>
                </a:cubicBezTo>
                <a:cubicBezTo>
                  <a:pt x="958" y="443"/>
                  <a:pt x="958" y="443"/>
                  <a:pt x="958" y="443"/>
                </a:cubicBezTo>
                <a:cubicBezTo>
                  <a:pt x="1008" y="508"/>
                  <a:pt x="1088" y="551"/>
                  <a:pt x="1177" y="551"/>
                </a:cubicBezTo>
                <a:cubicBezTo>
                  <a:pt x="1328" y="551"/>
                  <a:pt x="1452" y="428"/>
                  <a:pt x="1452" y="276"/>
                </a:cubicBezTo>
                <a:cubicBezTo>
                  <a:pt x="1452" y="124"/>
                  <a:pt x="1329" y="0"/>
                  <a:pt x="1177" y="0"/>
                </a:cubicBezTo>
                <a:cubicBezTo>
                  <a:pt x="1025" y="0"/>
                  <a:pt x="901" y="124"/>
                  <a:pt x="901" y="276"/>
                </a:cubicBezTo>
                <a:cubicBezTo>
                  <a:pt x="901" y="308"/>
                  <a:pt x="907" y="338"/>
                  <a:pt x="917" y="367"/>
                </a:cubicBezTo>
                <a:cubicBezTo>
                  <a:pt x="494" y="603"/>
                  <a:pt x="494" y="603"/>
                  <a:pt x="494" y="603"/>
                </a:cubicBezTo>
                <a:cubicBezTo>
                  <a:pt x="444" y="537"/>
                  <a:pt x="364" y="495"/>
                  <a:pt x="276" y="495"/>
                </a:cubicBezTo>
                <a:cubicBezTo>
                  <a:pt x="124" y="495"/>
                  <a:pt x="0" y="618"/>
                  <a:pt x="0" y="770"/>
                </a:cubicBezTo>
                <a:cubicBezTo>
                  <a:pt x="0" y="922"/>
                  <a:pt x="124" y="1046"/>
                  <a:pt x="276" y="1046"/>
                </a:cubicBezTo>
                <a:cubicBezTo>
                  <a:pt x="365" y="1046"/>
                  <a:pt x="444" y="1003"/>
                  <a:pt x="495" y="937"/>
                </a:cubicBezTo>
                <a:cubicBezTo>
                  <a:pt x="918" y="1174"/>
                  <a:pt x="918" y="1174"/>
                  <a:pt x="918" y="1174"/>
                </a:cubicBezTo>
                <a:cubicBezTo>
                  <a:pt x="908" y="1203"/>
                  <a:pt x="902" y="1234"/>
                  <a:pt x="902" y="1266"/>
                </a:cubicBezTo>
                <a:cubicBezTo>
                  <a:pt x="902" y="1417"/>
                  <a:pt x="1025" y="1541"/>
                  <a:pt x="1177" y="1541"/>
                </a:cubicBezTo>
                <a:cubicBezTo>
                  <a:pt x="1329" y="1541"/>
                  <a:pt x="1453" y="1418"/>
                  <a:pt x="1453" y="1266"/>
                </a:cubicBezTo>
                <a:cubicBezTo>
                  <a:pt x="1453" y="1114"/>
                  <a:pt x="1329" y="990"/>
                  <a:pt x="1177" y="990"/>
                </a:cubicBezTo>
                <a:close/>
                <a:moveTo>
                  <a:pt x="1177" y="87"/>
                </a:moveTo>
                <a:cubicBezTo>
                  <a:pt x="1281" y="87"/>
                  <a:pt x="1366" y="172"/>
                  <a:pt x="1366" y="276"/>
                </a:cubicBezTo>
                <a:cubicBezTo>
                  <a:pt x="1366" y="380"/>
                  <a:pt x="1281" y="465"/>
                  <a:pt x="1177" y="465"/>
                </a:cubicBezTo>
                <a:cubicBezTo>
                  <a:pt x="1073" y="465"/>
                  <a:pt x="988" y="380"/>
                  <a:pt x="988" y="276"/>
                </a:cubicBezTo>
                <a:cubicBezTo>
                  <a:pt x="988" y="172"/>
                  <a:pt x="1073" y="87"/>
                  <a:pt x="1177" y="87"/>
                </a:cubicBezTo>
                <a:close/>
                <a:moveTo>
                  <a:pt x="276" y="959"/>
                </a:moveTo>
                <a:cubicBezTo>
                  <a:pt x="172" y="959"/>
                  <a:pt x="87" y="875"/>
                  <a:pt x="87" y="770"/>
                </a:cubicBezTo>
                <a:cubicBezTo>
                  <a:pt x="87" y="666"/>
                  <a:pt x="172" y="581"/>
                  <a:pt x="276" y="581"/>
                </a:cubicBezTo>
                <a:cubicBezTo>
                  <a:pt x="380" y="581"/>
                  <a:pt x="465" y="666"/>
                  <a:pt x="465" y="770"/>
                </a:cubicBezTo>
                <a:cubicBezTo>
                  <a:pt x="465" y="875"/>
                  <a:pt x="380" y="959"/>
                  <a:pt x="276" y="959"/>
                </a:cubicBezTo>
                <a:close/>
                <a:moveTo>
                  <a:pt x="1177" y="1454"/>
                </a:moveTo>
                <a:cubicBezTo>
                  <a:pt x="1073" y="1454"/>
                  <a:pt x="988" y="1370"/>
                  <a:pt x="988" y="1265"/>
                </a:cubicBezTo>
                <a:cubicBezTo>
                  <a:pt x="988" y="1161"/>
                  <a:pt x="1073" y="1076"/>
                  <a:pt x="1177" y="1076"/>
                </a:cubicBezTo>
                <a:cubicBezTo>
                  <a:pt x="1281" y="1076"/>
                  <a:pt x="1366" y="1161"/>
                  <a:pt x="1366" y="1265"/>
                </a:cubicBezTo>
                <a:cubicBezTo>
                  <a:pt x="1366" y="1370"/>
                  <a:pt x="1281" y="1454"/>
                  <a:pt x="1177" y="1454"/>
                </a:cubicBezTo>
                <a:close/>
                <a:moveTo>
                  <a:pt x="1177" y="1454"/>
                </a:moveTo>
                <a:cubicBezTo>
                  <a:pt x="1177" y="1454"/>
                  <a:pt x="1177" y="1454"/>
                  <a:pt x="1177" y="14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45915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矩形 43">
            <a:extLst>
              <a:ext uri="{FF2B5EF4-FFF2-40B4-BE49-F238E27FC236}">
                <a16:creationId xmlns:a16="http://schemas.microsoft.com/office/drawing/2014/main" id="{917B6529-A1D1-45A6-9313-D2550FEFF2AA}"/>
              </a:ext>
            </a:extLst>
          </p:cNvPr>
          <p:cNvSpPr/>
          <p:nvPr>
            <p:custDataLst>
              <p:tags r:id="rId1"/>
            </p:custDataLst>
          </p:nvPr>
        </p:nvSpPr>
        <p:spPr>
          <a:xfrm flipH="1">
            <a:off x="1477062" y="1159564"/>
            <a:ext cx="4905376" cy="395604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a:extLst>
              <a:ext uri="{FF2B5EF4-FFF2-40B4-BE49-F238E27FC236}">
                <a16:creationId xmlns:a16="http://schemas.microsoft.com/office/drawing/2014/main" id="{13B8C8AF-073F-4F33-884A-8D2BC6679156}"/>
              </a:ext>
            </a:extLst>
          </p:cNvPr>
          <p:cNvSpPr/>
          <p:nvPr/>
        </p:nvSpPr>
        <p:spPr>
          <a:xfrm>
            <a:off x="7546554" y="0"/>
            <a:ext cx="2842352" cy="6858000"/>
          </a:xfrm>
          <a:prstGeom prst="rect">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B7277B59-4604-4B24-91B3-215F7BEB6225}"/>
              </a:ext>
            </a:extLst>
          </p:cNvPr>
          <p:cNvSpPr/>
          <p:nvPr/>
        </p:nvSpPr>
        <p:spPr>
          <a:xfrm>
            <a:off x="1190624" y="873125"/>
            <a:ext cx="4905375" cy="3956049"/>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4215E0F-8CA0-4958-BC24-5F5BA84FC08E}"/>
              </a:ext>
            </a:extLst>
          </p:cNvPr>
          <p:cNvSpPr/>
          <p:nvPr/>
        </p:nvSpPr>
        <p:spPr>
          <a:xfrm>
            <a:off x="6787653" y="1966496"/>
            <a:ext cx="3994647" cy="2476041"/>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8EA1BE2-1E18-472B-8B71-475E8C12055A}"/>
              </a:ext>
            </a:extLst>
          </p:cNvPr>
          <p:cNvSpPr txBox="1"/>
          <p:nvPr/>
        </p:nvSpPr>
        <p:spPr>
          <a:xfrm>
            <a:off x="6944882" y="2897412"/>
            <a:ext cx="3707895" cy="1063176"/>
          </a:xfrm>
          <a:prstGeom prst="rect">
            <a:avLst/>
          </a:prstGeom>
          <a:noFill/>
          <a:ln>
            <a:noFill/>
          </a:ln>
          <a:effectLst/>
        </p:spPr>
        <p:txBody>
          <a:bodyPr wrap="square" rtlCol="0">
            <a:spAutoFit/>
          </a:bodyPr>
          <a:lstStyle/>
          <a:p>
            <a:pPr>
              <a:lnSpc>
                <a:spcPct val="120000"/>
              </a:lnSpc>
            </a:pPr>
            <a:r>
              <a:rPr lang="zh-CN" altLang="en-US" b="1" dirty="0">
                <a:solidFill>
                  <a:srgbClr val="3F403E"/>
                </a:solidFill>
                <a:latin typeface="+mn-ea"/>
              </a:rPr>
              <a:t>实践的能力。</a:t>
            </a:r>
            <a:r>
              <a:rPr lang="zh-CN" altLang="en-US" dirty="0">
                <a:solidFill>
                  <a:srgbClr val="3F403E"/>
                </a:solidFill>
                <a:latin typeface="+mn-ea"/>
              </a:rPr>
              <a:t>个人感受</a:t>
            </a:r>
            <a:r>
              <a:rPr lang="en-US" altLang="zh-CN" dirty="0">
                <a:solidFill>
                  <a:srgbClr val="3F403E"/>
                </a:solidFill>
                <a:latin typeface="+mn-ea"/>
              </a:rPr>
              <a:t>java</a:t>
            </a:r>
            <a:r>
              <a:rPr lang="zh-CN" altLang="en-US" dirty="0">
                <a:solidFill>
                  <a:srgbClr val="3F403E"/>
                </a:solidFill>
                <a:latin typeface="+mn-ea"/>
              </a:rPr>
              <a:t>课程是一门真正想让我们学会面对实际问题的课程。</a:t>
            </a:r>
            <a:endParaRPr lang="en-US" altLang="zh-CN" dirty="0">
              <a:solidFill>
                <a:srgbClr val="3F403E"/>
              </a:solidFill>
              <a:effectLst/>
              <a:latin typeface="+mn-ea"/>
            </a:endParaRPr>
          </a:p>
        </p:txBody>
      </p:sp>
      <p:sp>
        <p:nvSpPr>
          <p:cNvPr id="15" name="文本框 14">
            <a:extLst>
              <a:ext uri="{FF2B5EF4-FFF2-40B4-BE49-F238E27FC236}">
                <a16:creationId xmlns:a16="http://schemas.microsoft.com/office/drawing/2014/main" id="{05013B68-0A36-408F-A83E-DA94CA7599DF}"/>
              </a:ext>
            </a:extLst>
          </p:cNvPr>
          <p:cNvSpPr txBox="1"/>
          <p:nvPr/>
        </p:nvSpPr>
        <p:spPr>
          <a:xfrm>
            <a:off x="6944882" y="2055402"/>
            <a:ext cx="3536546" cy="461665"/>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r>
              <a:rPr lang="en-US" altLang="zh-CN" sz="2400" b="1" dirty="0">
                <a:solidFill>
                  <a:srgbClr val="3F403E"/>
                </a:solidFill>
                <a:latin typeface="+mj-ea"/>
                <a:ea typeface="+mj-ea"/>
              </a:rPr>
              <a:t>and</a:t>
            </a:r>
            <a:r>
              <a:rPr lang="zh-CN" altLang="en-US" sz="2400" b="1" dirty="0">
                <a:solidFill>
                  <a:srgbClr val="3F403E"/>
                </a:solidFill>
                <a:latin typeface="+mj-ea"/>
                <a:ea typeface="+mj-ea"/>
              </a:rPr>
              <a:t>我个人觉得最重要的</a:t>
            </a:r>
          </a:p>
        </p:txBody>
      </p:sp>
      <p:cxnSp>
        <p:nvCxnSpPr>
          <p:cNvPr id="16" name="直接连接符 15">
            <a:extLst>
              <a:ext uri="{FF2B5EF4-FFF2-40B4-BE49-F238E27FC236}">
                <a16:creationId xmlns:a16="http://schemas.microsoft.com/office/drawing/2014/main" id="{0725FA48-E805-4F11-9407-66613D6F0B09}"/>
              </a:ext>
            </a:extLst>
          </p:cNvPr>
          <p:cNvCxnSpPr>
            <a:cxnSpLocks/>
          </p:cNvCxnSpPr>
          <p:nvPr/>
        </p:nvCxnSpPr>
        <p:spPr>
          <a:xfrm flipH="1">
            <a:off x="7105896" y="2677967"/>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8E56FC3-7C31-4030-AA26-084B3DC56652}"/>
              </a:ext>
            </a:extLst>
          </p:cNvPr>
          <p:cNvCxnSpPr>
            <a:cxnSpLocks/>
          </p:cNvCxnSpPr>
          <p:nvPr/>
        </p:nvCxnSpPr>
        <p:spPr>
          <a:xfrm flipH="1">
            <a:off x="7785305" y="1249668"/>
            <a:ext cx="2240044"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E4D8924-F1C7-4C80-BD82-EA57C4926890}"/>
              </a:ext>
            </a:extLst>
          </p:cNvPr>
          <p:cNvSpPr txBox="1"/>
          <p:nvPr/>
        </p:nvSpPr>
        <p:spPr>
          <a:xfrm>
            <a:off x="1383016" y="5402052"/>
            <a:ext cx="4917197" cy="398379"/>
          </a:xfrm>
          <a:prstGeom prst="rect">
            <a:avLst/>
          </a:prstGeom>
          <a:noFill/>
          <a:ln>
            <a:noFill/>
          </a:ln>
          <a:effectLst/>
        </p:spPr>
        <p:txBody>
          <a:bodyPr wrap="square" rtlCol="0">
            <a:spAutoFit/>
          </a:bodyPr>
          <a:lstStyle/>
          <a:p>
            <a:pPr>
              <a:lnSpc>
                <a:spcPct val="120000"/>
              </a:lnSpc>
            </a:pPr>
            <a:r>
              <a:rPr lang="zh-CN" altLang="en-US" dirty="0">
                <a:solidFill>
                  <a:srgbClr val="969F98"/>
                </a:solidFill>
                <a:effectLst/>
                <a:latin typeface="+mn-ea"/>
              </a:rPr>
              <a:t>比如说在圣诞节当晚画了棵很丑的树（）</a:t>
            </a:r>
            <a:endParaRPr lang="en-US" altLang="zh-CN" dirty="0">
              <a:solidFill>
                <a:srgbClr val="969F98"/>
              </a:solidFill>
              <a:effectLst/>
              <a:latin typeface="+mn-ea"/>
            </a:endParaRPr>
          </a:p>
        </p:txBody>
      </p:sp>
      <p:pic>
        <p:nvPicPr>
          <p:cNvPr id="3" name="图片 2">
            <a:extLst>
              <a:ext uri="{FF2B5EF4-FFF2-40B4-BE49-F238E27FC236}">
                <a16:creationId xmlns:a16="http://schemas.microsoft.com/office/drawing/2014/main" id="{A76F3B78-AB70-4A12-B46C-9F5D2022C507}"/>
              </a:ext>
            </a:extLst>
          </p:cNvPr>
          <p:cNvPicPr>
            <a:picLocks noChangeAspect="1"/>
          </p:cNvPicPr>
          <p:nvPr/>
        </p:nvPicPr>
        <p:blipFill rotWithShape="1">
          <a:blip r:embed="rId3"/>
          <a:srcRect l="872" t="452"/>
          <a:stretch/>
        </p:blipFill>
        <p:spPr>
          <a:xfrm>
            <a:off x="1280344" y="264423"/>
            <a:ext cx="4958874" cy="5173452"/>
          </a:xfrm>
          <a:prstGeom prst="rect">
            <a:avLst/>
          </a:prstGeom>
        </p:spPr>
      </p:pic>
    </p:spTree>
    <p:extLst>
      <p:ext uri="{BB962C8B-B14F-4D97-AF65-F5344CB8AC3E}">
        <p14:creationId xmlns:p14="http://schemas.microsoft.com/office/powerpoint/2010/main" val="2152251042"/>
      </p:ext>
    </p:extLst>
  </p:cSld>
  <p:clrMapOvr>
    <a:masterClrMapping/>
  </p:clrMapOvr>
  <p:transition spd="slow" advTm="850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3C59978-E4BC-4E53-B081-ECFC07D0DCDA}"/>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A8FA9B7-661A-4838-A8C8-5EA1715D9F20}"/>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9">
            <a:extLst>
              <a:ext uri="{FF2B5EF4-FFF2-40B4-BE49-F238E27FC236}">
                <a16:creationId xmlns:a16="http://schemas.microsoft.com/office/drawing/2014/main" id="{8391298F-0216-4663-836E-2F14A93533B4}"/>
              </a:ext>
            </a:extLst>
          </p:cNvPr>
          <p:cNvSpPr/>
          <p:nvPr/>
        </p:nvSpPr>
        <p:spPr>
          <a:xfrm>
            <a:off x="0" y="2253998"/>
            <a:ext cx="12192000" cy="2363856"/>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a:extLst>
              <a:ext uri="{FF2B5EF4-FFF2-40B4-BE49-F238E27FC236}">
                <a16:creationId xmlns:a16="http://schemas.microsoft.com/office/drawing/2014/main" id="{F740B855-B4F2-4C89-9C91-6E3EBB86A768}"/>
              </a:ext>
            </a:extLst>
          </p:cNvPr>
          <p:cNvSpPr txBox="1"/>
          <p:nvPr/>
        </p:nvSpPr>
        <p:spPr>
          <a:xfrm>
            <a:off x="5489655" y="3035909"/>
            <a:ext cx="1210588" cy="707886"/>
          </a:xfrm>
          <a:prstGeom prst="rect">
            <a:avLst/>
          </a:prstGeom>
          <a:noFill/>
        </p:spPr>
        <p:txBody>
          <a:bodyPr wrap="none" rtlCol="0">
            <a:spAutoFit/>
          </a:bodyPr>
          <a:lstStyle/>
          <a:p>
            <a:pPr algn="ctr"/>
            <a:r>
              <a:rPr lang="zh-CN" altLang="en-US" sz="4000" b="1" dirty="0">
                <a:solidFill>
                  <a:srgbClr val="FCFCFD"/>
                </a:solidFill>
                <a:latin typeface="+mj-ea"/>
                <a:ea typeface="+mj-ea"/>
              </a:rPr>
              <a:t>结语</a:t>
            </a:r>
          </a:p>
        </p:txBody>
      </p:sp>
      <p:sp>
        <p:nvSpPr>
          <p:cNvPr id="5" name="文本框 4">
            <a:extLst>
              <a:ext uri="{FF2B5EF4-FFF2-40B4-BE49-F238E27FC236}">
                <a16:creationId xmlns:a16="http://schemas.microsoft.com/office/drawing/2014/main" id="{8DD5A966-C00A-4F10-A054-95E8E14BD01B}"/>
              </a:ext>
            </a:extLst>
          </p:cNvPr>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F9B359"/>
                </a:solidFill>
                <a:latin typeface="+mj-ea"/>
                <a:ea typeface="+mj-ea"/>
              </a:rPr>
              <a:t>PART 4</a:t>
            </a:r>
            <a:endParaRPr lang="zh-CN" altLang="en-US" sz="6600" dirty="0">
              <a:solidFill>
                <a:srgbClr val="F9B359"/>
              </a:solidFill>
              <a:latin typeface="+mj-ea"/>
              <a:ea typeface="+mj-ea"/>
            </a:endParaRPr>
          </a:p>
        </p:txBody>
      </p:sp>
    </p:spTree>
    <p:extLst>
      <p:ext uri="{BB962C8B-B14F-4D97-AF65-F5344CB8AC3E}">
        <p14:creationId xmlns:p14="http://schemas.microsoft.com/office/powerpoint/2010/main" val="1307389303"/>
      </p:ext>
    </p:extLst>
  </p:cSld>
  <p:clrMapOvr>
    <a:masterClrMapping/>
  </p:clrMapOvr>
  <mc:AlternateContent xmlns:mc="http://schemas.openxmlformats.org/markup-compatibility/2006" xmlns:p14="http://schemas.microsoft.com/office/powerpoint/2010/main">
    <mc:Choice Requires="p14">
      <p:transition spd="slow" p14:dur="1400" advTm="5100">
        <p14:doors dir="vert"/>
      </p:transition>
    </mc:Choice>
    <mc:Fallback xmlns="">
      <p:transition spd="slow" advTm="51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7349F19F-0CA8-4BD9-BB5B-3EBA1EB08F41}"/>
              </a:ext>
            </a:extLst>
          </p:cNvPr>
          <p:cNvSpPr/>
          <p:nvPr/>
        </p:nvSpPr>
        <p:spPr>
          <a:xfrm>
            <a:off x="0" y="-1"/>
            <a:ext cx="7488464" cy="6858000"/>
          </a:xfrm>
          <a:custGeom>
            <a:avLst/>
            <a:gdLst>
              <a:gd name="connsiteX0" fmla="*/ 0 w 7488464"/>
              <a:gd name="connsiteY0" fmla="*/ 0 h 6858000"/>
              <a:gd name="connsiteX1" fmla="*/ 1392464 w 7488464"/>
              <a:gd name="connsiteY1" fmla="*/ 0 h 6858000"/>
              <a:gd name="connsiteX2" fmla="*/ 7488464 w 7488464"/>
              <a:gd name="connsiteY2" fmla="*/ 6858000 h 6858000"/>
              <a:gd name="connsiteX3" fmla="*/ 1392464 w 7488464"/>
              <a:gd name="connsiteY3" fmla="*/ 6858000 h 6858000"/>
              <a:gd name="connsiteX4" fmla="*/ 0 w 74884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464" h="6858000">
                <a:moveTo>
                  <a:pt x="0" y="0"/>
                </a:moveTo>
                <a:lnTo>
                  <a:pt x="1392464" y="0"/>
                </a:lnTo>
                <a:lnTo>
                  <a:pt x="7488464" y="6858000"/>
                </a:lnTo>
                <a:lnTo>
                  <a:pt x="1392464" y="6858000"/>
                </a:lnTo>
                <a:lnTo>
                  <a:pt x="0" y="6858000"/>
                </a:lnTo>
                <a:close/>
              </a:path>
            </a:pathLst>
          </a:cu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PA_矩形 43">
            <a:extLst>
              <a:ext uri="{FF2B5EF4-FFF2-40B4-BE49-F238E27FC236}">
                <a16:creationId xmlns:a16="http://schemas.microsoft.com/office/drawing/2014/main" id="{BA56C56D-87E0-46DC-BA29-CCB65CC6AED9}"/>
              </a:ext>
            </a:extLst>
          </p:cNvPr>
          <p:cNvSpPr/>
          <p:nvPr>
            <p:custDataLst>
              <p:tags r:id="rId1"/>
            </p:custDataLst>
          </p:nvPr>
        </p:nvSpPr>
        <p:spPr>
          <a:xfrm flipH="1">
            <a:off x="2875402" y="1553378"/>
            <a:ext cx="8125972" cy="3751244"/>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D06372BB-7887-4BB9-97D9-CAA2439E7609}"/>
              </a:ext>
            </a:extLst>
          </p:cNvPr>
          <p:cNvSpPr/>
          <p:nvPr/>
        </p:nvSpPr>
        <p:spPr>
          <a:xfrm>
            <a:off x="1190626" y="747135"/>
            <a:ext cx="4905375" cy="5155894"/>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77939BC-E4B7-47B5-846B-8F668E18DA89}"/>
              </a:ext>
            </a:extLst>
          </p:cNvPr>
          <p:cNvSpPr txBox="1"/>
          <p:nvPr/>
        </p:nvSpPr>
        <p:spPr>
          <a:xfrm>
            <a:off x="1811241" y="2460867"/>
            <a:ext cx="3664142" cy="2060372"/>
          </a:xfrm>
          <a:prstGeom prst="rect">
            <a:avLst/>
          </a:prstGeom>
          <a:noFill/>
          <a:ln>
            <a:noFill/>
          </a:ln>
          <a:effectLst/>
        </p:spPr>
        <p:txBody>
          <a:bodyPr wrap="square" rtlCol="0">
            <a:spAutoFit/>
          </a:bodyPr>
          <a:lstStyle/>
          <a:p>
            <a:pPr>
              <a:lnSpc>
                <a:spcPct val="120000"/>
              </a:lnSpc>
            </a:pPr>
            <a:r>
              <a:rPr lang="zh-CN" altLang="en-US" dirty="0">
                <a:solidFill>
                  <a:srgbClr val="3F403E"/>
                </a:solidFill>
                <a:latin typeface="+mn-ea"/>
              </a:rPr>
              <a:t>至</a:t>
            </a:r>
            <a:r>
              <a:rPr lang="zh-CN" altLang="en-US" dirty="0">
                <a:solidFill>
                  <a:srgbClr val="3F403E"/>
                </a:solidFill>
                <a:effectLst/>
                <a:latin typeface="+mn-ea"/>
              </a:rPr>
              <a:t>此，我要诚挚的感谢在这个过程中教授我知识的老师；感谢生我养我的父母；感谢有难互助的朋友们；感谢国家和社会；感谢一切关心过、帮助过我的人们，是你们的支持激励我继续奋进！</a:t>
            </a:r>
            <a:endParaRPr lang="en-US" altLang="zh-CN" dirty="0">
              <a:solidFill>
                <a:srgbClr val="3F403E"/>
              </a:solidFill>
              <a:effectLst/>
              <a:latin typeface="+mn-ea"/>
            </a:endParaRPr>
          </a:p>
        </p:txBody>
      </p:sp>
      <p:sp>
        <p:nvSpPr>
          <p:cNvPr id="7" name="文本框 6">
            <a:extLst>
              <a:ext uri="{FF2B5EF4-FFF2-40B4-BE49-F238E27FC236}">
                <a16:creationId xmlns:a16="http://schemas.microsoft.com/office/drawing/2014/main" id="{23AEDE5D-E1CB-4D4E-B48B-EA750D907C37}"/>
              </a:ext>
            </a:extLst>
          </p:cNvPr>
          <p:cNvSpPr txBox="1"/>
          <p:nvPr/>
        </p:nvSpPr>
        <p:spPr>
          <a:xfrm>
            <a:off x="3243202" y="1232043"/>
            <a:ext cx="800219" cy="461665"/>
          </a:xfrm>
          <a:prstGeom prst="rect">
            <a:avLst/>
          </a:prstGeom>
          <a:noFill/>
          <a:effectLst/>
        </p:spPr>
        <p:txBody>
          <a:bodyPr wrap="none" rtlCol="0">
            <a:spAutoFit/>
            <a:scene3d>
              <a:camera prst="orthographicFront"/>
              <a:lightRig rig="threePt" dir="t"/>
            </a:scene3d>
            <a:sp3d>
              <a:bevelT w="0" h="0"/>
              <a:bevelB w="0" h="0"/>
            </a:sp3d>
          </a:bodyPr>
          <a:lstStyle/>
          <a:p>
            <a:pPr algn="ctr"/>
            <a:r>
              <a:rPr lang="zh-CN" altLang="en-US" sz="2400" b="1" dirty="0">
                <a:solidFill>
                  <a:srgbClr val="F9B359"/>
                </a:solidFill>
                <a:latin typeface="+mj-ea"/>
                <a:ea typeface="+mj-ea"/>
              </a:rPr>
              <a:t>致谢</a:t>
            </a:r>
            <a:endParaRPr lang="zh-CN" altLang="en-US" sz="2400" b="1" dirty="0">
              <a:solidFill>
                <a:srgbClr val="F9B359"/>
              </a:solidFill>
              <a:effectLst/>
              <a:latin typeface="+mj-ea"/>
              <a:ea typeface="+mj-ea"/>
            </a:endParaRPr>
          </a:p>
        </p:txBody>
      </p:sp>
      <p:cxnSp>
        <p:nvCxnSpPr>
          <p:cNvPr id="8" name="直接连接符 7">
            <a:extLst>
              <a:ext uri="{FF2B5EF4-FFF2-40B4-BE49-F238E27FC236}">
                <a16:creationId xmlns:a16="http://schemas.microsoft.com/office/drawing/2014/main" id="{92EAE5FE-4E79-4617-8918-D4DBE3301425}"/>
              </a:ext>
            </a:extLst>
          </p:cNvPr>
          <p:cNvCxnSpPr>
            <a:cxnSpLocks/>
          </p:cNvCxnSpPr>
          <p:nvPr/>
        </p:nvCxnSpPr>
        <p:spPr>
          <a:xfrm flipH="1">
            <a:off x="1864412" y="2056239"/>
            <a:ext cx="3557801"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87312BEC-0EB0-4C3A-9EEB-B61F404DC14A}"/>
              </a:ext>
            </a:extLst>
          </p:cNvPr>
          <p:cNvPicPr>
            <a:picLocks noChangeAspect="1"/>
          </p:cNvPicPr>
          <p:nvPr/>
        </p:nvPicPr>
        <p:blipFill>
          <a:blip r:embed="rId3"/>
          <a:stretch>
            <a:fillRect/>
          </a:stretch>
        </p:blipFill>
        <p:spPr>
          <a:xfrm>
            <a:off x="6486373" y="954971"/>
            <a:ext cx="2893901" cy="3186213"/>
          </a:xfrm>
          <a:prstGeom prst="rect">
            <a:avLst/>
          </a:prstGeom>
        </p:spPr>
      </p:pic>
      <p:pic>
        <p:nvPicPr>
          <p:cNvPr id="11" name="图片 10">
            <a:extLst>
              <a:ext uri="{FF2B5EF4-FFF2-40B4-BE49-F238E27FC236}">
                <a16:creationId xmlns:a16="http://schemas.microsoft.com/office/drawing/2014/main" id="{191B26D6-750A-4652-A0CD-D5B8763F4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8306" y="4315859"/>
            <a:ext cx="2658858" cy="1977526"/>
          </a:xfrm>
          <a:prstGeom prst="rect">
            <a:avLst/>
          </a:prstGeom>
        </p:spPr>
      </p:pic>
    </p:spTree>
    <p:extLst>
      <p:ext uri="{BB962C8B-B14F-4D97-AF65-F5344CB8AC3E}">
        <p14:creationId xmlns:p14="http://schemas.microsoft.com/office/powerpoint/2010/main" val="4121247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000">
        <p15:prstTrans prst="pageCurlDouble"/>
      </p:transition>
    </mc:Choice>
    <mc:Fallback xmlns="">
      <p:transition spd="slow" advTm="7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4444137"/>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www.website.com/moban/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www.website.com/hangye/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www.website.com/jieri/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www.website.com/sucai/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www.website.com/beijing/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www.website.com/tubiao/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www.website.com/xiazai/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www.website.com/powerpoint/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www.website.com/word/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www.website.com/excel/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www.website.com/ziliao/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www.website.com/kejian/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www.website.com/fanwen/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www.website.com/shiti/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www.website.com/jiaoan/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www.website.com/ziti/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9" name="PA_矩形 28">
            <a:extLst>
              <a:ext uri="{FF2B5EF4-FFF2-40B4-BE49-F238E27FC236}">
                <a16:creationId xmlns:a16="http://schemas.microsoft.com/office/drawing/2014/main" id="{75125EC2-5400-48FD-A782-71AFE781AC81}"/>
              </a:ext>
            </a:extLst>
          </p:cNvPr>
          <p:cNvSpPr/>
          <p:nvPr>
            <p:custDataLst>
              <p:tags r:id="rId1"/>
            </p:custDataLst>
          </p:nvPr>
        </p:nvSpPr>
        <p:spPr>
          <a:xfrm>
            <a:off x="22821" y="3429000"/>
            <a:ext cx="12192000" cy="3428999"/>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PA_文本框 34">
            <a:extLst>
              <a:ext uri="{FF2B5EF4-FFF2-40B4-BE49-F238E27FC236}">
                <a16:creationId xmlns:a16="http://schemas.microsoft.com/office/drawing/2014/main" id="{F8E56A48-6523-4976-AF48-9341325D23DE}"/>
              </a:ext>
            </a:extLst>
          </p:cNvPr>
          <p:cNvSpPr txBox="1"/>
          <p:nvPr>
            <p:custDataLst>
              <p:tags r:id="rId2"/>
            </p:custDataLst>
          </p:nvPr>
        </p:nvSpPr>
        <p:spPr>
          <a:xfrm>
            <a:off x="-157476" y="-51764"/>
            <a:ext cx="12506949" cy="3770263"/>
          </a:xfrm>
          <a:prstGeom prst="rect">
            <a:avLst/>
          </a:prstGeom>
          <a:noFill/>
        </p:spPr>
        <p:txBody>
          <a:bodyPr wrap="none" rtlCol="0">
            <a:spAutoFit/>
          </a:bodyPr>
          <a:lstStyle/>
          <a:p>
            <a:pPr algn="ctr"/>
            <a:r>
              <a:rPr lang="en-US" altLang="zh-CN" sz="23900" dirty="0">
                <a:solidFill>
                  <a:srgbClr val="F9B359">
                    <a:alpha val="30000"/>
                  </a:srgbClr>
                </a:solidFill>
                <a:latin typeface="+mj-ea"/>
                <a:ea typeface="+mj-ea"/>
              </a:rPr>
              <a:t>THEEND</a:t>
            </a:r>
            <a:endParaRPr lang="zh-CN" altLang="en-US" sz="23900" dirty="0">
              <a:solidFill>
                <a:srgbClr val="F9B359">
                  <a:alpha val="30000"/>
                </a:srgbClr>
              </a:solidFill>
              <a:latin typeface="+mj-ea"/>
              <a:ea typeface="+mj-ea"/>
            </a:endParaRPr>
          </a:p>
        </p:txBody>
      </p:sp>
      <p:sp>
        <p:nvSpPr>
          <p:cNvPr id="33" name="PA_矩形 32">
            <a:extLst>
              <a:ext uri="{FF2B5EF4-FFF2-40B4-BE49-F238E27FC236}">
                <a16:creationId xmlns:a16="http://schemas.microsoft.com/office/drawing/2014/main" id="{7005A686-BF12-4283-95D7-82A11A7FC944}"/>
              </a:ext>
            </a:extLst>
          </p:cNvPr>
          <p:cNvSpPr/>
          <p:nvPr>
            <p:custDataLst>
              <p:tags r:id="rId3"/>
            </p:custDataLst>
          </p:nvPr>
        </p:nvSpPr>
        <p:spPr>
          <a:xfrm>
            <a:off x="1301572" y="1219050"/>
            <a:ext cx="9533262" cy="4149985"/>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PA_矩形 27">
            <a:extLst>
              <a:ext uri="{FF2B5EF4-FFF2-40B4-BE49-F238E27FC236}">
                <a16:creationId xmlns:a16="http://schemas.microsoft.com/office/drawing/2014/main" id="{D7B0DC96-49A4-48FA-85CA-B1571C912608}"/>
              </a:ext>
            </a:extLst>
          </p:cNvPr>
          <p:cNvSpPr/>
          <p:nvPr>
            <p:custDataLst>
              <p:tags r:id="rId4"/>
            </p:custDataLst>
          </p:nvPr>
        </p:nvSpPr>
        <p:spPr>
          <a:xfrm>
            <a:off x="2351313" y="2153796"/>
            <a:ext cx="7489374" cy="2280495"/>
          </a:xfrm>
          <a:prstGeom prst="rect">
            <a:avLst/>
          </a:prstGeom>
          <a:noFill/>
          <a:ln w="25400">
            <a:solidFill>
              <a:srgbClr val="3F4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_矩形 33">
            <a:extLst>
              <a:ext uri="{FF2B5EF4-FFF2-40B4-BE49-F238E27FC236}">
                <a16:creationId xmlns:a16="http://schemas.microsoft.com/office/drawing/2014/main" id="{2B44062B-2519-4645-BDBD-25E744EC4EA5}"/>
              </a:ext>
            </a:extLst>
          </p:cNvPr>
          <p:cNvSpPr/>
          <p:nvPr>
            <p:custDataLst>
              <p:tags r:id="rId5"/>
            </p:custDataLst>
          </p:nvPr>
        </p:nvSpPr>
        <p:spPr>
          <a:xfrm flipV="1">
            <a:off x="5034568" y="4973403"/>
            <a:ext cx="2067271" cy="189544"/>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文本框 29">
            <a:extLst>
              <a:ext uri="{FF2B5EF4-FFF2-40B4-BE49-F238E27FC236}">
                <a16:creationId xmlns:a16="http://schemas.microsoft.com/office/drawing/2014/main" id="{D84E8BD8-0066-45B7-8E20-EA013944EF87}"/>
              </a:ext>
            </a:extLst>
          </p:cNvPr>
          <p:cNvSpPr txBox="1"/>
          <p:nvPr>
            <p:custDataLst>
              <p:tags r:id="rId6"/>
            </p:custDataLst>
          </p:nvPr>
        </p:nvSpPr>
        <p:spPr>
          <a:xfrm>
            <a:off x="5195757" y="4793617"/>
            <a:ext cx="1800493" cy="369332"/>
          </a:xfrm>
          <a:prstGeom prst="rect">
            <a:avLst/>
          </a:prstGeom>
          <a:noFill/>
        </p:spPr>
        <p:txBody>
          <a:bodyPr wrap="none" rtlCol="0">
            <a:spAutoFit/>
          </a:bodyPr>
          <a:lstStyle/>
          <a:p>
            <a:pPr algn="ctr"/>
            <a:r>
              <a:rPr lang="zh-CN" altLang="en-US" dirty="0">
                <a:solidFill>
                  <a:srgbClr val="3F403E"/>
                </a:solidFill>
                <a:latin typeface="+mn-ea"/>
              </a:rPr>
              <a:t>答辩人：刘沿辰</a:t>
            </a:r>
          </a:p>
        </p:txBody>
      </p:sp>
      <p:sp>
        <p:nvSpPr>
          <p:cNvPr id="21" name="PA_文本框 20">
            <a:extLst>
              <a:ext uri="{FF2B5EF4-FFF2-40B4-BE49-F238E27FC236}">
                <a16:creationId xmlns:a16="http://schemas.microsoft.com/office/drawing/2014/main" id="{78F4A048-D2DB-4E31-B55D-0777F6CC6038}"/>
              </a:ext>
            </a:extLst>
          </p:cNvPr>
          <p:cNvSpPr txBox="1"/>
          <p:nvPr>
            <p:custDataLst>
              <p:tags r:id="rId7"/>
            </p:custDataLst>
          </p:nvPr>
        </p:nvSpPr>
        <p:spPr>
          <a:xfrm>
            <a:off x="3495768" y="2509213"/>
            <a:ext cx="5200463" cy="1569660"/>
          </a:xfrm>
          <a:prstGeom prst="rect">
            <a:avLst/>
          </a:prstGeom>
          <a:solidFill>
            <a:srgbClr val="FCFCFD"/>
          </a:solidFill>
        </p:spPr>
        <p:txBody>
          <a:bodyPr wrap="none" rtlCol="0">
            <a:spAutoFit/>
          </a:bodyPr>
          <a:lstStyle/>
          <a:p>
            <a:pPr algn="ctr"/>
            <a:r>
              <a:rPr lang="en-US" altLang="zh-CN" sz="9600" dirty="0">
                <a:solidFill>
                  <a:srgbClr val="F9B359"/>
                </a:solidFill>
                <a:latin typeface="+mj-ea"/>
                <a:ea typeface="+mj-ea"/>
              </a:rPr>
              <a:t>THANKS</a:t>
            </a:r>
            <a:endParaRPr lang="zh-CN" altLang="en-US" sz="9600" dirty="0">
              <a:solidFill>
                <a:srgbClr val="F9B359"/>
              </a:solidFill>
              <a:latin typeface="+mj-ea"/>
              <a:ea typeface="+mj-ea"/>
            </a:endParaRPr>
          </a:p>
        </p:txBody>
      </p:sp>
      <p:sp>
        <p:nvSpPr>
          <p:cNvPr id="32" name="PA_文本框 31">
            <a:extLst>
              <a:ext uri="{FF2B5EF4-FFF2-40B4-BE49-F238E27FC236}">
                <a16:creationId xmlns:a16="http://schemas.microsoft.com/office/drawing/2014/main" id="{3BA95F93-84A0-4324-B80B-A964F64B0EDF}"/>
              </a:ext>
            </a:extLst>
          </p:cNvPr>
          <p:cNvSpPr txBox="1"/>
          <p:nvPr>
            <p:custDataLst>
              <p:tags r:id="rId8"/>
            </p:custDataLst>
          </p:nvPr>
        </p:nvSpPr>
        <p:spPr>
          <a:xfrm>
            <a:off x="5576480" y="6020302"/>
            <a:ext cx="1039067" cy="369332"/>
          </a:xfrm>
          <a:prstGeom prst="rect">
            <a:avLst/>
          </a:prstGeom>
          <a:noFill/>
        </p:spPr>
        <p:txBody>
          <a:bodyPr wrap="none" rtlCol="0">
            <a:spAutoFit/>
          </a:bodyPr>
          <a:lstStyle/>
          <a:p>
            <a:pPr algn="ctr"/>
            <a:r>
              <a:rPr lang="en-US" altLang="zh-CN" dirty="0">
                <a:solidFill>
                  <a:schemeClr val="bg1"/>
                </a:solidFill>
                <a:latin typeface="+mn-ea"/>
              </a:rPr>
              <a:t>The End</a:t>
            </a:r>
            <a:endParaRPr lang="zh-CN" altLang="en-US" dirty="0">
              <a:solidFill>
                <a:schemeClr val="bg1"/>
              </a:solidFill>
              <a:latin typeface="+mn-ea"/>
            </a:endParaRPr>
          </a:p>
        </p:txBody>
      </p:sp>
    </p:spTree>
    <p:extLst>
      <p:ext uri="{BB962C8B-B14F-4D97-AF65-F5344CB8AC3E}">
        <p14:creationId xmlns:p14="http://schemas.microsoft.com/office/powerpoint/2010/main" val="1881123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3C59978-E4BC-4E53-B081-ECFC07D0DCDA}"/>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A8FA9B7-661A-4838-A8C8-5EA1715D9F20}"/>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9">
            <a:extLst>
              <a:ext uri="{FF2B5EF4-FFF2-40B4-BE49-F238E27FC236}">
                <a16:creationId xmlns:a16="http://schemas.microsoft.com/office/drawing/2014/main" id="{8391298F-0216-4663-836E-2F14A93533B4}"/>
              </a:ext>
            </a:extLst>
          </p:cNvPr>
          <p:cNvSpPr/>
          <p:nvPr/>
        </p:nvSpPr>
        <p:spPr>
          <a:xfrm>
            <a:off x="0" y="2247071"/>
            <a:ext cx="12192000" cy="2363856"/>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a:extLst>
              <a:ext uri="{FF2B5EF4-FFF2-40B4-BE49-F238E27FC236}">
                <a16:creationId xmlns:a16="http://schemas.microsoft.com/office/drawing/2014/main" id="{F740B855-B4F2-4C89-9C91-6E3EBB86A768}"/>
              </a:ext>
            </a:extLst>
          </p:cNvPr>
          <p:cNvSpPr txBox="1"/>
          <p:nvPr/>
        </p:nvSpPr>
        <p:spPr>
          <a:xfrm>
            <a:off x="4976697" y="2751891"/>
            <a:ext cx="2236510" cy="707886"/>
          </a:xfrm>
          <a:prstGeom prst="rect">
            <a:avLst/>
          </a:prstGeom>
          <a:noFill/>
        </p:spPr>
        <p:txBody>
          <a:bodyPr wrap="none" rtlCol="0">
            <a:spAutoFit/>
          </a:bodyPr>
          <a:lstStyle/>
          <a:p>
            <a:pPr algn="ctr"/>
            <a:r>
              <a:rPr lang="zh-CN" altLang="en-US" sz="4000" b="1" dirty="0">
                <a:solidFill>
                  <a:srgbClr val="FCFCFD"/>
                </a:solidFill>
                <a:latin typeface="+mj-ea"/>
                <a:ea typeface="+mj-ea"/>
              </a:rPr>
              <a:t>程序介绍</a:t>
            </a:r>
          </a:p>
        </p:txBody>
      </p:sp>
      <p:sp>
        <p:nvSpPr>
          <p:cNvPr id="9" name="文本框 8">
            <a:extLst>
              <a:ext uri="{FF2B5EF4-FFF2-40B4-BE49-F238E27FC236}">
                <a16:creationId xmlns:a16="http://schemas.microsoft.com/office/drawing/2014/main" id="{9090D3DB-0AFF-4BD3-8A3B-FF3D44796FB0}"/>
              </a:ext>
            </a:extLst>
          </p:cNvPr>
          <p:cNvSpPr txBox="1"/>
          <p:nvPr/>
        </p:nvSpPr>
        <p:spPr>
          <a:xfrm>
            <a:off x="3206602" y="3459777"/>
            <a:ext cx="5776686" cy="369332"/>
          </a:xfrm>
          <a:prstGeom prst="rect">
            <a:avLst/>
          </a:prstGeom>
          <a:noFill/>
        </p:spPr>
        <p:txBody>
          <a:bodyPr wrap="square" rtlCol="0">
            <a:spAutoFit/>
          </a:bodyPr>
          <a:lstStyle/>
          <a:p>
            <a:pPr algn="ctr"/>
            <a:r>
              <a:rPr lang="zh-CN" altLang="en-US" dirty="0">
                <a:solidFill>
                  <a:srgbClr val="FCFCFD"/>
                </a:solidFill>
                <a:latin typeface="+mn-ea"/>
              </a:rPr>
              <a:t>关键词：网络游戏，五子棋</a:t>
            </a:r>
          </a:p>
        </p:txBody>
      </p:sp>
      <p:sp>
        <p:nvSpPr>
          <p:cNvPr id="5" name="文本框 4">
            <a:extLst>
              <a:ext uri="{FF2B5EF4-FFF2-40B4-BE49-F238E27FC236}">
                <a16:creationId xmlns:a16="http://schemas.microsoft.com/office/drawing/2014/main" id="{8DD5A966-C00A-4F10-A054-95E8E14BD01B}"/>
              </a:ext>
            </a:extLst>
          </p:cNvPr>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F9B359"/>
                </a:solidFill>
                <a:latin typeface="+mj-ea"/>
                <a:ea typeface="+mj-ea"/>
              </a:rPr>
              <a:t>PART 1</a:t>
            </a:r>
            <a:endParaRPr lang="zh-CN" altLang="en-US" sz="6600" dirty="0">
              <a:solidFill>
                <a:srgbClr val="F9B359"/>
              </a:solidFill>
              <a:latin typeface="+mj-ea"/>
              <a:ea typeface="+mj-ea"/>
            </a:endParaRPr>
          </a:p>
        </p:txBody>
      </p:sp>
    </p:spTree>
    <p:extLst>
      <p:ext uri="{BB962C8B-B14F-4D97-AF65-F5344CB8AC3E}">
        <p14:creationId xmlns:p14="http://schemas.microsoft.com/office/powerpoint/2010/main" val="1528279882"/>
      </p:ext>
    </p:extLst>
  </p:cSld>
  <p:clrMapOvr>
    <a:masterClrMapping/>
  </p:clrMapOvr>
  <mc:AlternateContent xmlns:mc="http://schemas.openxmlformats.org/markup-compatibility/2006" xmlns:p14="http://schemas.microsoft.com/office/powerpoint/2010/main">
    <mc:Choice Requires="p14">
      <p:transition spd="slow" p14:dur="1400" advTm="5100">
        <p14:doors dir="vert"/>
      </p:transition>
    </mc:Choice>
    <mc:Fallback xmlns="">
      <p:transition spd="slow" advTm="51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007B8CB1-CDB3-42D7-9ED9-B29B57AD2E12}"/>
              </a:ext>
            </a:extLst>
          </p:cNvPr>
          <p:cNvSpPr/>
          <p:nvPr/>
        </p:nvSpPr>
        <p:spPr>
          <a:xfrm>
            <a:off x="0" y="0"/>
            <a:ext cx="7488464" cy="6858000"/>
          </a:xfrm>
          <a:custGeom>
            <a:avLst/>
            <a:gdLst>
              <a:gd name="connsiteX0" fmla="*/ 0 w 7488464"/>
              <a:gd name="connsiteY0" fmla="*/ 0 h 6858000"/>
              <a:gd name="connsiteX1" fmla="*/ 1392464 w 7488464"/>
              <a:gd name="connsiteY1" fmla="*/ 0 h 6858000"/>
              <a:gd name="connsiteX2" fmla="*/ 7488464 w 7488464"/>
              <a:gd name="connsiteY2" fmla="*/ 6858000 h 6858000"/>
              <a:gd name="connsiteX3" fmla="*/ 1392464 w 7488464"/>
              <a:gd name="connsiteY3" fmla="*/ 6858000 h 6858000"/>
              <a:gd name="connsiteX4" fmla="*/ 0 w 74884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464" h="6858000">
                <a:moveTo>
                  <a:pt x="0" y="0"/>
                </a:moveTo>
                <a:lnTo>
                  <a:pt x="1392464" y="0"/>
                </a:lnTo>
                <a:lnTo>
                  <a:pt x="7488464" y="6858000"/>
                </a:lnTo>
                <a:lnTo>
                  <a:pt x="1392464" y="6858000"/>
                </a:lnTo>
                <a:lnTo>
                  <a:pt x="0" y="6858000"/>
                </a:lnTo>
                <a:close/>
              </a:path>
            </a:pathLst>
          </a:cu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矩形 39">
            <a:extLst>
              <a:ext uri="{FF2B5EF4-FFF2-40B4-BE49-F238E27FC236}">
                <a16:creationId xmlns:a16="http://schemas.microsoft.com/office/drawing/2014/main" id="{19FCA984-BFF3-4104-A08C-2260A01873FB}"/>
              </a:ext>
            </a:extLst>
          </p:cNvPr>
          <p:cNvSpPr/>
          <p:nvPr/>
        </p:nvSpPr>
        <p:spPr>
          <a:xfrm>
            <a:off x="1134737" y="1553379"/>
            <a:ext cx="9199457" cy="4755346"/>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文本框 38">
            <a:extLst>
              <a:ext uri="{FF2B5EF4-FFF2-40B4-BE49-F238E27FC236}">
                <a16:creationId xmlns:a16="http://schemas.microsoft.com/office/drawing/2014/main" id="{E4491206-E1AD-494E-89D8-04A79BACB861}"/>
              </a:ext>
            </a:extLst>
          </p:cNvPr>
          <p:cNvSpPr txBox="1"/>
          <p:nvPr/>
        </p:nvSpPr>
        <p:spPr>
          <a:xfrm>
            <a:off x="649937" y="5740328"/>
            <a:ext cx="5045783" cy="1107996"/>
          </a:xfrm>
          <a:prstGeom prst="rect">
            <a:avLst/>
          </a:prstGeom>
          <a:solidFill>
            <a:srgbClr val="F9B359"/>
          </a:solidFill>
        </p:spPr>
        <p:txBody>
          <a:bodyPr wrap="square" rtlCol="0">
            <a:spAutoFit/>
          </a:bodyPr>
          <a:lstStyle/>
          <a:p>
            <a:r>
              <a:rPr lang="en-US" altLang="zh-CN" sz="6600" b="1" dirty="0" err="1">
                <a:solidFill>
                  <a:schemeClr val="bg1">
                    <a:alpha val="30000"/>
                  </a:schemeClr>
                </a:solidFill>
                <a:latin typeface="+mj-ea"/>
                <a:ea typeface="+mj-ea"/>
              </a:rPr>
              <a:t>GoBand</a:t>
            </a:r>
            <a:endParaRPr lang="zh-CN" altLang="en-US" sz="6600" b="1" dirty="0">
              <a:solidFill>
                <a:schemeClr val="bg1">
                  <a:alpha val="30000"/>
                </a:schemeClr>
              </a:solidFill>
              <a:latin typeface="+mj-ea"/>
              <a:ea typeface="+mj-ea"/>
            </a:endParaRPr>
          </a:p>
        </p:txBody>
      </p:sp>
      <p:sp>
        <p:nvSpPr>
          <p:cNvPr id="4" name="矩形 3">
            <a:extLst>
              <a:ext uri="{FF2B5EF4-FFF2-40B4-BE49-F238E27FC236}">
                <a16:creationId xmlns:a16="http://schemas.microsoft.com/office/drawing/2014/main" id="{CBB4DE11-743B-480C-BDFE-7459969CE4B4}"/>
              </a:ext>
            </a:extLst>
          </p:cNvPr>
          <p:cNvSpPr/>
          <p:nvPr/>
        </p:nvSpPr>
        <p:spPr>
          <a:xfrm>
            <a:off x="1491282" y="1141496"/>
            <a:ext cx="9209436" cy="4589156"/>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矩形 26">
            <a:extLst>
              <a:ext uri="{FF2B5EF4-FFF2-40B4-BE49-F238E27FC236}">
                <a16:creationId xmlns:a16="http://schemas.microsoft.com/office/drawing/2014/main" id="{131072BE-40EB-4D17-AE92-8EDCFBC185F2}"/>
              </a:ext>
            </a:extLst>
          </p:cNvPr>
          <p:cNvSpPr/>
          <p:nvPr/>
        </p:nvSpPr>
        <p:spPr>
          <a:xfrm>
            <a:off x="6352780" y="1141496"/>
            <a:ext cx="468629" cy="4589156"/>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F2B14FF-8427-4C57-A0AB-73846771093A}"/>
              </a:ext>
            </a:extLst>
          </p:cNvPr>
          <p:cNvSpPr txBox="1"/>
          <p:nvPr/>
        </p:nvSpPr>
        <p:spPr>
          <a:xfrm>
            <a:off x="1836989" y="1341120"/>
            <a:ext cx="1417376" cy="646331"/>
          </a:xfrm>
          <a:prstGeom prst="rect">
            <a:avLst/>
          </a:prstGeom>
          <a:noFill/>
        </p:spPr>
        <p:txBody>
          <a:bodyPr wrap="none" rtlCol="0">
            <a:spAutoFit/>
          </a:bodyPr>
          <a:lstStyle/>
          <a:p>
            <a:r>
              <a:rPr lang="en-US" altLang="zh-CN" sz="3600" b="1" dirty="0" err="1">
                <a:solidFill>
                  <a:srgbClr val="F9B359"/>
                </a:solidFill>
                <a:latin typeface="+mj-ea"/>
                <a:ea typeface="+mj-ea"/>
              </a:rPr>
              <a:t>TEKU</a:t>
            </a:r>
            <a:endParaRPr lang="zh-CN" altLang="en-US" sz="3600" b="1" dirty="0">
              <a:solidFill>
                <a:srgbClr val="F9B359"/>
              </a:solidFill>
              <a:latin typeface="+mj-ea"/>
              <a:ea typeface="+mj-ea"/>
            </a:endParaRPr>
          </a:p>
        </p:txBody>
      </p:sp>
      <p:sp>
        <p:nvSpPr>
          <p:cNvPr id="13" name="文本框 12">
            <a:extLst>
              <a:ext uri="{FF2B5EF4-FFF2-40B4-BE49-F238E27FC236}">
                <a16:creationId xmlns:a16="http://schemas.microsoft.com/office/drawing/2014/main" id="{9C4E9D23-94AC-45A2-B141-7F6AAD3199D9}"/>
              </a:ext>
            </a:extLst>
          </p:cNvPr>
          <p:cNvSpPr txBox="1"/>
          <p:nvPr/>
        </p:nvSpPr>
        <p:spPr>
          <a:xfrm>
            <a:off x="1668610" y="3537439"/>
            <a:ext cx="4505898" cy="2059538"/>
          </a:xfrm>
          <a:prstGeom prst="rect">
            <a:avLst/>
          </a:prstGeom>
          <a:noFill/>
        </p:spPr>
        <p:txBody>
          <a:bodyPr wrap="square" rtlCol="0">
            <a:spAutoFit/>
          </a:bodyPr>
          <a:lstStyle/>
          <a:p>
            <a:pPr>
              <a:lnSpc>
                <a:spcPct val="120000"/>
              </a:lnSpc>
            </a:pPr>
            <a:r>
              <a:rPr lang="zh-CN" altLang="en-US" dirty="0">
                <a:solidFill>
                  <a:srgbClr val="3F403E"/>
                </a:solidFill>
                <a:latin typeface="+mn-ea"/>
              </a:rPr>
              <a:t>作为一个家喻户晓的益智游戏，五子棋可以说是一项老少皆宜的运动。其</a:t>
            </a:r>
            <a:r>
              <a:rPr lang="zh-CN" altLang="en-US" b="0" i="0" dirty="0">
                <a:solidFill>
                  <a:srgbClr val="333333"/>
                </a:solidFill>
                <a:effectLst/>
                <a:latin typeface="Helvetica Neue"/>
              </a:rPr>
              <a:t>容易上手，趣味横生，且引人入胜；同时规则简单，不需要把太多的精力耗费在编程以外的事情上，于是本次</a:t>
            </a:r>
            <a:r>
              <a:rPr lang="en-US" altLang="zh-CN" b="0" i="0" dirty="0">
                <a:solidFill>
                  <a:srgbClr val="333333"/>
                </a:solidFill>
                <a:effectLst/>
                <a:latin typeface="Helvetica Neue"/>
              </a:rPr>
              <a:t>Java</a:t>
            </a:r>
            <a:r>
              <a:rPr lang="zh-CN" altLang="en-US" b="0" i="0" dirty="0">
                <a:solidFill>
                  <a:srgbClr val="333333"/>
                </a:solidFill>
                <a:effectLst/>
                <a:latin typeface="Helvetica Neue"/>
              </a:rPr>
              <a:t>大作业选取了五子棋作为作业主题</a:t>
            </a:r>
            <a:endParaRPr lang="en-US" altLang="zh-CN" dirty="0">
              <a:solidFill>
                <a:srgbClr val="3F403E"/>
              </a:solidFill>
              <a:latin typeface="+mn-ea"/>
            </a:endParaRPr>
          </a:p>
        </p:txBody>
      </p:sp>
      <p:sp>
        <p:nvSpPr>
          <p:cNvPr id="14" name="文本框 13">
            <a:extLst>
              <a:ext uri="{FF2B5EF4-FFF2-40B4-BE49-F238E27FC236}">
                <a16:creationId xmlns:a16="http://schemas.microsoft.com/office/drawing/2014/main" id="{F7B3F68B-A9B5-410F-8145-1A585B939FB6}"/>
              </a:ext>
            </a:extLst>
          </p:cNvPr>
          <p:cNvSpPr txBox="1"/>
          <p:nvPr/>
        </p:nvSpPr>
        <p:spPr>
          <a:xfrm>
            <a:off x="1846882" y="1987451"/>
            <a:ext cx="2510569" cy="369332"/>
          </a:xfrm>
          <a:prstGeom prst="rect">
            <a:avLst/>
          </a:prstGeom>
          <a:noFill/>
        </p:spPr>
        <p:txBody>
          <a:bodyPr wrap="square" rtlCol="0">
            <a:spAutoFit/>
          </a:bodyPr>
          <a:lstStyle/>
          <a:p>
            <a:r>
              <a:rPr lang="en-US" altLang="zh-CN" dirty="0">
                <a:solidFill>
                  <a:srgbClr val="969F98"/>
                </a:solidFill>
                <a:latin typeface="+mn-ea"/>
              </a:rPr>
              <a:t>Presentation Designer   </a:t>
            </a:r>
            <a:endParaRPr lang="zh-CN" altLang="en-US" dirty="0">
              <a:solidFill>
                <a:srgbClr val="969F98"/>
              </a:solidFill>
              <a:latin typeface="+mn-ea"/>
            </a:endParaRPr>
          </a:p>
        </p:txBody>
      </p:sp>
      <p:sp>
        <p:nvSpPr>
          <p:cNvPr id="15" name="文本框 14">
            <a:extLst>
              <a:ext uri="{FF2B5EF4-FFF2-40B4-BE49-F238E27FC236}">
                <a16:creationId xmlns:a16="http://schemas.microsoft.com/office/drawing/2014/main" id="{AC781C57-E634-4C23-A00F-EFD258B6A4AF}"/>
              </a:ext>
            </a:extLst>
          </p:cNvPr>
          <p:cNvSpPr txBox="1"/>
          <p:nvPr/>
        </p:nvSpPr>
        <p:spPr>
          <a:xfrm>
            <a:off x="1836989" y="2356783"/>
            <a:ext cx="2510569" cy="369332"/>
          </a:xfrm>
          <a:prstGeom prst="rect">
            <a:avLst/>
          </a:prstGeom>
          <a:noFill/>
        </p:spPr>
        <p:txBody>
          <a:bodyPr wrap="square" rtlCol="0">
            <a:spAutoFit/>
          </a:bodyPr>
          <a:lstStyle/>
          <a:p>
            <a:r>
              <a:rPr lang="en-US" altLang="zh-CN" dirty="0">
                <a:solidFill>
                  <a:srgbClr val="969F98"/>
                </a:solidFill>
                <a:latin typeface="+mn-ea"/>
              </a:rPr>
              <a:t>Major in PPT</a:t>
            </a:r>
            <a:endParaRPr lang="zh-CN" altLang="en-US" dirty="0">
              <a:solidFill>
                <a:srgbClr val="969F98"/>
              </a:solidFill>
              <a:latin typeface="+mn-ea"/>
            </a:endParaRPr>
          </a:p>
        </p:txBody>
      </p:sp>
      <p:cxnSp>
        <p:nvCxnSpPr>
          <p:cNvPr id="16" name="直接连接符 15">
            <a:extLst>
              <a:ext uri="{FF2B5EF4-FFF2-40B4-BE49-F238E27FC236}">
                <a16:creationId xmlns:a16="http://schemas.microsoft.com/office/drawing/2014/main" id="{32967D57-2F74-496A-B52F-45BD944F5049}"/>
              </a:ext>
            </a:extLst>
          </p:cNvPr>
          <p:cNvCxnSpPr>
            <a:cxnSpLocks/>
          </p:cNvCxnSpPr>
          <p:nvPr/>
        </p:nvCxnSpPr>
        <p:spPr>
          <a:xfrm flipH="1">
            <a:off x="1955574" y="2895600"/>
            <a:ext cx="4165826" cy="0"/>
          </a:xfrm>
          <a:prstGeom prst="line">
            <a:avLst/>
          </a:prstGeom>
          <a:ln>
            <a:solidFill>
              <a:srgbClr val="969F98">
                <a:alpha val="40000"/>
              </a:srgb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BD626318-A509-409A-B970-79940D67E2F4}"/>
              </a:ext>
            </a:extLst>
          </p:cNvPr>
          <p:cNvGrpSpPr/>
          <p:nvPr/>
        </p:nvGrpSpPr>
        <p:grpSpPr>
          <a:xfrm>
            <a:off x="10334194" y="1283970"/>
            <a:ext cx="200456" cy="152400"/>
            <a:chOff x="10299021" y="1341120"/>
            <a:chExt cx="261708" cy="152400"/>
          </a:xfrm>
        </p:grpSpPr>
        <p:cxnSp>
          <p:nvCxnSpPr>
            <p:cNvPr id="35" name="直接连接符 34">
              <a:extLst>
                <a:ext uri="{FF2B5EF4-FFF2-40B4-BE49-F238E27FC236}">
                  <a16:creationId xmlns:a16="http://schemas.microsoft.com/office/drawing/2014/main" id="{1B350EF7-D2F2-47F4-982B-D867EFF98170}"/>
                </a:ext>
              </a:extLst>
            </p:cNvPr>
            <p:cNvCxnSpPr/>
            <p:nvPr/>
          </p:nvCxnSpPr>
          <p:spPr>
            <a:xfrm>
              <a:off x="10299021" y="1341120"/>
              <a:ext cx="261708" cy="0"/>
            </a:xfrm>
            <a:prstGeom prst="line">
              <a:avLst/>
            </a:prstGeom>
            <a:ln w="25400" cap="rnd">
              <a:solidFill>
                <a:srgbClr val="969F98"/>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20EB7AB-4656-4CA0-A470-6526AB202BB7}"/>
                </a:ext>
              </a:extLst>
            </p:cNvPr>
            <p:cNvCxnSpPr/>
            <p:nvPr/>
          </p:nvCxnSpPr>
          <p:spPr>
            <a:xfrm>
              <a:off x="10299021" y="1417320"/>
              <a:ext cx="261708" cy="0"/>
            </a:xfrm>
            <a:prstGeom prst="line">
              <a:avLst/>
            </a:prstGeom>
            <a:ln w="25400" cap="rnd">
              <a:solidFill>
                <a:srgbClr val="969F98"/>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E0C5516-C41D-48F0-A37E-B35C51B2BB05}"/>
                </a:ext>
              </a:extLst>
            </p:cNvPr>
            <p:cNvCxnSpPr/>
            <p:nvPr/>
          </p:nvCxnSpPr>
          <p:spPr>
            <a:xfrm>
              <a:off x="10299021" y="1493520"/>
              <a:ext cx="261708" cy="0"/>
            </a:xfrm>
            <a:prstGeom prst="line">
              <a:avLst/>
            </a:prstGeom>
            <a:ln w="25400" cap="rnd">
              <a:solidFill>
                <a:srgbClr val="969F98"/>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6CB9CA4B-0242-4D1C-BBFE-AFA082520973}"/>
              </a:ext>
            </a:extLst>
          </p:cNvPr>
          <p:cNvPicPr>
            <a:picLocks noChangeAspect="1"/>
          </p:cNvPicPr>
          <p:nvPr/>
        </p:nvPicPr>
        <p:blipFill>
          <a:blip r:embed="rId2"/>
          <a:stretch>
            <a:fillRect/>
          </a:stretch>
        </p:blipFill>
        <p:spPr>
          <a:xfrm>
            <a:off x="116031" y="250707"/>
            <a:ext cx="11849100" cy="3133725"/>
          </a:xfrm>
          <a:prstGeom prst="rect">
            <a:avLst/>
          </a:prstGeom>
        </p:spPr>
      </p:pic>
    </p:spTree>
    <p:extLst>
      <p:ext uri="{BB962C8B-B14F-4D97-AF65-F5344CB8AC3E}">
        <p14:creationId xmlns:p14="http://schemas.microsoft.com/office/powerpoint/2010/main" val="1716219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00">
        <p15:prstTrans prst="pageCurlDouble"/>
      </p:transition>
    </mc:Choice>
    <mc:Fallback xmlns="">
      <p:transition spd="slow" advTm="9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215000-FD57-424E-A466-F8F5C4E7E7AA}"/>
              </a:ext>
            </a:extLst>
          </p:cNvPr>
          <p:cNvSpPr/>
          <p:nvPr/>
        </p:nvSpPr>
        <p:spPr>
          <a:xfrm>
            <a:off x="17732" y="0"/>
            <a:ext cx="6096000" cy="6858000"/>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3D0206AC-0FBC-4A20-A419-BA0106313F2C}"/>
              </a:ext>
            </a:extLst>
          </p:cNvPr>
          <p:cNvSpPr/>
          <p:nvPr/>
        </p:nvSpPr>
        <p:spPr>
          <a:xfrm>
            <a:off x="296307" y="549275"/>
            <a:ext cx="3691799" cy="4780611"/>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A9FB66BC-0DF7-4F0E-A382-F3AF4C51E4B4}"/>
              </a:ext>
            </a:extLst>
          </p:cNvPr>
          <p:cNvSpPr/>
          <p:nvPr/>
        </p:nvSpPr>
        <p:spPr>
          <a:xfrm>
            <a:off x="695325" y="936433"/>
            <a:ext cx="10801350" cy="3613533"/>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6">
            <a:extLst>
              <a:ext uri="{FF2B5EF4-FFF2-40B4-BE49-F238E27FC236}">
                <a16:creationId xmlns:a16="http://schemas.microsoft.com/office/drawing/2014/main" id="{A12D3CF8-5ABC-42EB-9149-9499805CB4F8}"/>
              </a:ext>
            </a:extLst>
          </p:cNvPr>
          <p:cNvSpPr txBox="1"/>
          <p:nvPr/>
        </p:nvSpPr>
        <p:spPr>
          <a:xfrm>
            <a:off x="6512749" y="2248007"/>
            <a:ext cx="4505898" cy="1063176"/>
          </a:xfrm>
          <a:prstGeom prst="rect">
            <a:avLst/>
          </a:prstGeom>
          <a:noFill/>
        </p:spPr>
        <p:txBody>
          <a:bodyPr wrap="square" rtlCol="0">
            <a:spAutoFit/>
          </a:bodyPr>
          <a:lstStyle/>
          <a:p>
            <a:pPr>
              <a:lnSpc>
                <a:spcPct val="120000"/>
              </a:lnSpc>
            </a:pPr>
            <a:r>
              <a:rPr lang="zh-CN" altLang="en-US" dirty="0">
                <a:solidFill>
                  <a:srgbClr val="3F403E"/>
                </a:solidFill>
                <a:latin typeface="+mn-ea"/>
              </a:rPr>
              <a:t>程序界面简洁，功能全面，实现时间限制下棋，历史纪录保存，以及局内的聊天、和棋、悔棋等多种功能。</a:t>
            </a:r>
            <a:endParaRPr lang="en-US" altLang="zh-CN" dirty="0">
              <a:solidFill>
                <a:srgbClr val="3F403E"/>
              </a:solidFill>
              <a:latin typeface="+mn-ea"/>
            </a:endParaRPr>
          </a:p>
        </p:txBody>
      </p:sp>
      <p:sp>
        <p:nvSpPr>
          <p:cNvPr id="9" name="文本框 8">
            <a:extLst>
              <a:ext uri="{FF2B5EF4-FFF2-40B4-BE49-F238E27FC236}">
                <a16:creationId xmlns:a16="http://schemas.microsoft.com/office/drawing/2014/main" id="{91F5E851-65E1-403A-94C3-C3D54E12A06A}"/>
              </a:ext>
            </a:extLst>
          </p:cNvPr>
          <p:cNvSpPr txBox="1"/>
          <p:nvPr/>
        </p:nvSpPr>
        <p:spPr>
          <a:xfrm>
            <a:off x="6512749" y="1509126"/>
            <a:ext cx="1415772" cy="461665"/>
          </a:xfrm>
          <a:prstGeom prst="rect">
            <a:avLst/>
          </a:prstGeom>
          <a:noFill/>
        </p:spPr>
        <p:txBody>
          <a:bodyPr wrap="none" rtlCol="0">
            <a:spAutoFit/>
          </a:bodyPr>
          <a:lstStyle/>
          <a:p>
            <a:r>
              <a:rPr lang="zh-CN" altLang="en-US" sz="2400" b="1" dirty="0">
                <a:solidFill>
                  <a:srgbClr val="3F403E"/>
                </a:solidFill>
                <a:latin typeface="+mj-ea"/>
                <a:ea typeface="+mj-ea"/>
              </a:rPr>
              <a:t>程序介绍</a:t>
            </a:r>
          </a:p>
        </p:txBody>
      </p:sp>
      <p:cxnSp>
        <p:nvCxnSpPr>
          <p:cNvPr id="10" name="直接连接符 9">
            <a:extLst>
              <a:ext uri="{FF2B5EF4-FFF2-40B4-BE49-F238E27FC236}">
                <a16:creationId xmlns:a16="http://schemas.microsoft.com/office/drawing/2014/main" id="{54B06289-4586-4BF9-AB3B-94CF4D52C413}"/>
              </a:ext>
            </a:extLst>
          </p:cNvPr>
          <p:cNvCxnSpPr>
            <a:cxnSpLocks/>
          </p:cNvCxnSpPr>
          <p:nvPr/>
        </p:nvCxnSpPr>
        <p:spPr>
          <a:xfrm flipH="1">
            <a:off x="6609228" y="2080829"/>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43F5F53-BCB8-442C-8E46-37CB45F89678}"/>
              </a:ext>
            </a:extLst>
          </p:cNvPr>
          <p:cNvSpPr txBox="1"/>
          <p:nvPr/>
        </p:nvSpPr>
        <p:spPr>
          <a:xfrm>
            <a:off x="1424868" y="1262905"/>
            <a:ext cx="3941593" cy="707886"/>
          </a:xfrm>
          <a:prstGeom prst="rect">
            <a:avLst/>
          </a:prstGeom>
          <a:noFill/>
        </p:spPr>
        <p:txBody>
          <a:bodyPr wrap="none" rtlCol="0">
            <a:spAutoFit/>
          </a:bodyPr>
          <a:lstStyle/>
          <a:p>
            <a:pPr algn="ctr"/>
            <a:r>
              <a:rPr lang="en-US" altLang="zh-CN" sz="4000" b="1" dirty="0">
                <a:solidFill>
                  <a:srgbClr val="F9B359"/>
                </a:solidFill>
                <a:latin typeface="+mj-ea"/>
                <a:ea typeface="+mj-ea"/>
              </a:rPr>
              <a:t>Course Project</a:t>
            </a:r>
            <a:endParaRPr lang="zh-CN" altLang="en-US" sz="4000" b="1" dirty="0">
              <a:solidFill>
                <a:srgbClr val="F9B359"/>
              </a:solidFill>
              <a:latin typeface="+mj-ea"/>
              <a:ea typeface="+mj-ea"/>
            </a:endParaRPr>
          </a:p>
        </p:txBody>
      </p:sp>
      <p:sp>
        <p:nvSpPr>
          <p:cNvPr id="5" name="矩形 4">
            <a:extLst>
              <a:ext uri="{FF2B5EF4-FFF2-40B4-BE49-F238E27FC236}">
                <a16:creationId xmlns:a16="http://schemas.microsoft.com/office/drawing/2014/main" id="{61ADC469-2DD0-47E0-8176-E8AF53AC77CF}"/>
              </a:ext>
            </a:extLst>
          </p:cNvPr>
          <p:cNvSpPr/>
          <p:nvPr/>
        </p:nvSpPr>
        <p:spPr>
          <a:xfrm>
            <a:off x="1183739" y="2308033"/>
            <a:ext cx="4423846" cy="4000692"/>
          </a:xfrm>
          <a:prstGeom prst="rect">
            <a:avLst/>
          </a:prstGeom>
          <a:solidFill>
            <a:srgbClr val="FCFCFD"/>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1" name="图片 10">
            <a:extLst>
              <a:ext uri="{FF2B5EF4-FFF2-40B4-BE49-F238E27FC236}">
                <a16:creationId xmlns:a16="http://schemas.microsoft.com/office/drawing/2014/main" id="{34038A2D-5259-41DB-A875-C2F11B5FE1D6}"/>
              </a:ext>
            </a:extLst>
          </p:cNvPr>
          <p:cNvPicPr>
            <a:picLocks noChangeAspect="1"/>
          </p:cNvPicPr>
          <p:nvPr/>
        </p:nvPicPr>
        <p:blipFill>
          <a:blip r:embed="rId2"/>
          <a:stretch>
            <a:fillRect/>
          </a:stretch>
        </p:blipFill>
        <p:spPr>
          <a:xfrm>
            <a:off x="838276" y="2412874"/>
            <a:ext cx="5114772" cy="3791009"/>
          </a:xfrm>
          <a:prstGeom prst="rect">
            <a:avLst/>
          </a:prstGeom>
        </p:spPr>
      </p:pic>
    </p:spTree>
    <p:extLst>
      <p:ext uri="{BB962C8B-B14F-4D97-AF65-F5344CB8AC3E}">
        <p14:creationId xmlns:p14="http://schemas.microsoft.com/office/powerpoint/2010/main" val="578583826"/>
      </p:ext>
    </p:extLst>
  </p:cSld>
  <p:clrMapOvr>
    <a:masterClrMapping/>
  </p:clrMapOvr>
  <p:transition spd="slow" advTm="7500">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3C59978-E4BC-4E53-B081-ECFC07D0DCDA}"/>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A8FA9B7-661A-4838-A8C8-5EA1715D9F20}"/>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9">
            <a:extLst>
              <a:ext uri="{FF2B5EF4-FFF2-40B4-BE49-F238E27FC236}">
                <a16:creationId xmlns:a16="http://schemas.microsoft.com/office/drawing/2014/main" id="{8391298F-0216-4663-836E-2F14A93533B4}"/>
              </a:ext>
            </a:extLst>
          </p:cNvPr>
          <p:cNvSpPr/>
          <p:nvPr/>
        </p:nvSpPr>
        <p:spPr>
          <a:xfrm>
            <a:off x="0" y="2247071"/>
            <a:ext cx="12192000" cy="2363856"/>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a:extLst>
              <a:ext uri="{FF2B5EF4-FFF2-40B4-BE49-F238E27FC236}">
                <a16:creationId xmlns:a16="http://schemas.microsoft.com/office/drawing/2014/main" id="{F740B855-B4F2-4C89-9C91-6E3EBB86A768}"/>
              </a:ext>
            </a:extLst>
          </p:cNvPr>
          <p:cNvSpPr txBox="1"/>
          <p:nvPr/>
        </p:nvSpPr>
        <p:spPr>
          <a:xfrm>
            <a:off x="4207257" y="2751891"/>
            <a:ext cx="3775393" cy="707886"/>
          </a:xfrm>
          <a:prstGeom prst="rect">
            <a:avLst/>
          </a:prstGeom>
          <a:noFill/>
        </p:spPr>
        <p:txBody>
          <a:bodyPr wrap="none" rtlCol="0">
            <a:spAutoFit/>
          </a:bodyPr>
          <a:lstStyle/>
          <a:p>
            <a:pPr algn="ctr"/>
            <a:r>
              <a:rPr lang="zh-CN" altLang="en-US" sz="4000" b="1" dirty="0">
                <a:solidFill>
                  <a:srgbClr val="FCFCFD"/>
                </a:solidFill>
                <a:latin typeface="+mj-ea"/>
                <a:ea typeface="+mj-ea"/>
              </a:rPr>
              <a:t>问题与解决方案</a:t>
            </a:r>
          </a:p>
        </p:txBody>
      </p:sp>
      <p:sp>
        <p:nvSpPr>
          <p:cNvPr id="9" name="文本框 8">
            <a:extLst>
              <a:ext uri="{FF2B5EF4-FFF2-40B4-BE49-F238E27FC236}">
                <a16:creationId xmlns:a16="http://schemas.microsoft.com/office/drawing/2014/main" id="{9090D3DB-0AFF-4BD3-8A3B-FF3D44796FB0}"/>
              </a:ext>
            </a:extLst>
          </p:cNvPr>
          <p:cNvSpPr txBox="1"/>
          <p:nvPr/>
        </p:nvSpPr>
        <p:spPr>
          <a:xfrm>
            <a:off x="3206602" y="3459777"/>
            <a:ext cx="5776686" cy="369332"/>
          </a:xfrm>
          <a:prstGeom prst="rect">
            <a:avLst/>
          </a:prstGeom>
          <a:noFill/>
        </p:spPr>
        <p:txBody>
          <a:bodyPr wrap="square" rtlCol="0">
            <a:spAutoFit/>
          </a:bodyPr>
          <a:lstStyle/>
          <a:p>
            <a:pPr algn="ctr"/>
            <a:r>
              <a:rPr lang="zh-CN" altLang="en-US" dirty="0">
                <a:solidFill>
                  <a:srgbClr val="FCFCFD"/>
                </a:solidFill>
                <a:latin typeface="+mn-ea"/>
              </a:rPr>
              <a:t>关键词：网络、软件工程与输入输出</a:t>
            </a:r>
          </a:p>
        </p:txBody>
      </p:sp>
      <p:sp>
        <p:nvSpPr>
          <p:cNvPr id="5" name="文本框 4">
            <a:extLst>
              <a:ext uri="{FF2B5EF4-FFF2-40B4-BE49-F238E27FC236}">
                <a16:creationId xmlns:a16="http://schemas.microsoft.com/office/drawing/2014/main" id="{8DD5A966-C00A-4F10-A054-95E8E14BD01B}"/>
              </a:ext>
            </a:extLst>
          </p:cNvPr>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F9B359"/>
                </a:solidFill>
                <a:latin typeface="+mj-ea"/>
                <a:ea typeface="+mj-ea"/>
              </a:rPr>
              <a:t>PART 2</a:t>
            </a:r>
            <a:endParaRPr lang="zh-CN" altLang="en-US" sz="6600" dirty="0">
              <a:solidFill>
                <a:srgbClr val="F9B359"/>
              </a:solidFill>
              <a:latin typeface="+mj-ea"/>
              <a:ea typeface="+mj-ea"/>
            </a:endParaRPr>
          </a:p>
        </p:txBody>
      </p:sp>
    </p:spTree>
    <p:extLst>
      <p:ext uri="{BB962C8B-B14F-4D97-AF65-F5344CB8AC3E}">
        <p14:creationId xmlns:p14="http://schemas.microsoft.com/office/powerpoint/2010/main" val="17599745"/>
      </p:ext>
    </p:extLst>
  </p:cSld>
  <p:clrMapOvr>
    <a:masterClrMapping/>
  </p:clrMapOvr>
  <mc:AlternateContent xmlns:mc="http://schemas.openxmlformats.org/markup-compatibility/2006" xmlns:p14="http://schemas.microsoft.com/office/powerpoint/2010/main">
    <mc:Choice Requires="p14">
      <p:transition spd="slow" p14:dur="1400" advTm="5100">
        <p14:doors dir="vert"/>
      </p:transition>
    </mc:Choice>
    <mc:Fallback xmlns="">
      <p:transition spd="slow" advTm="51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1F7E5FE-61AF-47C2-9924-FBA50F296E36}"/>
              </a:ext>
            </a:extLst>
          </p:cNvPr>
          <p:cNvSpPr/>
          <p:nvPr/>
        </p:nvSpPr>
        <p:spPr>
          <a:xfrm>
            <a:off x="0" y="549275"/>
            <a:ext cx="12192000" cy="3429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ECD4A7AD-7489-430B-9EB5-A10E1E9EF296}"/>
              </a:ext>
            </a:extLst>
          </p:cNvPr>
          <p:cNvSpPr/>
          <p:nvPr/>
        </p:nvSpPr>
        <p:spPr>
          <a:xfrm>
            <a:off x="900967" y="1640605"/>
            <a:ext cx="4769052" cy="466811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EF081631-7C82-4E7C-9C03-841B3DF4BC26}"/>
              </a:ext>
            </a:extLst>
          </p:cNvPr>
          <p:cNvSpPr/>
          <p:nvPr/>
        </p:nvSpPr>
        <p:spPr>
          <a:xfrm>
            <a:off x="6570986" y="1444742"/>
            <a:ext cx="4710344" cy="4863983"/>
          </a:xfrm>
          <a:prstGeom prst="rect">
            <a:avLst/>
          </a:prstGeom>
          <a:solidFill>
            <a:srgbClr val="FCFCFD"/>
          </a:solidFill>
          <a:ln>
            <a:noFill/>
          </a:ln>
          <a:effectLst>
            <a:outerShdw blurRad="254000" dist="38100" dir="5400000" algn="t" rotWithShape="0">
              <a:srgbClr val="969F98">
                <a:alpha val="20000"/>
              </a:srgbClr>
            </a:outerShd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a:extLst>
              <a:ext uri="{FF2B5EF4-FFF2-40B4-BE49-F238E27FC236}">
                <a16:creationId xmlns:a16="http://schemas.microsoft.com/office/drawing/2014/main" id="{81CE0B85-2406-4646-AC86-D3C167828336}"/>
              </a:ext>
            </a:extLst>
          </p:cNvPr>
          <p:cNvSpPr txBox="1"/>
          <p:nvPr/>
        </p:nvSpPr>
        <p:spPr>
          <a:xfrm>
            <a:off x="2455066" y="5254033"/>
            <a:ext cx="3683637" cy="584775"/>
          </a:xfrm>
          <a:prstGeom prst="rect">
            <a:avLst/>
          </a:prstGeom>
          <a:noFill/>
        </p:spPr>
        <p:txBody>
          <a:bodyPr wrap="none" rtlCol="0">
            <a:spAutoFit/>
          </a:bodyPr>
          <a:lstStyle/>
          <a:p>
            <a:pPr algn="ctr"/>
            <a:r>
              <a:rPr lang="en-US" altLang="zh-CN" sz="3200" b="1">
                <a:solidFill>
                  <a:srgbClr val="F9B359"/>
                </a:solidFill>
                <a:latin typeface="+mj-ea"/>
                <a:ea typeface="+mj-ea"/>
              </a:rPr>
              <a:t>Connection reset</a:t>
            </a:r>
            <a:endParaRPr lang="en-US" altLang="zh-CN" sz="3200" b="1" dirty="0">
              <a:solidFill>
                <a:srgbClr val="F9B359"/>
              </a:solidFill>
              <a:latin typeface="+mj-ea"/>
              <a:ea typeface="+mj-ea"/>
            </a:endParaRPr>
          </a:p>
        </p:txBody>
      </p:sp>
      <p:sp>
        <p:nvSpPr>
          <p:cNvPr id="11" name="文本框 10">
            <a:extLst>
              <a:ext uri="{FF2B5EF4-FFF2-40B4-BE49-F238E27FC236}">
                <a16:creationId xmlns:a16="http://schemas.microsoft.com/office/drawing/2014/main" id="{9096790E-D4A6-4DED-B1C3-8115711B588A}"/>
              </a:ext>
            </a:extLst>
          </p:cNvPr>
          <p:cNvSpPr txBox="1"/>
          <p:nvPr/>
        </p:nvSpPr>
        <p:spPr>
          <a:xfrm>
            <a:off x="6775432" y="3456105"/>
            <a:ext cx="4248168" cy="1395575"/>
          </a:xfrm>
          <a:prstGeom prst="rect">
            <a:avLst/>
          </a:prstGeom>
          <a:noFill/>
        </p:spPr>
        <p:txBody>
          <a:bodyPr wrap="square" rtlCol="0">
            <a:spAutoFit/>
          </a:bodyPr>
          <a:lstStyle/>
          <a:p>
            <a:pPr>
              <a:lnSpc>
                <a:spcPct val="120000"/>
              </a:lnSpc>
            </a:pPr>
            <a:r>
              <a:rPr lang="zh-CN" altLang="en-US" dirty="0">
                <a:solidFill>
                  <a:srgbClr val="3F403E"/>
                </a:solidFill>
                <a:latin typeface="+mn-ea"/>
              </a:rPr>
              <a:t>在最初进行网络相关的实验时，</a:t>
            </a:r>
            <a:r>
              <a:rPr lang="en-US" altLang="zh-CN" dirty="0">
                <a:solidFill>
                  <a:srgbClr val="3F403E"/>
                </a:solidFill>
                <a:latin typeface="+mn-ea"/>
              </a:rPr>
              <a:t>Connection reset</a:t>
            </a:r>
            <a:r>
              <a:rPr lang="zh-CN" altLang="en-US" dirty="0">
                <a:solidFill>
                  <a:srgbClr val="3F403E"/>
                </a:solidFill>
                <a:latin typeface="+mn-ea"/>
              </a:rPr>
              <a:t>就像一个无处不在的幽灵，</a:t>
            </a:r>
            <a:r>
              <a:rPr lang="en-US" altLang="zh-CN" dirty="0">
                <a:solidFill>
                  <a:srgbClr val="3F403E"/>
                </a:solidFill>
                <a:latin typeface="+mn-ea"/>
              </a:rPr>
              <a:t>bug</a:t>
            </a:r>
            <a:r>
              <a:rPr lang="zh-CN" altLang="en-US" dirty="0">
                <a:solidFill>
                  <a:srgbClr val="3F403E"/>
                </a:solidFill>
                <a:latin typeface="+mn-ea"/>
              </a:rPr>
              <a:t>无法稳定复现又无法稳定消除，网络报错频繁，断连、重连无法实现</a:t>
            </a:r>
            <a:endParaRPr lang="en-US" altLang="zh-CN" dirty="0">
              <a:solidFill>
                <a:srgbClr val="3F403E"/>
              </a:solidFill>
              <a:latin typeface="+mn-ea"/>
            </a:endParaRPr>
          </a:p>
        </p:txBody>
      </p:sp>
      <p:sp>
        <p:nvSpPr>
          <p:cNvPr id="12" name="文本框 11">
            <a:extLst>
              <a:ext uri="{FF2B5EF4-FFF2-40B4-BE49-F238E27FC236}">
                <a16:creationId xmlns:a16="http://schemas.microsoft.com/office/drawing/2014/main" id="{2E1A216F-3F5B-49A1-8FA2-08CE6E76A678}"/>
              </a:ext>
            </a:extLst>
          </p:cNvPr>
          <p:cNvSpPr txBox="1"/>
          <p:nvPr/>
        </p:nvSpPr>
        <p:spPr>
          <a:xfrm>
            <a:off x="6775432" y="2637956"/>
            <a:ext cx="4185761" cy="461665"/>
          </a:xfrm>
          <a:prstGeom prst="rect">
            <a:avLst/>
          </a:prstGeom>
          <a:noFill/>
        </p:spPr>
        <p:txBody>
          <a:bodyPr wrap="none" rtlCol="0">
            <a:spAutoFit/>
          </a:bodyPr>
          <a:lstStyle/>
          <a:p>
            <a:r>
              <a:rPr lang="zh-CN" altLang="en-US" sz="2400" b="1" dirty="0">
                <a:solidFill>
                  <a:srgbClr val="3F403E"/>
                </a:solidFill>
                <a:latin typeface="+mj-ea"/>
                <a:ea typeface="+mj-ea"/>
              </a:rPr>
              <a:t>网络连接不熟练、构造不合理</a:t>
            </a:r>
          </a:p>
        </p:txBody>
      </p:sp>
      <p:cxnSp>
        <p:nvCxnSpPr>
          <p:cNvPr id="13" name="直接连接符 12">
            <a:extLst>
              <a:ext uri="{FF2B5EF4-FFF2-40B4-BE49-F238E27FC236}">
                <a16:creationId xmlns:a16="http://schemas.microsoft.com/office/drawing/2014/main" id="{3048A636-5BAE-4F70-98F0-E233CE43C0AE}"/>
              </a:ext>
            </a:extLst>
          </p:cNvPr>
          <p:cNvCxnSpPr>
            <a:cxnSpLocks/>
          </p:cNvCxnSpPr>
          <p:nvPr/>
        </p:nvCxnSpPr>
        <p:spPr>
          <a:xfrm flipH="1">
            <a:off x="6871911" y="3288927"/>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17" name="Freeform 125">
            <a:extLst>
              <a:ext uri="{FF2B5EF4-FFF2-40B4-BE49-F238E27FC236}">
                <a16:creationId xmlns:a16="http://schemas.microsoft.com/office/drawing/2014/main" id="{8B14401A-BD49-4324-89E5-DCC5F9FDEDB0}"/>
              </a:ext>
            </a:extLst>
          </p:cNvPr>
          <p:cNvSpPr>
            <a:spLocks noEditPoints="1"/>
          </p:cNvSpPr>
          <p:nvPr/>
        </p:nvSpPr>
        <p:spPr bwMode="auto">
          <a:xfrm>
            <a:off x="8566401" y="1835586"/>
            <a:ext cx="719514" cy="648210"/>
          </a:xfrm>
          <a:custGeom>
            <a:avLst/>
            <a:gdLst>
              <a:gd name="T0" fmla="*/ 1351 w 1541"/>
              <a:gd name="T1" fmla="*/ 0 h 1384"/>
              <a:gd name="T2" fmla="*/ 190 w 1541"/>
              <a:gd name="T3" fmla="*/ 0 h 1384"/>
              <a:gd name="T4" fmla="*/ 0 w 1541"/>
              <a:gd name="T5" fmla="*/ 190 h 1384"/>
              <a:gd name="T6" fmla="*/ 0 w 1541"/>
              <a:gd name="T7" fmla="*/ 926 h 1384"/>
              <a:gd name="T8" fmla="*/ 190 w 1541"/>
              <a:gd name="T9" fmla="*/ 1116 h 1384"/>
              <a:gd name="T10" fmla="*/ 727 w 1541"/>
              <a:gd name="T11" fmla="*/ 1116 h 1384"/>
              <a:gd name="T12" fmla="*/ 727 w 1541"/>
              <a:gd name="T13" fmla="*/ 1298 h 1384"/>
              <a:gd name="T14" fmla="*/ 460 w 1541"/>
              <a:gd name="T15" fmla="*/ 1298 h 1384"/>
              <a:gd name="T16" fmla="*/ 416 w 1541"/>
              <a:gd name="T17" fmla="*/ 1341 h 1384"/>
              <a:gd name="T18" fmla="*/ 460 w 1541"/>
              <a:gd name="T19" fmla="*/ 1384 h 1384"/>
              <a:gd name="T20" fmla="*/ 1082 w 1541"/>
              <a:gd name="T21" fmla="*/ 1384 h 1384"/>
              <a:gd name="T22" fmla="*/ 1125 w 1541"/>
              <a:gd name="T23" fmla="*/ 1341 h 1384"/>
              <a:gd name="T24" fmla="*/ 1082 w 1541"/>
              <a:gd name="T25" fmla="*/ 1298 h 1384"/>
              <a:gd name="T26" fmla="*/ 814 w 1541"/>
              <a:gd name="T27" fmla="*/ 1298 h 1384"/>
              <a:gd name="T28" fmla="*/ 814 w 1541"/>
              <a:gd name="T29" fmla="*/ 1116 h 1384"/>
              <a:gd name="T30" fmla="*/ 1351 w 1541"/>
              <a:gd name="T31" fmla="*/ 1116 h 1384"/>
              <a:gd name="T32" fmla="*/ 1541 w 1541"/>
              <a:gd name="T33" fmla="*/ 926 h 1384"/>
              <a:gd name="T34" fmla="*/ 1541 w 1541"/>
              <a:gd name="T35" fmla="*/ 190 h 1384"/>
              <a:gd name="T36" fmla="*/ 1351 w 1541"/>
              <a:gd name="T37" fmla="*/ 0 h 1384"/>
              <a:gd name="T38" fmla="*/ 190 w 1541"/>
              <a:gd name="T39" fmla="*/ 86 h 1384"/>
              <a:gd name="T40" fmla="*/ 1351 w 1541"/>
              <a:gd name="T41" fmla="*/ 86 h 1384"/>
              <a:gd name="T42" fmla="*/ 1455 w 1541"/>
              <a:gd name="T43" fmla="*/ 190 h 1384"/>
              <a:gd name="T44" fmla="*/ 1455 w 1541"/>
              <a:gd name="T45" fmla="*/ 805 h 1384"/>
              <a:gd name="T46" fmla="*/ 86 w 1541"/>
              <a:gd name="T47" fmla="*/ 805 h 1384"/>
              <a:gd name="T48" fmla="*/ 86 w 1541"/>
              <a:gd name="T49" fmla="*/ 190 h 1384"/>
              <a:gd name="T50" fmla="*/ 190 w 1541"/>
              <a:gd name="T51" fmla="*/ 86 h 1384"/>
              <a:gd name="T52" fmla="*/ 1351 w 1541"/>
              <a:gd name="T53" fmla="*/ 1030 h 1384"/>
              <a:gd name="T54" fmla="*/ 190 w 1541"/>
              <a:gd name="T55" fmla="*/ 1030 h 1384"/>
              <a:gd name="T56" fmla="*/ 86 w 1541"/>
              <a:gd name="T57" fmla="*/ 926 h 1384"/>
              <a:gd name="T58" fmla="*/ 86 w 1541"/>
              <a:gd name="T59" fmla="*/ 892 h 1384"/>
              <a:gd name="T60" fmla="*/ 1455 w 1541"/>
              <a:gd name="T61" fmla="*/ 892 h 1384"/>
              <a:gd name="T62" fmla="*/ 1455 w 1541"/>
              <a:gd name="T63" fmla="*/ 926 h 1384"/>
              <a:gd name="T64" fmla="*/ 1351 w 1541"/>
              <a:gd name="T65" fmla="*/ 1030 h 1384"/>
              <a:gd name="T66" fmla="*/ 1351 w 1541"/>
              <a:gd name="T67" fmla="*/ 1030 h 1384"/>
              <a:gd name="T68" fmla="*/ 1351 w 1541"/>
              <a:gd name="T69" fmla="*/ 1030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1" h="1384">
                <a:moveTo>
                  <a:pt x="1351" y="0"/>
                </a:moveTo>
                <a:cubicBezTo>
                  <a:pt x="190" y="0"/>
                  <a:pt x="190" y="0"/>
                  <a:pt x="190" y="0"/>
                </a:cubicBezTo>
                <a:cubicBezTo>
                  <a:pt x="85" y="0"/>
                  <a:pt x="0" y="85"/>
                  <a:pt x="0" y="190"/>
                </a:cubicBezTo>
                <a:cubicBezTo>
                  <a:pt x="0" y="926"/>
                  <a:pt x="0" y="926"/>
                  <a:pt x="0" y="926"/>
                </a:cubicBezTo>
                <a:cubicBezTo>
                  <a:pt x="0" y="1031"/>
                  <a:pt x="85" y="1116"/>
                  <a:pt x="190" y="1116"/>
                </a:cubicBezTo>
                <a:cubicBezTo>
                  <a:pt x="727" y="1116"/>
                  <a:pt x="727" y="1116"/>
                  <a:pt x="727" y="1116"/>
                </a:cubicBezTo>
                <a:cubicBezTo>
                  <a:pt x="727" y="1298"/>
                  <a:pt x="727" y="1298"/>
                  <a:pt x="727" y="1298"/>
                </a:cubicBezTo>
                <a:cubicBezTo>
                  <a:pt x="460" y="1298"/>
                  <a:pt x="460" y="1298"/>
                  <a:pt x="460" y="1298"/>
                </a:cubicBezTo>
                <a:cubicBezTo>
                  <a:pt x="436" y="1298"/>
                  <a:pt x="416" y="1317"/>
                  <a:pt x="416" y="1341"/>
                </a:cubicBezTo>
                <a:cubicBezTo>
                  <a:pt x="416" y="1365"/>
                  <a:pt x="436" y="1384"/>
                  <a:pt x="460" y="1384"/>
                </a:cubicBezTo>
                <a:cubicBezTo>
                  <a:pt x="1082" y="1384"/>
                  <a:pt x="1082" y="1384"/>
                  <a:pt x="1082" y="1384"/>
                </a:cubicBezTo>
                <a:cubicBezTo>
                  <a:pt x="1106" y="1384"/>
                  <a:pt x="1125" y="1365"/>
                  <a:pt x="1125" y="1341"/>
                </a:cubicBezTo>
                <a:cubicBezTo>
                  <a:pt x="1125" y="1317"/>
                  <a:pt x="1106" y="1298"/>
                  <a:pt x="1082" y="1298"/>
                </a:cubicBezTo>
                <a:cubicBezTo>
                  <a:pt x="814" y="1298"/>
                  <a:pt x="814" y="1298"/>
                  <a:pt x="814" y="1298"/>
                </a:cubicBezTo>
                <a:cubicBezTo>
                  <a:pt x="814" y="1116"/>
                  <a:pt x="814" y="1116"/>
                  <a:pt x="814" y="1116"/>
                </a:cubicBezTo>
                <a:cubicBezTo>
                  <a:pt x="1351" y="1116"/>
                  <a:pt x="1351" y="1116"/>
                  <a:pt x="1351" y="1116"/>
                </a:cubicBezTo>
                <a:cubicBezTo>
                  <a:pt x="1456" y="1116"/>
                  <a:pt x="1541" y="1031"/>
                  <a:pt x="1541" y="926"/>
                </a:cubicBezTo>
                <a:cubicBezTo>
                  <a:pt x="1541" y="190"/>
                  <a:pt x="1541" y="190"/>
                  <a:pt x="1541" y="190"/>
                </a:cubicBezTo>
                <a:cubicBezTo>
                  <a:pt x="1541" y="85"/>
                  <a:pt x="1456" y="0"/>
                  <a:pt x="1351" y="0"/>
                </a:cubicBezTo>
                <a:close/>
                <a:moveTo>
                  <a:pt x="190" y="86"/>
                </a:moveTo>
                <a:cubicBezTo>
                  <a:pt x="1351" y="86"/>
                  <a:pt x="1351" y="86"/>
                  <a:pt x="1351" y="86"/>
                </a:cubicBezTo>
                <a:cubicBezTo>
                  <a:pt x="1408" y="86"/>
                  <a:pt x="1455" y="133"/>
                  <a:pt x="1455" y="190"/>
                </a:cubicBezTo>
                <a:cubicBezTo>
                  <a:pt x="1455" y="805"/>
                  <a:pt x="1455" y="805"/>
                  <a:pt x="1455" y="805"/>
                </a:cubicBezTo>
                <a:cubicBezTo>
                  <a:pt x="86" y="805"/>
                  <a:pt x="86" y="805"/>
                  <a:pt x="86" y="805"/>
                </a:cubicBezTo>
                <a:cubicBezTo>
                  <a:pt x="86" y="190"/>
                  <a:pt x="86" y="190"/>
                  <a:pt x="86" y="190"/>
                </a:cubicBezTo>
                <a:cubicBezTo>
                  <a:pt x="86" y="133"/>
                  <a:pt x="133" y="86"/>
                  <a:pt x="190" y="86"/>
                </a:cubicBezTo>
                <a:close/>
                <a:moveTo>
                  <a:pt x="1351" y="1030"/>
                </a:moveTo>
                <a:cubicBezTo>
                  <a:pt x="190" y="1030"/>
                  <a:pt x="190" y="1030"/>
                  <a:pt x="190" y="1030"/>
                </a:cubicBezTo>
                <a:cubicBezTo>
                  <a:pt x="133" y="1030"/>
                  <a:pt x="86" y="984"/>
                  <a:pt x="86" y="926"/>
                </a:cubicBezTo>
                <a:cubicBezTo>
                  <a:pt x="86" y="892"/>
                  <a:pt x="86" y="892"/>
                  <a:pt x="86" y="892"/>
                </a:cubicBezTo>
                <a:cubicBezTo>
                  <a:pt x="1455" y="892"/>
                  <a:pt x="1455" y="892"/>
                  <a:pt x="1455" y="892"/>
                </a:cubicBezTo>
                <a:cubicBezTo>
                  <a:pt x="1455" y="926"/>
                  <a:pt x="1455" y="926"/>
                  <a:pt x="1455" y="926"/>
                </a:cubicBezTo>
                <a:cubicBezTo>
                  <a:pt x="1455" y="983"/>
                  <a:pt x="1408" y="1030"/>
                  <a:pt x="1351" y="1030"/>
                </a:cubicBezTo>
                <a:close/>
                <a:moveTo>
                  <a:pt x="1351" y="1030"/>
                </a:moveTo>
                <a:cubicBezTo>
                  <a:pt x="1351" y="1030"/>
                  <a:pt x="1351" y="1030"/>
                  <a:pt x="1351" y="1030"/>
                </a:cubicBezTo>
              </a:path>
            </a:pathLst>
          </a:custGeom>
          <a:solidFill>
            <a:srgbClr val="F9B359"/>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8" name="文本框 17">
            <a:extLst>
              <a:ext uri="{FF2B5EF4-FFF2-40B4-BE49-F238E27FC236}">
                <a16:creationId xmlns:a16="http://schemas.microsoft.com/office/drawing/2014/main" id="{28C7AAE5-F2DC-43DC-BCBB-A93A794586CE}"/>
              </a:ext>
            </a:extLst>
          </p:cNvPr>
          <p:cNvSpPr txBox="1"/>
          <p:nvPr/>
        </p:nvSpPr>
        <p:spPr>
          <a:xfrm>
            <a:off x="4254187" y="669599"/>
            <a:ext cx="3683637" cy="584775"/>
          </a:xfrm>
          <a:prstGeom prst="rect">
            <a:avLst/>
          </a:prstGeom>
          <a:noFill/>
        </p:spPr>
        <p:txBody>
          <a:bodyPr wrap="none" rtlCol="0">
            <a:spAutoFit/>
          </a:bodyPr>
          <a:lstStyle/>
          <a:p>
            <a:pPr algn="ctr"/>
            <a:r>
              <a:rPr lang="en-US" altLang="zh-CN" sz="3200" b="1" dirty="0">
                <a:solidFill>
                  <a:schemeClr val="bg1">
                    <a:alpha val="50000"/>
                  </a:schemeClr>
                </a:solidFill>
                <a:latin typeface="+mj-ea"/>
                <a:ea typeface="+mj-ea"/>
              </a:rPr>
              <a:t>Connection</a:t>
            </a:r>
            <a:r>
              <a:rPr lang="zh-CN" altLang="en-US" sz="3200" b="1" dirty="0">
                <a:solidFill>
                  <a:schemeClr val="bg1">
                    <a:alpha val="50000"/>
                  </a:schemeClr>
                </a:solidFill>
                <a:latin typeface="+mj-ea"/>
                <a:ea typeface="+mj-ea"/>
              </a:rPr>
              <a:t> </a:t>
            </a:r>
            <a:r>
              <a:rPr lang="en-US" altLang="zh-CN" sz="3200" b="1" dirty="0">
                <a:solidFill>
                  <a:schemeClr val="bg1">
                    <a:alpha val="50000"/>
                  </a:schemeClr>
                </a:solidFill>
                <a:latin typeface="+mj-ea"/>
                <a:ea typeface="+mj-ea"/>
              </a:rPr>
              <a:t>reset</a:t>
            </a:r>
          </a:p>
        </p:txBody>
      </p:sp>
      <p:pic>
        <p:nvPicPr>
          <p:cNvPr id="5" name="图片 4">
            <a:extLst>
              <a:ext uri="{FF2B5EF4-FFF2-40B4-BE49-F238E27FC236}">
                <a16:creationId xmlns:a16="http://schemas.microsoft.com/office/drawing/2014/main" id="{AE240792-78B6-4CF9-A69B-A8EDAB32B62E}"/>
              </a:ext>
            </a:extLst>
          </p:cNvPr>
          <p:cNvPicPr>
            <a:picLocks noChangeAspect="1"/>
          </p:cNvPicPr>
          <p:nvPr/>
        </p:nvPicPr>
        <p:blipFill>
          <a:blip r:embed="rId2"/>
          <a:stretch>
            <a:fillRect/>
          </a:stretch>
        </p:blipFill>
        <p:spPr>
          <a:xfrm>
            <a:off x="1159827" y="1948479"/>
            <a:ext cx="5206201" cy="2547320"/>
          </a:xfrm>
          <a:prstGeom prst="rect">
            <a:avLst/>
          </a:prstGeom>
        </p:spPr>
      </p:pic>
    </p:spTree>
    <p:extLst>
      <p:ext uri="{BB962C8B-B14F-4D97-AF65-F5344CB8AC3E}">
        <p14:creationId xmlns:p14="http://schemas.microsoft.com/office/powerpoint/2010/main" val="168275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000">
        <p15:prstTrans prst="pageCurlDouble"/>
      </p:transition>
    </mc:Choice>
    <mc:Fallback xmlns="">
      <p:transition spd="slow" advTm="1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7DA9B458-BBB5-4679-A433-E21AAA3E5B95}"/>
              </a:ext>
            </a:extLst>
          </p:cNvPr>
          <p:cNvSpPr/>
          <p:nvPr/>
        </p:nvSpPr>
        <p:spPr>
          <a:xfrm>
            <a:off x="317498" y="2549686"/>
            <a:ext cx="11557002" cy="216576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a:extLst>
              <a:ext uri="{FF2B5EF4-FFF2-40B4-BE49-F238E27FC236}">
                <a16:creationId xmlns:a16="http://schemas.microsoft.com/office/drawing/2014/main" id="{4A6951A6-C15F-4395-9FD2-EDD07E5F912F}"/>
              </a:ext>
            </a:extLst>
          </p:cNvPr>
          <p:cNvSpPr/>
          <p:nvPr/>
        </p:nvSpPr>
        <p:spPr>
          <a:xfrm>
            <a:off x="0" y="0"/>
            <a:ext cx="12192000" cy="3567946"/>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85D517D-6B74-40F9-83CD-85B0739B4C14}"/>
              </a:ext>
            </a:extLst>
          </p:cNvPr>
          <p:cNvSpPr/>
          <p:nvPr/>
        </p:nvSpPr>
        <p:spPr>
          <a:xfrm>
            <a:off x="2146116" y="3347393"/>
            <a:ext cx="2302525" cy="57035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224A67E-1E96-4344-9A02-5627CCF5F671}"/>
              </a:ext>
            </a:extLst>
          </p:cNvPr>
          <p:cNvSpPr/>
          <p:nvPr/>
        </p:nvSpPr>
        <p:spPr>
          <a:xfrm>
            <a:off x="2146115" y="4522079"/>
            <a:ext cx="2302525" cy="73103"/>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824B643-67A6-4D7A-BC89-ADC904D5146D}"/>
              </a:ext>
            </a:extLst>
          </p:cNvPr>
          <p:cNvSpPr txBox="1"/>
          <p:nvPr/>
        </p:nvSpPr>
        <p:spPr>
          <a:xfrm>
            <a:off x="1820049" y="3941445"/>
            <a:ext cx="2954655" cy="461665"/>
          </a:xfrm>
          <a:prstGeom prst="rect">
            <a:avLst/>
          </a:prstGeom>
          <a:noFill/>
        </p:spPr>
        <p:txBody>
          <a:bodyPr wrap="none" rtlCol="0">
            <a:spAutoFit/>
          </a:bodyPr>
          <a:lstStyle/>
          <a:p>
            <a:pPr algn="ctr"/>
            <a:r>
              <a:rPr lang="zh-CN" altLang="en-US" sz="2400" dirty="0">
                <a:solidFill>
                  <a:schemeClr val="tx1">
                    <a:lumMod val="85000"/>
                    <a:lumOff val="15000"/>
                  </a:schemeClr>
                </a:solidFill>
                <a:latin typeface="+mn-ea"/>
              </a:rPr>
              <a:t>添加网络连接确认项</a:t>
            </a:r>
          </a:p>
        </p:txBody>
      </p:sp>
      <p:sp>
        <p:nvSpPr>
          <p:cNvPr id="22" name="文本框 21">
            <a:extLst>
              <a:ext uri="{FF2B5EF4-FFF2-40B4-BE49-F238E27FC236}">
                <a16:creationId xmlns:a16="http://schemas.microsoft.com/office/drawing/2014/main" id="{F0A7B272-0321-48AE-8A7C-51E38A6B545A}"/>
              </a:ext>
            </a:extLst>
          </p:cNvPr>
          <p:cNvSpPr txBox="1"/>
          <p:nvPr/>
        </p:nvSpPr>
        <p:spPr>
          <a:xfrm>
            <a:off x="2604651" y="424500"/>
            <a:ext cx="7176655" cy="646331"/>
          </a:xfrm>
          <a:prstGeom prst="rect">
            <a:avLst/>
          </a:prstGeom>
          <a:noFill/>
        </p:spPr>
        <p:txBody>
          <a:bodyPr wrap="square" rtlCol="0">
            <a:spAutoFit/>
          </a:bodyPr>
          <a:lstStyle/>
          <a:p>
            <a:pPr algn="ctr"/>
            <a:r>
              <a:rPr lang="zh-CN" altLang="en-US" sz="3600" b="1" dirty="0">
                <a:solidFill>
                  <a:schemeClr val="bg1"/>
                </a:solidFill>
                <a:latin typeface="+mj-ea"/>
                <a:ea typeface="+mj-ea"/>
              </a:rPr>
              <a:t>增加异常处理和网络连接确认机制</a:t>
            </a:r>
          </a:p>
        </p:txBody>
      </p:sp>
      <p:cxnSp>
        <p:nvCxnSpPr>
          <p:cNvPr id="24" name="直接连接符 23">
            <a:extLst>
              <a:ext uri="{FF2B5EF4-FFF2-40B4-BE49-F238E27FC236}">
                <a16:creationId xmlns:a16="http://schemas.microsoft.com/office/drawing/2014/main" id="{E5F7854F-037C-4197-AF01-EDFE448CC372}"/>
              </a:ext>
            </a:extLst>
          </p:cNvPr>
          <p:cNvCxnSpPr>
            <a:cxnSpLocks/>
          </p:cNvCxnSpPr>
          <p:nvPr/>
        </p:nvCxnSpPr>
        <p:spPr>
          <a:xfrm flipH="1">
            <a:off x="3472284" y="1183388"/>
            <a:ext cx="5247433"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8EBAD71-096D-48CB-8EC5-7BF49B64E516}"/>
              </a:ext>
            </a:extLst>
          </p:cNvPr>
          <p:cNvSpPr txBox="1"/>
          <p:nvPr/>
        </p:nvSpPr>
        <p:spPr>
          <a:xfrm>
            <a:off x="2997849" y="5730099"/>
            <a:ext cx="6196300" cy="398379"/>
          </a:xfrm>
          <a:prstGeom prst="rect">
            <a:avLst/>
          </a:prstGeom>
          <a:noFill/>
        </p:spPr>
        <p:txBody>
          <a:bodyPr wrap="square" rtlCol="0">
            <a:spAutoFit/>
          </a:bodyPr>
          <a:lstStyle/>
          <a:p>
            <a:pPr algn="ctr">
              <a:lnSpc>
                <a:spcPct val="120000"/>
              </a:lnSpc>
            </a:pPr>
            <a:r>
              <a:rPr lang="zh-CN" altLang="en-US" dirty="0">
                <a:solidFill>
                  <a:srgbClr val="3F403E"/>
                </a:solidFill>
                <a:latin typeface="+mn-ea"/>
              </a:rPr>
              <a:t>有时候稳定才是最好的性能！</a:t>
            </a:r>
          </a:p>
        </p:txBody>
      </p:sp>
      <p:pic>
        <p:nvPicPr>
          <p:cNvPr id="19" name="图片 18">
            <a:extLst>
              <a:ext uri="{FF2B5EF4-FFF2-40B4-BE49-F238E27FC236}">
                <a16:creationId xmlns:a16="http://schemas.microsoft.com/office/drawing/2014/main" id="{5C430A4D-97E0-405E-B504-E7A32B1586FA}"/>
              </a:ext>
            </a:extLst>
          </p:cNvPr>
          <p:cNvPicPr>
            <a:picLocks noChangeAspect="1"/>
          </p:cNvPicPr>
          <p:nvPr/>
        </p:nvPicPr>
        <p:blipFill>
          <a:blip r:embed="rId2"/>
          <a:stretch>
            <a:fillRect/>
          </a:stretch>
        </p:blipFill>
        <p:spPr>
          <a:xfrm>
            <a:off x="317498" y="1346551"/>
            <a:ext cx="5791200" cy="1085850"/>
          </a:xfrm>
          <a:prstGeom prst="rect">
            <a:avLst/>
          </a:prstGeom>
        </p:spPr>
      </p:pic>
      <p:pic>
        <p:nvPicPr>
          <p:cNvPr id="25" name="图片 24">
            <a:extLst>
              <a:ext uri="{FF2B5EF4-FFF2-40B4-BE49-F238E27FC236}">
                <a16:creationId xmlns:a16="http://schemas.microsoft.com/office/drawing/2014/main" id="{5B198E68-A1E2-4780-BD07-5D399B83F215}"/>
              </a:ext>
            </a:extLst>
          </p:cNvPr>
          <p:cNvPicPr>
            <a:picLocks noChangeAspect="1"/>
          </p:cNvPicPr>
          <p:nvPr/>
        </p:nvPicPr>
        <p:blipFill>
          <a:blip r:embed="rId3"/>
          <a:stretch>
            <a:fillRect/>
          </a:stretch>
        </p:blipFill>
        <p:spPr>
          <a:xfrm>
            <a:off x="6834187" y="2154376"/>
            <a:ext cx="4010025" cy="962025"/>
          </a:xfrm>
          <a:prstGeom prst="rect">
            <a:avLst/>
          </a:prstGeom>
        </p:spPr>
      </p:pic>
      <p:sp>
        <p:nvSpPr>
          <p:cNvPr id="29" name="矩形 28">
            <a:extLst>
              <a:ext uri="{FF2B5EF4-FFF2-40B4-BE49-F238E27FC236}">
                <a16:creationId xmlns:a16="http://schemas.microsoft.com/office/drawing/2014/main" id="{E7BA73A9-2B61-4EAB-B7A2-C3B285BA4BC2}"/>
              </a:ext>
            </a:extLst>
          </p:cNvPr>
          <p:cNvSpPr/>
          <p:nvPr/>
        </p:nvSpPr>
        <p:spPr>
          <a:xfrm>
            <a:off x="7687936" y="4237000"/>
            <a:ext cx="2302525" cy="73103"/>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54232CBC-FCC7-4065-B0CB-47B086F9A8F5}"/>
              </a:ext>
            </a:extLst>
          </p:cNvPr>
          <p:cNvSpPr txBox="1"/>
          <p:nvPr/>
        </p:nvSpPr>
        <p:spPr>
          <a:xfrm>
            <a:off x="6554808" y="3689404"/>
            <a:ext cx="4329840" cy="461665"/>
          </a:xfrm>
          <a:prstGeom prst="rect">
            <a:avLst/>
          </a:prstGeom>
          <a:noFill/>
        </p:spPr>
        <p:txBody>
          <a:bodyPr wrap="none" rtlCol="0">
            <a:spAutoFit/>
          </a:bodyPr>
          <a:lstStyle/>
          <a:p>
            <a:pPr algn="ctr"/>
            <a:r>
              <a:rPr lang="zh-CN" altLang="en-US" sz="2400" dirty="0">
                <a:solidFill>
                  <a:schemeClr val="tx1">
                    <a:lumMod val="85000"/>
                    <a:lumOff val="15000"/>
                  </a:schemeClr>
                </a:solidFill>
                <a:latin typeface="+mn-ea"/>
              </a:rPr>
              <a:t>对于掉线或断线增加处理机制</a:t>
            </a:r>
          </a:p>
        </p:txBody>
      </p:sp>
      <p:pic>
        <p:nvPicPr>
          <p:cNvPr id="3" name="图片 2">
            <a:extLst>
              <a:ext uri="{FF2B5EF4-FFF2-40B4-BE49-F238E27FC236}">
                <a16:creationId xmlns:a16="http://schemas.microsoft.com/office/drawing/2014/main" id="{964A6983-D6D9-4EFD-B4F2-BF4DAB6FF6DF}"/>
              </a:ext>
            </a:extLst>
          </p:cNvPr>
          <p:cNvPicPr>
            <a:picLocks noChangeAspect="1"/>
          </p:cNvPicPr>
          <p:nvPr/>
        </p:nvPicPr>
        <p:blipFill>
          <a:blip r:embed="rId4"/>
          <a:stretch>
            <a:fillRect/>
          </a:stretch>
        </p:blipFill>
        <p:spPr>
          <a:xfrm>
            <a:off x="317498" y="2571504"/>
            <a:ext cx="5773402" cy="842917"/>
          </a:xfrm>
          <a:prstGeom prst="rect">
            <a:avLst/>
          </a:prstGeom>
        </p:spPr>
      </p:pic>
    </p:spTree>
    <p:extLst>
      <p:ext uri="{BB962C8B-B14F-4D97-AF65-F5344CB8AC3E}">
        <p14:creationId xmlns:p14="http://schemas.microsoft.com/office/powerpoint/2010/main" val="4160540182"/>
      </p:ext>
    </p:extLst>
  </p:cSld>
  <p:clrMapOvr>
    <a:masterClrMapping/>
  </p:clrMapOvr>
  <p:transition spd="slow" advTm="7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C0D7003-8997-4436-A8D9-61844B3A25F1}"/>
              </a:ext>
            </a:extLst>
          </p:cNvPr>
          <p:cNvSpPr/>
          <p:nvPr/>
        </p:nvSpPr>
        <p:spPr>
          <a:xfrm>
            <a:off x="6929610" y="1445739"/>
            <a:ext cx="3855903" cy="466811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a:extLst>
              <a:ext uri="{FF2B5EF4-FFF2-40B4-BE49-F238E27FC236}">
                <a16:creationId xmlns:a16="http://schemas.microsoft.com/office/drawing/2014/main" id="{3C175A71-7415-4B4D-8339-120AC38305A4}"/>
              </a:ext>
            </a:extLst>
          </p:cNvPr>
          <p:cNvSpPr/>
          <p:nvPr/>
        </p:nvSpPr>
        <p:spPr>
          <a:xfrm>
            <a:off x="10268803" y="0"/>
            <a:ext cx="1923197"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98C39CE-0ADC-4CB0-BC5B-F14138AE193E}"/>
              </a:ext>
            </a:extLst>
          </p:cNvPr>
          <p:cNvSpPr txBox="1"/>
          <p:nvPr/>
        </p:nvSpPr>
        <p:spPr>
          <a:xfrm>
            <a:off x="695325" y="1637550"/>
            <a:ext cx="4248168" cy="1395575"/>
          </a:xfrm>
          <a:prstGeom prst="rect">
            <a:avLst/>
          </a:prstGeom>
          <a:noFill/>
        </p:spPr>
        <p:txBody>
          <a:bodyPr wrap="square" rtlCol="0">
            <a:spAutoFit/>
          </a:bodyPr>
          <a:lstStyle/>
          <a:p>
            <a:pPr>
              <a:lnSpc>
                <a:spcPct val="120000"/>
              </a:lnSpc>
            </a:pPr>
            <a:r>
              <a:rPr lang="zh-CN" altLang="en-US" dirty="0">
                <a:solidFill>
                  <a:srgbClr val="3F403E"/>
                </a:solidFill>
                <a:latin typeface="+mn-ea"/>
              </a:rPr>
              <a:t>作为一名曾经写代码完全不会分块，喜欢复用各种而导致写出的代码耦合度极高的程序员，我在向本次大作业中添加功能和特性时十分后悔，</a:t>
            </a:r>
            <a:endParaRPr lang="en-US" altLang="zh-CN" dirty="0">
              <a:solidFill>
                <a:srgbClr val="3F403E"/>
              </a:solidFill>
              <a:latin typeface="+mn-ea"/>
            </a:endParaRPr>
          </a:p>
        </p:txBody>
      </p:sp>
      <p:sp>
        <p:nvSpPr>
          <p:cNvPr id="5" name="文本框 4">
            <a:extLst>
              <a:ext uri="{FF2B5EF4-FFF2-40B4-BE49-F238E27FC236}">
                <a16:creationId xmlns:a16="http://schemas.microsoft.com/office/drawing/2014/main" id="{D81DE5C3-BB8F-49ED-94EA-8FA060DC63C5}"/>
              </a:ext>
            </a:extLst>
          </p:cNvPr>
          <p:cNvSpPr txBox="1"/>
          <p:nvPr/>
        </p:nvSpPr>
        <p:spPr>
          <a:xfrm>
            <a:off x="695325" y="819401"/>
            <a:ext cx="2031325" cy="461665"/>
          </a:xfrm>
          <a:prstGeom prst="rect">
            <a:avLst/>
          </a:prstGeom>
          <a:noFill/>
        </p:spPr>
        <p:txBody>
          <a:bodyPr wrap="none" rtlCol="0">
            <a:spAutoFit/>
          </a:bodyPr>
          <a:lstStyle/>
          <a:p>
            <a:r>
              <a:rPr lang="zh-CN" altLang="en-US" sz="2400" b="1" dirty="0">
                <a:solidFill>
                  <a:srgbClr val="F9B359"/>
                </a:solidFill>
                <a:latin typeface="+mj-ea"/>
                <a:ea typeface="+mj-ea"/>
              </a:rPr>
              <a:t>程序的模块化</a:t>
            </a:r>
          </a:p>
        </p:txBody>
      </p:sp>
      <p:cxnSp>
        <p:nvCxnSpPr>
          <p:cNvPr id="6" name="直接连接符 5">
            <a:extLst>
              <a:ext uri="{FF2B5EF4-FFF2-40B4-BE49-F238E27FC236}">
                <a16:creationId xmlns:a16="http://schemas.microsoft.com/office/drawing/2014/main" id="{49D49BB2-1721-4E5B-A451-24F35287F2EE}"/>
              </a:ext>
            </a:extLst>
          </p:cNvPr>
          <p:cNvCxnSpPr>
            <a:cxnSpLocks/>
          </p:cNvCxnSpPr>
          <p:nvPr/>
        </p:nvCxnSpPr>
        <p:spPr>
          <a:xfrm flipH="1">
            <a:off x="791804" y="1470372"/>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C4709FE-8FF7-4038-8AF9-C859EECA3E24}"/>
              </a:ext>
            </a:extLst>
          </p:cNvPr>
          <p:cNvSpPr txBox="1"/>
          <p:nvPr/>
        </p:nvSpPr>
        <p:spPr>
          <a:xfrm>
            <a:off x="695325" y="3113912"/>
            <a:ext cx="4248168" cy="398379"/>
          </a:xfrm>
          <a:prstGeom prst="rect">
            <a:avLst/>
          </a:prstGeom>
          <a:noFill/>
        </p:spPr>
        <p:txBody>
          <a:bodyPr wrap="square" rtlCol="0">
            <a:spAutoFit/>
          </a:bodyPr>
          <a:lstStyle/>
          <a:p>
            <a:pPr>
              <a:lnSpc>
                <a:spcPct val="120000"/>
              </a:lnSpc>
            </a:pPr>
            <a:r>
              <a:rPr lang="zh-CN" altLang="en-US" dirty="0">
                <a:solidFill>
                  <a:srgbClr val="3F403E"/>
                </a:solidFill>
                <a:latin typeface="+mn-ea"/>
              </a:rPr>
              <a:t>所有程序堆在一起，很难进行新的开发</a:t>
            </a:r>
            <a:endParaRPr lang="en-US" altLang="zh-CN" dirty="0">
              <a:solidFill>
                <a:srgbClr val="3F403E"/>
              </a:solidFill>
              <a:latin typeface="+mn-ea"/>
            </a:endParaRPr>
          </a:p>
        </p:txBody>
      </p:sp>
      <p:pic>
        <p:nvPicPr>
          <p:cNvPr id="9" name="图片 8">
            <a:extLst>
              <a:ext uri="{FF2B5EF4-FFF2-40B4-BE49-F238E27FC236}">
                <a16:creationId xmlns:a16="http://schemas.microsoft.com/office/drawing/2014/main" id="{8B90CE9D-9401-4AE4-9D7B-62BC4AF6605F}"/>
              </a:ext>
            </a:extLst>
          </p:cNvPr>
          <p:cNvPicPr>
            <a:picLocks noChangeAspect="1"/>
          </p:cNvPicPr>
          <p:nvPr/>
        </p:nvPicPr>
        <p:blipFill>
          <a:blip r:embed="rId2"/>
          <a:stretch>
            <a:fillRect/>
          </a:stretch>
        </p:blipFill>
        <p:spPr>
          <a:xfrm>
            <a:off x="7697484" y="0"/>
            <a:ext cx="1803445" cy="6858000"/>
          </a:xfrm>
          <a:prstGeom prst="rect">
            <a:avLst/>
          </a:prstGeom>
        </p:spPr>
      </p:pic>
    </p:spTree>
    <p:extLst>
      <p:ext uri="{BB962C8B-B14F-4D97-AF65-F5344CB8AC3E}">
        <p14:creationId xmlns:p14="http://schemas.microsoft.com/office/powerpoint/2010/main" val="154291035"/>
      </p:ext>
    </p:extLst>
  </p:cSld>
  <p:clrMapOvr>
    <a:masterClrMapping/>
  </p:clrMapOvr>
  <p:transition spd="slow" advTm="9500">
    <p:push/>
  </p:transition>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渐变模板字体">
      <a:majorFont>
        <a:latin typeface="等线 Light"/>
        <a:ea typeface="微软雅黑"/>
        <a:cs typeface=""/>
      </a:majorFont>
      <a:minorFont>
        <a:latin typeface="等线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2188</TotalTime>
  <Words>1296</Words>
  <Application>Microsoft Office PowerPoint</Application>
  <PresentationFormat>宽屏</PresentationFormat>
  <Paragraphs>98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Helvetica Neue</vt:lpstr>
      <vt:lpstr>等线 Light</vt:lpstr>
      <vt:lpstr>微软雅黑</vt:lpstr>
      <vt:lpstr>微软雅黑 Light</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子母排版</dc:title>
  <dc:creator>user</dc:creator>
  <cp:keywords>user</cp:keywords>
  <dc:description>www.51pptmoban.com</dc:description>
  <cp:lastModifiedBy>刘 沿辰</cp:lastModifiedBy>
  <cp:revision>114</cp:revision>
  <dcterms:created xsi:type="dcterms:W3CDTF">2017-09-03T02:38:38Z</dcterms:created>
  <dcterms:modified xsi:type="dcterms:W3CDTF">2022-01-06T02:32:47Z</dcterms:modified>
</cp:coreProperties>
</file>