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media/image2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7" r:id="rId5"/>
    <p:sldMasterId id="2147483660" r:id="rId6"/>
    <p:sldMasterId id="2147483663" r:id="rId7"/>
    <p:sldMasterId id="2147483666" r:id="rId8"/>
    <p:sldMasterId id="2147483669" r:id="rId9"/>
    <p:sldMasterId id="2147483672" r:id="rId10"/>
    <p:sldMasterId id="2147483675" r:id="rId11"/>
    <p:sldMasterId id="2147483678" r:id="rId12"/>
    <p:sldMasterId id="2147483681" r:id="rId13"/>
    <p:sldMasterId id="2147483684" r:id="rId14"/>
    <p:sldMasterId id="2147483687" r:id="rId15"/>
    <p:sldMasterId id="2147483690" r:id="rId16"/>
    <p:sldMasterId id="2147483692" r:id="rId17"/>
    <p:sldMasterId id="2147483694" r:id="rId18"/>
  </p:sldMasterIdLst>
  <p:notesMasterIdLst>
    <p:notesMasterId r:id="rId46"/>
  </p:notesMasterIdLst>
  <p:sldIdLst>
    <p:sldId id="257" r:id="rId19"/>
    <p:sldId id="276" r:id="rId20"/>
    <p:sldId id="277" r:id="rId21"/>
    <p:sldId id="412" r:id="rId22"/>
    <p:sldId id="411" r:id="rId23"/>
    <p:sldId id="410" r:id="rId24"/>
    <p:sldId id="278" r:id="rId25"/>
    <p:sldId id="266" r:id="rId26"/>
    <p:sldId id="332" r:id="rId27"/>
    <p:sldId id="333" r:id="rId28"/>
    <p:sldId id="334" r:id="rId29"/>
    <p:sldId id="311" r:id="rId30"/>
    <p:sldId id="354" r:id="rId31"/>
    <p:sldId id="355" r:id="rId32"/>
    <p:sldId id="312" r:id="rId33"/>
    <p:sldId id="267" r:id="rId34"/>
    <p:sldId id="295" r:id="rId35"/>
    <p:sldId id="356" r:id="rId36"/>
    <p:sldId id="265" r:id="rId37"/>
    <p:sldId id="279" r:id="rId38"/>
    <p:sldId id="269" r:id="rId39"/>
    <p:sldId id="280" r:id="rId40"/>
    <p:sldId id="272" r:id="rId41"/>
    <p:sldId id="373" r:id="rId42"/>
    <p:sldId id="374" r:id="rId43"/>
    <p:sldId id="375" r:id="rId44"/>
    <p:sldId id="294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3C5CE8"/>
    <a:srgbClr val="4472C4"/>
    <a:srgbClr val="1D9DDC"/>
    <a:srgbClr val="3DB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2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810" y="114"/>
      </p:cViewPr>
      <p:guideLst>
        <p:guide pos="334"/>
        <p:guide orient="horz" pos="3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gs" Target="tags/tag129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27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0" Type="http://schemas.openxmlformats.org/officeDocument/2006/relationships/slide" Target="slides/slide2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0" Type="http://schemas.openxmlformats.org/officeDocument/2006/relationships/slide" Target="slides/slide2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7E57-44D1-45C6-9021-2A51B671F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98283-9069-42E1-8BC0-E0118D2219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5" Type="http://schemas.openxmlformats.org/officeDocument/2006/relationships/theme" Target="../theme/theme14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image" Target="file:///D:\qq&#25991;&#20214;\712321467\Image\C2C\Image2\%7b75232B38-A165-1FB7-499C-2E1C792CACB5%7d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file:///D:\qq&#25991;&#20214;\712321467\Image\C2C\Image2\%7b75232B38-A165-1FB7-499C-2E1C792CACB5%7d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Masters/_rels/slideMaster17.xml.rels><?xml version="1.0" encoding="UTF-8" standalone="yes"?>
<Relationships xmlns="http://schemas.openxmlformats.org/package/2006/relationships"><Relationship Id="rId4" Type="http://schemas.openxmlformats.org/officeDocument/2006/relationships/theme" Target="../theme/theme17.xml"/><Relationship Id="rId3" Type="http://schemas.openxmlformats.org/officeDocument/2006/relationships/image" Target="file:///D:\qq&#25991;&#20214;\712321467\Image\C2C\Image2\%7b75232B38-A165-1FB7-499C-2E1C792CACB5%7d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file:///D:\qq&#25991;&#20214;\712321467\Image\C2C\Image2\%7b75232B38-A165-1FB7-499C-2E1C792CACB5%7d.png" TargetMode="Externa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: 圆角 15"/>
          <p:cNvSpPr/>
          <p:nvPr userDrawn="1"/>
        </p:nvSpPr>
        <p:spPr>
          <a:xfrm>
            <a:off x="145143" y="130629"/>
            <a:ext cx="11901714" cy="6596742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11" name="图片 1073743875" descr="学科网 zxxk.com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1.png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1" Type="http://schemas.openxmlformats.org/officeDocument/2006/relationships/slideLayout" Target="../slideLayouts/slideLayout10.xml"/><Relationship Id="rId20" Type="http://schemas.openxmlformats.org/officeDocument/2006/relationships/image" Target="../media/image15.png"/><Relationship Id="rId2" Type="http://schemas.openxmlformats.org/officeDocument/2006/relationships/tags" Target="../tags/tag46.xml"/><Relationship Id="rId19" Type="http://schemas.openxmlformats.org/officeDocument/2006/relationships/image" Target="../media/image14.png"/><Relationship Id="rId18" Type="http://schemas.openxmlformats.org/officeDocument/2006/relationships/image" Target="../media/image13.png"/><Relationship Id="rId17" Type="http://schemas.openxmlformats.org/officeDocument/2006/relationships/image" Target="../media/image12.png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svg"/><Relationship Id="rId12" Type="http://schemas.openxmlformats.org/officeDocument/2006/relationships/image" Target="../media/image16.png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7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20.png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99.xml"/><Relationship Id="rId26" Type="http://schemas.openxmlformats.org/officeDocument/2006/relationships/tags" Target="../tags/tag98.xml"/><Relationship Id="rId25" Type="http://schemas.openxmlformats.org/officeDocument/2006/relationships/tags" Target="../tags/tag97.xml"/><Relationship Id="rId24" Type="http://schemas.openxmlformats.org/officeDocument/2006/relationships/tags" Target="../tags/tag96.xml"/><Relationship Id="rId23" Type="http://schemas.openxmlformats.org/officeDocument/2006/relationships/tags" Target="../tags/tag95.xml"/><Relationship Id="rId22" Type="http://schemas.openxmlformats.org/officeDocument/2006/relationships/tags" Target="../tags/tag94.xml"/><Relationship Id="rId21" Type="http://schemas.openxmlformats.org/officeDocument/2006/relationships/tags" Target="../tags/tag93.xml"/><Relationship Id="rId20" Type="http://schemas.openxmlformats.org/officeDocument/2006/relationships/tags" Target="../tags/tag92.xml"/><Relationship Id="rId2" Type="http://schemas.openxmlformats.org/officeDocument/2006/relationships/tags" Target="../tags/tag76.xml"/><Relationship Id="rId19" Type="http://schemas.openxmlformats.org/officeDocument/2006/relationships/tags" Target="../tags/tag9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tags" Target="../tags/tag100.xml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7.png"/><Relationship Id="rId1" Type="http://schemas.openxmlformats.org/officeDocument/2006/relationships/tags" Target="../tags/tag10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7" Type="http://schemas.openxmlformats.org/officeDocument/2006/relationships/slideLayout" Target="../slideLayouts/slideLayout28.xml"/><Relationship Id="rId26" Type="http://schemas.openxmlformats.org/officeDocument/2006/relationships/tags" Target="../tags/tag127.xml"/><Relationship Id="rId25" Type="http://schemas.openxmlformats.org/officeDocument/2006/relationships/tags" Target="../tags/tag126.xml"/><Relationship Id="rId24" Type="http://schemas.openxmlformats.org/officeDocument/2006/relationships/tags" Target="../tags/tag125.xml"/><Relationship Id="rId23" Type="http://schemas.openxmlformats.org/officeDocument/2006/relationships/tags" Target="../tags/tag124.xml"/><Relationship Id="rId22" Type="http://schemas.openxmlformats.org/officeDocument/2006/relationships/tags" Target="../tags/tag123.xml"/><Relationship Id="rId21" Type="http://schemas.openxmlformats.org/officeDocument/2006/relationships/tags" Target="../tags/tag122.xml"/><Relationship Id="rId20" Type="http://schemas.openxmlformats.org/officeDocument/2006/relationships/tags" Target="../tags/tag121.xml"/><Relationship Id="rId2" Type="http://schemas.openxmlformats.org/officeDocument/2006/relationships/tags" Target="../tags/tag103.xml"/><Relationship Id="rId19" Type="http://schemas.openxmlformats.org/officeDocument/2006/relationships/tags" Target="../tags/tag120.xml"/><Relationship Id="rId18" Type="http://schemas.openxmlformats.org/officeDocument/2006/relationships/tags" Target="../tags/tag119.xml"/><Relationship Id="rId17" Type="http://schemas.openxmlformats.org/officeDocument/2006/relationships/tags" Target="../tags/tag118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5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8" Type="http://schemas.openxmlformats.org/officeDocument/2006/relationships/slideLayout" Target="../slideLayouts/slideLayout29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.png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2" name="矩形: 圆角 15"/>
          <p:cNvSpPr/>
          <p:nvPr/>
        </p:nvSpPr>
        <p:spPr>
          <a:xfrm>
            <a:off x="4343400" y="1106454"/>
            <a:ext cx="7181114" cy="4724400"/>
          </a:xfrm>
          <a:prstGeom prst="roundRect">
            <a:avLst>
              <a:gd name="adj" fmla="val 10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808514" y="6226630"/>
            <a:ext cx="65749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——</a:t>
            </a:r>
            <a:r>
              <a:rPr lang="en-US" altLang="zh-CN" sz="1600" dirty="0" smtClean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20</a:t>
            </a:r>
            <a:r>
              <a:rPr lang="en-US" sz="1600" dirty="0" smtClean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23</a:t>
            </a:r>
            <a:r>
              <a:rPr lang="zh-CN" altLang="en-US" sz="1600" dirty="0" smtClean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年软件工程大作业展示</a:t>
            </a:r>
            <a:r>
              <a:rPr lang="en-US" altLang="zh-CN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——</a:t>
            </a:r>
            <a:endParaRPr lang="en-US" altLang="zh-CN" sz="1600" dirty="0">
              <a:solidFill>
                <a:schemeClr val="bg1"/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53701" y="1909335"/>
            <a:ext cx="636088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英语六级考试报考系统设计展示</a:t>
            </a:r>
            <a:endParaRPr lang="zh-CN" altLang="en-US" sz="6000" b="1" dirty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52" name="PA-文本框 88"/>
          <p:cNvSpPr txBox="1"/>
          <p:nvPr>
            <p:custDataLst>
              <p:tags r:id="rId2"/>
            </p:custDataLst>
          </p:nvPr>
        </p:nvSpPr>
        <p:spPr>
          <a:xfrm>
            <a:off x="5192395" y="4203065"/>
            <a:ext cx="592201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展示人：马静雯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ctr"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小组成员：曹烨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杨博宇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李锦源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杨锐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马静雯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83311" y="1584874"/>
            <a:ext cx="5584587" cy="5584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业务描述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2" name="图片 1" descr="总体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716280"/>
            <a:ext cx="10390505" cy="59055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8686165" y="2465705"/>
            <a:ext cx="1844040" cy="885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业务描述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5" name="PA-文本框 88"/>
          <p:cNvSpPr txBox="1"/>
          <p:nvPr>
            <p:custDataLst>
              <p:tags r:id="rId1"/>
            </p:custDataLst>
          </p:nvPr>
        </p:nvSpPr>
        <p:spPr>
          <a:xfrm>
            <a:off x="6583045" y="1729740"/>
            <a:ext cx="5384800" cy="3592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账号注册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&amp;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身份验证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个人信息管理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考试报名与缴费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线上考场答题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客观题自动阅卷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主观题教师阅卷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成绩查询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2" name="图片 1" descr="学生业务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954405"/>
            <a:ext cx="65786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数据需求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2-1-2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5" name="图片 4" descr="顶层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1469390"/>
            <a:ext cx="10307320" cy="391985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 flipH="1">
            <a:off x="4533900" y="5389148"/>
            <a:ext cx="4225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zh-CN" sz="3200" dirty="0">
                <a:solidFill>
                  <a:srgbClr val="3C5CE8"/>
                </a:solidFill>
                <a:cs typeface="+mn-ea"/>
                <a:sym typeface="+mn-lt"/>
              </a:rPr>
              <a:t>顶层数据流图</a:t>
            </a:r>
            <a:endParaRPr lang="zh-CN" sz="3200" dirty="0">
              <a:solidFill>
                <a:srgbClr val="3C5CE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数据需求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2-1-2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 flipH="1">
            <a:off x="4533900" y="5389148"/>
            <a:ext cx="4225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en-US" altLang="zh-CN" sz="3200" dirty="0">
                <a:solidFill>
                  <a:srgbClr val="3C5CE8"/>
                </a:solidFill>
                <a:cs typeface="+mn-ea"/>
                <a:sym typeface="+mn-lt"/>
              </a:rPr>
              <a:t>0</a:t>
            </a:r>
            <a:r>
              <a:rPr lang="zh-CN" sz="3200" dirty="0">
                <a:solidFill>
                  <a:srgbClr val="3C5CE8"/>
                </a:solidFill>
                <a:cs typeface="+mn-ea"/>
                <a:sym typeface="+mn-lt"/>
              </a:rPr>
              <a:t>层数据流图</a:t>
            </a:r>
            <a:endParaRPr lang="zh-CN" sz="32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pic>
        <p:nvPicPr>
          <p:cNvPr id="2" name="图片 1" descr="0层数据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1066165"/>
            <a:ext cx="9377045" cy="4726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数据需求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2-1-2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 flipH="1">
            <a:off x="3315970" y="5389245"/>
            <a:ext cx="5443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zh-CN" altLang="en-US" sz="3200" dirty="0">
                <a:solidFill>
                  <a:srgbClr val="3C5CE8"/>
                </a:solidFill>
                <a:cs typeface="+mn-ea"/>
                <a:sym typeface="+mn-lt"/>
              </a:rPr>
              <a:t>试卷录入功能</a:t>
            </a:r>
            <a:r>
              <a:rPr lang="en-US" altLang="zh-CN" sz="3200" dirty="0">
                <a:solidFill>
                  <a:srgbClr val="3C5CE8"/>
                </a:solidFill>
                <a:cs typeface="+mn-ea"/>
                <a:sym typeface="+mn-lt"/>
              </a:rPr>
              <a:t>1</a:t>
            </a:r>
            <a:r>
              <a:rPr lang="zh-CN" sz="3200" dirty="0">
                <a:solidFill>
                  <a:srgbClr val="3C5CE8"/>
                </a:solidFill>
                <a:cs typeface="+mn-ea"/>
                <a:sym typeface="+mn-lt"/>
              </a:rPr>
              <a:t>层数据流图</a:t>
            </a:r>
            <a:endParaRPr lang="zh-CN" sz="32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pic>
        <p:nvPicPr>
          <p:cNvPr id="2" name="图片 1" descr="1层数据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5" y="1882775"/>
            <a:ext cx="10148570" cy="264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功能需求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2-1-3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3090" y="2318364"/>
            <a:ext cx="2146055" cy="2433913"/>
            <a:chOff x="1219200" y="2032614"/>
            <a:chExt cx="2146055" cy="2433913"/>
          </a:xfrm>
        </p:grpSpPr>
        <p:sp>
          <p:nvSpPr>
            <p:cNvPr id="18" name="Freeform 5"/>
            <p:cNvSpPr/>
            <p:nvPr>
              <p:custDataLst>
                <p:tags r:id="rId1"/>
              </p:custDataLst>
            </p:nvPr>
          </p:nvSpPr>
          <p:spPr bwMode="auto">
            <a:xfrm>
              <a:off x="1219200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10712" y="2642830"/>
              <a:ext cx="1422757" cy="1181218"/>
              <a:chOff x="-1275076" y="4252266"/>
              <a:chExt cx="1422757" cy="1181218"/>
            </a:xfrm>
          </p:grpSpPr>
          <p:sp>
            <p:nvSpPr>
              <p:cNvPr id="76" name="文本框 7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-1268091" y="4591327"/>
                <a:ext cx="1415772" cy="84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系统信息管理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-1275076" y="4252266"/>
                <a:ext cx="54694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7" name="直接连接符 6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1695221" y="4201293"/>
            <a:ext cx="2146056" cy="2433914"/>
            <a:chOff x="2321331" y="3915543"/>
            <a:chExt cx="2146056" cy="2433914"/>
          </a:xfrm>
        </p:grpSpPr>
        <p:sp>
          <p:nvSpPr>
            <p:cNvPr id="21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2321331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739545" y="4554158"/>
              <a:ext cx="1415772" cy="1152054"/>
              <a:chOff x="-1275076" y="4252266"/>
              <a:chExt cx="1415772" cy="1152054"/>
            </a:xfrm>
          </p:grpSpPr>
          <p:sp>
            <p:nvSpPr>
              <p:cNvPr id="55" name="文本框 5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-1275076" y="4578627"/>
                <a:ext cx="1415772" cy="74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考试报名缴费</a:t>
                </a:r>
                <a:endParaRPr lang="zh-CN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-1275076" y="4252266"/>
                <a:ext cx="54694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57" name="直接连接符 5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3850418" y="2982022"/>
            <a:ext cx="2146055" cy="2433913"/>
            <a:chOff x="4476528" y="2696272"/>
            <a:chExt cx="2146055" cy="2433913"/>
          </a:xfrm>
        </p:grpSpPr>
        <p:sp>
          <p:nvSpPr>
            <p:cNvPr id="20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4476528" y="2696272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790775" y="3155549"/>
              <a:ext cx="1831340" cy="1506855"/>
              <a:chOff x="-1366516" y="4080816"/>
              <a:chExt cx="1831340" cy="1506855"/>
            </a:xfrm>
          </p:grpSpPr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-1366516" y="4676446"/>
                <a:ext cx="1831340" cy="9112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在线考试</a:t>
                </a:r>
                <a:endParaRPr lang="zh-CN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文本框 60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-1275076" y="4080816"/>
                <a:ext cx="54694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3" name="直接连接符 62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-1156716" y="5299545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>
          <a:xfrm>
            <a:off x="4952448" y="1099093"/>
            <a:ext cx="2146055" cy="2433913"/>
            <a:chOff x="5578558" y="813343"/>
            <a:chExt cx="2146055" cy="2433913"/>
          </a:xfrm>
        </p:grpSpPr>
        <p:sp>
          <p:nvSpPr>
            <p:cNvPr id="19" name="Freeform 5"/>
            <p:cNvSpPr/>
            <p:nvPr>
              <p:custDataLst>
                <p:tags r:id="rId13"/>
              </p:custDataLst>
            </p:nvPr>
          </p:nvSpPr>
          <p:spPr bwMode="auto">
            <a:xfrm>
              <a:off x="5578558" y="813343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974964" y="1429220"/>
              <a:ext cx="1415772" cy="1152054"/>
              <a:chOff x="-1275076" y="4252266"/>
              <a:chExt cx="1415772" cy="1152054"/>
            </a:xfrm>
          </p:grpSpPr>
          <p:sp>
            <p:nvSpPr>
              <p:cNvPr id="71" name="文本框 70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-1275076" y="4574182"/>
                <a:ext cx="1415772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自动</a:t>
                </a:r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+</a:t>
                </a:r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手工阅卷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文本框 71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-1275076" y="4252266"/>
                <a:ext cx="54694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73" name="直接连接符 72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图片 12" descr="管理员后台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8255" y="1913890"/>
            <a:ext cx="10363200" cy="3502025"/>
          </a:xfrm>
          <a:prstGeom prst="rect">
            <a:avLst/>
          </a:prstGeom>
        </p:spPr>
      </p:pic>
      <p:pic>
        <p:nvPicPr>
          <p:cNvPr id="14" name="图片 13" descr="缴费界面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3295" y="1207770"/>
            <a:ext cx="10265410" cy="4530725"/>
          </a:xfrm>
          <a:prstGeom prst="rect">
            <a:avLst/>
          </a:prstGeom>
        </p:spPr>
      </p:pic>
      <p:pic>
        <p:nvPicPr>
          <p:cNvPr id="15" name="图片 14" descr="答题界面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78255" y="1454150"/>
            <a:ext cx="10259695" cy="4038600"/>
          </a:xfrm>
          <a:prstGeom prst="rect">
            <a:avLst/>
          </a:prstGeom>
        </p:spPr>
      </p:pic>
      <p:pic>
        <p:nvPicPr>
          <p:cNvPr id="16" name="图片 15" descr="首页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4665" y="772160"/>
            <a:ext cx="11146790" cy="5685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性能需求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2-1-4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20" name="PA-文本框 88"/>
          <p:cNvSpPr txBox="1"/>
          <p:nvPr>
            <p:custDataLst>
              <p:tags r:id="rId1"/>
            </p:custDataLst>
          </p:nvPr>
        </p:nvSpPr>
        <p:spPr>
          <a:xfrm>
            <a:off x="2087463" y="2093337"/>
            <a:ext cx="91440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hangingPunct="0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系统响应时间控制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15" name="PA-文本框 88"/>
          <p:cNvSpPr txBox="1"/>
          <p:nvPr>
            <p:custDataLst>
              <p:tags r:id="rId2"/>
            </p:custDataLst>
          </p:nvPr>
        </p:nvSpPr>
        <p:spPr>
          <a:xfrm>
            <a:off x="2087463" y="3385962"/>
            <a:ext cx="91440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hangingPunct="0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系统并发性能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21" name="PA-文本框 88"/>
          <p:cNvSpPr txBox="1"/>
          <p:nvPr>
            <p:custDataLst>
              <p:tags r:id="rId3"/>
            </p:custDataLst>
          </p:nvPr>
        </p:nvSpPr>
        <p:spPr>
          <a:xfrm>
            <a:off x="2087463" y="4655092"/>
            <a:ext cx="91440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hangingPunct="0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代码可拓展性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55506" y="2193615"/>
            <a:ext cx="453656" cy="453656"/>
            <a:chOff x="1262743" y="2728686"/>
            <a:chExt cx="624114" cy="624114"/>
          </a:xfrm>
        </p:grpSpPr>
        <p:sp>
          <p:nvSpPr>
            <p:cNvPr id="22" name="椭圆 21"/>
            <p:cNvSpPr/>
            <p:nvPr>
              <p:custDataLst>
                <p:tags r:id="rId4"/>
              </p:custDataLst>
            </p:nvPr>
          </p:nvSpPr>
          <p:spPr>
            <a:xfrm>
              <a:off x="1262743" y="2728686"/>
              <a:ext cx="624114" cy="62411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3" name="箭头: V 形 22"/>
            <p:cNvSpPr/>
            <p:nvPr>
              <p:custDataLst>
                <p:tags r:id="rId5"/>
              </p:custDataLst>
            </p:nvPr>
          </p:nvSpPr>
          <p:spPr>
            <a:xfrm>
              <a:off x="1436914" y="2902857"/>
              <a:ext cx="275772" cy="27577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55506" y="3512053"/>
            <a:ext cx="453656" cy="453656"/>
            <a:chOff x="1262743" y="2728686"/>
            <a:chExt cx="624114" cy="624114"/>
          </a:xfrm>
        </p:grpSpPr>
        <p:sp>
          <p:nvSpPr>
            <p:cNvPr id="26" name="椭圆 25"/>
            <p:cNvSpPr/>
            <p:nvPr>
              <p:custDataLst>
                <p:tags r:id="rId6"/>
              </p:custDataLst>
            </p:nvPr>
          </p:nvSpPr>
          <p:spPr>
            <a:xfrm>
              <a:off x="1262743" y="2728686"/>
              <a:ext cx="624114" cy="62411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7" name="箭头: V 形 26"/>
            <p:cNvSpPr/>
            <p:nvPr>
              <p:custDataLst>
                <p:tags r:id="rId7"/>
              </p:custDataLst>
            </p:nvPr>
          </p:nvSpPr>
          <p:spPr>
            <a:xfrm>
              <a:off x="1436914" y="2902857"/>
              <a:ext cx="275772" cy="27577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55506" y="4819858"/>
            <a:ext cx="453656" cy="453656"/>
            <a:chOff x="1262743" y="2728686"/>
            <a:chExt cx="624114" cy="624114"/>
          </a:xfrm>
        </p:grpSpPr>
        <p:sp>
          <p:nvSpPr>
            <p:cNvPr id="30" name="椭圆 29"/>
            <p:cNvSpPr/>
            <p:nvPr>
              <p:custDataLst>
                <p:tags r:id="rId8"/>
              </p:custDataLst>
            </p:nvPr>
          </p:nvSpPr>
          <p:spPr>
            <a:xfrm>
              <a:off x="1262743" y="2728686"/>
              <a:ext cx="624114" cy="62411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31" name="箭头: V 形 30"/>
            <p:cNvSpPr/>
            <p:nvPr>
              <p:custDataLst>
                <p:tags r:id="rId9"/>
              </p:custDataLst>
            </p:nvPr>
          </p:nvSpPr>
          <p:spPr>
            <a:xfrm>
              <a:off x="1436914" y="2902857"/>
              <a:ext cx="275772" cy="27577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cxnSp>
        <p:nvCxnSpPr>
          <p:cNvPr id="34" name="直接连接符 33"/>
          <p:cNvCxnSpPr/>
          <p:nvPr>
            <p:custDataLst>
              <p:tags r:id="rId10"/>
            </p:custDataLst>
          </p:nvPr>
        </p:nvCxnSpPr>
        <p:spPr>
          <a:xfrm flipV="1">
            <a:off x="1124585" y="3009265"/>
            <a:ext cx="4912360" cy="57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1"/>
            </p:custDataLst>
          </p:nvPr>
        </p:nvCxnSpPr>
        <p:spPr>
          <a:xfrm flipV="1">
            <a:off x="1124585" y="4297045"/>
            <a:ext cx="4941570" cy="13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343435383135323b333634333730303b8d8b52bf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3795" y="2444115"/>
            <a:ext cx="2290445" cy="2290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3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50"/>
                            </p:stCondLst>
                            <p:childTnLst>
                              <p:par>
                                <p:cTn id="43" presetID="10" presetClass="entr" presetSubtype="0" fill="hold" grpId="3" nodeType="afterEffect">
                                  <p:stCondLst>
                                    <p:cond delay="55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  <p:bldP spid="15" grpId="2"/>
      <p:bldP spid="21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系统设计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—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用例图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2-2-1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2" name="图片 1" descr="用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1034415"/>
            <a:ext cx="8366760" cy="5457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系统设计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—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顺序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图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2-2-2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3" name="图片 2" descr="顺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935" y="397510"/>
            <a:ext cx="3426460" cy="5952490"/>
          </a:xfrm>
          <a:prstGeom prst="rect">
            <a:avLst/>
          </a:prstGeom>
        </p:spPr>
      </p:pic>
      <p:sp>
        <p:nvSpPr>
          <p:cNvPr id="4" name="PA-文本框 88"/>
          <p:cNvSpPr txBox="1"/>
          <p:nvPr>
            <p:custDataLst>
              <p:tags r:id="rId2"/>
            </p:custDataLst>
          </p:nvPr>
        </p:nvSpPr>
        <p:spPr>
          <a:xfrm>
            <a:off x="1889760" y="1423035"/>
            <a:ext cx="4206240" cy="38366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登录系统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可报名考试查询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报名缴费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进入已报名考试列表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线上答题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系统阅卷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成绩查询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4715325" cy="609599"/>
            <a:chOff x="1498601" y="1781629"/>
            <a:chExt cx="5166155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042503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数据库设计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2-3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31495" y="5078730"/>
            <a:ext cx="5196205" cy="1600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类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1230630"/>
            <a:ext cx="5981700" cy="4800600"/>
          </a:xfrm>
          <a:prstGeom prst="rect">
            <a:avLst/>
          </a:prstGeom>
        </p:spPr>
      </p:pic>
      <p:sp>
        <p:nvSpPr>
          <p:cNvPr id="9" name="PA-文本框 88"/>
          <p:cNvSpPr txBox="1"/>
          <p:nvPr>
            <p:custDataLst>
              <p:tags r:id="rId3"/>
            </p:custDataLst>
          </p:nvPr>
        </p:nvSpPr>
        <p:spPr>
          <a:xfrm>
            <a:off x="7496175" y="1137920"/>
            <a:ext cx="3803015" cy="49866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algn="just" hangingPunct="0"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核心数据表：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学生表（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Student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）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教师表 (Teacher)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试卷表 (TestPaper)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试题表 (QuestionBank)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考试预订表 (Book)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答题记录和评分表 (AnswerScore)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学生成绩表 (Record)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949371" y="201802"/>
            <a:ext cx="2293258" cy="1190526"/>
            <a:chOff x="4949371" y="303402"/>
            <a:chExt cx="2293258" cy="1190526"/>
          </a:xfrm>
        </p:grpSpPr>
        <p:sp>
          <p:nvSpPr>
            <p:cNvPr id="25" name="文本框 24"/>
            <p:cNvSpPr txBox="1"/>
            <p:nvPr/>
          </p:nvSpPr>
          <p:spPr>
            <a:xfrm>
              <a:off x="4949371" y="1247707"/>
              <a:ext cx="2293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R" panose="00020600040101010101" pitchFamily="18" charset="-122"/>
                  <a:sym typeface="思源宋体 CN" panose="02020400000000000000" pitchFamily="18" charset="-122"/>
                </a:rPr>
                <a:t>CATALOG</a:t>
              </a:r>
              <a:endParaRPr lang="en-US" altLang="zh-CN" sz="100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01770" y="303402"/>
              <a:ext cx="1988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宋体 CN" panose="02020400000000000000" pitchFamily="18" charset="-122"/>
                </a:rPr>
                <a:t>目录</a:t>
              </a:r>
              <a:endParaRPr lang="zh-CN" altLang="en-US" sz="600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67632" y="1828801"/>
            <a:ext cx="6760027" cy="735297"/>
            <a:chOff x="1498601" y="1781629"/>
            <a:chExt cx="6803571" cy="772886"/>
          </a:xfrm>
        </p:grpSpPr>
        <p:sp>
          <p:nvSpPr>
            <p:cNvPr id="28" name="矩形: 圆角 10"/>
            <p:cNvSpPr/>
            <p:nvPr/>
          </p:nvSpPr>
          <p:spPr>
            <a:xfrm>
              <a:off x="3622252" y="1781629"/>
              <a:ext cx="467992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项目概述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7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PART-01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3346" y="2956511"/>
            <a:ext cx="6760027" cy="735297"/>
            <a:chOff x="1498601" y="2855686"/>
            <a:chExt cx="6803571" cy="772886"/>
          </a:xfrm>
        </p:grpSpPr>
        <p:sp>
          <p:nvSpPr>
            <p:cNvPr id="31" name="矩形: 圆角 25"/>
            <p:cNvSpPr/>
            <p:nvPr/>
          </p:nvSpPr>
          <p:spPr>
            <a:xfrm>
              <a:off x="3622252" y="2855686"/>
              <a:ext cx="467992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需求分析与系统设计</a:t>
              </a:r>
              <a:endParaRPr 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33" name="矩形: 圆角 26"/>
            <p:cNvSpPr/>
            <p:nvPr/>
          </p:nvSpPr>
          <p:spPr>
            <a:xfrm>
              <a:off x="1498601" y="2855686"/>
              <a:ext cx="1981414" cy="7728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PART-02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3346" y="4084221"/>
            <a:ext cx="6760027" cy="735297"/>
            <a:chOff x="1498601" y="3929743"/>
            <a:chExt cx="6803571" cy="772886"/>
          </a:xfrm>
        </p:grpSpPr>
        <p:sp>
          <p:nvSpPr>
            <p:cNvPr id="36" name="矩形: 圆角 31"/>
            <p:cNvSpPr/>
            <p:nvPr/>
          </p:nvSpPr>
          <p:spPr>
            <a:xfrm>
              <a:off x="3622252" y="3929743"/>
              <a:ext cx="467992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功能演示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38" name="矩形: 圆角 34"/>
            <p:cNvSpPr/>
            <p:nvPr/>
          </p:nvSpPr>
          <p:spPr>
            <a:xfrm>
              <a:off x="1498601" y="3929743"/>
              <a:ext cx="1981414" cy="7728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PART-03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67632" y="5211932"/>
            <a:ext cx="6760027" cy="735297"/>
            <a:chOff x="1498601" y="5003800"/>
            <a:chExt cx="6803571" cy="772886"/>
          </a:xfrm>
        </p:grpSpPr>
        <p:sp>
          <p:nvSpPr>
            <p:cNvPr id="43" name="矩形: 圆角 38"/>
            <p:cNvSpPr/>
            <p:nvPr/>
          </p:nvSpPr>
          <p:spPr>
            <a:xfrm>
              <a:off x="3622252" y="5003800"/>
              <a:ext cx="467992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项目管理及规划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47" name="矩形: 圆角 39"/>
            <p:cNvSpPr/>
            <p:nvPr/>
          </p:nvSpPr>
          <p:spPr>
            <a:xfrm>
              <a:off x="1498601" y="5003800"/>
              <a:ext cx="1981414" cy="7728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PART-04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28255" y="1828801"/>
            <a:ext cx="4494428" cy="4494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2" name="矩形: 圆角 15"/>
          <p:cNvSpPr/>
          <p:nvPr/>
        </p:nvSpPr>
        <p:spPr>
          <a:xfrm>
            <a:off x="1600200" y="1106454"/>
            <a:ext cx="8966200" cy="4724400"/>
          </a:xfrm>
          <a:prstGeom prst="roundRect">
            <a:avLst>
              <a:gd name="adj" fmla="val 10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763786" y="1515316"/>
            <a:ext cx="3906676" cy="390667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3601" y="3231965"/>
            <a:ext cx="687251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功能演示</a:t>
            </a:r>
            <a:endParaRPr lang="zh-CN" sz="540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81200" y="1709907"/>
            <a:ext cx="4637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rPr>
              <a:t>-</a:t>
            </a:r>
            <a:r>
              <a:rPr lang="en-US" altLang="zh-CN" sz="8000" smtClean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rPr>
              <a:t>03-</a:t>
            </a:r>
            <a:endParaRPr lang="zh-CN" altLang="en-US" sz="800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49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6328224" cy="609599"/>
            <a:chOff x="1498601" y="1781629"/>
            <a:chExt cx="6933261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2" y="1781629"/>
              <a:ext cx="480961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功能演示</a:t>
              </a:r>
              <a:endParaRPr 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3-1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2" name="矩形: 圆角 15"/>
          <p:cNvSpPr/>
          <p:nvPr/>
        </p:nvSpPr>
        <p:spPr>
          <a:xfrm>
            <a:off x="1600200" y="1106454"/>
            <a:ext cx="8966200" cy="4724400"/>
          </a:xfrm>
          <a:prstGeom prst="roundRect">
            <a:avLst>
              <a:gd name="adj" fmla="val 10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763786" y="1515316"/>
            <a:ext cx="3906676" cy="390667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3601" y="3010274"/>
            <a:ext cx="687251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项目管理及规划</a:t>
            </a:r>
            <a:endParaRPr lang="zh-CN" sz="540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81200" y="1739676"/>
            <a:ext cx="4637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rPr>
              <a:t>-</a:t>
            </a:r>
            <a:r>
              <a:rPr lang="en-US" altLang="zh-CN" sz="8000" smtClean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rPr>
              <a:t>04-</a:t>
            </a:r>
            <a:endParaRPr lang="zh-CN" altLang="en-US" sz="800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49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26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6328224" cy="609599"/>
            <a:chOff x="1498601" y="1781629"/>
            <a:chExt cx="6933261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2" y="1781629"/>
              <a:ext cx="480961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参与人员及分工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4-1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26431" y="1163030"/>
            <a:ext cx="4578567" cy="1513669"/>
            <a:chOff x="1589719" y="1915331"/>
            <a:chExt cx="4578567" cy="1513669"/>
          </a:xfrm>
        </p:grpSpPr>
        <p:grpSp>
          <p:nvGrpSpPr>
            <p:cNvPr id="6" name="组合 5"/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" name="任意多边形: 形状 1"/>
              <p:cNvSpPr/>
              <p:nvPr>
                <p:custDataLst>
                  <p:tags r:id="rId1"/>
                </p:custDataLst>
              </p:nvPr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>
                <p:custDataLst>
                  <p:tags r:id="rId2"/>
                </p:custDataLst>
              </p:nvPr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1909833" y="2293229"/>
              <a:ext cx="102743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杨锐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2011189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3429975" y="2122932"/>
              <a:ext cx="273831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参与框架的学习与搭建，完成系统的需求分析和系统设计，进行系统的功能和性能测试。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9" name="图形 8" descr="聊天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726431" y="4656189"/>
            <a:ext cx="4618572" cy="1513669"/>
            <a:chOff x="1589719" y="1915331"/>
            <a:chExt cx="4618572" cy="1513669"/>
          </a:xfrm>
        </p:grpSpPr>
        <p:grpSp>
          <p:nvGrpSpPr>
            <p:cNvPr id="69" name="组合 68"/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78" name="任意多边形: 形状 77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椭圆 78"/>
              <p:cNvSpPr/>
              <p:nvPr>
                <p:custDataLst>
                  <p:tags r:id="rId9"/>
                </p:custDataLst>
              </p:nvPr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0" name="文本框 69"/>
            <p:cNvSpPr txBox="1"/>
            <p:nvPr>
              <p:custDataLst>
                <p:tags r:id="rId10"/>
              </p:custDataLst>
            </p:nvPr>
          </p:nvSpPr>
          <p:spPr>
            <a:xfrm>
              <a:off x="1921262" y="2310374"/>
              <a:ext cx="102743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马静雯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2011968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>
              <p:custDataLst>
                <p:tags r:id="rId11"/>
              </p:custDataLst>
            </p:nvPr>
          </p:nvSpPr>
          <p:spPr>
            <a:xfrm>
              <a:off x="3469980" y="2128647"/>
              <a:ext cx="273831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参与项目的需求分析和框架学习，设计了用户手册，并主要负责项目的展示汇报工作。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77" name="图形 76" descr="聊天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6489493" y="1902805"/>
            <a:ext cx="4492842" cy="1513669"/>
            <a:chOff x="1589719" y="1915331"/>
            <a:chExt cx="4492842" cy="1513669"/>
          </a:xfrm>
        </p:grpSpPr>
        <p:grpSp>
          <p:nvGrpSpPr>
            <p:cNvPr id="88" name="组合 87"/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2" name="任意多边形: 形状 91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椭圆 92"/>
              <p:cNvSpPr/>
              <p:nvPr>
                <p:custDataLst>
                  <p:tags r:id="rId14"/>
                </p:custDataLst>
              </p:nvPr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9" name="文本框 88"/>
            <p:cNvSpPr txBox="1"/>
            <p:nvPr>
              <p:custDataLst>
                <p:tags r:id="rId15"/>
              </p:custDataLst>
            </p:nvPr>
          </p:nvSpPr>
          <p:spPr>
            <a:xfrm>
              <a:off x="1909832" y="2241794"/>
              <a:ext cx="102743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曹烨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2012287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>
              <p:custDataLst>
                <p:tags r:id="rId16"/>
              </p:custDataLst>
            </p:nvPr>
          </p:nvSpPr>
          <p:spPr>
            <a:xfrm>
              <a:off x="3344250" y="2065782"/>
              <a:ext cx="273831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参与框架的学习，设计系统的数据库结构，实现系统所需的数据表，并主要负责系统的后端开发及改进工作。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91" name="图形 90" descr="聊天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94" name="组合 93"/>
          <p:cNvGrpSpPr/>
          <p:nvPr/>
        </p:nvGrpSpPr>
        <p:grpSpPr>
          <a:xfrm>
            <a:off x="6489493" y="3955149"/>
            <a:ext cx="4555707" cy="1513669"/>
            <a:chOff x="1589719" y="1915331"/>
            <a:chExt cx="4555707" cy="1513669"/>
          </a:xfrm>
        </p:grpSpPr>
        <p:grpSp>
          <p:nvGrpSpPr>
            <p:cNvPr id="95" name="组合 94"/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9" name="任意多边形: 形状 98"/>
              <p:cNvSpPr/>
              <p:nvPr>
                <p:custDataLst>
                  <p:tags r:id="rId18"/>
                </p:custDataLst>
              </p:nvPr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99"/>
              <p:cNvSpPr/>
              <p:nvPr>
                <p:custDataLst>
                  <p:tags r:id="rId19"/>
                </p:custDataLst>
              </p:nvPr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6" name="文本框 95"/>
            <p:cNvSpPr txBox="1"/>
            <p:nvPr>
              <p:custDataLst>
                <p:tags r:id="rId20"/>
              </p:custDataLst>
            </p:nvPr>
          </p:nvSpPr>
          <p:spPr>
            <a:xfrm>
              <a:off x="1921262" y="2287514"/>
              <a:ext cx="102743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杨博宇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2011370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文本框 96"/>
            <p:cNvSpPr txBox="1"/>
            <p:nvPr>
              <p:custDataLst>
                <p:tags r:id="rId21"/>
              </p:custDataLst>
            </p:nvPr>
          </p:nvSpPr>
          <p:spPr>
            <a:xfrm>
              <a:off x="3407115" y="2391537"/>
              <a:ext cx="273831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参与框架学习，并主要负责系统的前端开发及改进工作。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98" name="图形 97" descr="聊天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726431" y="2927695"/>
            <a:ext cx="4601427" cy="1513669"/>
            <a:chOff x="1589719" y="1915331"/>
            <a:chExt cx="4601427" cy="1513669"/>
          </a:xfrm>
        </p:grpSpPr>
        <p:grpSp>
          <p:nvGrpSpPr>
            <p:cNvPr id="22" name="组合 21"/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3" name="任意多边形: 形状 1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>
                <p:custDataLst>
                  <p:tags r:id="rId24"/>
                </p:custDataLst>
              </p:nvPr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24"/>
            <p:cNvSpPr txBox="1"/>
            <p:nvPr>
              <p:custDataLst>
                <p:tags r:id="rId25"/>
              </p:custDataLst>
            </p:nvPr>
          </p:nvSpPr>
          <p:spPr>
            <a:xfrm>
              <a:off x="1909832" y="2281799"/>
              <a:ext cx="102743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李锦源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2012545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6"/>
              </p:custDataLst>
            </p:nvPr>
          </p:nvSpPr>
          <p:spPr>
            <a:xfrm>
              <a:off x="3452835" y="2202942"/>
              <a:ext cx="2738311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参与框架的学习与搭建，并主要负责系统的前端开发工作及改进工作。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27" name="图形 8" descr="聊天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6328224" cy="609599"/>
            <a:chOff x="1498601" y="1781629"/>
            <a:chExt cx="6933261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2" y="1781629"/>
              <a:ext cx="480961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项目管理工具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4-2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3" name="图片 2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1144905"/>
            <a:ext cx="2882900" cy="1629410"/>
          </a:xfrm>
          <a:prstGeom prst="rect">
            <a:avLst/>
          </a:prstGeom>
        </p:spPr>
      </p:pic>
      <p:pic>
        <p:nvPicPr>
          <p:cNvPr id="5" name="图片 4" descr="we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10" y="1067435"/>
            <a:ext cx="3028950" cy="1706880"/>
          </a:xfrm>
          <a:prstGeom prst="rect">
            <a:avLst/>
          </a:prstGeom>
        </p:spPr>
      </p:pic>
      <p:sp>
        <p:nvSpPr>
          <p:cNvPr id="12" name="加号 11"/>
          <p:cNvSpPr/>
          <p:nvPr/>
        </p:nvSpPr>
        <p:spPr>
          <a:xfrm>
            <a:off x="5859145" y="1463675"/>
            <a:ext cx="914400" cy="914400"/>
          </a:xfrm>
          <a:prstGeom prst="mathPlus">
            <a:avLst/>
          </a:prstGeom>
          <a:solidFill>
            <a:srgbClr val="1D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github_gro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2660650"/>
            <a:ext cx="5759450" cy="3129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36130" y="2378075"/>
            <a:ext cx="4080510" cy="417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6328224" cy="609599"/>
            <a:chOff x="1498601" y="1781629"/>
            <a:chExt cx="6933261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2" y="1781629"/>
              <a:ext cx="480961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项目进展记录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4-3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0695" y="1131570"/>
            <a:ext cx="10923905" cy="491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6328224" cy="609599"/>
            <a:chOff x="1498601" y="1781629"/>
            <a:chExt cx="6933261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2" y="1781629"/>
              <a:ext cx="480961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项目进展记录</a:t>
              </a:r>
              <a:endPara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4-3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cxnSp>
        <p:nvCxnSpPr>
          <p:cNvPr id="54" name="Straight Connector 2"/>
          <p:cNvCxnSpPr/>
          <p:nvPr>
            <p:custDataLst>
              <p:tags r:id="rId1"/>
            </p:custDataLst>
          </p:nvPr>
        </p:nvCxnSpPr>
        <p:spPr bwMode="auto">
          <a:xfrm>
            <a:off x="5321697" y="3472694"/>
            <a:ext cx="58689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10218341" y="3173320"/>
            <a:ext cx="972344" cy="584775"/>
            <a:chOff x="10218341" y="3494630"/>
            <a:chExt cx="972344" cy="584775"/>
          </a:xfrm>
        </p:grpSpPr>
        <p:sp>
          <p:nvSpPr>
            <p:cNvPr id="56" name="Pentagon 40"/>
            <p:cNvSpPr/>
            <p:nvPr>
              <p:custDataLst>
                <p:tags r:id="rId2"/>
              </p:custDataLst>
            </p:nvPr>
          </p:nvSpPr>
          <p:spPr bwMode="auto">
            <a:xfrm rot="10800000">
              <a:off x="10218341" y="3678982"/>
              <a:ext cx="972344" cy="230832"/>
            </a:xfrm>
            <a:prstGeom prst="homePlat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4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362392" y="3494630"/>
              <a:ext cx="7202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Finish</a:t>
              </a:r>
              <a:endParaRPr lang="en-US" altLang="en-US" sz="16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58" name="Straight Connector 58"/>
          <p:cNvCxnSpPr/>
          <p:nvPr>
            <p:custDataLst>
              <p:tags r:id="rId4"/>
            </p:custDataLst>
          </p:nvPr>
        </p:nvCxnSpPr>
        <p:spPr bwMode="auto">
          <a:xfrm flipV="1">
            <a:off x="2361803" y="3470789"/>
            <a:ext cx="4509770" cy="19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C5CE8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组合 3"/>
          <p:cNvGrpSpPr/>
          <p:nvPr/>
        </p:nvGrpSpPr>
        <p:grpSpPr>
          <a:xfrm>
            <a:off x="1001316" y="3296430"/>
            <a:ext cx="972344" cy="338554"/>
            <a:chOff x="1001316" y="3617740"/>
            <a:chExt cx="972344" cy="338554"/>
          </a:xfrm>
        </p:grpSpPr>
        <p:sp>
          <p:nvSpPr>
            <p:cNvPr id="63" name="Pentagon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01316" y="3655899"/>
              <a:ext cx="972344" cy="276999"/>
            </a:xfrm>
            <a:prstGeom prst="homePlate">
              <a:avLst>
                <a:gd name="adj" fmla="val 50000"/>
              </a:avLst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4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09355" y="3617740"/>
              <a:ext cx="720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Start</a:t>
              </a:r>
              <a:endParaRPr lang="en-US" altLang="en-US" sz="1600" b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91653" y="3310793"/>
            <a:ext cx="2738311" cy="1891702"/>
            <a:chOff x="2391653" y="3632103"/>
            <a:chExt cx="2738311" cy="1891702"/>
          </a:xfrm>
        </p:grpSpPr>
        <p:sp>
          <p:nvSpPr>
            <p:cNvPr id="60" name="Oval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57872" y="3632103"/>
              <a:ext cx="504031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4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57872" y="3663907"/>
              <a:ext cx="5040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en-US" sz="16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391653" y="4368847"/>
              <a:ext cx="2738311" cy="1154958"/>
              <a:chOff x="1807970" y="2366428"/>
              <a:chExt cx="2738311" cy="1154958"/>
            </a:xfrm>
          </p:grpSpPr>
          <p:sp>
            <p:nvSpPr>
              <p:cNvPr id="15" name="文本框 1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807970" y="2366428"/>
                <a:ext cx="2468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可行性分析及需求分析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807970" y="2691441"/>
                <a:ext cx="2738311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结合</a:t>
                </a:r>
                <a:r>
                  <a:rPr 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任务要求和实际需求情况，根据需求分析结果设计初步的开发方案。</a:t>
                </a:r>
                <a:endParaRPr 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907155" y="1675765"/>
            <a:ext cx="2926080" cy="1959610"/>
            <a:chOff x="3907324" y="2202373"/>
            <a:chExt cx="2926080" cy="1754323"/>
          </a:xfrm>
        </p:grpSpPr>
        <p:sp>
          <p:nvSpPr>
            <p:cNvPr id="66" name="Oval 47"/>
            <p:cNvSpPr/>
            <p:nvPr>
              <p:custDataLst>
                <p:tags r:id="rId11"/>
              </p:custDataLst>
            </p:nvPr>
          </p:nvSpPr>
          <p:spPr bwMode="auto">
            <a:xfrm>
              <a:off x="4242991" y="3632103"/>
              <a:ext cx="504032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4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242991" y="3677018"/>
              <a:ext cx="504032" cy="22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en-US" sz="1600" b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907324" y="2202373"/>
              <a:ext cx="2926080" cy="1467705"/>
              <a:chOff x="1807970" y="2366428"/>
              <a:chExt cx="2926080" cy="1467705"/>
            </a:xfrm>
          </p:grpSpPr>
          <p:sp>
            <p:nvSpPr>
              <p:cNvPr id="80" name="文本框 7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807970" y="2366428"/>
                <a:ext cx="2926080" cy="32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系统设计及框架选择、搭建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1" name="文本框 80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807970" y="2650562"/>
                <a:ext cx="2738311" cy="118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结合实际情况设计数据库、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UI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、用例说明等系统架构，选择使用Bootstrap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+Django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的框架进行开发，并搭建所需环境。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559335" y="3278333"/>
            <a:ext cx="2738311" cy="1924162"/>
            <a:chOff x="5559335" y="3599643"/>
            <a:chExt cx="2738311" cy="1924162"/>
          </a:xfrm>
        </p:grpSpPr>
        <p:sp>
          <p:nvSpPr>
            <p:cNvPr id="69" name="Oval 5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828903" y="3599643"/>
              <a:ext cx="504032" cy="38951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Box 4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828903" y="3663907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en-US" sz="16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5559335" y="4368847"/>
              <a:ext cx="2738311" cy="1154958"/>
              <a:chOff x="1807970" y="2366428"/>
              <a:chExt cx="2738311" cy="1154958"/>
            </a:xfrm>
          </p:grpSpPr>
          <p:sp>
            <p:nvSpPr>
              <p:cNvPr id="83" name="文本框 8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807970" y="2366428"/>
                <a:ext cx="2240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模块定义与编码实现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文本框 8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807970" y="2691441"/>
                <a:ext cx="2738311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根据实际系统设计方案划分不同模块，进行前后端代码编写。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078355" y="1881063"/>
            <a:ext cx="2738311" cy="1786783"/>
            <a:chOff x="7078355" y="2202373"/>
            <a:chExt cx="2738311" cy="1786783"/>
          </a:xfrm>
        </p:grpSpPr>
        <p:sp>
          <p:nvSpPr>
            <p:cNvPr id="72" name="Oval 5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414022" y="3599643"/>
              <a:ext cx="504031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3" name="TextBox 4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414022" y="3663907"/>
              <a:ext cx="5040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7078355" y="2202373"/>
              <a:ext cx="2738311" cy="1154958"/>
              <a:chOff x="1807970" y="2366428"/>
              <a:chExt cx="2738311" cy="1154958"/>
            </a:xfrm>
          </p:grpSpPr>
          <p:sp>
            <p:nvSpPr>
              <p:cNvPr id="86" name="文本框 85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807970" y="2366428"/>
                <a:ext cx="17830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系统测试与改进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7" name="文本框 86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807970" y="2691441"/>
                <a:ext cx="2738311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针对需求分析的结果，对系统的功能、性能进行测试与改进，以满足实际需求。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8727017" y="3278333"/>
            <a:ext cx="2738311" cy="1924162"/>
            <a:chOff x="8727017" y="3599643"/>
            <a:chExt cx="2738311" cy="1924162"/>
          </a:xfrm>
        </p:grpSpPr>
        <p:sp>
          <p:nvSpPr>
            <p:cNvPr id="75" name="Oval 5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999141" y="3599643"/>
              <a:ext cx="504032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6" name="TextBox 4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999141" y="3663908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727017" y="4368847"/>
              <a:ext cx="2738311" cy="1154958"/>
              <a:chOff x="1807970" y="2366428"/>
              <a:chExt cx="2738311" cy="1154958"/>
            </a:xfrm>
          </p:grpSpPr>
          <p:sp>
            <p:nvSpPr>
              <p:cNvPr id="89" name="文本框 88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1807970" y="2366428"/>
                <a:ext cx="20116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系统维护（规划）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文本框 89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807970" y="2691441"/>
                <a:ext cx="2738311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参照实际开发过程，如果系统需要正式投入使用，需要保障后期的维护。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2" name="矩形: 圆角 15"/>
          <p:cNvSpPr/>
          <p:nvPr/>
        </p:nvSpPr>
        <p:spPr>
          <a:xfrm>
            <a:off x="4343400" y="1106454"/>
            <a:ext cx="7181114" cy="4724400"/>
          </a:xfrm>
          <a:prstGeom prst="roundRect">
            <a:avLst>
              <a:gd name="adj" fmla="val 10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46184" y="1584875"/>
            <a:ext cx="914400" cy="122830"/>
            <a:chOff x="4542971" y="1465943"/>
            <a:chExt cx="1944918" cy="261258"/>
          </a:xfrm>
          <a:solidFill>
            <a:srgbClr val="00B0F0"/>
          </a:solidFill>
        </p:grpSpPr>
        <p:sp>
          <p:nvSpPr>
            <p:cNvPr id="37" name="椭圆 36"/>
            <p:cNvSpPr/>
            <p:nvPr/>
          </p:nvSpPr>
          <p:spPr>
            <a:xfrm>
              <a:off x="4542971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963886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384801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805716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226631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808514" y="6226630"/>
            <a:ext cx="65749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——</a:t>
            </a:r>
            <a:r>
              <a:rPr lang="en-US" altLang="zh-CN" sz="1600" dirty="0" smtClean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20</a:t>
            </a:r>
            <a:r>
              <a:rPr lang="en-US" sz="1600" dirty="0" smtClean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23</a:t>
            </a:r>
            <a:r>
              <a:rPr lang="zh-CN" altLang="en-US" sz="1600" dirty="0" smtClean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年软件工程大作业展示</a:t>
            </a:r>
            <a:r>
              <a:rPr lang="en-US" altLang="zh-CN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——</a:t>
            </a:r>
            <a:endParaRPr lang="en-US" altLang="zh-CN" sz="1600" dirty="0">
              <a:solidFill>
                <a:schemeClr val="bg1"/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43848" y="1266106"/>
            <a:ext cx="420914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英语六级考试报考系统设计展示</a:t>
            </a:r>
            <a:endParaRPr lang="zh-CN" altLang="en-US" sz="3600" b="1" dirty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  <a:p>
            <a:pPr algn="ctr"/>
            <a:endParaRPr lang="zh-CN" altLang="en-US" sz="3600" b="1" dirty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  <a:p>
            <a:pPr algn="ctr"/>
            <a:endParaRPr lang="zh-CN" altLang="en-US" sz="3600" b="1" dirty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68966" y="2758965"/>
            <a:ext cx="636088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感谢观看！</a:t>
            </a:r>
            <a:endParaRPr lang="zh-CN" altLang="en-US" sz="6000" b="1" dirty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83311" y="1584874"/>
            <a:ext cx="5584587" cy="5584587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9848079" y="1587691"/>
            <a:ext cx="914400" cy="122830"/>
            <a:chOff x="4542971" y="1465943"/>
            <a:chExt cx="1944918" cy="261258"/>
          </a:xfrm>
          <a:solidFill>
            <a:srgbClr val="00B0F0"/>
          </a:solidFill>
        </p:grpSpPr>
        <p:sp>
          <p:nvSpPr>
            <p:cNvPr id="55" name="椭圆 54"/>
            <p:cNvSpPr/>
            <p:nvPr/>
          </p:nvSpPr>
          <p:spPr>
            <a:xfrm>
              <a:off x="4542971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63886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384801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805716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6226631" y="1465943"/>
              <a:ext cx="261258" cy="261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5158105" y="4097020"/>
            <a:ext cx="592201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hangingPunct="0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展示人：马静雯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algn="ctr"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小组成员：曹烨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杨博宇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李锦源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杨锐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马静雯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3"/>
      <p:bldP spid="51" grpId="4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2" name="矩形: 圆角 15"/>
          <p:cNvSpPr/>
          <p:nvPr/>
        </p:nvSpPr>
        <p:spPr>
          <a:xfrm>
            <a:off x="1600200" y="1106454"/>
            <a:ext cx="8966200" cy="4724400"/>
          </a:xfrm>
          <a:prstGeom prst="roundRect">
            <a:avLst>
              <a:gd name="adj" fmla="val 10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763786" y="1515316"/>
            <a:ext cx="3906676" cy="390667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3601" y="3154904"/>
            <a:ext cx="687251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项目概述</a:t>
            </a:r>
            <a:endParaRPr lang="zh-CN" altLang="en-US" sz="4800" dirty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81200" y="1890071"/>
            <a:ext cx="4637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rPr>
              <a:t>-01-</a:t>
            </a:r>
            <a:endParaRPr lang="zh-CN" altLang="en-US" sz="800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0237" y="1515316"/>
            <a:ext cx="1411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FFFF"/>
                </a:solidFill>
              </a:rPr>
              <a:t>https://www.ypppt.com/</a:t>
            </a:r>
            <a:endParaRPr lang="zh-CN" altLang="en-US"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49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4613725" cy="609599"/>
            <a:chOff x="1498601" y="1781629"/>
            <a:chExt cx="5054841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2931189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项目目标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lt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1-1</a:t>
              </a:r>
              <a:endParaRPr lang="en-US" altLang="zh-CN" sz="240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1316990" y="1206500"/>
            <a:ext cx="9435465" cy="515810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anose="05000000000000000000" charset="0"/>
              <a:buNone/>
            </a:pPr>
            <a:r>
              <a:rPr lang="en-US" altLang="zh-CN" sz="18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本项目旨在开发一个完善的英语六级考试报考系统，为广大考生提供方便快捷的服务，实现以下目标：</a:t>
            </a:r>
            <a:endParaRPr lang="en-US" altLang="zh-CN" sz="18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23545" lvl="0" indent="-423545" algn="l" fontAlgn="ctr" hangingPunct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</a:pPr>
            <a:r>
              <a:rPr lang="en-US" altLang="zh-CN" sz="18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实现考生信息的注册、管理和查询，提供在线报名和缴费功能，方便考生进行英语六级考试的报名和参加。</a:t>
            </a:r>
            <a:endParaRPr lang="en-US" altLang="zh-CN" sz="18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23545" lvl="0" indent="-423545" algn="l" fontAlgn="ctr" hangingPunct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</a:pPr>
            <a:r>
              <a:rPr lang="en-US" altLang="zh-CN" sz="18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实现英语六级考试的试题录入，包括单选题、多选题和填空题等，保证试题难度适度、覆盖面广。</a:t>
            </a:r>
            <a:endParaRPr lang="en-US" altLang="zh-CN" sz="18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23545" lvl="0" indent="-423545" algn="l" fontAlgn="ctr" hangingPunct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</a:pPr>
            <a:r>
              <a:rPr lang="en-US" altLang="zh-CN" sz="18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实现在线考场答题，支持多种题型和考试方式，提供自动阅卷和教师人工阅卷两种评分方式，保证考试评分准确和公正。</a:t>
            </a:r>
            <a:endParaRPr lang="en-US" altLang="zh-CN" sz="18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23545" lvl="0" indent="-423545" algn="l" fontAlgn="ctr" hangingPunct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</a:pPr>
            <a:r>
              <a:rPr lang="en-US" altLang="zh-CN" sz="18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实现考试结果的查询和统计，包括成绩查询、排名统计和历史记录等，方便考生、教师和考试管理人员进行考务管理和成绩分析。</a:t>
            </a:r>
            <a:endParaRPr lang="en-US" altLang="zh-CN" sz="18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23545" lvl="0" indent="-423545" algn="l" fontAlgn="ctr" hangingPunct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Wingdings" panose="05000000000000000000" charset="0"/>
              <a:buChar char="þ"/>
            </a:pPr>
            <a:r>
              <a:rPr lang="en-US" altLang="zh-CN" sz="18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提供良好的用户体验和数据安全保障，包括网站界面友好、操作流程简单等方面的要求，保证系统的可靠性和稳定性。</a:t>
            </a:r>
            <a:endParaRPr lang="en-US" altLang="zh-CN" sz="18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/data/cache/cf2ee8232a918fbcad950da1cddbbdf4.jpgcf2ee8232a918fbcad950da1cddbbdf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2508" r="32508"/>
          <a:stretch>
            <a:fillRect/>
          </a:stretch>
        </p:blipFill>
        <p:spPr>
          <a:xfrm>
            <a:off x="7590249" y="0"/>
            <a:ext cx="4591833" cy="6857999"/>
          </a:xfrm>
          <a:custGeom>
            <a:avLst/>
            <a:gdLst>
              <a:gd name="connsiteX0" fmla="*/ 1544293 w 4591833"/>
              <a:gd name="connsiteY0" fmla="*/ 0 h 6857999"/>
              <a:gd name="connsiteX1" fmla="*/ 4591833 w 4591833"/>
              <a:gd name="connsiteY1" fmla="*/ 0 h 6857999"/>
              <a:gd name="connsiteX2" fmla="*/ 4591833 w 4591833"/>
              <a:gd name="connsiteY2" fmla="*/ 1143499 h 6857999"/>
              <a:gd name="connsiteX3" fmla="*/ 4581915 w 4591833"/>
              <a:gd name="connsiteY3" fmla="*/ 1142998 h 6857999"/>
              <a:gd name="connsiteX4" fmla="*/ 2295914 w 4591833"/>
              <a:gd name="connsiteY4" fmla="*/ 3428999 h 6857999"/>
              <a:gd name="connsiteX5" fmla="*/ 4581915 w 4591833"/>
              <a:gd name="connsiteY5" fmla="*/ 5715000 h 6857999"/>
              <a:gd name="connsiteX6" fmla="*/ 4591833 w 4591833"/>
              <a:gd name="connsiteY6" fmla="*/ 5714499 h 6857999"/>
              <a:gd name="connsiteX7" fmla="*/ 4591833 w 4591833"/>
              <a:gd name="connsiteY7" fmla="*/ 6857999 h 6857999"/>
              <a:gd name="connsiteX8" fmla="*/ 1550070 w 4591833"/>
              <a:gd name="connsiteY8" fmla="*/ 6857999 h 6857999"/>
              <a:gd name="connsiteX9" fmla="*/ 1342011 w 4591833"/>
              <a:gd name="connsiteY9" fmla="*/ 6668903 h 6857999"/>
              <a:gd name="connsiteX10" fmla="*/ 5961 w 4591833"/>
              <a:gd name="connsiteY10" fmla="*/ 3664784 h 6857999"/>
              <a:gd name="connsiteX11" fmla="*/ 0 w 4591833"/>
              <a:gd name="connsiteY11" fmla="*/ 3429037 h 6857999"/>
              <a:gd name="connsiteX12" fmla="*/ 0 w 4591833"/>
              <a:gd name="connsiteY12" fmla="*/ 3428964 h 6857999"/>
              <a:gd name="connsiteX13" fmla="*/ 6726 w 4591833"/>
              <a:gd name="connsiteY13" fmla="*/ 3178578 h 6857999"/>
              <a:gd name="connsiteX14" fmla="*/ 1501138 w 4591833"/>
              <a:gd name="connsiteY14" fmla="*/ 3738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91833" h="6857999">
                <a:moveTo>
                  <a:pt x="1544293" y="0"/>
                </a:moveTo>
                <a:lnTo>
                  <a:pt x="4591833" y="0"/>
                </a:lnTo>
                <a:lnTo>
                  <a:pt x="4591833" y="1143499"/>
                </a:lnTo>
                <a:lnTo>
                  <a:pt x="4581915" y="1142998"/>
                </a:lnTo>
                <a:cubicBezTo>
                  <a:pt x="3319392" y="1142998"/>
                  <a:pt x="2295914" y="2166476"/>
                  <a:pt x="2295914" y="3428999"/>
                </a:cubicBezTo>
                <a:cubicBezTo>
                  <a:pt x="2295914" y="4691522"/>
                  <a:pt x="3319392" y="5715000"/>
                  <a:pt x="4581915" y="5715000"/>
                </a:cubicBezTo>
                <a:lnTo>
                  <a:pt x="4591833" y="5714499"/>
                </a:lnTo>
                <a:lnTo>
                  <a:pt x="4591833" y="6857999"/>
                </a:lnTo>
                <a:lnTo>
                  <a:pt x="1550070" y="6857999"/>
                </a:lnTo>
                <a:lnTo>
                  <a:pt x="1342011" y="6668903"/>
                </a:lnTo>
                <a:cubicBezTo>
                  <a:pt x="564671" y="5891562"/>
                  <a:pt x="65341" y="4836210"/>
                  <a:pt x="5961" y="3664784"/>
                </a:cubicBezTo>
                <a:lnTo>
                  <a:pt x="0" y="3429037"/>
                </a:lnTo>
                <a:lnTo>
                  <a:pt x="0" y="3428964"/>
                </a:lnTo>
                <a:lnTo>
                  <a:pt x="6726" y="3178578"/>
                </a:lnTo>
                <a:cubicBezTo>
                  <a:pt x="73710" y="1934969"/>
                  <a:pt x="636594" y="823157"/>
                  <a:pt x="1501138" y="37382"/>
                </a:cubicBezTo>
                <a:close/>
              </a:path>
            </a:pathLst>
          </a:custGeom>
        </p:spPr>
      </p:pic>
      <p:sp>
        <p:nvSpPr>
          <p:cNvPr id="15" name="任意多边形: 形状 14"/>
          <p:cNvSpPr/>
          <p:nvPr>
            <p:custDataLst>
              <p:tags r:id="rId3"/>
            </p:custDataLst>
          </p:nvPr>
        </p:nvSpPr>
        <p:spPr>
          <a:xfrm>
            <a:off x="11116609" y="2373442"/>
            <a:ext cx="1075391" cy="2111114"/>
          </a:xfrm>
          <a:custGeom>
            <a:avLst/>
            <a:gdLst>
              <a:gd name="connsiteX0" fmla="*/ 1055557 w 1075391"/>
              <a:gd name="connsiteY0" fmla="*/ 0 h 2111114"/>
              <a:gd name="connsiteX1" fmla="*/ 1075391 w 1075391"/>
              <a:gd name="connsiteY1" fmla="*/ 1002 h 2111114"/>
              <a:gd name="connsiteX2" fmla="*/ 1075391 w 1075391"/>
              <a:gd name="connsiteY2" fmla="*/ 2110113 h 2111114"/>
              <a:gd name="connsiteX3" fmla="*/ 1055557 w 1075391"/>
              <a:gd name="connsiteY3" fmla="*/ 2111114 h 2111114"/>
              <a:gd name="connsiteX4" fmla="*/ 0 w 1075391"/>
              <a:gd name="connsiteY4" fmla="*/ 1055557 h 2111114"/>
              <a:gd name="connsiteX5" fmla="*/ 1055557 w 1075391"/>
              <a:gd name="connsiteY5" fmla="*/ 0 h 211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391" h="2111114">
                <a:moveTo>
                  <a:pt x="1055557" y="0"/>
                </a:moveTo>
                <a:lnTo>
                  <a:pt x="1075391" y="1002"/>
                </a:lnTo>
                <a:lnTo>
                  <a:pt x="1075391" y="2110113"/>
                </a:lnTo>
                <a:lnTo>
                  <a:pt x="1055557" y="2111114"/>
                </a:lnTo>
                <a:cubicBezTo>
                  <a:pt x="472589" y="2111114"/>
                  <a:pt x="0" y="1638525"/>
                  <a:pt x="0" y="1055557"/>
                </a:cubicBezTo>
                <a:cubicBezTo>
                  <a:pt x="0" y="472589"/>
                  <a:pt x="472589" y="0"/>
                  <a:pt x="105555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矩形 4"/>
          <p:cNvSpPr/>
          <p:nvPr>
            <p:custDataLst>
              <p:tags r:id="rId4"/>
            </p:custDataLst>
          </p:nvPr>
        </p:nvSpPr>
        <p:spPr>
          <a:xfrm>
            <a:off x="0" y="60960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62006" y="609600"/>
            <a:ext cx="5715025" cy="9753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思源宋体 CN" panose="02020400000000000000" pitchFamily="18" charset="-122"/>
              </a:rPr>
              <a:t>1-2 </a:t>
            </a:r>
            <a:r>
              <a:rPr lang="zh-CN" altLang="en-US" sz="3600" spc="8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开发环境</a:t>
            </a:r>
            <a:endParaRPr lang="zh-CN" altLang="en-US" sz="4000" spc="8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zh-CN" sz="4000" b="1" spc="24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思源宋体 CN" panose="02020400000000000000" pitchFamily="18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883285" y="1729105"/>
            <a:ext cx="6311265" cy="38944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sz="18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操作系统：Windows 10</a:t>
            </a:r>
            <a:endParaRPr lang="en-US" sz="18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sz="18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开发工具：PyCharm 2021.1.3</a:t>
            </a:r>
            <a:endParaRPr lang="en-US" sz="18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sz="18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编程语言：Python </a:t>
            </a:r>
            <a:endParaRPr lang="en-US" sz="18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sz="18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Web框架：Django 3.2.4</a:t>
            </a:r>
            <a:endParaRPr lang="en-US" sz="18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sz="18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数据库：MySQL 、Navicat 15</a:t>
            </a:r>
            <a:endParaRPr lang="en-US" sz="18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sz="18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浏览器：Microsoft Edge 版本 113.0.1774.57 (正式版本) (64 位)</a:t>
            </a:r>
            <a:endParaRPr lang="en-US" sz="18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sz="18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宋体 CN" panose="02020400000000000000" pitchFamily="18" charset="-122"/>
              </a:rPr>
              <a:t>代码托管平台：GitHub</a:t>
            </a:r>
            <a:endParaRPr lang="en-US" sz="18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宋体 CN" panose="02020400000000000000" pitchFamily="18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4613725" cy="609599"/>
            <a:chOff x="1498601" y="1781629"/>
            <a:chExt cx="5054841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2931189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Python Django框架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lt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1-3</a:t>
              </a:r>
              <a:endParaRPr lang="en-US" altLang="zh-CN" sz="240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296" name="组合 29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94105" y="1361741"/>
            <a:ext cx="406400" cy="405798"/>
            <a:chOff x="836313" y="1281817"/>
            <a:chExt cx="1905000" cy="1902179"/>
          </a:xfrm>
        </p:grpSpPr>
        <p:sp>
          <p:nvSpPr>
            <p:cNvPr id="4" name="任意多边形: 形状 1"/>
            <p:cNvSpPr/>
            <p:nvPr>
              <p:custDataLst>
                <p:tags r:id="rId2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5" name="任意多边形: 形状 2"/>
              <p:cNvSpPr/>
              <p:nvPr>
                <p:custDataLst>
                  <p:tags r:id="rId3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" name="任意多边形: 形状 3"/>
              <p:cNvSpPr/>
              <p:nvPr>
                <p:custDataLst>
                  <p:tags r:id="rId4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任意多边形: 形状 4"/>
              <p:cNvSpPr/>
              <p:nvPr>
                <p:custDataLst>
                  <p:tags r:id="rId5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094105" y="2088181"/>
            <a:ext cx="406400" cy="405798"/>
            <a:chOff x="2995313" y="1281817"/>
            <a:chExt cx="1905000" cy="19021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0" name="任意多边形: 形状 8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任意多边形: 形状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任意多边形: 形状 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任意多边形: 形状 12"/>
            <p:cNvSpPr/>
            <p:nvPr>
              <p:custDataLst>
                <p:tags r:id="rId11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1094105" y="2890520"/>
            <a:ext cx="406400" cy="405798"/>
            <a:chOff x="5154313" y="1281817"/>
            <a:chExt cx="1905000" cy="1902179"/>
          </a:xfrm>
        </p:grpSpPr>
        <p:sp>
          <p:nvSpPr>
            <p:cNvPr id="16" name="任意多边形: 形状 14"/>
            <p:cNvSpPr/>
            <p:nvPr>
              <p:custDataLst>
                <p:tags r:id="rId13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任意多边形: 形状 15"/>
            <p:cNvSpPr/>
            <p:nvPr>
              <p:custDataLst>
                <p:tags r:id="rId14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任意多边形: 形状 16"/>
            <p:cNvSpPr/>
            <p:nvPr>
              <p:custDataLst>
                <p:tags r:id="rId15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16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1703705" y="1295400"/>
            <a:ext cx="9632950" cy="481584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Django是一个开源的Web应用框架，由Python写成。</a:t>
            </a:r>
            <a:endParaRPr lang="zh-CN" altLang="en-US" sz="2000" b="1" spc="30" dirty="0">
              <a:ln w="3175">
                <a:noFill/>
                <a:prstDash val="dash"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Django采用了MVC的软件设计模式，即模型M，视图V和控制器C。</a:t>
            </a:r>
            <a:endParaRPr lang="zh-CN" altLang="en-US" sz="2000" b="1" spc="30" dirty="0">
              <a:ln w="3175">
                <a:noFill/>
                <a:prstDash val="dash"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Django的特点</a:t>
            </a: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zh-CN" altLang="en-US" sz="2000" b="1" spc="30" dirty="0">
              <a:ln w="3175">
                <a:noFill/>
                <a:prstDash val="dash"/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-330200" algn="l" font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强大的数据库功能：用python的类继承，几行代码就可以拥有一个动态的数据库操作API，如果需要也能执行SQL语句。</a:t>
            </a:r>
            <a:endParaRPr spc="3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-330200" algn="l" font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自带的强大的后台功能：几行代码就让网站拥有一个强大的后台，轻松管理内容。</a:t>
            </a:r>
            <a:endParaRPr spc="3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-330200" algn="l" font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优雅的网址：用正则匹配网址，传递到对应函数。</a:t>
            </a:r>
            <a:endParaRPr spc="3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-330200" algn="l" font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模板系统：强大，易扩展的模板系统，设计简易，代码和样式分开设计，更易管理。</a:t>
            </a:r>
            <a:endParaRPr spc="3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-330200" algn="l" font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缓存系统：与memcached或其它缓存系统联用，表现更出色，加载速度更快。</a:t>
            </a:r>
            <a:endParaRPr spc="3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-330200" algn="l" font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国际化：完全支持多语言应用，允许你定义翻译的字符，</a:t>
            </a:r>
            <a:r>
              <a:rPr lang="zh-CN"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spc="3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翻译成不同国家的语言。</a:t>
            </a:r>
            <a:endParaRPr spc="3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2" name="矩形: 圆角 15"/>
          <p:cNvSpPr/>
          <p:nvPr/>
        </p:nvSpPr>
        <p:spPr>
          <a:xfrm>
            <a:off x="1600200" y="1106454"/>
            <a:ext cx="8966200" cy="4724400"/>
          </a:xfrm>
          <a:prstGeom prst="roundRect">
            <a:avLst>
              <a:gd name="adj" fmla="val 103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763786" y="1515316"/>
            <a:ext cx="3906676" cy="390667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63601" y="3092409"/>
            <a:ext cx="687251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dirty="0" smtClean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需求分析</a:t>
            </a:r>
            <a:endParaRPr lang="zh-CN" sz="5400" dirty="0" smtClean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  <a:p>
            <a:pPr algn="ctr"/>
            <a:r>
              <a:rPr lang="en-US" altLang="zh-CN" sz="5400" dirty="0" smtClean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&amp;</a:t>
            </a:r>
            <a:r>
              <a:rPr lang="zh-CN" sz="5400" dirty="0" smtClean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宋体 CN" panose="02020400000000000000" pitchFamily="18" charset="-122"/>
              </a:rPr>
              <a:t>系统设计</a:t>
            </a:r>
            <a:endParaRPr lang="zh-CN" sz="5400" dirty="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81200" y="1602850"/>
            <a:ext cx="4637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rPr>
              <a:t>-</a:t>
            </a:r>
            <a:r>
              <a:rPr lang="en-US" altLang="zh-CN" sz="8000" smtClean="0">
                <a:gradFill>
                  <a:gsLst>
                    <a:gs pos="0">
                      <a:srgbClr val="00B0F0"/>
                    </a:gs>
                    <a:gs pos="70000">
                      <a:srgbClr val="0070C0"/>
                    </a:gs>
                  </a:gsLst>
                  <a:lin ang="5400000" scaled="1"/>
                </a:gra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rPr>
              <a:t>02-</a:t>
            </a:r>
            <a:endParaRPr lang="zh-CN" altLang="en-US" sz="8000">
              <a:gradFill>
                <a:gsLst>
                  <a:gs pos="0">
                    <a:srgbClr val="00B0F0"/>
                  </a:gs>
                  <a:gs pos="70000">
                    <a:srgbClr val="0070C0"/>
                  </a:gs>
                </a:gsLst>
                <a:lin ang="5400000" scaled="1"/>
              </a:gradFill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49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2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业务描述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36138" y="1680845"/>
            <a:ext cx="5205981" cy="1423670"/>
            <a:chOff x="3579113" y="1741170"/>
            <a:chExt cx="5205981" cy="1423670"/>
          </a:xfrm>
        </p:grpSpPr>
        <p:sp>
          <p:nvSpPr>
            <p:cNvPr id="28" name="Freeform 7"/>
            <p:cNvSpPr/>
            <p:nvPr>
              <p:custDataLst>
                <p:tags r:id="rId1"/>
              </p:custDataLst>
            </p:nvPr>
          </p:nvSpPr>
          <p:spPr bwMode="auto">
            <a:xfrm>
              <a:off x="3579113" y="1741170"/>
              <a:ext cx="1415415" cy="1423670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31" name="直接连接符 30"/>
            <p:cNvCxnSpPr/>
            <p:nvPr>
              <p:custDataLst>
                <p:tags r:id="rId2"/>
              </p:custDataLst>
            </p:nvPr>
          </p:nvCxnSpPr>
          <p:spPr>
            <a:xfrm>
              <a:off x="4593208" y="2259965"/>
              <a:ext cx="168783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3860418" y="222504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itle 13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6329833" y="1756274"/>
              <a:ext cx="2455261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9pPr>
            </a:lstStyle>
            <a:p>
              <a:r>
                <a:rPr 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学生：报名、参加考试</a:t>
              </a:r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……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3382" y="2513330"/>
            <a:ext cx="2311401" cy="2311400"/>
            <a:chOff x="1856357" y="2573655"/>
            <a:chExt cx="2311401" cy="2311400"/>
          </a:xfrm>
        </p:grpSpPr>
        <p:sp>
          <p:nvSpPr>
            <p:cNvPr id="35" name="椭圆 34"/>
            <p:cNvSpPr/>
            <p:nvPr>
              <p:custDataLst>
                <p:tags r:id="rId5"/>
              </p:custDataLst>
            </p:nvPr>
          </p:nvSpPr>
          <p:spPr>
            <a:xfrm>
              <a:off x="1856358" y="2573655"/>
              <a:ext cx="2311400" cy="2311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6" name="Title 13"/>
            <p:cNvSpPr txBox="1"/>
            <p:nvPr>
              <p:custDataLst>
                <p:tags r:id="rId6"/>
              </p:custDataLst>
            </p:nvPr>
          </p:nvSpPr>
          <p:spPr bwMode="auto">
            <a:xfrm>
              <a:off x="1856357" y="3173414"/>
              <a:ext cx="2289177" cy="110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目标用户</a:t>
              </a:r>
              <a:endParaRPr lang="zh-CN" altLang="en-US" sz="28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altLang="en-US" sz="28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群体</a:t>
              </a:r>
              <a:endParaRPr lang="en-US" altLang="zh-CN" sz="28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80663" y="2908935"/>
            <a:ext cx="4590767" cy="1523365"/>
            <a:chOff x="4223638" y="2969260"/>
            <a:chExt cx="4590767" cy="1523365"/>
          </a:xfrm>
        </p:grpSpPr>
        <p:sp>
          <p:nvSpPr>
            <p:cNvPr id="38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4223638" y="2969260"/>
              <a:ext cx="1021715" cy="1523365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>
              <p:custDataLst>
                <p:tags r:id="rId8"/>
              </p:custDataLst>
            </p:nvPr>
          </p:nvCxnSpPr>
          <p:spPr>
            <a:xfrm>
              <a:off x="5167248" y="3730625"/>
              <a:ext cx="111379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42"/>
            <p:cNvSpPr txBox="1"/>
            <p:nvPr>
              <p:custDataLst>
                <p:tags r:id="rId9"/>
              </p:custDataLst>
            </p:nvPr>
          </p:nvSpPr>
          <p:spPr>
            <a:xfrm>
              <a:off x="4381118" y="345186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Title 13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6359144" y="3225539"/>
              <a:ext cx="2455261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9pPr>
            </a:lstStyle>
            <a:p>
              <a:r>
                <a:rPr 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教师：上传试卷、阅卷</a:t>
              </a:r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……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636138" y="4236085"/>
            <a:ext cx="5217556" cy="1419860"/>
            <a:chOff x="3579113" y="4296410"/>
            <a:chExt cx="5217556" cy="1419860"/>
          </a:xfrm>
        </p:grpSpPr>
        <p:sp>
          <p:nvSpPr>
            <p:cNvPr id="43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3579113" y="4296410"/>
              <a:ext cx="1413510" cy="1419860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45" name="直接连接符 44"/>
            <p:cNvCxnSpPr/>
            <p:nvPr>
              <p:custDataLst>
                <p:tags r:id="rId12"/>
              </p:custDataLst>
            </p:nvPr>
          </p:nvCxnSpPr>
          <p:spPr>
            <a:xfrm>
              <a:off x="4609718" y="5196840"/>
              <a:ext cx="167132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3"/>
            <p:cNvSpPr txBox="1"/>
            <p:nvPr>
              <p:custDataLst>
                <p:tags r:id="rId13"/>
              </p:custDataLst>
            </p:nvPr>
          </p:nvSpPr>
          <p:spPr>
            <a:xfrm>
              <a:off x="3860418" y="466598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Title 13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6341408" y="4699744"/>
              <a:ext cx="2455261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MS PGothic" panose="020B0600070205080204" charset="-128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管理员：系统数据管理</a:t>
              </a:r>
              <a:r>
                <a: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……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 descr="总体流程图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990" y="622935"/>
            <a:ext cx="10390505" cy="59055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816860" y="2392680"/>
            <a:ext cx="1866265" cy="7753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51975" y="344715"/>
            <a:ext cx="5185226" cy="609599"/>
            <a:chOff x="1498601" y="1781629"/>
            <a:chExt cx="5680982" cy="772886"/>
          </a:xfrm>
        </p:grpSpPr>
        <p:sp>
          <p:nvSpPr>
            <p:cNvPr id="11" name="矩形: 圆角 10"/>
            <p:cNvSpPr/>
            <p:nvPr/>
          </p:nvSpPr>
          <p:spPr>
            <a:xfrm>
              <a:off x="3622253" y="1781629"/>
              <a:ext cx="3557330" cy="7728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需求分析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业务描述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1498601" y="1781629"/>
              <a:ext cx="1981414" cy="7728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  <a:cs typeface="阿里巴巴普惠体 B" panose="00020600040101010101" pitchFamily="18" charset="-122"/>
                  <a:sym typeface="思源宋体 CN" panose="02020400000000000000" pitchFamily="18" charset="-122"/>
                </a:rPr>
                <a:t>2-1-1</a:t>
              </a:r>
              <a:endPara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B" panose="00020600040101010101" pitchFamily="18" charset="-122"/>
                <a:sym typeface="思源宋体 CN" panose="02020400000000000000" pitchFamily="18" charset="-122"/>
              </a:endParaRPr>
            </a:p>
          </p:txBody>
        </p:sp>
      </p:grpSp>
      <p:pic>
        <p:nvPicPr>
          <p:cNvPr id="4" name="图片 3" descr="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881380"/>
            <a:ext cx="5958840" cy="5768975"/>
          </a:xfrm>
          <a:prstGeom prst="rect">
            <a:avLst/>
          </a:prstGeom>
        </p:spPr>
      </p:pic>
      <p:sp>
        <p:nvSpPr>
          <p:cNvPr id="5" name="PA-文本框 88"/>
          <p:cNvSpPr txBox="1"/>
          <p:nvPr>
            <p:custDataLst>
              <p:tags r:id="rId2"/>
            </p:custDataLst>
          </p:nvPr>
        </p:nvSpPr>
        <p:spPr>
          <a:xfrm>
            <a:off x="6434455" y="1729740"/>
            <a:ext cx="5384800" cy="3592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具备系统的最高级别权限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可对所有数据库进行增删改查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用户密码已进行加密存储，不会因此泄露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- 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阿里巴巴普惠体 R" panose="00020600040101010101" pitchFamily="18" charset="-122"/>
                <a:sym typeface="思源宋体 CN" panose="02020400000000000000" pitchFamily="18" charset="-122"/>
              </a:rPr>
              <a:t>数据库并发控制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  <a:p>
            <a:pPr algn="just" hangingPunct="0">
              <a:lnSpc>
                <a:spcPct val="150000"/>
              </a:lnSpc>
            </a:pP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阿里巴巴普惠体 R" panose="00020600040101010101" pitchFamily="18" charset="-122"/>
              <a:sym typeface="思源宋体 CN" panose="02020400000000000000" pitchFamily="18" charset="-122"/>
            </a:endParaRPr>
          </a:p>
        </p:txBody>
      </p:sp>
      <p:cxnSp>
        <p:nvCxnSpPr>
          <p:cNvPr id="7" name="曲线连接符 6"/>
          <p:cNvCxnSpPr/>
          <p:nvPr/>
        </p:nvCxnSpPr>
        <p:spPr>
          <a:xfrm flipV="1">
            <a:off x="4917440" y="4257040"/>
            <a:ext cx="1368425" cy="1163955"/>
          </a:xfrm>
          <a:prstGeom prst="curvedConnector3">
            <a:avLst>
              <a:gd name="adj1" fmla="val 50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PA" val="v5.2.11"/>
  <p:tag name="KSO_WM_BEAUTIFY_FLAG" val=""/>
</p:tagLst>
</file>

<file path=ppt/tags/tag129.xml><?xml version="1.0" encoding="utf-8"?>
<p:tagLst xmlns:p="http://schemas.openxmlformats.org/presentationml/2006/main">
  <p:tag name="AS_NET" val="4.0.30319.42000"/>
  <p:tag name="AS_OS" val="Unix 3.10 unknown"/>
  <p:tag name="AS_RELEASE_DATE" val="2020.11.30"/>
  <p:tag name="AS_TITLE" val="Aspose.Slides for Java"/>
  <p:tag name="AS_VERSION" val="20.11"/>
  <p:tag name="KSO_WPP_MARK_KEY" val="03131904-b5c1-430a-9bab-0a38fb9dcff2"/>
  <p:tag name="COMMONDATA" val="eyJoZGlkIjoiYjcyYTgwYmIwYjM0MTNjNDJmOGEwZDBhMDQ1ZDQzNjA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b5c631bc-b5e8-4936-bdd0-ed635d6170a4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。"/>
  <p:tag name="KSO_WM_UNIT_NOCLEAR" val="1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34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ba02755-f4e4-43b8-a529-b561a53ee955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b5c631bc-b5e8-4936-bdd0-ed635d6170a4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25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b5c631bc-b5e8-4936-bdd0-ed635d6170a4}"/>
  <p:tag name="KSO_WM_UNIT_TEXTBOXSTYLE_TYPE" val="8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ICTURE_TOWARD" val="1"/>
  <p:tag name="KSO_WM_UNIT_PICTURE_DOCKSIDE" val="cb,rm,ct"/>
  <p:tag name="KSO_WM_UNIT_VALUE" val="1903*127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6659_1*ζ_h_d*1_1_1"/>
  <p:tag name="KSO_WM_TEMPLATE_CATEGORY" val="diagram"/>
  <p:tag name="KSO_WM_TEMPLATE_INDEX" val="20216659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ICTURE_TOWARD" val="1"/>
  <p:tag name="KSO_WM_UNIT_PICTURE_DOCKSIDE" val="cb,r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6659_1*ζ_h_i*1_1_1"/>
  <p:tag name="KSO_WM_TEMPLATE_CATEGORY" val="diagram"/>
  <p:tag name="KSO_WM_TEMPLATE_INDEX" val="20216659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PA" val="v5.2.11"/>
  <p:tag name="KSO_WM_BEAUTIFY_FLAG" val=""/>
</p:tagLst>
</file>

<file path=ppt/tags/tag41.xml><?xml version="1.0" encoding="utf-8"?>
<p:tagLst xmlns:p="http://schemas.openxmlformats.org/presentationml/2006/main">
  <p:tag name="PA" val="v5.2.11"/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3_1*i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34054ed1e2fb814c7"/>
  <p:tag name="KSO_WM_TEMPLATE_ASSEMBLE_GROUPID" val="606570534054ed1e2fb814c7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PA" val="v5.2.11"/>
  <p:tag name="KSO_WM_BEAUTIFY_FLAG" val=""/>
</p:tagLst>
</file>

<file path=ppt/tags/tag62.xml><?xml version="1.0" encoding="utf-8"?>
<p:tagLst xmlns:p="http://schemas.openxmlformats.org/presentationml/2006/main">
  <p:tag name="PA" val="v5.2.11"/>
  <p:tag name="KSO_WM_BEAUTIFY_FLAG" val=""/>
</p:tagLst>
</file>

<file path=ppt/tags/tag63.xml><?xml version="1.0" encoding="utf-8"?>
<p:tagLst xmlns:p="http://schemas.openxmlformats.org/presentationml/2006/main">
  <p:tag name="PA" val="v5.2.11"/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PA" val="v5.2.11"/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PA" val="v5.2.11"/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53.225},&quot;subLayout&quot;:[{&quot;id&quot;:&quot;2021-04-01T16:16:09&quot;,&quot;maxSize&quot;:{&quot;size1&quot;:35.6},&quot;minSize&quot;:{&quot;size1&quot;:17.8},&quot;normalSize&quot;:{&quot;size1&quot;:29.633333333333336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b5c631bc-b5e8-4936-bdd0-ed635d6170a4}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7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8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9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0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4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5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6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4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5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6_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WPS 演示</Application>
  <PresentationFormat>宽屏</PresentationFormat>
  <Paragraphs>315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27</vt:i4>
      </vt:variant>
    </vt:vector>
  </HeadingPairs>
  <TitlesOfParts>
    <vt:vector size="60" baseType="lpstr">
      <vt:lpstr>Arial</vt:lpstr>
      <vt:lpstr>宋体</vt:lpstr>
      <vt:lpstr>Wingdings</vt:lpstr>
      <vt:lpstr>思源宋体 CN</vt:lpstr>
      <vt:lpstr>阿里巴巴普惠体 R</vt:lpstr>
      <vt:lpstr>思源宋体 CN Heavy</vt:lpstr>
      <vt:lpstr>微软雅黑</vt:lpstr>
      <vt:lpstr>阿里巴巴普惠体 B</vt:lpstr>
      <vt:lpstr>Calibri</vt:lpstr>
      <vt:lpstr>MS PGothic</vt:lpstr>
      <vt:lpstr>等线</vt:lpstr>
      <vt:lpstr>Arial Unicode MS</vt:lpstr>
      <vt:lpstr>等线 Light</vt:lpstr>
      <vt:lpstr>Helvetica Neue</vt:lpstr>
      <vt:lpstr>Wingdings</vt:lpstr>
      <vt:lpstr>Segoe UI</vt:lpstr>
      <vt:lpstr>第一PPT模板网-WWW.1PPT.COM​</vt:lpstr>
      <vt:lpstr>1_第一PPT模板网-WWW.1PPT.COM​</vt:lpstr>
      <vt:lpstr>2_第一PPT模板网-WWW.1PPT.COM​</vt:lpstr>
      <vt:lpstr>10_第一PPT模板网-WWW.1PPT.COM​</vt:lpstr>
      <vt:lpstr>11_第一PPT模板网-WWW.1PPT.COM​</vt:lpstr>
      <vt:lpstr>7_第一PPT模板网-WWW.1PPT.COM​</vt:lpstr>
      <vt:lpstr>14_第一PPT模板网-WWW.1PPT.COM​</vt:lpstr>
      <vt:lpstr>15_第一PPT模板网-WWW.1PPT.COM​</vt:lpstr>
      <vt:lpstr>16_第一PPT模板网-WWW.1PPT.COM​</vt:lpstr>
      <vt:lpstr>17_第一PPT模板网-WWW.1PPT.COM​</vt:lpstr>
      <vt:lpstr>18_第一PPT模板网-WWW.1PPT.COM​</vt:lpstr>
      <vt:lpstr>3_第一PPT模板网-WWW.1PPT.COM​</vt:lpstr>
      <vt:lpstr>19_第一PPT模板网-WWW.1PPT.COM​</vt:lpstr>
      <vt:lpstr>20_第一PPT模板网-WWW.1PPT.COM​</vt:lpstr>
      <vt:lpstr>4_第一PPT模板网-WWW.1PPT.COM​</vt:lpstr>
      <vt:lpstr>5_第一PPT模板网-WWW.1PPT.COM​</vt:lpstr>
      <vt:lpstr>6_第一PPT模板网-WWW.1PPT.COM​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杨锐</dc:creator>
  <dc:subject>https://www.ypppt.com/</dc:subject>
  <cp:lastModifiedBy>e.</cp:lastModifiedBy>
  <cp:revision>33</cp:revision>
  <cp:lastPrinted>2022-09-18T20:46:00Z</cp:lastPrinted>
  <dcterms:created xsi:type="dcterms:W3CDTF">2022-09-18T20:46:00Z</dcterms:created>
  <dcterms:modified xsi:type="dcterms:W3CDTF">2023-06-04T02:23:39Z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6DAF4F37D53A45BCBD5725EF4327B852</vt:lpwstr>
  </property>
  <property fmtid="{D5CDD505-2E9C-101B-9397-08002B2CF9AE}" pid="3" name="KSOProductBuildVer">
    <vt:lpwstr>2052-11.1.0.12763</vt:lpwstr>
  </property>
</Properties>
</file>