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759" r:id="rId2"/>
    <p:sldId id="257" r:id="rId3"/>
    <p:sldId id="595" r:id="rId4"/>
    <p:sldId id="596" r:id="rId5"/>
    <p:sldId id="597" r:id="rId6"/>
    <p:sldId id="501" r:id="rId7"/>
    <p:sldId id="695" r:id="rId8"/>
    <p:sldId id="599" r:id="rId9"/>
    <p:sldId id="754" r:id="rId10"/>
    <p:sldId id="755" r:id="rId11"/>
    <p:sldId id="756" r:id="rId12"/>
    <p:sldId id="757" r:id="rId13"/>
    <p:sldId id="758" r:id="rId14"/>
    <p:sldId id="600" r:id="rId15"/>
    <p:sldId id="601" r:id="rId16"/>
    <p:sldId id="602" r:id="rId17"/>
    <p:sldId id="604" r:id="rId18"/>
    <p:sldId id="605" r:id="rId19"/>
    <p:sldId id="606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9961-94DC-4865-9F9D-9C7F2F1EA2E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AD7F-5AAD-4018-B5AE-98934AC89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6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84AF5-2530-48EF-A17D-F4F580DE30B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计算整数加法，如果需要计算字符加法、复数加法就需要重新编写程序，无法重用整数加法程序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206D-904B-4230-84F4-E1C0F70D07E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类的概念来自于</a:t>
            </a:r>
            <a:r>
              <a:rPr lang="en-US" altLang="zh-CN" dirty="0" err="1"/>
              <a:t>Simula</a:t>
            </a:r>
            <a:r>
              <a:rPr lang="zh-CN" altLang="en-US" dirty="0"/>
              <a:t>语言。</a:t>
            </a:r>
            <a:r>
              <a:rPr lang="en-US" altLang="zh-CN" dirty="0"/>
              <a:t>2.0</a:t>
            </a:r>
            <a:r>
              <a:rPr lang="zh-CN" altLang="en-US" dirty="0"/>
              <a:t>版增加了类的保护乘员、多重继承、对象初始化、抽象类、静态成员、</a:t>
            </a:r>
            <a:r>
              <a:rPr lang="en-US" altLang="zh-CN" dirty="0"/>
              <a:t>const</a:t>
            </a:r>
            <a:r>
              <a:rPr lang="zh-CN" altLang="en-US" dirty="0"/>
              <a:t>成员函数</a:t>
            </a:r>
            <a:endParaRPr lang="en-US" altLang="zh-CN" dirty="0"/>
          </a:p>
          <a:p>
            <a:r>
              <a:rPr lang="en-US" altLang="zh-CN" dirty="0"/>
              <a:t>3.0</a:t>
            </a:r>
            <a:r>
              <a:rPr lang="zh-CN" altLang="en-US" dirty="0"/>
              <a:t>版增加了模板</a:t>
            </a:r>
            <a:endParaRPr lang="en-US" altLang="zh-CN" dirty="0"/>
          </a:p>
          <a:p>
            <a:r>
              <a:rPr lang="zh-CN" altLang="en-US" dirty="0"/>
              <a:t>标准中增加名字空间的概念、增加了标准容器类、字符串类型等等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206D-904B-4230-84F4-E1C0F70D07E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5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40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5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41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C79C5AD-1FE7-4820-A349-93F66B5FA320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18370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slide" Target="slide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82AD-1AEC-41F9-8938-6AD08C866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7EA461-4327-4A63-98B9-FE016E529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算盘： 东汉时期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1623</a:t>
            </a:r>
            <a:r>
              <a:rPr lang="zh-CN" altLang="en-US" dirty="0"/>
              <a:t>， 德国人</a:t>
            </a:r>
            <a:r>
              <a:rPr lang="en-US" altLang="zh-CN" dirty="0" err="1">
                <a:solidFill>
                  <a:srgbClr val="FF0000"/>
                </a:solidFill>
              </a:rPr>
              <a:t>Schickard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Kepler</a:t>
            </a:r>
            <a:r>
              <a:rPr lang="zh-CN" altLang="en-US" dirty="0"/>
              <a:t>发明第一台机械计算机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1674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rgbClr val="FF0000"/>
                </a:solidFill>
              </a:rPr>
              <a:t>Leibniz</a:t>
            </a:r>
            <a:r>
              <a:rPr lang="zh-CN" altLang="en-US" dirty="0"/>
              <a:t>发明的机械计算机可完成乘法和除法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026" name="Picture 2" descr="文王桃木算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30593"/>
            <a:ext cx="1231404" cy="12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kimg.cdn.bcebos.com/pic/342ac65c103853432df23e509313b07eca808886?x-bce-process=image/resize,m_lfit,w_268,limit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77697"/>
            <a:ext cx="1530253" cy="11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Z0@3BK4B]5}5)~HLGZV{J_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1224136" cy="15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4K}~HWP5$(0}U2N}HIB%QB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00" y="2639711"/>
            <a:ext cx="1609508" cy="15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9W`SP)%`Y~3%W(A%FHG``6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78" y="4728383"/>
            <a:ext cx="1520602" cy="18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}((XC1RDYE`U5A)0J)AID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69160"/>
            <a:ext cx="2390549" cy="1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en-US" altLang="zh-CN" dirty="0"/>
              <a:t>1823</a:t>
            </a:r>
            <a:r>
              <a:rPr lang="zh-CN" altLang="en-US" dirty="0"/>
              <a:t>， 英国人</a:t>
            </a:r>
            <a:r>
              <a:rPr lang="en-US" altLang="zh-CN" dirty="0">
                <a:solidFill>
                  <a:srgbClr val="FF0000"/>
                </a:solidFill>
              </a:rPr>
              <a:t>Babbage </a:t>
            </a:r>
            <a:r>
              <a:rPr lang="zh-CN" altLang="en-US" dirty="0"/>
              <a:t>发明差分机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世界上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第一个程序员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Augusta Ada King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8" name="Picture 4" descr="XFC2`MA(1$%FDT@M7IH`D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04" y="912872"/>
            <a:ext cx="237966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[$5H}AS$I{T074GMCX8E0%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0" y="2228140"/>
            <a:ext cx="1700733" cy="136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]~X@5}CT8X_$R7EHFS~1B@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29" y="2183512"/>
            <a:ext cx="1111146" cy="15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36424"/>
            <a:ext cx="1594910" cy="14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@V_@11V0)F80D4W1KDN88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10393"/>
            <a:ext cx="3045667" cy="30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7030A0"/>
                </a:solidFill>
              </a:rPr>
              <a:t>希尔伯特纲领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20</a:t>
            </a:r>
            <a:r>
              <a:rPr lang="zh-CN" altLang="en-US" sz="2400" dirty="0">
                <a:latin typeface="宋体" panose="02010600030101010101" pitchFamily="2" charset="-122"/>
              </a:rPr>
              <a:t>世纪初，逐步形成了关于数学基础研究的</a:t>
            </a:r>
            <a:r>
              <a:rPr lang="zh-CN" altLang="en-US" sz="2400" b="1" dirty="0">
                <a:latin typeface="宋体" panose="02010600030101010101" pitchFamily="2" charset="-122"/>
              </a:rPr>
              <a:t>逻辑主义、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直觉主义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latin typeface="宋体" panose="02010600030101010101" pitchFamily="2" charset="-122"/>
              </a:rPr>
              <a:t>形式主义</a:t>
            </a:r>
            <a:r>
              <a:rPr lang="zh-CN" altLang="en-US" sz="2400" dirty="0">
                <a:latin typeface="宋体" panose="02010600030101010101" pitchFamily="2" charset="-122"/>
              </a:rPr>
              <a:t>三大流派。其中，形式主义流派的代表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人物是数学家希尔伯特</a:t>
            </a:r>
            <a:r>
              <a:rPr lang="en-US" altLang="zh-CN" sz="2400" dirty="0">
                <a:latin typeface="宋体" panose="02010600030101010101" pitchFamily="2" charset="-122"/>
              </a:rPr>
              <a:t>﹙D</a:t>
            </a:r>
            <a:r>
              <a:rPr lang="zh-CN" altLang="en-US" sz="2400" dirty="0">
                <a:latin typeface="宋体" panose="02010600030101010101" pitchFamily="2" charset="-122"/>
              </a:rPr>
              <a:t>．</a:t>
            </a:r>
            <a:r>
              <a:rPr lang="en-US" altLang="zh-CN" sz="2400" dirty="0">
                <a:latin typeface="宋体" panose="02010600030101010101" pitchFamily="2" charset="-122"/>
              </a:rPr>
              <a:t>Hilbert﹚</a:t>
            </a:r>
            <a:r>
              <a:rPr lang="zh-CN" altLang="en-US" sz="2400" dirty="0">
                <a:latin typeface="宋体" panose="02010600030101010101" pitchFamily="2" charset="-122"/>
              </a:rPr>
              <a:t>。他在数学基础的研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究中提出了一个设想，其大意是：将每一门数学的分支形式</a:t>
            </a:r>
          </a:p>
          <a:p>
            <a:pPr algn="just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化，构成形式系统或形式理论，并在以此为对象的元理论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元数学中，证明每一个形式系统的相容性，从而导出全部数学的相容性，希尔伯特的这一设想，就是所谓的“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西尔伯特纲领</a:t>
            </a:r>
            <a:r>
              <a:rPr lang="zh-CN" altLang="en-US" sz="2400" dirty="0">
                <a:latin typeface="宋体" panose="02010600030101010101" pitchFamily="2" charset="-122"/>
              </a:rPr>
              <a:t>”。西尔伯特纲领的目标，其实质就是要寻找通用的形式逻辑系统，该系统应当是完备的，即在该系统中，可以机械地判定任何给定命题的真伪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现代计算机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7" name="Picture 4" descr="E:\付老师用\希尔伯特\Hilber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3363"/>
            <a:ext cx="1507817" cy="186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  图灵机  </a:t>
            </a:r>
            <a:r>
              <a:rPr lang="en-US" altLang="zh-CN" dirty="0"/>
              <a:t>ENIGMA</a:t>
            </a:r>
            <a:endParaRPr lang="zh-CN" altLang="zh-CN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Turing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Known as the father of computer science, the father of artificial intelligence.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Put forward the famous "Turing machine" ideas in 1936.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 1939  British Bombe 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Put forward the concept of "machine thinking" in the first time.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Introduce the essential concept "Turing machine" and the "Turing test" etc..</a:t>
            </a:r>
          </a:p>
          <a:p>
            <a:pPr lvl="1">
              <a:lnSpc>
                <a:spcPct val="80000"/>
              </a:lnSpc>
            </a:pP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The highest award in the computer field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en-US" altLang="zh-CN" sz="2400" dirty="0"/>
              <a:t> the Turing award.</a:t>
            </a:r>
          </a:p>
        </p:txBody>
      </p:sp>
      <p:pic>
        <p:nvPicPr>
          <p:cNvPr id="153604" name="Picture 4" descr="G9)~(74D2%)P$~{}@4A$1X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36" y="0"/>
            <a:ext cx="1782839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" y="1440687"/>
            <a:ext cx="6633939" cy="4975455"/>
          </a:xfrm>
          <a:prstGeom prst="rect">
            <a:avLst/>
          </a:prstGeom>
        </p:spPr>
      </p:pic>
      <p:pic>
        <p:nvPicPr>
          <p:cNvPr id="6" name="Picture 2" descr="http://images.ifanr.cn/wp-content/uploads/2014/11/The-Imitation-Game-Movie-New-Pic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58" y="2155062"/>
            <a:ext cx="5715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29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</a:t>
            </a:r>
            <a:r>
              <a:rPr lang="en-US" altLang="zh-CN" dirty="0"/>
              <a:t>——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</a:t>
            </a:r>
          </a:p>
        </p:txBody>
      </p:sp>
      <p:pic>
        <p:nvPicPr>
          <p:cNvPr id="5" name="内容占位符 7" descr="冯诺依曼结构图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420888"/>
            <a:ext cx="4968552" cy="208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4" name="Picture 6" descr="http://cs.hitsz.edu.cn/it/p2/ITMagzine/itman/nouyiman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0943"/>
            <a:ext cx="4871455" cy="33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8" y="3068960"/>
            <a:ext cx="3974753" cy="2981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7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存储器（</a:t>
            </a:r>
            <a:r>
              <a:rPr lang="en-US" altLang="zh-CN" dirty="0"/>
              <a:t>RAM － Random Access Memory）：</a:t>
            </a:r>
            <a:r>
              <a:rPr lang="zh-CN" altLang="en-US" dirty="0"/>
              <a:t>存储程序指令和数据，包括随机存取存储器和只读存储器（</a:t>
            </a:r>
            <a:r>
              <a:rPr lang="en-US" altLang="zh-CN" dirty="0"/>
              <a:t>Read Only Memory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中央处理器（</a:t>
            </a:r>
            <a:r>
              <a:rPr lang="en-US" altLang="zh-CN" dirty="0"/>
              <a:t>CPU － Central Processing Unit）：</a:t>
            </a:r>
            <a:r>
              <a:rPr lang="zh-CN" altLang="en-US" dirty="0"/>
              <a:t>又可细分为控制器（</a:t>
            </a:r>
            <a:r>
              <a:rPr lang="en-US" altLang="zh-CN" dirty="0"/>
              <a:t>CU）</a:t>
            </a:r>
            <a:r>
              <a:rPr lang="zh-CN" altLang="en-US" dirty="0"/>
              <a:t>和运算器（</a:t>
            </a:r>
            <a:r>
              <a:rPr lang="en-US" altLang="zh-CN" dirty="0"/>
              <a:t>ALU），</a:t>
            </a:r>
            <a:r>
              <a:rPr lang="zh-CN" altLang="en-US" dirty="0"/>
              <a:t>即，</a:t>
            </a:r>
            <a:r>
              <a:rPr lang="en-US" altLang="zh-CN" dirty="0"/>
              <a:t>CPU = CU + ALU。</a:t>
            </a:r>
          </a:p>
          <a:p>
            <a:pPr lvl="1"/>
            <a:r>
              <a:rPr lang="zh-CN" altLang="en-US" dirty="0"/>
              <a:t>输入输出设备（</a:t>
            </a:r>
            <a:r>
              <a:rPr lang="en-US" altLang="zh-CN" dirty="0"/>
              <a:t>I/O － Input / Output）：</a:t>
            </a:r>
            <a:r>
              <a:rPr lang="zh-CN" altLang="en-US" dirty="0"/>
              <a:t>也称外部设备，负责对数据和程序进行输入与输出。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847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3212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484972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974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451635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44912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44277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680654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739391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95154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938204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718754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95154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95354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633154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617279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760154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733166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844291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863341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872866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87154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923666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333241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计算机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6663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主板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666366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中央处理器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4189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内存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50191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硬盘、光盘驱动器、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4189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显示器、键盘、鼠标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957254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声卡、显卡、网卡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639368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353880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354144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782508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871361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191194" y="919440"/>
            <a:ext cx="2000264" cy="2000264"/>
          </a:xfrm>
          <a:prstGeom prst="rect">
            <a:avLst/>
          </a:prstGeom>
        </p:spPr>
      </p:pic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9914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三级存取器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二级缓存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外存</a:t>
            </a:r>
            <a:endParaRPr lang="en-US" altLang="zh-CN" dirty="0"/>
          </a:p>
          <a:p>
            <a:pPr lvl="2"/>
            <a:r>
              <a:rPr lang="zh-CN" altLang="en-US" dirty="0"/>
              <a:t>硬盘</a:t>
            </a:r>
            <a:endParaRPr lang="en-US" altLang="zh-CN" dirty="0"/>
          </a:p>
          <a:p>
            <a:pPr lvl="2"/>
            <a:r>
              <a:rPr lang="zh-CN" altLang="en-US" dirty="0"/>
              <a:t>光盘</a:t>
            </a:r>
            <a:endParaRPr lang="en-US" altLang="zh-CN" dirty="0"/>
          </a:p>
          <a:p>
            <a:pPr lvl="2"/>
            <a:r>
              <a:rPr lang="zh-CN" altLang="en-US" dirty="0"/>
              <a:t>软盘</a:t>
            </a:r>
            <a:endParaRPr lang="en-US" altLang="zh-CN" dirty="0"/>
          </a:p>
          <a:p>
            <a:pPr lvl="2"/>
            <a:r>
              <a:rPr lang="zh-CN" altLang="en-US" dirty="0"/>
              <a:t>磁带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617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计算机软件</a:t>
            </a:r>
            <a:endParaRPr lang="en-US" altLang="zh-CN" dirty="0"/>
          </a:p>
          <a:p>
            <a:pPr lvl="1"/>
            <a:r>
              <a:rPr lang="zh-CN" altLang="en-US" dirty="0"/>
              <a:t>系统软件</a:t>
            </a:r>
            <a:endParaRPr lang="en-US" altLang="zh-CN" dirty="0"/>
          </a:p>
          <a:p>
            <a:pPr lvl="2"/>
            <a:r>
              <a:rPr lang="zh-CN" altLang="en-US" dirty="0"/>
              <a:t>操作系统（</a:t>
            </a:r>
            <a:r>
              <a:rPr lang="en-US" altLang="zh-CN" dirty="0"/>
              <a:t>Operating System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Windows</a:t>
            </a:r>
          </a:p>
          <a:p>
            <a:pPr lvl="3"/>
            <a:r>
              <a:rPr lang="en-US" altLang="zh-CN" dirty="0"/>
              <a:t>Unix</a:t>
            </a:r>
          </a:p>
          <a:p>
            <a:pPr lvl="3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应用软件</a:t>
            </a:r>
            <a:endParaRPr lang="en-US" altLang="zh-CN" dirty="0"/>
          </a:p>
          <a:p>
            <a:pPr lvl="2"/>
            <a:r>
              <a:rPr lang="en-US" altLang="zh-CN" dirty="0"/>
              <a:t>Office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en-US" altLang="zh-CN" dirty="0"/>
              <a:t>Media Player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Explorer</a:t>
            </a:r>
          </a:p>
          <a:p>
            <a:pPr lvl="2"/>
            <a:r>
              <a:rPr lang="zh-CN" altLang="en-US"/>
              <a:t>魔兽争霸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59130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应用软件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435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主讲：刘晓光</a:t>
            </a:r>
            <a:endParaRPr lang="en-US" altLang="zh-CN" sz="2000" dirty="0"/>
          </a:p>
          <a:p>
            <a:r>
              <a:rPr lang="zh-CN" altLang="en-US" sz="2000" dirty="0"/>
              <a:t>张海威 张 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高级语言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13047-0638-4A01-95EA-F95EEEE71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486C3-FF0F-4519-8ACD-0793139DE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程序的含义</a:t>
            </a:r>
            <a:endParaRPr lang="en-US" altLang="zh-CN" dirty="0"/>
          </a:p>
          <a:p>
            <a:pPr lvl="1"/>
            <a:r>
              <a:rPr lang="zh-CN" altLang="en-US" dirty="0"/>
              <a:t>要计算机完成某一任务所规定的一系列动作或步骤</a:t>
            </a:r>
            <a:endParaRPr lang="en-US" altLang="zh-CN" dirty="0"/>
          </a:p>
          <a:p>
            <a:r>
              <a:rPr lang="zh-CN" altLang="en-US" dirty="0"/>
              <a:t>程序在计算机系统中的地位</a:t>
            </a:r>
            <a:endParaRPr lang="en-US" altLang="zh-CN" dirty="0"/>
          </a:p>
          <a:p>
            <a:pPr lvl="1"/>
            <a:r>
              <a:rPr lang="zh-CN" altLang="en-US" dirty="0"/>
              <a:t>软件的根基</a:t>
            </a:r>
            <a:endParaRPr lang="en-US" altLang="zh-CN" dirty="0"/>
          </a:p>
          <a:p>
            <a:r>
              <a:rPr lang="zh-CN" altLang="en-US" dirty="0"/>
              <a:t>程序设计的基础</a:t>
            </a:r>
            <a:r>
              <a:rPr lang="en-US" altLang="zh-CN" dirty="0"/>
              <a:t>——</a:t>
            </a:r>
            <a:r>
              <a:rPr lang="zh-CN" altLang="en-US" dirty="0"/>
              <a:t>计算机语言</a:t>
            </a:r>
            <a:endParaRPr lang="en-US" altLang="zh-CN" dirty="0"/>
          </a:p>
          <a:p>
            <a:pPr lvl="1"/>
            <a:r>
              <a:rPr lang="zh-CN" altLang="en-US" dirty="0"/>
              <a:t>计算机指令系统：机器语言</a:t>
            </a:r>
            <a:endParaRPr lang="en-US" altLang="zh-CN" dirty="0"/>
          </a:p>
          <a:p>
            <a:pPr lvl="1"/>
            <a:r>
              <a:rPr lang="zh-CN" altLang="en-US" dirty="0"/>
              <a:t>低级编程语言</a:t>
            </a:r>
            <a:endParaRPr lang="en-US" altLang="zh-CN" dirty="0"/>
          </a:p>
          <a:p>
            <a:pPr lvl="1"/>
            <a:r>
              <a:rPr lang="zh-CN" altLang="en-US" dirty="0"/>
              <a:t>高级程序设计语言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115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85454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机器语言示例</a:t>
            </a:r>
            <a:endParaRPr lang="en-US" altLang="zh-CN" dirty="0"/>
          </a:p>
          <a:p>
            <a:pPr lvl="1"/>
            <a:r>
              <a:rPr lang="zh-CN" altLang="en-US" dirty="0"/>
              <a:t>使用“机器语言”编出的做一次加法“</a:t>
            </a:r>
            <a:r>
              <a:rPr lang="en-US" altLang="zh-CN" dirty="0"/>
              <a:t>TOTAL = PRICE + TAX”</a:t>
            </a:r>
            <a:r>
              <a:rPr lang="zh-CN" altLang="en-US" dirty="0"/>
              <a:t>的程序为：</a:t>
            </a:r>
            <a:endParaRPr lang="en-US" altLang="zh-CN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50285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机器指令的执行</a:t>
            </a:r>
            <a:endParaRPr lang="en-US" altLang="zh-CN" b="1" dirty="0"/>
          </a:p>
          <a:p>
            <a:pPr lvl="1"/>
            <a:r>
              <a:rPr lang="zh-CN" altLang="en-US" b="1" dirty="0"/>
              <a:t>在内存中执行</a:t>
            </a:r>
            <a:endParaRPr lang="en-US" altLang="zh-CN" b="1" dirty="0"/>
          </a:p>
          <a:p>
            <a:pPr lvl="1"/>
            <a:r>
              <a:rPr lang="zh-CN" altLang="en-US" b="1" dirty="0"/>
              <a:t>举例：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88529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汇编语言</a:t>
            </a:r>
            <a:endParaRPr lang="en-US" altLang="zh-CN" b="1" dirty="0"/>
          </a:p>
          <a:p>
            <a:pPr lvl="1"/>
            <a:r>
              <a:rPr lang="zh-CN" altLang="en-US" b="1" dirty="0"/>
              <a:t>引入“助记符”</a:t>
            </a:r>
            <a:endParaRPr lang="en-US" altLang="zh-CN" b="1" dirty="0"/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endParaRPr lang="en-US" altLang="zh-CN" b="1" dirty="0"/>
          </a:p>
          <a:p>
            <a:pPr lvl="1"/>
            <a:r>
              <a:rPr lang="zh-CN" altLang="en-US" dirty="0"/>
              <a:t>汇编程序系统(</a:t>
            </a:r>
            <a:r>
              <a:rPr lang="en-US" altLang="zh-CN" dirty="0"/>
              <a:t>Assembler)</a:t>
            </a:r>
          </a:p>
          <a:p>
            <a:pPr lvl="2"/>
            <a:r>
              <a:rPr lang="zh-CN" altLang="en-US" dirty="0">
                <a:ea typeface="楷体_GB2312" pitchFamily="49" charset="-122"/>
              </a:rPr>
              <a:t>汇编语言源程序                   机器语言</a:t>
            </a:r>
            <a:endParaRPr lang="en-US" altLang="zh-CN" dirty="0">
              <a:ea typeface="楷体_GB2312" pitchFamily="49" charset="-122"/>
            </a:endParaRPr>
          </a:p>
          <a:p>
            <a:r>
              <a:rPr lang="zh-CN" altLang="en-US" dirty="0"/>
              <a:t>低级语言的缺点</a:t>
            </a:r>
            <a:endParaRPr lang="en-US" altLang="zh-CN" dirty="0"/>
          </a:p>
          <a:p>
            <a:pPr lvl="1"/>
            <a:r>
              <a:rPr lang="zh-CN" altLang="en-US" dirty="0"/>
              <a:t>依赖于机器，可移植性差</a:t>
            </a:r>
            <a:endParaRPr lang="en-US" altLang="zh-CN" dirty="0"/>
          </a:p>
          <a:p>
            <a:pPr lvl="1"/>
            <a:r>
              <a:rPr lang="zh-CN" altLang="en-US" dirty="0"/>
              <a:t>代码冗长，不易于编写大规模的程序</a:t>
            </a:r>
            <a:endParaRPr lang="en-US" altLang="zh-CN" dirty="0"/>
          </a:p>
          <a:p>
            <a:pPr lvl="1"/>
            <a:r>
              <a:rPr lang="zh-CN" altLang="en-US" dirty="0"/>
              <a:t>可读性差</a:t>
            </a:r>
            <a:endParaRPr lang="en-US" altLang="zh-CN" dirty="0"/>
          </a:p>
          <a:p>
            <a:pPr lvl="1"/>
            <a:r>
              <a:rPr lang="zh-CN" altLang="en-US" dirty="0"/>
              <a:t>可维护性差</a:t>
            </a:r>
          </a:p>
        </p:txBody>
      </p:sp>
      <p:sp>
        <p:nvSpPr>
          <p:cNvPr id="4" name="右箭头 3"/>
          <p:cNvSpPr/>
          <p:nvPr/>
        </p:nvSpPr>
        <p:spPr>
          <a:xfrm>
            <a:off x="3635895" y="3790750"/>
            <a:ext cx="1020129" cy="14230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9488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易于理解、记忆和使用</a:t>
            </a:r>
            <a:endParaRPr lang="en-US" altLang="zh-CN" dirty="0"/>
          </a:p>
          <a:p>
            <a:pPr lvl="1"/>
            <a:r>
              <a:rPr lang="zh-CN" altLang="en-US" dirty="0"/>
              <a:t>更加接近人的思维方式和自然语言</a:t>
            </a:r>
            <a:endParaRPr lang="en-US" altLang="zh-CN" dirty="0"/>
          </a:p>
          <a:p>
            <a:pPr lvl="1"/>
            <a:r>
              <a:rPr lang="zh-CN" altLang="en-US" dirty="0"/>
              <a:t>应用广泛的高级语言：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27615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高级语言程序的运行</a:t>
            </a:r>
            <a:endParaRPr lang="en-US" altLang="zh-CN" dirty="0"/>
          </a:p>
          <a:p>
            <a:pPr lvl="1"/>
            <a:r>
              <a:rPr lang="zh-CN" altLang="en-US" dirty="0"/>
              <a:t>编译程序系统</a:t>
            </a:r>
            <a:endParaRPr lang="en-US" altLang="zh-CN" dirty="0"/>
          </a:p>
          <a:p>
            <a:pPr lvl="2"/>
            <a:r>
              <a:rPr lang="zh-CN" altLang="en-US" dirty="0"/>
              <a:t>编译</a:t>
            </a:r>
            <a:endParaRPr lang="en-US" altLang="zh-CN" dirty="0"/>
          </a:p>
          <a:p>
            <a:pPr lvl="3"/>
            <a:r>
              <a:rPr lang="zh-CN" altLang="en-US" dirty="0"/>
              <a:t>将高级语言源程序转换为汇编语言源程序（目标程序）</a:t>
            </a:r>
            <a:endParaRPr lang="en-US" altLang="zh-CN" dirty="0"/>
          </a:p>
          <a:p>
            <a:pPr lvl="2"/>
            <a:r>
              <a:rPr lang="zh-CN" altLang="en-US" dirty="0"/>
              <a:t>连接</a:t>
            </a:r>
            <a:endParaRPr lang="en-US" altLang="zh-CN" dirty="0"/>
          </a:p>
          <a:p>
            <a:pPr lvl="3"/>
            <a:r>
              <a:rPr lang="zh-CN" altLang="en-US" dirty="0"/>
              <a:t>将目标程序转换为机器指令程序（可执行程序）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endParaRPr lang="en-US" altLang="zh-CN" dirty="0"/>
          </a:p>
          <a:p>
            <a:pPr lvl="3"/>
            <a:r>
              <a:rPr lang="zh-CN" altLang="en-US" dirty="0"/>
              <a:t>执行可执行程序，得到所需的结果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023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zh-CN" altLang="en-US" dirty="0"/>
              <a:t>程序设计技术的初级阶段</a:t>
            </a:r>
            <a:endParaRPr lang="en-US" altLang="zh-CN" dirty="0"/>
          </a:p>
          <a:p>
            <a:pPr lvl="1"/>
            <a:r>
              <a:rPr lang="zh-CN" altLang="en-US" dirty="0"/>
              <a:t>计算机诞生，</a:t>
            </a:r>
            <a:r>
              <a:rPr lang="en-US" altLang="zh-CN" dirty="0"/>
              <a:t>von Neumann </a:t>
            </a:r>
            <a:r>
              <a:rPr lang="zh-CN" altLang="en-US" dirty="0"/>
              <a:t>模式形成，低级语言编程是主要开发形式。 </a:t>
            </a:r>
            <a:endParaRPr lang="en-US" altLang="zh-CN" dirty="0"/>
          </a:p>
          <a:p>
            <a:pPr lvl="1"/>
            <a:r>
              <a:rPr lang="zh-CN" altLang="en-US" dirty="0"/>
              <a:t>第一代高级语言（以 </a:t>
            </a:r>
            <a:r>
              <a:rPr lang="en-US" altLang="zh-CN" dirty="0"/>
              <a:t>FORTRAN </a:t>
            </a:r>
            <a:r>
              <a:rPr lang="zh-CN" altLang="en-US" dirty="0"/>
              <a:t>和</a:t>
            </a:r>
            <a:r>
              <a:rPr lang="en-US" altLang="zh-CN" dirty="0"/>
              <a:t>ALGOL60 </a:t>
            </a:r>
            <a:r>
              <a:rPr lang="zh-CN" altLang="en-US" dirty="0"/>
              <a:t>为代表）诞生，从低级语言编程转向高级语言编程。</a:t>
            </a:r>
          </a:p>
          <a:p>
            <a:pPr lvl="2"/>
            <a:r>
              <a:rPr lang="zh-CN" altLang="en-US" dirty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年代，以大规模程序频频出错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1962</a:t>
            </a:r>
            <a:r>
              <a:rPr lang="zh-CN" altLang="en-US" dirty="0"/>
              <a:t>年，因软件出错导致美国金星探测器水手</a:t>
            </a:r>
            <a:r>
              <a:rPr lang="en-US" altLang="zh-CN" dirty="0"/>
              <a:t>Ⅱ</a:t>
            </a:r>
            <a:r>
              <a:rPr lang="zh-CN" altLang="en-US" dirty="0"/>
              <a:t>号卫星发射失败</a:t>
            </a:r>
            <a:r>
              <a:rPr lang="en-US" altLang="zh-CN" dirty="0"/>
              <a:t>)</a:t>
            </a:r>
            <a:r>
              <a:rPr lang="zh-CN" altLang="en-US" dirty="0"/>
              <a:t>为特征的“软件危机”发生，引起关于“</a:t>
            </a:r>
            <a:r>
              <a:rPr lang="en-US" altLang="zh-CN" dirty="0" err="1"/>
              <a:t>Goto</a:t>
            </a:r>
            <a:r>
              <a:rPr lang="zh-CN" altLang="en-US" dirty="0"/>
              <a:t>语句”的辩论。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70807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结构程序设计（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/>
              <a:t>）阶段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Pascal </a:t>
            </a:r>
            <a:r>
              <a:rPr lang="zh-CN" altLang="en-US" dirty="0"/>
              <a:t>语言和</a:t>
            </a:r>
            <a:r>
              <a:rPr lang="en-US" altLang="zh-CN" dirty="0"/>
              <a:t>C</a:t>
            </a:r>
            <a:r>
              <a:rPr lang="zh-CN" altLang="en-US" dirty="0"/>
              <a:t>语言为代表</a:t>
            </a:r>
            <a:endParaRPr lang="en-US" altLang="zh-CN" dirty="0"/>
          </a:p>
          <a:p>
            <a:pPr lvl="2"/>
            <a:r>
              <a:rPr lang="zh-CN" altLang="en-US" dirty="0"/>
              <a:t>强调数据类型、程序结构</a:t>
            </a:r>
            <a:endParaRPr lang="en-US" altLang="zh-CN" dirty="0"/>
          </a:p>
          <a:p>
            <a:pPr lvl="2"/>
            <a:r>
              <a:rPr lang="zh-CN" altLang="en-US" dirty="0"/>
              <a:t>注重可靠性、可维护性</a:t>
            </a:r>
            <a:endParaRPr lang="en-US" altLang="zh-CN" dirty="0"/>
          </a:p>
          <a:p>
            <a:pPr lvl="1"/>
            <a:r>
              <a:rPr lang="zh-CN" altLang="en-US" dirty="0"/>
              <a:t>主要特点</a:t>
            </a:r>
            <a:endParaRPr lang="en-US" altLang="zh-CN" dirty="0"/>
          </a:p>
          <a:p>
            <a:pPr lvl="2"/>
            <a:r>
              <a:rPr lang="zh-CN" altLang="en-US" dirty="0"/>
              <a:t>采用自顶向下、逐步求精的设计方法 </a:t>
            </a:r>
            <a:endParaRPr lang="en-US" altLang="zh-CN" dirty="0"/>
          </a:p>
          <a:p>
            <a:pPr lvl="2"/>
            <a:r>
              <a:rPr lang="zh-CN" altLang="en-US" sz="2200" dirty="0"/>
              <a:t>程序运行的动态结构与程序书写的静态结构相对一致 </a:t>
            </a:r>
            <a:endParaRPr lang="en-US" altLang="zh-CN" sz="2200" dirty="0"/>
          </a:p>
          <a:p>
            <a:pPr lvl="2"/>
            <a:r>
              <a:rPr lang="zh-CN" altLang="en-US" sz="2200" dirty="0"/>
              <a:t>严格区分数据类型 </a:t>
            </a:r>
            <a:endParaRPr lang="en-US" altLang="zh-CN" sz="2200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程序的可重用性差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08068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en-US" altLang="zh-CN" dirty="0"/>
              <a:t>80</a:t>
            </a:r>
            <a:r>
              <a:rPr lang="zh-CN" altLang="en-US" dirty="0"/>
              <a:t>年代，面向对象程序设计逐渐从理论转向实践，程序设计理论步入成熟期。</a:t>
            </a:r>
            <a:endParaRPr lang="en-US" altLang="zh-CN" dirty="0"/>
          </a:p>
          <a:p>
            <a:pPr lvl="1"/>
            <a:r>
              <a:rPr lang="en-US" altLang="zh-CN" dirty="0" err="1"/>
              <a:t>A.Kay</a:t>
            </a:r>
            <a:r>
              <a:rPr lang="en-US" altLang="zh-CN" dirty="0"/>
              <a:t> </a:t>
            </a:r>
            <a:r>
              <a:rPr lang="zh-CN" altLang="en-US" dirty="0"/>
              <a:t>研制了</a:t>
            </a:r>
            <a:r>
              <a:rPr lang="en-US" altLang="zh-CN" dirty="0"/>
              <a:t>Smalltalk 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B.Stroustrup</a:t>
            </a:r>
            <a:r>
              <a:rPr lang="en-US" altLang="zh-CN" dirty="0"/>
              <a:t> </a:t>
            </a:r>
            <a:r>
              <a:rPr lang="zh-CN" altLang="en-US" dirty="0"/>
              <a:t>开发了</a:t>
            </a:r>
            <a:r>
              <a:rPr lang="en-US" altLang="zh-CN" dirty="0"/>
              <a:t>C++ 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OOP</a:t>
            </a:r>
            <a:r>
              <a:rPr lang="zh-CN" altLang="en-US" dirty="0"/>
              <a:t>方法在</a:t>
            </a:r>
            <a:r>
              <a:rPr lang="en-US" altLang="zh-CN" dirty="0"/>
              <a:t>90</a:t>
            </a:r>
            <a:r>
              <a:rPr lang="zh-CN" altLang="en-US" dirty="0"/>
              <a:t>年代盛行</a:t>
            </a:r>
            <a:endParaRPr lang="en-US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方法从思想上与</a:t>
            </a:r>
            <a:r>
              <a:rPr lang="en-US" altLang="zh-CN" dirty="0"/>
              <a:t>SP</a:t>
            </a:r>
            <a:r>
              <a:rPr lang="zh-CN" altLang="en-US" dirty="0"/>
              <a:t>方法相比是抓住了软件开发的本质和规律，计算机所要解决的问题越来越重要，越来越复杂。</a:t>
            </a:r>
            <a:endParaRPr lang="en-US" altLang="zh-CN" dirty="0"/>
          </a:p>
          <a:p>
            <a:pPr lvl="1"/>
            <a:r>
              <a:rPr lang="en-US" altLang="zh-CN" dirty="0"/>
              <a:t>OPP</a:t>
            </a:r>
            <a:r>
              <a:rPr lang="zh-CN" altLang="en-US" dirty="0"/>
              <a:t>技术之所以能适应今天软件产业的需要，是因为它比较好地解决了软件模块化、信息隐蔽和抽象的目标。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91384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669160"/>
          </a:xfrm>
        </p:spPr>
        <p:txBody>
          <a:bodyPr/>
          <a:lstStyle/>
          <a:p>
            <a:r>
              <a:rPr lang="zh-CN" altLang="en-US" dirty="0"/>
              <a:t>周课时安排</a:t>
            </a:r>
            <a:endParaRPr lang="en-US" altLang="zh-CN" dirty="0"/>
          </a:p>
          <a:p>
            <a:pPr lvl="1"/>
            <a:r>
              <a:rPr lang="zh-CN" altLang="en-US" dirty="0"/>
              <a:t>第一学期讲授</a:t>
            </a:r>
            <a:r>
              <a:rPr lang="en-US" altLang="zh-CN" dirty="0"/>
              <a:t>3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r>
              <a:rPr lang="zh-CN" altLang="en-US" dirty="0"/>
              <a:t>第二学期讲授</a:t>
            </a:r>
            <a:r>
              <a:rPr lang="en-US" altLang="zh-CN" dirty="0"/>
              <a:t>2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成绩</a:t>
            </a:r>
            <a:endParaRPr lang="en-US" altLang="zh-CN" dirty="0"/>
          </a:p>
          <a:p>
            <a:pPr lvl="1"/>
            <a:r>
              <a:rPr lang="zh-CN" altLang="en-US" dirty="0"/>
              <a:t>期末笔试成绩（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上机考试成绩（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平时成绩（包括出勤、作业、测验等，共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2473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常用的面向对象语言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Visual C++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Windows</a:t>
            </a:r>
            <a:r>
              <a:rPr lang="zh-CN" altLang="en-US" dirty="0"/>
              <a:t>窗体规范的</a:t>
            </a:r>
            <a:r>
              <a:rPr lang="en-US" altLang="zh-CN" dirty="0"/>
              <a:t>C++</a:t>
            </a:r>
            <a:r>
              <a:rPr lang="zh-CN" altLang="en-US" dirty="0"/>
              <a:t>的具体实现版本</a:t>
            </a:r>
            <a:endParaRPr lang="en-US" altLang="zh-CN" dirty="0"/>
          </a:p>
          <a:p>
            <a:pPr lvl="1"/>
            <a:r>
              <a:rPr lang="en-US" altLang="zh-CN" dirty="0"/>
              <a:t>Smalltalk</a:t>
            </a:r>
          </a:p>
          <a:p>
            <a:pPr lvl="1"/>
            <a:r>
              <a:rPr lang="en-US" altLang="zh-CN" dirty="0"/>
              <a:t>Simula67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家族语言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6121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面向对象程序设计方法的特点</a:t>
            </a:r>
            <a:endParaRPr lang="en-US" altLang="zh-CN" dirty="0"/>
          </a:p>
          <a:p>
            <a:pPr lvl="2"/>
            <a:r>
              <a:rPr lang="zh-CN" altLang="en-US" dirty="0"/>
              <a:t>将数据以及对这些数据进行操作的方法放在一起，形成一个相互依存、不可分离的整体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2"/>
            <a:r>
              <a:rPr lang="zh-CN" altLang="en-US" dirty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/>
          </a:p>
          <a:p>
            <a:pPr lvl="2"/>
            <a:r>
              <a:rPr lang="zh-CN" altLang="en-US" dirty="0"/>
              <a:t>面向对象程序设计的三大特征是：封装性、继承性、多态性。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85081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对面向对象程序设计方法的支持</a:t>
            </a:r>
            <a:endParaRPr lang="en-US" altLang="zh-CN" dirty="0"/>
          </a:p>
          <a:p>
            <a:pPr lvl="1"/>
            <a:r>
              <a:rPr lang="zh-CN" altLang="en-US" dirty="0"/>
              <a:t>支持数据封装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语言中的类(</a:t>
            </a:r>
            <a:r>
              <a:rPr lang="en-US" altLang="zh-CN" dirty="0"/>
              <a:t>class)</a:t>
            </a:r>
            <a:r>
              <a:rPr lang="zh-CN" altLang="en-US" dirty="0"/>
              <a:t>是支持数据封装的工具。通过类(</a:t>
            </a:r>
            <a:r>
              <a:rPr lang="en-US" altLang="zh-CN" dirty="0"/>
              <a:t>class)</a:t>
            </a:r>
            <a:r>
              <a:rPr lang="zh-CN" altLang="en-US" dirty="0"/>
              <a:t>类型对所要处理的问题进行抽象描述，从而将逻辑上相关的数据与函数进行封装。</a:t>
            </a:r>
            <a:endParaRPr lang="en-US" altLang="zh-CN" dirty="0"/>
          </a:p>
          <a:p>
            <a:pPr lvl="1"/>
            <a:r>
              <a:rPr lang="zh-CN" altLang="en-US" dirty="0"/>
              <a:t>支持继承性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语言允许单继承和多继承。类之间可形成多层次的派生以及继承关系。</a:t>
            </a:r>
            <a:endParaRPr lang="en-US" altLang="zh-CN" dirty="0"/>
          </a:p>
          <a:p>
            <a:pPr lvl="1"/>
            <a:r>
              <a:rPr lang="zh-CN" altLang="en-US" dirty="0"/>
              <a:t>支持多态性</a:t>
            </a:r>
          </a:p>
          <a:p>
            <a:pPr lvl="2"/>
            <a:r>
              <a:rPr lang="zh-CN" altLang="en-US" dirty="0"/>
              <a:t>允许对函数和运算符进行重载。通过在基类及其派生类间对虚函数进行使用体现出另一种多态性。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719943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程序设计的范型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命令型程序设计</a:t>
            </a:r>
            <a:endParaRPr lang="en-US" altLang="zh-CN" dirty="0"/>
          </a:p>
          <a:p>
            <a:pPr lvl="1"/>
            <a:r>
              <a:rPr lang="zh-CN" altLang="en-US" dirty="0"/>
              <a:t>过程型程序设计，指令序列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lvl="1"/>
            <a:r>
              <a:rPr lang="zh-CN" altLang="en-US" dirty="0"/>
              <a:t>组合成类或对象</a:t>
            </a:r>
            <a:endParaRPr lang="en-US" altLang="zh-CN" dirty="0"/>
          </a:p>
          <a:p>
            <a:r>
              <a:rPr lang="zh-CN" altLang="en-US" dirty="0"/>
              <a:t>函数性程序设计</a:t>
            </a:r>
            <a:endParaRPr lang="en-US" altLang="zh-CN" dirty="0"/>
          </a:p>
          <a:p>
            <a:pPr lvl="1"/>
            <a:r>
              <a:rPr lang="zh-CN" altLang="en-US" dirty="0"/>
              <a:t>“黑盒子”方式</a:t>
            </a:r>
            <a:endParaRPr lang="en-US" altLang="zh-CN" dirty="0"/>
          </a:p>
          <a:p>
            <a:r>
              <a:rPr lang="zh-CN" altLang="en-US" dirty="0"/>
              <a:t>逻辑性程序设计</a:t>
            </a:r>
            <a:endParaRPr lang="en-US" altLang="zh-CN" dirty="0"/>
          </a:p>
          <a:p>
            <a:pPr lvl="1"/>
            <a:r>
              <a:rPr lang="zh-CN" altLang="en-US" dirty="0"/>
              <a:t>申述型程序设计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5130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面向对象程序设计正在逐渐成为主流设计技术</a:t>
            </a:r>
            <a:endParaRPr lang="en-US" altLang="zh-CN" dirty="0"/>
          </a:p>
          <a:p>
            <a:pPr lvl="1"/>
            <a:r>
              <a:rPr lang="en-US" altLang="zh-CN" dirty="0"/>
              <a:t>OOP </a:t>
            </a:r>
            <a:r>
              <a:rPr lang="zh-CN" altLang="en-US" dirty="0"/>
              <a:t>技术并不取代</a:t>
            </a:r>
            <a:r>
              <a:rPr lang="en-US" altLang="zh-CN" dirty="0"/>
              <a:t>SP </a:t>
            </a:r>
            <a:r>
              <a:rPr lang="zh-CN" altLang="en-US" dirty="0"/>
              <a:t>和一般的程序设计的技能技巧</a:t>
            </a:r>
            <a:endParaRPr lang="en-US" altLang="zh-CN" dirty="0"/>
          </a:p>
          <a:p>
            <a:pPr lvl="1"/>
            <a:r>
              <a:rPr lang="zh-CN" altLang="en-US" dirty="0"/>
              <a:t>由于各大公司的竞相开发，</a:t>
            </a:r>
            <a:r>
              <a:rPr lang="en-US" altLang="zh-CN" dirty="0"/>
              <a:t>C++</a:t>
            </a:r>
            <a:r>
              <a:rPr lang="zh-CN" altLang="en-US" dirty="0"/>
              <a:t>语言在各种不同机型上都有优秀的编译系统和相关的环境与工具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语言最可能取代</a:t>
            </a:r>
            <a:r>
              <a:rPr lang="en-US" altLang="zh-CN" dirty="0"/>
              <a:t>C </a:t>
            </a:r>
            <a:r>
              <a:rPr lang="zh-CN" altLang="en-US" dirty="0"/>
              <a:t>而成为主流的软件开发语言之一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语言已成为计算机专业主要的教学语言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课后阅读： </a:t>
            </a:r>
            <a:r>
              <a:rPr lang="en-US" altLang="zh-CN" b="1" dirty="0">
                <a:solidFill>
                  <a:srgbClr val="7030A0"/>
                </a:solidFill>
              </a:rPr>
              <a:t>Science:</a:t>
            </a:r>
            <a:r>
              <a:rPr lang="zh-CN" altLang="en-US" b="1" dirty="0">
                <a:solidFill>
                  <a:srgbClr val="7030A0"/>
                </a:solidFill>
              </a:rPr>
              <a:t>改改</a:t>
            </a:r>
            <a:r>
              <a:rPr lang="en-US" altLang="zh-CN" b="1" dirty="0">
                <a:solidFill>
                  <a:srgbClr val="7030A0"/>
                </a:solidFill>
              </a:rPr>
              <a:t>python</a:t>
            </a:r>
            <a:r>
              <a:rPr lang="zh-CN" altLang="en-US" b="1" dirty="0">
                <a:solidFill>
                  <a:srgbClr val="7030A0"/>
                </a:solidFill>
              </a:rPr>
              <a:t>代码，速度提高</a:t>
            </a:r>
            <a:r>
              <a:rPr lang="en-US" altLang="zh-CN" b="1" dirty="0">
                <a:solidFill>
                  <a:srgbClr val="7030A0"/>
                </a:solidFill>
              </a:rPr>
              <a:t>6</a:t>
            </a:r>
            <a:r>
              <a:rPr lang="zh-CN" altLang="en-US" b="1" dirty="0">
                <a:solidFill>
                  <a:srgbClr val="7030A0"/>
                </a:solidFill>
              </a:rPr>
              <a:t>万倍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268079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语言的作者是美国</a:t>
            </a:r>
            <a:r>
              <a:rPr lang="en-US" altLang="zh-CN" dirty="0"/>
              <a:t>AT&amp;T</a:t>
            </a:r>
            <a:r>
              <a:rPr lang="zh-CN" altLang="en-US" dirty="0"/>
              <a:t>公司</a:t>
            </a:r>
            <a:r>
              <a:rPr lang="en-US" altLang="zh-CN" dirty="0"/>
              <a:t>Bell</a:t>
            </a:r>
            <a:r>
              <a:rPr lang="zh-CN" altLang="en-US" dirty="0"/>
              <a:t>实验室的</a:t>
            </a:r>
            <a:r>
              <a:rPr lang="en-US" altLang="zh-CN" dirty="0" err="1"/>
              <a:t>Bjarne</a:t>
            </a:r>
            <a:r>
              <a:rPr lang="en-US" altLang="zh-CN" dirty="0"/>
              <a:t> </a:t>
            </a:r>
            <a:r>
              <a:rPr lang="en-US" altLang="zh-CN" dirty="0" err="1"/>
              <a:t>Stroustrup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带类的</a:t>
            </a:r>
            <a:r>
              <a:rPr lang="en-US" altLang="zh-CN" dirty="0"/>
              <a:t>C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语言的诞生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1985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语言的发展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1989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C++2.0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1993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C++3.0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1998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标准诞生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2011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C++11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2014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C++14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</a:rPr>
              <a:t>2017</a:t>
            </a:r>
            <a:r>
              <a:rPr lang="zh-CN" altLang="en-US" dirty="0">
                <a:solidFill>
                  <a:srgbClr val="0000FF"/>
                </a:solidFill>
              </a:rPr>
              <a:t>年，</a:t>
            </a:r>
            <a:r>
              <a:rPr lang="en-US" altLang="zh-CN" dirty="0">
                <a:solidFill>
                  <a:srgbClr val="0000FF"/>
                </a:solidFill>
              </a:rPr>
              <a:t>C++17</a:t>
            </a:r>
            <a:r>
              <a:rPr lang="zh-CN" altLang="en-US" dirty="0">
                <a:solidFill>
                  <a:srgbClr val="0000FF"/>
                </a:solidFill>
              </a:rPr>
              <a:t>标准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年，？标准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9495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语言是支持面向对象程序设计的最主要的代表语言之一。</a:t>
            </a:r>
            <a:endParaRPr lang="en-US" altLang="zh-CN" dirty="0"/>
          </a:p>
          <a:p>
            <a:pPr lvl="2"/>
            <a:r>
              <a:rPr lang="zh-CN" altLang="en-US" dirty="0"/>
              <a:t>封装和信息隐藏</a:t>
            </a:r>
            <a:endParaRPr lang="en-US" altLang="zh-CN" dirty="0"/>
          </a:p>
          <a:p>
            <a:pPr lvl="2"/>
            <a:r>
              <a:rPr lang="zh-CN" altLang="en-US" dirty="0"/>
              <a:t>抽象数据类型</a:t>
            </a:r>
            <a:endParaRPr lang="en-US" altLang="zh-CN" dirty="0"/>
          </a:p>
          <a:p>
            <a:pPr lvl="2"/>
            <a:r>
              <a:rPr lang="zh-CN" altLang="en-US" dirty="0"/>
              <a:t>继承和派生</a:t>
            </a:r>
            <a:endParaRPr lang="en-US" altLang="zh-CN" dirty="0"/>
          </a:p>
          <a:p>
            <a:pPr lvl="2"/>
            <a:r>
              <a:rPr lang="zh-CN" altLang="en-US" dirty="0"/>
              <a:t>函数与运算符的重载</a:t>
            </a:r>
            <a:endParaRPr lang="en-US" altLang="zh-CN" dirty="0"/>
          </a:p>
          <a:p>
            <a:pPr lvl="2"/>
            <a:r>
              <a:rPr lang="zh-CN" altLang="en-US" dirty="0"/>
              <a:t>模板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语言是程序员和软件开发者在实践中的创造，时时处处体现了面向实用，面向软件开发者的思想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1311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教学用书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36750"/>
            <a:ext cx="8229600" cy="4500562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zh-CN" altLang="en-US" dirty="0"/>
              <a:t>《</a:t>
            </a:r>
            <a:r>
              <a:rPr lang="en-US" altLang="zh-CN" dirty="0"/>
              <a:t>C++</a:t>
            </a:r>
            <a:r>
              <a:rPr lang="zh-CN" altLang="en-US" dirty="0"/>
              <a:t>程序设计》，刘璟编著，高等教育出版社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高级语言</a:t>
            </a:r>
            <a:r>
              <a:rPr lang="en-US" altLang="zh-CN" dirty="0"/>
              <a:t>C++</a:t>
            </a:r>
            <a:r>
              <a:rPr lang="zh-CN" altLang="en-US" dirty="0"/>
              <a:t>程序设计实验指导</a:t>
            </a:r>
            <a:r>
              <a:rPr lang="en-US" altLang="zh-CN" dirty="0"/>
              <a:t>》</a:t>
            </a:r>
            <a:r>
              <a:rPr lang="zh-CN" altLang="en-US" dirty="0"/>
              <a:t>，周玉龙、刘璟编著，高等教育出版社</a:t>
            </a:r>
            <a:endParaRPr lang="en-US" altLang="zh-CN" dirty="0"/>
          </a:p>
        </p:txBody>
      </p:sp>
      <p:pic>
        <p:nvPicPr>
          <p:cNvPr id="11" name="图片 10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573016"/>
            <a:ext cx="2786082" cy="2786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zh-CN" altLang="en-US" dirty="0"/>
              <a:t>机械工业出版社，</a:t>
            </a:r>
            <a:r>
              <a:rPr lang="en-US" altLang="zh-CN" dirty="0"/>
              <a:t>《C++17</a:t>
            </a:r>
            <a:r>
              <a:rPr lang="zh-CN" altLang="en-US" dirty="0"/>
              <a:t>入门经典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70C0"/>
                </a:solidFill>
              </a:rPr>
              <a:t>机械工业出版社，《</a:t>
            </a:r>
            <a:r>
              <a:rPr lang="en-US" altLang="zh-CN" dirty="0">
                <a:solidFill>
                  <a:srgbClr val="0070C0"/>
                </a:solidFill>
              </a:rPr>
              <a:t> C++ </a:t>
            </a:r>
            <a:r>
              <a:rPr lang="zh-CN" altLang="en-US" dirty="0">
                <a:solidFill>
                  <a:srgbClr val="0070C0"/>
                </a:solidFill>
              </a:rPr>
              <a:t>程序设计原理与实践》，</a:t>
            </a:r>
            <a:r>
              <a:rPr lang="en-US" altLang="zh-CN" dirty="0">
                <a:solidFill>
                  <a:srgbClr val="0070C0"/>
                </a:solidFill>
              </a:rPr>
              <a:t>Bjarne </a:t>
            </a:r>
            <a:r>
              <a:rPr lang="en-US" altLang="zh-CN" dirty="0" err="1">
                <a:solidFill>
                  <a:srgbClr val="0070C0"/>
                </a:solidFill>
              </a:rPr>
              <a:t>Stroustrup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编著，。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电子工业出版社，《</a:t>
            </a:r>
            <a:r>
              <a:rPr lang="en-US" altLang="zh-CN" dirty="0"/>
              <a:t>C++ Primer </a:t>
            </a:r>
            <a:r>
              <a:rPr lang="zh-CN" altLang="en-US" dirty="0"/>
              <a:t>中文版》， </a:t>
            </a:r>
            <a:r>
              <a:rPr lang="en-US" altLang="zh-CN" dirty="0" err="1"/>
              <a:t>S.B.Lippman,J.Lajoie</a:t>
            </a:r>
            <a:r>
              <a:rPr lang="zh-CN" altLang="en-US" dirty="0"/>
              <a:t>编著，。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179094"/>
            <a:ext cx="1599642" cy="2132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79094"/>
            <a:ext cx="1653648" cy="2204864"/>
          </a:xfrm>
          <a:prstGeom prst="rect">
            <a:avLst/>
          </a:prstGeom>
        </p:spPr>
      </p:pic>
      <p:pic>
        <p:nvPicPr>
          <p:cNvPr id="7" name="Picture 4" descr="http://ec4.images-amazon.com/images/I/51nrxcQmMvL._SX355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3479"/>
            <a:ext cx="1690356" cy="23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31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41526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计算机与程序设计语言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语言的基本概念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程序的结构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2372382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6760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语言的基本概念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程序的结构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6" name="矩形 5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61" name="矩形 6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62" name="矩形 6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3" name="矩形 6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语言简史</a:t>
            </a:r>
          </a:p>
        </p:txBody>
      </p:sp>
      <p:sp>
        <p:nvSpPr>
          <p:cNvPr id="67" name="五边形 66"/>
          <p:cNvSpPr/>
          <p:nvPr/>
        </p:nvSpPr>
        <p:spPr bwMode="auto">
          <a:xfrm flipH="1">
            <a:off x="2062509" y="145303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6760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计算机与程序设计语言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1406989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782" y="2060848"/>
            <a:ext cx="2641668" cy="1981251"/>
          </a:xfrm>
          <a:prstGeom prst="rect">
            <a:avLst/>
          </a:prstGeom>
        </p:spPr>
      </p:pic>
      <p:pic>
        <p:nvPicPr>
          <p:cNvPr id="6" name="图片 5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924" y="2060848"/>
            <a:ext cx="3170001" cy="2377501"/>
          </a:xfrm>
          <a:prstGeom prst="rect">
            <a:avLst/>
          </a:prstGeom>
        </p:spPr>
      </p:pic>
      <p:pic>
        <p:nvPicPr>
          <p:cNvPr id="7" name="图片 6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534" y="2308504"/>
            <a:ext cx="1981251" cy="1485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2" y="4042099"/>
            <a:ext cx="1456760" cy="1456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20651"/>
            <a:ext cx="865227" cy="865227"/>
          </a:xfrm>
          <a:prstGeom prst="rect">
            <a:avLst/>
          </a:prstGeom>
        </p:spPr>
      </p:pic>
      <p:sp>
        <p:nvSpPr>
          <p:cNvPr id="33" name="矩形 32">
            <a:hlinkClick r:id="rId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33994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  <a:r>
              <a:rPr lang="en-US" altLang="zh-CN" dirty="0"/>
              <a:t>Vs Tools</a:t>
            </a:r>
            <a:endParaRPr lang="zh-CN" altLang="en-US" dirty="0"/>
          </a:p>
        </p:txBody>
      </p:sp>
      <p:sp>
        <p:nvSpPr>
          <p:cNvPr id="33" name="矩形 3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6" name="Picture 4" descr="jinh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2617"/>
            <a:ext cx="86868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63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0.4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3001</Words>
  <Application>Microsoft Office PowerPoint</Application>
  <PresentationFormat>全屏显示(4:3)</PresentationFormat>
  <Paragraphs>494</Paragraphs>
  <Slides>36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黑体</vt:lpstr>
      <vt:lpstr>华文琥珀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第一章 C++语言概述</vt:lpstr>
      <vt:lpstr>课程安排</vt:lpstr>
      <vt:lpstr>教学用书</vt:lpstr>
      <vt:lpstr>参考资料</vt:lpstr>
      <vt:lpstr>PowerPoint 演示文稿</vt:lpstr>
      <vt:lpstr>PowerPoint 演示文稿</vt:lpstr>
      <vt:lpstr>计算机（Computer）</vt:lpstr>
      <vt:lpstr>计算机（Computer）Vs Tools</vt:lpstr>
      <vt:lpstr>计算机发展</vt:lpstr>
      <vt:lpstr>计算机发展</vt:lpstr>
      <vt:lpstr>现代计算机</vt:lpstr>
      <vt:lpstr>图灵  图灵机  ENIGMA</vt:lpstr>
      <vt:lpstr>计算机体系结构——冯·诺依曼结构</vt:lpstr>
      <vt:lpstr>计算机的组成</vt:lpstr>
      <vt:lpstr>PowerPoint 演示文稿</vt:lpstr>
      <vt:lpstr>计算机的组成</vt:lpstr>
      <vt:lpstr>计算机的组成</vt:lpstr>
      <vt:lpstr>计算机的组成</vt:lpstr>
      <vt:lpstr>程序设计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C++语言的优势</vt:lpstr>
      <vt:lpstr>C++语言简史</vt:lpstr>
      <vt:lpstr>C++语言的特点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zhhaiwei</dc:creator>
  <cp:lastModifiedBy>刘 修铭</cp:lastModifiedBy>
  <cp:revision>4</cp:revision>
  <dcterms:created xsi:type="dcterms:W3CDTF">2021-08-12T04:27:44Z</dcterms:created>
  <dcterms:modified xsi:type="dcterms:W3CDTF">2021-09-28T15:15:57Z</dcterms:modified>
</cp:coreProperties>
</file>