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64" r:id="rId2"/>
    <p:sldId id="763" r:id="rId3"/>
    <p:sldId id="697" r:id="rId4"/>
    <p:sldId id="759" r:id="rId5"/>
    <p:sldId id="699" r:id="rId6"/>
    <p:sldId id="700" r:id="rId7"/>
    <p:sldId id="761" r:id="rId8"/>
    <p:sldId id="762" r:id="rId9"/>
    <p:sldId id="76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718" r:id="rId28"/>
    <p:sldId id="719" r:id="rId29"/>
    <p:sldId id="720" r:id="rId30"/>
    <p:sldId id="733" r:id="rId31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88245" autoAdjust="0"/>
  </p:normalViewPr>
  <p:slideViewPr>
    <p:cSldViewPr>
      <p:cViewPr varScale="1">
        <p:scale>
          <a:sx n="97" d="100"/>
          <a:sy n="97" d="100"/>
        </p:scale>
        <p:origin x="13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8088" y="1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806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444" y="3371365"/>
            <a:ext cx="8185727" cy="3195614"/>
          </a:xfrm>
          <a:prstGeom prst="rect">
            <a:avLst/>
          </a:prstGeom>
        </p:spPr>
        <p:txBody>
          <a:bodyPr vert="horz" lIns="99039" tIns="49520" rIns="99039" bIns="495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8088" y="6742730"/>
            <a:ext cx="4434890" cy="354880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乘到小数部分为</a:t>
            </a:r>
            <a:r>
              <a:rPr lang="en-US" altLang="zh-CN" dirty="0"/>
              <a:t>0</a:t>
            </a:r>
            <a:r>
              <a:rPr lang="zh-CN" altLang="en-US" dirty="0"/>
              <a:t>为止，但是大多数情况，小数部分不会为</a:t>
            </a:r>
            <a:r>
              <a:rPr lang="en-US" altLang="zh-CN" dirty="0"/>
              <a:t>0</a:t>
            </a:r>
            <a:r>
              <a:rPr lang="zh-CN" altLang="en-US" dirty="0"/>
              <a:t>，因此得到的通常是近似数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中的数据类型举例，</a:t>
            </a:r>
            <a:r>
              <a:rPr lang="en-US" altLang="zh-CN" dirty="0" err="1"/>
              <a:t>int</a:t>
            </a:r>
            <a:r>
              <a:rPr lang="zh-CN" altLang="en-US" dirty="0"/>
              <a:t>型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float</a:t>
            </a:r>
            <a:r>
              <a:rPr lang="zh-CN" altLang="en-US" dirty="0"/>
              <a:t>型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r>
              <a:rPr lang="en-US" altLang="zh-CN" dirty="0"/>
              <a:t>8</a:t>
            </a:r>
            <a:r>
              <a:rPr lang="zh-CN" altLang="en-US" dirty="0"/>
              <a:t>个字节，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en-US" altLang="zh-CN" dirty="0"/>
              <a:t>1</a:t>
            </a:r>
            <a:r>
              <a:rPr lang="zh-CN" altLang="en-US"/>
              <a:t>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在程序设计范畴，用变量来描述“数据”。仅仅用整数、浮点数（小数）和字符，描述现实世界中的数据是远远不够的。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8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计算机学院</a:t>
            </a:r>
            <a:r>
              <a:rPr lang="en-US" altLang="zh-CN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网络空间安全学院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3" Type="http://schemas.openxmlformats.org/officeDocument/2006/relationships/image" Target="../media/image15.wmf"/><Relationship Id="rId21" Type="http://schemas.openxmlformats.org/officeDocument/2006/relationships/image" Target="../media/image33.wmf"/><Relationship Id="rId7" Type="http://schemas.openxmlformats.org/officeDocument/2006/relationships/image" Target="../media/image19.wmf"/><Relationship Id="rId12" Type="http://schemas.openxmlformats.org/officeDocument/2006/relationships/image" Target="../media/image24.png"/><Relationship Id="rId17" Type="http://schemas.openxmlformats.org/officeDocument/2006/relationships/image" Target="../media/image29.wmf"/><Relationship Id="rId25" Type="http://schemas.openxmlformats.org/officeDocument/2006/relationships/slide" Target="slide6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1" Type="http://schemas.openxmlformats.org/officeDocument/2006/relationships/tags" Target="../tags/tag2.xml"/><Relationship Id="rId6" Type="http://schemas.openxmlformats.org/officeDocument/2006/relationships/image" Target="../media/image18.wmf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wmf"/><Relationship Id="rId23" Type="http://schemas.openxmlformats.org/officeDocument/2006/relationships/image" Target="../media/image35.wmf"/><Relationship Id="rId10" Type="http://schemas.openxmlformats.org/officeDocument/2006/relationships/image" Target="../media/image22.wmf"/><Relationship Id="rId19" Type="http://schemas.openxmlformats.org/officeDocument/2006/relationships/image" Target="../media/image31.wmf"/><Relationship Id="rId4" Type="http://schemas.openxmlformats.org/officeDocument/2006/relationships/image" Target="../media/image16.png"/><Relationship Id="rId9" Type="http://schemas.openxmlformats.org/officeDocument/2006/relationships/image" Target="../media/image21.wmf"/><Relationship Id="rId14" Type="http://schemas.openxmlformats.org/officeDocument/2006/relationships/image" Target="../media/image26.wmf"/><Relationship Id="rId22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14.jpeg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0979D-3867-4778-944F-B34FAE014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808CE-D521-40E9-ADE7-44971FE1B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二进制数的表示方法</a:t>
            </a:r>
            <a:endParaRPr lang="en-US" altLang="zh-CN" dirty="0"/>
          </a:p>
          <a:p>
            <a:pPr lvl="1"/>
            <a:r>
              <a:rPr lang="en-US" altLang="zh-CN" dirty="0"/>
              <a:t>1011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转换为十进制数的方法</a:t>
            </a:r>
            <a:endParaRPr lang="en-US" altLang="zh-CN" dirty="0"/>
          </a:p>
          <a:p>
            <a:pPr lvl="1"/>
            <a:r>
              <a:rPr lang="zh-CN" altLang="en-US" dirty="0"/>
              <a:t>按“权”展开</a:t>
            </a:r>
            <a:endParaRPr lang="en-US" altLang="zh-CN" dirty="0"/>
          </a:p>
          <a:p>
            <a:pPr lvl="2"/>
            <a:r>
              <a:rPr lang="en-US" altLang="zh-CN" dirty="0"/>
              <a:t>1011(2) = 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+0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2</a:t>
            </a:r>
            <a:r>
              <a:rPr lang="en-US" altLang="zh-CN" dirty="0"/>
              <a:t>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1</a:t>
            </a:r>
            <a:r>
              <a:rPr lang="en-US" altLang="zh-CN" dirty="0"/>
              <a:t>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  <a:r>
              <a:rPr lang="en-US" altLang="zh-CN" dirty="0"/>
              <a:t>=8+0+2+1=11(10)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72133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91264" cy="4149824"/>
          </a:xfrm>
        </p:spPr>
        <p:txBody>
          <a:bodyPr/>
          <a:lstStyle/>
          <a:p>
            <a:r>
              <a:rPr lang="zh-CN" altLang="en-US" dirty="0"/>
              <a:t>每个八进制数位只能是数字：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8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从右往左依次为：8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>
                <a:ea typeface="楷体_GB2312" pitchFamily="49" charset="-122"/>
              </a:rPr>
              <a:t>表示方法</a:t>
            </a:r>
            <a:endParaRPr lang="en-US" altLang="zh-CN" dirty="0">
              <a:ea typeface="楷体_GB2312" pitchFamily="49" charset="-122"/>
            </a:endParaRPr>
          </a:p>
          <a:p>
            <a:pPr lvl="1"/>
            <a:r>
              <a:rPr lang="en-US" altLang="zh-CN" dirty="0">
                <a:ea typeface="楷体_GB2312" pitchFamily="49" charset="-122"/>
              </a:rPr>
              <a:t>1011(8)</a:t>
            </a:r>
          </a:p>
          <a:p>
            <a:pPr lvl="2"/>
            <a:r>
              <a:rPr lang="zh-CN" altLang="en-US" dirty="0"/>
              <a:t>1011（8） = 1×8</a:t>
            </a:r>
            <a:r>
              <a:rPr lang="zh-CN" altLang="en-US" baseline="30000" dirty="0"/>
              <a:t>3</a:t>
            </a:r>
            <a:r>
              <a:rPr lang="zh-CN" altLang="en-US" dirty="0"/>
              <a:t> + 0×8</a:t>
            </a:r>
            <a:r>
              <a:rPr lang="zh-CN" altLang="en-US" baseline="30000" dirty="0"/>
              <a:t>2</a:t>
            </a:r>
            <a:r>
              <a:rPr lang="zh-CN" altLang="en-US" dirty="0"/>
              <a:t> + 1×8</a:t>
            </a:r>
            <a:r>
              <a:rPr lang="zh-CN" altLang="en-US" baseline="30000" dirty="0"/>
              <a:t>1</a:t>
            </a:r>
            <a:r>
              <a:rPr lang="zh-CN" altLang="en-US" dirty="0"/>
              <a:t> + 1×8</a:t>
            </a:r>
            <a:r>
              <a:rPr lang="zh-CN" altLang="en-US" baseline="30000" dirty="0"/>
              <a:t>0</a:t>
            </a:r>
            <a:r>
              <a:rPr lang="zh-CN" altLang="en-US" dirty="0"/>
              <a:t> = 512 + 0 + 8 + 1 = 521（10）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41860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每个十六进制数位只能够出现：0、1、2、…、9、</a:t>
            </a:r>
            <a:r>
              <a:rPr lang="en-US" altLang="zh-CN" dirty="0"/>
              <a:t>A、B、C、D、E、F。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16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从右往左依次为：16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/>
              <a:t>表示方法</a:t>
            </a:r>
            <a:endParaRPr lang="en-US" altLang="zh-CN" dirty="0"/>
          </a:p>
          <a:p>
            <a:pPr lvl="1"/>
            <a:r>
              <a:rPr lang="en-US" altLang="zh-CN" dirty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/>
              <a:t>1011（16） = 1×16</a:t>
            </a:r>
            <a:r>
              <a:rPr lang="zh-CN" altLang="en-US" baseline="30000" dirty="0"/>
              <a:t>3</a:t>
            </a:r>
            <a:r>
              <a:rPr lang="zh-CN" altLang="en-US" dirty="0"/>
              <a:t> + 0×16</a:t>
            </a:r>
            <a:r>
              <a:rPr lang="zh-CN" altLang="en-US" baseline="30000" dirty="0"/>
              <a:t>2</a:t>
            </a:r>
            <a:r>
              <a:rPr lang="zh-CN" altLang="en-US" dirty="0"/>
              <a:t> + 1×16</a:t>
            </a:r>
            <a:r>
              <a:rPr lang="zh-CN" altLang="en-US" baseline="30000" dirty="0"/>
              <a:t>1</a:t>
            </a:r>
            <a:r>
              <a:rPr lang="zh-CN" altLang="en-US" dirty="0"/>
              <a:t> + 1×16</a:t>
            </a:r>
            <a:r>
              <a:rPr lang="zh-CN" altLang="en-US" baseline="30000" dirty="0"/>
              <a:t>0</a:t>
            </a:r>
            <a:r>
              <a:rPr lang="zh-CN" altLang="en-US" dirty="0"/>
              <a:t> = 4096 + 0 + 16 + 1 = 4113（10）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369959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每个十六进制数位只能够出现：0、1、2、…、9、</a:t>
            </a:r>
            <a:r>
              <a:rPr lang="en-US" altLang="zh-CN" dirty="0"/>
              <a:t>A、B、C、D、E、F。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16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从右往左依次为：16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/>
              <a:t>表示方法</a:t>
            </a:r>
            <a:endParaRPr lang="en-US" altLang="zh-CN" dirty="0"/>
          </a:p>
          <a:p>
            <a:pPr lvl="1"/>
            <a:r>
              <a:rPr lang="en-US" altLang="zh-CN" dirty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/>
              <a:t>1011（16） = 1×16</a:t>
            </a:r>
            <a:r>
              <a:rPr lang="zh-CN" altLang="en-US" baseline="30000" dirty="0"/>
              <a:t>3</a:t>
            </a:r>
            <a:r>
              <a:rPr lang="zh-CN" altLang="en-US" dirty="0"/>
              <a:t> + 0×16</a:t>
            </a:r>
            <a:r>
              <a:rPr lang="zh-CN" altLang="en-US" baseline="30000" dirty="0"/>
              <a:t>2</a:t>
            </a:r>
            <a:r>
              <a:rPr lang="zh-CN" altLang="en-US" dirty="0"/>
              <a:t> + 1×16</a:t>
            </a:r>
            <a:r>
              <a:rPr lang="zh-CN" altLang="en-US" baseline="30000" dirty="0"/>
              <a:t>1</a:t>
            </a:r>
            <a:r>
              <a:rPr lang="zh-CN" altLang="en-US" dirty="0"/>
              <a:t> + 1×16</a:t>
            </a:r>
            <a:r>
              <a:rPr lang="zh-CN" altLang="en-US" baseline="30000" dirty="0"/>
              <a:t>0</a:t>
            </a:r>
            <a:r>
              <a:rPr lang="zh-CN" altLang="en-US" dirty="0"/>
              <a:t> = 4096 + 0 + 16 + 1 = 4113（10）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371139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1538" y="1984375"/>
            <a:ext cx="1643050" cy="3316833"/>
            <a:chOff x="528" y="1058"/>
            <a:chExt cx="1680" cy="31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29" name="AutoShape 5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0" name="AutoShape 6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D4F2"/>
                  </a:gs>
                  <a:gs pos="100000">
                    <a:srgbClr val="3CA1E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1" name="AutoShape 7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alpha val="0"/>
                    </a:srgbClr>
                  </a:gs>
                  <a:gs pos="100000">
                    <a:srgbClr val="80D4F2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2" name="AutoShape 8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3" name="AutoShape 9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4" name="AutoShape 10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36" name="Oval 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Oval 16"/>
              <p:cNvSpPr>
                <a:spLocks noChangeArrowheads="1"/>
              </p:cNvSpPr>
              <p:nvPr/>
            </p:nvSpPr>
            <p:spPr bwMode="gray">
              <a:xfrm>
                <a:off x="1345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41" name="Text Box 17"/>
          <p:cNvSpPr txBox="1">
            <a:spLocks noChangeArrowheads="1"/>
          </p:cNvSpPr>
          <p:nvPr/>
        </p:nvSpPr>
        <p:spPr bwMode="gray">
          <a:xfrm>
            <a:off x="1589298" y="2031231"/>
            <a:ext cx="5537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gray">
          <a:xfrm>
            <a:off x="1147737" y="2746375"/>
            <a:ext cx="155771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57463" y="1984375"/>
            <a:ext cx="1714512" cy="3316833"/>
            <a:chOff x="528" y="1058"/>
            <a:chExt cx="1680" cy="3125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45" name="AutoShape 21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AutoShape 22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8EA91"/>
                  </a:gs>
                  <a:gs pos="100000">
                    <a:srgbClr val="21D34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7" name="AutoShape 23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alpha val="0"/>
                    </a:srgbClr>
                  </a:gs>
                  <a:gs pos="100000">
                    <a:srgbClr val="88EA91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AutoShape 24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gamma/>
                      <a:tint val="33333"/>
                      <a:invGamma/>
                    </a:srgbClr>
                  </a:gs>
                  <a:gs pos="100000">
                    <a:srgbClr val="88EA9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AutoShape 25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AutoShape 26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1D347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21D347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52" name="Oval 2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3" name="Oval 2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Oval 3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Oval 3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Oval 3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57" name="Text Box 33"/>
          <p:cNvSpPr txBox="1">
            <a:spLocks noChangeArrowheads="1"/>
          </p:cNvSpPr>
          <p:nvPr/>
        </p:nvSpPr>
        <p:spPr bwMode="gray">
          <a:xfrm>
            <a:off x="3564426" y="2020060"/>
            <a:ext cx="27969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gray">
          <a:xfrm>
            <a:off x="2933662" y="2746375"/>
            <a:ext cx="162546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714851" y="1984375"/>
            <a:ext cx="1704995" cy="3316833"/>
            <a:chOff x="528" y="1058"/>
            <a:chExt cx="1680" cy="3125"/>
          </a:xfrm>
        </p:grpSpPr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61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AEC86"/>
                  </a:gs>
                  <a:gs pos="100000">
                    <a:srgbClr val="DCCE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68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69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1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73" name="Text Box 49"/>
          <p:cNvSpPr txBox="1">
            <a:spLocks noChangeArrowheads="1"/>
          </p:cNvSpPr>
          <p:nvPr/>
        </p:nvSpPr>
        <p:spPr bwMode="gray">
          <a:xfrm>
            <a:off x="5413056" y="2033590"/>
            <a:ext cx="278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gray">
          <a:xfrm>
            <a:off x="4791050" y="2746375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1" name="Group 35"/>
          <p:cNvGrpSpPr>
            <a:grpSpLocks/>
          </p:cNvGrpSpPr>
          <p:nvPr/>
        </p:nvGrpSpPr>
        <p:grpSpPr bwMode="auto">
          <a:xfrm>
            <a:off x="6500801" y="1965343"/>
            <a:ext cx="1704995" cy="3316833"/>
            <a:chOff x="528" y="1058"/>
            <a:chExt cx="1680" cy="3125"/>
          </a:xfrm>
        </p:grpSpPr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9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4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49"/>
          <p:cNvSpPr txBox="1">
            <a:spLocks noChangeArrowheads="1"/>
          </p:cNvSpPr>
          <p:nvPr/>
        </p:nvSpPr>
        <p:spPr bwMode="gray">
          <a:xfrm>
            <a:off x="7053703" y="2020053"/>
            <a:ext cx="54611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16</a:t>
            </a: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gray">
          <a:xfrm>
            <a:off x="6577000" y="2727343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9" name="矩形 6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0" name="矩形 6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71" name="矩形 7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72" name="矩形 7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73" name="矩形 7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74" name="矩形 7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75" name="矩形 7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83431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5652"/>
            <a:ext cx="8229600" cy="1457324"/>
          </a:xfrm>
        </p:spPr>
        <p:txBody>
          <a:bodyPr/>
          <a:lstStyle/>
          <a:p>
            <a:r>
              <a:rPr lang="zh-CN" altLang="en-US" dirty="0"/>
              <a:t>十进制转换为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  <a:endParaRPr lang="en-US" altLang="zh-CN" dirty="0"/>
          </a:p>
          <a:p>
            <a:pPr lvl="1"/>
            <a:r>
              <a:rPr lang="zh-CN" altLang="en-US" dirty="0"/>
              <a:t>除</a:t>
            </a:r>
            <a:r>
              <a:rPr lang="en-US" altLang="zh-CN" dirty="0"/>
              <a:t>R</a:t>
            </a:r>
            <a:r>
              <a:rPr lang="zh-CN" altLang="en-US" dirty="0"/>
              <a:t>取余，倒排余数</a:t>
            </a:r>
            <a:endParaRPr lang="en-US" altLang="zh-CN" dirty="0"/>
          </a:p>
          <a:p>
            <a:pPr lvl="2"/>
            <a:r>
              <a:rPr lang="en-US" altLang="zh-CN" dirty="0"/>
              <a:t>19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 </a:t>
            </a:r>
            <a:endParaRPr lang="zh-CN" alt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401" y="3584904"/>
            <a:ext cx="3333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6563" y="3648409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6563" y="4010359"/>
            <a:ext cx="1095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4176" y="3591254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7176" y="4008766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1" y="3140968"/>
            <a:ext cx="6381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81351" y="4008766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9439" y="4019884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65151" y="4008766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55633" y="4377074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14744" y="3234636"/>
            <a:ext cx="4857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59832" y="2662560"/>
            <a:ext cx="198437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01119" y="2662560"/>
            <a:ext cx="744538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6588" y="4365954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6588" y="4723141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6588" y="5080329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7" name="Picture 3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176588" y="5377191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131269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378919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631332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878982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131394" y="2627633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292080" y="2607295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140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 8C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364088" y="3140968"/>
            <a:ext cx="3095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矩形 46">
            <a:hlinkClick r:id="rId2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5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1597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二进制转换为十进制</a:t>
            </a:r>
            <a:endParaRPr lang="en-US" altLang="zh-CN" dirty="0"/>
          </a:p>
          <a:p>
            <a:pPr lvl="1"/>
            <a:r>
              <a:rPr lang="zh-CN" altLang="en-US" dirty="0"/>
              <a:t>按“权”展开，累加求和</a:t>
            </a:r>
            <a:endParaRPr lang="en-US" altLang="zh-CN" dirty="0"/>
          </a:p>
          <a:p>
            <a:r>
              <a:rPr lang="zh-CN" altLang="en-US" dirty="0"/>
              <a:t>二进制转换为八进制</a:t>
            </a:r>
            <a:endParaRPr lang="en-US" altLang="zh-CN" dirty="0"/>
          </a:p>
          <a:p>
            <a:pPr lvl="1"/>
            <a:r>
              <a:rPr lang="zh-CN" altLang="en-US" dirty="0"/>
              <a:t>从小数点位置，整数向左，小数向右，每三位二进制数为一组，不足三位补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1001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=&gt;(001)(001)</a:t>
            </a:r>
          </a:p>
          <a:p>
            <a:pPr lvl="1"/>
            <a:r>
              <a:rPr lang="zh-CN" altLang="en-US" dirty="0"/>
              <a:t>将每组三位二进制数转换为相应的八进制数并按顺序排列在一起</a:t>
            </a:r>
          </a:p>
          <a:p>
            <a:pPr lvl="2"/>
            <a:r>
              <a:rPr lang="zh-CN" altLang="en-US" dirty="0"/>
              <a:t>101010111（2）=&gt; (101)(010)(111) =&gt; 527（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25270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8812"/>
            <a:ext cx="8229600" cy="600068"/>
          </a:xfrm>
        </p:spPr>
        <p:txBody>
          <a:bodyPr/>
          <a:lstStyle/>
          <a:p>
            <a:r>
              <a:rPr lang="zh-CN" altLang="en-US" dirty="0"/>
              <a:t>二进制与八进制数对照表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378572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二进制转换为十六进制</a:t>
            </a:r>
            <a:endParaRPr lang="en-US" altLang="zh-CN" dirty="0"/>
          </a:p>
          <a:p>
            <a:pPr lvl="1"/>
            <a:r>
              <a:rPr lang="zh-CN" altLang="en-US" dirty="0"/>
              <a:t>从小数点位置，整数向左，小数向右，每四位二进制数为一组，不足四位补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10010(2) =&gt;(0001)(0010)</a:t>
            </a:r>
          </a:p>
          <a:p>
            <a:pPr lvl="1"/>
            <a:r>
              <a:rPr lang="zh-CN" altLang="en-US" dirty="0"/>
              <a:t>将每组四位二进制数转换为相应的十六进制数并按顺序排列在一起</a:t>
            </a:r>
          </a:p>
          <a:p>
            <a:pPr lvl="2"/>
            <a:r>
              <a:rPr lang="zh-CN" altLang="en-US" dirty="0"/>
              <a:t>100111110010(2) =&gt;(1001)(1111)(0010) =&gt;9</a:t>
            </a:r>
            <a:r>
              <a:rPr lang="en-US" altLang="zh-CN" dirty="0"/>
              <a:t>F2(16)</a:t>
            </a:r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17246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804"/>
            <a:ext cx="8229600" cy="600068"/>
          </a:xfrm>
        </p:spPr>
        <p:txBody>
          <a:bodyPr/>
          <a:lstStyle/>
          <a:p>
            <a:r>
              <a:rPr lang="zh-CN" altLang="en-US" dirty="0"/>
              <a:t>二进制与十六进制数对照表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8958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 dirty="0"/>
              <a:t>主讲： 刘晓光</a:t>
            </a:r>
            <a:endParaRPr lang="en-US" altLang="zh-CN" sz="2000" dirty="0"/>
          </a:p>
          <a:p>
            <a:r>
              <a:rPr lang="zh-CN" altLang="en-US" sz="2000" dirty="0"/>
              <a:t>张海威  张  莹</a:t>
            </a:r>
            <a:endParaRPr lang="en-US" altLang="zh-CN" sz="2000" dirty="0"/>
          </a:p>
          <a:p>
            <a:r>
              <a:rPr lang="zh-CN" altLang="en-US" sz="2000" dirty="0"/>
              <a:t>殷爱茹 李雨森</a:t>
            </a:r>
            <a:endParaRPr lang="en-US" altLang="zh-CN" sz="2000" dirty="0"/>
          </a:p>
          <a:p>
            <a:r>
              <a:rPr lang="zh-CN" altLang="en-US" sz="2000" dirty="0"/>
              <a:t>宋春瑶 沈   玮</a:t>
            </a:r>
            <a:endParaRPr lang="en-US" altLang="zh-CN" sz="2000" dirty="0"/>
          </a:p>
          <a:p>
            <a:r>
              <a:rPr lang="zh-CN" altLang="en-US" sz="2000" dirty="0"/>
              <a:t>卢少平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3C20C5-17BB-40BC-8E28-EBDEFB4F4C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350F4E-6176-458A-ACAE-D16EB75BB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八进制转换二进制</a:t>
            </a:r>
            <a:endParaRPr lang="en-US" altLang="zh-CN" dirty="0"/>
          </a:p>
          <a:p>
            <a:pPr lvl="1"/>
            <a:r>
              <a:rPr lang="zh-CN" altLang="en-US" dirty="0"/>
              <a:t>一位化三位，按序连一起</a:t>
            </a:r>
            <a:endParaRPr lang="en-US" altLang="zh-CN" dirty="0"/>
          </a:p>
          <a:p>
            <a:pPr lvl="2"/>
            <a:r>
              <a:rPr lang="zh-CN" altLang="en-US" dirty="0"/>
              <a:t>527</a:t>
            </a:r>
            <a:r>
              <a:rPr lang="en-US" altLang="zh-CN" dirty="0"/>
              <a:t>(</a:t>
            </a:r>
            <a:r>
              <a:rPr lang="zh-CN" altLang="en-US" dirty="0"/>
              <a:t>8</a:t>
            </a:r>
            <a:r>
              <a:rPr lang="en-US" altLang="zh-CN" dirty="0"/>
              <a:t>)</a:t>
            </a:r>
            <a:r>
              <a:rPr lang="zh-CN" altLang="en-US" dirty="0"/>
              <a:t>=&gt; (101)(010)(111) =&gt; 101010111</a:t>
            </a:r>
            <a:r>
              <a:rPr lang="en-US" altLang="zh-CN" dirty="0"/>
              <a:t>(</a:t>
            </a:r>
            <a:r>
              <a:rPr lang="zh-CN" altLang="en-US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十六进制转换二进制</a:t>
            </a:r>
            <a:endParaRPr lang="en-US" altLang="zh-CN" dirty="0"/>
          </a:p>
          <a:p>
            <a:pPr lvl="1"/>
            <a:r>
              <a:rPr lang="zh-CN" altLang="en-US" dirty="0"/>
              <a:t>一位化四位，按序连一起</a:t>
            </a:r>
            <a:endParaRPr lang="en-US" altLang="zh-CN" dirty="0"/>
          </a:p>
          <a:p>
            <a:pPr lvl="2"/>
            <a:r>
              <a:rPr lang="zh-CN" altLang="en-US" dirty="0"/>
              <a:t>9</a:t>
            </a:r>
            <a:r>
              <a:rPr lang="en-US" altLang="zh-CN" dirty="0"/>
              <a:t>F2(16) =&gt;(1001)(1111)(0010) =&gt;100111110010(2)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62952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八进制转换十六进制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先转换成十进制，再转换为十六进制</a:t>
            </a:r>
            <a:endParaRPr lang="en-US" altLang="zh-CN" dirty="0"/>
          </a:p>
          <a:p>
            <a:r>
              <a:rPr lang="zh-CN" altLang="en-US" dirty="0"/>
              <a:t>十六进制转换八进制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先转换成十进制，再转换为八进制</a:t>
            </a:r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625924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十进制小数转换为二进制数</a:t>
            </a:r>
            <a:endParaRPr lang="en-US" altLang="zh-CN" dirty="0"/>
          </a:p>
          <a:p>
            <a:pPr lvl="1"/>
            <a:r>
              <a:rPr lang="zh-CN" altLang="en-US" dirty="0"/>
              <a:t>整数部分换算</a:t>
            </a:r>
            <a:endParaRPr lang="en-US" altLang="zh-CN" dirty="0"/>
          </a:p>
          <a:p>
            <a:pPr lvl="2"/>
            <a:r>
              <a:rPr lang="zh-CN" altLang="en-US" dirty="0"/>
              <a:t>除</a:t>
            </a:r>
            <a:r>
              <a:rPr lang="en-US" altLang="zh-CN" dirty="0"/>
              <a:t>2</a:t>
            </a:r>
            <a:r>
              <a:rPr lang="zh-CN" altLang="en-US" dirty="0"/>
              <a:t>取余，余数倒排</a:t>
            </a:r>
            <a:endParaRPr lang="en-US" altLang="zh-CN" dirty="0"/>
          </a:p>
          <a:p>
            <a:pPr lvl="1"/>
            <a:r>
              <a:rPr lang="zh-CN" altLang="en-US" dirty="0"/>
              <a:t>小数部分换算</a:t>
            </a:r>
            <a:endParaRPr lang="en-US" altLang="zh-CN" dirty="0"/>
          </a:p>
          <a:p>
            <a:pPr lvl="2"/>
            <a:r>
              <a:rPr lang="zh-CN" altLang="en-US" dirty="0"/>
              <a:t>乘</a:t>
            </a:r>
            <a:r>
              <a:rPr lang="en-US" altLang="zh-CN" dirty="0"/>
              <a:t>2</a:t>
            </a:r>
            <a:r>
              <a:rPr lang="zh-CN" altLang="en-US" dirty="0"/>
              <a:t>取整，小数部分继续乘</a:t>
            </a:r>
            <a:r>
              <a:rPr lang="en-US" altLang="zh-CN" dirty="0"/>
              <a:t>2</a:t>
            </a:r>
            <a:r>
              <a:rPr lang="zh-CN" altLang="en-US" dirty="0"/>
              <a:t>取整</a:t>
            </a:r>
            <a:endParaRPr lang="en-US" altLang="zh-CN" dirty="0"/>
          </a:p>
          <a:p>
            <a:pPr lvl="2"/>
            <a:r>
              <a:rPr lang="zh-CN" altLang="en-US" dirty="0"/>
              <a:t>直到</a:t>
            </a:r>
            <a:r>
              <a:rPr lang="zh-CN" altLang="en-US" dirty="0">
                <a:solidFill>
                  <a:srgbClr val="FF0000"/>
                </a:solidFill>
              </a:rPr>
              <a:t>小数部分为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达到指定的精度</a:t>
            </a:r>
            <a:r>
              <a:rPr lang="zh-CN" altLang="en-US" dirty="0"/>
              <a:t>为止</a:t>
            </a:r>
            <a:endParaRPr lang="en-US" altLang="zh-CN" dirty="0"/>
          </a:p>
          <a:p>
            <a:pPr lvl="1"/>
            <a:r>
              <a:rPr lang="zh-CN" altLang="en-US" dirty="0"/>
              <a:t>十进制小数转换为二进制多数情况下得到近似数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22740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十进制小数转换为二进制数</a:t>
            </a:r>
            <a:endParaRPr lang="en-US" altLang="zh-CN" dirty="0"/>
          </a:p>
          <a:p>
            <a:pPr lvl="1"/>
            <a:r>
              <a:rPr lang="en-US" altLang="zh-CN" dirty="0"/>
              <a:t>0.6875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 0.1011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/>
              <a:t>0.6875*2=1.3750</a:t>
            </a:r>
            <a:r>
              <a:rPr lang="zh-CN" altLang="en-US" dirty="0"/>
              <a:t>取个位数</a:t>
            </a:r>
            <a:r>
              <a:rPr lang="en-US" altLang="zh-CN" dirty="0"/>
              <a:t>1 </a:t>
            </a:r>
          </a:p>
          <a:p>
            <a:pPr lvl="2"/>
            <a:r>
              <a:rPr lang="en-US" altLang="zh-CN" dirty="0"/>
              <a:t>0.375 *2=0.75 </a:t>
            </a:r>
            <a:r>
              <a:rPr lang="zh-CN" altLang="en-US" dirty="0"/>
              <a:t>取个位数</a:t>
            </a:r>
            <a:r>
              <a:rPr lang="en-US" altLang="zh-CN" dirty="0"/>
              <a:t>0 </a:t>
            </a:r>
          </a:p>
          <a:p>
            <a:pPr lvl="2"/>
            <a:r>
              <a:rPr lang="en-US" altLang="zh-CN" dirty="0"/>
              <a:t>0.75 *2=1.5 </a:t>
            </a:r>
            <a:r>
              <a:rPr lang="zh-CN" altLang="en-US" dirty="0"/>
              <a:t>取个位数</a:t>
            </a:r>
            <a:r>
              <a:rPr lang="en-US" altLang="zh-CN" dirty="0"/>
              <a:t>1 </a:t>
            </a:r>
          </a:p>
          <a:p>
            <a:pPr lvl="2"/>
            <a:r>
              <a:rPr lang="en-US" altLang="zh-CN" dirty="0"/>
              <a:t>0.5 *2=1.0 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0.33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=0.0101……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0.33*2=0.66</a:t>
            </a:r>
            <a:r>
              <a:rPr lang="zh-CN" altLang="en-US" dirty="0"/>
              <a:t>取个位数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0.66*2=1.32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</a:p>
          <a:p>
            <a:pPr lvl="2"/>
            <a:r>
              <a:rPr lang="en-US" altLang="zh-CN" dirty="0"/>
              <a:t>0.32*2=0.64</a:t>
            </a:r>
            <a:r>
              <a:rPr lang="zh-CN" altLang="en-US" dirty="0"/>
              <a:t>取个位数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0.64*2=1.28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  <a:r>
              <a:rPr lang="zh-CN" altLang="en-US" dirty="0"/>
              <a:t>，取小数部分</a:t>
            </a:r>
            <a:r>
              <a:rPr lang="en-US" altLang="zh-CN" dirty="0"/>
              <a:t>0.28</a:t>
            </a:r>
            <a:r>
              <a:rPr lang="zh-CN" altLang="en-US" dirty="0"/>
              <a:t>继续计算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62743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十进制负数转换为二进制数</a:t>
            </a:r>
          </a:p>
          <a:p>
            <a:pPr lvl="1"/>
            <a:r>
              <a:rPr lang="zh-CN" altLang="en-US" dirty="0"/>
              <a:t>与计算机中整数的存储格式有关</a:t>
            </a:r>
            <a:endParaRPr lang="en-US" altLang="zh-CN" dirty="0"/>
          </a:p>
          <a:p>
            <a:pPr lvl="1"/>
            <a:r>
              <a:rPr lang="zh-CN" altLang="en-US" dirty="0"/>
              <a:t>原码</a:t>
            </a:r>
            <a:endParaRPr lang="en-US" altLang="zh-CN" dirty="0"/>
          </a:p>
          <a:p>
            <a:pPr lvl="2"/>
            <a:r>
              <a:rPr lang="zh-CN" altLang="en-US" dirty="0"/>
              <a:t>一个整数，按照绝对值大小转换成的二进制数</a:t>
            </a:r>
            <a:endParaRPr lang="en-US" altLang="zh-CN" dirty="0"/>
          </a:p>
          <a:p>
            <a:pPr lvl="1"/>
            <a:r>
              <a:rPr lang="zh-CN" altLang="en-US" dirty="0"/>
              <a:t>反码</a:t>
            </a:r>
            <a:endParaRPr lang="en-US" altLang="zh-CN" dirty="0"/>
          </a:p>
          <a:p>
            <a:pPr lvl="2"/>
            <a:r>
              <a:rPr lang="zh-CN" altLang="en-US" dirty="0"/>
              <a:t>将二进制数按位取反，所得的新二进制数称为原二进制数的反码</a:t>
            </a:r>
            <a:endParaRPr lang="en-US" altLang="zh-CN" dirty="0"/>
          </a:p>
          <a:p>
            <a:pPr lvl="1"/>
            <a:r>
              <a:rPr lang="zh-CN" altLang="en-US" dirty="0"/>
              <a:t>补码</a:t>
            </a:r>
            <a:endParaRPr lang="en-US" altLang="zh-CN" dirty="0"/>
          </a:p>
          <a:p>
            <a:pPr lvl="2"/>
            <a:r>
              <a:rPr lang="zh-CN" altLang="en-US" dirty="0"/>
              <a:t>反码加</a:t>
            </a:r>
            <a:r>
              <a:rPr lang="en-US" altLang="zh-CN" dirty="0"/>
              <a:t>1</a:t>
            </a:r>
            <a:r>
              <a:rPr lang="zh-CN" altLang="en-US" dirty="0"/>
              <a:t>称为补码</a:t>
            </a:r>
            <a:endParaRPr lang="en-US" altLang="zh-CN" dirty="0"/>
          </a:p>
          <a:p>
            <a:pPr lvl="1"/>
            <a:r>
              <a:rPr lang="zh-CN" altLang="en-US" dirty="0"/>
              <a:t>符号位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196480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十进制负数转换为二进制数</a:t>
            </a:r>
          </a:p>
          <a:p>
            <a:pPr lvl="1"/>
            <a:r>
              <a:rPr lang="zh-CN" altLang="en-US" dirty="0"/>
              <a:t>将十进制负数</a:t>
            </a:r>
            <a:r>
              <a:rPr lang="en-US" altLang="zh-CN" dirty="0"/>
              <a:t>-22</a:t>
            </a:r>
            <a:r>
              <a:rPr lang="zh-CN" altLang="en-US" dirty="0"/>
              <a:t>转换为二进制数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22</a:t>
            </a:r>
            <a:r>
              <a:rPr lang="zh-CN" altLang="en-US" dirty="0"/>
              <a:t>转换为二进制数</a:t>
            </a:r>
            <a:endParaRPr lang="en-US" altLang="zh-CN" dirty="0"/>
          </a:p>
          <a:p>
            <a:pPr lvl="3"/>
            <a:r>
              <a:rPr lang="en-US" altLang="zh-CN" dirty="0"/>
              <a:t>10110</a:t>
            </a:r>
          </a:p>
          <a:p>
            <a:pPr lvl="2"/>
            <a:r>
              <a:rPr lang="zh-CN" altLang="en-US" dirty="0"/>
              <a:t>补足</a:t>
            </a:r>
            <a:r>
              <a:rPr lang="en-US" altLang="zh-CN" dirty="0"/>
              <a:t>4</a:t>
            </a:r>
            <a:r>
              <a:rPr lang="zh-CN" altLang="en-US" dirty="0"/>
              <a:t>个字节的二进制数位（根据系统中整数存储的位数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00000000 00000000 00000000 000</a:t>
            </a:r>
            <a:r>
              <a:rPr lang="en-US" altLang="zh-CN" dirty="0"/>
              <a:t>10110</a:t>
            </a:r>
          </a:p>
          <a:p>
            <a:pPr lvl="2"/>
            <a:r>
              <a:rPr lang="zh-CN" altLang="en-US" dirty="0"/>
              <a:t>按位取反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11111111 11111111 11111111 11101001</a:t>
            </a:r>
          </a:p>
          <a:p>
            <a:pPr lvl="2"/>
            <a:r>
              <a:rPr lang="zh-CN" altLang="en-US" dirty="0"/>
              <a:t>加</a:t>
            </a:r>
            <a:r>
              <a:rPr lang="en-US" altLang="zh-CN" dirty="0"/>
              <a:t>1</a:t>
            </a:r>
          </a:p>
          <a:p>
            <a:pPr lvl="3"/>
            <a:r>
              <a:rPr lang="en-US" altLang="zh-CN" dirty="0"/>
              <a:t>11111111 11111111 11111111 11101001+1</a:t>
            </a:r>
          </a:p>
          <a:p>
            <a:pPr marL="1371600" lvl="3" indent="0">
              <a:buNone/>
            </a:pPr>
            <a:r>
              <a:rPr lang="en-US" altLang="zh-CN" dirty="0"/>
              <a:t> =</a:t>
            </a:r>
            <a:r>
              <a:rPr lang="en-US" altLang="zh-CN" dirty="0">
                <a:solidFill>
                  <a:srgbClr val="C00000"/>
                </a:solidFill>
              </a:rPr>
              <a:t>11111111 11111111 11111111 11101010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05075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计算机内部采用二进制</a:t>
            </a:r>
            <a:endParaRPr lang="en-US" altLang="zh-CN" dirty="0"/>
          </a:p>
          <a:p>
            <a:pPr lvl="2"/>
            <a:r>
              <a:rPr lang="zh-CN" altLang="en-US" dirty="0"/>
              <a:t>技术实现简单，计算机是由逻辑电路组成，逻辑电路通常只有两个状态，开关的接通与断开，这两种状态正好可以用“</a:t>
            </a:r>
            <a:r>
              <a:rPr lang="en-US" altLang="zh-CN" dirty="0"/>
              <a:t>1”</a:t>
            </a:r>
            <a:r>
              <a:rPr lang="zh-CN" altLang="en-US" dirty="0"/>
              <a:t>和“</a:t>
            </a:r>
            <a:r>
              <a:rPr lang="en-US" altLang="zh-CN" dirty="0"/>
              <a:t>0”</a:t>
            </a:r>
            <a:r>
              <a:rPr lang="zh-CN" altLang="en-US" dirty="0"/>
              <a:t>表示。</a:t>
            </a:r>
          </a:p>
          <a:p>
            <a:pPr lvl="2"/>
            <a:r>
              <a:rPr lang="zh-CN" altLang="en-US" dirty="0"/>
              <a:t>简化运算规则：两个二进制数和、积运算组合各有三种，运算规则简单，有利于简化计算机内部结构，提高运算速度。</a:t>
            </a:r>
          </a:p>
          <a:p>
            <a:pPr lvl="2"/>
            <a:r>
              <a:rPr lang="zh-CN" altLang="en-US" dirty="0"/>
              <a:t>适合逻辑运算：逻辑代数是逻辑运算的理论依据，二进制只有两个数码，正好与逻辑代数中的“真”和“假”相吻合。</a:t>
            </a:r>
          </a:p>
          <a:p>
            <a:pPr lvl="2"/>
            <a:r>
              <a:rPr lang="zh-CN" altLang="en-US" dirty="0"/>
              <a:t>易于进行转换，二进制与十进制数易于转换。</a:t>
            </a:r>
            <a:endParaRPr lang="en-US" altLang="zh-CN" dirty="0"/>
          </a:p>
          <a:p>
            <a:pPr lvl="2"/>
            <a:r>
              <a:rPr lang="zh-CN" altLang="en-US" dirty="0"/>
              <a:t>八进制和十六进制是计算机的辅助数进制，用于缩短二进制数的长度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数制转换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598152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使用二进制数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0574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838200" y="36576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3124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5908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6324600" y="36576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31242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5908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800582" y="3124200"/>
            <a:ext cx="1422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ea typeface="宋体" pitchFamily="2" charset="-122"/>
              </a:rPr>
              <a:t>二进制数</a:t>
            </a:r>
            <a:endParaRPr lang="en-US" altLang="zh-CN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51054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latin typeface="Verdana" pitchFamily="34" charset="0"/>
                <a:ea typeface="宋体" pitchFamily="2" charset="-122"/>
              </a:rPr>
              <a:t>指令系统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136275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6275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62758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……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98250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98250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82509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……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2976" y="20595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存储单元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15140" y="213097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存储单元</a:t>
            </a:r>
          </a:p>
        </p:txBody>
      </p:sp>
      <p:sp>
        <p:nvSpPr>
          <p:cNvPr id="31" name="矩形 3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32" name="矩形 3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2116362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字节（</a:t>
            </a:r>
            <a:r>
              <a:rPr lang="en-US" altLang="zh-CN" dirty="0"/>
              <a:t>Byte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个二进制数位（</a:t>
            </a:r>
            <a:r>
              <a:rPr lang="en-US" altLang="zh-CN" dirty="0"/>
              <a:t>bit</a:t>
            </a:r>
            <a:r>
              <a:rPr lang="zh-CN" altLang="en-US" dirty="0"/>
              <a:t>）为一个字节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个字节可以表示的范围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 00000000</a:t>
            </a:r>
            <a:r>
              <a:rPr lang="zh-CN" altLang="en-US" dirty="0"/>
              <a:t>）至</a:t>
            </a:r>
            <a:r>
              <a:rPr lang="en-US" altLang="zh-CN" dirty="0"/>
              <a:t>255</a:t>
            </a:r>
            <a:r>
              <a:rPr lang="zh-CN" altLang="en-US" dirty="0"/>
              <a:t>（</a:t>
            </a:r>
            <a:r>
              <a:rPr lang="en-US" altLang="zh-CN" dirty="0"/>
              <a:t>11111111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字节是计算机中指令和数据的基本存储单元</a:t>
            </a:r>
            <a:endParaRPr lang="en-US" altLang="zh-CN" dirty="0"/>
          </a:p>
          <a:p>
            <a:pPr lvl="2"/>
            <a:r>
              <a:rPr lang="zh-CN" altLang="en-US" dirty="0"/>
              <a:t>不同类型的指令使用不同的字节数</a:t>
            </a:r>
            <a:endParaRPr lang="en-US" altLang="zh-CN" dirty="0"/>
          </a:p>
          <a:p>
            <a:pPr lvl="2"/>
            <a:r>
              <a:rPr lang="zh-CN" altLang="en-US" dirty="0"/>
              <a:t>不同类型的数据用不同的字节数存储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157192"/>
            <a:ext cx="520947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3640291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  <a:endParaRPr lang="en-US" altLang="zh-CN" dirty="0"/>
          </a:p>
          <a:p>
            <a:pPr lvl="1"/>
            <a:r>
              <a:rPr lang="zh-CN" altLang="en-US" dirty="0"/>
              <a:t>按字节安排</a:t>
            </a:r>
            <a:endParaRPr lang="en-US" altLang="zh-CN" dirty="0"/>
          </a:p>
          <a:p>
            <a:r>
              <a:rPr lang="zh-CN" altLang="en-US" dirty="0"/>
              <a:t>存储地址</a:t>
            </a:r>
            <a:endParaRPr lang="en-US" altLang="zh-CN" dirty="0"/>
          </a:p>
          <a:p>
            <a:pPr lvl="1"/>
            <a:r>
              <a:rPr lang="zh-CN" altLang="en-US" dirty="0"/>
              <a:t>顺序号，为每个存储器单元指定一个序号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0961" y="3933056"/>
            <a:ext cx="4071966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extLst>
      <p:ext uri="{BB962C8B-B14F-4D97-AF65-F5344CB8AC3E}">
        <p14:creationId xmlns:p14="http://schemas.microsoft.com/office/powerpoint/2010/main" val="81022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2584" y="3421699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2584" y="1484784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6760" y="160432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6760" y="254042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5297" y="354401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5297" y="448012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5297" y="541622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程序的结构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五边形 38"/>
          <p:cNvSpPr/>
          <p:nvPr/>
        </p:nvSpPr>
        <p:spPr bwMode="auto">
          <a:xfrm flipH="1">
            <a:off x="2062509" y="2429425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76760" y="253745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2383380"/>
            <a:ext cx="885840" cy="885840"/>
          </a:xfrm>
          <a:prstGeom prst="rect">
            <a:avLst/>
          </a:prstGeom>
        </p:spPr>
      </p:pic>
      <p:sp>
        <p:nvSpPr>
          <p:cNvPr id="50" name="矩形 4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488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数据存储与表示</a:t>
            </a:r>
          </a:p>
        </p:txBody>
      </p:sp>
      <p:sp>
        <p:nvSpPr>
          <p:cNvPr id="7" name="右箭头 6"/>
          <p:cNvSpPr/>
          <p:nvPr/>
        </p:nvSpPr>
        <p:spPr>
          <a:xfrm>
            <a:off x="2339752" y="1971646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292080" y="1946385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5400000">
            <a:off x="3383868" y="3159778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4283968" y="3159778"/>
            <a:ext cx="1368152" cy="7920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98060" y="2161244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01001010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3471732" y="2225012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01001010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421976" y="4548079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10110101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2930" y="2173152"/>
            <a:ext cx="109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10110101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5576" y="1838373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输入设备</a:t>
            </a:r>
          </a:p>
        </p:txBody>
      </p:sp>
      <p:sp>
        <p:nvSpPr>
          <p:cNvPr id="28" name="矩形 27"/>
          <p:cNvSpPr/>
          <p:nvPr/>
        </p:nvSpPr>
        <p:spPr>
          <a:xfrm>
            <a:off x="3707904" y="1862465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存储器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（内存）</a:t>
            </a:r>
          </a:p>
        </p:txBody>
      </p:sp>
      <p:sp>
        <p:nvSpPr>
          <p:cNvPr id="29" name="矩形 28"/>
          <p:cNvSpPr/>
          <p:nvPr/>
        </p:nvSpPr>
        <p:spPr>
          <a:xfrm>
            <a:off x="6660232" y="1826465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输出设备</a:t>
            </a:r>
          </a:p>
        </p:txBody>
      </p:sp>
      <p:sp>
        <p:nvSpPr>
          <p:cNvPr id="30" name="矩形 29"/>
          <p:cNvSpPr/>
          <p:nvPr/>
        </p:nvSpPr>
        <p:spPr>
          <a:xfrm>
            <a:off x="3779912" y="4239898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运算器</a:t>
            </a:r>
          </a:p>
        </p:txBody>
      </p:sp>
      <p:sp>
        <p:nvSpPr>
          <p:cNvPr id="31" name="矩形 30"/>
          <p:cNvSpPr/>
          <p:nvPr/>
        </p:nvSpPr>
        <p:spPr>
          <a:xfrm>
            <a:off x="3779912" y="5229200"/>
            <a:ext cx="1584176" cy="1008112"/>
          </a:xfrm>
          <a:prstGeom prst="rect">
            <a:avLst/>
          </a:prstGeom>
          <a:solidFill>
            <a:srgbClr val="FFE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控制器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9454" y="2154342"/>
            <a:ext cx="1098930" cy="338554"/>
          </a:xfrm>
          <a:prstGeom prst="rect">
            <a:avLst/>
          </a:prstGeom>
          <a:solidFill>
            <a:srgbClr val="FFE9FB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10110101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4478" y="3975154"/>
            <a:ext cx="294338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>
              <a:spcAft>
                <a:spcPts val="600"/>
              </a:spcAft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计算机中的数据是以二进制的形式存储在内存中：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二进制数只有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逢二进一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字节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为最小的存储单位，每个字节由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位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二进制数构成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24128" y="3975154"/>
            <a:ext cx="294338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>
              <a:spcAft>
                <a:spcPts val="600"/>
              </a:spcAft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不同类型的数据在内存中占有的存储空间（字节数）不同：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整数：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个字节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小数：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个字节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2857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字符：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个字节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84168" y="4850759"/>
            <a:ext cx="2028458" cy="369332"/>
          </a:xfrm>
          <a:prstGeom prst="rect">
            <a:avLst/>
          </a:prstGeom>
          <a:solidFill>
            <a:srgbClr val="FFE9FB"/>
          </a:solidFill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a{4};</a:t>
            </a:r>
          </a:p>
        </p:txBody>
      </p:sp>
      <p:sp>
        <p:nvSpPr>
          <p:cNvPr id="59" name="矩形 58"/>
          <p:cNvSpPr/>
          <p:nvPr/>
        </p:nvSpPr>
        <p:spPr>
          <a:xfrm>
            <a:off x="6084168" y="5219908"/>
            <a:ext cx="2028458" cy="369332"/>
          </a:xfrm>
          <a:prstGeom prst="rect">
            <a:avLst/>
          </a:prstGeom>
          <a:solidFill>
            <a:srgbClr val="FFE9FB"/>
          </a:solidFill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b(3.14);</a:t>
            </a:r>
          </a:p>
        </p:txBody>
      </p:sp>
      <p:sp>
        <p:nvSpPr>
          <p:cNvPr id="60" name="矩形 59"/>
          <p:cNvSpPr/>
          <p:nvPr/>
        </p:nvSpPr>
        <p:spPr>
          <a:xfrm>
            <a:off x="6084168" y="5589240"/>
            <a:ext cx="2028458" cy="369332"/>
          </a:xfrm>
          <a:prstGeom prst="rect">
            <a:avLst/>
          </a:prstGeom>
          <a:solidFill>
            <a:srgbClr val="FFE9FB"/>
          </a:solidFill>
        </p:spPr>
        <p:txBody>
          <a:bodyPr wrap="square">
            <a:spAutoFit/>
          </a:bodyPr>
          <a:lstStyle/>
          <a:p>
            <a:pPr marL="4763" lvl="1">
              <a:spcBef>
                <a:spcPts val="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c=‘#’;</a:t>
            </a:r>
          </a:p>
        </p:txBody>
      </p:sp>
      <p:sp>
        <p:nvSpPr>
          <p:cNvPr id="32" name="矩形 3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数的进制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数据存储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20074E-6 L 0.1934 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1.15634E-6 L 0.00225 0.360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80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88622E-6 L 2.77778E-7 -0.335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6605E-7 L 0.29931 6.6605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5" grpId="0"/>
      <p:bldP spid="26" grpId="0"/>
      <p:bldP spid="34" grpId="0" animBg="1"/>
      <p:bldP spid="56" grpId="0"/>
      <p:bldP spid="57" grpId="0"/>
      <p:bldP spid="55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进制是计数的规则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除了十进制以外我们日常生活中都有哪些进制？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算盘是什么进制？</a:t>
            </a: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410344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数的进制</a:t>
            </a:r>
            <a:endParaRPr lang="en-US" altLang="zh-CN" dirty="0"/>
          </a:p>
        </p:txBody>
      </p:sp>
      <p:sp>
        <p:nvSpPr>
          <p:cNvPr id="44035" name="Freeform 3"/>
          <p:cNvSpPr>
            <a:spLocks noEditPoints="1"/>
          </p:cNvSpPr>
          <p:nvPr/>
        </p:nvSpPr>
        <p:spPr bwMode="gray">
          <a:xfrm rot="-1358056">
            <a:off x="1077913" y="26146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gray">
          <a:xfrm>
            <a:off x="3810000" y="1752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gray">
          <a:xfrm>
            <a:off x="1295400" y="3276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gray">
          <a:xfrm>
            <a:off x="2178050" y="49736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gray">
          <a:xfrm>
            <a:off x="4953000" y="4343400"/>
            <a:ext cx="1284288" cy="1274763"/>
          </a:xfrm>
          <a:prstGeom prst="ellipse">
            <a:avLst/>
          </a:prstGeom>
          <a:gradFill rotWithShape="1">
            <a:gsLst>
              <a:gs pos="0">
                <a:srgbClr val="692AA2"/>
              </a:gs>
              <a:gs pos="100000">
                <a:srgbClr val="692AA2">
                  <a:gamma/>
                  <a:shade val="5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gray">
          <a:xfrm>
            <a:off x="6781800" y="19812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white">
          <a:xfrm>
            <a:off x="1475656" y="37338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八进制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white">
          <a:xfrm>
            <a:off x="4000496" y="2202412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十进制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white">
          <a:xfrm>
            <a:off x="6980985" y="242886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二进制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white">
          <a:xfrm>
            <a:off x="5072066" y="480060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十六进制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white">
          <a:xfrm>
            <a:off x="2285984" y="54244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其它进制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347864" y="3717032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 dirty="0">
                <a:latin typeface="+mj-ea"/>
                <a:ea typeface="+mj-ea"/>
              </a:rPr>
              <a:t>数制转换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black">
          <a:xfrm>
            <a:off x="2579688" y="1752600"/>
            <a:ext cx="1687512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48" name="AutoShape 16"/>
          <p:cNvCxnSpPr>
            <a:cxnSpLocks noChangeShapeType="1"/>
          </p:cNvCxnSpPr>
          <p:nvPr/>
        </p:nvCxnSpPr>
        <p:spPr bwMode="black">
          <a:xfrm flipH="1">
            <a:off x="563563" y="175418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矩形 1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</p:spTree>
    <p:extLst>
      <p:ext uri="{BB962C8B-B14F-4D97-AF65-F5344CB8AC3E}">
        <p14:creationId xmlns:p14="http://schemas.microsoft.com/office/powerpoint/2010/main" val="22471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2775"/>
            <a:ext cx="8229600" cy="4500562"/>
          </a:xfrm>
        </p:spPr>
        <p:txBody>
          <a:bodyPr/>
          <a:lstStyle/>
          <a:p>
            <a:pPr lvl="1"/>
            <a:r>
              <a:rPr lang="zh-CN" altLang="en-US" dirty="0"/>
              <a:t>亚里士多德：十进制，因为绝大多数人生来就有</a:t>
            </a:r>
            <a:r>
              <a:rPr lang="en-US" altLang="zh-CN" dirty="0"/>
              <a:t>10</a:t>
            </a:r>
            <a:r>
              <a:rPr lang="zh-CN" altLang="en-US" dirty="0"/>
              <a:t>根手指</a:t>
            </a:r>
            <a:endParaRPr lang="en-US" altLang="zh-CN" dirty="0"/>
          </a:p>
          <a:p>
            <a:pPr lvl="1"/>
            <a:r>
              <a:rPr lang="zh-CN" altLang="en-US" dirty="0"/>
              <a:t>对美洲印第安部落研究证实了这一点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400" dirty="0"/>
              <a:t>将近三分之一的人在使用十进制，另有大约三分之一的人在使用五进制或者五进制和十进制混合使用，剩下的不到三分之一的人在使用二进制，而那些使用三进制的人则不到百分之一。二十进制（以</a:t>
            </a:r>
            <a:r>
              <a:rPr lang="en-US" altLang="zh-CN" sz="1400" dirty="0"/>
              <a:t>20</a:t>
            </a:r>
            <a:r>
              <a:rPr lang="zh-CN" altLang="en-US" sz="1400" dirty="0"/>
              <a:t>为基数），出现在大约百分之十的部落中作者：不知了链接：</a:t>
            </a:r>
            <a:r>
              <a:rPr lang="en-US" altLang="zh-CN" sz="1400" dirty="0"/>
              <a:t>https://www.jianshu.com/p/f87481c6ff11</a:t>
            </a:r>
            <a:r>
              <a:rPr lang="zh-CN" altLang="en-US" sz="1400" dirty="0"/>
              <a:t>来源：简书著作权归作者所有。商业转载请联系作者获得授权，非商业转载请注明出处。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5000</a:t>
            </a:r>
            <a:r>
              <a:rPr lang="zh-CN" altLang="en-US" dirty="0"/>
              <a:t>年前埃及                            </a:t>
            </a:r>
            <a:r>
              <a:rPr lang="en-US" altLang="zh-CN" dirty="0"/>
              <a:t>3000</a:t>
            </a:r>
            <a:r>
              <a:rPr lang="zh-CN" altLang="en-US" dirty="0"/>
              <a:t>年前甲骨文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37112"/>
            <a:ext cx="2953162" cy="165758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41" y="3903422"/>
            <a:ext cx="3419872" cy="2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8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二十进制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80528" y="1714500"/>
            <a:ext cx="8229600" cy="4500562"/>
          </a:xfrm>
        </p:spPr>
        <p:txBody>
          <a:bodyPr/>
          <a:lstStyle/>
          <a:p>
            <a:pPr lvl="1"/>
            <a:r>
              <a:rPr lang="zh-CN" altLang="en-US" dirty="0"/>
              <a:t>来自手</a:t>
            </a:r>
            <a:r>
              <a:rPr lang="en-US" altLang="zh-CN" dirty="0"/>
              <a:t>+</a:t>
            </a:r>
            <a:r>
              <a:rPr lang="zh-CN" altLang="en-US" dirty="0"/>
              <a:t>脚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玛雅文化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法语</a:t>
            </a:r>
            <a:r>
              <a:rPr lang="en-US" altLang="zh-CN" dirty="0" err="1"/>
              <a:t>vingt</a:t>
            </a:r>
            <a:r>
              <a:rPr lang="zh-CN" altLang="en-US" dirty="0"/>
              <a:t>是</a:t>
            </a:r>
            <a:r>
              <a:rPr lang="en-US" altLang="zh-CN" dirty="0"/>
              <a:t>20</a:t>
            </a:r>
            <a:r>
              <a:rPr lang="zh-CN" altLang="en-US" dirty="0"/>
              <a:t>的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意思，</a:t>
            </a:r>
            <a:r>
              <a:rPr lang="en-US" altLang="zh-CN" dirty="0" err="1"/>
              <a:t>quatre</a:t>
            </a:r>
            <a:r>
              <a:rPr lang="en-US" altLang="zh-CN" dirty="0"/>
              <a:t> </a:t>
            </a:r>
            <a:r>
              <a:rPr lang="en-US" altLang="zh-CN" dirty="0" err="1"/>
              <a:t>vingt</a:t>
            </a:r>
            <a:r>
              <a:rPr lang="zh-CN" altLang="en-US" dirty="0"/>
              <a:t>是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四个</a:t>
            </a:r>
            <a:r>
              <a:rPr lang="en-US" altLang="zh-CN" dirty="0"/>
              <a:t>20</a:t>
            </a:r>
            <a:r>
              <a:rPr lang="zh-CN" altLang="en-US" dirty="0"/>
              <a:t>，意思是</a:t>
            </a:r>
            <a:r>
              <a:rPr lang="en-US" altLang="zh-CN" dirty="0"/>
              <a:t>80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50195"/>
            <a:ext cx="590632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十二进制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9257"/>
            <a:ext cx="8229600" cy="4500562"/>
          </a:xfrm>
        </p:spPr>
        <p:txBody>
          <a:bodyPr/>
          <a:lstStyle/>
          <a:p>
            <a:pPr lvl="1"/>
            <a:r>
              <a:rPr lang="zh-CN" altLang="en-US" dirty="0"/>
              <a:t>时间 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  <p:pic>
        <p:nvPicPr>
          <p:cNvPr id="7170" name="Picture 2" descr="http://p6.itc.cn/q_70/images03/20200920/7c4aecd6bfc74eaf806d5272afccc0e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16869"/>
            <a:ext cx="5900447" cy="540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9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zh-CN" altLang="en-US" dirty="0">
                <a:solidFill>
                  <a:srgbClr val="FF0000"/>
                </a:solidFill>
              </a:rPr>
              <a:t>二进制数位（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2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每个二进制数位的权，从右向左依次为：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n=0,1,2,3, 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latin typeface="宋体" charset="-122"/>
              </a:rPr>
              <a:t>据说数学家莱布尼兹的受了八卦图的启发，才发明了二进制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5" descr="iny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86446" y="4357694"/>
            <a:ext cx="1952625" cy="2000250"/>
          </a:xfrm>
          <a:prstGeom prst="rect">
            <a:avLst/>
          </a:prstGeom>
          <a:noFill/>
        </p:spPr>
      </p:pic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计算机与程序设计语言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数制转换与数据存储 ■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数的进制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数制转换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数据存储</a:t>
            </a:r>
          </a:p>
        </p:txBody>
      </p:sp>
      <p:pic>
        <p:nvPicPr>
          <p:cNvPr id="9218" name="Picture 2" descr="http://p1.itc.cn/q_70/images03/20200920/cbd33073fd8549ada8603963855c0dc7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03985"/>
            <a:ext cx="4351543" cy="47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16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0.5|0.5|1.1|0.8|0.6|0.3|0.6|7.5|0.6|0.3|0.7|0.3|0.2|0.6|2.4|3.3|9.9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7|1.9|2.7|1.1|0.9|2.3|3.2|6|1.3|1.9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2574</Words>
  <Application>Microsoft Office PowerPoint</Application>
  <PresentationFormat>全屏显示(4:3)</PresentationFormat>
  <Paragraphs>491</Paragraphs>
  <Slides>30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华文琥珀</vt:lpstr>
      <vt:lpstr>楷体_GB2312</vt:lpstr>
      <vt:lpstr>宋体</vt:lpstr>
      <vt:lpstr>Arial</vt:lpstr>
      <vt:lpstr>Calibri</vt:lpstr>
      <vt:lpstr>Courier New</vt:lpstr>
      <vt:lpstr>Verdana</vt:lpstr>
      <vt:lpstr>Wingdings</vt:lpstr>
      <vt:lpstr>Office 主题</vt:lpstr>
      <vt:lpstr>PowerPoint 演示文稿</vt:lpstr>
      <vt:lpstr>第一章 C++语言概述</vt:lpstr>
      <vt:lpstr>PowerPoint 演示文稿</vt:lpstr>
      <vt:lpstr>开放问题</vt:lpstr>
      <vt:lpstr>数的进制</vt:lpstr>
      <vt:lpstr>十进制</vt:lpstr>
      <vt:lpstr>二十进制</vt:lpstr>
      <vt:lpstr>十二进制</vt:lpstr>
      <vt:lpstr>二进制数</vt:lpstr>
      <vt:lpstr>二进制数</vt:lpstr>
      <vt:lpstr>八进制数</vt:lpstr>
      <vt:lpstr>十六进制数</vt:lpstr>
      <vt:lpstr>十六进制数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数制的选择</vt:lpstr>
      <vt:lpstr>使用二进制数</vt:lpstr>
      <vt:lpstr>存储器单元</vt:lpstr>
      <vt:lpstr>存储器单元</vt:lpstr>
      <vt:lpstr>数据存储与表示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2021-09-28T15:15:47Z</dcterms:modified>
</cp:coreProperties>
</file>