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765" r:id="rId2"/>
    <p:sldId id="766" r:id="rId3"/>
    <p:sldId id="734" r:id="rId4"/>
    <p:sldId id="633" r:id="rId5"/>
    <p:sldId id="634" r:id="rId6"/>
    <p:sldId id="635" r:id="rId7"/>
    <p:sldId id="636" r:id="rId8"/>
    <p:sldId id="637" r:id="rId9"/>
    <p:sldId id="638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  <p:sldId id="735" r:id="rId22"/>
    <p:sldId id="737" r:id="rId23"/>
    <p:sldId id="681" r:id="rId24"/>
    <p:sldId id="682" r:id="rId25"/>
    <p:sldId id="743" r:id="rId26"/>
    <p:sldId id="684" r:id="rId27"/>
    <p:sldId id="685" r:id="rId28"/>
    <p:sldId id="686" r:id="rId29"/>
    <p:sldId id="687" r:id="rId30"/>
    <p:sldId id="752" r:id="rId31"/>
    <p:sldId id="688" r:id="rId32"/>
    <p:sldId id="744" r:id="rId33"/>
    <p:sldId id="753" r:id="rId34"/>
    <p:sldId id="689" r:id="rId35"/>
    <p:sldId id="745" r:id="rId36"/>
    <p:sldId id="690" r:id="rId37"/>
    <p:sldId id="692" r:id="rId38"/>
    <p:sldId id="693" r:id="rId39"/>
    <p:sldId id="694" r:id="rId40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3" autoAdjust="0"/>
    <p:restoredTop sz="88245" autoAdjust="0"/>
  </p:normalViewPr>
  <p:slideViewPr>
    <p:cSldViewPr>
      <p:cViewPr varScale="1">
        <p:scale>
          <a:sx n="110" d="100"/>
          <a:sy n="110" d="100"/>
        </p:scale>
        <p:origin x="2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8088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8088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8088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8063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444" y="3371365"/>
            <a:ext cx="8185727" cy="3195614"/>
          </a:xfrm>
          <a:prstGeom prst="rect">
            <a:avLst/>
          </a:prstGeom>
        </p:spPr>
        <p:txBody>
          <a:bodyPr vert="horz" lIns="99039" tIns="49520" rIns="99039" bIns="495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8088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1813"/>
            <a:ext cx="3548063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F256D-1FB2-4D05-9E87-E7261587027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5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8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1813"/>
            <a:ext cx="3548063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解释一下为什么以</a:t>
            </a:r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en-US" altLang="zh-CN" dirty="0"/>
              <a:t>-1</a:t>
            </a:r>
            <a:r>
              <a:rPr lang="zh-CN" altLang="en-US" dirty="0"/>
              <a:t>为移位基准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93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反斜线：</a:t>
            </a:r>
            <a:r>
              <a:rPr lang="en-US" altLang="zh-CN" dirty="0"/>
              <a:t>backslash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60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1813"/>
            <a:ext cx="3548063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字面常量属于</a:t>
            </a:r>
            <a:r>
              <a:rPr lang="en-US" altLang="zh-CN" dirty="0"/>
              <a:t>C++</a:t>
            </a:r>
            <a:r>
              <a:rPr lang="zh-CN" altLang="en-US" dirty="0"/>
              <a:t>语言的词汇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0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1813"/>
            <a:ext cx="3548063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9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5868144" y="6572250"/>
            <a:ext cx="3242519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计算机学院</a:t>
            </a:r>
            <a:r>
              <a:rPr lang="en-US" altLang="zh-CN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&amp;</a:t>
            </a: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网络空间安全学院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779FA-A546-4C87-AB55-8BD91F8F8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634B00-9D74-4326-911E-7E710CDC9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4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15" name="矩形 1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146548"/>
            <a:ext cx="4618482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662231"/>
            <a:ext cx="4121091" cy="446700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788024" y="2220818"/>
            <a:ext cx="1391288" cy="128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2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也称为名字空间（</a:t>
            </a:r>
            <a:r>
              <a:rPr lang="en-US" altLang="zh-CN" dirty="0"/>
              <a:t>namespace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语言的新标准引入的概念</a:t>
            </a:r>
            <a:endParaRPr lang="en-US" altLang="zh-CN" dirty="0"/>
          </a:p>
          <a:p>
            <a:r>
              <a:rPr lang="zh-CN" altLang="en-US" dirty="0"/>
              <a:t>由用户命名的作用域，解决大型程序中标识符重名的问题</a:t>
            </a:r>
            <a:endParaRPr lang="en-US" altLang="zh-CN" dirty="0"/>
          </a:p>
          <a:p>
            <a:r>
              <a:rPr lang="zh-CN" altLang="en-US" dirty="0"/>
              <a:t>说明语句格式</a:t>
            </a:r>
            <a:endParaRPr lang="en-US" altLang="zh-CN" dirty="0"/>
          </a:p>
          <a:p>
            <a:pPr lvl="1"/>
            <a:r>
              <a:rPr lang="en-US" altLang="zh-CN" dirty="0"/>
              <a:t>namespace &lt;</a:t>
            </a:r>
            <a:r>
              <a:rPr lang="zh-CN" altLang="en-US" dirty="0"/>
              <a:t>标识符&gt;{&lt;若干说明或定义&gt;}</a:t>
            </a:r>
          </a:p>
          <a:p>
            <a:r>
              <a:rPr lang="zh-CN" altLang="en-US" dirty="0"/>
              <a:t>使用方式</a:t>
            </a:r>
            <a:endParaRPr lang="en-US" altLang="zh-CN" dirty="0"/>
          </a:p>
          <a:p>
            <a:pPr lvl="1"/>
            <a:r>
              <a:rPr lang="en-US" altLang="zh-CN" dirty="0"/>
              <a:t>using namespace &lt;</a:t>
            </a:r>
            <a:r>
              <a:rPr lang="zh-CN" altLang="en-US" dirty="0"/>
              <a:t>命名空间名&gt;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</p:spTree>
    <p:extLst>
      <p:ext uri="{BB962C8B-B14F-4D97-AF65-F5344CB8AC3E}">
        <p14:creationId xmlns:p14="http://schemas.microsoft.com/office/powerpoint/2010/main" val="267084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命名空间解决的问题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5" y="2500313"/>
            <a:ext cx="6072187" cy="37274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5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命名空间解决的问题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2500313"/>
            <a:ext cx="6000750" cy="36830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20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命名空间解决的问题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471742"/>
            <a:ext cx="6000750" cy="36718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7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命名空间解决的问题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40" y="2428879"/>
            <a:ext cx="5703887" cy="392906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8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使用命名空间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40" y="2428879"/>
            <a:ext cx="5661025" cy="392906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8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使用命名空间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77" y="2500314"/>
            <a:ext cx="5149850" cy="33686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命名空间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0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标识符和关键字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3433649" cy="4351338"/>
          </a:xfrm>
        </p:spPr>
        <p:txBody>
          <a:bodyPr/>
          <a:lstStyle/>
          <a:p>
            <a:r>
              <a:rPr lang="zh-CN" altLang="en-US" dirty="0"/>
              <a:t>标识符是给程序的一些“元素”起的名字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关键字是系统预定义的，具有某些特殊用途，也称为保留字</a:t>
            </a:r>
          </a:p>
        </p:txBody>
      </p:sp>
      <p:sp>
        <p:nvSpPr>
          <p:cNvPr id="16" name="矩形 1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标识符与关键字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268760"/>
            <a:ext cx="4825778" cy="523084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871798" y="2454001"/>
            <a:ext cx="172820" cy="145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71531" y="2599412"/>
            <a:ext cx="320549" cy="109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26287" y="2733402"/>
            <a:ext cx="432048" cy="119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3826768" cy="4500562"/>
          </a:xfrm>
        </p:spPr>
        <p:txBody>
          <a:bodyPr/>
          <a:lstStyle/>
          <a:p>
            <a:r>
              <a:rPr lang="zh-CN" altLang="en-US" dirty="0"/>
              <a:t>类是定义数据类型的代码块</a:t>
            </a:r>
            <a:endParaRPr lang="en-US" altLang="zh-CN" dirty="0"/>
          </a:p>
          <a:p>
            <a:pPr lvl="1"/>
            <a:r>
              <a:rPr lang="zh-CN" altLang="en-US" dirty="0"/>
              <a:t>系统预定义类型</a:t>
            </a:r>
            <a:endParaRPr lang="en-US" altLang="zh-CN" dirty="0"/>
          </a:p>
          <a:p>
            <a:pPr lvl="1"/>
            <a:r>
              <a:rPr lang="zh-CN" altLang="en-US" dirty="0"/>
              <a:t>用户自定义类型</a:t>
            </a:r>
            <a:endParaRPr lang="en-US" altLang="zh-CN" dirty="0"/>
          </a:p>
          <a:p>
            <a:r>
              <a:rPr lang="zh-CN" altLang="en-US" dirty="0"/>
              <a:t>类的名称是数据类型的名称</a:t>
            </a:r>
            <a:endParaRPr lang="en-US" altLang="zh-CN" dirty="0"/>
          </a:p>
          <a:p>
            <a:r>
              <a:rPr lang="zh-CN" altLang="en-US" dirty="0"/>
              <a:t>类类型的数据项称为对象</a:t>
            </a:r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196752"/>
            <a:ext cx="4575405" cy="495945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242586" y="2060848"/>
            <a:ext cx="2915404" cy="2819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44007" y="5085184"/>
            <a:ext cx="4143357" cy="206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0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 dirty="0"/>
              <a:t>主讲： 刘晓光</a:t>
            </a:r>
            <a:endParaRPr lang="en-US" altLang="zh-CN" sz="2000" dirty="0"/>
          </a:p>
          <a:p>
            <a:r>
              <a:rPr lang="zh-CN" altLang="en-US" sz="2000" dirty="0"/>
              <a:t>张海威  张  莹</a:t>
            </a:r>
            <a:endParaRPr lang="en-US" altLang="zh-CN" sz="2000" dirty="0"/>
          </a:p>
          <a:p>
            <a:r>
              <a:rPr lang="zh-CN" altLang="en-US" sz="2000" dirty="0"/>
              <a:t>殷爱茹 李雨森</a:t>
            </a:r>
            <a:endParaRPr lang="en-US" altLang="zh-CN" sz="2000" dirty="0"/>
          </a:p>
          <a:p>
            <a:r>
              <a:rPr lang="zh-CN" altLang="en-US" sz="2000" dirty="0"/>
              <a:t>宋春瑶 沈   玮</a:t>
            </a:r>
            <a:endParaRPr lang="en-US" altLang="zh-CN" sz="2000" dirty="0"/>
          </a:p>
          <a:p>
            <a:r>
              <a:rPr lang="zh-CN" altLang="en-US" sz="2000" dirty="0"/>
              <a:t>卢少平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3C20C5-17BB-40BC-8E28-EBDEFB4F4C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350F4E-6176-458A-ACAE-D16EB75BBC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25625"/>
            <a:ext cx="3833972" cy="4351338"/>
          </a:xfrm>
        </p:spPr>
        <p:txBody>
          <a:bodyPr/>
          <a:lstStyle/>
          <a:p>
            <a:r>
              <a:rPr lang="zh-CN" altLang="en-US" dirty="0"/>
              <a:t>几个类或者函数，代码中只是数据类型有区别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编译器可以使用给定的类型自动生成类或函数的代码实例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标准模板库（</a:t>
            </a:r>
            <a:r>
              <a:rPr lang="en-US" altLang="zh-CN" dirty="0"/>
              <a:t>STL</a:t>
            </a:r>
            <a:r>
              <a:rPr lang="zh-CN" altLang="en-US" dirty="0"/>
              <a:t>）</a:t>
            </a: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13" y="908720"/>
            <a:ext cx="4921687" cy="55983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644008" y="5373216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3284972"/>
            <a:ext cx="5356225" cy="2664308"/>
            <a:chOff x="1643042" y="3196746"/>
            <a:chExt cx="5356246" cy="2664316"/>
          </a:xfrm>
        </p:grpSpPr>
        <p:sp>
          <p:nvSpPr>
            <p:cNvPr id="16" name="五边形 15"/>
            <p:cNvSpPr/>
            <p:nvPr/>
          </p:nvSpPr>
          <p:spPr bwMode="auto">
            <a:xfrm flipH="1">
              <a:off x="2041506" y="3196747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3196746"/>
              <a:ext cx="792165" cy="788991"/>
              <a:chOff x="854055" y="696416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696416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696416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428528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8223" y="154806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8223" y="248417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760" y="41490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数字与字符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6760" y="34590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6760" y="529248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431482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0" name="五边形 39"/>
          <p:cNvSpPr/>
          <p:nvPr/>
        </p:nvSpPr>
        <p:spPr bwMode="auto">
          <a:xfrm flipH="1">
            <a:off x="2062509" y="4203824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76760" y="431185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4157779"/>
            <a:ext cx="885840" cy="885840"/>
          </a:xfrm>
          <a:prstGeom prst="rect">
            <a:avLst/>
          </a:prstGeom>
        </p:spPr>
      </p:pic>
      <p:sp>
        <p:nvSpPr>
          <p:cNvPr id="51" name="矩形 50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</p:spTree>
    <p:extLst>
      <p:ext uri="{BB962C8B-B14F-4D97-AF65-F5344CB8AC3E}">
        <p14:creationId xmlns:p14="http://schemas.microsoft.com/office/powerpoint/2010/main" val="2584324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/>
        </p:nvSpPr>
        <p:spPr bwMode="gray">
          <a:xfrm rot="16200000">
            <a:off x="4218203" y="247537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 rot="2697709">
            <a:off x="4936586" y="473821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 rot="11771456">
            <a:off x="2953499" y="332111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 rot="8130257">
            <a:off x="3331698" y="4749231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 rot="20424492">
            <a:off x="5397401" y="332397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gray">
          <a:xfrm>
            <a:off x="2692400" y="197008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425951" y="1785926"/>
            <a:ext cx="360363" cy="360363"/>
            <a:chOff x="1973" y="1706"/>
            <a:chExt cx="227" cy="227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3143240" y="5072074"/>
            <a:ext cx="360362" cy="360362"/>
            <a:chOff x="2109" y="3612"/>
            <a:chExt cx="227" cy="227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6140464" y="3068638"/>
            <a:ext cx="360362" cy="360362"/>
            <a:chOff x="3470" y="1706"/>
            <a:chExt cx="227" cy="227"/>
          </a:xfrm>
        </p:grpSpPr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640002" y="3140076"/>
            <a:ext cx="360362" cy="360362"/>
            <a:chOff x="3923" y="2659"/>
            <a:chExt cx="227" cy="227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5568959" y="5072074"/>
            <a:ext cx="360363" cy="360362"/>
            <a:chOff x="3515" y="3521"/>
            <a:chExt cx="227" cy="227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Oval 28"/>
          <p:cNvSpPr>
            <a:spLocks noChangeArrowheads="1"/>
          </p:cNvSpPr>
          <p:nvPr/>
        </p:nvSpPr>
        <p:spPr bwMode="gray">
          <a:xfrm>
            <a:off x="3624263" y="29225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gray">
          <a:xfrm>
            <a:off x="3617913" y="290671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gray">
          <a:xfrm>
            <a:off x="3751263" y="30495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gray">
          <a:xfrm>
            <a:off x="3733800" y="30226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gray">
          <a:xfrm>
            <a:off x="3835400" y="3133725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7625" y="3152775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875088" y="3162300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3890963" y="3176588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971925" y="3213100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3914874" y="3420815"/>
            <a:ext cx="132465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C++</a:t>
            </a:r>
          </a:p>
          <a:p>
            <a:pPr algn="ctr" eaLnBrk="0" hangingPunct="0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Tokens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078322" y="3071810"/>
            <a:ext cx="156485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dirty="0">
                <a:latin typeface="+mn-lt"/>
                <a:ea typeface="黑体" pitchFamily="2" charset="-122"/>
              </a:rPr>
              <a:t>标识符</a:t>
            </a:r>
            <a:endParaRPr lang="en-US" altLang="zh-CN" sz="2800" dirty="0">
              <a:latin typeface="+mn-lt"/>
              <a:ea typeface="黑体" pitchFamily="2" charset="-122"/>
            </a:endParaRPr>
          </a:p>
          <a:p>
            <a:pPr algn="r" eaLnBrk="0" hangingPunct="0"/>
            <a:r>
              <a:rPr lang="en-US" altLang="zh-CN" sz="2800" dirty="0">
                <a:latin typeface="+mn-lt"/>
                <a:ea typeface="黑体" pitchFamily="2" charset="-122"/>
              </a:rPr>
              <a:t>Identifier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2486758" y="1196752"/>
            <a:ext cx="26613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dirty="0">
                <a:latin typeface="+mn-lt"/>
                <a:ea typeface="黑体" pitchFamily="2" charset="-122"/>
              </a:rPr>
              <a:t>关键字</a:t>
            </a:r>
            <a:r>
              <a:rPr lang="en-US" altLang="zh-CN" sz="2800" dirty="0">
                <a:latin typeface="+mn-lt"/>
                <a:ea typeface="黑体" pitchFamily="2" charset="-122"/>
              </a:rPr>
              <a:t>Keyword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6544968" y="3000372"/>
            <a:ext cx="162743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dirty="0">
                <a:latin typeface="+mn-lt"/>
                <a:ea typeface="黑体" pitchFamily="2" charset="-122"/>
              </a:rPr>
              <a:t>字面常量</a:t>
            </a:r>
            <a:endParaRPr lang="en-US" altLang="zh-CN" sz="2800" dirty="0">
              <a:latin typeface="+mn-lt"/>
              <a:ea typeface="黑体" pitchFamily="2" charset="-122"/>
            </a:endParaRPr>
          </a:p>
          <a:p>
            <a:pPr eaLnBrk="0" hangingPunct="0"/>
            <a:r>
              <a:rPr lang="en-US" altLang="zh-CN" sz="2800" dirty="0"/>
              <a:t>Literal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5703377" y="5286388"/>
            <a:ext cx="160492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dirty="0">
                <a:latin typeface="+mn-lt"/>
                <a:ea typeface="黑体" pitchFamily="2" charset="-122"/>
              </a:rPr>
              <a:t>运算符</a:t>
            </a:r>
            <a:endParaRPr lang="en-US" altLang="zh-CN" sz="2800" dirty="0">
              <a:latin typeface="+mn-lt"/>
              <a:ea typeface="黑体" pitchFamily="2" charset="-122"/>
            </a:endParaRPr>
          </a:p>
          <a:p>
            <a:pPr algn="r" eaLnBrk="0" hangingPunct="0"/>
            <a:r>
              <a:rPr lang="en-US" altLang="zh-CN" sz="2800" dirty="0"/>
              <a:t>Operator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1178464" y="5305024"/>
            <a:ext cx="1923925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dirty="0">
                <a:latin typeface="+mn-lt"/>
                <a:ea typeface="黑体" pitchFamily="2" charset="-122"/>
              </a:rPr>
              <a:t>分割符</a:t>
            </a:r>
            <a:endParaRPr lang="en-US" altLang="zh-CN" sz="2800" dirty="0">
              <a:latin typeface="+mn-lt"/>
              <a:ea typeface="黑体" pitchFamily="2" charset="-122"/>
            </a:endParaRPr>
          </a:p>
          <a:p>
            <a:pPr algn="r" eaLnBrk="0" hangingPunct="0"/>
            <a:r>
              <a:rPr lang="en-US" altLang="zh-CN" sz="2800" dirty="0"/>
              <a:t>Punctuator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</p:spTree>
    <p:extLst>
      <p:ext uri="{BB962C8B-B14F-4D97-AF65-F5344CB8AC3E}">
        <p14:creationId xmlns:p14="http://schemas.microsoft.com/office/powerpoint/2010/main" val="112239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关键字（</a:t>
            </a:r>
            <a:r>
              <a:rPr lang="en-US" altLang="zh-CN" dirty="0"/>
              <a:t>keyword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一类特定的具有专门含义的单词</a:t>
            </a:r>
            <a:endParaRPr lang="en-US" altLang="zh-CN" dirty="0"/>
          </a:p>
          <a:p>
            <a:r>
              <a:rPr lang="zh-CN" altLang="en-US" dirty="0"/>
              <a:t>又称为保留字（</a:t>
            </a:r>
            <a:r>
              <a:rPr lang="en-US" altLang="zh-CN" dirty="0"/>
              <a:t>reserved word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例如（见</a:t>
            </a:r>
            <a:r>
              <a:rPr lang="en-US" altLang="zh-CN" dirty="0"/>
              <a:t>P34</a:t>
            </a:r>
            <a:r>
              <a:rPr lang="zh-CN" altLang="en-US" dirty="0"/>
              <a:t>表</a:t>
            </a:r>
            <a:r>
              <a:rPr lang="en-US" altLang="zh-CN" dirty="0"/>
              <a:t>2.3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……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1403390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标识符（</a:t>
            </a:r>
            <a:r>
              <a:rPr lang="en-US" altLang="zh-CN" dirty="0"/>
              <a:t>identifier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为程序中使用的数据（常量或变量）、函数、类、对象、文件等起的“</a:t>
            </a:r>
            <a:r>
              <a:rPr lang="zh-CN" altLang="en-US" dirty="0">
                <a:solidFill>
                  <a:srgbClr val="C00000"/>
                </a:solidFill>
              </a:rPr>
              <a:t>名字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组成规则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以字母或下划线“</a:t>
            </a:r>
            <a:r>
              <a:rPr lang="en-US" altLang="zh-CN" dirty="0">
                <a:solidFill>
                  <a:srgbClr val="7030A0"/>
                </a:solidFill>
              </a:rPr>
              <a:t>_</a:t>
            </a:r>
            <a:r>
              <a:rPr lang="zh-CN" altLang="en-US" dirty="0">
                <a:solidFill>
                  <a:srgbClr val="7030A0"/>
                </a:solidFill>
              </a:rPr>
              <a:t>”开头，由字母、数字、下划线组成的字符串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不能与关键字重名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标识符区分大小写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有效长度有规定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1142785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整型常量（</a:t>
            </a:r>
            <a:r>
              <a:rPr lang="en-US" altLang="zh-CN" dirty="0" err="1"/>
              <a:t>int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整数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浮点型常量（</a:t>
            </a:r>
            <a:r>
              <a:rPr lang="en-US" altLang="zh-CN" dirty="0"/>
              <a:t>double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小数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字符常量（</a:t>
            </a:r>
            <a:r>
              <a:rPr lang="en-US" altLang="zh-CN" dirty="0"/>
              <a:t>char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一个字符，由单引号标识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字符串常量：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0</a:t>
            </a:r>
            <a:r>
              <a:rPr lang="zh-CN" altLang="en-US" dirty="0"/>
              <a:t>个、</a:t>
            </a:r>
            <a:r>
              <a:rPr lang="en-US" altLang="zh-CN" dirty="0"/>
              <a:t>1</a:t>
            </a:r>
            <a:r>
              <a:rPr lang="zh-CN" altLang="en-US" dirty="0"/>
              <a:t>个或多个字符，以字符</a:t>
            </a:r>
            <a:r>
              <a:rPr lang="en-US" altLang="zh-CN" dirty="0"/>
              <a:t>’\0’</a:t>
            </a:r>
            <a:r>
              <a:rPr lang="zh-CN" altLang="en-US" dirty="0"/>
              <a:t>结尾，由双引号标识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布尔型常量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指针常量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用户自定义常量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字面值常量（</a:t>
            </a:r>
            <a:r>
              <a:rPr lang="en-US" altLang="zh-CN" dirty="0"/>
              <a:t>literal</a:t>
            </a:r>
            <a:r>
              <a:rPr lang="zh-CN" altLang="en-US" dirty="0"/>
              <a:t>）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4175619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型常量即整型常量，实际上就是整数。</a:t>
            </a:r>
            <a:r>
              <a:rPr lang="en-US" altLang="zh-CN" dirty="0"/>
              <a:t>C++</a:t>
            </a:r>
            <a:r>
              <a:rPr lang="zh-CN" altLang="en-US" dirty="0"/>
              <a:t>程序可以处理一般的十进制整数，以及：</a:t>
            </a:r>
            <a:endParaRPr lang="en-US" altLang="zh-CN" dirty="0"/>
          </a:p>
          <a:p>
            <a:pPr lvl="1"/>
            <a:r>
              <a:rPr lang="zh-CN" altLang="en-US" dirty="0"/>
              <a:t>二进制整数（加前缀</a:t>
            </a:r>
            <a:r>
              <a:rPr lang="en-US" altLang="zh-CN" dirty="0"/>
              <a:t>0b</a:t>
            </a:r>
            <a:r>
              <a:rPr lang="zh-CN" altLang="en-US" dirty="0"/>
              <a:t>或</a:t>
            </a:r>
            <a:r>
              <a:rPr lang="en-US" altLang="zh-CN" dirty="0"/>
              <a:t>0B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八进制整数（加前缀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十六进制整数（加前缀</a:t>
            </a:r>
            <a:r>
              <a:rPr lang="en-US" altLang="zh-CN" dirty="0"/>
              <a:t>0x</a:t>
            </a:r>
            <a:r>
              <a:rPr lang="zh-CN" altLang="en-US" dirty="0"/>
              <a:t>或</a:t>
            </a:r>
            <a:r>
              <a:rPr lang="en-US" altLang="zh-CN" dirty="0"/>
              <a:t>0X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注意</a:t>
            </a:r>
            <a:r>
              <a:rPr lang="zh-CN" altLang="en-US" dirty="0"/>
              <a:t>：在</a:t>
            </a:r>
            <a:r>
              <a:rPr lang="en-US" altLang="zh-CN" dirty="0"/>
              <a:t>C++</a:t>
            </a:r>
            <a:r>
              <a:rPr lang="zh-CN" altLang="en-US" dirty="0"/>
              <a:t>程序中，各种进制的整数都自动转换为十进制输出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 err="1">
                <a:solidFill>
                  <a:srgbClr val="C00000"/>
                </a:solidFill>
              </a:rPr>
              <a:t>cout</a:t>
            </a:r>
            <a:r>
              <a:rPr lang="en-US" altLang="zh-CN" dirty="0">
                <a:solidFill>
                  <a:srgbClr val="C00000"/>
                </a:solidFill>
              </a:rPr>
              <a:t>&lt;&lt;023&lt;&lt;“ ”&lt;&lt;23&lt;&lt;“ ”&lt;&lt;0x23&lt;&lt;0b10;</a:t>
            </a:r>
          </a:p>
          <a:p>
            <a:pPr marL="514350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/>
              <a:t>将输出不同的十进整数：</a:t>
            </a:r>
            <a:r>
              <a:rPr lang="en-US" altLang="zh-CN" dirty="0">
                <a:solidFill>
                  <a:srgbClr val="C00000"/>
                </a:solidFill>
              </a:rPr>
              <a:t>19</a:t>
            </a:r>
            <a:r>
              <a:rPr lang="zh-CN" altLang="en-US" dirty="0">
                <a:solidFill>
                  <a:srgbClr val="C00000"/>
                </a:solidFill>
              </a:rPr>
              <a:t>˽</a:t>
            </a:r>
            <a:r>
              <a:rPr lang="en-US" altLang="zh-CN" dirty="0">
                <a:solidFill>
                  <a:srgbClr val="C00000"/>
                </a:solidFill>
              </a:rPr>
              <a:t>23</a:t>
            </a:r>
            <a:r>
              <a:rPr lang="zh-CN" altLang="en-US" dirty="0">
                <a:solidFill>
                  <a:srgbClr val="C00000"/>
                </a:solidFill>
              </a:rPr>
              <a:t>˽</a:t>
            </a:r>
            <a:r>
              <a:rPr lang="en-US" altLang="zh-CN" dirty="0">
                <a:solidFill>
                  <a:srgbClr val="C00000"/>
                </a:solidFill>
              </a:rPr>
              <a:t>35</a:t>
            </a:r>
            <a:r>
              <a:rPr lang="zh-CN" altLang="en-US" dirty="0">
                <a:solidFill>
                  <a:srgbClr val="C00000"/>
                </a:solidFill>
              </a:rPr>
              <a:t>˽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/>
              <a:t> </a:t>
            </a:r>
          </a:p>
          <a:p>
            <a:pPr lvl="1"/>
            <a:endParaRPr lang="en-US" altLang="zh-CN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241665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小数点表示法：</a:t>
            </a:r>
            <a:r>
              <a:rPr lang="en-US" altLang="zh-CN" dirty="0"/>
              <a:t>4.75</a:t>
            </a:r>
            <a:r>
              <a:rPr lang="zh-CN" altLang="en-US" dirty="0"/>
              <a:t>，</a:t>
            </a:r>
            <a:r>
              <a:rPr lang="en-US" altLang="zh-CN" dirty="0"/>
              <a:t>2.0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科学记数表示法：</a:t>
            </a:r>
            <a:r>
              <a:rPr lang="en-US" altLang="zh-CN" dirty="0"/>
              <a:t>1.2e4 </a:t>
            </a:r>
            <a:r>
              <a:rPr lang="zh-CN" altLang="en-US" dirty="0"/>
              <a:t>，</a:t>
            </a:r>
            <a:r>
              <a:rPr lang="en-US" altLang="zh-CN" dirty="0"/>
              <a:t>-7.37e-3 </a:t>
            </a:r>
          </a:p>
          <a:p>
            <a:r>
              <a:rPr lang="zh-CN" altLang="en-US" dirty="0"/>
              <a:t>注意，在</a:t>
            </a:r>
            <a:r>
              <a:rPr lang="en-US" altLang="zh-CN" dirty="0"/>
              <a:t>C++</a:t>
            </a:r>
            <a:r>
              <a:rPr lang="zh-CN" altLang="en-US" dirty="0"/>
              <a:t>程序中，浮点数以十进制的形式输入和输出，浮点数的存储格式与类型有关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C++</a:t>
            </a:r>
            <a:r>
              <a:rPr lang="zh-CN" altLang="en-US" dirty="0"/>
              <a:t>中</a:t>
            </a:r>
            <a:r>
              <a:rPr lang="en-US" altLang="zh-CN" dirty="0">
                <a:solidFill>
                  <a:srgbClr val="C00000"/>
                </a:solidFill>
              </a:rPr>
              <a:t>float</a:t>
            </a:r>
            <a:r>
              <a:rPr lang="zh-CN" altLang="en-US" dirty="0"/>
              <a:t>型浮点数占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/>
              <a:t>个字节，</a:t>
            </a:r>
            <a:r>
              <a:rPr lang="en-US" altLang="zh-CN" dirty="0">
                <a:solidFill>
                  <a:srgbClr val="7030A0"/>
                </a:solidFill>
              </a:rPr>
              <a:t>double</a:t>
            </a:r>
            <a:r>
              <a:rPr lang="zh-CN" altLang="en-US" dirty="0"/>
              <a:t>型浮点数占</a:t>
            </a:r>
            <a:r>
              <a:rPr lang="en-US" altLang="zh-CN" dirty="0">
                <a:solidFill>
                  <a:srgbClr val="7030A0"/>
                </a:solidFill>
              </a:rPr>
              <a:t>8</a:t>
            </a:r>
            <a:r>
              <a:rPr lang="zh-CN" altLang="en-US" dirty="0"/>
              <a:t>个字节，</a:t>
            </a:r>
            <a:r>
              <a:rPr lang="en-US" altLang="zh-CN" dirty="0">
                <a:solidFill>
                  <a:srgbClr val="006600"/>
                </a:solidFill>
              </a:rPr>
              <a:t>long double</a:t>
            </a:r>
            <a:r>
              <a:rPr lang="zh-CN" altLang="en-US" dirty="0"/>
              <a:t>型浮点数占</a:t>
            </a:r>
            <a:r>
              <a:rPr lang="en-US" altLang="zh-CN" dirty="0">
                <a:solidFill>
                  <a:srgbClr val="006600"/>
                </a:solidFill>
              </a:rPr>
              <a:t>10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lvl="1"/>
            <a:r>
              <a:rPr lang="zh-CN" altLang="en-US" dirty="0"/>
              <a:t>浮点型常量按</a:t>
            </a:r>
            <a:r>
              <a:rPr lang="en-US" altLang="zh-CN" dirty="0"/>
              <a:t>double</a:t>
            </a:r>
            <a:r>
              <a:rPr lang="zh-CN" altLang="en-US" dirty="0"/>
              <a:t>型处理，占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加后缀</a:t>
            </a:r>
            <a:r>
              <a:rPr lang="en-US" altLang="zh-CN" dirty="0">
                <a:solidFill>
                  <a:srgbClr val="C00000"/>
                </a:solidFill>
              </a:rPr>
              <a:t>f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>
                <a:solidFill>
                  <a:srgbClr val="C00000"/>
                </a:solidFill>
              </a:rPr>
              <a:t>F</a:t>
            </a:r>
            <a:r>
              <a:rPr lang="zh-CN" altLang="en-US" dirty="0">
                <a:solidFill>
                  <a:srgbClr val="C00000"/>
                </a:solidFill>
              </a:rPr>
              <a:t>可按</a:t>
            </a:r>
            <a:r>
              <a:rPr lang="en-US" altLang="zh-CN" dirty="0">
                <a:solidFill>
                  <a:srgbClr val="C00000"/>
                </a:solidFill>
              </a:rPr>
              <a:t>float</a:t>
            </a:r>
            <a:r>
              <a:rPr lang="zh-CN" altLang="en-US" dirty="0">
                <a:solidFill>
                  <a:srgbClr val="C00000"/>
                </a:solidFill>
              </a:rPr>
              <a:t>型处理，占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个字节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006600"/>
                </a:solidFill>
              </a:rPr>
              <a:t>加后缀</a:t>
            </a:r>
            <a:r>
              <a:rPr lang="en-US" altLang="zh-CN" dirty="0">
                <a:solidFill>
                  <a:srgbClr val="006600"/>
                </a:solidFill>
              </a:rPr>
              <a:t>l</a:t>
            </a:r>
            <a:r>
              <a:rPr lang="zh-CN" altLang="en-US" dirty="0">
                <a:solidFill>
                  <a:srgbClr val="006600"/>
                </a:solidFill>
              </a:rPr>
              <a:t>或</a:t>
            </a:r>
            <a:r>
              <a:rPr lang="en-US" altLang="zh-CN" dirty="0">
                <a:solidFill>
                  <a:srgbClr val="006600"/>
                </a:solidFill>
              </a:rPr>
              <a:t>L</a:t>
            </a:r>
            <a:r>
              <a:rPr lang="zh-CN" altLang="en-US" dirty="0">
                <a:solidFill>
                  <a:srgbClr val="006600"/>
                </a:solidFill>
              </a:rPr>
              <a:t>可按</a:t>
            </a:r>
            <a:r>
              <a:rPr lang="en-US" altLang="zh-CN" dirty="0">
                <a:solidFill>
                  <a:srgbClr val="006600"/>
                </a:solidFill>
              </a:rPr>
              <a:t>long double</a:t>
            </a:r>
            <a:r>
              <a:rPr lang="zh-CN" altLang="en-US" dirty="0">
                <a:solidFill>
                  <a:srgbClr val="006600"/>
                </a:solidFill>
              </a:rPr>
              <a:t>型处理，占</a:t>
            </a:r>
            <a:r>
              <a:rPr lang="en-US" altLang="zh-CN" dirty="0">
                <a:solidFill>
                  <a:srgbClr val="006600"/>
                </a:solidFill>
              </a:rPr>
              <a:t>10</a:t>
            </a:r>
            <a:r>
              <a:rPr lang="zh-CN" altLang="en-US" dirty="0">
                <a:solidFill>
                  <a:srgbClr val="006600"/>
                </a:solidFill>
              </a:rPr>
              <a:t>个字节</a:t>
            </a:r>
            <a:endParaRPr lang="en-US" altLang="zh-CN" dirty="0">
              <a:solidFill>
                <a:srgbClr val="006600"/>
              </a:solidFill>
            </a:endParaRPr>
          </a:p>
          <a:p>
            <a:pPr lvl="1"/>
            <a:r>
              <a:rPr lang="zh-CN" altLang="en-US" dirty="0"/>
              <a:t>浮点型常量有表示范围，见</a:t>
            </a:r>
            <a:r>
              <a:rPr lang="en-US" altLang="zh-CN" dirty="0"/>
              <a:t>P63</a:t>
            </a:r>
            <a:r>
              <a:rPr lang="zh-CN" altLang="en-US" dirty="0"/>
              <a:t>表</a:t>
            </a:r>
            <a:r>
              <a:rPr lang="en-US" altLang="zh-CN" dirty="0"/>
              <a:t>3.2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1513651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42420"/>
            <a:ext cx="7789900" cy="3214772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double</a:t>
            </a:r>
            <a:r>
              <a:rPr lang="zh-CN" altLang="en-US" dirty="0"/>
              <a:t>型浮点数为例</a:t>
            </a:r>
            <a:endParaRPr lang="en-US" altLang="zh-CN" dirty="0"/>
          </a:p>
          <a:p>
            <a:pPr lvl="1"/>
            <a:r>
              <a:rPr lang="zh-CN" altLang="en-US" dirty="0"/>
              <a:t>占</a:t>
            </a:r>
            <a:r>
              <a:rPr lang="en-US" altLang="zh-CN" dirty="0"/>
              <a:t>8</a:t>
            </a:r>
            <a:r>
              <a:rPr lang="zh-CN" altLang="en-US" dirty="0"/>
              <a:t>个字节（</a:t>
            </a:r>
            <a:r>
              <a:rPr lang="en-US" altLang="zh-CN" dirty="0"/>
              <a:t>64</a:t>
            </a:r>
            <a:r>
              <a:rPr lang="en-US" altLang="zh-CN" dirty="0">
                <a:solidFill>
                  <a:srgbClr val="C00000"/>
                </a:solidFill>
              </a:rPr>
              <a:t>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符号位</a:t>
            </a:r>
            <a:endParaRPr lang="en-US" altLang="zh-CN" dirty="0"/>
          </a:p>
          <a:p>
            <a:pPr lvl="3"/>
            <a:r>
              <a:rPr lang="zh-CN" altLang="zh-CN" dirty="0"/>
              <a:t>0代表正，1代表为负</a:t>
            </a:r>
            <a:endParaRPr lang="en-US" altLang="zh-CN" dirty="0"/>
          </a:p>
          <a:p>
            <a:pPr lvl="2"/>
            <a:r>
              <a:rPr lang="zh-CN" altLang="en-US" dirty="0"/>
              <a:t>指数位</a:t>
            </a:r>
            <a:endParaRPr lang="en-US" altLang="zh-CN" dirty="0"/>
          </a:p>
          <a:p>
            <a:pPr lvl="3"/>
            <a:r>
              <a:rPr lang="zh-CN" altLang="zh-CN" dirty="0"/>
              <a:t>用于存储科学计数法中的指数数据，并且采用移位存储</a:t>
            </a:r>
            <a:r>
              <a:rPr lang="zh-CN" altLang="en-US" dirty="0"/>
              <a:t>，即以</a:t>
            </a:r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en-US" altLang="zh-CN" dirty="0"/>
              <a:t>-1</a:t>
            </a:r>
            <a:r>
              <a:rPr lang="zh-CN" altLang="en-US" dirty="0"/>
              <a:t>为基准，加减指数</a:t>
            </a:r>
            <a:endParaRPr lang="en-US" altLang="zh-CN" dirty="0"/>
          </a:p>
          <a:p>
            <a:pPr lvl="2"/>
            <a:r>
              <a:rPr lang="zh-CN" altLang="en-US" dirty="0"/>
              <a:t>尾数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653136"/>
            <a:ext cx="453650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5" name="矩形 14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2847802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double</a:t>
            </a:r>
            <a:r>
              <a:rPr lang="zh-CN" altLang="en-US" dirty="0"/>
              <a:t>型浮点数为例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浮点数存储之前做如下转换：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如：</a:t>
            </a:r>
            <a:r>
              <a:rPr lang="en-US" altLang="zh-CN" dirty="0"/>
              <a:t>120.5(10) = 1110110.1(2) = 1.1101101×2</a:t>
            </a:r>
            <a:r>
              <a:rPr lang="en-US" altLang="zh-CN" baseline="30000" dirty="0"/>
              <a:t>6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二进制科学计数法的整数部分必为</a:t>
            </a:r>
            <a:r>
              <a:rPr lang="en-US" altLang="zh-CN" dirty="0"/>
              <a:t>1</a:t>
            </a:r>
            <a:r>
              <a:rPr lang="zh-CN" altLang="en-US" dirty="0"/>
              <a:t>，因此只需存储小数部分即可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正数符号位为</a:t>
            </a:r>
            <a:r>
              <a:rPr lang="en-US" altLang="zh-CN" dirty="0"/>
              <a:t>0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指数为</a:t>
            </a:r>
            <a:r>
              <a:rPr lang="en-US" altLang="zh-CN" dirty="0"/>
              <a:t>6</a:t>
            </a:r>
            <a:r>
              <a:rPr lang="zh-CN" altLang="en-US" dirty="0"/>
              <a:t>，以</a:t>
            </a:r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en-US" altLang="zh-CN" dirty="0"/>
              <a:t>-1</a:t>
            </a:r>
            <a:r>
              <a:rPr lang="zh-CN" altLang="en-US" dirty="0"/>
              <a:t>为基准进行移位，得到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10000000101</a:t>
            </a:r>
            <a:r>
              <a:rPr lang="zh-CN" altLang="en-US" dirty="0"/>
              <a:t>（</a:t>
            </a:r>
            <a:r>
              <a:rPr lang="en-US" altLang="zh-CN" dirty="0"/>
              <a:t>1111111111+110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剩余的小数部分从最高位开始填充尾数部分，填充完毕尾数的剩余</a:t>
            </a:r>
            <a:r>
              <a:rPr lang="en-US" altLang="zh-CN" dirty="0"/>
              <a:t>bit</a:t>
            </a:r>
            <a:r>
              <a:rPr lang="zh-CN" altLang="en-US" dirty="0"/>
              <a:t>补</a:t>
            </a:r>
            <a:r>
              <a:rPr lang="en-US" altLang="zh-CN" dirty="0"/>
              <a:t>0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1101101</a:t>
            </a:r>
            <a:r>
              <a:rPr lang="en-US" altLang="zh-CN" dirty="0">
                <a:solidFill>
                  <a:srgbClr val="C00000"/>
                </a:solidFill>
              </a:rPr>
              <a:t>000000000000000000000000000000000000000000000</a:t>
            </a:r>
            <a:endParaRPr lang="zh-CN" altLang="en-US" dirty="0"/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137536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4231606"/>
            <a:ext cx="5356225" cy="1717674"/>
            <a:chOff x="1643042" y="4143380"/>
            <a:chExt cx="5356246" cy="1717682"/>
          </a:xfrm>
        </p:grpSpPr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428540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8223" y="154808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8223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760" y="325453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数字与字符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6760" y="435639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6760" y="529249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342029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0" name="五边形 39"/>
          <p:cNvSpPr/>
          <p:nvPr/>
        </p:nvSpPr>
        <p:spPr bwMode="auto">
          <a:xfrm flipH="1">
            <a:off x="2062509" y="3309286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76760" y="341731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3263241"/>
            <a:ext cx="885840" cy="885840"/>
          </a:xfrm>
          <a:prstGeom prst="rect">
            <a:avLst/>
          </a:prstGeom>
        </p:spPr>
      </p:pic>
      <p:sp>
        <p:nvSpPr>
          <p:cNvPr id="51" name="矩形 50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</p:spTree>
    <p:extLst>
      <p:ext uri="{BB962C8B-B14F-4D97-AF65-F5344CB8AC3E}">
        <p14:creationId xmlns:p14="http://schemas.microsoft.com/office/powerpoint/2010/main" val="249621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字符型常量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用单引号括起的基本符号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3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˽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endParaRPr lang="en-US" altLang="zh-CN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基本字符集（</a:t>
            </a:r>
            <a:r>
              <a:rPr lang="en-US" altLang="zh-CN" dirty="0"/>
              <a:t>96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/>
            <a:r>
              <a:rPr lang="zh-CN" altLang="en-US" dirty="0"/>
              <a:t>大小写字母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2"/>
            <a:r>
              <a:rPr lang="zh-CN" altLang="en-US" dirty="0"/>
              <a:t>数字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endParaRPr lang="en-US" altLang="zh-CN" dirty="0"/>
          </a:p>
          <a:p>
            <a:pPr lvl="2"/>
            <a:r>
              <a:rPr lang="zh-CN" altLang="en-US" dirty="0"/>
              <a:t>空白字符</a:t>
            </a:r>
            <a:r>
              <a:rPr lang="en-US" altLang="zh-CN" dirty="0"/>
              <a:t>1</a:t>
            </a:r>
            <a:r>
              <a:rPr lang="zh-CN" altLang="en-US" dirty="0"/>
              <a:t>个（空格）</a:t>
            </a:r>
            <a:endParaRPr lang="en-US" altLang="zh-CN" dirty="0"/>
          </a:p>
          <a:p>
            <a:pPr lvl="2"/>
            <a:r>
              <a:rPr lang="zh-CN" altLang="en-US" dirty="0"/>
              <a:t>控制字符</a:t>
            </a:r>
            <a:r>
              <a:rPr lang="en-US" altLang="zh-CN" dirty="0"/>
              <a:t>4</a:t>
            </a:r>
            <a:r>
              <a:rPr lang="zh-CN" altLang="en-US" dirty="0"/>
              <a:t>个（水平和垂直制表符、换页符、换行符）</a:t>
            </a:r>
            <a:endParaRPr lang="en-US" altLang="zh-CN" dirty="0"/>
          </a:p>
          <a:p>
            <a:pPr lvl="2"/>
            <a:r>
              <a:rPr lang="zh-CN" altLang="en-US" dirty="0"/>
              <a:t>其它可见字符</a:t>
            </a:r>
            <a:r>
              <a:rPr lang="en-US" altLang="zh-CN" dirty="0"/>
              <a:t>29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转义序列（</a:t>
            </a:r>
            <a:r>
              <a:rPr lang="en-US" altLang="zh-CN" dirty="0"/>
              <a:t>P38</a:t>
            </a:r>
            <a:r>
              <a:rPr lang="zh-CN" altLang="en-US" dirty="0"/>
              <a:t>表</a:t>
            </a:r>
            <a:r>
              <a:rPr lang="en-US" altLang="zh-CN" dirty="0"/>
              <a:t>2.4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基本字符的一符多义</a:t>
            </a:r>
            <a:endParaRPr lang="en-US" altLang="zh-CN" dirty="0"/>
          </a:p>
          <a:p>
            <a:pPr lvl="2"/>
            <a:r>
              <a:rPr lang="zh-CN" altLang="en-US" dirty="0"/>
              <a:t>以反斜杠</a:t>
            </a:r>
            <a:r>
              <a:rPr lang="en-US" altLang="zh-CN" dirty="0"/>
              <a:t>\</a:t>
            </a:r>
            <a:r>
              <a:rPr lang="zh-CN" altLang="en-US" dirty="0"/>
              <a:t>开头</a:t>
            </a:r>
            <a:endParaRPr lang="en-US" altLang="zh-CN" dirty="0"/>
          </a:p>
          <a:p>
            <a:pPr lvl="2"/>
            <a:r>
              <a:rPr lang="zh-CN" altLang="en-US" dirty="0"/>
              <a:t>一般用于输出字符串中的字符</a:t>
            </a:r>
          </a:p>
          <a:p>
            <a:pPr lvl="2">
              <a:spcBef>
                <a:spcPts val="0"/>
              </a:spcBef>
            </a:pPr>
            <a:endParaRPr lang="en-US" altLang="zh-CN" dirty="0">
              <a:latin typeface="+mn-lt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3149867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字符型常量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ASCII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占</a:t>
            </a:r>
            <a:r>
              <a:rPr lang="en-US" altLang="zh-CN" dirty="0"/>
              <a:t>1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表示范围：</a:t>
            </a:r>
            <a:r>
              <a:rPr lang="en-US" altLang="zh-CN" dirty="0"/>
              <a:t>-128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~</a:t>
            </a:r>
            <a:r>
              <a:rPr lang="en-US" altLang="zh-CN" dirty="0"/>
              <a:t>127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ASCII</a:t>
            </a:r>
            <a:r>
              <a:rPr lang="zh-CN" altLang="en-US" dirty="0"/>
              <a:t>码将字符型常量与整型常量建立对应关系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/>
              <a:t>位二进制编码，有</a:t>
            </a:r>
            <a:r>
              <a:rPr lang="en-US" altLang="zh-CN" dirty="0"/>
              <a:t>128</a:t>
            </a:r>
            <a:r>
              <a:rPr lang="zh-CN" altLang="en-US" dirty="0"/>
              <a:t>不同的编码值，每个值对应一个</a:t>
            </a:r>
            <a:r>
              <a:rPr lang="en-US" altLang="zh-CN" dirty="0"/>
              <a:t>ASCII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2"/>
            <a:r>
              <a:rPr lang="en-US" altLang="zh-CN" dirty="0"/>
              <a:t>0~127</a:t>
            </a:r>
          </a:p>
          <a:p>
            <a:pPr lvl="1"/>
            <a:r>
              <a:rPr lang="zh-CN" altLang="en-US" dirty="0"/>
              <a:t>扩展：</a:t>
            </a:r>
            <a:r>
              <a:rPr lang="en-US" altLang="zh-CN" dirty="0"/>
              <a:t>8</a:t>
            </a:r>
            <a:r>
              <a:rPr lang="zh-CN" altLang="en-US" dirty="0"/>
              <a:t>位二进制编码</a:t>
            </a:r>
            <a:endParaRPr lang="en-US" altLang="zh-CN" dirty="0"/>
          </a:p>
          <a:p>
            <a:pPr lvl="2"/>
            <a:r>
              <a:rPr lang="en-US" altLang="zh-CN" dirty="0"/>
              <a:t>-128~127</a:t>
            </a:r>
          </a:p>
          <a:p>
            <a:pPr lvl="2"/>
            <a:r>
              <a:rPr lang="en-US" altLang="zh-CN" dirty="0"/>
              <a:t>0~255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7047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err="1"/>
              <a:t>UniCode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Unicode</a:t>
            </a:r>
            <a:r>
              <a:rPr lang="zh-CN" altLang="en-US" dirty="0"/>
              <a:t>是标准，定义了一组字符及其代码点，可以表示更大范围的字符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UTF-8</a:t>
            </a:r>
            <a:r>
              <a:rPr lang="zh-CN" altLang="en-US" dirty="0"/>
              <a:t>、</a:t>
            </a:r>
            <a:r>
              <a:rPr lang="en-US" altLang="zh-CN" dirty="0"/>
              <a:t>UTF16</a:t>
            </a:r>
            <a:r>
              <a:rPr lang="zh-CN" altLang="en-US" dirty="0"/>
              <a:t>和</a:t>
            </a:r>
            <a:r>
              <a:rPr lang="en-US" altLang="zh-CN" dirty="0"/>
              <a:t>UTF-32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UTF-8</a:t>
            </a:r>
            <a:r>
              <a:rPr lang="zh-CN" altLang="en-US" dirty="0"/>
              <a:t>将字符表示为</a:t>
            </a:r>
            <a:r>
              <a:rPr lang="en-US" altLang="zh-CN" dirty="0"/>
              <a:t>1</a:t>
            </a:r>
            <a:r>
              <a:rPr lang="zh-CN" altLang="en-US" dirty="0"/>
              <a:t>个字节或者</a:t>
            </a:r>
            <a:r>
              <a:rPr lang="en-US" altLang="zh-CN" dirty="0"/>
              <a:t>4</a:t>
            </a:r>
            <a:r>
              <a:rPr lang="zh-CN" altLang="en-US" dirty="0"/>
              <a:t>个字节的变化序列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UTF-16</a:t>
            </a:r>
            <a:r>
              <a:rPr lang="zh-CN" altLang="en-US" dirty="0"/>
              <a:t>将字符表示</a:t>
            </a:r>
            <a:r>
              <a:rPr lang="en-US" altLang="zh-CN" dirty="0"/>
              <a:t>1</a:t>
            </a:r>
            <a:r>
              <a:rPr lang="zh-CN" altLang="en-US" dirty="0"/>
              <a:t>个或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16</a:t>
            </a:r>
            <a:r>
              <a:rPr lang="zh-CN" altLang="en-US" dirty="0"/>
              <a:t>位值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UTF-32</a:t>
            </a:r>
            <a:r>
              <a:rPr lang="zh-CN" altLang="en-US" dirty="0"/>
              <a:t>将字符表示为</a:t>
            </a:r>
            <a:r>
              <a:rPr lang="en-US" altLang="zh-CN" dirty="0"/>
              <a:t>32</a:t>
            </a:r>
            <a:r>
              <a:rPr lang="zh-CN" altLang="en-US" dirty="0"/>
              <a:t>位值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字符常量加前缀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u8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或</a:t>
            </a:r>
            <a:r>
              <a:rPr lang="en-US" altLang="zh-CN" dirty="0"/>
              <a:t>U</a:t>
            </a:r>
            <a:r>
              <a:rPr lang="zh-CN" altLang="en-US" dirty="0"/>
              <a:t>，分别对应宽字符</a:t>
            </a:r>
            <a:r>
              <a:rPr lang="en-US" altLang="zh-CN" dirty="0" err="1"/>
              <a:t>wchar_t</a:t>
            </a:r>
            <a:r>
              <a:rPr lang="zh-CN" altLang="en-US" dirty="0"/>
              <a:t>、</a:t>
            </a:r>
            <a:r>
              <a:rPr lang="en-US" altLang="zh-CN" dirty="0"/>
              <a:t>UTF-8</a:t>
            </a:r>
            <a:r>
              <a:rPr lang="zh-CN" altLang="en-US" dirty="0"/>
              <a:t>、</a:t>
            </a:r>
            <a:r>
              <a:rPr lang="en-US" altLang="zh-CN" dirty="0"/>
              <a:t>UTF16</a:t>
            </a:r>
            <a:r>
              <a:rPr lang="zh-CN" altLang="en-US" dirty="0"/>
              <a:t>和</a:t>
            </a:r>
            <a:r>
              <a:rPr lang="en-US" altLang="zh-CN" dirty="0"/>
              <a:t>UTF-32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字符型常量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877279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20" name="矩形 19"/>
          <p:cNvSpPr/>
          <p:nvPr/>
        </p:nvSpPr>
        <p:spPr>
          <a:xfrm>
            <a:off x="518281" y="1894260"/>
            <a:ext cx="8158175" cy="34069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字符型常量（</a:t>
            </a:r>
            <a:r>
              <a:rPr lang="en-US" altLang="zh-CN" sz="2800" dirty="0">
                <a:solidFill>
                  <a:schemeClr val="tx1"/>
                </a:solidFill>
              </a:rPr>
              <a:t>char</a:t>
            </a:r>
            <a:r>
              <a:rPr lang="zh-CN" altLang="en-US" sz="2800" dirty="0">
                <a:solidFill>
                  <a:schemeClr val="tx1"/>
                </a:solidFill>
              </a:rPr>
              <a:t>）：一个字符，由单引号标识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char</a:t>
            </a:r>
            <a:r>
              <a:rPr lang="zh-CN" altLang="en-US" sz="2400" dirty="0">
                <a:solidFill>
                  <a:schemeClr val="tx1"/>
                </a:solidFill>
              </a:rPr>
              <a:t>型：</a:t>
            </a:r>
            <a:r>
              <a:rPr lang="en-US" altLang="zh-CN" sz="2400" dirty="0">
                <a:solidFill>
                  <a:schemeClr val="tx1"/>
                </a:solidFill>
              </a:rPr>
              <a:t> ‘a’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</a:rPr>
              <a:t>宽字符型，加前缀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L’a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UTF-8</a:t>
            </a:r>
            <a:r>
              <a:rPr lang="zh-CN" altLang="en-US" sz="2400" dirty="0">
                <a:solidFill>
                  <a:schemeClr val="tx1"/>
                </a:solidFill>
              </a:rPr>
              <a:t>字符型，加前缀</a:t>
            </a:r>
            <a:r>
              <a:rPr lang="en-US" altLang="zh-CN" sz="2400" dirty="0">
                <a:solidFill>
                  <a:schemeClr val="tx1"/>
                </a:solidFill>
              </a:rPr>
              <a:t>u8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u8’a’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UTF-16</a:t>
            </a:r>
            <a:r>
              <a:rPr lang="zh-CN" altLang="en-US" sz="2400" dirty="0">
                <a:solidFill>
                  <a:schemeClr val="tx1"/>
                </a:solidFill>
              </a:rPr>
              <a:t>字符型，加前缀</a:t>
            </a:r>
            <a:r>
              <a:rPr lang="en-US" altLang="zh-CN" sz="2400" dirty="0">
                <a:solidFill>
                  <a:schemeClr val="tx1"/>
                </a:solidFill>
              </a:rPr>
              <a:t>u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u’a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UTF-32</a:t>
            </a:r>
            <a:r>
              <a:rPr lang="zh-CN" altLang="en-US" sz="2400" dirty="0">
                <a:solidFill>
                  <a:schemeClr val="tx1"/>
                </a:solidFill>
              </a:rPr>
              <a:t>字符型，加前缀</a:t>
            </a:r>
            <a:r>
              <a:rPr lang="en-US" altLang="zh-CN" sz="2400" dirty="0">
                <a:solidFill>
                  <a:schemeClr val="tx1"/>
                </a:solidFill>
              </a:rPr>
              <a:t>U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U’a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46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字符串常量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用双引号括起来的字符序列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以字符</a:t>
            </a:r>
            <a:r>
              <a:rPr lang="en-US" altLang="zh-CN" dirty="0">
                <a:solidFill>
                  <a:srgbClr val="C00000"/>
                </a:solidFill>
              </a:rPr>
              <a:t>‘\0’</a:t>
            </a:r>
            <a:r>
              <a:rPr lang="zh-CN" altLang="en-US" dirty="0"/>
              <a:t>结尾，包含</a:t>
            </a:r>
            <a:r>
              <a:rPr lang="en-US" altLang="zh-CN" dirty="0"/>
              <a:t>0</a:t>
            </a:r>
            <a:r>
              <a:rPr lang="zh-CN" altLang="en-US" dirty="0"/>
              <a:t>个、</a:t>
            </a:r>
            <a:r>
              <a:rPr lang="en-US" altLang="zh-CN" dirty="0"/>
              <a:t>1</a:t>
            </a:r>
            <a:r>
              <a:rPr lang="zh-CN" altLang="en-US" dirty="0"/>
              <a:t>个或多个字符的序列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字符串长度为字符数</a:t>
            </a:r>
            <a:r>
              <a:rPr lang="en-US" altLang="zh-CN" dirty="0"/>
              <a:t>+1</a:t>
            </a:r>
            <a:r>
              <a:rPr lang="zh-CN" altLang="en-US" dirty="0"/>
              <a:t>，如</a:t>
            </a:r>
            <a:r>
              <a:rPr lang="zh-CN" altLang="en-US" sz="2200" dirty="0"/>
              <a:t>“</a:t>
            </a:r>
            <a:r>
              <a:rPr lang="en-US" altLang="zh-CN" sz="2200" dirty="0"/>
              <a:t>string constant</a:t>
            </a:r>
            <a:r>
              <a:rPr lang="zh-CN" altLang="en-US" sz="2200" dirty="0"/>
              <a:t>”长度为</a:t>
            </a:r>
            <a:r>
              <a:rPr lang="en-US" altLang="zh-CN" sz="2200" dirty="0"/>
              <a:t>16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前缀：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R, u8, u8R, u, </a:t>
            </a:r>
            <a:r>
              <a:rPr lang="en-US" altLang="zh-CN" dirty="0" err="1"/>
              <a:t>uR</a:t>
            </a:r>
            <a:r>
              <a:rPr lang="en-US" altLang="zh-CN" dirty="0"/>
              <a:t>, U, UR, L, LR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U8</a:t>
            </a:r>
            <a:r>
              <a:rPr lang="zh-CN" altLang="en-US" dirty="0"/>
              <a:t>：</a:t>
            </a:r>
            <a:r>
              <a:rPr lang="en-US" altLang="zh-CN" dirty="0"/>
              <a:t>UTF-8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u</a:t>
            </a:r>
            <a:r>
              <a:rPr lang="zh-CN" altLang="en-US" dirty="0"/>
              <a:t>：</a:t>
            </a:r>
            <a:r>
              <a:rPr lang="en-US" altLang="zh-CN" dirty="0"/>
              <a:t>UTF-16</a:t>
            </a:r>
            <a:r>
              <a:rPr lang="zh-CN" altLang="en-US" dirty="0"/>
              <a:t>字符串，</a:t>
            </a:r>
            <a:r>
              <a:rPr lang="en-US" altLang="zh-CN" dirty="0"/>
              <a:t>char16_t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U</a:t>
            </a:r>
            <a:r>
              <a:rPr lang="zh-CN" altLang="en-US" dirty="0"/>
              <a:t>：</a:t>
            </a:r>
            <a:r>
              <a:rPr lang="en-US" altLang="zh-CN" dirty="0"/>
              <a:t>UTF-32</a:t>
            </a:r>
            <a:r>
              <a:rPr lang="zh-CN" altLang="en-US" dirty="0"/>
              <a:t>字符串，</a:t>
            </a:r>
            <a:r>
              <a:rPr lang="en-US" altLang="zh-CN" dirty="0"/>
              <a:t>char32_t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L</a:t>
            </a:r>
            <a:r>
              <a:rPr lang="zh-CN" altLang="en-US" dirty="0"/>
              <a:t>：宽字符串，</a:t>
            </a:r>
            <a:r>
              <a:rPr lang="en-US" altLang="zh-CN" dirty="0" err="1"/>
              <a:t>wchar_t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R</a:t>
            </a:r>
            <a:r>
              <a:rPr lang="zh-CN" altLang="en-US" dirty="0"/>
              <a:t>：表示该字符串常量为原始字符串字面值常量</a:t>
            </a:r>
            <a:endParaRPr lang="en-US" altLang="zh-CN" dirty="0"/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1761003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字符串常量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原始字符串字面值常量（</a:t>
            </a:r>
            <a:r>
              <a:rPr lang="en-US" altLang="zh-CN" dirty="0"/>
              <a:t>raw string literal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不包含转义字符，全部按照原始字符理解字符串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R"(…… )"</a:t>
            </a:r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R"(C++ \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nProgramming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)";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输出：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&lt;&lt;"C++ \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nProgramming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输出：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67744" y="42210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\</a:t>
            </a:r>
            <a:r>
              <a:rPr lang="en-US" altLang="zh-CN" dirty="0" err="1"/>
              <a:t>nProgramming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267744" y="508518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</a:t>
            </a:r>
          </a:p>
          <a:p>
            <a:r>
              <a:rPr lang="en-US" altLang="zh-CN" dirty="0"/>
              <a:t>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459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布尔型常量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只有两个值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true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对应非</a:t>
            </a:r>
            <a:r>
              <a:rPr lang="en-US" altLang="zh-CN" dirty="0"/>
              <a:t>0</a:t>
            </a:r>
            <a:r>
              <a:rPr lang="zh-CN" altLang="en-US" dirty="0"/>
              <a:t>整数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false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对应整数</a:t>
            </a:r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457200" y="3933056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指针字面值常量</a:t>
            </a:r>
            <a:endParaRPr lang="en-US" altLang="zh-CN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57200" y="4665117"/>
            <a:ext cx="8229600" cy="171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 "/>
              <a:defRPr sz="28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nullptr</a:t>
            </a:r>
            <a:endParaRPr lang="en-US" altLang="zh-CN" dirty="0"/>
          </a:p>
          <a:p>
            <a:pPr lvl="1"/>
            <a:r>
              <a:rPr lang="zh-CN" altLang="en-US" dirty="0"/>
              <a:t>空指针，用于初始化“悬挂”状态的指针变量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000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用户定义字面值常量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用户定义字面值常量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operator</a:t>
            </a:r>
            <a:r>
              <a:rPr lang="zh-CN" altLang="en-US" dirty="0"/>
              <a:t>定义后缀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返回值类型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operator""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后缀名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参数表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zh-CN" altLang="en-US" dirty="0"/>
              <a:t>将后缀的功能用函数描述，该后缀为用户自定义的字面值常量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""km(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double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1000;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&lt;&lt;100.0km&lt;&lt;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zh-CN" altLang="en-US" dirty="0"/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字面值常量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44208" y="3933056"/>
            <a:ext cx="2664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支持用户自定义字面值常量的参数类型包括：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endParaRPr lang="en-US" altLang="zh-CN" dirty="0"/>
          </a:p>
          <a:p>
            <a:r>
              <a:rPr lang="en-US" altLang="zh-CN" dirty="0"/>
              <a:t>char</a:t>
            </a:r>
          </a:p>
          <a:p>
            <a:r>
              <a:rPr lang="en-US" altLang="zh-CN" dirty="0" err="1"/>
              <a:t>wchar_t</a:t>
            </a:r>
            <a:endParaRPr lang="en-US" altLang="zh-CN" dirty="0"/>
          </a:p>
          <a:p>
            <a:r>
              <a:rPr lang="en-US" altLang="zh-CN" dirty="0"/>
              <a:t>char16_t</a:t>
            </a:r>
          </a:p>
          <a:p>
            <a:r>
              <a:rPr lang="en-US" altLang="zh-CN" dirty="0"/>
              <a:t>char32_t</a:t>
            </a:r>
          </a:p>
          <a:p>
            <a:r>
              <a:rPr lang="en-US" altLang="zh-CN" dirty="0"/>
              <a:t>long double</a:t>
            </a:r>
          </a:p>
          <a:p>
            <a:r>
              <a:rPr lang="zh-CN" altLang="en-US" dirty="0"/>
              <a:t>以及相应的复合类型</a:t>
            </a:r>
          </a:p>
        </p:txBody>
      </p:sp>
    </p:spTree>
    <p:extLst>
      <p:ext uri="{BB962C8B-B14F-4D97-AF65-F5344CB8AC3E}">
        <p14:creationId xmlns:p14="http://schemas.microsoft.com/office/powerpoint/2010/main" val="4146939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运算符（</a:t>
            </a:r>
            <a:r>
              <a:rPr lang="en-US" altLang="zh-CN" dirty="0"/>
              <a:t>operator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977" y="1772816"/>
            <a:ext cx="8064896" cy="2205038"/>
          </a:xfrm>
        </p:spPr>
        <p:txBody>
          <a:bodyPr/>
          <a:lstStyle/>
          <a:p>
            <a:r>
              <a:rPr lang="zh-CN" altLang="en-US" dirty="0"/>
              <a:t>由字母、数字之外的第三类基本符号组成</a:t>
            </a:r>
            <a:endParaRPr lang="en-US" altLang="zh-CN" dirty="0"/>
          </a:p>
          <a:p>
            <a:r>
              <a:rPr lang="zh-CN" altLang="en-US" dirty="0"/>
              <a:t>个别关键字如</a:t>
            </a:r>
            <a:r>
              <a:rPr lang="en-US" altLang="zh-CN" dirty="0" err="1"/>
              <a:t>sizeof</a:t>
            </a:r>
            <a:r>
              <a:rPr lang="zh-CN" altLang="en-US" dirty="0"/>
              <a:t>、</a:t>
            </a:r>
            <a:r>
              <a:rPr lang="en-US" altLang="zh-CN" dirty="0"/>
              <a:t>new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，也被认为是运算符</a:t>
            </a:r>
            <a:endParaRPr lang="en-US" altLang="zh-CN" dirty="0"/>
          </a:p>
          <a:p>
            <a:r>
              <a:rPr lang="zh-CN" altLang="en-US" dirty="0"/>
              <a:t>其余运算符为：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789040"/>
            <a:ext cx="6410325" cy="17891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21503" y="5744045"/>
            <a:ext cx="690252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400" kern="0" dirty="0">
                <a:latin typeface="Arial" charset="0"/>
              </a:rPr>
              <a:t>某些运算符还有其它用途，如乘运算符</a:t>
            </a:r>
            <a:r>
              <a:rPr lang="en-US" altLang="zh-CN" sz="2400" kern="0" dirty="0">
                <a:latin typeface="Arial" charset="0"/>
              </a:rPr>
              <a:t>*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运算符</a:t>
            </a:r>
          </a:p>
        </p:txBody>
      </p:sp>
      <p:sp>
        <p:nvSpPr>
          <p:cNvPr id="16" name="矩形 1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2403795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分隔符（</a:t>
            </a:r>
            <a:r>
              <a:rPr lang="en-US" altLang="zh-CN" dirty="0"/>
              <a:t>Punctuator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8589"/>
            <a:ext cx="7499176" cy="1990724"/>
          </a:xfrm>
        </p:spPr>
        <p:txBody>
          <a:bodyPr/>
          <a:lstStyle/>
          <a:p>
            <a:r>
              <a:rPr lang="zh-CN" altLang="en-US" dirty="0"/>
              <a:t>没有明确的含义，但在程序中必不可少</a:t>
            </a:r>
            <a:endParaRPr lang="en-US" altLang="zh-CN" dirty="0"/>
          </a:p>
          <a:p>
            <a:r>
              <a:rPr lang="zh-CN" altLang="en-US" dirty="0"/>
              <a:t>用来界定或分隔程序中的语法成分，类似于“标点符号”</a:t>
            </a:r>
            <a:endParaRPr lang="en-US" altLang="zh-CN" dirty="0"/>
          </a:p>
          <a:p>
            <a:r>
              <a:rPr lang="zh-CN" altLang="en-US" dirty="0"/>
              <a:t>常用分隔符有：</a:t>
            </a:r>
            <a:endParaRPr lang="en-US" altLang="zh-CN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1672" y="4653136"/>
            <a:ext cx="4396632" cy="5080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 bwMode="auto">
          <a:xfrm>
            <a:off x="2698000" y="4719010"/>
            <a:ext cx="176126" cy="4381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</a:rPr>
              <a:t>˽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关键字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分隔符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字面值常量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运算符</a:t>
            </a:r>
          </a:p>
        </p:txBody>
      </p:sp>
      <p:sp>
        <p:nvSpPr>
          <p:cNvPr id="17" name="矩形 16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■</a:t>
            </a:r>
          </a:p>
        </p:txBody>
      </p:sp>
    </p:spTree>
    <p:extLst>
      <p:ext uri="{BB962C8B-B14F-4D97-AF65-F5344CB8AC3E}">
        <p14:creationId xmlns:p14="http://schemas.microsoft.com/office/powerpoint/2010/main" val="368775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B50CC-D50D-4CE6-B40A-08FDDD84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源文件与头文件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E442E-6F7E-42C9-997B-76504DDB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扩展名为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包含函数和全部可执行代码</a:t>
            </a:r>
            <a:endParaRPr lang="en-US" altLang="zh-CN" dirty="0"/>
          </a:p>
          <a:p>
            <a:r>
              <a:rPr lang="zh-CN" altLang="en-US" dirty="0"/>
              <a:t>头文件</a:t>
            </a:r>
            <a:endParaRPr lang="en-US" altLang="zh-CN" dirty="0"/>
          </a:p>
          <a:p>
            <a:pPr lvl="1"/>
            <a:r>
              <a:rPr lang="zh-CN" altLang="en-US" dirty="0"/>
              <a:t>扩展名为</a:t>
            </a:r>
            <a:r>
              <a:rPr lang="en-US" altLang="zh-CN" dirty="0"/>
              <a:t>.h</a:t>
            </a:r>
          </a:p>
          <a:p>
            <a:pPr lvl="1"/>
            <a:r>
              <a:rPr lang="zh-CN" altLang="en-US" dirty="0"/>
              <a:t>标准库的头文件不带扩展名</a:t>
            </a:r>
            <a:endParaRPr lang="en-US" altLang="zh-CN" dirty="0"/>
          </a:p>
          <a:p>
            <a:pPr lvl="1"/>
            <a:r>
              <a:rPr lang="zh-CN" altLang="en-US" dirty="0"/>
              <a:t>包含许多内容</a:t>
            </a:r>
            <a:endParaRPr lang="en-US" altLang="zh-CN" dirty="0"/>
          </a:p>
          <a:p>
            <a:pPr lvl="2"/>
            <a:r>
              <a:rPr lang="zh-CN" altLang="en-US" dirty="0"/>
              <a:t>函数原型</a:t>
            </a:r>
            <a:endParaRPr lang="en-US" altLang="zh-CN" dirty="0"/>
          </a:p>
          <a:p>
            <a:pPr lvl="2"/>
            <a:r>
              <a:rPr lang="zh-CN" altLang="en-US" dirty="0"/>
              <a:t>类定义</a:t>
            </a:r>
            <a:endParaRPr lang="en-US" altLang="zh-CN" dirty="0"/>
          </a:p>
          <a:p>
            <a:pPr lvl="2"/>
            <a:r>
              <a:rPr lang="zh-CN" altLang="en-US" dirty="0"/>
              <a:t>模板定义</a:t>
            </a:r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24" name="矩形 23"/>
          <p:cNvSpPr/>
          <p:nvPr/>
        </p:nvSpPr>
        <p:spPr>
          <a:xfrm>
            <a:off x="5004048" y="1412776"/>
            <a:ext cx="576064" cy="412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14" y="1134024"/>
            <a:ext cx="4609586" cy="4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9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注释和空白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25625"/>
            <a:ext cx="3712562" cy="4351338"/>
          </a:xfrm>
        </p:spPr>
        <p:txBody>
          <a:bodyPr/>
          <a:lstStyle/>
          <a:p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zh-CN" altLang="en-US" dirty="0"/>
              <a:t>编译器忽略</a:t>
            </a:r>
            <a:endParaRPr lang="en-US" altLang="zh-CN" dirty="0"/>
          </a:p>
          <a:p>
            <a:pPr lvl="1"/>
            <a:r>
              <a:rPr lang="zh-CN" altLang="en-US" dirty="0"/>
              <a:t>一行或多行</a:t>
            </a:r>
            <a:endParaRPr lang="en-US" altLang="zh-CN" dirty="0"/>
          </a:p>
          <a:p>
            <a:pPr lvl="2"/>
            <a:r>
              <a:rPr lang="en-US" altLang="zh-CN" dirty="0"/>
              <a:t>//</a:t>
            </a:r>
          </a:p>
          <a:p>
            <a:pPr lvl="2"/>
            <a:r>
              <a:rPr lang="en-US" altLang="zh-CN" dirty="0"/>
              <a:t>/*</a:t>
            </a:r>
            <a:r>
              <a:rPr lang="zh-CN" altLang="en-US" dirty="0"/>
              <a:t>和</a:t>
            </a:r>
            <a:r>
              <a:rPr lang="en-US" altLang="zh-CN" dirty="0"/>
              <a:t>*/</a:t>
            </a:r>
          </a:p>
          <a:p>
            <a:r>
              <a:rPr lang="zh-CN" altLang="en-US" dirty="0"/>
              <a:t>空白</a:t>
            </a:r>
            <a:endParaRPr lang="en-US" altLang="zh-CN" dirty="0"/>
          </a:p>
          <a:p>
            <a:pPr lvl="1"/>
            <a:r>
              <a:rPr lang="zh-CN" altLang="en-US" dirty="0"/>
              <a:t>空格、制表符、换行符和换页符的任意序列</a:t>
            </a:r>
            <a:endParaRPr lang="en-US" altLang="zh-CN" dirty="0"/>
          </a:p>
          <a:p>
            <a:pPr lvl="1"/>
            <a:r>
              <a:rPr lang="zh-CN" altLang="en-US" dirty="0"/>
              <a:t>编译器一般会忽略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683" y="954362"/>
            <a:ext cx="5115829" cy="554524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076056" y="1789987"/>
            <a:ext cx="720080" cy="198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22142" y="2852936"/>
            <a:ext cx="394440" cy="1915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4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25625"/>
            <a:ext cx="3761783" cy="4351338"/>
          </a:xfrm>
        </p:spPr>
        <p:txBody>
          <a:bodyPr/>
          <a:lstStyle/>
          <a:p>
            <a:r>
              <a:rPr lang="zh-CN" altLang="en-US" dirty="0"/>
              <a:t>预处理指令</a:t>
            </a:r>
            <a:endParaRPr lang="en-US" altLang="zh-CN" dirty="0"/>
          </a:p>
          <a:p>
            <a:pPr lvl="1"/>
            <a:r>
              <a:rPr lang="zh-CN" altLang="en-US" dirty="0"/>
              <a:t>以某种方式修改源代码，并编译为可执行的形式</a:t>
            </a:r>
            <a:endParaRPr lang="en-US" altLang="zh-CN" dirty="0"/>
          </a:p>
          <a:p>
            <a:pPr lvl="2"/>
            <a:r>
              <a:rPr lang="en-US" altLang="zh-CN" dirty="0"/>
              <a:t>#include</a:t>
            </a:r>
          </a:p>
          <a:p>
            <a:pPr lvl="2"/>
            <a:r>
              <a:rPr lang="en-US" altLang="zh-CN" dirty="0"/>
              <a:t>#define</a:t>
            </a:r>
          </a:p>
          <a:p>
            <a:pPr lvl="2"/>
            <a:r>
              <a:rPr lang="en-US" altLang="zh-CN" dirty="0"/>
              <a:t>…</a:t>
            </a:r>
          </a:p>
        </p:txBody>
      </p:sp>
      <p:sp>
        <p:nvSpPr>
          <p:cNvPr id="15" name="矩形 1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sp>
        <p:nvSpPr>
          <p:cNvPr id="23" name="矩形 22"/>
          <p:cNvSpPr/>
          <p:nvPr/>
        </p:nvSpPr>
        <p:spPr>
          <a:xfrm>
            <a:off x="4067944" y="1134024"/>
            <a:ext cx="509662" cy="22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151765"/>
            <a:ext cx="4922626" cy="533582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067944" y="1416173"/>
            <a:ext cx="504056" cy="4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4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25625"/>
            <a:ext cx="3856942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函数是命名的代码块，执行定义好的操作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C++</a:t>
            </a:r>
            <a:r>
              <a:rPr lang="zh-CN" altLang="en-US" dirty="0"/>
              <a:t>程序至少包含一个函数</a:t>
            </a:r>
            <a:endParaRPr lang="en-US" altLang="zh-CN" dirty="0"/>
          </a:p>
          <a:p>
            <a:pPr lvl="1"/>
            <a:r>
              <a:rPr lang="zh-CN" altLang="en-US" dirty="0"/>
              <a:t>主函数：程序的入口</a:t>
            </a:r>
            <a:endParaRPr lang="en-US" altLang="zh-CN" dirty="0"/>
          </a:p>
          <a:p>
            <a:r>
              <a:rPr lang="zh-CN" altLang="en-US" dirty="0"/>
              <a:t>函数的优点：</a:t>
            </a:r>
            <a:endParaRPr lang="en-US" altLang="zh-CN" dirty="0"/>
          </a:p>
          <a:p>
            <a:pPr lvl="1"/>
            <a:r>
              <a:rPr lang="zh-CN" altLang="en-US" dirty="0"/>
              <a:t>程序被分解为不同的单元，易于开发和测试</a:t>
            </a:r>
            <a:endParaRPr lang="en-US" altLang="zh-CN" dirty="0"/>
          </a:p>
          <a:p>
            <a:pPr lvl="1"/>
            <a:r>
              <a:rPr lang="zh-CN" altLang="en-US" dirty="0"/>
              <a:t>一个函数可以在程序的几个不同的地方重用，避免了代码的重复</a:t>
            </a:r>
            <a:endParaRPr lang="en-US" altLang="zh-CN" dirty="0"/>
          </a:p>
          <a:p>
            <a:pPr lvl="1"/>
            <a:r>
              <a:rPr lang="zh-CN" altLang="en-US" dirty="0"/>
              <a:t>一个函数可以在不同程序中重用</a:t>
            </a:r>
            <a:endParaRPr lang="en-US" altLang="zh-CN" dirty="0"/>
          </a:p>
          <a:p>
            <a:pPr lvl="1"/>
            <a:r>
              <a:rPr lang="zh-CN" altLang="en-US" dirty="0"/>
              <a:t>函数是程序的子结构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107384"/>
            <a:ext cx="4825778" cy="523084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717629" y="2800715"/>
            <a:ext cx="2667335" cy="922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717629" y="3712660"/>
            <a:ext cx="2667335" cy="115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336320" y="5002970"/>
            <a:ext cx="4718694" cy="1335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7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语句（</a:t>
            </a:r>
            <a:r>
              <a:rPr lang="en-US" altLang="zh-CN" dirty="0"/>
              <a:t>Statement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25625"/>
            <a:ext cx="4106324" cy="435133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语句是</a:t>
            </a:r>
            <a:r>
              <a:rPr lang="en-US" altLang="zh-CN" dirty="0"/>
              <a:t>C++</a:t>
            </a:r>
            <a:r>
              <a:rPr lang="zh-CN" altLang="en-US" dirty="0"/>
              <a:t>程序的基本单元</a:t>
            </a:r>
            <a:endParaRPr lang="en-US" altLang="zh-CN" dirty="0"/>
          </a:p>
          <a:p>
            <a:r>
              <a:rPr lang="zh-CN" altLang="en-US" dirty="0"/>
              <a:t>分号表示语句的结束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语句的分类</a:t>
            </a:r>
            <a:endParaRPr lang="en-US" altLang="zh-CN" dirty="0"/>
          </a:p>
          <a:p>
            <a:pPr lvl="1"/>
            <a:r>
              <a:rPr lang="zh-CN" altLang="en-US" dirty="0"/>
              <a:t>标签语句（</a:t>
            </a:r>
            <a:r>
              <a:rPr lang="en-US" altLang="zh-CN" dirty="0"/>
              <a:t>Labeled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表达式语句（</a:t>
            </a:r>
            <a:r>
              <a:rPr lang="en-US" altLang="zh-CN" dirty="0"/>
              <a:t>Expression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复合语句或语句块（</a:t>
            </a:r>
            <a:r>
              <a:rPr lang="en-US" altLang="zh-CN" dirty="0"/>
              <a:t>Compound statement or block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选择语句（</a:t>
            </a:r>
            <a:r>
              <a:rPr lang="en-US" altLang="zh-CN" dirty="0"/>
              <a:t>Selection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循环语句（</a:t>
            </a:r>
            <a:r>
              <a:rPr lang="en-US" altLang="zh-CN" dirty="0"/>
              <a:t>Iteration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转向语句（</a:t>
            </a:r>
            <a:r>
              <a:rPr lang="en-US" altLang="zh-CN" dirty="0"/>
              <a:t>Jump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说明语句（</a:t>
            </a:r>
            <a:r>
              <a:rPr lang="en-US" altLang="zh-CN" dirty="0"/>
              <a:t>Declaration statement</a:t>
            </a:r>
            <a:r>
              <a:rPr lang="zh-CN" altLang="en-US" dirty="0"/>
              <a:t>）</a:t>
            </a:r>
          </a:p>
        </p:txBody>
      </p:sp>
      <p:sp>
        <p:nvSpPr>
          <p:cNvPr id="17" name="矩形 1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132436"/>
            <a:ext cx="4833625" cy="523935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719719" y="2301875"/>
            <a:ext cx="895749" cy="297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154219" y="3072650"/>
            <a:ext cx="1784981" cy="555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719719" y="5658330"/>
            <a:ext cx="1400381" cy="57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54218" y="4240099"/>
            <a:ext cx="1784981" cy="557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7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928813"/>
            <a:ext cx="8229600" cy="4500562"/>
          </a:xfrm>
        </p:spPr>
        <p:txBody>
          <a:bodyPr/>
          <a:lstStyle/>
          <a:p>
            <a:r>
              <a:rPr lang="zh-CN" altLang="en-US" dirty="0"/>
              <a:t>使用输入输出流执行</a:t>
            </a:r>
            <a:endParaRPr lang="en-US" altLang="zh-CN" dirty="0"/>
          </a:p>
          <a:p>
            <a:pPr lvl="1"/>
            <a:r>
              <a:rPr lang="zh-CN" altLang="en-US" dirty="0"/>
              <a:t>输入输出流类对象</a:t>
            </a:r>
            <a:endParaRPr lang="en-US" altLang="zh-CN" dirty="0"/>
          </a:p>
          <a:p>
            <a:pPr lvl="2"/>
            <a:r>
              <a:rPr lang="en-US" altLang="zh-CN" dirty="0" err="1"/>
              <a:t>cin</a:t>
            </a:r>
            <a:endParaRPr lang="en-US" altLang="zh-CN" dirty="0"/>
          </a:p>
          <a:p>
            <a:pPr lvl="2"/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插入运算符</a:t>
            </a:r>
            <a:r>
              <a:rPr lang="en-US" altLang="zh-CN" dirty="0"/>
              <a:t>&lt;&lt;</a:t>
            </a:r>
          </a:p>
          <a:p>
            <a:r>
              <a:rPr lang="zh-CN" altLang="en-US" dirty="0"/>
              <a:t>提取运算符</a:t>
            </a:r>
            <a:r>
              <a:rPr lang="en-US" altLang="zh-CN" dirty="0"/>
              <a:t>&gt;&gt;</a:t>
            </a:r>
          </a:p>
          <a:p>
            <a:r>
              <a:rPr lang="zh-CN" altLang="en-US" dirty="0"/>
              <a:t>格式控制</a:t>
            </a:r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源文件与头文件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语句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类和对象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注释与空白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数据的输入与输出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 模板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预处理指令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命名空间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标识符与关键字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908720"/>
            <a:ext cx="4915956" cy="532859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392124" y="4204693"/>
            <a:ext cx="1412124" cy="448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72000" y="5402139"/>
            <a:ext cx="4330824" cy="115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04048" y="5802293"/>
            <a:ext cx="1030666" cy="146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6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3659</Words>
  <Application>Microsoft Office PowerPoint</Application>
  <PresentationFormat>全屏显示(4:3)</PresentationFormat>
  <Paragraphs>591</Paragraphs>
  <Slides>39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方正姚体</vt:lpstr>
      <vt:lpstr>黑体</vt:lpstr>
      <vt:lpstr>华文琥珀</vt:lpstr>
      <vt:lpstr>楷体_GB2312</vt:lpstr>
      <vt:lpstr>宋体</vt:lpstr>
      <vt:lpstr>Arial</vt:lpstr>
      <vt:lpstr>Calibri</vt:lpstr>
      <vt:lpstr>Courier New</vt:lpstr>
      <vt:lpstr>Tahoma</vt:lpstr>
      <vt:lpstr>Wingdings</vt:lpstr>
      <vt:lpstr>Office 主题</vt:lpstr>
      <vt:lpstr>PowerPoint 演示文稿</vt:lpstr>
      <vt:lpstr>第一章 C++语言概述</vt:lpstr>
      <vt:lpstr>PowerPoint 演示文稿</vt:lpstr>
      <vt:lpstr>源文件与头文件</vt:lpstr>
      <vt:lpstr>注释和空白</vt:lpstr>
      <vt:lpstr>预处理指令</vt:lpstr>
      <vt:lpstr>函数</vt:lpstr>
      <vt:lpstr>语句（Statement）</vt:lpstr>
      <vt:lpstr>数据的输入输出</vt:lpstr>
      <vt:lpstr>命名空间</vt:lpstr>
      <vt:lpstr>命名空间</vt:lpstr>
      <vt:lpstr>命名空间解决的问题</vt:lpstr>
      <vt:lpstr>命名空间解决的问题</vt:lpstr>
      <vt:lpstr>命名空间解决的问题</vt:lpstr>
      <vt:lpstr>命名空间解决的问题</vt:lpstr>
      <vt:lpstr>使用命名空间</vt:lpstr>
      <vt:lpstr>使用命名空间</vt:lpstr>
      <vt:lpstr>标识符和关键字</vt:lpstr>
      <vt:lpstr>类和对象</vt:lpstr>
      <vt:lpstr>模板</vt:lpstr>
      <vt:lpstr>PowerPoint 演示文稿</vt:lpstr>
      <vt:lpstr>PowerPoint 演示文稿</vt:lpstr>
      <vt:lpstr>关键字（keyword）</vt:lpstr>
      <vt:lpstr>标识符（identifier）</vt:lpstr>
      <vt:lpstr>字面值常量（literal）</vt:lpstr>
      <vt:lpstr>整型常量</vt:lpstr>
      <vt:lpstr>浮点型常量</vt:lpstr>
      <vt:lpstr>浮点数的存储</vt:lpstr>
      <vt:lpstr>浮点数的存储</vt:lpstr>
      <vt:lpstr>字符型常量</vt:lpstr>
      <vt:lpstr>字符型常量</vt:lpstr>
      <vt:lpstr>字符型常量</vt:lpstr>
      <vt:lpstr>字符型常量</vt:lpstr>
      <vt:lpstr>字符串常量</vt:lpstr>
      <vt:lpstr>字符串常量</vt:lpstr>
      <vt:lpstr>布尔型常量</vt:lpstr>
      <vt:lpstr>用户定义字面值常量</vt:lpstr>
      <vt:lpstr>运算符（operator）</vt:lpstr>
      <vt:lpstr>分隔符（Punctuator）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2021-09-16T05:10:53Z</dcterms:modified>
</cp:coreProperties>
</file>