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64" r:id="rId2"/>
    <p:sldId id="763" r:id="rId3"/>
    <p:sldId id="736" r:id="rId4"/>
    <p:sldId id="725" r:id="rId5"/>
    <p:sldId id="726" r:id="rId6"/>
    <p:sldId id="727" r:id="rId7"/>
    <p:sldId id="728" r:id="rId8"/>
    <p:sldId id="729" r:id="rId9"/>
    <p:sldId id="730" r:id="rId10"/>
    <p:sldId id="731" r:id="rId11"/>
    <p:sldId id="748" r:id="rId12"/>
    <p:sldId id="749" r:id="rId13"/>
    <p:sldId id="750" r:id="rId14"/>
    <p:sldId id="751" r:id="rId15"/>
    <p:sldId id="746" r:id="rId16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3" autoAdjust="0"/>
    <p:restoredTop sz="88245" autoAdjust="0"/>
  </p:normalViewPr>
  <p:slideViewPr>
    <p:cSldViewPr>
      <p:cViewPr varScale="1">
        <p:scale>
          <a:sx n="110" d="100"/>
          <a:sy n="110" d="100"/>
        </p:scale>
        <p:origin x="2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806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444" y="3371365"/>
            <a:ext cx="8185727" cy="3195614"/>
          </a:xfrm>
          <a:prstGeom prst="rect">
            <a:avLst/>
          </a:prstGeom>
        </p:spPr>
        <p:txBody>
          <a:bodyPr vert="horz" lIns="99039" tIns="49520" rIns="99039" bIns="495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1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计算机学院</a:t>
            </a:r>
            <a:r>
              <a:rPr lang="en-US" altLang="zh-CN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网络空间安全学院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0979D-3867-4778-944F-B34FAE014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808CE-D521-40E9-ADE7-44971FE1B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96752"/>
            <a:ext cx="3905795" cy="3200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84" y="2109911"/>
            <a:ext cx="6797443" cy="4415433"/>
          </a:xfrm>
          <a:prstGeom prst="rect">
            <a:avLst/>
          </a:prstGeom>
        </p:spPr>
      </p:pic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351294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1.1】</a:t>
            </a:r>
            <a:r>
              <a:rPr lang="zh-CN" altLang="en-US" dirty="0">
                <a:solidFill>
                  <a:srgbClr val="C00000"/>
                </a:solidFill>
              </a:rPr>
              <a:t>最简单的</a:t>
            </a:r>
            <a:r>
              <a:rPr lang="en-US" altLang="zh-CN" dirty="0">
                <a:solidFill>
                  <a:srgbClr val="C00000"/>
                </a:solidFill>
              </a:rPr>
              <a:t>C++</a:t>
            </a:r>
            <a:r>
              <a:rPr lang="zh-CN" altLang="en-US" dirty="0">
                <a:solidFill>
                  <a:srgbClr val="C00000"/>
                </a:solidFill>
              </a:rPr>
              <a:t>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2204864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&lt;&lt;"This is a C++ Program."&lt;&lt;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3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1.2】</a:t>
            </a:r>
            <a:r>
              <a:rPr lang="zh-CN" altLang="en-US" dirty="0">
                <a:solidFill>
                  <a:srgbClr val="C00000"/>
                </a:solidFill>
              </a:rPr>
              <a:t>简单的输入输出交互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384376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name[20];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&lt;&lt;"What's your name?"&lt;&lt;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&lt;&lt;"Welcome "&lt;&lt;name&lt;&lt;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图片 5" descr="输入名字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622881"/>
            <a:ext cx="6484810" cy="1800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78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1.3】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</a:rPr>
              <a:t>输出本学期的课程表</a:t>
            </a:r>
            <a:endParaRPr lang="en-US" altLang="zh-CN" dirty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83432"/>
            <a:ext cx="8964488" cy="5301952"/>
          </a:xfrm>
        </p:spPr>
        <p:txBody>
          <a:bodyPr/>
          <a:lstStyle/>
          <a:p>
            <a:pPr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                                    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课程表                                  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&lt;&lt;"============================================================================"&lt;&lt;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::left);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时间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星期一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星期二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星期三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星期四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星期五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(10)&lt;&lt;"8:00"&lt;&lt;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高等数学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高等数学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线性代数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(10)&lt;&lt;"10:00"&lt;&lt;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政治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线性代数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习题课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英语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(10)&lt;&lt;"14:00"&lt;&lt;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体育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英语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习题课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(10)&lt;&lt;"16:00"&lt;&lt;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实验课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(10)&lt;&lt;"18:30"&lt;&lt;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b="1" dirty="0">
                <a:latin typeface="Courier New" pitchFamily="49" charset="0"/>
                <a:cs typeface="Courier New" pitchFamily="49" charset="0"/>
              </a:rPr>
              <a:t>实验课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&lt;&lt;"============================================================================"&lt;&lt;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52127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6" name="图片 5" descr="课表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053" y="1437135"/>
            <a:ext cx="8206939" cy="4608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197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1.4】</a:t>
            </a:r>
            <a:r>
              <a:rPr lang="zh-CN" altLang="en-US" dirty="0">
                <a:solidFill>
                  <a:srgbClr val="C00000"/>
                </a:solidFill>
              </a:rPr>
              <a:t>简单的计算程序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0056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op;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a=10,b=6;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&lt;&lt;"Select operation('+' or '-'):";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&gt;&gt;op;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(op){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'+':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&lt;&lt;"a"&lt;&lt;op&lt;&lt;"b="&lt;&lt;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'-':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&lt;&lt;"a"&lt;&lt;op&lt;&lt;"b="&lt;&lt;a-b&lt;&lt;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&lt;&lt;"No such operation!"&lt;&lt;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图片 5" descr="计算器程序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772816"/>
            <a:ext cx="4475336" cy="2448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58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第一章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结束</a:t>
            </a:r>
            <a:endParaRPr lang="zh-CN" altLang="en-US" dirty="0"/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28DB14-9EFB-4860-A7F8-652473957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529AC0-FF71-40D4-9503-7A6540993A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8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 dirty="0"/>
              <a:t>主讲： 刘晓光</a:t>
            </a:r>
            <a:endParaRPr lang="en-US" altLang="zh-CN" sz="2000" dirty="0"/>
          </a:p>
          <a:p>
            <a:r>
              <a:rPr lang="zh-CN" altLang="en-US" sz="2000" dirty="0"/>
              <a:t>张海威  张  莹</a:t>
            </a:r>
            <a:endParaRPr lang="en-US" altLang="zh-CN" sz="2000" dirty="0"/>
          </a:p>
          <a:p>
            <a:r>
              <a:rPr lang="zh-CN" altLang="en-US" sz="2000" dirty="0"/>
              <a:t>殷爱茹 李雨森</a:t>
            </a:r>
            <a:endParaRPr lang="en-US" altLang="zh-CN" sz="2000" dirty="0"/>
          </a:p>
          <a:p>
            <a:r>
              <a:rPr lang="zh-CN" altLang="en-US" sz="2000" dirty="0"/>
              <a:t>宋春瑶 沈   玮</a:t>
            </a:r>
            <a:endParaRPr lang="en-US" altLang="zh-CN" sz="2000" dirty="0"/>
          </a:p>
          <a:p>
            <a:r>
              <a:rPr lang="zh-CN" altLang="en-US" sz="2000" dirty="0"/>
              <a:t>卢少平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3C20C5-17BB-40BC-8E28-EBDEFB4F4C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350F4E-6176-458A-ACAE-D16EB75BB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284981"/>
            <a:ext cx="5356225" cy="1728264"/>
            <a:chOff x="1643042" y="3196746"/>
            <a:chExt cx="5356246" cy="1728272"/>
          </a:xfrm>
        </p:grpSpPr>
        <p:sp>
          <p:nvSpPr>
            <p:cNvPr id="16" name="五边形 15"/>
            <p:cNvSpPr/>
            <p:nvPr/>
          </p:nvSpPr>
          <p:spPr bwMode="auto">
            <a:xfrm flipH="1">
              <a:off x="2041506" y="3196747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4132853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3196746"/>
              <a:ext cx="792165" cy="788991"/>
              <a:chOff x="854055" y="696416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696416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696416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4132856"/>
              <a:ext cx="792165" cy="788990"/>
              <a:chOff x="854055" y="703832"/>
              <a:chExt cx="792165" cy="788990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703832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703833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428540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4808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8223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76760" y="51267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数字与字符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6760" y="3459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6760" y="432319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60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0" name="五边形 39"/>
          <p:cNvSpPr/>
          <p:nvPr/>
        </p:nvSpPr>
        <p:spPr bwMode="auto">
          <a:xfrm flipH="1">
            <a:off x="2062509" y="5181493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76760" y="528952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5135448"/>
            <a:ext cx="885840" cy="885840"/>
          </a:xfrm>
          <a:prstGeom prst="rect">
            <a:avLst/>
          </a:prstGeom>
        </p:spPr>
      </p:pic>
      <p:sp>
        <p:nvSpPr>
          <p:cNvPr id="51" name="矩形 50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</p:spTree>
    <p:extLst>
      <p:ext uri="{BB962C8B-B14F-4D97-AF65-F5344CB8AC3E}">
        <p14:creationId xmlns:p14="http://schemas.microsoft.com/office/powerpoint/2010/main" val="17706134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过程型结构</a:t>
            </a:r>
            <a:endParaRPr lang="en-US" altLang="zh-CN" dirty="0"/>
          </a:p>
          <a:p>
            <a:pPr lvl="1"/>
            <a:r>
              <a:rPr lang="zh-CN" altLang="en-US" dirty="0"/>
              <a:t>根据解决问题的步骤组织程序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函数型结构</a:t>
            </a:r>
            <a:endParaRPr lang="en-US" altLang="zh-CN" dirty="0"/>
          </a:p>
          <a:p>
            <a:pPr lvl="1"/>
            <a:r>
              <a:rPr lang="zh-CN" altLang="en-US" dirty="0"/>
              <a:t>将待解决的问题分解为若干子问题，用函数进行组织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面向对象型结构</a:t>
            </a:r>
            <a:endParaRPr lang="en-US" altLang="zh-CN" dirty="0"/>
          </a:p>
          <a:p>
            <a:pPr lvl="1"/>
            <a:r>
              <a:rPr lang="zh-CN" altLang="en-US" dirty="0"/>
              <a:t>使用类和对象</a:t>
            </a:r>
            <a:endParaRPr lang="en-US" altLang="zh-CN" dirty="0"/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面向对象型结构</a:t>
            </a:r>
          </a:p>
        </p:txBody>
      </p:sp>
    </p:spTree>
    <p:extLst>
      <p:ext uri="{BB962C8B-B14F-4D97-AF65-F5344CB8AC3E}">
        <p14:creationId xmlns:p14="http://schemas.microsoft.com/office/powerpoint/2010/main" val="20582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过程型结构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688153"/>
            <a:ext cx="6768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440" y="6115769"/>
            <a:ext cx="4143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面向对象型结构</a:t>
            </a:r>
          </a:p>
        </p:txBody>
      </p:sp>
      <p:sp>
        <p:nvSpPr>
          <p:cNvPr id="14" name="矩形 13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328462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函数型结构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63894" y="1852698"/>
            <a:ext cx="3816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x,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y)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x=a;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y=b;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067944" y="1852698"/>
            <a:ext cx="42188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output(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=”&lt;&lt;z&lt;&lt;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input(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 = add(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output(c);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440" y="6093296"/>
            <a:ext cx="4143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函数型结构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面向对象型结构</a:t>
            </a:r>
          </a:p>
        </p:txBody>
      </p:sp>
      <p:sp>
        <p:nvSpPr>
          <p:cNvPr id="15" name="矩形 14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163985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面向对象型结构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646530"/>
            <a:ext cx="360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Calculator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Calculator();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Sub(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Calculator::Calculator()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a=0;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b=0;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851920" y="1640989"/>
            <a:ext cx="51125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Calculator::Add(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Calculator::Sub(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x-y;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Calculator cal;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&lt;&lt;"m=";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&gt;&gt;m;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&lt;&lt;"n=";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&gt;&gt;n;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cal.Add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&lt;&lt;"m-n="&lt;&lt;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cal.Sub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176930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30796"/>
            <a:ext cx="7668344" cy="40984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1124107" cy="12384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32343" y="5373216"/>
            <a:ext cx="2448272" cy="369332"/>
          </a:xfrm>
          <a:prstGeom prst="rect">
            <a:avLst/>
          </a:prstGeom>
          <a:solidFill>
            <a:srgbClr val="FFE9F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poker=4;</a:t>
            </a:r>
          </a:p>
        </p:txBody>
      </p:sp>
      <p:sp>
        <p:nvSpPr>
          <p:cNvPr id="8" name="矩形 7"/>
          <p:cNvSpPr/>
          <p:nvPr/>
        </p:nvSpPr>
        <p:spPr>
          <a:xfrm>
            <a:off x="2732343" y="5805264"/>
            <a:ext cx="2448272" cy="369332"/>
          </a:xfrm>
          <a:prstGeom prst="rect">
            <a:avLst/>
          </a:prstGeom>
          <a:solidFill>
            <a:srgbClr val="FFE9F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poker=‘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❤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6644" y="5297568"/>
            <a:ext cx="271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如何将不同类型数据</a:t>
            </a:r>
            <a:r>
              <a:rPr lang="zh-CN" altLang="en-US" b="1" dirty="0">
                <a:solidFill>
                  <a:srgbClr val="FF0000"/>
                </a:solidFill>
              </a:rPr>
              <a:t>组合</a:t>
            </a:r>
            <a:r>
              <a:rPr lang="zh-CN" altLang="en-US" b="1" dirty="0"/>
              <a:t>在一起，描述现实世界中的</a:t>
            </a:r>
            <a:r>
              <a:rPr lang="zh-CN" altLang="en-US" b="1" dirty="0">
                <a:solidFill>
                  <a:srgbClr val="FF0000"/>
                </a:solidFill>
              </a:rPr>
              <a:t>复杂“数据”</a:t>
            </a:r>
          </a:p>
        </p:txBody>
      </p:sp>
      <p:sp>
        <p:nvSpPr>
          <p:cNvPr id="10" name="矩形 9"/>
          <p:cNvSpPr/>
          <p:nvPr/>
        </p:nvSpPr>
        <p:spPr>
          <a:xfrm>
            <a:off x="8156127" y="522920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74" y="5378685"/>
            <a:ext cx="370741" cy="363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308941"/>
            <a:ext cx="581650" cy="9283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74" y="5805264"/>
            <a:ext cx="370741" cy="36386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67744" y="5373216"/>
            <a:ext cx="3168352" cy="830997"/>
          </a:xfrm>
          <a:prstGeom prst="rect">
            <a:avLst/>
          </a:prstGeom>
          <a:solidFill>
            <a:srgbClr val="FFE9FB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poker=4;</a:t>
            </a:r>
          </a:p>
          <a:p>
            <a:pPr marL="4763" lvl="1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poker=‘</a:t>
            </a:r>
            <a:r>
              <a:rPr kumimoji="1"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❤</a:t>
            </a:r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</p:txBody>
      </p:sp>
      <p:pic>
        <p:nvPicPr>
          <p:cNvPr id="15" name="内容占位符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5451353"/>
            <a:ext cx="566422" cy="53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  <p:sp>
        <p:nvSpPr>
          <p:cNvPr id="19" name="矩形 18">
            <a:hlinkClick r:id="rId8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74 -0.08513 L -0.20712 -0.09924 C -0.24011 -0.10132 -0.28264 -0.08698 -0.3224 -0.05945 C -0.36771 -0.0273 -0.39896 0.00994 -0.41493 0.04904 L -0.50052 0.22577 " pathEditMode="relative" rAng="9139994" ptsTypes="FffFF"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22" y="9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9689"/>
            <a:ext cx="7123253" cy="52416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过程型结构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函数型结构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面向对象型结构</a:t>
            </a:r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 ■</a:t>
            </a:r>
          </a:p>
        </p:txBody>
      </p:sp>
    </p:spTree>
    <p:extLst>
      <p:ext uri="{BB962C8B-B14F-4D97-AF65-F5344CB8AC3E}">
        <p14:creationId xmlns:p14="http://schemas.microsoft.com/office/powerpoint/2010/main" val="2670814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3.1|1.7|1.4|3.2|0.8|2.3|1|2.5|0.8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5|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1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1182</Words>
  <Application>Microsoft Office PowerPoint</Application>
  <PresentationFormat>全屏显示(4:3)</PresentationFormat>
  <Paragraphs>203</Paragraphs>
  <Slides>15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方正姚体</vt:lpstr>
      <vt:lpstr>黑体</vt:lpstr>
      <vt:lpstr>华文琥珀</vt:lpstr>
      <vt:lpstr>宋体</vt:lpstr>
      <vt:lpstr>Arial</vt:lpstr>
      <vt:lpstr>Calibri</vt:lpstr>
      <vt:lpstr>Courier New</vt:lpstr>
      <vt:lpstr>Office 主题</vt:lpstr>
      <vt:lpstr>PowerPoint 演示文稿</vt:lpstr>
      <vt:lpstr>第一章 C++语言概述</vt:lpstr>
      <vt:lpstr>PowerPoint 演示文稿</vt:lpstr>
      <vt:lpstr>C++程序的结构</vt:lpstr>
      <vt:lpstr>过程型结构</vt:lpstr>
      <vt:lpstr>函数型结构</vt:lpstr>
      <vt:lpstr>面向对象型结构</vt:lpstr>
      <vt:lpstr>PowerPoint 演示文稿</vt:lpstr>
      <vt:lpstr>PowerPoint 演示文稿</vt:lpstr>
      <vt:lpstr>PowerPoint 演示文稿</vt:lpstr>
      <vt:lpstr>【例1.1】最简单的C++程序</vt:lpstr>
      <vt:lpstr>【例1.2】简单的输入输出交互</vt:lpstr>
      <vt:lpstr>【例1.3】输出本学期的课程表</vt:lpstr>
      <vt:lpstr>【例1.4】简单的计算程序</vt:lpstr>
      <vt:lpstr>第一章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2021-09-13T05:59:43Z</dcterms:modified>
</cp:coreProperties>
</file>