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864" r:id="rId2"/>
    <p:sldId id="256" r:id="rId3"/>
    <p:sldId id="747" r:id="rId4"/>
    <p:sldId id="860" r:id="rId5"/>
    <p:sldId id="799" r:id="rId6"/>
    <p:sldId id="800" r:id="rId7"/>
    <p:sldId id="801" r:id="rId8"/>
    <p:sldId id="847" r:id="rId9"/>
    <p:sldId id="848" r:id="rId10"/>
    <p:sldId id="805" r:id="rId11"/>
    <p:sldId id="849" r:id="rId12"/>
    <p:sldId id="851" r:id="rId13"/>
    <p:sldId id="850" r:id="rId14"/>
    <p:sldId id="808" r:id="rId15"/>
    <p:sldId id="809" r:id="rId16"/>
    <p:sldId id="810" r:id="rId17"/>
    <p:sldId id="811" r:id="rId18"/>
    <p:sldId id="812" r:id="rId19"/>
    <p:sldId id="855" r:id="rId20"/>
    <p:sldId id="814" r:id="rId21"/>
    <p:sldId id="815" r:id="rId22"/>
    <p:sldId id="816" r:id="rId23"/>
    <p:sldId id="817" r:id="rId24"/>
    <p:sldId id="818" r:id="rId25"/>
    <p:sldId id="852" r:id="rId26"/>
    <p:sldId id="858" r:id="rId27"/>
    <p:sldId id="820" r:id="rId28"/>
    <p:sldId id="821" r:id="rId29"/>
    <p:sldId id="822" r:id="rId30"/>
    <p:sldId id="823" r:id="rId31"/>
    <p:sldId id="824" r:id="rId32"/>
    <p:sldId id="825" r:id="rId33"/>
    <p:sldId id="826" r:id="rId34"/>
    <p:sldId id="827" r:id="rId35"/>
    <p:sldId id="828" r:id="rId36"/>
    <p:sldId id="829" r:id="rId37"/>
    <p:sldId id="830" r:id="rId38"/>
    <p:sldId id="831" r:id="rId39"/>
    <p:sldId id="832" r:id="rId40"/>
    <p:sldId id="833" r:id="rId41"/>
    <p:sldId id="862" r:id="rId42"/>
    <p:sldId id="863" r:id="rId43"/>
    <p:sldId id="856" r:id="rId44"/>
    <p:sldId id="834" r:id="rId45"/>
    <p:sldId id="857" r:id="rId46"/>
    <p:sldId id="836" r:id="rId47"/>
    <p:sldId id="837" r:id="rId48"/>
    <p:sldId id="838" r:id="rId49"/>
    <p:sldId id="840" r:id="rId50"/>
    <p:sldId id="841" r:id="rId51"/>
    <p:sldId id="842" r:id="rId52"/>
    <p:sldId id="861" r:id="rId53"/>
    <p:sldId id="843" r:id="rId54"/>
    <p:sldId id="844" r:id="rId55"/>
    <p:sldId id="845" r:id="rId56"/>
    <p:sldId id="746" r:id="rId57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245" autoAdjust="0"/>
  </p:normalViewPr>
  <p:slideViewPr>
    <p:cSldViewPr>
      <p:cViewPr varScale="1">
        <p:scale>
          <a:sx n="73" d="100"/>
          <a:sy n="73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704" y="27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444" y="3371365"/>
            <a:ext cx="8185727" cy="3195614"/>
          </a:xfrm>
          <a:prstGeom prst="rect">
            <a:avLst/>
          </a:prstGeom>
        </p:spPr>
        <p:txBody>
          <a:bodyPr vert="horz" lIns="99039" tIns="49520" rIns="99039" bIns="495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如果是</a:t>
            </a:r>
            <a:r>
              <a:rPr lang="en-US" altLang="zh-CN" dirty="0"/>
              <a:t>char*</a:t>
            </a:r>
            <a:r>
              <a:rPr lang="zh-CN" altLang="en-US" dirty="0"/>
              <a:t>，是不是就不对了？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21075" y="887413"/>
            <a:ext cx="3192463" cy="23955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0E86E-7207-4357-BB7D-B84DAC83B4B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21075" y="887413"/>
            <a:ext cx="3192463" cy="23955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数据类型没有二义性时，修饰符可以省略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21075" y="887413"/>
            <a:ext cx="3192463" cy="23955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单精度</a:t>
            </a:r>
            <a:r>
              <a:rPr lang="en-US" altLang="zh-CN" dirty="0"/>
              <a:t>32bit</a:t>
            </a:r>
            <a:r>
              <a:rPr lang="zh-CN" altLang="en-US" dirty="0"/>
              <a:t>，其中</a:t>
            </a:r>
            <a:r>
              <a:rPr lang="en-US" altLang="zh-CN" dirty="0"/>
              <a:t>1</a:t>
            </a:r>
            <a:r>
              <a:rPr lang="zh-CN" altLang="en-US" dirty="0"/>
              <a:t>位为符号位，</a:t>
            </a:r>
            <a:r>
              <a:rPr lang="en-US" altLang="zh-CN" dirty="0"/>
              <a:t>8bit</a:t>
            </a:r>
            <a:r>
              <a:rPr lang="zh-CN" altLang="en-US" dirty="0"/>
              <a:t>为指数位，</a:t>
            </a:r>
            <a:r>
              <a:rPr lang="en-US" altLang="zh-CN" dirty="0"/>
              <a:t>23</a:t>
            </a:r>
            <a:r>
              <a:rPr lang="zh-CN" altLang="en-US" dirty="0"/>
              <a:t>位为尾数位，因此，指数的表示范围为</a:t>
            </a:r>
            <a:r>
              <a:rPr lang="en-US" altLang="zh-CN" dirty="0"/>
              <a:t>-128</a:t>
            </a:r>
            <a:r>
              <a:rPr lang="zh-CN" altLang="en-US" dirty="0"/>
              <a:t>至</a:t>
            </a:r>
            <a:r>
              <a:rPr lang="en-US" altLang="zh-CN"/>
              <a:t>127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FEE1B9D-81BE-4A5E-BD73-F0B337C5FCAE}"/>
              </a:ext>
            </a:extLst>
          </p:cNvPr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FC44F-F4E0-4DF7-BFDA-523BA4988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69E31-E02A-40BC-A312-893BF69E5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说明变量</a:t>
            </a:r>
            <a:endParaRPr lang="en-US" altLang="zh-CN" dirty="0"/>
          </a:p>
          <a:p>
            <a:pPr lvl="1"/>
            <a:r>
              <a:rPr lang="zh-CN" altLang="en-US" dirty="0"/>
              <a:t>赋给该变量一标识符作为其名</a:t>
            </a:r>
            <a:endParaRPr lang="en-US" altLang="zh-CN" dirty="0"/>
          </a:p>
          <a:p>
            <a:pPr lvl="1"/>
            <a:r>
              <a:rPr lang="zh-CN" altLang="en-US" dirty="0"/>
              <a:t>指定其类型</a:t>
            </a:r>
            <a:endParaRPr lang="en-US" altLang="zh-CN" dirty="0"/>
          </a:p>
          <a:p>
            <a:pPr lvl="1"/>
            <a:r>
              <a:rPr lang="zh-CN" altLang="en-US" dirty="0"/>
              <a:t>在内存中分配给它一片存放空间，其大小由类型决定</a:t>
            </a:r>
            <a:endParaRPr lang="en-US" altLang="zh-CN" dirty="0"/>
          </a:p>
          <a:p>
            <a:pPr lvl="1"/>
            <a:r>
              <a:rPr lang="zh-CN" altLang="en-US" dirty="0"/>
              <a:t>使用说明语句</a:t>
            </a:r>
            <a:endParaRPr lang="en-US" altLang="zh-CN" dirty="0"/>
          </a:p>
          <a:p>
            <a:pPr lvl="2"/>
            <a:r>
              <a:rPr lang="zh-CN" altLang="en-US" dirty="0"/>
              <a:t>在说明语句中，通过赋初值给它一个当前值，作为变量的初始值，该过程称为变量</a:t>
            </a:r>
            <a:r>
              <a:rPr lang="zh-CN" altLang="en-US" dirty="0">
                <a:solidFill>
                  <a:srgbClr val="C00000"/>
                </a:solidFill>
              </a:rPr>
              <a:t>初始化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数据表示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常变量与变量的存储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自动变量（</a:t>
            </a:r>
            <a:r>
              <a:rPr lang="en-US" altLang="zh-CN" dirty="0"/>
              <a:t>C</a:t>
            </a:r>
            <a:r>
              <a:rPr lang="zh-CN" altLang="en-US" dirty="0"/>
              <a:t>语言的概念）就是普通变量</a:t>
            </a:r>
            <a:endParaRPr lang="en-US" altLang="zh-CN" dirty="0"/>
          </a:p>
          <a:p>
            <a:pPr lvl="1"/>
            <a:r>
              <a:rPr lang="zh-CN" altLang="en-US" dirty="0"/>
              <a:t>外部变量存储与其所指变量的存储位置有关</a:t>
            </a:r>
            <a:endParaRPr lang="en-US" altLang="zh-CN" dirty="0"/>
          </a:p>
          <a:p>
            <a:pPr lvl="1"/>
            <a:r>
              <a:rPr lang="zh-CN" altLang="en-US" dirty="0"/>
              <a:t>还有一类存储于</a:t>
            </a:r>
            <a:r>
              <a:rPr lang="en-US" altLang="zh-CN" dirty="0"/>
              <a:t>CPU</a:t>
            </a:r>
            <a:r>
              <a:rPr lang="zh-CN" altLang="en-US" dirty="0"/>
              <a:t>寄存器中的变量，称为寄存器变量（</a:t>
            </a:r>
            <a:r>
              <a:rPr lang="en-US" altLang="zh-CN" dirty="0"/>
              <a:t>register</a:t>
            </a:r>
            <a:r>
              <a:rPr lang="zh-CN" altLang="en-US" dirty="0"/>
              <a:t>），也属于</a:t>
            </a:r>
            <a:r>
              <a:rPr lang="en-US" altLang="zh-CN" dirty="0"/>
              <a:t>C</a:t>
            </a:r>
            <a:r>
              <a:rPr lang="zh-CN" altLang="en-US" dirty="0"/>
              <a:t>语言的概念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456" y="1772816"/>
            <a:ext cx="2705536" cy="253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5237" y="1700808"/>
            <a:ext cx="3143067" cy="8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5237" y="2564904"/>
            <a:ext cx="3143067" cy="8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5237" y="3429000"/>
            <a:ext cx="3143067" cy="8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>
            <a:hlinkClick r:id="rId7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数据表示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1664047" y="3284984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/>
          <p:nvPr/>
        </p:nvGrpSpPr>
        <p:grpSpPr bwMode="auto">
          <a:xfrm>
            <a:off x="1664047" y="1335931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2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072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34073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</a:t>
            </a:r>
            <a:endParaRPr lang="zh-CN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组合 34"/>
          <p:cNvGrpSpPr/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24" name="组合 19"/>
            <p:cNvGrpSpPr/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CV</a:t>
            </a:r>
            <a:r>
              <a:rPr lang="zh-CN" altLang="en-US" dirty="0"/>
              <a:t>限定数据类型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</a:t>
            </a: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2301173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24092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2255128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reeform 3"/>
          <p:cNvSpPr>
            <a:spLocks noEditPoints="1"/>
          </p:cNvSpPr>
          <p:nvPr/>
        </p:nvSpPr>
        <p:spPr bwMode="gray">
          <a:xfrm rot="20241943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532486" y="3667116"/>
            <a:ext cx="80342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3944860" y="2143116"/>
            <a:ext cx="11128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浮点型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893725" y="2362184"/>
            <a:ext cx="11128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字符型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87868" y="4719638"/>
            <a:ext cx="11128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布尔型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50255" y="5357804"/>
            <a:ext cx="11128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无值型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基本数据类型</a:t>
            </a:r>
          </a:p>
        </p:txBody>
      </p:sp>
      <p:sp>
        <p:nvSpPr>
          <p:cNvPr id="21" name="矩形 2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表示整数，用关键字</a:t>
            </a:r>
            <a:r>
              <a:rPr lang="en-US" altLang="zh-CN" dirty="0" err="1"/>
              <a:t>int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正数、负数、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最常用、最基本的数据类型</a:t>
            </a:r>
            <a:endParaRPr lang="en-US" altLang="zh-CN" dirty="0"/>
          </a:p>
          <a:p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signed</a:t>
            </a:r>
            <a:r>
              <a:rPr lang="zh-CN" altLang="en-US" dirty="0"/>
              <a:t>和</a:t>
            </a:r>
            <a:r>
              <a:rPr lang="en-US" altLang="zh-CN" dirty="0"/>
              <a:t>unsigned</a:t>
            </a:r>
            <a:r>
              <a:rPr lang="zh-CN" altLang="en-US" dirty="0"/>
              <a:t>描述不同类型的整型数据</a:t>
            </a:r>
            <a:r>
              <a:rPr lang="en-US" altLang="zh-CN" dirty="0"/>
              <a:t>——</a:t>
            </a:r>
            <a:r>
              <a:rPr lang="zh-CN" altLang="en-US" dirty="0"/>
              <a:t>整型的派生类型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语言规定整型数据占</a:t>
            </a:r>
            <a:r>
              <a:rPr lang="en-US" altLang="zh-CN" dirty="0"/>
              <a:t>4</a:t>
            </a:r>
            <a:r>
              <a:rPr lang="zh-CN" altLang="en-US" dirty="0"/>
              <a:t>个字节存储空间</a:t>
            </a:r>
            <a:endParaRPr lang="en-US" altLang="zh-CN" dirty="0"/>
          </a:p>
          <a:p>
            <a:pPr lvl="1"/>
            <a:r>
              <a:rPr lang="zh-CN" altLang="en-US" dirty="0"/>
              <a:t>短整型（</a:t>
            </a:r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zh-CN" altLang="en-US" dirty="0"/>
              <a:t>）占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zh-CN" altLang="en-US" dirty="0"/>
              <a:t>长整型（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或</a:t>
            </a:r>
            <a:r>
              <a:rPr lang="en-US" altLang="zh-CN" dirty="0"/>
              <a:t>long</a:t>
            </a:r>
            <a:r>
              <a:rPr lang="zh-CN" altLang="en-US" dirty="0"/>
              <a:t>）占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zh-CN" altLang="en-US" dirty="0"/>
              <a:t>长长整型（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）占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P59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  <a:r>
              <a:rPr lang="en-US" altLang="zh-CN" dirty="0">
                <a:solidFill>
                  <a:srgbClr val="C00000"/>
                </a:solidFill>
              </a:rPr>
              <a:t>3.1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整型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整型的修饰符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864" y="1124744"/>
            <a:ext cx="3816424" cy="486536"/>
          </a:xfrm>
        </p:spPr>
        <p:txBody>
          <a:bodyPr/>
          <a:lstStyle/>
          <a:p>
            <a:r>
              <a:rPr lang="en-US" altLang="zh-CN" dirty="0"/>
              <a:t>signed</a:t>
            </a:r>
            <a:r>
              <a:rPr lang="zh-CN" altLang="en-US" dirty="0"/>
              <a:t>、</a:t>
            </a:r>
            <a:r>
              <a:rPr lang="en-US" altLang="zh-CN" dirty="0"/>
              <a:t>unsigned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1704424"/>
          <a:ext cx="87129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类型描述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字长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简写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-32768~32767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short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-32768~32767(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-2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~2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-1</a:t>
                      </a:r>
                      <a:r>
                        <a:rPr lang="en-US" altLang="zh-CN"/>
                        <a:t>)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short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0~65535(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altLang="zh-CN" sz="1800" kern="1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zh-CN"/>
                        <a:t>)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short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-2</a:t>
                      </a:r>
                      <a:r>
                        <a:rPr lang="en-US" altLang="zh-CN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~2</a:t>
                      </a:r>
                      <a:r>
                        <a:rPr lang="en-US" altLang="zh-CN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~2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en-US" altLang="zh-C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0~4294967295(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altLang="zh-CN" sz="1800" kern="1200" baseline="300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zh-CN" sz="1800" kern="1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zh-CN"/>
                        <a:t>)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-2147483648~2147483647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long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-2147483648~2147483647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 </a:t>
                      </a:r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0~4294967295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long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~2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</a:t>
                      </a:r>
                      <a:r>
                        <a:rPr lang="en-US" altLang="zh-CN" baseline="0" dirty="0"/>
                        <a:t> long </a:t>
                      </a:r>
                      <a:r>
                        <a:rPr lang="en-US" altLang="zh-CN" baseline="0" dirty="0" err="1"/>
                        <a:t>long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~2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</a:t>
                      </a:r>
                      <a:r>
                        <a:rPr lang="en-US" altLang="zh-CN" dirty="0" err="1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unsigned</a:t>
                      </a:r>
                      <a:r>
                        <a:rPr lang="en-US" altLang="zh-CN" baseline="0" dirty="0"/>
                        <a:t> long </a:t>
                      </a:r>
                      <a:r>
                        <a:rPr lang="en-US" altLang="zh-CN" baseline="0" dirty="0" err="1"/>
                        <a:t>long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int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0~2</a:t>
                      </a:r>
                      <a:r>
                        <a:rPr lang="en-US" altLang="zh-CN" baseline="30000" dirty="0"/>
                        <a:t>64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</a:t>
                      </a:r>
                      <a:r>
                        <a:rPr lang="en-US" altLang="zh-CN" baseline="0" dirty="0"/>
                        <a:t> long </a:t>
                      </a:r>
                      <a:r>
                        <a:rPr lang="en-US" altLang="zh-CN" baseline="0" dirty="0" err="1"/>
                        <a:t>long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整型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表示小数（或整个实数域）</a:t>
            </a:r>
            <a:endParaRPr lang="en-US" altLang="zh-CN" dirty="0"/>
          </a:p>
          <a:p>
            <a:pPr lvl="1"/>
            <a:r>
              <a:rPr lang="en-US" altLang="zh-CN" dirty="0"/>
              <a:t>-1.2</a:t>
            </a:r>
            <a:r>
              <a:rPr lang="zh-CN" altLang="en-US" dirty="0"/>
              <a:t>、</a:t>
            </a:r>
            <a:r>
              <a:rPr lang="en-US" altLang="zh-CN" dirty="0"/>
              <a:t>0.0</a:t>
            </a:r>
            <a:r>
              <a:rPr lang="zh-CN" altLang="en-US" dirty="0"/>
              <a:t>、</a:t>
            </a:r>
            <a:r>
              <a:rPr lang="en-US" altLang="zh-CN" dirty="0"/>
              <a:t>2.5</a:t>
            </a:r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单精度浮点型</a:t>
            </a:r>
            <a:endParaRPr lang="en-US" altLang="zh-CN" dirty="0"/>
          </a:p>
          <a:p>
            <a:pPr lvl="2"/>
            <a:r>
              <a:rPr lang="zh-CN" altLang="en-US" dirty="0"/>
              <a:t>占</a:t>
            </a:r>
            <a:r>
              <a:rPr lang="en-US" altLang="zh-CN" dirty="0"/>
              <a:t>4</a:t>
            </a:r>
            <a:r>
              <a:rPr lang="zh-CN" altLang="en-US" dirty="0"/>
              <a:t>个字节的存储空间，用关键字</a:t>
            </a:r>
            <a:r>
              <a:rPr lang="en-US" altLang="zh-CN" dirty="0"/>
              <a:t>float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双精度浮点型</a:t>
            </a:r>
            <a:endParaRPr lang="en-US" altLang="zh-CN" dirty="0"/>
          </a:p>
          <a:p>
            <a:pPr lvl="2"/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个字节的存储空间，用关键字</a:t>
            </a:r>
            <a:r>
              <a:rPr lang="en-US" altLang="zh-CN" dirty="0"/>
              <a:t>double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长双精度浮点型</a:t>
            </a:r>
            <a:endParaRPr lang="en-US" altLang="zh-CN" dirty="0"/>
          </a:p>
          <a:p>
            <a:pPr lvl="2"/>
            <a:r>
              <a:rPr lang="zh-CN" altLang="en-US" dirty="0"/>
              <a:t>占</a:t>
            </a:r>
            <a:r>
              <a:rPr lang="en-US" altLang="zh-CN" dirty="0"/>
              <a:t>10</a:t>
            </a:r>
            <a:r>
              <a:rPr lang="zh-CN" altLang="en-US" dirty="0"/>
              <a:t>个字节的存储空间，用关键字</a:t>
            </a:r>
            <a:r>
              <a:rPr lang="en-US" altLang="zh-CN" dirty="0"/>
              <a:t>long double</a:t>
            </a:r>
            <a:r>
              <a:rPr lang="zh-CN" altLang="en-US" dirty="0"/>
              <a:t>描述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P60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  <a:r>
              <a:rPr lang="en-US" altLang="zh-CN" dirty="0">
                <a:solidFill>
                  <a:srgbClr val="C00000"/>
                </a:solidFill>
              </a:rPr>
              <a:t>3.2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浮点型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浮点型及其派生类型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单精度浮点数的表示范围：</a:t>
            </a:r>
            <a:endParaRPr lang="en-US" altLang="zh-CN" dirty="0"/>
          </a:p>
          <a:p>
            <a:pPr lvl="2"/>
            <a:r>
              <a:rPr lang="en-US" altLang="zh-CN" dirty="0"/>
              <a:t>1.00000000000000000000000*2</a:t>
            </a:r>
            <a:r>
              <a:rPr lang="en-US" altLang="zh-CN" baseline="30000" dirty="0"/>
              <a:t>-128 </a:t>
            </a:r>
            <a:r>
              <a:rPr lang="zh-CN" altLang="en-US" dirty="0"/>
              <a:t>≈</a:t>
            </a:r>
            <a:r>
              <a:rPr lang="en-US" altLang="zh-CN" dirty="0"/>
              <a:t> 3.4e-38</a:t>
            </a:r>
          </a:p>
          <a:p>
            <a:pPr lvl="2"/>
            <a:r>
              <a:rPr lang="en-US" altLang="zh-CN" dirty="0"/>
              <a:t>1.11111111111111111111111*2</a:t>
            </a:r>
            <a:r>
              <a:rPr lang="en-US" altLang="zh-CN" baseline="30000" dirty="0"/>
              <a:t>127 </a:t>
            </a:r>
            <a:r>
              <a:rPr lang="zh-CN" altLang="en-US" dirty="0"/>
              <a:t>≈</a:t>
            </a:r>
            <a:r>
              <a:rPr lang="en-US" altLang="zh-CN" dirty="0"/>
              <a:t> 3.4e38</a:t>
            </a:r>
          </a:p>
          <a:p>
            <a:pPr lvl="1"/>
            <a:r>
              <a:rPr lang="zh-CN" altLang="en-US" dirty="0"/>
              <a:t>双精度浮点数的表示范围：</a:t>
            </a:r>
            <a:endParaRPr lang="en-US" altLang="zh-CN" dirty="0"/>
          </a:p>
          <a:p>
            <a:pPr lvl="2"/>
            <a:r>
              <a:rPr lang="zh-CN" altLang="en-US" dirty="0"/>
              <a:t>计算方法类似于单精度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9632" y="2492896"/>
          <a:ext cx="7312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类型描述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字长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精度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-3.4E38~3.4E38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1.0E-38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-1.7E308~1.7E308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1.0E-308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double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-1.1E4932~1.1E4932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1.0E-4932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浮点型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FF0000"/>
                </a:solidFill>
              </a:rPr>
              <a:t>无法表示</a:t>
            </a:r>
            <a:r>
              <a:rPr lang="zh-CN" altLang="en-US" dirty="0"/>
              <a:t>全部的实数</a:t>
            </a:r>
            <a:endParaRPr lang="en-US" altLang="zh-CN" dirty="0"/>
          </a:p>
          <a:p>
            <a:pPr lvl="1"/>
            <a:r>
              <a:rPr lang="zh-CN" altLang="en-US" dirty="0"/>
              <a:t>浮点数最接近</a:t>
            </a:r>
            <a:r>
              <a:rPr lang="en-US" altLang="zh-CN" dirty="0"/>
              <a:t>0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浮点数表示的实数通常是近似值</a:t>
            </a:r>
            <a:endParaRPr lang="en-US" altLang="zh-CN" dirty="0"/>
          </a:p>
          <a:p>
            <a:pPr lvl="1"/>
            <a:r>
              <a:rPr lang="zh-CN" altLang="en-US" dirty="0"/>
              <a:t>位数有限制，无法在有效的范围内表示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浮点型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表示单个字符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基本字符</a:t>
            </a:r>
            <a:r>
              <a:rPr lang="en-US" altLang="zh-CN" dirty="0"/>
              <a:t>96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控制字符</a:t>
            </a:r>
            <a:r>
              <a:rPr lang="en-US" altLang="zh-CN" dirty="0"/>
              <a:t>33</a:t>
            </a:r>
            <a:r>
              <a:rPr lang="zh-CN" altLang="en-US" dirty="0"/>
              <a:t>个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ASCII</a:t>
            </a:r>
            <a:r>
              <a:rPr lang="zh-CN" altLang="en-US" dirty="0"/>
              <a:t>字符占</a:t>
            </a:r>
            <a:r>
              <a:rPr lang="en-US" altLang="zh-CN" dirty="0"/>
              <a:t>1</a:t>
            </a:r>
            <a:r>
              <a:rPr lang="zh-CN" altLang="en-US" dirty="0"/>
              <a:t>个字节的存储空间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字符型的修饰符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用</a:t>
            </a:r>
            <a:r>
              <a:rPr lang="en-US" altLang="zh-CN" dirty="0"/>
              <a:t>signed </a:t>
            </a:r>
            <a:r>
              <a:rPr lang="zh-CN" altLang="en-US" dirty="0"/>
              <a:t>和</a:t>
            </a:r>
            <a:r>
              <a:rPr lang="en-US" altLang="zh-CN" dirty="0"/>
              <a:t>unsigned</a:t>
            </a:r>
            <a:r>
              <a:rPr lang="zh-CN" altLang="en-US" dirty="0"/>
              <a:t>描述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4681944"/>
          <a:ext cx="6912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类型描述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字长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简写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-128~127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char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-128~127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0~255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字符型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第二章 数据类型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  刘晓光</a:t>
            </a:r>
            <a:endParaRPr lang="en-US" altLang="zh-CN" sz="2000" dirty="0"/>
          </a:p>
          <a:p>
            <a:r>
              <a:rPr lang="zh-CN" altLang="en-US" sz="2000" dirty="0"/>
              <a:t>张海威  张   莹</a:t>
            </a:r>
            <a:endParaRPr lang="en-US" altLang="zh-CN" sz="2000" dirty="0"/>
          </a:p>
          <a:p>
            <a:r>
              <a:rPr lang="zh-CN" altLang="en-US" sz="2000" dirty="0"/>
              <a:t>殷爱茹  李雨森</a:t>
            </a:r>
            <a:endParaRPr lang="en-US" altLang="zh-CN" sz="2000" dirty="0"/>
          </a:p>
          <a:p>
            <a:r>
              <a:rPr lang="zh-CN" altLang="en-US" sz="2000" dirty="0"/>
              <a:t>宋春瑶  沈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71D429-5FD3-4023-B9C6-E8F71A96F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3B5253-AF3A-4440-A916-5E59934079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字符型与整型的关系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88840"/>
            <a:ext cx="7992888" cy="4439986"/>
          </a:xfrm>
        </p:spPr>
        <p:txBody>
          <a:bodyPr/>
          <a:lstStyle/>
          <a:p>
            <a:r>
              <a:rPr lang="zh-CN" altLang="en-US" dirty="0"/>
              <a:t>字符型数据与在其表示范围内的整数等价</a:t>
            </a:r>
            <a:endParaRPr lang="en-US" altLang="zh-CN" dirty="0"/>
          </a:p>
          <a:p>
            <a:pPr lvl="1"/>
            <a:r>
              <a:rPr lang="zh-CN" altLang="en-US" dirty="0"/>
              <a:t>将字符型数据设置为整数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97;</a:t>
            </a:r>
          </a:p>
          <a:p>
            <a:pPr lvl="1"/>
            <a:r>
              <a:rPr lang="zh-CN" altLang="en-US" dirty="0"/>
              <a:t>将整型数据设置字符型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  <a:p>
            <a:pPr lvl="1"/>
            <a:r>
              <a:rPr lang="zh-CN" altLang="en-US" dirty="0"/>
              <a:t>将字符型数据强制转换为整数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将整数强制转换为字符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97;</a:t>
            </a:r>
          </a:p>
          <a:p>
            <a:pPr marL="914400" lvl="2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</a:t>
            </a:r>
            <a:r>
              <a:rPr lang="zh-CN" alt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风格的数据类型强制转换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字符型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字符型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07288" cy="4500562"/>
          </a:xfrm>
        </p:spPr>
        <p:txBody>
          <a:bodyPr/>
          <a:lstStyle/>
          <a:p>
            <a:r>
              <a:rPr lang="en-US" altLang="zh-CN" dirty="0" err="1"/>
              <a:t>wchar_t</a:t>
            </a:r>
            <a:endParaRPr lang="en-US" altLang="zh-CN" dirty="0"/>
          </a:p>
          <a:p>
            <a:pPr lvl="1"/>
            <a:r>
              <a:rPr lang="zh-CN" altLang="en-US" dirty="0"/>
              <a:t>宽字符型</a:t>
            </a:r>
            <a:endParaRPr lang="en-US" altLang="zh-CN" dirty="0"/>
          </a:p>
          <a:p>
            <a:pPr lvl="1"/>
            <a:r>
              <a:rPr lang="zh-CN" altLang="en-US" dirty="0"/>
              <a:t>可以存储实现方式支持的最大扩展字符集中的所有成员</a:t>
            </a:r>
            <a:endParaRPr lang="en-US" altLang="zh-CN" dirty="0"/>
          </a:p>
          <a:p>
            <a:pPr lvl="1"/>
            <a:r>
              <a:rPr lang="zh-CN" altLang="en-US" dirty="0"/>
              <a:t>为字符型（</a:t>
            </a:r>
            <a:r>
              <a:rPr lang="en-US" altLang="zh-CN" dirty="0"/>
              <a:t>char</a:t>
            </a:r>
            <a:r>
              <a:rPr lang="zh-CN" altLang="en-US" dirty="0"/>
              <a:t>）字面值常量加前缀</a:t>
            </a:r>
            <a:r>
              <a:rPr lang="en-US" altLang="zh-CN" dirty="0"/>
              <a:t>L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wcin</a:t>
            </a:r>
            <a:r>
              <a:rPr lang="zh-CN" altLang="en-US" dirty="0"/>
              <a:t>和</a:t>
            </a:r>
            <a:r>
              <a:rPr lang="en-US" altLang="zh-CN" dirty="0" err="1"/>
              <a:t>wcout</a:t>
            </a:r>
            <a:r>
              <a:rPr lang="zh-CN" altLang="en-US" dirty="0"/>
              <a:t>输入和输出</a:t>
            </a:r>
            <a:endParaRPr lang="en-US" altLang="zh-CN" dirty="0"/>
          </a:p>
          <a:p>
            <a:r>
              <a:rPr lang="en-US" altLang="zh-CN" dirty="0"/>
              <a:t>char16_t</a:t>
            </a:r>
          </a:p>
          <a:p>
            <a:pPr lvl="1"/>
            <a:r>
              <a:rPr lang="zh-CN" altLang="en-US" dirty="0"/>
              <a:t>为字符型（</a:t>
            </a:r>
            <a:r>
              <a:rPr lang="en-US" altLang="zh-CN" dirty="0"/>
              <a:t>char</a:t>
            </a:r>
            <a:r>
              <a:rPr lang="zh-CN" altLang="en-US" dirty="0"/>
              <a:t>）字面值常量加前缀</a:t>
            </a:r>
            <a:r>
              <a:rPr lang="en-US" altLang="zh-CN" dirty="0"/>
              <a:t>u</a:t>
            </a:r>
          </a:p>
          <a:p>
            <a:r>
              <a:rPr lang="en-US" altLang="zh-CN" dirty="0"/>
              <a:t>char32_t</a:t>
            </a:r>
          </a:p>
          <a:p>
            <a:pPr lvl="1"/>
            <a:r>
              <a:rPr lang="zh-CN" altLang="en-US" dirty="0"/>
              <a:t>为字符型（</a:t>
            </a:r>
            <a:r>
              <a:rPr lang="en-US" altLang="zh-CN" dirty="0"/>
              <a:t>char</a:t>
            </a:r>
            <a:r>
              <a:rPr lang="zh-CN" altLang="en-US" dirty="0"/>
              <a:t>）字面值常量加前缀</a:t>
            </a:r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字符型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布尔型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用关键字</a:t>
            </a:r>
            <a:r>
              <a:rPr lang="en-US" altLang="zh-CN" dirty="0" err="1"/>
              <a:t>bool</a:t>
            </a:r>
            <a:r>
              <a:rPr lang="zh-CN" altLang="en-US" dirty="0"/>
              <a:t>描述，布尔型只包含两个值</a:t>
            </a:r>
            <a:endParaRPr lang="en-US" altLang="zh-CN" dirty="0"/>
          </a:p>
          <a:p>
            <a:pPr lvl="1"/>
            <a:r>
              <a:rPr lang="zh-CN" altLang="en-US" dirty="0"/>
              <a:t>真值：</a:t>
            </a:r>
            <a:r>
              <a:rPr lang="en-US" altLang="zh-CN" dirty="0"/>
              <a:t>true</a:t>
            </a:r>
            <a:r>
              <a:rPr lang="zh-CN" altLang="en-US" dirty="0"/>
              <a:t>，表示逻辑真</a:t>
            </a:r>
            <a:endParaRPr lang="en-US" altLang="zh-CN" dirty="0"/>
          </a:p>
          <a:p>
            <a:pPr lvl="1"/>
            <a:r>
              <a:rPr lang="zh-CN" altLang="en-US" dirty="0"/>
              <a:t>假值：</a:t>
            </a:r>
            <a:r>
              <a:rPr lang="en-US" altLang="zh-CN" dirty="0"/>
              <a:t>false</a:t>
            </a:r>
            <a:r>
              <a:rPr lang="zh-CN" altLang="en-US" dirty="0"/>
              <a:t>，表示逻辑假</a:t>
            </a:r>
            <a:endParaRPr lang="en-US" altLang="zh-CN" dirty="0"/>
          </a:p>
          <a:p>
            <a:r>
              <a:rPr lang="zh-CN" altLang="en-US" dirty="0"/>
              <a:t>含义</a:t>
            </a:r>
            <a:endParaRPr lang="en-US" altLang="zh-CN" dirty="0"/>
          </a:p>
          <a:p>
            <a:pPr lvl="1"/>
            <a:r>
              <a:rPr lang="zh-CN" altLang="en-US" dirty="0"/>
              <a:t>逻辑表达式或关系表达式的值</a:t>
            </a:r>
            <a:endParaRPr lang="en-US" altLang="zh-CN" dirty="0"/>
          </a:p>
          <a:p>
            <a:pPr lvl="1"/>
            <a:r>
              <a:rPr lang="zh-CN" altLang="en-US" dirty="0"/>
              <a:t>参加逻辑运算</a:t>
            </a:r>
            <a:endParaRPr lang="en-US" altLang="zh-CN" dirty="0"/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布尔型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布尔型和整型的关系</a:t>
            </a:r>
            <a:endParaRPr lang="en-US" altLang="zh-CN" dirty="0"/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与非</a:t>
            </a:r>
            <a:r>
              <a:rPr lang="en-US" altLang="zh-CN" dirty="0"/>
              <a:t>0</a:t>
            </a:r>
            <a:r>
              <a:rPr lang="zh-CN" altLang="en-US" dirty="0"/>
              <a:t>整数等价</a:t>
            </a:r>
            <a:endParaRPr lang="en-US" altLang="zh-CN" dirty="0"/>
          </a:p>
          <a:p>
            <a:pPr lvl="2"/>
            <a:r>
              <a:rPr lang="zh-CN" altLang="en-US" dirty="0"/>
              <a:t>如果整型数据的值为</a:t>
            </a:r>
            <a:r>
              <a:rPr lang="en-US" altLang="zh-CN" dirty="0"/>
              <a:t>-1</a:t>
            </a:r>
            <a:r>
              <a:rPr lang="zh-CN" altLang="en-US" dirty="0"/>
              <a:t>，则其布尔值为</a:t>
            </a:r>
            <a:r>
              <a:rPr lang="en-US" altLang="zh-CN" dirty="0"/>
              <a:t>true</a:t>
            </a:r>
          </a:p>
          <a:p>
            <a:pPr lvl="2"/>
            <a:r>
              <a:rPr lang="zh-CN" altLang="en-US" dirty="0"/>
              <a:t>如果某个布尔型数据的值为</a:t>
            </a:r>
            <a:r>
              <a:rPr lang="en-US" altLang="zh-CN" dirty="0"/>
              <a:t>true</a:t>
            </a:r>
            <a:r>
              <a:rPr lang="zh-CN" altLang="en-US" dirty="0"/>
              <a:t>，则其整数值为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false</a:t>
            </a:r>
            <a:r>
              <a:rPr lang="zh-CN" altLang="en-US" dirty="0"/>
              <a:t>与整数</a:t>
            </a:r>
            <a:r>
              <a:rPr lang="en-US" altLang="zh-CN" dirty="0"/>
              <a:t>0</a:t>
            </a:r>
            <a:r>
              <a:rPr lang="zh-CN" altLang="en-US" dirty="0"/>
              <a:t>等价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460" y="4186240"/>
            <a:ext cx="2594000" cy="8858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460" y="5257803"/>
            <a:ext cx="1686099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186240"/>
            <a:ext cx="2594000" cy="8858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6" y="5257803"/>
            <a:ext cx="1686100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2" name="矩形 21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整型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浮点型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字符型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布尔型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无值型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用关键字</a:t>
            </a:r>
            <a:r>
              <a:rPr lang="en-US" altLang="zh-CN" dirty="0"/>
              <a:t>void</a:t>
            </a:r>
            <a:r>
              <a:rPr lang="zh-CN" altLang="en-US" dirty="0"/>
              <a:t>描述无值型</a:t>
            </a:r>
            <a:endParaRPr lang="en-US" altLang="zh-CN" dirty="0"/>
          </a:p>
          <a:p>
            <a:pPr lvl="1"/>
            <a:r>
              <a:rPr lang="zh-CN" altLang="en-US" dirty="0"/>
              <a:t>无值型的值域为空集</a:t>
            </a:r>
            <a:endParaRPr lang="en-US" altLang="zh-CN" dirty="0"/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声明函数的返回值</a:t>
            </a:r>
            <a:endParaRPr lang="en-US" altLang="zh-CN" dirty="0"/>
          </a:p>
          <a:p>
            <a:pPr lvl="1"/>
            <a:r>
              <a:rPr lang="zh-CN" altLang="en-US" dirty="0"/>
              <a:t>声明函数的参数</a:t>
            </a:r>
            <a:endParaRPr lang="en-US" altLang="zh-CN" dirty="0"/>
          </a:p>
          <a:p>
            <a:pPr lvl="1"/>
            <a:r>
              <a:rPr lang="zh-CN" altLang="en-US" dirty="0"/>
              <a:t>声明指针</a:t>
            </a:r>
            <a:endParaRPr lang="en-US" altLang="zh-CN" dirty="0"/>
          </a:p>
          <a:p>
            <a:pPr lvl="2"/>
            <a:r>
              <a:rPr lang="en-US" altLang="zh-CN" dirty="0"/>
              <a:t>void *&lt;</a:t>
            </a:r>
            <a:r>
              <a:rPr lang="zh-CN" altLang="en-US" dirty="0"/>
              <a:t>指针变量名</a:t>
            </a:r>
            <a:r>
              <a:rPr lang="en-US" altLang="zh-CN" dirty="0"/>
              <a:t>&gt;</a:t>
            </a:r>
          </a:p>
          <a:p>
            <a:pPr lvl="3"/>
            <a:r>
              <a:rPr lang="zh-CN" altLang="en-US" dirty="0"/>
              <a:t>该指针可以指向任何数据类型</a:t>
            </a:r>
            <a:endParaRPr lang="en-US" altLang="zh-CN" dirty="0"/>
          </a:p>
          <a:p>
            <a:r>
              <a:rPr lang="zh-CN" altLang="en-US" dirty="0"/>
              <a:t>不能用</a:t>
            </a:r>
            <a:r>
              <a:rPr lang="en-US" altLang="zh-CN" dirty="0"/>
              <a:t>void</a:t>
            </a:r>
            <a:r>
              <a:rPr lang="zh-CN" altLang="en-US" dirty="0"/>
              <a:t>类型声明变量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205" y="3071813"/>
            <a:ext cx="1153715" cy="336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205" y="3571875"/>
            <a:ext cx="1564481" cy="336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无值型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1664047" y="2276872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/>
          <p:nvPr/>
        </p:nvGrpSpPr>
        <p:grpSpPr bwMode="auto">
          <a:xfrm>
            <a:off x="1664047" y="1340768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2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55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23991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</a:t>
            </a:r>
            <a:endParaRPr lang="zh-CN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组合 34"/>
          <p:cNvGrpSpPr/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24" name="组合 19"/>
            <p:cNvGrpSpPr/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CV</a:t>
            </a:r>
            <a:r>
              <a:rPr lang="zh-CN" altLang="en-US" dirty="0"/>
              <a:t>限定数据类型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</a:t>
            </a: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3259021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336705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3212976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41" name="矩形 4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 rot="19304685">
            <a:off x="5102819" y="3037437"/>
            <a:ext cx="87585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2017609">
            <a:off x="5072682" y="4592633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3524422">
            <a:off x="3088034" y="3081986"/>
            <a:ext cx="805946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rot="8397539">
            <a:off x="3174714" y="4588098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5278557" y="375681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10800000">
            <a:off x="2868732" y="3750469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gray">
          <a:xfrm>
            <a:off x="2614732" y="1988344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2767398" y="2559945"/>
            <a:ext cx="360363" cy="360363"/>
            <a:chOff x="1973" y="1706"/>
            <a:chExt cx="227" cy="22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2406770" y="3702844"/>
            <a:ext cx="360362" cy="360362"/>
            <a:chOff x="1565" y="2659"/>
            <a:chExt cx="227" cy="22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/>
          <p:nvPr/>
        </p:nvGrpSpPr>
        <p:grpSpPr bwMode="auto">
          <a:xfrm>
            <a:off x="2877177" y="4909343"/>
            <a:ext cx="360362" cy="360362"/>
            <a:chOff x="2109" y="3612"/>
            <a:chExt cx="227" cy="22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5865138" y="2580482"/>
            <a:ext cx="360362" cy="360362"/>
            <a:chOff x="3470" y="1706"/>
            <a:chExt cx="227" cy="227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 bwMode="auto">
          <a:xfrm>
            <a:off x="6150095" y="3702844"/>
            <a:ext cx="360362" cy="360362"/>
            <a:chOff x="3923" y="2659"/>
            <a:chExt cx="227" cy="227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5789732" y="4869656"/>
            <a:ext cx="360363" cy="360362"/>
            <a:chOff x="3515" y="3521"/>
            <a:chExt cx="227" cy="22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gray">
          <a:xfrm>
            <a:off x="3546595" y="2940844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gray">
          <a:xfrm>
            <a:off x="3540245" y="2924969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gray">
          <a:xfrm>
            <a:off x="3673595" y="3067844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gray">
          <a:xfrm>
            <a:off x="3656132" y="3040856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3757732" y="3151981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779957" y="3171031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797420" y="3180556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813295" y="3194844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894257" y="3231356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050070" y="3417877"/>
            <a:ext cx="902811" cy="95410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复合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0" hangingPunct="0"/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类型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192989" y="1412776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134453" y="2249568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b="1" dirty="0">
                <a:ea typeface="宋体" panose="02010600030101010101" pitchFamily="2" charset="-122"/>
              </a:rPr>
              <a:t>函数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277888" y="2272090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ea typeface="宋体" panose="02010600030101010101" pitchFamily="2" charset="-122"/>
              </a:rPr>
              <a:t>引用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707555" y="3726656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b="1" dirty="0">
                <a:ea typeface="宋体" panose="02010600030101010101" pitchFamily="2" charset="-122"/>
              </a:rPr>
              <a:t>数组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214622" y="5230018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枚举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gray">
          <a:xfrm rot="16200000">
            <a:off x="4098502" y="2518844"/>
            <a:ext cx="805946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Group 19"/>
          <p:cNvGrpSpPr/>
          <p:nvPr/>
        </p:nvGrpSpPr>
        <p:grpSpPr bwMode="auto">
          <a:xfrm>
            <a:off x="4316532" y="1772816"/>
            <a:ext cx="360362" cy="360362"/>
            <a:chOff x="3470" y="1706"/>
            <a:chExt cx="227" cy="227"/>
          </a:xfrm>
        </p:grpSpPr>
        <p:sp>
          <p:nvSpPr>
            <p:cNvPr id="5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6533595" y="371703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结构</a:t>
            </a: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gray">
          <a:xfrm rot="5400000">
            <a:off x="4113583" y="5085556"/>
            <a:ext cx="805946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19"/>
          <p:cNvGrpSpPr/>
          <p:nvPr/>
        </p:nvGrpSpPr>
        <p:grpSpPr bwMode="auto">
          <a:xfrm>
            <a:off x="4338876" y="5632992"/>
            <a:ext cx="360362" cy="360362"/>
            <a:chOff x="3470" y="1706"/>
            <a:chExt cx="227" cy="227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6184980" y="509638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联合</a:t>
            </a:r>
          </a:p>
        </p:txBody>
      </p:sp>
      <p:sp>
        <p:nvSpPr>
          <p:cNvPr id="61" name="矩形 60"/>
          <p:cNvSpPr/>
          <p:nvPr/>
        </p:nvSpPr>
        <p:spPr>
          <a:xfrm>
            <a:off x="3714604" y="60224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类（标准库类型）</a:t>
            </a:r>
          </a:p>
        </p:txBody>
      </p:sp>
      <p:sp>
        <p:nvSpPr>
          <p:cNvPr id="62" name="矩形 6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63" name="矩形 6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4" name="矩形 6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65" name="矩形 6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66" name="矩形 6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复合数据类型概览</a:t>
            </a:r>
          </a:p>
        </p:txBody>
      </p:sp>
      <p:sp>
        <p:nvSpPr>
          <p:cNvPr id="67" name="矩形 6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68" name="矩形 6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69" name="矩形 6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064896" cy="4581872"/>
          </a:xfrm>
        </p:spPr>
        <p:txBody>
          <a:bodyPr/>
          <a:lstStyle/>
          <a:p>
            <a:r>
              <a:rPr lang="zh-CN" altLang="en-US" dirty="0"/>
              <a:t>用关键字</a:t>
            </a:r>
            <a:r>
              <a:rPr lang="en-US" altLang="zh-CN" dirty="0" err="1"/>
              <a:t>enum</a:t>
            </a:r>
            <a:r>
              <a:rPr lang="zh-CN" altLang="en-US" dirty="0"/>
              <a:t>描述枚举类型</a:t>
            </a:r>
            <a:endParaRPr lang="en-US" altLang="zh-CN" dirty="0"/>
          </a:p>
          <a:p>
            <a:r>
              <a:rPr lang="zh-CN" altLang="en-US" dirty="0"/>
              <a:t>将数据的取值（枚举值）列举出来，不能超出此范围取值</a:t>
            </a:r>
            <a:endParaRPr lang="en-US" altLang="zh-CN" dirty="0"/>
          </a:p>
          <a:p>
            <a:r>
              <a:rPr lang="zh-CN" altLang="en-US" dirty="0"/>
              <a:t>定义枚举类型</a:t>
            </a:r>
            <a:endParaRPr lang="en-US" altLang="zh-CN" dirty="0"/>
          </a:p>
          <a:p>
            <a:pPr lvl="1"/>
            <a:r>
              <a:rPr lang="en-US" altLang="zh-CN" dirty="0" err="1"/>
              <a:t>enum</a:t>
            </a:r>
            <a:r>
              <a:rPr lang="en-US" altLang="zh-CN" dirty="0"/>
              <a:t>&lt;</a:t>
            </a:r>
            <a:r>
              <a:rPr lang="zh-CN" altLang="en-US" dirty="0">
                <a:solidFill>
                  <a:srgbClr val="C00000"/>
                </a:solidFill>
              </a:rPr>
              <a:t>枚举类型名</a:t>
            </a:r>
            <a:r>
              <a:rPr lang="en-US" altLang="zh-CN" dirty="0"/>
              <a:t>&gt;{&lt;</a:t>
            </a:r>
            <a:r>
              <a:rPr lang="zh-CN" altLang="en-US" dirty="0">
                <a:solidFill>
                  <a:srgbClr val="C00000"/>
                </a:solidFill>
              </a:rPr>
              <a:t>枚举值表</a:t>
            </a:r>
            <a:r>
              <a:rPr lang="en-US" altLang="zh-CN" dirty="0"/>
              <a:t>&gt;}[&lt;</a:t>
            </a:r>
            <a:r>
              <a:rPr lang="zh-CN" altLang="en-US" dirty="0">
                <a:solidFill>
                  <a:srgbClr val="C00000"/>
                </a:solidFill>
              </a:rPr>
              <a:t>枚举变量表</a:t>
            </a:r>
            <a:r>
              <a:rPr lang="en-US" altLang="zh-CN" dirty="0"/>
              <a:t>&gt;]</a:t>
            </a:r>
          </a:p>
          <a:p>
            <a:pPr lvl="2"/>
            <a:r>
              <a:rPr lang="zh-CN" altLang="en-US" dirty="0"/>
              <a:t>枚举类型名：标识符</a:t>
            </a:r>
            <a:endParaRPr lang="en-US" altLang="zh-CN" dirty="0"/>
          </a:p>
          <a:p>
            <a:pPr lvl="2"/>
            <a:r>
              <a:rPr lang="zh-CN" altLang="en-US" dirty="0"/>
              <a:t>枚举值表：枚举类型数据的取值列表</a:t>
            </a:r>
            <a:endParaRPr lang="en-US" altLang="zh-CN" dirty="0"/>
          </a:p>
          <a:p>
            <a:pPr lvl="3"/>
            <a:r>
              <a:rPr lang="zh-CN" altLang="en-US" dirty="0"/>
              <a:t>值名（是一个标识符）</a:t>
            </a:r>
            <a:endParaRPr lang="en-US" altLang="zh-CN" dirty="0"/>
          </a:p>
          <a:p>
            <a:pPr lvl="3"/>
            <a:r>
              <a:rPr lang="en-US" altLang="zh-CN" dirty="0"/>
              <a:t>&lt;</a:t>
            </a:r>
            <a:r>
              <a:rPr lang="zh-CN" altLang="en-US" dirty="0"/>
              <a:t>值名</a:t>
            </a:r>
            <a:r>
              <a:rPr lang="en-US" altLang="zh-CN" dirty="0"/>
              <a:t>&gt; = &lt;</a:t>
            </a:r>
            <a:r>
              <a:rPr lang="zh-CN" altLang="en-US" dirty="0"/>
              <a:t>整型常量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枚举变量表：声明为此类枚举类型的变量</a:t>
            </a:r>
            <a:endParaRPr lang="en-US" altLang="zh-CN" dirty="0"/>
          </a:p>
          <a:p>
            <a:pPr lvl="3"/>
            <a:r>
              <a:rPr lang="en-US" altLang="zh-CN" dirty="0" err="1"/>
              <a:t>enum</a:t>
            </a:r>
            <a:r>
              <a:rPr lang="en-US" altLang="zh-CN" dirty="0"/>
              <a:t> &lt;</a:t>
            </a:r>
            <a:r>
              <a:rPr lang="zh-CN" altLang="en-US" dirty="0"/>
              <a:t>枚举类型名</a:t>
            </a:r>
            <a:r>
              <a:rPr lang="en-US" altLang="zh-CN" dirty="0"/>
              <a:t>&gt; &lt;</a:t>
            </a:r>
            <a:r>
              <a:rPr lang="zh-CN" altLang="en-US" dirty="0"/>
              <a:t>枚举变量表</a:t>
            </a:r>
            <a:r>
              <a:rPr lang="en-US" altLang="zh-CN" dirty="0"/>
              <a:t>&gt;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 {RED=1,YELLOW,BLUE}c1=BLUE,c2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zh-CN" altLang="en-US" dirty="0"/>
              <a:t>枚举类型名：</a:t>
            </a:r>
            <a:r>
              <a:rPr lang="en-US" altLang="zh-CN" dirty="0"/>
              <a:t>color</a:t>
            </a:r>
          </a:p>
          <a:p>
            <a:pPr lvl="2"/>
            <a:r>
              <a:rPr lang="zh-CN" altLang="en-US" dirty="0"/>
              <a:t>枚举值</a:t>
            </a:r>
            <a:endParaRPr lang="en-US" altLang="zh-CN" dirty="0"/>
          </a:p>
          <a:p>
            <a:pPr lvl="3"/>
            <a:r>
              <a:rPr lang="en-US" altLang="zh-CN" dirty="0"/>
              <a:t>RED</a:t>
            </a:r>
            <a:r>
              <a:rPr lang="zh-CN" altLang="en-US" dirty="0"/>
              <a:t>（对应整数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YELLOW</a:t>
            </a:r>
            <a:r>
              <a:rPr lang="zh-CN" altLang="en-US" dirty="0"/>
              <a:t>（对应整数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BLUE</a:t>
            </a:r>
            <a:r>
              <a:rPr lang="zh-CN" altLang="en-US" dirty="0"/>
              <a:t>（对应整数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枚举类型变量</a:t>
            </a:r>
            <a:endParaRPr lang="en-US" altLang="zh-CN" dirty="0"/>
          </a:p>
          <a:p>
            <a:pPr lvl="3"/>
            <a:r>
              <a:rPr lang="en-US" altLang="zh-CN" dirty="0"/>
              <a:t>c1</a:t>
            </a:r>
            <a:r>
              <a:rPr lang="zh-CN" altLang="en-US" dirty="0"/>
              <a:t>，初始值为</a:t>
            </a:r>
            <a:r>
              <a:rPr lang="en-US" altLang="zh-CN" dirty="0"/>
              <a:t>BLUE</a:t>
            </a:r>
          </a:p>
          <a:p>
            <a:pPr lvl="3"/>
            <a:r>
              <a:rPr lang="en-US" altLang="zh-CN" dirty="0"/>
              <a:t>c2</a:t>
            </a:r>
            <a:r>
              <a:rPr lang="zh-CN" altLang="en-US" dirty="0"/>
              <a:t>，未进行初始化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424936" cy="4263752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a, b = RED, c;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color</a:t>
            </a:r>
            <a:r>
              <a:rPr lang="zh-CN" altLang="en-US" dirty="0"/>
              <a:t>类型定义完毕后，可声明</a:t>
            </a:r>
            <a:r>
              <a:rPr lang="en-US" altLang="zh-CN" dirty="0"/>
              <a:t>color</a:t>
            </a:r>
            <a:r>
              <a:rPr lang="zh-CN" altLang="en-US" dirty="0"/>
              <a:t>类型的变量</a:t>
            </a:r>
            <a:endParaRPr lang="en-US" altLang="zh-CN" dirty="0"/>
          </a:p>
          <a:p>
            <a:pPr lvl="3"/>
            <a:r>
              <a:rPr lang="zh-CN" altLang="en-US" dirty="0"/>
              <a:t>声明</a:t>
            </a:r>
            <a:r>
              <a:rPr lang="en-US" altLang="zh-CN" dirty="0"/>
              <a:t>color</a:t>
            </a:r>
            <a:r>
              <a:rPr lang="zh-CN" altLang="en-US" dirty="0"/>
              <a:t>变量时，关键字</a:t>
            </a:r>
            <a:r>
              <a:rPr lang="en-US" altLang="zh-CN" dirty="0" err="1"/>
              <a:t>enum</a:t>
            </a:r>
            <a:r>
              <a:rPr lang="zh-CN" altLang="en-US" dirty="0"/>
              <a:t>可以省略</a:t>
            </a:r>
            <a:endParaRPr lang="en-US" altLang="zh-CN" dirty="0"/>
          </a:p>
          <a:p>
            <a:pPr lvl="2"/>
            <a:r>
              <a:rPr lang="zh-CN" altLang="en-US" dirty="0"/>
              <a:t>变量</a:t>
            </a:r>
            <a:r>
              <a:rPr lang="en-US" altLang="zh-CN" dirty="0"/>
              <a:t>b</a:t>
            </a:r>
            <a:r>
              <a:rPr lang="zh-CN" altLang="en-US" dirty="0"/>
              <a:t>的初始值为</a:t>
            </a:r>
            <a:r>
              <a:rPr lang="en-US" altLang="zh-CN" dirty="0"/>
              <a:t>RED</a:t>
            </a:r>
            <a:r>
              <a:rPr lang="zh-CN" altLang="en-US" dirty="0"/>
              <a:t>（或整数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 {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Sun,Mon,Tue,Wed,Thu,Fri,Sat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2"/>
            <a:r>
              <a:rPr lang="en-US" altLang="zh-CN" sz="2200" dirty="0"/>
              <a:t>Sun</a:t>
            </a:r>
            <a:r>
              <a:rPr lang="zh-CN" altLang="en-US" sz="2200" dirty="0"/>
              <a:t>与整数</a:t>
            </a:r>
            <a:r>
              <a:rPr lang="en-US" altLang="zh-CN" sz="2200" dirty="0">
                <a:solidFill>
                  <a:srgbClr val="FF0000"/>
                </a:solidFill>
              </a:rPr>
              <a:t>0</a:t>
            </a:r>
            <a:r>
              <a:rPr lang="zh-CN" altLang="en-US" sz="2200" dirty="0"/>
              <a:t>对应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day1 {Mon=1,Tue,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Wed,Thu,Fri,Sat,Sun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1664047" y="3284984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TextBox 45"/>
          <p:cNvSpPr txBox="1"/>
          <p:nvPr/>
        </p:nvSpPr>
        <p:spPr>
          <a:xfrm>
            <a:off x="2576760" y="34073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</a:t>
            </a:r>
            <a:endParaRPr lang="zh-CN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组合 34"/>
          <p:cNvGrpSpPr/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24" name="组合 19"/>
            <p:cNvGrpSpPr/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CV</a:t>
            </a:r>
            <a:r>
              <a:rPr lang="zh-CN" altLang="en-US" dirty="0"/>
              <a:t>限定数据类型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</a:t>
            </a:r>
          </a:p>
        </p:txBody>
      </p:sp>
      <p:grpSp>
        <p:nvGrpSpPr>
          <p:cNvPr id="39" name="组合 34"/>
          <p:cNvGrpSpPr/>
          <p:nvPr/>
        </p:nvGrpSpPr>
        <p:grpSpPr bwMode="auto">
          <a:xfrm>
            <a:off x="1664047" y="1412776"/>
            <a:ext cx="5356225" cy="1727783"/>
            <a:chOff x="1643042" y="3212518"/>
            <a:chExt cx="5356246" cy="1727791"/>
          </a:xfrm>
        </p:grpSpPr>
        <p:sp>
          <p:nvSpPr>
            <p:cNvPr id="40" name="五边形 3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45" name="五边形 4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47" name="组合 19"/>
            <p:cNvGrpSpPr/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5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8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5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3" name="TextBox 52"/>
          <p:cNvSpPr txBox="1"/>
          <p:nvPr/>
        </p:nvSpPr>
        <p:spPr>
          <a:xfrm>
            <a:off x="2578223" y="153231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数据与数据表示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78223" y="246842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枚举类型是整型的子集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个枚举值</a:t>
            </a:r>
            <a:r>
              <a:rPr lang="zh-CN" altLang="en-US" dirty="0">
                <a:solidFill>
                  <a:srgbClr val="C00000"/>
                </a:solidFill>
              </a:rPr>
              <a:t>全部未赋</a:t>
            </a:r>
            <a:r>
              <a:rPr lang="zh-CN" altLang="en-US" dirty="0"/>
              <a:t>整型常量值时，从左向右对应整数</a:t>
            </a:r>
            <a:r>
              <a:rPr lang="en-US" altLang="zh-CN" dirty="0"/>
              <a:t>0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~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个枚举值赋予常量</a:t>
            </a:r>
            <a:r>
              <a:rPr lang="en-US" altLang="zh-CN" dirty="0"/>
              <a:t>m</a:t>
            </a:r>
            <a:r>
              <a:rPr lang="zh-CN" altLang="en-US" dirty="0"/>
              <a:t>，则从第</a:t>
            </a:r>
            <a:r>
              <a:rPr lang="en-US" altLang="zh-CN" dirty="0"/>
              <a:t>i+1</a:t>
            </a:r>
            <a:r>
              <a:rPr lang="zh-CN" altLang="en-US" dirty="0"/>
              <a:t>个枚举值开始，分别对应整数</a:t>
            </a:r>
            <a:r>
              <a:rPr lang="en-US" altLang="zh-CN" dirty="0"/>
              <a:t>m+1</a:t>
            </a:r>
            <a:r>
              <a:rPr lang="zh-CN" altLang="en-US" dirty="0"/>
              <a:t>，</a:t>
            </a:r>
            <a:r>
              <a:rPr lang="en-US" altLang="zh-CN"/>
              <a:t>m+2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，直到下一个赋了值的枚举值或结束</a:t>
            </a:r>
            <a:endParaRPr lang="en-US" altLang="zh-CN" dirty="0"/>
          </a:p>
          <a:p>
            <a:pPr lvl="1"/>
            <a:r>
              <a:rPr lang="zh-CN" altLang="en-US" dirty="0"/>
              <a:t>枚举类型变量不能赋整数值</a:t>
            </a:r>
            <a:endParaRPr lang="en-US" altLang="zh-CN" dirty="0"/>
          </a:p>
          <a:p>
            <a:pPr lvl="1"/>
            <a:r>
              <a:rPr lang="zh-CN" altLang="en-US" dirty="0"/>
              <a:t>枚举值按照常量处理，是整型常量</a:t>
            </a:r>
            <a:endParaRPr lang="en-US" altLang="zh-CN" dirty="0"/>
          </a:p>
          <a:p>
            <a:pPr lvl="2"/>
            <a:r>
              <a:rPr lang="zh-CN" altLang="en-US" dirty="0"/>
              <a:t>枚举值用标识符表示，但是输出为整数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557081" y="2060848"/>
            <a:ext cx="7992888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color{RED,YELLOW=3,BLUE } c1=YELLOW,c2;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a, b=BLUE, c, d=RED;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&lt;&lt;RED&lt;&lt;' '&lt;&lt;YELLOW&lt;&lt;' '&lt;&lt;BLUE&lt;&lt;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&lt;&lt;"c1="&lt;&lt;c1&lt;&lt;"  b="&lt;&lt;b&lt;&lt;"  d="&lt;&lt;d&lt;&lt;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417716"/>
            <a:ext cx="3045060" cy="9636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474856"/>
            <a:ext cx="1440160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枚举类型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字符串类型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</a:t>
            </a:r>
            <a:endParaRPr lang="en-US" altLang="zh-CN" dirty="0"/>
          </a:p>
          <a:p>
            <a:pPr lvl="1"/>
            <a:r>
              <a:rPr lang="zh-CN" altLang="en-US" dirty="0"/>
              <a:t>不是基本数据类型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标准库中定义，属于</a:t>
            </a:r>
            <a:r>
              <a:rPr lang="zh-CN" altLang="en-US" dirty="0">
                <a:solidFill>
                  <a:srgbClr val="C00000"/>
                </a:solidFill>
              </a:rPr>
              <a:t>标准库类型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可以作为数据类型使用</a:t>
            </a:r>
            <a:endParaRPr lang="en-US" altLang="zh-CN" dirty="0"/>
          </a:p>
          <a:p>
            <a:r>
              <a:rPr lang="zh-CN" altLang="en-US" dirty="0"/>
              <a:t>字符串对象</a:t>
            </a:r>
            <a:endParaRPr lang="en-US" altLang="zh-CN" dirty="0"/>
          </a:p>
          <a:p>
            <a:pPr lvl="1"/>
            <a:r>
              <a:rPr lang="zh-CN" altLang="en-US" dirty="0"/>
              <a:t>说明为字符串类型的变量</a:t>
            </a:r>
            <a:endParaRPr lang="en-US" altLang="zh-CN" dirty="0"/>
          </a:p>
          <a:p>
            <a:pPr lvl="1"/>
            <a:r>
              <a:rPr lang="zh-CN" altLang="en-US" dirty="0"/>
              <a:t>实际是字符串类的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字符串类型的某些功能通过字符串类的成员函数实现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字符串类型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说明字符串对象</a:t>
            </a:r>
            <a:endParaRPr lang="en-US" altLang="zh-CN" dirty="0"/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/>
              <a:t>字符串对象的初始化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{"hello"};</a:t>
            </a:r>
          </a:p>
          <a:p>
            <a:pPr lvl="1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lvl="1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="hello";</a:t>
            </a:r>
          </a:p>
          <a:p>
            <a:pPr lvl="1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字符串类型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访问字符串中的字符</a:t>
            </a:r>
            <a:endParaRPr lang="en-US" altLang="zh-CN" dirty="0"/>
          </a:p>
          <a:p>
            <a:pPr lvl="2"/>
            <a:r>
              <a:rPr lang="zh-CN" altLang="en-US" dirty="0"/>
              <a:t>字符数组下标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="Then";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word[2] = 'a';</a:t>
            </a:r>
          </a:p>
          <a:p>
            <a:pPr lvl="2"/>
            <a:r>
              <a:rPr lang="zh-CN" altLang="en-US" dirty="0"/>
              <a:t>字符串对象的值变为：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"Than"</a:t>
            </a:r>
          </a:p>
          <a:p>
            <a:pPr lvl="2"/>
            <a:r>
              <a:rPr lang="zh-CN" altLang="en-US" dirty="0"/>
              <a:t>输入输出</a:t>
            </a:r>
            <a:endParaRPr lang="en-US" altLang="zh-CN" dirty="0"/>
          </a:p>
          <a:p>
            <a:pPr lvl="2"/>
            <a:r>
              <a:rPr lang="en-US" altLang="zh-CN" b="1" dirty="0" err="1">
                <a:latin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</a:rPr>
              <a:t>&gt;&gt;word;</a:t>
            </a:r>
          </a:p>
          <a:p>
            <a:pPr lvl="2"/>
            <a:r>
              <a:rPr lang="en-US" altLang="zh-CN" b="1" dirty="0" err="1">
                <a:latin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</a:rPr>
              <a:t>&lt;&lt;word;</a:t>
            </a:r>
          </a:p>
          <a:p>
            <a:pPr lvl="1"/>
            <a:endParaRPr lang="en-US" altLang="zh-CN" dirty="0"/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字符串类型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539552" y="1988840"/>
            <a:ext cx="7920880" cy="4335760"/>
          </a:xfrm>
        </p:spPr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计算长度</a:t>
            </a:r>
            <a:endParaRPr lang="en-US" altLang="zh-CN" dirty="0"/>
          </a:p>
          <a:p>
            <a:pPr lvl="2"/>
            <a:r>
              <a:rPr lang="zh-CN" altLang="en-US" dirty="0"/>
              <a:t>调用字符串类的成员函数</a:t>
            </a:r>
            <a:r>
              <a:rPr lang="en-US" altLang="zh-CN" dirty="0"/>
              <a:t>length()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zh-CN" altLang="en-US" dirty="0"/>
              <a:t>连接</a:t>
            </a:r>
            <a:endParaRPr lang="en-US" altLang="zh-CN" dirty="0"/>
          </a:p>
          <a:p>
            <a:pPr lvl="2"/>
            <a:r>
              <a:rPr lang="zh-CN" altLang="en-US" dirty="0"/>
              <a:t>重载算术运算符“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619672" y="450912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string word1 =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hello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string word2 =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 C++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string word3 = word1 + word2;</a:t>
            </a:r>
          </a:p>
          <a:p>
            <a:pPr lvl="2"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</a:rPr>
              <a:t>&lt;&lt;word3&lt;&lt;</a:t>
            </a:r>
            <a:r>
              <a:rPr lang="en-US" altLang="zh-CN" b="1" dirty="0" err="1">
                <a:latin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//word3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为：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C++"</a:t>
            </a:r>
          </a:p>
          <a:p>
            <a:pPr lvl="2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不支持两个字符串字面量的连接，如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string word4 =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hello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 +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 world!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en-US" altLang="zh-CN" b="1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字符串连接字符、整数、浮点数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{"the result is "};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('a');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(69);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(6.2832);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字符串类型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操作字符串对象</a:t>
            </a:r>
            <a:endParaRPr lang="en-US" altLang="zh-CN" dirty="0"/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word1="hello";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word2{word1};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值赋给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word2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比较</a:t>
            </a:r>
            <a:endParaRPr lang="en-US" altLang="zh-CN" dirty="0"/>
          </a:p>
          <a:p>
            <a:pPr lvl="2"/>
            <a:r>
              <a:rPr lang="zh-CN" altLang="en-US" dirty="0"/>
              <a:t>重载关系运算符：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endParaRPr lang="en-US" altLang="zh-CN" dirty="0"/>
          </a:p>
          <a:p>
            <a:pPr lvl="3"/>
            <a:r>
              <a:rPr lang="zh-CN" altLang="en-US" dirty="0"/>
              <a:t>逐个比较字符，直到找到第一个不同的字符，根据</a:t>
            </a:r>
            <a:r>
              <a:rPr lang="en-US" altLang="zh-CN" dirty="0"/>
              <a:t>ASCII</a:t>
            </a:r>
            <a:r>
              <a:rPr lang="zh-CN" altLang="en-US" dirty="0"/>
              <a:t>值比较不同字符的大小关系</a:t>
            </a:r>
            <a:endParaRPr lang="en-US" altLang="zh-CN" dirty="0"/>
          </a:p>
          <a:p>
            <a:pPr lvl="2"/>
            <a:r>
              <a:rPr lang="zh-CN" altLang="en-US" dirty="0"/>
              <a:t>构造关于字符串的关系表达式</a:t>
            </a:r>
          </a:p>
          <a:p>
            <a:pPr lvl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字符串类型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字符串数组</a:t>
            </a:r>
            <a:endParaRPr lang="en-US" altLang="zh-CN" dirty="0"/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lvl="2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2"/>
            <a:r>
              <a:rPr lang="en-US" altLang="zh-CN" b="1" dirty="0">
                <a:latin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</a:rPr>
              <a:t>[10]={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 err="1">
                <a:latin typeface="Courier New" panose="02070309020205020404" pitchFamily="49" charset="0"/>
              </a:rPr>
              <a:t>zhao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,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CN" b="1" dirty="0" err="1">
                <a:latin typeface="Courier New" panose="02070309020205020404" pitchFamily="49" charset="0"/>
              </a:rPr>
              <a:t>qian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};</a:t>
            </a:r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/>
            <a:r>
              <a:rPr lang="en-US" altLang="zh-CN" b="1" dirty="0" err="1">
                <a:latin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</a:rPr>
              <a:t>[2]=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sun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zh-CN" altLang="en-US" dirty="0"/>
              <a:t>存储方式</a:t>
            </a:r>
            <a:endParaRPr lang="en-US" altLang="zh-CN" dirty="0"/>
          </a:p>
          <a:p>
            <a:pPr lvl="2"/>
            <a:r>
              <a:rPr lang="en-US" altLang="zh-CN" dirty="0"/>
              <a:t>Visual C++</a:t>
            </a:r>
            <a:r>
              <a:rPr lang="zh-CN" altLang="en-US" dirty="0"/>
              <a:t>编译器为字符串类型变量分配</a:t>
            </a:r>
            <a:r>
              <a:rPr lang="en-US" altLang="zh-CN" dirty="0"/>
              <a:t>16Byte</a:t>
            </a:r>
            <a:r>
              <a:rPr lang="zh-CN" altLang="en-US" dirty="0"/>
              <a:t>的存储空间，存储字符串在内存中的地址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宽字符串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wstring</a:t>
            </a:r>
            <a:endParaRPr lang="en-US" altLang="zh-CN" dirty="0"/>
          </a:p>
          <a:p>
            <a:r>
              <a:rPr lang="en-US" altLang="zh-CN" dirty="0"/>
              <a:t>Unicode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::u16string</a:t>
            </a:r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::u32string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1664047" y="3284984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/>
          <p:nvPr/>
        </p:nvGrpSpPr>
        <p:grpSpPr bwMode="auto">
          <a:xfrm>
            <a:off x="1664047" y="2343632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2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825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数据与数据表示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78223" y="246842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34073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</a:t>
            </a:r>
            <a:endParaRPr lang="zh-CN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组合 34"/>
          <p:cNvGrpSpPr/>
          <p:nvPr/>
        </p:nvGrpSpPr>
        <p:grpSpPr bwMode="auto">
          <a:xfrm>
            <a:off x="1664047" y="4221088"/>
            <a:ext cx="5356225" cy="1727783"/>
            <a:chOff x="1643042" y="3212518"/>
            <a:chExt cx="5356246" cy="1727791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24" name="组合 19"/>
            <p:cNvGrpSpPr/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43406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CV</a:t>
            </a:r>
            <a:r>
              <a:rPr lang="zh-CN" altLang="en-US" dirty="0"/>
              <a:t>限定数据类型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</a:t>
            </a: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1416909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1524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0" y="1391032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数据表示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样式的字符串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string</a:t>
            </a:r>
            <a:r>
              <a:rPr lang="zh-CN" altLang="en-US" dirty="0"/>
              <a:t>字符串转换为</a:t>
            </a:r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string_type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{"Hello"};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 c_type1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string_type.c_str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*c_type2=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string_type.data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字符串类型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数据类型的转换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隐式转换</a:t>
            </a:r>
            <a:endParaRPr lang="en-US" altLang="zh-CN" dirty="0"/>
          </a:p>
          <a:p>
            <a:pPr lvl="1"/>
            <a:r>
              <a:rPr lang="zh-CN" altLang="en-US" dirty="0"/>
              <a:t>运算表达式中，运算分量、运算结果的类型不一致时，支持部分数据类型的隐式转换</a:t>
            </a:r>
            <a:endParaRPr lang="en-US" altLang="zh-CN" dirty="0"/>
          </a:p>
          <a:p>
            <a:pPr lvl="2"/>
            <a:r>
              <a:rPr lang="zh-CN" altLang="en-US" dirty="0"/>
              <a:t>赋值运算、算术运算等等</a:t>
            </a:r>
            <a:endParaRPr lang="en-US" altLang="zh-CN" dirty="0"/>
          </a:p>
          <a:p>
            <a:r>
              <a:rPr lang="zh-CN" altLang="en-US" dirty="0"/>
              <a:t>显式转换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目标数据类型</a:t>
            </a:r>
            <a:r>
              <a:rPr lang="en-US" altLang="zh-CN" dirty="0">
                <a:solidFill>
                  <a:srgbClr val="C00000"/>
                </a:solidFill>
              </a:rPr>
              <a:t>&gt;(</a:t>
            </a:r>
            <a:r>
              <a:rPr lang="zh-CN" altLang="en-US" dirty="0">
                <a:solidFill>
                  <a:srgbClr val="C00000"/>
                </a:solidFill>
              </a:rPr>
              <a:t>表达式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 err="1"/>
              <a:t>const_cast</a:t>
            </a:r>
            <a:r>
              <a:rPr lang="en-US" altLang="zh-CN" dirty="0"/>
              <a:t>&lt;</a:t>
            </a:r>
            <a:r>
              <a:rPr lang="zh-CN" altLang="en-US" dirty="0"/>
              <a:t>目标数据类型</a:t>
            </a:r>
            <a:r>
              <a:rPr lang="en-US" altLang="zh-CN" dirty="0"/>
              <a:t>&gt;(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 err="1"/>
              <a:t>dynamic_cast</a:t>
            </a:r>
            <a:r>
              <a:rPr lang="en-US" altLang="zh-CN" dirty="0"/>
              <a:t>&lt;</a:t>
            </a:r>
            <a:r>
              <a:rPr lang="zh-CN" altLang="en-US" dirty="0"/>
              <a:t>目标数据类型</a:t>
            </a:r>
            <a:r>
              <a:rPr lang="en-US" altLang="zh-CN" dirty="0"/>
              <a:t>&gt;(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 err="1"/>
              <a:t>reinterpret_cast</a:t>
            </a:r>
            <a:r>
              <a:rPr lang="en-US" altLang="zh-CN" dirty="0"/>
              <a:t>&lt;</a:t>
            </a:r>
            <a:r>
              <a:rPr lang="zh-CN" altLang="en-US" dirty="0"/>
              <a:t>目标数据类型</a:t>
            </a:r>
            <a:r>
              <a:rPr lang="en-US" altLang="zh-CN" dirty="0"/>
              <a:t>&gt;(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数据类型的转换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数据类型的转换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d1=21.98,d2=6.28;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&gt;(d1+d2)};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{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&gt;(d1)+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&gt;(d2)};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程序执行后，变量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的值分别是：？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数据类型的转换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复合数据类型概览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枚举类型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字符串类型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数据类型的转换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1664047" y="2276872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/>
          <p:nvPr/>
        </p:nvGrpSpPr>
        <p:grpSpPr bwMode="auto">
          <a:xfrm>
            <a:off x="1664047" y="1340768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2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55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23991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</a:t>
            </a:r>
            <a:endParaRPr lang="zh-CN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组合 34"/>
          <p:cNvGrpSpPr/>
          <p:nvPr/>
        </p:nvGrpSpPr>
        <p:grpSpPr bwMode="auto">
          <a:xfrm>
            <a:off x="1664047" y="3212976"/>
            <a:ext cx="5356225" cy="2735904"/>
            <a:chOff x="1643042" y="2204397"/>
            <a:chExt cx="5356246" cy="2735912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2204397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24" name="组合 19"/>
            <p:cNvGrpSpPr/>
            <p:nvPr/>
          </p:nvGrpSpPr>
          <p:grpSpPr bwMode="auto">
            <a:xfrm>
              <a:off x="1643042" y="2204397"/>
              <a:ext cx="792165" cy="792091"/>
              <a:chOff x="854055" y="1561455"/>
              <a:chExt cx="792165" cy="792091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1561455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56455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3284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复合数据类型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52767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</a:t>
            </a: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4173381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4281414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</a:t>
            </a:r>
          </a:p>
          <a:p>
            <a:endParaRPr lang="zh-CN" alt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4127336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</a:t>
            </a:r>
            <a:r>
              <a:rPr lang="zh-CN" altLang="en-US" dirty="0"/>
              <a:t>限定符（</a:t>
            </a:r>
            <a:r>
              <a:rPr lang="en-US" altLang="zh-CN" dirty="0"/>
              <a:t>CV-qualifiers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endParaRPr lang="en-US" altLang="zh-CN" dirty="0"/>
          </a:p>
          <a:p>
            <a:pPr lvl="1"/>
            <a:r>
              <a:rPr lang="zh-CN" altLang="en-US" dirty="0"/>
              <a:t>常量限定，用于将某个变量限定为其值不可变（常变量）</a:t>
            </a:r>
            <a:endParaRPr lang="en-US" altLang="zh-CN" dirty="0"/>
          </a:p>
          <a:p>
            <a:r>
              <a:rPr lang="en-US" altLang="zh-CN" dirty="0"/>
              <a:t>volatile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volatile</a:t>
            </a:r>
            <a:r>
              <a:rPr lang="zh-CN" altLang="en-US" dirty="0"/>
              <a:t>提醒编译器它后面所定义的变量随时都有可能改变，因此编译后的程序每次需要存储或读取这个变量的时候，都会直接从变量地址中读取数据。</a:t>
            </a:r>
          </a:p>
          <a:p>
            <a:pPr lvl="1"/>
            <a:r>
              <a:rPr lang="zh-CN" altLang="en-US" dirty="0"/>
              <a:t>如果没有</a:t>
            </a:r>
            <a:r>
              <a:rPr lang="en-US" altLang="zh-CN" dirty="0"/>
              <a:t>volatile</a:t>
            </a:r>
            <a:r>
              <a:rPr lang="zh-CN" altLang="en-US" dirty="0"/>
              <a:t>关键字，则编译器可能优化读取和存储，可能暂时使用寄存器中的值，如果这个变量由别的程序更新了的话，将出现不一致的现象。</a:t>
            </a:r>
          </a:p>
          <a:p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1664047" y="2276872"/>
            <a:ext cx="5356225" cy="795330"/>
            <a:chOff x="1643042" y="3209740"/>
            <a:chExt cx="5356246" cy="79533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/>
          <p:nvPr/>
        </p:nvGrpSpPr>
        <p:grpSpPr bwMode="auto">
          <a:xfrm>
            <a:off x="1664047" y="1340768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32" name="组合 28"/>
            <p:cNvGrpSpPr/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8223" y="146555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23991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</a:t>
            </a:r>
            <a:endParaRPr lang="zh-CN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组合 34"/>
          <p:cNvGrpSpPr/>
          <p:nvPr/>
        </p:nvGrpSpPr>
        <p:grpSpPr bwMode="auto">
          <a:xfrm>
            <a:off x="1664047" y="3212976"/>
            <a:ext cx="5356225" cy="1729852"/>
            <a:chOff x="1643042" y="2204397"/>
            <a:chExt cx="5356246" cy="1729860"/>
          </a:xfrm>
        </p:grpSpPr>
        <p:sp>
          <p:nvSpPr>
            <p:cNvPr id="20" name="五边形 19"/>
            <p:cNvSpPr/>
            <p:nvPr/>
          </p:nvSpPr>
          <p:spPr bwMode="auto">
            <a:xfrm flipH="1">
              <a:off x="2041506" y="2204397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 bwMode="auto">
            <a:xfrm flipH="1">
              <a:off x="2041506" y="314050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grpSp>
          <p:nvGrpSpPr>
            <p:cNvPr id="24" name="组合 19"/>
            <p:cNvGrpSpPr/>
            <p:nvPr/>
          </p:nvGrpSpPr>
          <p:grpSpPr bwMode="auto">
            <a:xfrm>
              <a:off x="1643042" y="2204397"/>
              <a:ext cx="792165" cy="792091"/>
              <a:chOff x="854055" y="1561455"/>
              <a:chExt cx="792165" cy="792091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 bwMode="auto">
              <a:xfrm>
                <a:off x="857230" y="1561455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3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56455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组合 28"/>
            <p:cNvGrpSpPr/>
            <p:nvPr/>
          </p:nvGrpSpPr>
          <p:grpSpPr bwMode="auto">
            <a:xfrm>
              <a:off x="1643042" y="3140504"/>
              <a:ext cx="792165" cy="788992"/>
              <a:chOff x="854055" y="640174"/>
              <a:chExt cx="792165" cy="788992"/>
            </a:xfrm>
          </p:grpSpPr>
          <p:sp>
            <p:nvSpPr>
              <p:cNvPr id="28" name="椭圆 27"/>
              <p:cNvSpPr>
                <a:spLocks noChangeAspect="1"/>
              </p:cNvSpPr>
              <p:nvPr/>
            </p:nvSpPr>
            <p:spPr bwMode="auto">
              <a:xfrm>
                <a:off x="857230" y="640175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64017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578223" y="3284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复合数据类型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8223" y="429309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</a:t>
            </a:r>
          </a:p>
        </p:txBody>
      </p:sp>
      <p:sp>
        <p:nvSpPr>
          <p:cNvPr id="36" name="五边形 35"/>
          <p:cNvSpPr/>
          <p:nvPr/>
        </p:nvSpPr>
        <p:spPr bwMode="auto">
          <a:xfrm flipH="1">
            <a:off x="2062509" y="5131229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5239262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</a:t>
            </a:r>
          </a:p>
          <a:p>
            <a:endParaRPr lang="zh-CN" alt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5085184"/>
            <a:ext cx="885840" cy="885840"/>
          </a:xfrm>
          <a:prstGeom prst="rect">
            <a:avLst/>
          </a:prstGeom>
        </p:spPr>
      </p:pic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常量与变量的说明及初始化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语句概览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标签语句</a:t>
            </a:r>
            <a:endParaRPr lang="en-US" altLang="zh-CN" dirty="0"/>
          </a:p>
          <a:p>
            <a:pPr lvl="1"/>
            <a:r>
              <a:rPr lang="zh-CN" altLang="en-US" dirty="0"/>
              <a:t>表达式语句</a:t>
            </a:r>
            <a:endParaRPr lang="en-US" altLang="zh-CN" dirty="0"/>
          </a:p>
          <a:p>
            <a:pPr lvl="2"/>
            <a:r>
              <a:rPr lang="zh-CN" altLang="en-US" dirty="0"/>
              <a:t>数学表达式</a:t>
            </a:r>
            <a:endParaRPr lang="en-US" altLang="zh-CN" dirty="0"/>
          </a:p>
          <a:p>
            <a:pPr lvl="2"/>
            <a:r>
              <a:rPr lang="zh-CN" altLang="en-US" dirty="0"/>
              <a:t>赋值语句</a:t>
            </a:r>
            <a:endParaRPr lang="en-US" altLang="zh-CN" dirty="0"/>
          </a:p>
          <a:p>
            <a:pPr lvl="2"/>
            <a:r>
              <a:rPr lang="zh-CN" altLang="en-US" dirty="0"/>
              <a:t>输入输出语句</a:t>
            </a:r>
            <a:endParaRPr lang="en-US" altLang="zh-CN" dirty="0"/>
          </a:p>
          <a:p>
            <a:pPr lvl="2"/>
            <a:r>
              <a:rPr lang="zh-CN" altLang="en-US" dirty="0"/>
              <a:t>函数调用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zh-CN" altLang="en-US" dirty="0"/>
              <a:t>转向语句</a:t>
            </a:r>
            <a:endParaRPr lang="en-US" altLang="zh-CN" dirty="0"/>
          </a:p>
          <a:p>
            <a:pPr lvl="1"/>
            <a:r>
              <a:rPr lang="zh-CN" altLang="en-US" dirty="0"/>
              <a:t>复合语句和语句块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说明语句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常量与变量的说明及初始化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常变量说明及初始化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const</a:t>
            </a:r>
            <a:r>
              <a:rPr lang="en-US" altLang="zh-CN" dirty="0"/>
              <a:t> &lt;</a:t>
            </a:r>
            <a:r>
              <a:rPr lang="zh-CN" altLang="en-US" dirty="0"/>
              <a:t>数据类型</a:t>
            </a:r>
            <a:r>
              <a:rPr lang="en-US" altLang="zh-CN" dirty="0"/>
              <a:t>&gt; &lt;</a:t>
            </a:r>
            <a:r>
              <a:rPr lang="zh-CN" altLang="en-US" dirty="0"/>
              <a:t>常变量名</a:t>
            </a:r>
            <a:r>
              <a:rPr lang="en-US" altLang="zh-CN" dirty="0"/>
              <a:t>&gt; =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  <a:endParaRPr lang="zh-CN" altLang="en-US" dirty="0"/>
          </a:p>
          <a:p>
            <a:pPr lvl="2"/>
            <a:r>
              <a:rPr lang="zh-CN" altLang="en-US" dirty="0"/>
              <a:t>类型名，即数据类型</a:t>
            </a:r>
            <a:endParaRPr lang="en-US" altLang="zh-CN" dirty="0"/>
          </a:p>
          <a:p>
            <a:pPr lvl="2"/>
            <a:r>
              <a:rPr lang="zh-CN" altLang="en-US" dirty="0"/>
              <a:t>常变量名是标识符</a:t>
            </a:r>
            <a:endParaRPr lang="en-US" altLang="zh-CN" dirty="0"/>
          </a:p>
          <a:p>
            <a:pPr lvl="2"/>
            <a:r>
              <a:rPr lang="zh-CN" altLang="en-US" dirty="0"/>
              <a:t>表达式的类型与常变量类型一致</a:t>
            </a:r>
            <a:endParaRPr lang="en-US" altLang="zh-CN" dirty="0"/>
          </a:p>
          <a:p>
            <a:r>
              <a:rPr lang="zh-CN" altLang="en-US" dirty="0"/>
              <a:t>宏替换定义常量</a:t>
            </a:r>
            <a:endParaRPr lang="en-US" altLang="zh-CN" dirty="0"/>
          </a:p>
          <a:p>
            <a:pPr lvl="1"/>
            <a:r>
              <a:rPr lang="zh-CN" altLang="en-US" dirty="0"/>
              <a:t>字符串替换，没有数据类型，不分配存储空间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#define </a:t>
            </a:r>
            <a:r>
              <a:rPr lang="en-US" altLang="zh-CN" dirty="0"/>
              <a:t>&lt;</a:t>
            </a:r>
            <a:r>
              <a:rPr lang="zh-CN" altLang="en-US" dirty="0"/>
              <a:t>常量名</a:t>
            </a:r>
            <a:r>
              <a:rPr lang="en-US" altLang="zh-CN" dirty="0"/>
              <a:t>&gt;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常量与变量的说明及初始化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变量说明</a:t>
            </a:r>
            <a:endParaRPr lang="en-US" altLang="zh-CN" dirty="0"/>
          </a:p>
          <a:p>
            <a:pPr lvl="1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&gt;[,&lt;</a:t>
            </a:r>
            <a:r>
              <a:rPr lang="zh-CN" altLang="en-US" dirty="0"/>
              <a:t>变量名</a:t>
            </a:r>
            <a:r>
              <a:rPr lang="en-US" altLang="zh-CN" dirty="0"/>
              <a:t>&gt;]*;</a:t>
            </a:r>
          </a:p>
          <a:p>
            <a:r>
              <a:rPr lang="zh-CN" altLang="en-US" dirty="0"/>
              <a:t>变量的存储类属性</a:t>
            </a:r>
            <a:endParaRPr lang="en-US" altLang="zh-CN" dirty="0"/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：静态变量</a:t>
            </a:r>
            <a:endParaRPr lang="en-US" altLang="zh-CN" dirty="0"/>
          </a:p>
          <a:p>
            <a:pPr lvl="1"/>
            <a:r>
              <a:rPr lang="en-US" altLang="zh-CN" dirty="0" err="1"/>
              <a:t>thread_local</a:t>
            </a:r>
            <a:r>
              <a:rPr lang="zh-CN" altLang="en-US" dirty="0"/>
              <a:t>：线程的局部变量</a:t>
            </a:r>
            <a:endParaRPr lang="en-US" altLang="zh-CN" dirty="0"/>
          </a:p>
          <a:p>
            <a:pPr lvl="1"/>
            <a:r>
              <a:rPr lang="en-US" altLang="zh-CN" dirty="0"/>
              <a:t>extern</a:t>
            </a:r>
            <a:r>
              <a:rPr lang="zh-CN" altLang="en-US" dirty="0"/>
              <a:t>：外部变量</a:t>
            </a:r>
            <a:endParaRPr lang="en-US" altLang="zh-CN" dirty="0"/>
          </a:p>
          <a:p>
            <a:pPr lvl="1"/>
            <a:r>
              <a:rPr lang="en-US" altLang="zh-CN" dirty="0"/>
              <a:t>mutable</a:t>
            </a:r>
            <a:r>
              <a:rPr lang="zh-CN" altLang="en-US" dirty="0"/>
              <a:t>：可变变量</a:t>
            </a:r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常量与变量的说明及初始化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有关变量的概念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全局变量和局部变量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全局变量：程序运行的整个过程，内存中位置不变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局部变量：程序运行的过程中，所占内存反复占用和释放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生存期和作用域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生存期：变量所占内存空间由分配到释放的时期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作用域：变量有效的范围，</a:t>
            </a:r>
            <a:r>
              <a:rPr lang="zh-CN" altLang="en-US" dirty="0">
                <a:solidFill>
                  <a:srgbClr val="C00000"/>
                </a:solidFill>
              </a:rPr>
              <a:t>说明变量时所在的语句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常量与变量的说明及初始化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什么是数据</a:t>
            </a:r>
            <a:endParaRPr lang="en-US" altLang="zh-CN" dirty="0"/>
          </a:p>
          <a:p>
            <a:pPr lvl="1"/>
            <a:r>
              <a:rPr lang="zh-CN" altLang="en-US" dirty="0"/>
              <a:t>计算机处理的对象</a:t>
            </a:r>
            <a:endParaRPr lang="en-US" altLang="zh-CN" dirty="0"/>
          </a:p>
          <a:p>
            <a:pPr lvl="1"/>
            <a:r>
              <a:rPr lang="zh-CN" altLang="en-US" dirty="0"/>
              <a:t>以某种特定的形式存在（数据类型）</a:t>
            </a:r>
            <a:endParaRPr lang="en-US" altLang="zh-CN" dirty="0"/>
          </a:p>
          <a:p>
            <a:pPr lvl="1"/>
            <a:r>
              <a:rPr lang="zh-CN" altLang="en-US" dirty="0"/>
              <a:t>数据之间存在某些联系</a:t>
            </a:r>
            <a:endParaRPr lang="en-US" altLang="zh-CN" dirty="0"/>
          </a:p>
          <a:p>
            <a:pPr lvl="1"/>
            <a:r>
              <a:rPr lang="zh-CN" altLang="en-US" dirty="0"/>
              <a:t>数据在程序设计中的地位</a:t>
            </a:r>
            <a:endParaRPr lang="en-US" altLang="zh-CN" dirty="0"/>
          </a:p>
          <a:p>
            <a:pPr lvl="2"/>
            <a:r>
              <a:rPr lang="zh-CN" altLang="en-US" dirty="0"/>
              <a:t>第一要素</a:t>
            </a:r>
            <a:endParaRPr lang="en-US" altLang="zh-CN" dirty="0"/>
          </a:p>
          <a:p>
            <a:pPr lvl="1"/>
            <a:r>
              <a:rPr lang="zh-CN" altLang="en-US" dirty="0"/>
              <a:t>程序设计中，数据用</a:t>
            </a:r>
            <a:r>
              <a:rPr lang="zh-CN" altLang="en-US" dirty="0">
                <a:solidFill>
                  <a:srgbClr val="C00000"/>
                </a:solidFill>
              </a:rPr>
              <a:t>常量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进行描述</a:t>
            </a:r>
            <a:endParaRPr lang="en-US" altLang="zh-CN" dirty="0"/>
          </a:p>
          <a:p>
            <a:pPr lvl="2"/>
            <a:r>
              <a:rPr lang="zh-CN" altLang="en-US" dirty="0"/>
              <a:t>数组元素、类对象的性质与变量类似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数据表示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初始化（</a:t>
            </a:r>
            <a:r>
              <a:rPr lang="en-US" altLang="zh-CN" dirty="0"/>
              <a:t>Initialization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变量的初始化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在变量说明语句中对变量进行赋值</a:t>
            </a:r>
          </a:p>
          <a:p>
            <a:pPr lvl="1"/>
            <a:r>
              <a:rPr lang="zh-CN" altLang="en-US" dirty="0"/>
              <a:t>格式</a:t>
            </a:r>
            <a:endParaRPr lang="en-US" altLang="zh-CN" dirty="0"/>
          </a:p>
          <a:p>
            <a:pPr lvl="2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&gt;{&lt;</a:t>
            </a:r>
            <a:r>
              <a:rPr lang="zh-CN" altLang="en-US" dirty="0"/>
              <a:t>初始值</a:t>
            </a:r>
            <a:r>
              <a:rPr lang="en-US" altLang="zh-CN" dirty="0"/>
              <a:t>&gt;};</a:t>
            </a:r>
          </a:p>
          <a:p>
            <a:pPr lvl="2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&gt;(&lt;</a:t>
            </a:r>
            <a:r>
              <a:rPr lang="zh-CN" altLang="en-US" dirty="0"/>
              <a:t>初始值</a:t>
            </a:r>
            <a:r>
              <a:rPr lang="en-US" altLang="zh-CN" dirty="0"/>
              <a:t>&gt;);</a:t>
            </a:r>
          </a:p>
          <a:p>
            <a:pPr lvl="2"/>
            <a:r>
              <a:rPr lang="en-US" altLang="zh-CN" dirty="0"/>
              <a:t>[&lt;</a:t>
            </a:r>
            <a:r>
              <a:rPr lang="zh-CN" altLang="en-US" dirty="0"/>
              <a:t>存储类属性</a:t>
            </a:r>
            <a:r>
              <a:rPr lang="en-US" altLang="zh-CN" dirty="0"/>
              <a:t>&gt;]  &lt;</a:t>
            </a:r>
            <a:r>
              <a:rPr lang="zh-CN" altLang="en-US" dirty="0"/>
              <a:t>数据类型</a:t>
            </a:r>
            <a:r>
              <a:rPr lang="en-US" altLang="zh-CN" dirty="0"/>
              <a:t>&gt;  &lt;</a:t>
            </a:r>
            <a:r>
              <a:rPr lang="zh-CN" altLang="en-US" dirty="0"/>
              <a:t>变量名</a:t>
            </a:r>
            <a:r>
              <a:rPr lang="en-US" altLang="zh-CN" dirty="0"/>
              <a:t>&gt;=&lt;</a:t>
            </a:r>
            <a:r>
              <a:rPr lang="zh-CN" altLang="en-US" dirty="0"/>
              <a:t>初始值</a:t>
            </a:r>
            <a:r>
              <a:rPr lang="en-US" altLang="zh-CN" dirty="0"/>
              <a:t>&gt;;</a:t>
            </a:r>
          </a:p>
          <a:p>
            <a:pPr marL="1371600" lvl="3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a{5};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初始化列表法，默认初始值为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，如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a{}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a(5);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函数表示法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5;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赋值表示法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常量与变量的说明及初始化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定义（</a:t>
            </a:r>
            <a:r>
              <a:rPr lang="en-US" altLang="zh-CN" dirty="0"/>
              <a:t>definition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带有初始化的说明语句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/>
              <a:t>[</a:t>
            </a:r>
            <a:r>
              <a:rPr lang="zh-CN" altLang="en-US" dirty="0"/>
              <a:t>存储类属性</a:t>
            </a:r>
            <a:r>
              <a:rPr lang="en-US" altLang="zh-CN" dirty="0"/>
              <a:t>]  &lt;</a:t>
            </a:r>
            <a:r>
              <a:rPr lang="zh-CN" altLang="en-US" dirty="0"/>
              <a:t>数据类型</a:t>
            </a:r>
            <a:r>
              <a:rPr lang="en-US" altLang="zh-CN" dirty="0"/>
              <a:t>&gt; &lt;</a:t>
            </a:r>
            <a:r>
              <a:rPr lang="zh-CN" altLang="en-US" dirty="0"/>
              <a:t>变量名表</a:t>
            </a:r>
            <a:r>
              <a:rPr lang="en-US" altLang="zh-CN" dirty="0"/>
              <a:t>&gt;;</a:t>
            </a:r>
          </a:p>
          <a:p>
            <a:r>
              <a:rPr lang="zh-CN" altLang="en-US" dirty="0"/>
              <a:t>变量名表</a:t>
            </a:r>
            <a:endParaRPr lang="en-US" altLang="zh-CN" dirty="0"/>
          </a:p>
          <a:p>
            <a:pPr lvl="1"/>
            <a:r>
              <a:rPr lang="zh-CN" altLang="en-US" dirty="0"/>
              <a:t>可以完成对变量的初始化</a:t>
            </a:r>
            <a:endParaRPr lang="en-US" altLang="zh-CN" dirty="0"/>
          </a:p>
          <a:p>
            <a:pPr lvl="1"/>
            <a:r>
              <a:rPr lang="zh-CN" altLang="en-US" dirty="0"/>
              <a:t>格式</a:t>
            </a:r>
            <a:endParaRPr lang="en-US" altLang="zh-CN" dirty="0"/>
          </a:p>
          <a:p>
            <a:pPr marL="914400" lvl="2" indent="0" algn="ctr">
              <a:buNone/>
            </a:pPr>
            <a:r>
              <a:rPr lang="en-US" altLang="zh-CN" dirty="0"/>
              <a:t>&lt;</a:t>
            </a:r>
            <a:r>
              <a:rPr lang="zh-CN" altLang="en-US" dirty="0"/>
              <a:t>变量名</a:t>
            </a:r>
            <a:r>
              <a:rPr lang="en-US" altLang="zh-CN" dirty="0"/>
              <a:t>&gt;[ = &lt;</a:t>
            </a:r>
            <a:r>
              <a:rPr lang="zh-CN" altLang="en-US" dirty="0"/>
              <a:t>表达式</a:t>
            </a:r>
            <a:r>
              <a:rPr lang="en-US" altLang="zh-CN" dirty="0"/>
              <a:t>&gt;][, &lt;</a:t>
            </a:r>
            <a:r>
              <a:rPr lang="zh-CN" altLang="en-US" dirty="0"/>
              <a:t>变量名表</a:t>
            </a:r>
            <a:r>
              <a:rPr lang="en-US" altLang="zh-CN" dirty="0"/>
              <a:t>&gt;]*;</a:t>
            </a:r>
          </a:p>
          <a:p>
            <a:r>
              <a:rPr lang="zh-CN" altLang="en-US" dirty="0"/>
              <a:t>举例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085184"/>
            <a:ext cx="3870325" cy="9350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常量与变量的说明及初始化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语言的新标准引入的概念</a:t>
            </a:r>
            <a:endParaRPr lang="en-US" altLang="zh-CN" dirty="0"/>
          </a:p>
          <a:p>
            <a:r>
              <a:rPr lang="zh-CN" altLang="en-US" dirty="0"/>
              <a:t>由用户命名的作用域，解决大型程序中标识符重名的问题</a:t>
            </a:r>
            <a:endParaRPr lang="en-US" altLang="zh-CN" dirty="0"/>
          </a:p>
          <a:p>
            <a:pPr lvl="1"/>
            <a:r>
              <a:rPr lang="zh-CN" altLang="en-US" dirty="0"/>
              <a:t>说明语句格式</a:t>
            </a:r>
            <a:endParaRPr lang="en-US" altLang="zh-CN" dirty="0"/>
          </a:p>
          <a:p>
            <a:pPr marL="914400" lvl="2" indent="0" algn="ctr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标识符&gt;{&lt;若干说明或定义&gt;}</a:t>
            </a:r>
          </a:p>
          <a:p>
            <a:pPr lvl="1"/>
            <a:r>
              <a:rPr lang="zh-CN" altLang="en-US" dirty="0"/>
              <a:t>使用方式</a:t>
            </a:r>
            <a:endParaRPr lang="en-US" altLang="zh-CN" dirty="0"/>
          </a:p>
          <a:p>
            <a:pPr marL="914400" lvl="2" indent="0" algn="ctr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名字&gt;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常量与变量的说明及初始化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命名空间的说明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告诉编译器应该“推断”类型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m {10};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被推断为整型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200UL;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被推断为无符号长整型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(3.1416);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被推断为双精度浮点型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常量与变量的说明及初始化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为数据类型设置别名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BigOnes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BigOnes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可以用来代替无符号长长整型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BigOnes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常量与变量的说明及初始化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typedef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类型说明</a:t>
            </a:r>
            <a:endParaRPr lang="en-US" altLang="zh-CN" dirty="0"/>
          </a:p>
          <a:p>
            <a:pPr lvl="1"/>
            <a:r>
              <a:rPr lang="zh-CN" altLang="en-US" dirty="0"/>
              <a:t>用户为一个已定义的类型赋予一个新的数据类型名</a:t>
            </a:r>
            <a:endParaRPr lang="en-US" altLang="zh-CN" dirty="0"/>
          </a:p>
          <a:p>
            <a:pPr lvl="1"/>
            <a:r>
              <a:rPr lang="zh-CN" altLang="en-US" dirty="0"/>
              <a:t>用来提高程序的可读性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id_number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可以用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id_number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表示整型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id_number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1901234;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语句概览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常量与变量的说明及初始化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命名空间的说明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zh-CN" altLang="en-US" sz="1200" b="1" dirty="0">
              <a:solidFill>
                <a:srgbClr val="8200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第二章 结束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1CB82D-BFDF-435F-B96B-0477B97F30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D6EF1B-360A-4141-A2C8-3401F5FED3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/>
              <a:t>每一项数据应唯一地属于某种类型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每一数据类型意味着一个有明确定义的值的集合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同一类型的数据占有相同大小的存储空间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同一类型的数据具有相同的（允许对其施加的）运算操作集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数据类型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数据表示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71532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数据类型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数据表示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程序运行过程中不能改变值的数据，分为</a:t>
            </a:r>
            <a:endParaRPr lang="en-US" altLang="zh-CN" dirty="0"/>
          </a:p>
          <a:p>
            <a:pPr lvl="1"/>
            <a:r>
              <a:rPr lang="zh-CN" altLang="en-US" dirty="0"/>
              <a:t>字面值常量</a:t>
            </a:r>
            <a:endParaRPr lang="en-US" altLang="zh-CN" dirty="0"/>
          </a:p>
          <a:p>
            <a:pPr lvl="2"/>
            <a:r>
              <a:rPr lang="zh-CN" altLang="en-US" dirty="0"/>
              <a:t>整型字面值常量、浮点型字面值常量、字符型常量、字符串字面值常量、用户定义字面值常量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常变量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 err="1"/>
              <a:t>const</a:t>
            </a:r>
            <a:r>
              <a:rPr lang="zh-CN" altLang="en-US" dirty="0"/>
              <a:t>对变量进行限定</a:t>
            </a:r>
            <a:endParaRPr lang="en-US" altLang="zh-CN" dirty="0"/>
          </a:p>
          <a:p>
            <a:pPr lvl="2"/>
            <a:r>
              <a:rPr lang="zh-CN" altLang="en-US" dirty="0"/>
              <a:t>说明常变量</a:t>
            </a:r>
            <a:endParaRPr lang="en-US" altLang="zh-CN" dirty="0"/>
          </a:p>
          <a:p>
            <a:pPr lvl="3"/>
            <a:r>
              <a:rPr lang="en-US" altLang="zh-CN" dirty="0" err="1"/>
              <a:t>const</a:t>
            </a:r>
            <a:r>
              <a:rPr lang="en-US" altLang="zh-CN" dirty="0"/>
              <a:t> &lt;</a:t>
            </a:r>
            <a:r>
              <a:rPr lang="zh-CN" altLang="en-US" dirty="0"/>
              <a:t>数据类型</a:t>
            </a:r>
            <a:r>
              <a:rPr lang="en-US" altLang="zh-CN" dirty="0"/>
              <a:t>&gt; &lt;</a:t>
            </a:r>
            <a:r>
              <a:rPr lang="zh-CN" altLang="en-US" dirty="0"/>
              <a:t>常量名</a:t>
            </a:r>
            <a:r>
              <a:rPr lang="en-US" altLang="zh-CN" dirty="0"/>
              <a:t>&gt; =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宏定义常量</a:t>
            </a:r>
            <a:endParaRPr lang="en-US" altLang="zh-CN" dirty="0"/>
          </a:p>
          <a:p>
            <a:pPr lvl="2"/>
            <a:r>
              <a:rPr lang="en-US" altLang="zh-CN" dirty="0"/>
              <a:t>#define &lt;</a:t>
            </a:r>
            <a:r>
              <a:rPr lang="zh-CN" altLang="en-US" dirty="0"/>
              <a:t>宏名</a:t>
            </a:r>
            <a:r>
              <a:rPr lang="en-US" altLang="zh-CN" dirty="0"/>
              <a:t>&gt; &lt;</a:t>
            </a:r>
            <a:r>
              <a:rPr lang="zh-CN" altLang="en-US" dirty="0"/>
              <a:t>宏替换体</a:t>
            </a:r>
            <a:r>
              <a:rPr lang="en-US" altLang="zh-CN" dirty="0"/>
              <a:t>&gt;</a:t>
            </a:r>
          </a:p>
          <a:p>
            <a:pPr lvl="3"/>
            <a:r>
              <a:rPr lang="zh-CN" altLang="en-US" dirty="0"/>
              <a:t>宏名可理解为常量名，宏替换体可理解为常量值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数据表示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程序运行过程中其值能够改变的数据</a:t>
            </a:r>
            <a:endParaRPr lang="en-US" altLang="zh-CN" dirty="0"/>
          </a:p>
          <a:p>
            <a:pPr lvl="1"/>
            <a:r>
              <a:rPr lang="zh-CN" altLang="en-US" dirty="0"/>
              <a:t>根据变量的数据类型，在内存中开辟相应大小的空间</a:t>
            </a:r>
            <a:endParaRPr lang="en-US" altLang="zh-CN" dirty="0"/>
          </a:p>
          <a:p>
            <a:pPr lvl="1"/>
            <a:r>
              <a:rPr lang="zh-CN" altLang="en-US" dirty="0"/>
              <a:t>变量的存储类型</a:t>
            </a:r>
            <a:endParaRPr lang="en-US" altLang="zh-CN" dirty="0"/>
          </a:p>
          <a:p>
            <a:pPr lvl="2"/>
            <a:r>
              <a:rPr lang="en-US" altLang="zh-CN" dirty="0"/>
              <a:t>static</a:t>
            </a:r>
          </a:p>
          <a:p>
            <a:pPr lvl="2"/>
            <a:r>
              <a:rPr lang="en-US" altLang="zh-CN" dirty="0"/>
              <a:t>thread-local</a:t>
            </a:r>
          </a:p>
          <a:p>
            <a:pPr lvl="2"/>
            <a:r>
              <a:rPr lang="en-US" altLang="zh-CN" dirty="0"/>
              <a:t>extern</a:t>
            </a:r>
          </a:p>
          <a:p>
            <a:pPr lvl="2"/>
            <a:r>
              <a:rPr lang="en-US" altLang="zh-CN" dirty="0"/>
              <a:t>mutable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数据与数据表示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基本数据类型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复合数据类型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zh-CN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限定数据类型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数据类型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数据表示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1|1.7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4158</Words>
  <Application>Microsoft Office PowerPoint</Application>
  <PresentationFormat>全屏显示(4:3)</PresentationFormat>
  <Paragraphs>904</Paragraphs>
  <Slides>56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方正姚体</vt:lpstr>
      <vt:lpstr>黑体</vt:lpstr>
      <vt:lpstr>华文琥珀</vt:lpstr>
      <vt:lpstr>华文行楷</vt:lpstr>
      <vt:lpstr>楷体_GB2312</vt:lpstr>
      <vt:lpstr>宋体</vt:lpstr>
      <vt:lpstr>Arial</vt:lpstr>
      <vt:lpstr>Calibri</vt:lpstr>
      <vt:lpstr>Courier New</vt:lpstr>
      <vt:lpstr>Wingdings</vt:lpstr>
      <vt:lpstr>Office 主题</vt:lpstr>
      <vt:lpstr>PowerPoint 演示文稿</vt:lpstr>
      <vt:lpstr>第二章 数据类型</vt:lpstr>
      <vt:lpstr>PowerPoint 演示文稿</vt:lpstr>
      <vt:lpstr>PowerPoint 演示文稿</vt:lpstr>
      <vt:lpstr>数据</vt:lpstr>
      <vt:lpstr>数据类型</vt:lpstr>
      <vt:lpstr>数据类型</vt:lpstr>
      <vt:lpstr>常量</vt:lpstr>
      <vt:lpstr>变量</vt:lpstr>
      <vt:lpstr>变量</vt:lpstr>
      <vt:lpstr>常变量与变量的存储</vt:lpstr>
      <vt:lpstr>PowerPoint 演示文稿</vt:lpstr>
      <vt:lpstr>基本数据类型</vt:lpstr>
      <vt:lpstr>整型</vt:lpstr>
      <vt:lpstr>整型的修饰符</vt:lpstr>
      <vt:lpstr>浮点型</vt:lpstr>
      <vt:lpstr>浮点型</vt:lpstr>
      <vt:lpstr>浮点型</vt:lpstr>
      <vt:lpstr>字符型</vt:lpstr>
      <vt:lpstr>ASCII字符型与整型的关系</vt:lpstr>
      <vt:lpstr>Unicode字符型</vt:lpstr>
      <vt:lpstr>布尔型</vt:lpstr>
      <vt:lpstr>布尔型</vt:lpstr>
      <vt:lpstr>无值型</vt:lpstr>
      <vt:lpstr>PowerPoint 演示文稿</vt:lpstr>
      <vt:lpstr>复合类型</vt:lpstr>
      <vt:lpstr>枚举类型</vt:lpstr>
      <vt:lpstr>枚举类型</vt:lpstr>
      <vt:lpstr>枚举类型</vt:lpstr>
      <vt:lpstr>枚举类型</vt:lpstr>
      <vt:lpstr>枚举类型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数据类型的转换</vt:lpstr>
      <vt:lpstr>数据类型的转换</vt:lpstr>
      <vt:lpstr>PowerPoint 演示文稿</vt:lpstr>
      <vt:lpstr>CV限定符（CV-qualifiers）</vt:lpstr>
      <vt:lpstr>PowerPoint 演示文稿</vt:lpstr>
      <vt:lpstr>C++语句概览</vt:lpstr>
      <vt:lpstr>常量的说明</vt:lpstr>
      <vt:lpstr>变量的说明</vt:lpstr>
      <vt:lpstr>有关变量的概念</vt:lpstr>
      <vt:lpstr>初始化（Initialization）</vt:lpstr>
      <vt:lpstr>定义（definition）</vt:lpstr>
      <vt:lpstr>命名空间的说明</vt:lpstr>
      <vt:lpstr>auto关键字</vt:lpstr>
      <vt:lpstr>using 关键字</vt:lpstr>
      <vt:lpstr>typedef关键字</vt:lpstr>
      <vt:lpstr>第二章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2009-05-27T07:01:00Z</dcterms:created>
  <dcterms:modified xsi:type="dcterms:W3CDTF">2021-08-16T07:29:59Z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