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39.xml" ContentType="application/vnd.openxmlformats-officedocument.presentationml.notesSlide+xml"/>
  <Override PartName="/ppt/tags/tag192.xml" ContentType="application/vnd.openxmlformats-officedocument.presentationml.tags+xml"/>
  <Override PartName="/ppt/notesSlides/notesSlide40.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9"/>
  </p:notesMasterIdLst>
  <p:sldIdLst>
    <p:sldId id="755" r:id="rId2"/>
    <p:sldId id="731" r:id="rId3"/>
    <p:sldId id="783" r:id="rId4"/>
    <p:sldId id="501" r:id="rId5"/>
    <p:sldId id="502" r:id="rId6"/>
    <p:sldId id="485" r:id="rId7"/>
    <p:sldId id="394" r:id="rId8"/>
    <p:sldId id="606" r:id="rId9"/>
    <p:sldId id="486" r:id="rId10"/>
    <p:sldId id="490" r:id="rId11"/>
    <p:sldId id="508" r:id="rId12"/>
    <p:sldId id="487" r:id="rId13"/>
    <p:sldId id="488" r:id="rId14"/>
    <p:sldId id="489" r:id="rId15"/>
    <p:sldId id="607" r:id="rId16"/>
    <p:sldId id="514" r:id="rId17"/>
    <p:sldId id="520" r:id="rId18"/>
    <p:sldId id="491" r:id="rId19"/>
    <p:sldId id="492" r:id="rId20"/>
    <p:sldId id="576" r:id="rId21"/>
    <p:sldId id="493" r:id="rId22"/>
    <p:sldId id="494" r:id="rId23"/>
    <p:sldId id="642" r:id="rId24"/>
    <p:sldId id="631" r:id="rId25"/>
    <p:sldId id="632" r:id="rId26"/>
    <p:sldId id="633" r:id="rId27"/>
    <p:sldId id="634" r:id="rId28"/>
    <p:sldId id="635" r:id="rId29"/>
    <p:sldId id="636" r:id="rId30"/>
    <p:sldId id="637" r:id="rId31"/>
    <p:sldId id="638" r:id="rId32"/>
    <p:sldId id="639" r:id="rId33"/>
    <p:sldId id="521" r:id="rId34"/>
    <p:sldId id="617" r:id="rId35"/>
    <p:sldId id="495" r:id="rId36"/>
    <p:sldId id="497" r:id="rId37"/>
    <p:sldId id="498" r:id="rId38"/>
    <p:sldId id="500" r:id="rId39"/>
    <p:sldId id="603" r:id="rId40"/>
    <p:sldId id="540" r:id="rId41"/>
    <p:sldId id="499" r:id="rId42"/>
    <p:sldId id="577" r:id="rId43"/>
    <p:sldId id="604" r:id="rId44"/>
    <p:sldId id="618" r:id="rId45"/>
    <p:sldId id="515" r:id="rId46"/>
    <p:sldId id="620" r:id="rId47"/>
    <p:sldId id="784" r:id="rId48"/>
    <p:sldId id="619" r:id="rId49"/>
    <p:sldId id="785" r:id="rId50"/>
    <p:sldId id="621" r:id="rId51"/>
    <p:sldId id="622" r:id="rId52"/>
    <p:sldId id="623" r:id="rId53"/>
    <p:sldId id="624" r:id="rId54"/>
    <p:sldId id="625" r:id="rId55"/>
    <p:sldId id="626" r:id="rId56"/>
    <p:sldId id="627" r:id="rId57"/>
    <p:sldId id="628" r:id="rId58"/>
    <p:sldId id="496" r:id="rId59"/>
    <p:sldId id="503" r:id="rId60"/>
    <p:sldId id="645" r:id="rId61"/>
    <p:sldId id="629" r:id="rId62"/>
    <p:sldId id="541" r:id="rId63"/>
    <p:sldId id="542" r:id="rId64"/>
    <p:sldId id="543" r:id="rId65"/>
    <p:sldId id="544" r:id="rId66"/>
    <p:sldId id="545" r:id="rId67"/>
    <p:sldId id="546" r:id="rId68"/>
    <p:sldId id="630" r:id="rId69"/>
    <p:sldId id="517" r:id="rId70"/>
    <p:sldId id="786" r:id="rId71"/>
    <p:sldId id="640" r:id="rId72"/>
    <p:sldId id="547" r:id="rId73"/>
    <p:sldId id="549" r:id="rId74"/>
    <p:sldId id="587" r:id="rId75"/>
    <p:sldId id="609" r:id="rId76"/>
    <p:sldId id="644" r:id="rId77"/>
    <p:sldId id="516" r:id="rId78"/>
    <p:sldId id="527" r:id="rId79"/>
    <p:sldId id="787" r:id="rId80"/>
    <p:sldId id="548" r:id="rId81"/>
    <p:sldId id="550" r:id="rId82"/>
    <p:sldId id="551" r:id="rId83"/>
    <p:sldId id="554" r:id="rId84"/>
    <p:sldId id="615" r:id="rId85"/>
    <p:sldId id="611" r:id="rId86"/>
    <p:sldId id="610" r:id="rId87"/>
    <p:sldId id="788" r:id="rId88"/>
    <p:sldId id="789" r:id="rId89"/>
    <p:sldId id="790" r:id="rId90"/>
    <p:sldId id="555" r:id="rId91"/>
    <p:sldId id="612" r:id="rId92"/>
    <p:sldId id="613" r:id="rId93"/>
    <p:sldId id="614" r:id="rId94"/>
    <p:sldId id="552" r:id="rId95"/>
    <p:sldId id="791" r:id="rId96"/>
    <p:sldId id="792" r:id="rId97"/>
    <p:sldId id="793" r:id="rId9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132" autoAdjust="0"/>
  </p:normalViewPr>
  <p:slideViewPr>
    <p:cSldViewPr snapToGrid="0">
      <p:cViewPr varScale="1">
        <p:scale>
          <a:sx n="73" d="100"/>
          <a:sy n="73" d="100"/>
        </p:scale>
        <p:origin x="169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FA735F-7C79-4A18-B13C-641B09AEDFE1}"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21DAF0D1-5FA9-4FC0-A636-A365D41E245A}">
      <dgm:prSet phldrT="[文本]" custT="1"/>
      <dgm:spPr/>
      <dgm:t>
        <a:bodyPr/>
        <a:lstStyle/>
        <a:p>
          <a:r>
            <a:rPr lang="en-US" altLang="zh-CN" sz="3200" dirty="0">
              <a:solidFill>
                <a:schemeClr val="bg1"/>
              </a:solidFill>
            </a:rPr>
            <a:t>4.1 </a:t>
          </a:r>
          <a:r>
            <a:rPr lang="zh-CN" altLang="en-US" sz="3200" dirty="0">
              <a:solidFill>
                <a:schemeClr val="bg1"/>
              </a:solidFill>
            </a:rPr>
            <a:t>程序的基本控制结构</a:t>
          </a:r>
        </a:p>
      </dgm:t>
    </dgm:pt>
    <dgm:pt modelId="{428F81D3-6CFC-46F4-9B42-8DA568749152}" type="parTrans" cxnId="{7F530A5D-942E-4AD3-80EE-274A64CEF40C}">
      <dgm:prSet/>
      <dgm:spPr/>
      <dgm:t>
        <a:bodyPr/>
        <a:lstStyle/>
        <a:p>
          <a:endParaRPr lang="zh-CN" altLang="en-US"/>
        </a:p>
      </dgm:t>
    </dgm:pt>
    <dgm:pt modelId="{210EE5A3-D35A-4029-896A-EF2040030786}" type="sibTrans" cxnId="{7F530A5D-942E-4AD3-80EE-274A64CEF40C}">
      <dgm:prSet/>
      <dgm:spPr/>
      <dgm:t>
        <a:bodyPr/>
        <a:lstStyle/>
        <a:p>
          <a:endParaRPr lang="zh-CN" altLang="en-US"/>
        </a:p>
      </dgm:t>
    </dgm:pt>
    <dgm:pt modelId="{91F8EC61-5ED9-4CDC-AA4D-ED49E903BB11}">
      <dgm:prSet phldrT="[文本]" custT="1"/>
      <dgm:spPr/>
      <dgm:t>
        <a:bodyPr/>
        <a:lstStyle/>
        <a:p>
          <a:r>
            <a:rPr lang="zh-CN" altLang="en-US" sz="2400" dirty="0"/>
            <a:t>分支语句</a:t>
          </a:r>
        </a:p>
      </dgm:t>
    </dgm:pt>
    <dgm:pt modelId="{13C91410-DAE7-4630-AEC0-F5CC824671AA}" type="parTrans" cxnId="{58E98409-A8BC-4AEA-B379-ACEE4C558112}">
      <dgm:prSet/>
      <dgm:spPr/>
      <dgm:t>
        <a:bodyPr/>
        <a:lstStyle/>
        <a:p>
          <a:endParaRPr lang="zh-CN" altLang="en-US"/>
        </a:p>
      </dgm:t>
    </dgm:pt>
    <dgm:pt modelId="{BD342C77-3139-48AC-8E9F-6A46DDF940E2}" type="sibTrans" cxnId="{58E98409-A8BC-4AEA-B379-ACEE4C558112}">
      <dgm:prSet/>
      <dgm:spPr/>
      <dgm:t>
        <a:bodyPr/>
        <a:lstStyle/>
        <a:p>
          <a:endParaRPr lang="zh-CN" altLang="en-US"/>
        </a:p>
      </dgm:t>
    </dgm:pt>
    <dgm:pt modelId="{6DA2AF4D-6DCA-4A36-9528-0E9B260CA081}">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循环语句</a:t>
          </a:r>
        </a:p>
      </dgm:t>
    </dgm:pt>
    <dgm:pt modelId="{CC15B5CA-0EDC-49E7-944E-72DE378E3516}" type="parTrans" cxnId="{0CCA2DF2-A3E6-4B70-A890-FD06796E44AB}">
      <dgm:prSet/>
      <dgm:spPr/>
      <dgm:t>
        <a:bodyPr/>
        <a:lstStyle/>
        <a:p>
          <a:endParaRPr lang="zh-CN" altLang="en-US"/>
        </a:p>
      </dgm:t>
    </dgm:pt>
    <dgm:pt modelId="{231A2CB6-66C0-46E5-93CE-1E4DCFDC7311}" type="sibTrans" cxnId="{0CCA2DF2-A3E6-4B70-A890-FD06796E44AB}">
      <dgm:prSet/>
      <dgm:spPr/>
      <dgm:t>
        <a:bodyPr/>
        <a:lstStyle/>
        <a:p>
          <a:endParaRPr lang="zh-CN" altLang="en-US"/>
        </a:p>
      </dgm:t>
    </dgm:pt>
    <dgm:pt modelId="{21FDF3E3-BCCB-4E69-BD22-3744CF643881}">
      <dgm:prSet phldrT="[文本]" custT="1"/>
      <dgm:spPr/>
      <dgm:t>
        <a:bodyPr/>
        <a:lstStyle/>
        <a:p>
          <a:r>
            <a:rPr lang="en-US" altLang="zh-CN" sz="3200" dirty="0">
              <a:solidFill>
                <a:srgbClr val="FFFF00"/>
              </a:solidFill>
            </a:rPr>
            <a:t>4.2 </a:t>
          </a:r>
          <a:r>
            <a:rPr lang="zh-CN" altLang="en-US" sz="3200" dirty="0">
              <a:solidFill>
                <a:srgbClr val="FFFF00"/>
              </a:solidFill>
            </a:rPr>
            <a:t>数组</a:t>
          </a:r>
        </a:p>
      </dgm:t>
    </dgm:pt>
    <dgm:pt modelId="{CE931D30-9A91-4144-94D2-47465EB5E079}" type="parTrans" cxnId="{A3F1C59D-1A4E-425E-831A-1DA61185F416}">
      <dgm:prSet/>
      <dgm:spPr/>
      <dgm:t>
        <a:bodyPr/>
        <a:lstStyle/>
        <a:p>
          <a:endParaRPr lang="zh-CN" altLang="en-US"/>
        </a:p>
      </dgm:t>
    </dgm:pt>
    <dgm:pt modelId="{7F9E148C-477B-4B48-99DA-8A570A49FA3F}" type="sibTrans" cxnId="{A3F1C59D-1A4E-425E-831A-1DA61185F416}">
      <dgm:prSet/>
      <dgm:spPr/>
      <dgm:t>
        <a:bodyPr/>
        <a:lstStyle/>
        <a:p>
          <a:endParaRPr lang="zh-CN" altLang="en-US"/>
        </a:p>
      </dgm:t>
    </dgm:pt>
    <dgm:pt modelId="{888E5A31-75B1-464C-AFA4-9A533E962B0A}">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一维数组</a:t>
          </a:r>
        </a:p>
      </dgm:t>
    </dgm:pt>
    <dgm:pt modelId="{82DD8AFF-481D-4138-9A59-2894E4B6124B}" type="parTrans" cxnId="{966560F6-5730-44E1-903E-A0D4C38AF395}">
      <dgm:prSet/>
      <dgm:spPr/>
      <dgm:t>
        <a:bodyPr/>
        <a:lstStyle/>
        <a:p>
          <a:endParaRPr lang="zh-CN" altLang="en-US"/>
        </a:p>
      </dgm:t>
    </dgm:pt>
    <dgm:pt modelId="{4819FC51-4CA2-461C-A7D7-B3EC1219174B}" type="sibTrans" cxnId="{966560F6-5730-44E1-903E-A0D4C38AF395}">
      <dgm:prSet/>
      <dgm:spPr/>
      <dgm:t>
        <a:bodyPr/>
        <a:lstStyle/>
        <a:p>
          <a:endParaRPr lang="zh-CN" altLang="en-US"/>
        </a:p>
      </dgm:t>
    </dgm:pt>
    <dgm:pt modelId="{B5867B68-B8B0-459F-B6E0-F2A1AA79853C}">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二维数组</a:t>
          </a:r>
        </a:p>
      </dgm:t>
    </dgm:pt>
    <dgm:pt modelId="{633E6396-AFEA-4DF7-87FF-8A6A9DC95591}" type="parTrans" cxnId="{4CAFA393-4CF2-4F15-81E5-5C4AF1ADA52D}">
      <dgm:prSet/>
      <dgm:spPr/>
      <dgm:t>
        <a:bodyPr/>
        <a:lstStyle/>
        <a:p>
          <a:endParaRPr lang="zh-CN" altLang="en-US"/>
        </a:p>
      </dgm:t>
    </dgm:pt>
    <dgm:pt modelId="{8446ECFF-9DDB-4A13-A6BA-0182CC25C2F9}" type="sibTrans" cxnId="{4CAFA393-4CF2-4F15-81E5-5C4AF1ADA52D}">
      <dgm:prSet/>
      <dgm:spPr/>
      <dgm:t>
        <a:bodyPr/>
        <a:lstStyle/>
        <a:p>
          <a:endParaRPr lang="zh-CN" altLang="en-US"/>
        </a:p>
      </dgm:t>
    </dgm:pt>
    <dgm:pt modelId="{59682D54-2B50-4CD5-AAEF-1D832350846A}">
      <dgm:prSet phldrT="[文本]" custT="1"/>
      <dgm:spPr/>
      <dgm:t>
        <a:bodyPr/>
        <a:lstStyle/>
        <a:p>
          <a:r>
            <a:rPr lang="en-US" altLang="zh-CN" sz="3200" dirty="0"/>
            <a:t>4.3 </a:t>
          </a:r>
          <a:r>
            <a:rPr lang="zh-CN" altLang="en-US" sz="3200" dirty="0"/>
            <a:t>结构与联合</a:t>
          </a:r>
        </a:p>
      </dgm:t>
    </dgm:pt>
    <dgm:pt modelId="{A0C0B581-E06A-4497-860A-3473328B6D9B}" type="parTrans" cxnId="{A8E91B44-39EE-4B0F-A820-264FB53141B6}">
      <dgm:prSet/>
      <dgm:spPr/>
      <dgm:t>
        <a:bodyPr/>
        <a:lstStyle/>
        <a:p>
          <a:endParaRPr lang="zh-CN" altLang="en-US"/>
        </a:p>
      </dgm:t>
    </dgm:pt>
    <dgm:pt modelId="{3458AC35-D059-4015-ABD9-56052C0BECEA}" type="sibTrans" cxnId="{A8E91B44-39EE-4B0F-A820-264FB53141B6}">
      <dgm:prSet/>
      <dgm:spPr/>
      <dgm:t>
        <a:bodyPr/>
        <a:lstStyle/>
        <a:p>
          <a:endParaRPr lang="zh-CN" altLang="en-US"/>
        </a:p>
      </dgm:t>
    </dgm:pt>
    <dgm:pt modelId="{70540133-B0E4-4B75-8D1B-F989733967A9}">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结构类型</a:t>
          </a:r>
        </a:p>
      </dgm:t>
    </dgm:pt>
    <dgm:pt modelId="{81A3A05F-D879-44CA-B09B-29C4F8420C7C}" type="parTrans" cxnId="{DA344AFB-52FF-4705-AB30-36E04382D9ED}">
      <dgm:prSet/>
      <dgm:spPr/>
      <dgm:t>
        <a:bodyPr/>
        <a:lstStyle/>
        <a:p>
          <a:endParaRPr lang="zh-CN" altLang="en-US"/>
        </a:p>
      </dgm:t>
    </dgm:pt>
    <dgm:pt modelId="{B0F91E54-CCA4-493F-B746-8716C55B2045}" type="sibTrans" cxnId="{DA344AFB-52FF-4705-AB30-36E04382D9ED}">
      <dgm:prSet/>
      <dgm:spPr/>
      <dgm:t>
        <a:bodyPr/>
        <a:lstStyle/>
        <a:p>
          <a:endParaRPr lang="zh-CN" altLang="en-US"/>
        </a:p>
      </dgm:t>
    </dgm:pt>
    <dgm:pt modelId="{A57089D0-705E-44F4-8923-ABF1B1372620}">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联合类型</a:t>
          </a:r>
        </a:p>
      </dgm:t>
    </dgm:pt>
    <dgm:pt modelId="{A906D56D-3738-41A8-9B58-171AC49451A1}" type="parTrans" cxnId="{672651DA-623A-434E-9C68-E70FD4849572}">
      <dgm:prSet/>
      <dgm:spPr/>
      <dgm:t>
        <a:bodyPr/>
        <a:lstStyle/>
        <a:p>
          <a:endParaRPr lang="zh-CN" altLang="en-US"/>
        </a:p>
      </dgm:t>
    </dgm:pt>
    <dgm:pt modelId="{E11002A7-AB8F-4A50-BC70-49497EC7E66B}" type="sibTrans" cxnId="{672651DA-623A-434E-9C68-E70FD4849572}">
      <dgm:prSet/>
      <dgm:spPr/>
      <dgm:t>
        <a:bodyPr/>
        <a:lstStyle/>
        <a:p>
          <a:endParaRPr lang="zh-CN" altLang="en-US"/>
        </a:p>
      </dgm:t>
    </dgm:pt>
    <dgm:pt modelId="{4334CA75-BCD0-47AF-BB2F-27781CB2DF0B}">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转向语句</a:t>
          </a:r>
        </a:p>
      </dgm:t>
    </dgm:pt>
    <dgm:pt modelId="{55FF29D5-CD3C-4B00-8A53-E341C90B0BE5}" type="parTrans" cxnId="{FF155264-227E-4339-8908-202BE18E0193}">
      <dgm:prSet/>
      <dgm:spPr/>
      <dgm:t>
        <a:bodyPr/>
        <a:lstStyle/>
        <a:p>
          <a:endParaRPr lang="zh-CN" altLang="en-US"/>
        </a:p>
      </dgm:t>
    </dgm:pt>
    <dgm:pt modelId="{B2058BEA-F13A-4866-BF69-7B45A85A37D3}" type="sibTrans" cxnId="{FF155264-227E-4339-8908-202BE18E0193}">
      <dgm:prSet/>
      <dgm:spPr/>
      <dgm:t>
        <a:bodyPr/>
        <a:lstStyle/>
        <a:p>
          <a:endParaRPr lang="zh-CN" altLang="en-US"/>
        </a:p>
      </dgm:t>
    </dgm:pt>
    <dgm:pt modelId="{4902136E-2614-4593-BA5D-1FB74959A696}">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字符数组</a:t>
          </a:r>
        </a:p>
      </dgm:t>
    </dgm:pt>
    <dgm:pt modelId="{1CAEBA43-A5EA-4753-87E9-52B81010D8EC}" type="parTrans" cxnId="{6ED8C323-B01A-4A83-82A0-F4077594F2BC}">
      <dgm:prSet/>
      <dgm:spPr/>
      <dgm:t>
        <a:bodyPr/>
        <a:lstStyle/>
        <a:p>
          <a:endParaRPr lang="zh-CN" altLang="en-US"/>
        </a:p>
      </dgm:t>
    </dgm:pt>
    <dgm:pt modelId="{73B97C31-3A0D-4EC4-9243-899DD83157EE}" type="sibTrans" cxnId="{6ED8C323-B01A-4A83-82A0-F4077594F2BC}">
      <dgm:prSet/>
      <dgm:spPr/>
      <dgm:t>
        <a:bodyPr/>
        <a:lstStyle/>
        <a:p>
          <a:endParaRPr lang="zh-CN" altLang="en-US"/>
        </a:p>
      </dgm:t>
    </dgm:pt>
    <dgm:pt modelId="{510016E2-8D24-4430-A776-D353346A7328}">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字符串类型</a:t>
          </a:r>
        </a:p>
      </dgm:t>
    </dgm:pt>
    <dgm:pt modelId="{6697D66F-72D1-4844-B7F2-C08C040AF337}" type="parTrans" cxnId="{4D7362CF-8AAD-4C93-A87C-C475A67EF1D5}">
      <dgm:prSet/>
      <dgm:spPr/>
      <dgm:t>
        <a:bodyPr/>
        <a:lstStyle/>
        <a:p>
          <a:endParaRPr lang="zh-CN" altLang="en-US"/>
        </a:p>
      </dgm:t>
    </dgm:pt>
    <dgm:pt modelId="{D4D0D57B-11EE-4DC3-83B8-B1741EBC4235}" type="sibTrans" cxnId="{4D7362CF-8AAD-4C93-A87C-C475A67EF1D5}">
      <dgm:prSet/>
      <dgm:spPr/>
      <dgm:t>
        <a:bodyPr/>
        <a:lstStyle/>
        <a:p>
          <a:endParaRPr lang="zh-CN" altLang="en-US"/>
        </a:p>
      </dgm:t>
    </dgm:pt>
    <dgm:pt modelId="{85EA0C5A-5222-4722-AC50-8DD1612FCA36}" type="pres">
      <dgm:prSet presAssocID="{E4FA735F-7C79-4A18-B13C-641B09AEDFE1}" presName="Name0" presStyleCnt="0">
        <dgm:presLayoutVars>
          <dgm:dir/>
          <dgm:animLvl val="lvl"/>
          <dgm:resizeHandles val="exact"/>
        </dgm:presLayoutVars>
      </dgm:prSet>
      <dgm:spPr/>
    </dgm:pt>
    <dgm:pt modelId="{DC108787-F6AE-42ED-99C1-D0F7CA4DCD27}" type="pres">
      <dgm:prSet presAssocID="{59682D54-2B50-4CD5-AAEF-1D832350846A}" presName="boxAndChildren" presStyleCnt="0"/>
      <dgm:spPr/>
    </dgm:pt>
    <dgm:pt modelId="{4BDC75C6-8F6C-4C35-8BC3-AA8801D5B457}" type="pres">
      <dgm:prSet presAssocID="{59682D54-2B50-4CD5-AAEF-1D832350846A}" presName="parentTextBox" presStyleLbl="node1" presStyleIdx="0" presStyleCnt="3"/>
      <dgm:spPr/>
    </dgm:pt>
    <dgm:pt modelId="{60173EB7-D960-40DF-ACDF-3701CE2FA39B}" type="pres">
      <dgm:prSet presAssocID="{59682D54-2B50-4CD5-AAEF-1D832350846A}" presName="entireBox" presStyleLbl="node1" presStyleIdx="0" presStyleCnt="3"/>
      <dgm:spPr/>
    </dgm:pt>
    <dgm:pt modelId="{10866385-3C18-402C-8546-F4B66ED74117}" type="pres">
      <dgm:prSet presAssocID="{59682D54-2B50-4CD5-AAEF-1D832350846A}" presName="descendantBox" presStyleCnt="0"/>
      <dgm:spPr/>
    </dgm:pt>
    <dgm:pt modelId="{96081577-3B7D-44AD-A4A8-CB824C98CDF3}" type="pres">
      <dgm:prSet presAssocID="{70540133-B0E4-4B75-8D1B-F989733967A9}" presName="childTextBox" presStyleLbl="fgAccFollowNode1" presStyleIdx="0" presStyleCnt="9">
        <dgm:presLayoutVars>
          <dgm:bulletEnabled val="1"/>
        </dgm:presLayoutVars>
      </dgm:prSet>
      <dgm:spPr/>
    </dgm:pt>
    <dgm:pt modelId="{2C698F96-65B0-4950-9BD7-18CB22149407}" type="pres">
      <dgm:prSet presAssocID="{A57089D0-705E-44F4-8923-ABF1B1372620}" presName="childTextBox" presStyleLbl="fgAccFollowNode1" presStyleIdx="1" presStyleCnt="9">
        <dgm:presLayoutVars>
          <dgm:bulletEnabled val="1"/>
        </dgm:presLayoutVars>
      </dgm:prSet>
      <dgm:spPr/>
    </dgm:pt>
    <dgm:pt modelId="{387D2549-DBAC-4B74-A263-5E7E22EE18BD}" type="pres">
      <dgm:prSet presAssocID="{7F9E148C-477B-4B48-99DA-8A570A49FA3F}" presName="sp" presStyleCnt="0"/>
      <dgm:spPr/>
    </dgm:pt>
    <dgm:pt modelId="{86CBE2F5-DE02-4803-B262-01E3517553D7}" type="pres">
      <dgm:prSet presAssocID="{21FDF3E3-BCCB-4E69-BD22-3744CF643881}" presName="arrowAndChildren" presStyleCnt="0"/>
      <dgm:spPr/>
    </dgm:pt>
    <dgm:pt modelId="{BB4156A7-E102-4931-AB3F-E2CC1ABE0F61}" type="pres">
      <dgm:prSet presAssocID="{21FDF3E3-BCCB-4E69-BD22-3744CF643881}" presName="parentTextArrow" presStyleLbl="node1" presStyleIdx="0" presStyleCnt="3"/>
      <dgm:spPr/>
    </dgm:pt>
    <dgm:pt modelId="{089BBA49-6D98-4104-B8B5-EF881DDE9549}" type="pres">
      <dgm:prSet presAssocID="{21FDF3E3-BCCB-4E69-BD22-3744CF643881}" presName="arrow" presStyleLbl="node1" presStyleIdx="1" presStyleCnt="3"/>
      <dgm:spPr/>
    </dgm:pt>
    <dgm:pt modelId="{16B7CCFE-1890-4FFA-9A09-B176EB89264F}" type="pres">
      <dgm:prSet presAssocID="{21FDF3E3-BCCB-4E69-BD22-3744CF643881}" presName="descendantArrow" presStyleCnt="0"/>
      <dgm:spPr/>
    </dgm:pt>
    <dgm:pt modelId="{2A0C9F8A-4ED2-4346-B4D9-4EE66B6FD5BA}" type="pres">
      <dgm:prSet presAssocID="{888E5A31-75B1-464C-AFA4-9A533E962B0A}" presName="childTextArrow" presStyleLbl="fgAccFollowNode1" presStyleIdx="2" presStyleCnt="9">
        <dgm:presLayoutVars>
          <dgm:bulletEnabled val="1"/>
        </dgm:presLayoutVars>
      </dgm:prSet>
      <dgm:spPr/>
    </dgm:pt>
    <dgm:pt modelId="{6BDE96B7-BCFD-41EA-87A8-8D65F218DE9D}" type="pres">
      <dgm:prSet presAssocID="{B5867B68-B8B0-459F-B6E0-F2A1AA79853C}" presName="childTextArrow" presStyleLbl="fgAccFollowNode1" presStyleIdx="3" presStyleCnt="9">
        <dgm:presLayoutVars>
          <dgm:bulletEnabled val="1"/>
        </dgm:presLayoutVars>
      </dgm:prSet>
      <dgm:spPr/>
    </dgm:pt>
    <dgm:pt modelId="{82E4A1FF-B723-4289-8DDD-70F4DB20E0F2}" type="pres">
      <dgm:prSet presAssocID="{4902136E-2614-4593-BA5D-1FB74959A696}" presName="childTextArrow" presStyleLbl="fgAccFollowNode1" presStyleIdx="4" presStyleCnt="9">
        <dgm:presLayoutVars>
          <dgm:bulletEnabled val="1"/>
        </dgm:presLayoutVars>
      </dgm:prSet>
      <dgm:spPr/>
    </dgm:pt>
    <dgm:pt modelId="{A09FCFA8-98B5-496E-B8F5-4956C77F6973}" type="pres">
      <dgm:prSet presAssocID="{510016E2-8D24-4430-A776-D353346A7328}" presName="childTextArrow" presStyleLbl="fgAccFollowNode1" presStyleIdx="5" presStyleCnt="9">
        <dgm:presLayoutVars>
          <dgm:bulletEnabled val="1"/>
        </dgm:presLayoutVars>
      </dgm:prSet>
      <dgm:spPr/>
    </dgm:pt>
    <dgm:pt modelId="{54FCA7EB-BFC0-4CC8-835E-56439BCC7709}" type="pres">
      <dgm:prSet presAssocID="{210EE5A3-D35A-4029-896A-EF2040030786}" presName="sp" presStyleCnt="0"/>
      <dgm:spPr/>
    </dgm:pt>
    <dgm:pt modelId="{0E6A88DF-C622-4D94-9B7B-0B321262D8F1}" type="pres">
      <dgm:prSet presAssocID="{21DAF0D1-5FA9-4FC0-A636-A365D41E245A}" presName="arrowAndChildren" presStyleCnt="0"/>
      <dgm:spPr/>
    </dgm:pt>
    <dgm:pt modelId="{2A634895-A243-4704-9576-43228339AAEB}" type="pres">
      <dgm:prSet presAssocID="{21DAF0D1-5FA9-4FC0-A636-A365D41E245A}" presName="parentTextArrow" presStyleLbl="node1" presStyleIdx="1" presStyleCnt="3"/>
      <dgm:spPr/>
    </dgm:pt>
    <dgm:pt modelId="{D94139C5-E1C1-483A-A394-EBB2E679F995}" type="pres">
      <dgm:prSet presAssocID="{21DAF0D1-5FA9-4FC0-A636-A365D41E245A}" presName="arrow" presStyleLbl="node1" presStyleIdx="2" presStyleCnt="3" custLinFactNeighborX="19119"/>
      <dgm:spPr/>
    </dgm:pt>
    <dgm:pt modelId="{1EEAF909-4C8F-4AB5-9D91-D3C8EFBB3311}" type="pres">
      <dgm:prSet presAssocID="{21DAF0D1-5FA9-4FC0-A636-A365D41E245A}" presName="descendantArrow" presStyleCnt="0"/>
      <dgm:spPr/>
    </dgm:pt>
    <dgm:pt modelId="{739CBEE0-FA53-4C2A-87EB-0E649CFAC8B2}" type="pres">
      <dgm:prSet presAssocID="{91F8EC61-5ED9-4CDC-AA4D-ED49E903BB11}" presName="childTextArrow" presStyleLbl="fgAccFollowNode1" presStyleIdx="6" presStyleCnt="9">
        <dgm:presLayoutVars>
          <dgm:bulletEnabled val="1"/>
        </dgm:presLayoutVars>
      </dgm:prSet>
      <dgm:spPr/>
    </dgm:pt>
    <dgm:pt modelId="{246AB781-66D6-4DB0-88F7-F655CC424030}" type="pres">
      <dgm:prSet presAssocID="{6DA2AF4D-6DCA-4A36-9528-0E9B260CA081}" presName="childTextArrow" presStyleLbl="fgAccFollowNode1" presStyleIdx="7" presStyleCnt="9">
        <dgm:presLayoutVars>
          <dgm:bulletEnabled val="1"/>
        </dgm:presLayoutVars>
      </dgm:prSet>
      <dgm:spPr/>
    </dgm:pt>
    <dgm:pt modelId="{1447A646-A419-49ED-9A0D-9E25B8704041}" type="pres">
      <dgm:prSet presAssocID="{4334CA75-BCD0-47AF-BB2F-27781CB2DF0B}" presName="childTextArrow" presStyleLbl="fgAccFollowNode1" presStyleIdx="8" presStyleCnt="9">
        <dgm:presLayoutVars>
          <dgm:bulletEnabled val="1"/>
        </dgm:presLayoutVars>
      </dgm:prSet>
      <dgm:spPr/>
    </dgm:pt>
  </dgm:ptLst>
  <dgm:cxnLst>
    <dgm:cxn modelId="{3AFD4809-A79B-48D2-A214-609D50A0EABD}" type="presOf" srcId="{59682D54-2B50-4CD5-AAEF-1D832350846A}" destId="{60173EB7-D960-40DF-ACDF-3701CE2FA39B}" srcOrd="1" destOrd="0" presId="urn:microsoft.com/office/officeart/2005/8/layout/process4"/>
    <dgm:cxn modelId="{58E98409-A8BC-4AEA-B379-ACEE4C558112}" srcId="{21DAF0D1-5FA9-4FC0-A636-A365D41E245A}" destId="{91F8EC61-5ED9-4CDC-AA4D-ED49E903BB11}" srcOrd="0" destOrd="0" parTransId="{13C91410-DAE7-4630-AEC0-F5CC824671AA}" sibTransId="{BD342C77-3139-48AC-8E9F-6A46DDF940E2}"/>
    <dgm:cxn modelId="{6ED8C323-B01A-4A83-82A0-F4077594F2BC}" srcId="{21FDF3E3-BCCB-4E69-BD22-3744CF643881}" destId="{4902136E-2614-4593-BA5D-1FB74959A696}" srcOrd="2" destOrd="0" parTransId="{1CAEBA43-A5EA-4753-87E9-52B81010D8EC}" sibTransId="{73B97C31-3A0D-4EC4-9243-899DD83157EE}"/>
    <dgm:cxn modelId="{0A00DB3C-23BC-4443-B63A-07024D6F7509}" type="presOf" srcId="{21FDF3E3-BCCB-4E69-BD22-3744CF643881}" destId="{BB4156A7-E102-4931-AB3F-E2CC1ABE0F61}" srcOrd="0" destOrd="0" presId="urn:microsoft.com/office/officeart/2005/8/layout/process4"/>
    <dgm:cxn modelId="{403F6E3F-B0FF-479D-A8B0-69113E5FB94E}" type="presOf" srcId="{A57089D0-705E-44F4-8923-ABF1B1372620}" destId="{2C698F96-65B0-4950-9BD7-18CB22149407}" srcOrd="0" destOrd="0" presId="urn:microsoft.com/office/officeart/2005/8/layout/process4"/>
    <dgm:cxn modelId="{7F530A5D-942E-4AD3-80EE-274A64CEF40C}" srcId="{E4FA735F-7C79-4A18-B13C-641B09AEDFE1}" destId="{21DAF0D1-5FA9-4FC0-A636-A365D41E245A}" srcOrd="0" destOrd="0" parTransId="{428F81D3-6CFC-46F4-9B42-8DA568749152}" sibTransId="{210EE5A3-D35A-4029-896A-EF2040030786}"/>
    <dgm:cxn modelId="{A8E91B44-39EE-4B0F-A820-264FB53141B6}" srcId="{E4FA735F-7C79-4A18-B13C-641B09AEDFE1}" destId="{59682D54-2B50-4CD5-AAEF-1D832350846A}" srcOrd="2" destOrd="0" parTransId="{A0C0B581-E06A-4497-860A-3473328B6D9B}" sibTransId="{3458AC35-D059-4015-ABD9-56052C0BECEA}"/>
    <dgm:cxn modelId="{FF155264-227E-4339-8908-202BE18E0193}" srcId="{21DAF0D1-5FA9-4FC0-A636-A365D41E245A}" destId="{4334CA75-BCD0-47AF-BB2F-27781CB2DF0B}" srcOrd="2" destOrd="0" parTransId="{55FF29D5-CD3C-4B00-8A53-E341C90B0BE5}" sibTransId="{B2058BEA-F13A-4866-BF69-7B45A85A37D3}"/>
    <dgm:cxn modelId="{68D2C869-7EAB-4AE2-9C03-26E3D6DB86F4}" type="presOf" srcId="{510016E2-8D24-4430-A776-D353346A7328}" destId="{A09FCFA8-98B5-496E-B8F5-4956C77F6973}" srcOrd="0" destOrd="0" presId="urn:microsoft.com/office/officeart/2005/8/layout/process4"/>
    <dgm:cxn modelId="{076CEA4E-E124-4276-9FFA-86BB0072529C}" type="presOf" srcId="{21DAF0D1-5FA9-4FC0-A636-A365D41E245A}" destId="{2A634895-A243-4704-9576-43228339AAEB}" srcOrd="0" destOrd="0" presId="urn:microsoft.com/office/officeart/2005/8/layout/process4"/>
    <dgm:cxn modelId="{30BBD157-AD37-441E-B277-0D232DB61864}" type="presOf" srcId="{4334CA75-BCD0-47AF-BB2F-27781CB2DF0B}" destId="{1447A646-A419-49ED-9A0D-9E25B8704041}" srcOrd="0" destOrd="0" presId="urn:microsoft.com/office/officeart/2005/8/layout/process4"/>
    <dgm:cxn modelId="{3891B05A-4024-4041-85DA-57C3D42B45DE}" type="presOf" srcId="{6DA2AF4D-6DCA-4A36-9528-0E9B260CA081}" destId="{246AB781-66D6-4DB0-88F7-F655CC424030}" srcOrd="0" destOrd="0" presId="urn:microsoft.com/office/officeart/2005/8/layout/process4"/>
    <dgm:cxn modelId="{4CAFA393-4CF2-4F15-81E5-5C4AF1ADA52D}" srcId="{21FDF3E3-BCCB-4E69-BD22-3744CF643881}" destId="{B5867B68-B8B0-459F-B6E0-F2A1AA79853C}" srcOrd="1" destOrd="0" parTransId="{633E6396-AFEA-4DF7-87FF-8A6A9DC95591}" sibTransId="{8446ECFF-9DDB-4A13-A6BA-0182CC25C2F9}"/>
    <dgm:cxn modelId="{AB62419A-3074-46E5-854B-40BEC5BCF7B4}" type="presOf" srcId="{B5867B68-B8B0-459F-B6E0-F2A1AA79853C}" destId="{6BDE96B7-BCFD-41EA-87A8-8D65F218DE9D}" srcOrd="0" destOrd="0" presId="urn:microsoft.com/office/officeart/2005/8/layout/process4"/>
    <dgm:cxn modelId="{A3F1C59D-1A4E-425E-831A-1DA61185F416}" srcId="{E4FA735F-7C79-4A18-B13C-641B09AEDFE1}" destId="{21FDF3E3-BCCB-4E69-BD22-3744CF643881}" srcOrd="1" destOrd="0" parTransId="{CE931D30-9A91-4144-94D2-47465EB5E079}" sibTransId="{7F9E148C-477B-4B48-99DA-8A570A49FA3F}"/>
    <dgm:cxn modelId="{3B5E2AA1-BFBE-40E8-8898-9771A4BA0660}" type="presOf" srcId="{4902136E-2614-4593-BA5D-1FB74959A696}" destId="{82E4A1FF-B723-4289-8DDD-70F4DB20E0F2}" srcOrd="0" destOrd="0" presId="urn:microsoft.com/office/officeart/2005/8/layout/process4"/>
    <dgm:cxn modelId="{359668A1-27BB-4C3D-923B-C5A3FECC3FB0}" type="presOf" srcId="{59682D54-2B50-4CD5-AAEF-1D832350846A}" destId="{4BDC75C6-8F6C-4C35-8BC3-AA8801D5B457}" srcOrd="0" destOrd="0" presId="urn:microsoft.com/office/officeart/2005/8/layout/process4"/>
    <dgm:cxn modelId="{479985A4-8FA8-4F0E-A432-E456D6DF8F99}" type="presOf" srcId="{21DAF0D1-5FA9-4FC0-A636-A365D41E245A}" destId="{D94139C5-E1C1-483A-A394-EBB2E679F995}" srcOrd="1" destOrd="0" presId="urn:microsoft.com/office/officeart/2005/8/layout/process4"/>
    <dgm:cxn modelId="{3F5D5CB5-95C7-4FF7-8269-64539A6319A7}" type="presOf" srcId="{888E5A31-75B1-464C-AFA4-9A533E962B0A}" destId="{2A0C9F8A-4ED2-4346-B4D9-4EE66B6FD5BA}" srcOrd="0" destOrd="0" presId="urn:microsoft.com/office/officeart/2005/8/layout/process4"/>
    <dgm:cxn modelId="{B2A727BA-EC85-45E8-8345-E504E9345580}" type="presOf" srcId="{21FDF3E3-BCCB-4E69-BD22-3744CF643881}" destId="{089BBA49-6D98-4104-B8B5-EF881DDE9549}" srcOrd="1" destOrd="0" presId="urn:microsoft.com/office/officeart/2005/8/layout/process4"/>
    <dgm:cxn modelId="{7059BBBB-B639-4E36-AA1A-B5BB2B9A9F59}" type="presOf" srcId="{70540133-B0E4-4B75-8D1B-F989733967A9}" destId="{96081577-3B7D-44AD-A4A8-CB824C98CDF3}" srcOrd="0" destOrd="0" presId="urn:microsoft.com/office/officeart/2005/8/layout/process4"/>
    <dgm:cxn modelId="{D11C60C8-8D5F-421D-A994-7A59D56FB0C8}" type="presOf" srcId="{E4FA735F-7C79-4A18-B13C-641B09AEDFE1}" destId="{85EA0C5A-5222-4722-AC50-8DD1612FCA36}" srcOrd="0" destOrd="0" presId="urn:microsoft.com/office/officeart/2005/8/layout/process4"/>
    <dgm:cxn modelId="{4D7362CF-8AAD-4C93-A87C-C475A67EF1D5}" srcId="{21FDF3E3-BCCB-4E69-BD22-3744CF643881}" destId="{510016E2-8D24-4430-A776-D353346A7328}" srcOrd="3" destOrd="0" parTransId="{6697D66F-72D1-4844-B7F2-C08C040AF337}" sibTransId="{D4D0D57B-11EE-4DC3-83B8-B1741EBC4235}"/>
    <dgm:cxn modelId="{672651DA-623A-434E-9C68-E70FD4849572}" srcId="{59682D54-2B50-4CD5-AAEF-1D832350846A}" destId="{A57089D0-705E-44F4-8923-ABF1B1372620}" srcOrd="1" destOrd="0" parTransId="{A906D56D-3738-41A8-9B58-171AC49451A1}" sibTransId="{E11002A7-AB8F-4A50-BC70-49497EC7E66B}"/>
    <dgm:cxn modelId="{B1108EE3-6417-40AE-8753-EFA93B4059F7}" type="presOf" srcId="{91F8EC61-5ED9-4CDC-AA4D-ED49E903BB11}" destId="{739CBEE0-FA53-4C2A-87EB-0E649CFAC8B2}" srcOrd="0" destOrd="0" presId="urn:microsoft.com/office/officeart/2005/8/layout/process4"/>
    <dgm:cxn modelId="{0CCA2DF2-A3E6-4B70-A890-FD06796E44AB}" srcId="{21DAF0D1-5FA9-4FC0-A636-A365D41E245A}" destId="{6DA2AF4D-6DCA-4A36-9528-0E9B260CA081}" srcOrd="1" destOrd="0" parTransId="{CC15B5CA-0EDC-49E7-944E-72DE378E3516}" sibTransId="{231A2CB6-66C0-46E5-93CE-1E4DCFDC7311}"/>
    <dgm:cxn modelId="{966560F6-5730-44E1-903E-A0D4C38AF395}" srcId="{21FDF3E3-BCCB-4E69-BD22-3744CF643881}" destId="{888E5A31-75B1-464C-AFA4-9A533E962B0A}" srcOrd="0" destOrd="0" parTransId="{82DD8AFF-481D-4138-9A59-2894E4B6124B}" sibTransId="{4819FC51-4CA2-461C-A7D7-B3EC1219174B}"/>
    <dgm:cxn modelId="{DA344AFB-52FF-4705-AB30-36E04382D9ED}" srcId="{59682D54-2B50-4CD5-AAEF-1D832350846A}" destId="{70540133-B0E4-4B75-8D1B-F989733967A9}" srcOrd="0" destOrd="0" parTransId="{81A3A05F-D879-44CA-B09B-29C4F8420C7C}" sibTransId="{B0F91E54-CCA4-493F-B746-8716C55B2045}"/>
    <dgm:cxn modelId="{DEDFBF41-1BF9-485F-8BA3-7AEBEE936E5E}" type="presParOf" srcId="{85EA0C5A-5222-4722-AC50-8DD1612FCA36}" destId="{DC108787-F6AE-42ED-99C1-D0F7CA4DCD27}" srcOrd="0" destOrd="0" presId="urn:microsoft.com/office/officeart/2005/8/layout/process4"/>
    <dgm:cxn modelId="{F0F86F0E-E620-4FF8-8F4E-DBD0760A56DF}" type="presParOf" srcId="{DC108787-F6AE-42ED-99C1-D0F7CA4DCD27}" destId="{4BDC75C6-8F6C-4C35-8BC3-AA8801D5B457}" srcOrd="0" destOrd="0" presId="urn:microsoft.com/office/officeart/2005/8/layout/process4"/>
    <dgm:cxn modelId="{6373F7E2-2BA2-4A2A-9CB0-912BED8FD236}" type="presParOf" srcId="{DC108787-F6AE-42ED-99C1-D0F7CA4DCD27}" destId="{60173EB7-D960-40DF-ACDF-3701CE2FA39B}" srcOrd="1" destOrd="0" presId="urn:microsoft.com/office/officeart/2005/8/layout/process4"/>
    <dgm:cxn modelId="{8868378F-B246-4766-A33D-096098002D27}" type="presParOf" srcId="{DC108787-F6AE-42ED-99C1-D0F7CA4DCD27}" destId="{10866385-3C18-402C-8546-F4B66ED74117}" srcOrd="2" destOrd="0" presId="urn:microsoft.com/office/officeart/2005/8/layout/process4"/>
    <dgm:cxn modelId="{E319714C-7BEA-40EF-9D19-E6DC90275D13}" type="presParOf" srcId="{10866385-3C18-402C-8546-F4B66ED74117}" destId="{96081577-3B7D-44AD-A4A8-CB824C98CDF3}" srcOrd="0" destOrd="0" presId="urn:microsoft.com/office/officeart/2005/8/layout/process4"/>
    <dgm:cxn modelId="{9280CA4E-6CDB-4E2F-B4DB-18186F0A6AD8}" type="presParOf" srcId="{10866385-3C18-402C-8546-F4B66ED74117}" destId="{2C698F96-65B0-4950-9BD7-18CB22149407}" srcOrd="1" destOrd="0" presId="urn:microsoft.com/office/officeart/2005/8/layout/process4"/>
    <dgm:cxn modelId="{66891EDB-BE22-403C-815A-14AB22BF9C9C}" type="presParOf" srcId="{85EA0C5A-5222-4722-AC50-8DD1612FCA36}" destId="{387D2549-DBAC-4B74-A263-5E7E22EE18BD}" srcOrd="1" destOrd="0" presId="urn:microsoft.com/office/officeart/2005/8/layout/process4"/>
    <dgm:cxn modelId="{1D597D67-91AE-4373-8589-12B947420EAE}" type="presParOf" srcId="{85EA0C5A-5222-4722-AC50-8DD1612FCA36}" destId="{86CBE2F5-DE02-4803-B262-01E3517553D7}" srcOrd="2" destOrd="0" presId="urn:microsoft.com/office/officeart/2005/8/layout/process4"/>
    <dgm:cxn modelId="{482BE847-DD33-413F-849C-0739A79271CD}" type="presParOf" srcId="{86CBE2F5-DE02-4803-B262-01E3517553D7}" destId="{BB4156A7-E102-4931-AB3F-E2CC1ABE0F61}" srcOrd="0" destOrd="0" presId="urn:microsoft.com/office/officeart/2005/8/layout/process4"/>
    <dgm:cxn modelId="{3D243DFE-9793-4F02-9994-9FE8DB2CBE0F}" type="presParOf" srcId="{86CBE2F5-DE02-4803-B262-01E3517553D7}" destId="{089BBA49-6D98-4104-B8B5-EF881DDE9549}" srcOrd="1" destOrd="0" presId="urn:microsoft.com/office/officeart/2005/8/layout/process4"/>
    <dgm:cxn modelId="{8CBBD1F5-F68C-4945-88B6-5BB5198061CB}" type="presParOf" srcId="{86CBE2F5-DE02-4803-B262-01E3517553D7}" destId="{16B7CCFE-1890-4FFA-9A09-B176EB89264F}" srcOrd="2" destOrd="0" presId="urn:microsoft.com/office/officeart/2005/8/layout/process4"/>
    <dgm:cxn modelId="{5375D0F3-7860-4FFB-985F-087D318B6B60}" type="presParOf" srcId="{16B7CCFE-1890-4FFA-9A09-B176EB89264F}" destId="{2A0C9F8A-4ED2-4346-B4D9-4EE66B6FD5BA}" srcOrd="0" destOrd="0" presId="urn:microsoft.com/office/officeart/2005/8/layout/process4"/>
    <dgm:cxn modelId="{19D563C9-6B0B-43AF-A25B-C039D0349234}" type="presParOf" srcId="{16B7CCFE-1890-4FFA-9A09-B176EB89264F}" destId="{6BDE96B7-BCFD-41EA-87A8-8D65F218DE9D}" srcOrd="1" destOrd="0" presId="urn:microsoft.com/office/officeart/2005/8/layout/process4"/>
    <dgm:cxn modelId="{F5C1E952-1F96-4332-930F-D994124BC8C5}" type="presParOf" srcId="{16B7CCFE-1890-4FFA-9A09-B176EB89264F}" destId="{82E4A1FF-B723-4289-8DDD-70F4DB20E0F2}" srcOrd="2" destOrd="0" presId="urn:microsoft.com/office/officeart/2005/8/layout/process4"/>
    <dgm:cxn modelId="{5A34891A-B277-4B57-9AA4-CA637C116346}" type="presParOf" srcId="{16B7CCFE-1890-4FFA-9A09-B176EB89264F}" destId="{A09FCFA8-98B5-496E-B8F5-4956C77F6973}" srcOrd="3" destOrd="0" presId="urn:microsoft.com/office/officeart/2005/8/layout/process4"/>
    <dgm:cxn modelId="{399E6A84-48FB-4DCB-86A3-CB1FF31DE880}" type="presParOf" srcId="{85EA0C5A-5222-4722-AC50-8DD1612FCA36}" destId="{54FCA7EB-BFC0-4CC8-835E-56439BCC7709}" srcOrd="3" destOrd="0" presId="urn:microsoft.com/office/officeart/2005/8/layout/process4"/>
    <dgm:cxn modelId="{6E4ABE6A-DCC7-4538-B780-012C52AA04F9}" type="presParOf" srcId="{85EA0C5A-5222-4722-AC50-8DD1612FCA36}" destId="{0E6A88DF-C622-4D94-9B7B-0B321262D8F1}" srcOrd="4" destOrd="0" presId="urn:microsoft.com/office/officeart/2005/8/layout/process4"/>
    <dgm:cxn modelId="{2B5BBF85-640A-404B-A69C-90718FBEDFCE}" type="presParOf" srcId="{0E6A88DF-C622-4D94-9B7B-0B321262D8F1}" destId="{2A634895-A243-4704-9576-43228339AAEB}" srcOrd="0" destOrd="0" presId="urn:microsoft.com/office/officeart/2005/8/layout/process4"/>
    <dgm:cxn modelId="{63435A69-4027-45A5-A27C-6C8C9234C2AF}" type="presParOf" srcId="{0E6A88DF-C622-4D94-9B7B-0B321262D8F1}" destId="{D94139C5-E1C1-483A-A394-EBB2E679F995}" srcOrd="1" destOrd="0" presId="urn:microsoft.com/office/officeart/2005/8/layout/process4"/>
    <dgm:cxn modelId="{FE370203-4411-41B3-9C22-B59CD98392D6}" type="presParOf" srcId="{0E6A88DF-C622-4D94-9B7B-0B321262D8F1}" destId="{1EEAF909-4C8F-4AB5-9D91-D3C8EFBB3311}" srcOrd="2" destOrd="0" presId="urn:microsoft.com/office/officeart/2005/8/layout/process4"/>
    <dgm:cxn modelId="{E062F3BE-2C33-4C34-A363-E18A618698FC}" type="presParOf" srcId="{1EEAF909-4C8F-4AB5-9D91-D3C8EFBB3311}" destId="{739CBEE0-FA53-4C2A-87EB-0E649CFAC8B2}" srcOrd="0" destOrd="0" presId="urn:microsoft.com/office/officeart/2005/8/layout/process4"/>
    <dgm:cxn modelId="{883CBB72-EA1B-4B9F-80BE-342B9C7369B8}" type="presParOf" srcId="{1EEAF909-4C8F-4AB5-9D91-D3C8EFBB3311}" destId="{246AB781-66D6-4DB0-88F7-F655CC424030}" srcOrd="1" destOrd="0" presId="urn:microsoft.com/office/officeart/2005/8/layout/process4"/>
    <dgm:cxn modelId="{3C986CD6-132E-4FC8-BBB9-40E03212B1AA}" type="presParOf" srcId="{1EEAF909-4C8F-4AB5-9D91-D3C8EFBB3311}" destId="{1447A646-A419-49ED-9A0D-9E25B8704041}"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73EB7-D960-40DF-ACDF-3701CE2FA39B}">
      <dsp:nvSpPr>
        <dsp:cNvPr id="0" name=""/>
        <dsp:cNvSpPr/>
      </dsp:nvSpPr>
      <dsp:spPr>
        <a:xfrm>
          <a:off x="0" y="3801743"/>
          <a:ext cx="7778621" cy="12478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4.3 </a:t>
          </a:r>
          <a:r>
            <a:rPr lang="zh-CN" altLang="en-US" sz="3200" kern="1200" dirty="0"/>
            <a:t>结构与联合</a:t>
          </a:r>
        </a:p>
      </dsp:txBody>
      <dsp:txXfrm>
        <a:off x="0" y="3801743"/>
        <a:ext cx="7778621" cy="673821"/>
      </dsp:txXfrm>
    </dsp:sp>
    <dsp:sp modelId="{96081577-3B7D-44AD-A4A8-CB824C98CDF3}">
      <dsp:nvSpPr>
        <dsp:cNvPr id="0" name=""/>
        <dsp:cNvSpPr/>
      </dsp:nvSpPr>
      <dsp:spPr>
        <a:xfrm>
          <a:off x="0" y="4450608"/>
          <a:ext cx="3889310" cy="5739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结构类型</a:t>
          </a:r>
        </a:p>
      </dsp:txBody>
      <dsp:txXfrm>
        <a:off x="0" y="4450608"/>
        <a:ext cx="3889310" cy="573995"/>
      </dsp:txXfrm>
    </dsp:sp>
    <dsp:sp modelId="{2C698F96-65B0-4950-9BD7-18CB22149407}">
      <dsp:nvSpPr>
        <dsp:cNvPr id="0" name=""/>
        <dsp:cNvSpPr/>
      </dsp:nvSpPr>
      <dsp:spPr>
        <a:xfrm>
          <a:off x="3889310" y="4450608"/>
          <a:ext cx="3889310" cy="5739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联合类型</a:t>
          </a:r>
        </a:p>
      </dsp:txBody>
      <dsp:txXfrm>
        <a:off x="3889310" y="4450608"/>
        <a:ext cx="3889310" cy="573995"/>
      </dsp:txXfrm>
    </dsp:sp>
    <dsp:sp modelId="{089BBA49-6D98-4104-B8B5-EF881DDE9549}">
      <dsp:nvSpPr>
        <dsp:cNvPr id="0" name=""/>
        <dsp:cNvSpPr/>
      </dsp:nvSpPr>
      <dsp:spPr>
        <a:xfrm rot="10800000">
          <a:off x="0" y="1901317"/>
          <a:ext cx="7778621" cy="191914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rgbClr val="FFFF00"/>
              </a:solidFill>
            </a:rPr>
            <a:t>4.2 </a:t>
          </a:r>
          <a:r>
            <a:rPr lang="zh-CN" altLang="en-US" sz="3200" kern="1200" dirty="0">
              <a:solidFill>
                <a:srgbClr val="FFFF00"/>
              </a:solidFill>
            </a:rPr>
            <a:t>数组</a:t>
          </a:r>
        </a:p>
      </dsp:txBody>
      <dsp:txXfrm rot="-10800000">
        <a:off x="0" y="1901317"/>
        <a:ext cx="7778621" cy="673619"/>
      </dsp:txXfrm>
    </dsp:sp>
    <dsp:sp modelId="{2A0C9F8A-4ED2-4346-B4D9-4EE66B6FD5BA}">
      <dsp:nvSpPr>
        <dsp:cNvPr id="0" name=""/>
        <dsp:cNvSpPr/>
      </dsp:nvSpPr>
      <dsp:spPr>
        <a:xfrm>
          <a:off x="0" y="2574937"/>
          <a:ext cx="1944655"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一维数组</a:t>
          </a:r>
        </a:p>
      </dsp:txBody>
      <dsp:txXfrm>
        <a:off x="0" y="2574937"/>
        <a:ext cx="1944655" cy="573823"/>
      </dsp:txXfrm>
    </dsp:sp>
    <dsp:sp modelId="{6BDE96B7-BCFD-41EA-87A8-8D65F218DE9D}">
      <dsp:nvSpPr>
        <dsp:cNvPr id="0" name=""/>
        <dsp:cNvSpPr/>
      </dsp:nvSpPr>
      <dsp:spPr>
        <a:xfrm>
          <a:off x="1944655" y="2574937"/>
          <a:ext cx="1944655"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二维数组</a:t>
          </a:r>
        </a:p>
      </dsp:txBody>
      <dsp:txXfrm>
        <a:off x="1944655" y="2574937"/>
        <a:ext cx="1944655" cy="573823"/>
      </dsp:txXfrm>
    </dsp:sp>
    <dsp:sp modelId="{82E4A1FF-B723-4289-8DDD-70F4DB20E0F2}">
      <dsp:nvSpPr>
        <dsp:cNvPr id="0" name=""/>
        <dsp:cNvSpPr/>
      </dsp:nvSpPr>
      <dsp:spPr>
        <a:xfrm>
          <a:off x="3889310" y="2574937"/>
          <a:ext cx="1944655"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字符数组</a:t>
          </a:r>
        </a:p>
      </dsp:txBody>
      <dsp:txXfrm>
        <a:off x="3889310" y="2574937"/>
        <a:ext cx="1944655" cy="573823"/>
      </dsp:txXfrm>
    </dsp:sp>
    <dsp:sp modelId="{A09FCFA8-98B5-496E-B8F5-4956C77F6973}">
      <dsp:nvSpPr>
        <dsp:cNvPr id="0" name=""/>
        <dsp:cNvSpPr/>
      </dsp:nvSpPr>
      <dsp:spPr>
        <a:xfrm>
          <a:off x="5833965" y="2574937"/>
          <a:ext cx="1944655"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字符串类型</a:t>
          </a:r>
        </a:p>
      </dsp:txBody>
      <dsp:txXfrm>
        <a:off x="5833965" y="2574937"/>
        <a:ext cx="1944655" cy="573823"/>
      </dsp:txXfrm>
    </dsp:sp>
    <dsp:sp modelId="{D94139C5-E1C1-483A-A394-EBB2E679F995}">
      <dsp:nvSpPr>
        <dsp:cNvPr id="0" name=""/>
        <dsp:cNvSpPr/>
      </dsp:nvSpPr>
      <dsp:spPr>
        <a:xfrm rot="10800000">
          <a:off x="0" y="892"/>
          <a:ext cx="7778621" cy="191914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4.1 </a:t>
          </a:r>
          <a:r>
            <a:rPr lang="zh-CN" altLang="en-US" sz="3200" kern="1200" dirty="0">
              <a:solidFill>
                <a:schemeClr val="bg1"/>
              </a:solidFill>
            </a:rPr>
            <a:t>程序的基本控制结构</a:t>
          </a:r>
        </a:p>
      </dsp:txBody>
      <dsp:txXfrm rot="-10800000">
        <a:off x="0" y="892"/>
        <a:ext cx="7778621" cy="673619"/>
      </dsp:txXfrm>
    </dsp:sp>
    <dsp:sp modelId="{739CBEE0-FA53-4C2A-87EB-0E649CFAC8B2}">
      <dsp:nvSpPr>
        <dsp:cNvPr id="0" name=""/>
        <dsp:cNvSpPr/>
      </dsp:nvSpPr>
      <dsp:spPr>
        <a:xfrm>
          <a:off x="3798" y="674511"/>
          <a:ext cx="2590341"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分支语句</a:t>
          </a:r>
        </a:p>
      </dsp:txBody>
      <dsp:txXfrm>
        <a:off x="3798" y="674511"/>
        <a:ext cx="2590341" cy="573823"/>
      </dsp:txXfrm>
    </dsp:sp>
    <dsp:sp modelId="{246AB781-66D6-4DB0-88F7-F655CC424030}">
      <dsp:nvSpPr>
        <dsp:cNvPr id="0" name=""/>
        <dsp:cNvSpPr/>
      </dsp:nvSpPr>
      <dsp:spPr>
        <a:xfrm>
          <a:off x="2594139" y="674511"/>
          <a:ext cx="2590341"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循环语句</a:t>
          </a:r>
        </a:p>
      </dsp:txBody>
      <dsp:txXfrm>
        <a:off x="2594139" y="674511"/>
        <a:ext cx="2590341" cy="573823"/>
      </dsp:txXfrm>
    </dsp:sp>
    <dsp:sp modelId="{1447A646-A419-49ED-9A0D-9E25B8704041}">
      <dsp:nvSpPr>
        <dsp:cNvPr id="0" name=""/>
        <dsp:cNvSpPr/>
      </dsp:nvSpPr>
      <dsp:spPr>
        <a:xfrm>
          <a:off x="5184481" y="674511"/>
          <a:ext cx="2590341"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转向语句</a:t>
          </a:r>
        </a:p>
      </dsp:txBody>
      <dsp:txXfrm>
        <a:off x="5184481" y="674511"/>
        <a:ext cx="2590341" cy="573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F66D6-78B8-4930-BEC3-DCCC3F912F9C}"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D0EE7-158D-4429-8271-807A3418B1BF}" type="slidenum">
              <a:rPr lang="zh-CN" altLang="en-US" smtClean="0"/>
              <a:t>‹#›</a:t>
            </a:fld>
            <a:endParaRPr lang="zh-CN" altLang="en-US"/>
          </a:p>
        </p:txBody>
      </p:sp>
    </p:spTree>
    <p:extLst>
      <p:ext uri="{BB962C8B-B14F-4D97-AF65-F5344CB8AC3E}">
        <p14:creationId xmlns:p14="http://schemas.microsoft.com/office/powerpoint/2010/main" val="2707426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我们在说明数组时，可以同时对其进行初始化。</a:t>
            </a:r>
            <a:endParaRPr lang="en-US" altLang="zh-CN" dirty="0"/>
          </a:p>
          <a:p>
            <a:endParaRPr lang="en-US" altLang="zh-CN" dirty="0"/>
          </a:p>
          <a:p>
            <a:r>
              <a:rPr lang="zh-CN" altLang="en-US" dirty="0"/>
              <a:t>当指定了数组元素个数时，假设数组元素个数为</a:t>
            </a:r>
            <a:r>
              <a:rPr lang="en-US" altLang="zh-CN" dirty="0"/>
              <a:t>N</a:t>
            </a:r>
            <a:r>
              <a:rPr lang="zh-CN" altLang="en-US" dirty="0"/>
              <a:t>，可以对</a:t>
            </a:r>
            <a:r>
              <a:rPr lang="en-US" altLang="zh-CN" dirty="0"/>
              <a:t>N</a:t>
            </a:r>
            <a:r>
              <a:rPr lang="zh-CN" altLang="en-US" dirty="0"/>
              <a:t>个元素全部赋初值，也可以对小于</a:t>
            </a:r>
            <a:r>
              <a:rPr lang="en-US" altLang="zh-CN" dirty="0"/>
              <a:t>N</a:t>
            </a:r>
            <a:r>
              <a:rPr lang="zh-CN" altLang="en-US" dirty="0"/>
              <a:t>的</a:t>
            </a:r>
            <a:r>
              <a:rPr lang="en-US" altLang="zh-CN" dirty="0"/>
              <a:t>M</a:t>
            </a:r>
            <a:r>
              <a:rPr lang="zh-CN" altLang="en-US" dirty="0"/>
              <a:t>个元素赋初值，则前</a:t>
            </a:r>
            <a:r>
              <a:rPr lang="en-US" altLang="zh-CN" dirty="0"/>
              <a:t>M</a:t>
            </a:r>
            <a:r>
              <a:rPr lang="zh-CN" altLang="en-US" dirty="0"/>
              <a:t>个元素获得初值，剩余</a:t>
            </a:r>
            <a:r>
              <a:rPr lang="en-US" altLang="zh-CN" dirty="0"/>
              <a:t>N-M</a:t>
            </a:r>
            <a:r>
              <a:rPr lang="zh-CN" altLang="en-US" dirty="0"/>
              <a:t>个元素若为数值型，则初值为</a:t>
            </a:r>
            <a:r>
              <a:rPr lang="en-US" altLang="zh-CN" dirty="0"/>
              <a:t>0</a:t>
            </a:r>
            <a:r>
              <a:rPr lang="zh-CN" altLang="en-US" dirty="0"/>
              <a:t>，字符型则初值为空字符</a:t>
            </a:r>
            <a:endParaRPr lang="en-US" altLang="zh-CN" dirty="0"/>
          </a:p>
          <a:p>
            <a:endParaRPr lang="en-US" altLang="zh-CN" dirty="0"/>
          </a:p>
          <a:p>
            <a:r>
              <a:rPr lang="zh-CN" altLang="en-US" dirty="0"/>
              <a:t>如果在说明数组时没有指定数组元素个数，则必须有初值表，则初值表中包含几个值，数组元素个数就为几。</a:t>
            </a:r>
            <a:endParaRPr lang="en-US" altLang="zh-CN" dirty="0"/>
          </a:p>
          <a:p>
            <a:endParaRPr lang="en-US" altLang="zh-CN" dirty="0"/>
          </a:p>
          <a:p>
            <a:r>
              <a:rPr lang="zh-CN" altLang="en-US" dirty="0"/>
              <a:t>例如，</a:t>
            </a:r>
            <a:r>
              <a:rPr lang="en-US" altLang="zh-CN" dirty="0"/>
              <a:t>int B[3]</a:t>
            </a:r>
            <a:r>
              <a:rPr lang="zh-CN" altLang="en-US" dirty="0"/>
              <a:t>，数组元素个数为</a:t>
            </a:r>
            <a:r>
              <a:rPr lang="en-US" altLang="zh-CN" dirty="0"/>
              <a:t>3</a:t>
            </a:r>
            <a:r>
              <a:rPr lang="zh-CN" altLang="en-US" dirty="0"/>
              <a:t>，可以对</a:t>
            </a:r>
            <a:r>
              <a:rPr lang="en-US" altLang="zh-CN" dirty="0"/>
              <a:t>3</a:t>
            </a:r>
            <a:r>
              <a:rPr lang="zh-CN" altLang="en-US" dirty="0"/>
              <a:t>个元素全部赋初值，用逗号分隔。则</a:t>
            </a:r>
            <a:r>
              <a:rPr lang="en-US" altLang="zh-CN" dirty="0"/>
              <a:t>B[0]</a:t>
            </a:r>
            <a:r>
              <a:rPr lang="zh-CN" altLang="en-US" dirty="0"/>
              <a:t>值为</a:t>
            </a:r>
            <a:r>
              <a:rPr lang="en-US" altLang="zh-CN" dirty="0"/>
              <a:t>4</a:t>
            </a:r>
            <a:r>
              <a:rPr lang="zh-CN" altLang="en-US" dirty="0"/>
              <a:t>，</a:t>
            </a:r>
            <a:r>
              <a:rPr lang="en-US" altLang="zh-CN" dirty="0"/>
              <a:t>B[1]</a:t>
            </a:r>
            <a:r>
              <a:rPr lang="zh-CN" altLang="en-US" dirty="0"/>
              <a:t>为</a:t>
            </a:r>
            <a:r>
              <a:rPr lang="en-US" altLang="zh-CN" dirty="0"/>
              <a:t>3</a:t>
            </a:r>
            <a:r>
              <a:rPr lang="zh-CN" altLang="en-US" dirty="0"/>
              <a:t>，</a:t>
            </a:r>
            <a:r>
              <a:rPr lang="en-US" altLang="zh-CN" dirty="0"/>
              <a:t>B[2]</a:t>
            </a:r>
            <a:r>
              <a:rPr lang="zh-CN" altLang="en-US" dirty="0"/>
              <a:t>为</a:t>
            </a:r>
            <a:r>
              <a:rPr lang="en-US" altLang="zh-CN" dirty="0"/>
              <a:t>2</a:t>
            </a:r>
          </a:p>
          <a:p>
            <a:endParaRPr lang="en-US" altLang="zh-CN" dirty="0"/>
          </a:p>
          <a:p>
            <a:r>
              <a:rPr lang="zh-CN" altLang="en-US" dirty="0"/>
              <a:t>对于</a:t>
            </a:r>
            <a:r>
              <a:rPr lang="en-US" altLang="zh-CN" dirty="0"/>
              <a:t>int B[10]={4,3,2}</a:t>
            </a:r>
            <a:r>
              <a:rPr lang="zh-CN" altLang="en-US" dirty="0"/>
              <a:t>，初值表中的值的个数小于数组元素个数，则前</a:t>
            </a:r>
            <a:r>
              <a:rPr lang="en-US" altLang="zh-CN" dirty="0"/>
              <a:t>3</a:t>
            </a:r>
            <a:r>
              <a:rPr lang="zh-CN" altLang="en-US" dirty="0"/>
              <a:t>个数组元素获得储值分别为</a:t>
            </a:r>
            <a:r>
              <a:rPr lang="en-US" altLang="zh-CN" dirty="0"/>
              <a:t>4,3,2</a:t>
            </a:r>
            <a:r>
              <a:rPr lang="zh-CN" altLang="en-US" dirty="0"/>
              <a:t>，其余</a:t>
            </a:r>
            <a:r>
              <a:rPr lang="en-US" altLang="zh-CN" dirty="0"/>
              <a:t>B[3]</a:t>
            </a:r>
            <a:r>
              <a:rPr lang="zh-CN" altLang="en-US" dirty="0"/>
              <a:t>到</a:t>
            </a:r>
            <a:r>
              <a:rPr lang="en-US" altLang="zh-CN" dirty="0"/>
              <a:t>B[9]</a:t>
            </a:r>
            <a:r>
              <a:rPr lang="zh-CN" altLang="en-US" dirty="0"/>
              <a:t>的剩余</a:t>
            </a:r>
            <a:r>
              <a:rPr lang="en-US" altLang="zh-CN" dirty="0"/>
              <a:t>7</a:t>
            </a:r>
            <a:r>
              <a:rPr lang="zh-CN" altLang="en-US" dirty="0"/>
              <a:t>个元素自动获得初值</a:t>
            </a:r>
            <a:r>
              <a:rPr lang="en-US" altLang="zh-CN" dirty="0"/>
              <a:t>0.</a:t>
            </a:r>
          </a:p>
          <a:p>
            <a:endParaRPr lang="en-US" altLang="zh-CN" dirty="0"/>
          </a:p>
          <a:p>
            <a:r>
              <a:rPr lang="zh-CN" altLang="en-US" dirty="0"/>
              <a:t>当提供初值表时，说明数组时方括号中的数组元素数可以省略，此时由于初值表中有</a:t>
            </a:r>
            <a:r>
              <a:rPr lang="en-US" altLang="zh-CN" dirty="0"/>
              <a:t>3</a:t>
            </a:r>
            <a:r>
              <a:rPr lang="zh-CN" altLang="en-US" dirty="0"/>
              <a:t>个值，则数组</a:t>
            </a:r>
            <a:r>
              <a:rPr lang="en-US" altLang="zh-CN" dirty="0"/>
              <a:t>B</a:t>
            </a:r>
            <a:r>
              <a:rPr lang="zh-CN" altLang="en-US" dirty="0"/>
              <a:t>的大小为</a:t>
            </a:r>
            <a:r>
              <a:rPr lang="en-US" altLang="zh-CN" dirty="0"/>
              <a:t>3</a:t>
            </a:r>
            <a:r>
              <a:rPr lang="zh-CN" altLang="en-US" dirty="0"/>
              <a:t>，其值与初值表中的值相对应。</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37281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在说明数组后，如果再想对数组中的元素赋值，则需要通过下标对数组中的元素进行访问，而不能再使用初值表的形式对数组进行整体赋值。此时，可以按照给变量赋值的方法给数组元素赋值，其左值为数组元素，右值为常量或表达式，比如这样，数组元素需要通过下标进行访问。</a:t>
            </a:r>
            <a:endParaRPr lang="en-US" altLang="zh-CN" dirty="0"/>
          </a:p>
          <a:p>
            <a:endParaRPr lang="en-US" altLang="zh-CN" dirty="0"/>
          </a:p>
          <a:p>
            <a:r>
              <a:rPr lang="zh-CN" altLang="en-US" dirty="0"/>
              <a:t>也可以利用循环语句为数组元素赋值，通过下标为循环控制变量，这也是一种较为常用的方法。例如这样一个简单的例子，假设数组元素个数为</a:t>
            </a:r>
            <a:r>
              <a:rPr lang="en-US" altLang="zh-CN" dirty="0"/>
              <a:t>n</a:t>
            </a:r>
            <a:r>
              <a:rPr lang="zh-CN" altLang="en-US" dirty="0"/>
              <a:t>，则这个</a:t>
            </a:r>
            <a:r>
              <a:rPr lang="en-US" altLang="zh-CN" dirty="0"/>
              <a:t>for</a:t>
            </a:r>
            <a:r>
              <a:rPr lang="zh-CN" altLang="en-US" dirty="0"/>
              <a:t>循环就是将数组中的</a:t>
            </a:r>
            <a:r>
              <a:rPr lang="en-US" altLang="zh-CN" dirty="0"/>
              <a:t>n</a:t>
            </a:r>
            <a:r>
              <a:rPr lang="zh-CN" altLang="en-US" dirty="0"/>
              <a:t>个元素赋值为其对应下标的值。</a:t>
            </a:r>
            <a:endParaRPr lang="en-US" altLang="zh-CN" dirty="0"/>
          </a:p>
          <a:p>
            <a:endParaRPr lang="en-US" altLang="zh-CN" dirty="0"/>
          </a:p>
          <a:p>
            <a:r>
              <a:rPr lang="zh-CN" altLang="en-US" dirty="0"/>
              <a:t>自然，也可以利用输入语句获得数组的值，这和普通变量的用法类似。</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4392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我们来看一个一维数组元素的简单例子。</a:t>
            </a:r>
            <a:endParaRPr lang="en-US" altLang="zh-CN" dirty="0"/>
          </a:p>
          <a:p>
            <a:endParaRPr lang="en-US" altLang="zh-CN" dirty="0"/>
          </a:p>
          <a:p>
            <a:r>
              <a:rPr lang="zh-CN" altLang="en-US" dirty="0"/>
              <a:t>假设输入为</a:t>
            </a:r>
            <a:r>
              <a:rPr lang="en-US" altLang="zh-CN" dirty="0"/>
              <a:t>100</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2811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说明一维数组，访问一维数组元素的基本语法，定义时方括号中是数组大小，访问时下标从</a:t>
            </a:r>
            <a:r>
              <a:rPr lang="en-US" altLang="zh-CN" dirty="0"/>
              <a:t>0</a:t>
            </a:r>
            <a:r>
              <a:rPr lang="zh-CN" altLang="en-US" dirty="0"/>
              <a:t>开始，最大下标比数组长度小</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36BD0EE7-158D-4429-8271-807A3418B1BF}" type="slidenum">
              <a:rPr lang="zh-CN" altLang="en-US" smtClean="0"/>
              <a:t>15</a:t>
            </a:fld>
            <a:endParaRPr lang="zh-CN" altLang="en-US"/>
          </a:p>
        </p:txBody>
      </p:sp>
    </p:spTree>
    <p:extLst>
      <p:ext uri="{BB962C8B-B14F-4D97-AF65-F5344CB8AC3E}">
        <p14:creationId xmlns:p14="http://schemas.microsoft.com/office/powerpoint/2010/main" val="354829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1472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接下来我们来看一下二维数组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D543C-87E0-4037-B871-8E209469E8F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60207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与一维数组对应，二维数组有两个下标。通常可以用来表示按行和列格式来存放信息的数据表。例如，一维数组通常用于存储一行的信息，二维数组也可以被理解为存储多个一维数组。</a:t>
            </a:r>
            <a:endParaRPr lang="en-US" altLang="zh-CN" dirty="0"/>
          </a:p>
          <a:p>
            <a:endParaRPr lang="en-US" altLang="zh-CN" dirty="0"/>
          </a:p>
          <a:p>
            <a:r>
              <a:rPr lang="zh-CN" altLang="en-US" dirty="0"/>
              <a:t>如果我们想要区分二维数组中某个特定的元素，需要同时指定两个下标，其中第一个下标表示元素所在行，第二个下标表示元素所在列。</a:t>
            </a:r>
            <a:endParaRPr lang="en-US" altLang="zh-CN" dirty="0"/>
          </a:p>
          <a:p>
            <a:endParaRPr lang="en-US" altLang="zh-CN" dirty="0"/>
          </a:p>
          <a:p>
            <a:r>
              <a:rPr lang="zh-CN" altLang="en-US" dirty="0"/>
              <a:t>在对二维数组进行说明时，与一维数组的区别在于数组名后有两个方括号，表示数组的两个下标，在进行二维数组的说明时，要指定行数和列数，也就是数组中每一维的大小。</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0868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例如，我们定义一个二位数组 </a:t>
            </a:r>
            <a:r>
              <a:rPr lang="en-US" altLang="zh-CN" dirty="0"/>
              <a:t>a[3][4],</a:t>
            </a:r>
            <a:r>
              <a:rPr lang="zh-CN" altLang="en-US" dirty="0"/>
              <a:t>其中的第一个下标表示行数，也就是这个二位数组有</a:t>
            </a:r>
            <a:r>
              <a:rPr lang="en-US" altLang="zh-CN" dirty="0"/>
              <a:t>3</a:t>
            </a:r>
            <a:r>
              <a:rPr lang="zh-CN" altLang="en-US" dirty="0"/>
              <a:t>行，第二个下标表示列数，也就是这个二位数组有</a:t>
            </a:r>
            <a:r>
              <a:rPr lang="en-US" altLang="zh-CN" dirty="0"/>
              <a:t>4</a:t>
            </a:r>
            <a:r>
              <a:rPr lang="zh-CN" altLang="en-US" dirty="0"/>
              <a:t>列，也就是每一行有</a:t>
            </a:r>
            <a:r>
              <a:rPr lang="en-US" altLang="zh-CN" dirty="0"/>
              <a:t>4</a:t>
            </a:r>
            <a:r>
              <a:rPr lang="zh-CN" altLang="en-US" dirty="0"/>
              <a:t>个元素。我们可以把这样一个二维数组，看作是具有</a:t>
            </a:r>
            <a:r>
              <a:rPr lang="en-US" altLang="zh-CN" dirty="0"/>
              <a:t>3</a:t>
            </a:r>
            <a:r>
              <a:rPr lang="zh-CN" altLang="en-US" dirty="0"/>
              <a:t>个元素的一维数组，其中的一维数组有</a:t>
            </a:r>
            <a:r>
              <a:rPr lang="en-US" altLang="zh-CN" dirty="0"/>
              <a:t>4</a:t>
            </a:r>
            <a:r>
              <a:rPr lang="zh-CN" altLang="en-US" dirty="0"/>
              <a:t>个元素。</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75502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维数组在存储时按行存储，也是占据一片连续的存储空间，存储时先存储第一行的元素，也就是行下标不变，列下表增长，存储一行后再按顺序存储后面的行。数组的首地址也是第一个元素的地址，数组名表示了数组的首地址。假设</a:t>
            </a:r>
            <a:r>
              <a:rPr lang="en-US" altLang="zh-CN" dirty="0"/>
              <a:t>N1</a:t>
            </a:r>
            <a:r>
              <a:rPr lang="zh-CN" altLang="en-US" dirty="0"/>
              <a:t>是数组行数，</a:t>
            </a:r>
            <a:r>
              <a:rPr lang="en-US" altLang="zh-CN" dirty="0"/>
              <a:t>N2</a:t>
            </a:r>
            <a:r>
              <a:rPr lang="zh-CN" altLang="en-US" dirty="0"/>
              <a:t>是数组列数，数组中所存储的每个元素所占的空间大小为</a:t>
            </a:r>
            <a:r>
              <a:rPr lang="en-US" altLang="zh-CN" dirty="0"/>
              <a:t>L</a:t>
            </a:r>
            <a:r>
              <a:rPr lang="zh-CN" altLang="en-US" dirty="0"/>
              <a:t>字节，则整个二维数组的存储空间为</a:t>
            </a:r>
            <a:r>
              <a:rPr lang="en-US" altLang="zh-CN" dirty="0"/>
              <a:t>L</a:t>
            </a:r>
            <a:r>
              <a:rPr lang="zh-CN" altLang="en-US" dirty="0"/>
              <a:t>*</a:t>
            </a:r>
            <a:r>
              <a:rPr lang="en-US" altLang="zh-CN" dirty="0"/>
              <a:t>N1*N2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41870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所示，是存储二维数组的一个示意图，我们可以看到，在存储二维数组时，也是分配一片连续的空间进行存储，内存地址由第一个元素向上递增。存储时按行进行存储。这也和我们可以将二维数组看做由多个一维数组元素构成的数组的直观是一样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3926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在前面的课程中，我们已经对</a:t>
            </a:r>
            <a:r>
              <a:rPr lang="en-US" altLang="zh-CN" dirty="0"/>
              <a:t>C++</a:t>
            </a:r>
            <a:r>
              <a:rPr lang="zh-CN" altLang="en-US" dirty="0"/>
              <a:t>中的基本数据类型进行了介绍，但当我们需要处理大量相同类型的数据时，就需要用到数组。例如，我们想要记录一百位学生的成绩假设成绩为整数，则我们不需要使用一百个整型变量来记录成绩，而仅仅需要使用一个整型数组就可以了。在本小节中，我们将对数组进行详细介绍。</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D543C-87E0-4037-B871-8E209469E8F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我们可以在说明二维数组时，同时对二维数组进行初始化。</a:t>
            </a:r>
            <a:endParaRPr lang="en-US" altLang="zh-CN" dirty="0"/>
          </a:p>
          <a:p>
            <a:endParaRPr lang="en-US" altLang="zh-CN" dirty="0"/>
          </a:p>
          <a:p>
            <a:r>
              <a:rPr lang="zh-CN" altLang="en-US" dirty="0"/>
              <a:t>可以将其看做由一维数组构成的元素，初始化列表的大括号中，每个一维数组的初始化也由大括号表示，我们可以只对部分值进行初始化，其余值则获得初值</a:t>
            </a:r>
            <a:r>
              <a:rPr lang="en-US" altLang="zh-CN" dirty="0"/>
              <a:t>0.</a:t>
            </a:r>
          </a:p>
          <a:p>
            <a:endParaRPr lang="en-US" altLang="zh-CN" dirty="0"/>
          </a:p>
          <a:p>
            <a:r>
              <a:rPr lang="zh-CN" altLang="en-US" dirty="0"/>
              <a:t>例如，我们对这样一个三行四列的二维数组进行初始化，在这种形势中，二维数组中的每一个元素都获得了对应的初值。而下面只有部分元素获得初值。第一行的四个元素均获得对应初值，第二行的元素只对第一个元素，也就是</a:t>
            </a:r>
            <a:r>
              <a:rPr lang="en-US" altLang="zh-CN" dirty="0"/>
              <a:t>a[1][0]</a:t>
            </a:r>
            <a:r>
              <a:rPr lang="zh-CN" altLang="en-US" dirty="0"/>
              <a:t>进行了赋值，其余</a:t>
            </a:r>
            <a:r>
              <a:rPr lang="en-US" altLang="zh-CN" dirty="0"/>
              <a:t>a[1][1],a[1][2],a[1][3]</a:t>
            </a:r>
            <a:r>
              <a:rPr lang="zh-CN" altLang="en-US" dirty="0"/>
              <a:t>获得初值</a:t>
            </a:r>
            <a:r>
              <a:rPr lang="en-US" altLang="zh-CN" dirty="0"/>
              <a:t>0</a:t>
            </a:r>
            <a:r>
              <a:rPr lang="zh-CN" altLang="en-US" dirty="0"/>
              <a:t>，第三行的元素类似。</a:t>
            </a:r>
            <a:endParaRPr lang="en-US" altLang="zh-CN" dirty="0"/>
          </a:p>
          <a:p>
            <a:endParaRPr lang="en-US" altLang="zh-CN" dirty="0"/>
          </a:p>
          <a:p>
            <a:r>
              <a:rPr lang="zh-CN" altLang="en-US" dirty="0"/>
              <a:t>我们也可以按照数组元素存储顺序进行赋初值。此时只需要一个大括号表示初始化列表。未赋值的元素获得初值</a:t>
            </a:r>
            <a:r>
              <a:rPr lang="en-US" altLang="zh-CN" dirty="0"/>
              <a:t>0.</a:t>
            </a:r>
          </a:p>
          <a:p>
            <a:endParaRPr lang="en-US" altLang="zh-CN" dirty="0"/>
          </a:p>
          <a:p>
            <a:r>
              <a:rPr lang="zh-CN" altLang="en-US" dirty="0"/>
              <a:t>和一维数组类似，在说明数组时的初始化并不是必须的。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81760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这也是一个对部分元素进行赋初值的例子，我们可以从大括号上看出这是按行赋值的，其余未赋值的元素初始化为</a:t>
            </a:r>
            <a:r>
              <a:rPr lang="en-US" altLang="zh-CN" dirty="0"/>
              <a:t>0.</a:t>
            </a:r>
          </a:p>
          <a:p>
            <a:endParaRPr lang="en-US" altLang="zh-CN" dirty="0"/>
          </a:p>
          <a:p>
            <a:r>
              <a:rPr lang="zh-CN" altLang="en-US" dirty="0"/>
              <a:t>在对二维数组进行了初始化时，二维数组的行数，也就是最高维的元素数也可以省略，此时我们需要根据初始化列表计算出高维度的数值，也就是行数。</a:t>
            </a:r>
            <a:endParaRPr lang="en-US" altLang="zh-CN" dirty="0"/>
          </a:p>
          <a:p>
            <a:endParaRPr lang="en-US" altLang="zh-CN" dirty="0"/>
          </a:p>
          <a:p>
            <a:r>
              <a:rPr lang="zh-CN" altLang="en-US" dirty="0"/>
              <a:t>例如，在这样一个例子中，我们知道二维数组</a:t>
            </a:r>
            <a:r>
              <a:rPr lang="en-US" altLang="zh-CN" dirty="0"/>
              <a:t>a</a:t>
            </a:r>
            <a:r>
              <a:rPr lang="zh-CN" altLang="en-US" dirty="0"/>
              <a:t>的每行有</a:t>
            </a:r>
            <a:r>
              <a:rPr lang="en-US" altLang="zh-CN" dirty="0"/>
              <a:t>4</a:t>
            </a:r>
            <a:r>
              <a:rPr lang="zh-CN" altLang="en-US" dirty="0"/>
              <a:t>个元素，初始化列表中有</a:t>
            </a:r>
            <a:r>
              <a:rPr lang="en-US" altLang="zh-CN" dirty="0"/>
              <a:t>12</a:t>
            </a:r>
            <a:r>
              <a:rPr lang="zh-CN" altLang="en-US" dirty="0"/>
              <a:t>个元素，因此其行数为</a:t>
            </a:r>
            <a:r>
              <a:rPr lang="en-US" altLang="zh-CN" dirty="0"/>
              <a:t>12/4</a:t>
            </a:r>
            <a:r>
              <a:rPr lang="zh-CN" altLang="en-US" dirty="0"/>
              <a:t>，也就是</a:t>
            </a:r>
            <a:r>
              <a:rPr lang="en-US" altLang="zh-CN" dirty="0"/>
              <a:t>3</a:t>
            </a:r>
            <a:r>
              <a:rPr lang="zh-CN" altLang="en-US" dirty="0"/>
              <a:t>行。</a:t>
            </a:r>
            <a:endParaRPr lang="en-US" altLang="zh-CN" dirty="0"/>
          </a:p>
          <a:p>
            <a:endParaRPr lang="en-US" altLang="zh-CN" dirty="0"/>
          </a:p>
          <a:p>
            <a:r>
              <a:rPr lang="zh-CN" altLang="en-US" dirty="0"/>
              <a:t>或者，当我们按行赋值时，初始化列表中包含</a:t>
            </a:r>
            <a:r>
              <a:rPr lang="en-US" altLang="zh-CN" dirty="0"/>
              <a:t>3</a:t>
            </a:r>
            <a:r>
              <a:rPr lang="zh-CN" altLang="en-US" dirty="0"/>
              <a:t>个大括号，对应三行，因此这个二维数组</a:t>
            </a:r>
            <a:r>
              <a:rPr lang="en-US" altLang="zh-CN" dirty="0"/>
              <a:t>a</a:t>
            </a:r>
            <a:r>
              <a:rPr lang="zh-CN" altLang="en-US" dirty="0"/>
              <a:t>对应的行数也是</a:t>
            </a:r>
            <a:r>
              <a:rPr lang="en-US" altLang="zh-CN" dirty="0"/>
              <a:t>3.</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62613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我们在对二维数组中的元素进行访问时，需要同时指明两个下标，根据第一个下标可以得到这个元素所在行的首地址，根据第二个下标可以得到这个元素对于行首地址的偏移量。例如，如果我们想要访问元素</a:t>
            </a:r>
            <a:r>
              <a:rPr lang="en-US" altLang="zh-CN" dirty="0"/>
              <a:t>a[1][2]</a:t>
            </a:r>
            <a:r>
              <a:rPr lang="zh-CN" altLang="en-US" dirty="0"/>
              <a:t>，我们根据</a:t>
            </a:r>
            <a:r>
              <a:rPr lang="en-US" altLang="zh-CN" dirty="0"/>
              <a:t>a[1]</a:t>
            </a:r>
            <a:r>
              <a:rPr lang="zh-CN" altLang="en-US" dirty="0"/>
              <a:t>得到数组</a:t>
            </a:r>
            <a:r>
              <a:rPr lang="en-US" altLang="zh-CN" dirty="0"/>
              <a:t>a</a:t>
            </a:r>
            <a:r>
              <a:rPr lang="zh-CN" altLang="en-US" dirty="0"/>
              <a:t>第</a:t>
            </a:r>
            <a:r>
              <a:rPr lang="en-US" altLang="zh-CN" dirty="0"/>
              <a:t>2</a:t>
            </a:r>
            <a:r>
              <a:rPr lang="zh-CN" altLang="en-US" dirty="0"/>
              <a:t>行的首地址，之后根据第二个下标</a:t>
            </a:r>
            <a:r>
              <a:rPr lang="en-US" altLang="zh-CN" dirty="0"/>
              <a:t>2</a:t>
            </a:r>
            <a:r>
              <a:rPr lang="zh-CN" altLang="en-US" dirty="0"/>
              <a:t>，得到偏移量相对</a:t>
            </a:r>
            <a:r>
              <a:rPr lang="en-US" altLang="zh-CN" dirty="0"/>
              <a:t>a[1]</a:t>
            </a:r>
            <a:r>
              <a:rPr lang="zh-CN" altLang="en-US" dirty="0"/>
              <a:t>行所在的首地址偏移</a:t>
            </a:r>
            <a:r>
              <a:rPr lang="en-US" altLang="zh-CN" dirty="0"/>
              <a:t>2</a:t>
            </a:r>
            <a:r>
              <a:rPr lang="zh-CN" altLang="en-US" dirty="0"/>
              <a:t>个元素，也就是访问到这一行的第</a:t>
            </a:r>
            <a:r>
              <a:rPr lang="en-US" altLang="zh-CN" dirty="0"/>
              <a:t>3</a:t>
            </a:r>
            <a:r>
              <a:rPr lang="zh-CN" altLang="en-US" dirty="0"/>
              <a:t>个元素。注意，和一维数组一致，二维数组的下标在访问时也是从</a:t>
            </a:r>
            <a:r>
              <a:rPr lang="en-US" altLang="zh-CN" dirty="0"/>
              <a:t>0</a:t>
            </a:r>
            <a:r>
              <a:rPr lang="zh-CN" altLang="en-US" dirty="0"/>
              <a:t>开始的。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24406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通过二重循环来访问二维数组中的每个元素。其中内循环可以对二维数组中某一行的每个元素进行操作，外循环可以对二维数组的每一行进行操作。例如，如果我们想要按矩阵形式显示二维数组元素，外循环变量</a:t>
            </a:r>
            <a:r>
              <a:rPr lang="en-US" altLang="zh-CN" dirty="0" err="1"/>
              <a:t>i</a:t>
            </a:r>
            <a:r>
              <a:rPr lang="zh-CN" altLang="en-US" dirty="0"/>
              <a:t>对应访问数组时的高维度下标，也就是表示所在行的首地址。内循环变量</a:t>
            </a:r>
            <a:r>
              <a:rPr lang="en-US" altLang="zh-CN" dirty="0"/>
              <a:t>j</a:t>
            </a:r>
            <a:r>
              <a:rPr lang="zh-CN" altLang="en-US" dirty="0"/>
              <a:t>对应访问数组元素相对行首地址的偏移量。</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47722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我们来看一个具体的例子</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37028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二维数组维度更高的数组，我们将其成为多维数组，如三维数组，四维数组等。多维数组可以被看做数组的嵌套，例如，三维数组可以看成是由多个为二维数组组成的数组。事实上，我们在理解二维数组时，就可将其理解为由一维数组元素构成的数组。常用的多维数组就是二维数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30672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我们来看一个三维数组的例子，对于这样一个三维数组，我们可以将其理解为由</a:t>
            </a:r>
            <a:r>
              <a:rPr lang="en-US" altLang="zh-CN" dirty="0"/>
              <a:t>6</a:t>
            </a:r>
            <a:r>
              <a:rPr lang="zh-CN" altLang="en-US" dirty="0"/>
              <a:t>个二维数组构成的数组。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9670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接下来，我们看一下数组中比较特殊的字符数组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D543C-87E0-4037-B871-8E209469E8F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60207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字符数组的数组元素全部为字符，在处理时，和数值型数组略有不同。</a:t>
            </a:r>
            <a:endParaRPr lang="en-US" altLang="zh-CN" dirty="0"/>
          </a:p>
          <a:p>
            <a:endParaRPr lang="en-US" altLang="zh-CN" dirty="0"/>
          </a:p>
          <a:p>
            <a:r>
              <a:rPr lang="zh-CN" altLang="en-US" dirty="0"/>
              <a:t>在说明字符型数组时，其数据类型为</a:t>
            </a:r>
            <a:r>
              <a:rPr lang="en-US" altLang="zh-CN" dirty="0"/>
              <a:t>char</a:t>
            </a:r>
            <a:r>
              <a:rPr lang="zh-CN" altLang="en-US" dirty="0"/>
              <a:t>型</a:t>
            </a:r>
            <a:endParaRPr lang="en-US" altLang="zh-CN" dirty="0"/>
          </a:p>
          <a:p>
            <a:endParaRPr lang="en-US" altLang="zh-CN" dirty="0"/>
          </a:p>
          <a:p>
            <a:r>
              <a:rPr lang="zh-CN" altLang="en-US" dirty="0"/>
              <a:t>在为一维字符型数组进行初始化时，可以使用单个字符为其进行初始化，可以进行部分赋初值，剩余未赋值的部分获得初值</a:t>
            </a:r>
            <a:r>
              <a:rPr lang="en-US" altLang="zh-CN" dirty="0"/>
              <a:t>\0</a:t>
            </a:r>
            <a:r>
              <a:rPr lang="zh-CN" altLang="en-US" dirty="0"/>
              <a:t>，也是字符串结束符，</a:t>
            </a:r>
            <a:r>
              <a:rPr lang="en-US" altLang="zh-CN" dirty="0"/>
              <a:t>ASCII</a:t>
            </a:r>
            <a:r>
              <a:rPr lang="zh-CN" altLang="en-US" dirty="0"/>
              <a:t>码值为</a:t>
            </a:r>
            <a:r>
              <a:rPr lang="en-US" altLang="zh-CN" dirty="0"/>
              <a:t>0.</a:t>
            </a:r>
          </a:p>
          <a:p>
            <a:endParaRPr lang="en-US" altLang="zh-CN" dirty="0"/>
          </a:p>
          <a:p>
            <a:r>
              <a:rPr lang="zh-CN" altLang="en-US" dirty="0"/>
              <a:t>注意，如果为字符型数组赋初值且未说明字符数组大小，则其大小为初始化列表中的字符数目，例如</a:t>
            </a:r>
            <a:r>
              <a:rPr lang="en-US" altLang="zh-CN" dirty="0"/>
              <a:t>s2</a:t>
            </a:r>
            <a:r>
              <a:rPr lang="zh-CN" altLang="en-US" dirty="0"/>
              <a:t>数组大小为</a:t>
            </a:r>
            <a:r>
              <a:rPr lang="en-US" altLang="zh-CN" dirty="0"/>
              <a:t>5</a:t>
            </a:r>
            <a:r>
              <a:rPr lang="zh-CN" altLang="en-US" dirty="0"/>
              <a:t>，而这一字符型数组中不包含字符串结束符</a:t>
            </a:r>
            <a:r>
              <a:rPr lang="en-US" altLang="zh-CN" dirty="0"/>
              <a:t>\0</a:t>
            </a:r>
            <a:r>
              <a:rPr lang="zh-CN" altLang="en-US" dirty="0"/>
              <a:t>，在实际使用时可能会出现问题。</a:t>
            </a:r>
            <a:endParaRPr lang="en-US" altLang="zh-CN" dirty="0"/>
          </a:p>
          <a:p>
            <a:endParaRPr lang="en-US" altLang="zh-CN" dirty="0"/>
          </a:p>
          <a:p>
            <a:r>
              <a:rPr lang="zh-CN" altLang="en-US" dirty="0"/>
              <a:t>在为一维字符型数组赋初值时，可以使用字符串的形式为其赋初值。此时与用单个字符列表赋初值不同的是，如果没有指明数组大小，则字符串赋初值的形式会自动加上</a:t>
            </a:r>
            <a:r>
              <a:rPr lang="en-US" altLang="zh-CN" dirty="0"/>
              <a:t>\0</a:t>
            </a:r>
            <a:r>
              <a:rPr lang="zh-CN" altLang="en-US" dirty="0"/>
              <a:t>结束符，例如</a:t>
            </a:r>
            <a:r>
              <a:rPr lang="en-US" altLang="zh-CN" dirty="0"/>
              <a:t>s5,</a:t>
            </a:r>
            <a:r>
              <a:rPr lang="zh-CN" altLang="en-US" dirty="0"/>
              <a:t>数组大小为</a:t>
            </a:r>
            <a:r>
              <a:rPr lang="en-US" altLang="zh-CN" dirty="0"/>
              <a:t>6</a:t>
            </a:r>
            <a:r>
              <a:rPr lang="zh-CN" altLang="en-US" dirty="0"/>
              <a:t>，其中最后一个字符为字符串结束符</a:t>
            </a:r>
            <a:r>
              <a:rPr lang="en-US" altLang="zh-CN" dirty="0"/>
              <a:t>\0.</a:t>
            </a:r>
          </a:p>
          <a:p>
            <a:endParaRPr lang="en-US" altLang="zh-CN" dirty="0"/>
          </a:p>
          <a:p>
            <a:r>
              <a:rPr lang="zh-CN" altLang="en-US" dirty="0"/>
              <a:t>赋值运算符可以省略</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87642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r>
              <a:rPr lang="zh-CN" altLang="en-US" dirty="0"/>
              <a:t>的数据类型是不包括字符串数据类型的，通常，我们可以将一维字符数组当做字符串来使用，这也是一种非常重要的“数据类型”。</a:t>
            </a:r>
            <a:endParaRPr lang="en-US" altLang="zh-CN" dirty="0"/>
          </a:p>
          <a:p>
            <a:endParaRPr lang="en-US" altLang="zh-CN" dirty="0"/>
          </a:p>
          <a:p>
            <a:r>
              <a:rPr lang="zh-CN" altLang="en-US" dirty="0"/>
              <a:t>在</a:t>
            </a:r>
            <a:r>
              <a:rPr lang="en-US" altLang="zh-CN" dirty="0"/>
              <a:t>C++</a:t>
            </a:r>
            <a:r>
              <a:rPr lang="zh-CN" altLang="en-US" dirty="0"/>
              <a:t>中，除了我们即将介绍的可以用一维字符数组处理字符串，后续，我们还会介绍到可以用字符型指针对字符串进行处理，以及本章稍后会介绍到的</a:t>
            </a:r>
            <a:r>
              <a:rPr lang="en-US" altLang="zh-CN" dirty="0"/>
              <a:t>C++</a:t>
            </a:r>
            <a:r>
              <a:rPr lang="zh-CN" altLang="en-US" dirty="0"/>
              <a:t>中的标准模板库类型</a:t>
            </a:r>
            <a:r>
              <a:rPr lang="en-US" altLang="zh-CN" dirty="0"/>
              <a:t>string</a:t>
            </a:r>
            <a:r>
              <a:rPr lang="zh-CN" altLang="en-US" dirty="0"/>
              <a:t>类</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5482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首先，我们来看一下数组的基本概念</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D543C-87E0-4037-B871-8E209469E8F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在一维字符数组中，如果包含字符</a:t>
            </a:r>
            <a:r>
              <a:rPr lang="en-US" altLang="zh-CN" dirty="0"/>
              <a:t>\0</a:t>
            </a:r>
            <a:r>
              <a:rPr lang="zh-CN" altLang="en-US" dirty="0"/>
              <a:t>，即字符串结束符，那么，</a:t>
            </a:r>
            <a:r>
              <a:rPr lang="en-US" altLang="zh-CN" dirty="0"/>
              <a:t>\0</a:t>
            </a:r>
            <a:r>
              <a:rPr lang="zh-CN" altLang="en-US" dirty="0"/>
              <a:t>之前的数组元素则构成一个字符串。</a:t>
            </a:r>
            <a:endParaRPr lang="en-US" altLang="zh-CN" dirty="0"/>
          </a:p>
          <a:p>
            <a:endParaRPr lang="en-US" altLang="zh-CN" dirty="0"/>
          </a:p>
          <a:p>
            <a:r>
              <a:rPr lang="zh-CN" altLang="en-US" dirty="0"/>
              <a:t>在对一维字符数组进行初始化时，除了我们之前介绍到的可以用字符串为一维数组整体赋值，用以</a:t>
            </a:r>
            <a:r>
              <a:rPr lang="en-US" altLang="zh-CN" dirty="0"/>
              <a:t>\0</a:t>
            </a:r>
            <a:r>
              <a:rPr lang="zh-CN" altLang="en-US" dirty="0"/>
              <a:t>结束的字符列表为一维字符数组显示赋值，可以将一维字符数组构成字符串外，还可以采用整体输入的方式为字符数组整体赋值为字符串。</a:t>
            </a:r>
            <a:endParaRPr lang="en-US" altLang="zh-CN" dirty="0"/>
          </a:p>
          <a:p>
            <a:endParaRPr lang="en-US" altLang="zh-CN" dirty="0"/>
          </a:p>
          <a:p>
            <a:r>
              <a:rPr lang="zh-CN" altLang="en-US" dirty="0"/>
              <a:t>此时，我们可以先定义一个字符型数组，之后通过标准输入来获得字符串的值，注意，此时提取运算符后的参数为一维字符型数组的数组名，也就是一维字符型数组的首地址，</a:t>
            </a:r>
            <a:r>
              <a:rPr lang="en-US" altLang="zh-CN" dirty="0" err="1"/>
              <a:t>cin</a:t>
            </a:r>
            <a:r>
              <a:rPr lang="zh-CN" altLang="en-US" dirty="0"/>
              <a:t>从键盘输入的字符会赋值到</a:t>
            </a:r>
            <a:r>
              <a:rPr lang="en-US" altLang="zh-CN" dirty="0"/>
              <a:t>str3</a:t>
            </a:r>
            <a:r>
              <a:rPr lang="zh-CN" altLang="en-US" dirty="0"/>
              <a:t>所对应的地址上，注意，输入的字符串大小不能超过一维字符数组所能存储的长度，并且，还要留出一个字符的空间，在输入结束后，会自动增加字符</a:t>
            </a:r>
            <a:r>
              <a:rPr lang="en-US" altLang="zh-CN" dirty="0"/>
              <a:t>\0</a:t>
            </a:r>
            <a:r>
              <a:rPr lang="zh-CN" altLang="en-US" dirty="0"/>
              <a:t>，表示字符串结束，存储在一维字符数组中。</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37890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我们在输出一维字符数组时，可以将其作为字符串整体输出，此时通过标准输出流对象</a:t>
            </a:r>
            <a:r>
              <a:rPr lang="en-US" altLang="zh-CN" dirty="0" err="1"/>
              <a:t>cout</a:t>
            </a:r>
            <a:r>
              <a:rPr lang="zh-CN" altLang="en-US" dirty="0"/>
              <a:t>以及插入运算符输出的参数应该是一维字符数组的数组名，表示一维字符数组的首地址。</a:t>
            </a:r>
            <a:endParaRPr lang="en-US" altLang="zh-CN" dirty="0"/>
          </a:p>
          <a:p>
            <a:endParaRPr lang="en-US" altLang="zh-CN" dirty="0"/>
          </a:p>
          <a:p>
            <a:r>
              <a:rPr lang="zh-CN" altLang="en-US" dirty="0"/>
              <a:t>我们也可以通过循环语句进行输出，此时当我们逐个输出一维字符数组中的字符时，需要通过下标对一维字符数组中的元素进行访问，并进行输出。</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53202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一维字符数组与字符串的区别在于字符串是可以存放在字符数组中的，但是这一字符数组中必须存储一个显示的</a:t>
            </a:r>
            <a:r>
              <a:rPr lang="en-US" altLang="zh-CN" dirty="0"/>
              <a:t>\0</a:t>
            </a:r>
            <a:r>
              <a:rPr lang="zh-CN" altLang="en-US" dirty="0"/>
              <a:t>表示字符串结束，并且，在字符数组中，</a:t>
            </a:r>
            <a:r>
              <a:rPr lang="en-US" altLang="zh-CN" dirty="0"/>
              <a:t>\0</a:t>
            </a:r>
            <a:r>
              <a:rPr lang="zh-CN" altLang="en-US" dirty="0"/>
              <a:t>后的字符不属于该字符串。例如，对于字符型数组 </a:t>
            </a:r>
            <a:r>
              <a:rPr lang="en-US" altLang="zh-CN" dirty="0"/>
              <a:t>char a[10]=‘</a:t>
            </a:r>
            <a:r>
              <a:rPr lang="en-US" altLang="zh-CN" dirty="0" err="1"/>
              <a:t>a’,’b</a:t>
            </a:r>
            <a:r>
              <a:rPr lang="en-US" altLang="zh-CN" dirty="0"/>
              <a:t>’,’\0’,’c’,’\0’,</a:t>
            </a:r>
            <a:r>
              <a:rPr lang="zh-CN" altLang="en-US" dirty="0"/>
              <a:t>则</a:t>
            </a:r>
            <a:r>
              <a:rPr lang="en-US" altLang="zh-CN" dirty="0" err="1"/>
              <a:t>cout</a:t>
            </a:r>
            <a:r>
              <a:rPr lang="en-US" altLang="zh-CN" dirty="0"/>
              <a:t>&lt;&lt;a</a:t>
            </a:r>
            <a:r>
              <a:rPr lang="zh-CN" altLang="en-US" dirty="0"/>
              <a:t>会输出</a:t>
            </a:r>
            <a:r>
              <a:rPr lang="en-US" altLang="zh-CN" dirty="0"/>
              <a:t>ab</a:t>
            </a:r>
          </a:p>
          <a:p>
            <a:endParaRPr lang="en-US" altLang="zh-CN" dirty="0"/>
          </a:p>
          <a:p>
            <a:r>
              <a:rPr lang="zh-CN" altLang="en-US" dirty="0"/>
              <a:t>注意，任意一个字符数组并不一定都是字符串，因为对于字符数组来说，并不要求字符数组中必须存在</a:t>
            </a:r>
            <a:r>
              <a:rPr lang="en-US" altLang="zh-CN" dirty="0"/>
              <a:t>\0</a:t>
            </a:r>
            <a:r>
              <a:rPr lang="zh-CN" altLang="en-US" dirty="0"/>
              <a:t>字符，而如果字符数组中没有</a:t>
            </a:r>
            <a:r>
              <a:rPr lang="en-US" altLang="zh-CN" dirty="0"/>
              <a:t>\0</a:t>
            </a:r>
            <a:r>
              <a:rPr lang="zh-CN" altLang="en-US" dirty="0"/>
              <a:t>字符，则这个一维字符数组不是字符串，如果字符数组中存在</a:t>
            </a:r>
            <a:r>
              <a:rPr lang="en-US" altLang="zh-CN" dirty="0"/>
              <a:t>\0,</a:t>
            </a:r>
            <a:r>
              <a:rPr lang="zh-CN" altLang="en-US" dirty="0"/>
              <a:t>则</a:t>
            </a:r>
            <a:r>
              <a:rPr lang="en-US" altLang="zh-CN" dirty="0"/>
              <a:t>\0</a:t>
            </a:r>
            <a:r>
              <a:rPr lang="zh-CN" altLang="en-US" dirty="0"/>
              <a:t>及其前面的字符一起构成字符串。</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83831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5128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二维字符数组可以理解为多个字符串构成的数组，数组中的每一个元素都是一个字符串，也就是一个一维字符数组。在进行初始化时，可以通过字符串赋值的方式对其赋初值。</a:t>
            </a:r>
            <a:endParaRPr lang="en-US" altLang="zh-CN" dirty="0"/>
          </a:p>
          <a:p>
            <a:endParaRPr lang="en-US" altLang="zh-CN" dirty="0"/>
          </a:p>
          <a:p>
            <a:r>
              <a:rPr lang="zh-CN" altLang="en-US" dirty="0"/>
              <a:t>例如</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20561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接下来我们介绍一些常见的字符串处理函数</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04580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区分</a:t>
            </a:r>
            <a:r>
              <a:rPr lang="en-US" altLang="zh-CN" dirty="0" err="1"/>
              <a:t>sizeof</a:t>
            </a:r>
            <a:r>
              <a:rPr lang="en-US" altLang="zh-CN" dirty="0"/>
              <a:t>(a)</a:t>
            </a:r>
            <a:r>
              <a:rPr lang="zh-CN" altLang="en-US" dirty="0"/>
              <a:t>和</a:t>
            </a:r>
            <a:r>
              <a:rPr lang="en-US" altLang="zh-CN" dirty="0" err="1"/>
              <a:t>strlen</a:t>
            </a:r>
            <a:r>
              <a:rPr lang="en-US" altLang="zh-CN" dirty="0"/>
              <a:t>(a)</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076565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接下来我们介绍一下</a:t>
            </a:r>
            <a:r>
              <a:rPr lang="en-US" altLang="zh-CN" dirty="0"/>
              <a:t>C++</a:t>
            </a:r>
            <a:r>
              <a:rPr lang="zh-CN" altLang="en-US" dirty="0"/>
              <a:t>中用于处理字符串的标准模板库类型</a:t>
            </a:r>
            <a:r>
              <a:rPr lang="en-US" altLang="zh-CN" dirty="0"/>
              <a:t>string</a:t>
            </a:r>
            <a:r>
              <a:rPr lang="zh-CN" altLang="en-US" dirty="0"/>
              <a:t>类型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D543C-87E0-4037-B871-8E209469E8F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60207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string</a:t>
            </a:r>
            <a:r>
              <a:rPr lang="zh-CN" altLang="en-US" dirty="0"/>
              <a:t>类型不是基本数据类型，而是复合数据类型，实际上，它是</a:t>
            </a:r>
            <a:r>
              <a:rPr lang="en-US" altLang="zh-CN" dirty="0"/>
              <a:t>C++</a:t>
            </a:r>
            <a:r>
              <a:rPr lang="zh-CN" altLang="en-US" dirty="0"/>
              <a:t>标准库中定义的一个类类型，目前我们有一个基本的概念即可，可以将其作为数据类型来使用。</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63325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string</a:t>
            </a:r>
            <a:r>
              <a:rPr lang="zh-CN" altLang="en-US" sz="1200" b="0" i="0" kern="1200" dirty="0">
                <a:solidFill>
                  <a:schemeClr val="tx1"/>
                </a:solidFill>
                <a:effectLst/>
                <a:latin typeface="+mn-lt"/>
                <a:ea typeface="+mn-ea"/>
                <a:cs typeface="+mn-cs"/>
              </a:rPr>
              <a:t>查找函数的返回类型是</a:t>
            </a:r>
            <a:r>
              <a:rPr lang="en-US" altLang="zh-CN" sz="1200" b="0" i="0" kern="1200" dirty="0" err="1">
                <a:solidFill>
                  <a:schemeClr val="tx1"/>
                </a:solidFill>
                <a:effectLst/>
                <a:latin typeface="+mn-lt"/>
                <a:ea typeface="+mn-ea"/>
                <a:cs typeface="+mn-cs"/>
              </a:rPr>
              <a:t>size_type</a:t>
            </a:r>
            <a:r>
              <a:rPr lang="zh-CN" altLang="en-US" sz="1200" b="0" i="0" kern="1200" dirty="0">
                <a:solidFill>
                  <a:schemeClr val="tx1"/>
                </a:solidFill>
                <a:effectLst/>
                <a:latin typeface="+mn-lt"/>
                <a:ea typeface="+mn-ea"/>
                <a:cs typeface="+mn-cs"/>
              </a:rPr>
              <a:t>，即一个无符号整数。若查找成功，返回按查找规则找到的第一个字符或子串的位置；若查找失败，返回</a:t>
            </a:r>
            <a:r>
              <a:rPr lang="en-US" altLang="zh-CN" sz="1200" b="0" i="0" kern="1200" dirty="0" err="1">
                <a:solidFill>
                  <a:schemeClr val="tx1"/>
                </a:solidFill>
                <a:effectLst/>
                <a:latin typeface="+mn-lt"/>
                <a:ea typeface="+mn-ea"/>
                <a:cs typeface="+mn-cs"/>
              </a:rPr>
              <a:t>npos</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（打印出来为</a:t>
            </a:r>
            <a:r>
              <a:rPr lang="en-US" altLang="zh-CN" sz="1200" b="0" i="0" kern="1200" dirty="0">
                <a:solidFill>
                  <a:schemeClr val="tx1"/>
                </a:solidFill>
                <a:effectLst/>
                <a:latin typeface="+mn-lt"/>
                <a:ea typeface="+mn-ea"/>
                <a:cs typeface="+mn-cs"/>
              </a:rPr>
              <a:t>4294967295</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10191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数组是复合数据类型的一种。我们在前面的学习中，所见到的数据类型都是简单数据类型，而复合数据类型就是在这些已经定义的简单数据类型的基础上进行定义的数据类型，其运算也是确定的。除了我们在本小节中索要讲解的数组属于符合数据类型外，在第六章，我们将对指针和引用进行介绍，在此不做赘述。此外，本章我们还将介绍结构类型以及联合类型。在下学期，我们将对类这一符合数据类型，进行更为详细的介绍。类也是</a:t>
            </a:r>
            <a:r>
              <a:rPr lang="en-US" altLang="zh-CN" dirty="0"/>
              <a:t>C++</a:t>
            </a:r>
            <a:r>
              <a:rPr lang="zh-CN" altLang="en-US" dirty="0"/>
              <a:t>面向对象编程的体现。</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059444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在本小节中，我们介绍了如何通过</a:t>
            </a:r>
            <a:r>
              <a:rPr lang="en-US" altLang="zh-CN" dirty="0"/>
              <a:t>string</a:t>
            </a:r>
            <a:r>
              <a:rPr lang="zh-CN" altLang="en-US" dirty="0"/>
              <a:t>类型提供给我们的算术运算符重载实现字符串比较，如何访问并取出子字符串，如何在字符串中搜索子字符串或字符，更多操作可查找相关文档，最后，</a:t>
            </a:r>
            <a:r>
              <a:rPr lang="en-US" altLang="zh-CN" dirty="0"/>
              <a:t>string</a:t>
            </a:r>
            <a:r>
              <a:rPr lang="zh-CN" altLang="en-US" dirty="0"/>
              <a:t>类型作为一种用户自定义数据类型，也可以作为说明数组的数据类型使用。</a:t>
            </a:r>
          </a:p>
        </p:txBody>
      </p:sp>
      <p:sp>
        <p:nvSpPr>
          <p:cNvPr id="4" name="灯片编号占位符 3"/>
          <p:cNvSpPr>
            <a:spLocks noGrp="1"/>
          </p:cNvSpPr>
          <p:nvPr>
            <p:ph type="sldNum" sz="quarter" idx="5"/>
          </p:nvPr>
        </p:nvSpPr>
        <p:spPr/>
        <p:txBody>
          <a:bodyPr/>
          <a:lstStyle/>
          <a:p>
            <a:fld id="{223AA632-E0E6-483F-BE8D-9B89706AED9D}" type="slidenum">
              <a:rPr lang="zh-CN" altLang="en-US" smtClean="0"/>
              <a:t>95</a:t>
            </a:fld>
            <a:endParaRPr lang="zh-CN" altLang="en-US"/>
          </a:p>
        </p:txBody>
      </p:sp>
    </p:spTree>
    <p:extLst>
      <p:ext uri="{BB962C8B-B14F-4D97-AF65-F5344CB8AC3E}">
        <p14:creationId xmlns:p14="http://schemas.microsoft.com/office/powerpoint/2010/main" val="2795429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让我们先来看一下数组类型。就像我们开始所讲的记录学生成绩的例子那样，数组指的是同类型元素的有序组合体。也就是说，在一个数组中，它的所有元素的数据类型都应是同一种。而这一种数据类型可以是</a:t>
            </a:r>
            <a:r>
              <a:rPr lang="en-US" altLang="zh-CN" dirty="0"/>
              <a:t>C++</a:t>
            </a:r>
            <a:r>
              <a:rPr lang="zh-CN" altLang="en-US" dirty="0"/>
              <a:t>语言中允许使用的任何一种数据类型，既包括我们之前所见过的那些简单数据类型，如整型、浮点型、字符型等，也包括任何复合数据类型，用户自定义类型。</a:t>
            </a:r>
            <a:endParaRPr lang="en-US" altLang="zh-CN" dirty="0"/>
          </a:p>
          <a:p>
            <a:endParaRPr lang="en-US" altLang="zh-CN" dirty="0"/>
          </a:p>
          <a:p>
            <a:r>
              <a:rPr lang="zh-CN" altLang="en-US" dirty="0"/>
              <a:t>一个数组可以包含属于同一数据类型的多个元素，数组中的每一个元素都有与其对应的下标标明该元素在数组中的位置，需要注意的是，数组的下标是从</a:t>
            </a:r>
            <a:r>
              <a:rPr lang="en-US" altLang="zh-CN" dirty="0"/>
              <a:t>0</a:t>
            </a:r>
            <a:r>
              <a:rPr lang="zh-CN" altLang="en-US" dirty="0"/>
              <a:t>开始的，对数组元素的访问可以通过下标来进行，因此，数组元素也被称为下标变量。每个数组元素都可以当做单个变量来使用。</a:t>
            </a:r>
            <a:endParaRPr lang="en-US" altLang="zh-CN" dirty="0"/>
          </a:p>
          <a:p>
            <a:endParaRPr lang="en-US" altLang="zh-CN" dirty="0"/>
          </a:p>
          <a:p>
            <a:r>
              <a:rPr lang="zh-CN" altLang="en-US" dirty="0"/>
              <a:t>例如，</a:t>
            </a:r>
            <a:r>
              <a:rPr lang="en-US" altLang="zh-CN" dirty="0"/>
              <a:t>int a[10]; </a:t>
            </a:r>
            <a:r>
              <a:rPr lang="zh-CN" altLang="en-US" dirty="0"/>
              <a:t>定义了一个具有</a:t>
            </a:r>
            <a:r>
              <a:rPr lang="en-US" altLang="zh-CN" dirty="0"/>
              <a:t>10</a:t>
            </a:r>
            <a:r>
              <a:rPr lang="zh-CN" altLang="en-US" dirty="0"/>
              <a:t>个元素的整型数组，如果我们想要访问数组</a:t>
            </a:r>
            <a:r>
              <a:rPr lang="en-US" altLang="zh-CN" dirty="0"/>
              <a:t>a</a:t>
            </a:r>
            <a:r>
              <a:rPr lang="zh-CN" altLang="en-US" dirty="0"/>
              <a:t>中的第</a:t>
            </a:r>
            <a:r>
              <a:rPr lang="en-US" altLang="zh-CN" dirty="0"/>
              <a:t>3</a:t>
            </a:r>
            <a:r>
              <a:rPr lang="zh-CN" altLang="en-US" dirty="0"/>
              <a:t>个元素，可以通过下标</a:t>
            </a:r>
            <a:r>
              <a:rPr lang="en-US" altLang="zh-CN" dirty="0"/>
              <a:t>a[2]</a:t>
            </a:r>
            <a:r>
              <a:rPr lang="zh-CN" altLang="en-US" dirty="0"/>
              <a:t>来进行访问，下标</a:t>
            </a:r>
            <a:r>
              <a:rPr lang="en-US" altLang="zh-CN" dirty="0"/>
              <a:t>2</a:t>
            </a:r>
            <a:r>
              <a:rPr lang="zh-CN" altLang="en-US" dirty="0"/>
              <a:t>表示从第</a:t>
            </a:r>
            <a:r>
              <a:rPr lang="en-US" altLang="zh-CN" dirty="0"/>
              <a:t>1</a:t>
            </a:r>
            <a:r>
              <a:rPr lang="zh-CN" altLang="en-US" dirty="0"/>
              <a:t>个元素开始的第</a:t>
            </a:r>
            <a:r>
              <a:rPr lang="en-US" altLang="zh-CN" dirty="0"/>
              <a:t>2</a:t>
            </a:r>
            <a:r>
              <a:rPr lang="zh-CN" altLang="en-US" dirty="0"/>
              <a:t>个元素，也就是整个数组的第</a:t>
            </a:r>
            <a:r>
              <a:rPr lang="en-US" altLang="zh-CN" dirty="0"/>
              <a:t>3</a:t>
            </a:r>
            <a:r>
              <a:rPr lang="zh-CN" altLang="en-US" dirty="0"/>
              <a:t>个元素。如果有语句</a:t>
            </a:r>
            <a:r>
              <a:rPr lang="en-US" altLang="zh-CN" dirty="0"/>
              <a:t>int b;</a:t>
            </a:r>
            <a:r>
              <a:rPr lang="zh-CN" altLang="en-US" dirty="0"/>
              <a:t>定义了一个整型元素</a:t>
            </a:r>
            <a:r>
              <a:rPr lang="en-US" altLang="zh-CN" dirty="0"/>
              <a:t>b</a:t>
            </a:r>
            <a:r>
              <a:rPr lang="zh-CN" altLang="en-US" dirty="0"/>
              <a:t>，那么</a:t>
            </a:r>
            <a:r>
              <a:rPr lang="en-US" altLang="zh-CN" dirty="0"/>
              <a:t>a[3]</a:t>
            </a:r>
            <a:r>
              <a:rPr lang="zh-CN" altLang="en-US" dirty="0"/>
              <a:t>的使用方式和整形变量</a:t>
            </a:r>
            <a:r>
              <a:rPr lang="en-US" altLang="zh-CN" dirty="0"/>
              <a:t>b</a:t>
            </a:r>
            <a:r>
              <a:rPr lang="zh-CN" altLang="en-US" dirty="0"/>
              <a:t>是一样的。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06448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接下来，我们先来看一下最简单的数组类型，一维数组。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D543C-87E0-4037-B871-8E209469E8F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6020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一维数组，简单来说只具有一个下标，是由若干同类型数据组成的一个一维序列。我们使用如下格式来定义一维数组。</a:t>
            </a:r>
            <a:endParaRPr lang="en-US" altLang="zh-CN" dirty="0"/>
          </a:p>
          <a:p>
            <a:endParaRPr lang="en-US" altLang="zh-CN" dirty="0"/>
          </a:p>
          <a:p>
            <a:r>
              <a:rPr lang="zh-CN" altLang="en-US" dirty="0"/>
              <a:t>其中类型名指的是数组元素的类型，也称为数组类型，可以是简单数据类型，也可以是复合数据类型如结构类型，类类型等。</a:t>
            </a:r>
            <a:endParaRPr lang="en-US" altLang="zh-CN" dirty="0"/>
          </a:p>
          <a:p>
            <a:endParaRPr lang="en-US" altLang="zh-CN" dirty="0"/>
          </a:p>
          <a:p>
            <a:r>
              <a:rPr lang="zh-CN" altLang="en-US" dirty="0"/>
              <a:t>数组名是一个标识符，其命名规则和简单变量的命名规则一致。这个标识符就是为数组起的名字，这个名字还表示了数组的首地址。</a:t>
            </a:r>
            <a:endParaRPr lang="en-US" altLang="zh-CN" dirty="0"/>
          </a:p>
          <a:p>
            <a:endParaRPr lang="en-US" altLang="zh-CN" dirty="0"/>
          </a:p>
          <a:p>
            <a:r>
              <a:rPr lang="zh-CN" altLang="en-US" dirty="0"/>
              <a:t>方括号中的元素数指定了数组的大小，也就是数组中包含多少个元素，应该是一个整数或者整型常量表达式。</a:t>
            </a:r>
            <a:endParaRPr lang="en-US" altLang="zh-CN" dirty="0"/>
          </a:p>
          <a:p>
            <a:endParaRPr lang="en-US" altLang="zh-CN" dirty="0"/>
          </a:p>
          <a:p>
            <a:r>
              <a:rPr lang="zh-CN" altLang="en-US" dirty="0"/>
              <a:t>最后的初值表在定义时并不是必须的，如果提供，则用于为数组元素赋初值，各个值之间以逗号分隔。当提供了初值表时，方括号中的数组元素数量可以省略，此时数组中的元素个数以初值表中提供的初值数量为准。</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3372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例如，当我们写出定义语句</a:t>
            </a:r>
            <a:r>
              <a:rPr lang="en-US" altLang="zh-CN" dirty="0"/>
              <a:t>int a[10]</a:t>
            </a:r>
            <a:r>
              <a:rPr lang="zh-CN" altLang="en-US" dirty="0"/>
              <a:t>，此时我们定义了一个整型数组</a:t>
            </a:r>
            <a:r>
              <a:rPr lang="en-US" altLang="zh-CN" dirty="0"/>
              <a:t>a</a:t>
            </a:r>
            <a:r>
              <a:rPr lang="zh-CN" altLang="en-US" dirty="0"/>
              <a:t>，其中包含</a:t>
            </a:r>
            <a:r>
              <a:rPr lang="en-US" altLang="zh-CN" dirty="0"/>
              <a:t>10</a:t>
            </a:r>
            <a:r>
              <a:rPr lang="zh-CN" altLang="en-US" dirty="0"/>
              <a:t>个整型变量。需要占据连续的</a:t>
            </a:r>
            <a:r>
              <a:rPr lang="en-US" altLang="zh-CN" dirty="0"/>
              <a:t>10</a:t>
            </a:r>
            <a:r>
              <a:rPr lang="zh-CN" altLang="en-US" dirty="0"/>
              <a:t>个整型数据的空间，也就是</a:t>
            </a:r>
            <a:r>
              <a:rPr lang="en-US" altLang="zh-CN" dirty="0"/>
              <a:t>40</a:t>
            </a:r>
            <a:r>
              <a:rPr lang="zh-CN" altLang="en-US" dirty="0"/>
              <a:t>字节。</a:t>
            </a:r>
            <a:endParaRPr lang="en-US" altLang="zh-CN" dirty="0"/>
          </a:p>
          <a:p>
            <a:endParaRPr lang="en-US" altLang="zh-CN" dirty="0"/>
          </a:p>
          <a:p>
            <a:r>
              <a:rPr lang="zh-CN" altLang="en-US" dirty="0"/>
              <a:t>当我们访问数组元素时，需要使用下标进行访问，允许的下标范围为从</a:t>
            </a:r>
            <a:r>
              <a:rPr lang="en-US" altLang="zh-CN" dirty="0"/>
              <a:t>0</a:t>
            </a:r>
            <a:r>
              <a:rPr lang="zh-CN" altLang="en-US" dirty="0"/>
              <a:t>到</a:t>
            </a:r>
            <a:r>
              <a:rPr lang="en-US" altLang="zh-CN" dirty="0"/>
              <a:t>9</a:t>
            </a:r>
            <a:r>
              <a:rPr lang="zh-CN" altLang="en-US" dirty="0"/>
              <a:t>，再次提醒注意，在对数组元素进行访问时，数组的下标是从</a:t>
            </a:r>
            <a:r>
              <a:rPr lang="en-US" altLang="zh-CN" dirty="0"/>
              <a:t>0</a:t>
            </a:r>
            <a:r>
              <a:rPr lang="zh-CN" altLang="en-US" dirty="0"/>
              <a:t>开始的，也就是，对于一个数组来说，其允许的最大下标是数组元素的数量减</a:t>
            </a:r>
            <a:r>
              <a:rPr lang="en-US" altLang="zh-CN" dirty="0"/>
              <a:t>1. </a:t>
            </a:r>
            <a:r>
              <a:rPr lang="zh-CN" altLang="en-US" dirty="0"/>
              <a:t>访问数组元素时的数组下标可以是不超出允许范围的任意值为整数的表达式。</a:t>
            </a:r>
            <a:endParaRPr lang="en-US" altLang="zh-CN" dirty="0"/>
          </a:p>
          <a:p>
            <a:endParaRPr lang="en-US" altLang="zh-CN" dirty="0"/>
          </a:p>
          <a:p>
            <a:r>
              <a:rPr lang="zh-CN" altLang="en-US" dirty="0"/>
              <a:t>如果超出范围，则访问到了不属于数组所在存储空间的范围，会发生数组下标溢出错误。</a:t>
            </a:r>
            <a:endParaRPr lang="en-US" altLang="zh-CN" dirty="0"/>
          </a:p>
          <a:p>
            <a:endParaRPr lang="en-US" altLang="zh-CN" dirty="0"/>
          </a:p>
          <a:p>
            <a:r>
              <a:rPr lang="zh-CN" altLang="en-US" dirty="0"/>
              <a:t>数组中的元素在使用时，其中的每一个元素都等同于一个与数组类型相同的变量。</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20536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前面我们已经提到，在定义数组时，会分配一片连续的存储空间，我们看到的这个图则是一个存储示例。数组的首地址是第一个元素的地址，可以用数组名表示。例如，前面我们定义了</a:t>
            </a:r>
            <a:r>
              <a:rPr lang="en-US" altLang="zh-CN" dirty="0"/>
              <a:t>int a[10],</a:t>
            </a:r>
            <a:r>
              <a:rPr lang="zh-CN" altLang="en-US" dirty="0"/>
              <a:t>那么每个元素占用</a:t>
            </a:r>
            <a:r>
              <a:rPr lang="en-US" altLang="zh-CN" dirty="0"/>
              <a:t>4</a:t>
            </a:r>
            <a:r>
              <a:rPr lang="zh-CN" altLang="en-US" dirty="0"/>
              <a:t>个字节，整个数组会占据连续的</a:t>
            </a:r>
            <a:r>
              <a:rPr lang="en-US" altLang="zh-CN" dirty="0"/>
              <a:t>40</a:t>
            </a:r>
            <a:r>
              <a:rPr lang="zh-CN" altLang="en-US" dirty="0"/>
              <a:t>个字节。在为数组分配空间时，会根据数组的类型为数组分配相应规模的空间，假设数组中的一个元素占据的存储空间大小为</a:t>
            </a:r>
            <a:r>
              <a:rPr lang="en-US" altLang="zh-CN" dirty="0"/>
              <a:t>L</a:t>
            </a:r>
            <a:r>
              <a:rPr lang="zh-CN" altLang="en-US" dirty="0"/>
              <a:t>字节，数组长度，也就是数组中元素的个数为</a:t>
            </a:r>
            <a:r>
              <a:rPr lang="en-US" altLang="zh-CN" dirty="0"/>
              <a:t>N</a:t>
            </a:r>
            <a:r>
              <a:rPr lang="zh-CN" altLang="en-US" dirty="0"/>
              <a:t>，则整个数组占据</a:t>
            </a:r>
            <a:r>
              <a:rPr lang="en-US" altLang="zh-CN" dirty="0"/>
              <a:t>L*N</a:t>
            </a:r>
            <a:r>
              <a:rPr lang="zh-CN" altLang="en-US" dirty="0"/>
              <a:t>的字节大小。其中</a:t>
            </a:r>
            <a:r>
              <a:rPr lang="en-US" altLang="zh-CN" dirty="0"/>
              <a:t>L</a:t>
            </a:r>
            <a:r>
              <a:rPr lang="zh-CN" altLang="en-US" dirty="0"/>
              <a:t>根据数组中元素的数据类型不同，可大可小。对于字符型数组来说，数组中存储的元素为字符型，则</a:t>
            </a:r>
            <a:r>
              <a:rPr lang="en-US" altLang="zh-CN" dirty="0"/>
              <a:t>L</a:t>
            </a:r>
            <a:r>
              <a:rPr lang="zh-CN" altLang="en-US" dirty="0"/>
              <a:t>为</a:t>
            </a:r>
            <a:r>
              <a:rPr lang="en-US" altLang="zh-CN" dirty="0"/>
              <a:t>1</a:t>
            </a:r>
            <a:r>
              <a:rPr lang="zh-CN" altLang="en-US" dirty="0"/>
              <a:t>，对于比较复杂的复合数据类型的数组，如结构体数组，单个数组元素占据的空间可能较大，则</a:t>
            </a:r>
            <a:r>
              <a:rPr lang="en-US" altLang="zh-CN" dirty="0"/>
              <a:t>L</a:t>
            </a:r>
            <a:r>
              <a:rPr lang="zh-CN" altLang="en-US" dirty="0"/>
              <a:t>表示相应长度的字节数。</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28636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页脚占位符 4"/>
          <p:cNvSpPr>
            <a:spLocks noGrp="1"/>
          </p:cNvSpPr>
          <p:nvPr>
            <p:ph type="ftr" sz="quarter" idx="11"/>
          </p:nvPr>
        </p:nvSpPr>
        <p:spPr/>
        <p:txBody>
          <a:bodyPr/>
          <a:lstStyle>
            <a:lvl1pPr algn="l">
              <a:defRPr/>
            </a:lvl1pPr>
          </a:lstStyle>
          <a:p>
            <a:pPr>
              <a:defRPr/>
            </a:pPr>
            <a:endParaRPr lang="zh-CN" altLang="en-US"/>
          </a:p>
        </p:txBody>
      </p:sp>
    </p:spTree>
    <p:extLst>
      <p:ext uri="{BB962C8B-B14F-4D97-AF65-F5344CB8AC3E}">
        <p14:creationId xmlns:p14="http://schemas.microsoft.com/office/powerpoint/2010/main" val="207491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3" name="日期占位符 3"/>
          <p:cNvSpPr>
            <a:spLocks noGrp="1"/>
          </p:cNvSpPr>
          <p:nvPr>
            <p:ph type="dt" sz="half" idx="10"/>
          </p:nvPr>
        </p:nvSpPr>
        <p:spPr>
          <a:xfrm>
            <a:off x="6500814" y="6551615"/>
            <a:ext cx="1500187" cy="306387"/>
          </a:xfrm>
          <a:prstGeom prst="rect">
            <a:avLst/>
          </a:prstGeom>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
        <p:nvSpPr>
          <p:cNvPr id="5" name="灯片编号占位符 5"/>
          <p:cNvSpPr>
            <a:spLocks noGrp="1"/>
          </p:cNvSpPr>
          <p:nvPr>
            <p:ph type="sldNum" sz="quarter" idx="12"/>
          </p:nvPr>
        </p:nvSpPr>
        <p:spPr>
          <a:xfrm>
            <a:off x="8397876" y="6551615"/>
            <a:ext cx="746125" cy="306387"/>
          </a:xfrm>
          <a:prstGeom prst="rect">
            <a:avLst/>
          </a:prstGeom>
        </p:spPr>
        <p:txBody>
          <a:bodyPr/>
          <a:lstStyle>
            <a:lvl1pPr>
              <a:defRPr/>
            </a:lvl1pPr>
          </a:lstStyle>
          <a:p>
            <a:pPr>
              <a:defRPr/>
            </a:pPr>
            <a:fld id="{E9E70BF1-4795-41F2-8EDC-EAE699737471}" type="slidenum">
              <a:rPr lang="zh-CN" altLang="en-US"/>
              <a:pPr>
                <a:defRPr/>
              </a:pPr>
              <a:t>‹#›</a:t>
            </a:fld>
            <a:endParaRPr lang="zh-CN" altLang="en-US" dirty="0"/>
          </a:p>
        </p:txBody>
      </p:sp>
    </p:spTree>
    <p:extLst>
      <p:ext uri="{BB962C8B-B14F-4D97-AF65-F5344CB8AC3E}">
        <p14:creationId xmlns:p14="http://schemas.microsoft.com/office/powerpoint/2010/main" val="177330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8" name="日期占位符 7"/>
          <p:cNvSpPr>
            <a:spLocks noGrp="1"/>
          </p:cNvSpPr>
          <p:nvPr>
            <p:ph type="dt" sz="half" idx="10"/>
          </p:nvPr>
        </p:nvSpPr>
        <p:spPr>
          <a:xfrm>
            <a:off x="6500814" y="6551615"/>
            <a:ext cx="1500187" cy="306387"/>
          </a:xfrm>
          <a:prstGeom prst="rect">
            <a:avLst/>
          </a:prstGeom>
        </p:spPr>
        <p:txBody>
          <a:bodyPr/>
          <a:lstStyle/>
          <a:p>
            <a:pPr>
              <a:defRPr/>
            </a:pPr>
            <a:endParaRPr lang="zh-CN" altLang="en-US"/>
          </a:p>
        </p:txBody>
      </p:sp>
      <p:sp>
        <p:nvSpPr>
          <p:cNvPr id="9" name="灯片编号占位符 8"/>
          <p:cNvSpPr>
            <a:spLocks noGrp="1"/>
          </p:cNvSpPr>
          <p:nvPr>
            <p:ph type="sldNum" sz="quarter" idx="11"/>
          </p:nvPr>
        </p:nvSpPr>
        <p:spPr>
          <a:xfrm>
            <a:off x="8397876" y="6551615"/>
            <a:ext cx="746125" cy="306387"/>
          </a:xfrm>
          <a:prstGeom prst="rect">
            <a:avLst/>
          </a:prstGeom>
        </p:spPr>
        <p:txBody>
          <a:bodyPr/>
          <a:lstStyle/>
          <a:p>
            <a:pPr>
              <a:defRPr/>
            </a:pPr>
            <a:fld id="{D5143908-0819-4B70-B92B-71A05F9F97D4}" type="slidenum">
              <a:rPr lang="zh-CN" altLang="en-US" smtClean="0"/>
              <a:pPr>
                <a:defRPr/>
              </a:pPr>
              <a:t>‹#›</a:t>
            </a:fld>
            <a:endParaRPr lang="zh-CN" altLang="en-US" dirty="0"/>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404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a:xfrm>
            <a:off x="6500814" y="6551615"/>
            <a:ext cx="1500187" cy="306387"/>
          </a:xfrm>
          <a:prstGeom prst="rect">
            <a:avLst/>
          </a:prstGeom>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8397876" y="6551615"/>
            <a:ext cx="746125" cy="306387"/>
          </a:xfrm>
          <a:prstGeom prst="rect">
            <a:avLst/>
          </a:prstGeom>
        </p:spPr>
        <p:txBody>
          <a:bodyPr/>
          <a:lstStyle>
            <a:lvl1pPr>
              <a:defRPr/>
            </a:lvl1pPr>
          </a:lstStyle>
          <a:p>
            <a:pPr>
              <a:defRPr/>
            </a:pPr>
            <a:fld id="{A50DAD08-F0B6-4995-B472-71CC52BBF76B}" type="slidenum">
              <a:rPr lang="zh-CN" altLang="en-US"/>
              <a:pPr>
                <a:defRPr/>
              </a:pPr>
              <a:t>‹#›</a:t>
            </a:fld>
            <a:endParaRPr lang="zh-CN" altLang="en-US" dirty="0"/>
          </a:p>
        </p:txBody>
      </p:sp>
    </p:spTree>
    <p:extLst>
      <p:ext uri="{BB962C8B-B14F-4D97-AF65-F5344CB8AC3E}">
        <p14:creationId xmlns:p14="http://schemas.microsoft.com/office/powerpoint/2010/main" val="303569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17"/>
          </p:nvPr>
        </p:nvSpPr>
        <p:spPr>
          <a:xfrm>
            <a:off x="6500814" y="6551615"/>
            <a:ext cx="1500187" cy="306387"/>
          </a:xfrm>
          <a:prstGeom prst="rect">
            <a:avLst/>
          </a:prstGeom>
        </p:spPr>
        <p:txBody>
          <a:bodyPr/>
          <a:lstStyle>
            <a:lvl1pPr>
              <a:defRPr/>
            </a:lvl1pPr>
          </a:lstStyle>
          <a:p>
            <a:pPr>
              <a:defRPr/>
            </a:pPr>
            <a:endParaRPr lang="zh-CN" altLang="en-US"/>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
        <p:nvSpPr>
          <p:cNvPr id="13" name="灯片编号占位符 5"/>
          <p:cNvSpPr>
            <a:spLocks noGrp="1"/>
          </p:cNvSpPr>
          <p:nvPr>
            <p:ph type="sldNum" sz="quarter" idx="19"/>
          </p:nvPr>
        </p:nvSpPr>
        <p:spPr>
          <a:xfrm>
            <a:off x="8397876" y="6551615"/>
            <a:ext cx="746125" cy="306387"/>
          </a:xfrm>
          <a:prstGeom prst="rect">
            <a:avLst/>
          </a:prstGeom>
        </p:spPr>
        <p:txBody>
          <a:bodyPr/>
          <a:lstStyle>
            <a:lvl1pPr>
              <a:defRPr/>
            </a:lvl1pPr>
          </a:lstStyle>
          <a:p>
            <a:pPr>
              <a:defRPr/>
            </a:pPr>
            <a:fld id="{0F3A8F5F-2ECD-4E36-B5A7-02F1175D8C43}" type="slidenum">
              <a:rPr lang="zh-CN" altLang="en-US"/>
              <a:pPr>
                <a:defRPr/>
              </a:pPr>
              <a:t>‹#›</a:t>
            </a:fld>
            <a:endParaRPr lang="zh-CN" altLang="en-US" dirty="0"/>
          </a:p>
        </p:txBody>
      </p:sp>
    </p:spTree>
    <p:extLst>
      <p:ext uri="{BB962C8B-B14F-4D97-AF65-F5344CB8AC3E}">
        <p14:creationId xmlns:p14="http://schemas.microsoft.com/office/powerpoint/2010/main" val="123774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a:xfrm>
            <a:off x="6500814" y="6551615"/>
            <a:ext cx="1500187" cy="306387"/>
          </a:xfrm>
          <a:prstGeom prst="rect">
            <a:avLst/>
          </a:prstGeom>
        </p:spPr>
        <p:txBody>
          <a:bodyPr/>
          <a:lstStyle/>
          <a:p>
            <a:pPr>
              <a:defRPr/>
            </a:pPr>
            <a:endParaRPr lang="zh-CN" altLang="en-US"/>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
        <p:nvSpPr>
          <p:cNvPr id="8" name="灯片编号占位符 7"/>
          <p:cNvSpPr>
            <a:spLocks noGrp="1"/>
          </p:cNvSpPr>
          <p:nvPr>
            <p:ph type="sldNum" sz="quarter" idx="12"/>
          </p:nvPr>
        </p:nvSpPr>
        <p:spPr>
          <a:xfrm>
            <a:off x="8397876" y="6551615"/>
            <a:ext cx="746125" cy="306387"/>
          </a:xfrm>
          <a:prstGeom prst="rect">
            <a:avLst/>
          </a:prstGeom>
        </p:spPr>
        <p:txBody>
          <a:bodyPr/>
          <a:lstStyle/>
          <a:p>
            <a:pPr>
              <a:defRPr/>
            </a:pPr>
            <a:fld id="{D5143908-0819-4B70-B92B-71A05F9F97D4}" type="slidenum">
              <a:rPr lang="zh-CN" altLang="en-US" smtClean="0"/>
              <a:pPr>
                <a:defRPr/>
              </a:pPr>
              <a:t>‹#›</a:t>
            </a:fld>
            <a:endParaRPr lang="zh-CN" altLang="en-US" dirty="0"/>
          </a:p>
        </p:txBody>
      </p:sp>
    </p:spTree>
    <p:extLst>
      <p:ext uri="{BB962C8B-B14F-4D97-AF65-F5344CB8AC3E}">
        <p14:creationId xmlns:p14="http://schemas.microsoft.com/office/powerpoint/2010/main" val="137230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AE0236F8-D03A-44C4-BBAF-EC129E3188FA}" type="slidenum">
              <a:rPr lang="ko-KR" altLang="en-US" smtClean="0"/>
              <a:pPr>
                <a:defRPr/>
              </a:pPr>
              <a:t>‹#›</a:t>
            </a:fld>
            <a:endParaRPr lang="en-US" altLang="ko-KR"/>
          </a:p>
        </p:txBody>
      </p:sp>
    </p:spTree>
    <p:extLst>
      <p:ext uri="{BB962C8B-B14F-4D97-AF65-F5344CB8AC3E}">
        <p14:creationId xmlns:p14="http://schemas.microsoft.com/office/powerpoint/2010/main" val="83896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dirty="0"/>
          </a:p>
        </p:txBody>
      </p:sp>
      <p:sp>
        <p:nvSpPr>
          <p:cNvPr id="7" name="矩形 6"/>
          <p:cNvSpPr/>
          <p:nvPr/>
        </p:nvSpPr>
        <p:spPr>
          <a:xfrm>
            <a:off x="1"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矩形 7"/>
          <p:cNvSpPr/>
          <p:nvPr/>
        </p:nvSpPr>
        <p:spPr>
          <a:xfrm>
            <a:off x="2786064"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029" name="标题占位符 1"/>
          <p:cNvSpPr>
            <a:spLocks noGrp="1"/>
          </p:cNvSpPr>
          <p:nvPr>
            <p:ph type="title"/>
          </p:nvPr>
        </p:nvSpPr>
        <p:spPr bwMode="auto">
          <a:xfrm>
            <a:off x="457200" y="1000127"/>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5"/>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9" cstate="print"/>
          <a:srcRect/>
          <a:stretch>
            <a:fillRect/>
          </a:stretch>
        </p:blipFill>
        <p:spPr bwMode="auto">
          <a:xfrm>
            <a:off x="214314" y="6594477"/>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11"/>
          <p:cNvSpPr txBox="1"/>
          <p:nvPr userDrawn="1"/>
        </p:nvSpPr>
        <p:spPr>
          <a:xfrm>
            <a:off x="5868145" y="6572252"/>
            <a:ext cx="3242519" cy="291426"/>
          </a:xfrm>
          <a:prstGeom prst="rect">
            <a:avLst/>
          </a:prstGeom>
          <a:noFill/>
        </p:spPr>
        <p:txBody>
          <a:bodyPr wrap="square" rtlCol="0">
            <a:spAutoFit/>
          </a:bodyPr>
          <a:lstStyle/>
          <a:p>
            <a:pPr algn="r">
              <a:lnSpc>
                <a:spcPct val="120000"/>
              </a:lnSpc>
              <a:defRPr/>
            </a:pPr>
            <a:r>
              <a:rPr lang="zh-CN" altLang="en-US" sz="1200" kern="1200" dirty="0">
                <a:solidFill>
                  <a:schemeClr val="bg1"/>
                </a:solidFill>
                <a:latin typeface="Arial" charset="0"/>
                <a:ea typeface="方正姚体" pitchFamily="2" charset="-122"/>
                <a:cs typeface="+mn-cs"/>
              </a:rPr>
              <a:t>计算机学院</a:t>
            </a:r>
            <a:r>
              <a:rPr lang="en-US" altLang="zh-CN" sz="1200" kern="1200" dirty="0">
                <a:solidFill>
                  <a:schemeClr val="bg1"/>
                </a:solidFill>
                <a:latin typeface="Arial" charset="0"/>
                <a:ea typeface="方正姚体" pitchFamily="2" charset="-122"/>
                <a:cs typeface="+mn-cs"/>
              </a:rPr>
              <a:t>&amp;</a:t>
            </a:r>
            <a:r>
              <a:rPr lang="zh-CN" altLang="en-US" sz="1200" kern="1200" dirty="0">
                <a:solidFill>
                  <a:schemeClr val="bg1"/>
                </a:solidFill>
                <a:latin typeface="Arial" charset="0"/>
                <a:ea typeface="方正姚体" pitchFamily="2" charset="-122"/>
                <a:cs typeface="+mn-cs"/>
              </a:rPr>
              <a:t>网络空间安全学院</a:t>
            </a:r>
          </a:p>
        </p:txBody>
      </p:sp>
    </p:spTree>
    <p:extLst>
      <p:ext uri="{BB962C8B-B14F-4D97-AF65-F5344CB8AC3E}">
        <p14:creationId xmlns:p14="http://schemas.microsoft.com/office/powerpoint/2010/main" val="2897168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10.tmp"/><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7.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11.tmp"/><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Layout" Target="../slideLayouts/slideLayout7.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slide" Target="slide19.xml"/><Relationship Id="rId4" Type="http://schemas.openxmlformats.org/officeDocument/2006/relationships/image" Target="../media/image13.pn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Layout" Target="../slideLayouts/slideLayout3.xml"/><Relationship Id="rId1" Type="http://schemas.openxmlformats.org/officeDocument/2006/relationships/tags" Target="../tags/tag31.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slide" Target="slide1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slide" Target="slide19.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slide" Target="slide19.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slide" Target="slide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slide" Target="slide19.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slide" Target="slide19.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slide" Target="slide19.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11.tmp"/><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slideLayout" Target="../slideLayouts/slideLayout7.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36.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slide" Target="slide36.xml"/></Relationships>
</file>

<file path=ppt/slides/_rels/slide37.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slide" Target="slide36.xml"/></Relationships>
</file>

<file path=ppt/slides/_rels/slide39.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slideLayout" Target="../slideLayouts/slideLayout7.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10" Type="http://schemas.openxmlformats.org/officeDocument/2006/relationships/tags" Target="../tags/tag54.xml"/><Relationship Id="rId19" Type="http://schemas.openxmlformats.org/officeDocument/2006/relationships/image" Target="../media/image10.tmp"/><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s>
</file>

<file path=ppt/slides/_rels/slide46.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slideLayout" Target="../slideLayouts/slideLayout7.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tags" Target="../tags/tag76.xml"/><Relationship Id="rId10" Type="http://schemas.openxmlformats.org/officeDocument/2006/relationships/tags" Target="../tags/tag71.xml"/><Relationship Id="rId19" Type="http://schemas.openxmlformats.org/officeDocument/2006/relationships/image" Target="../media/image10.tmp"/><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s>
</file>

<file path=ppt/slides/_rels/slide4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5.xml"/></Relationships>
</file>

<file path=ppt/slides/_rels/slide50.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slide" Target="slide48.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3" Type="http://schemas.openxmlformats.org/officeDocument/2006/relationships/tags" Target="../tags/tag81.xml"/><Relationship Id="rId21" Type="http://schemas.openxmlformats.org/officeDocument/2006/relationships/image" Target="../media/image35.png"/><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image" Target="../media/image11.tmp"/><Relationship Id="rId10" Type="http://schemas.openxmlformats.org/officeDocument/2006/relationships/tags" Target="../tags/tag88.xml"/><Relationship Id="rId19" Type="http://schemas.openxmlformats.org/officeDocument/2006/relationships/tags" Target="../tags/tag97.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63.xml"/></Relationships>
</file>

<file path=ppt/slides/_rels/slide62.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slide" Target="slide63.xml"/><Relationship Id="rId4" Type="http://schemas.openxmlformats.org/officeDocument/2006/relationships/image" Target="../media/image38.emf"/></Relationships>
</file>

<file path=ppt/slides/_rels/slide66.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slideLayout" Target="../slideLayouts/slideLayout7.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tags" Target="../tags/tag114.xml"/><Relationship Id="rId2" Type="http://schemas.openxmlformats.org/officeDocument/2006/relationships/tags" Target="../tags/tag99.xml"/><Relationship Id="rId16" Type="http://schemas.openxmlformats.org/officeDocument/2006/relationships/tags" Target="../tags/tag113.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tags" Target="../tags/tag112.xml"/><Relationship Id="rId10" Type="http://schemas.openxmlformats.org/officeDocument/2006/relationships/tags" Target="../tags/tag107.xml"/><Relationship Id="rId19" Type="http://schemas.openxmlformats.org/officeDocument/2006/relationships/image" Target="../media/image10.tmp"/><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slideLayout" Target="../slideLayouts/slideLayout7.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tags" Target="../tags/tag131.xml"/><Relationship Id="rId2" Type="http://schemas.openxmlformats.org/officeDocument/2006/relationships/tags" Target="../tags/tag116.xml"/><Relationship Id="rId16" Type="http://schemas.openxmlformats.org/officeDocument/2006/relationships/tags" Target="../tags/tag130.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tags" Target="../tags/tag129.xml"/><Relationship Id="rId10" Type="http://schemas.openxmlformats.org/officeDocument/2006/relationships/tags" Target="../tags/tag124.xml"/><Relationship Id="rId19" Type="http://schemas.openxmlformats.org/officeDocument/2006/relationships/image" Target="../media/image11.tmp"/><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tags" Target="../tags/tag128.xml"/></Relationships>
</file>

<file path=ppt/slides/_rels/slide71.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2.xml"/></Relationships>
</file>

<file path=ppt/slides/_rels/slide77.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tags" Target="../tags/tag145.xml"/><Relationship Id="rId18" Type="http://schemas.openxmlformats.org/officeDocument/2006/relationships/tags" Target="../tags/tag150.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tags" Target="../tags/tag144.xml"/><Relationship Id="rId17" Type="http://schemas.openxmlformats.org/officeDocument/2006/relationships/tags" Target="../tags/tag149.xml"/><Relationship Id="rId2" Type="http://schemas.openxmlformats.org/officeDocument/2006/relationships/tags" Target="../tags/tag134.xml"/><Relationship Id="rId16" Type="http://schemas.openxmlformats.org/officeDocument/2006/relationships/tags" Target="../tags/tag148.xml"/><Relationship Id="rId20" Type="http://schemas.openxmlformats.org/officeDocument/2006/relationships/image" Target="../media/image10.tmp"/><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tags" Target="../tags/tag147.xml"/><Relationship Id="rId10" Type="http://schemas.openxmlformats.org/officeDocument/2006/relationships/tags" Target="../tags/tag142.xml"/><Relationship Id="rId19" Type="http://schemas.openxmlformats.org/officeDocument/2006/relationships/slideLayout" Target="../slideLayouts/slideLayout7.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tags" Target="../tags/tag146.xml"/></Relationships>
</file>

<file path=ppt/slides/_rels/slide78.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image" Target="../media/image11.tmp"/><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slideLayout" Target="../slideLayouts/slideLayout7.xml"/><Relationship Id="rId5" Type="http://schemas.openxmlformats.org/officeDocument/2006/relationships/tags" Target="../tags/tag155.xml"/><Relationship Id="rId10" Type="http://schemas.openxmlformats.org/officeDocument/2006/relationships/tags" Target="../tags/tag160.xml"/><Relationship Id="rId4" Type="http://schemas.openxmlformats.org/officeDocument/2006/relationships/tags" Target="../tags/tag154.xml"/><Relationship Id="rId9" Type="http://schemas.openxmlformats.org/officeDocument/2006/relationships/tags" Target="../tags/tag159.xml"/></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8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5.xml"/></Relationships>
</file>

<file path=ppt/slides/_rels/slide80.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1.xml"/></Relationships>
</file>

<file path=ppt/slides/_rels/slide88.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tags" Target="../tags/tag174.xml"/><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tags" Target="../tags/tag173.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5" Type="http://schemas.openxmlformats.org/officeDocument/2006/relationships/tags" Target="../tags/tag166.xml"/><Relationship Id="rId15" Type="http://schemas.openxmlformats.org/officeDocument/2006/relationships/image" Target="../media/image11.tmp"/><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8" Type="http://schemas.openxmlformats.org/officeDocument/2006/relationships/tags" Target="../tags/tag182.xml"/><Relationship Id="rId13" Type="http://schemas.openxmlformats.org/officeDocument/2006/relationships/tags" Target="../tags/tag187.xml"/><Relationship Id="rId18" Type="http://schemas.openxmlformats.org/officeDocument/2006/relationships/slideLayout" Target="../slideLayouts/slideLayout7.xml"/><Relationship Id="rId3" Type="http://schemas.openxmlformats.org/officeDocument/2006/relationships/tags" Target="../tags/tag177.xml"/><Relationship Id="rId7" Type="http://schemas.openxmlformats.org/officeDocument/2006/relationships/tags" Target="../tags/tag181.xml"/><Relationship Id="rId12" Type="http://schemas.openxmlformats.org/officeDocument/2006/relationships/tags" Target="../tags/tag186.xml"/><Relationship Id="rId17" Type="http://schemas.openxmlformats.org/officeDocument/2006/relationships/tags" Target="../tags/tag191.xml"/><Relationship Id="rId2" Type="http://schemas.openxmlformats.org/officeDocument/2006/relationships/tags" Target="../tags/tag176.xml"/><Relationship Id="rId16" Type="http://schemas.openxmlformats.org/officeDocument/2006/relationships/tags" Target="../tags/tag190.xml"/><Relationship Id="rId20" Type="http://schemas.openxmlformats.org/officeDocument/2006/relationships/image" Target="../media/image11.tmp"/><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tags" Target="../tags/tag185.xml"/><Relationship Id="rId5" Type="http://schemas.openxmlformats.org/officeDocument/2006/relationships/tags" Target="../tags/tag179.xml"/><Relationship Id="rId15" Type="http://schemas.openxmlformats.org/officeDocument/2006/relationships/tags" Target="../tags/tag189.xml"/><Relationship Id="rId10" Type="http://schemas.openxmlformats.org/officeDocument/2006/relationships/tags" Target="../tags/tag184.xml"/><Relationship Id="rId19" Type="http://schemas.openxmlformats.org/officeDocument/2006/relationships/image" Target="../media/image39.png"/><Relationship Id="rId4" Type="http://schemas.openxmlformats.org/officeDocument/2006/relationships/tags" Target="../tags/tag178.xml"/><Relationship Id="rId9" Type="http://schemas.openxmlformats.org/officeDocument/2006/relationships/tags" Target="../tags/tag183.xml"/><Relationship Id="rId14" Type="http://schemas.openxmlformats.org/officeDocument/2006/relationships/tags" Target="../tags/tag188.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91.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91.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9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192.xml"/></Relationships>
</file>

<file path=ppt/slides/_rels/slide96.xml.rels><?xml version="1.0" encoding="UTF-8" standalone="yes"?>
<Relationships xmlns="http://schemas.openxmlformats.org/package/2006/relationships"><Relationship Id="rId8" Type="http://schemas.openxmlformats.org/officeDocument/2006/relationships/tags" Target="../tags/tag200.xml"/><Relationship Id="rId13" Type="http://schemas.openxmlformats.org/officeDocument/2006/relationships/tags" Target="../tags/tag205.xml"/><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tags" Target="../tags/tag204.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tags" Target="../tags/tag203.xml"/><Relationship Id="rId5" Type="http://schemas.openxmlformats.org/officeDocument/2006/relationships/tags" Target="../tags/tag197.xml"/><Relationship Id="rId15" Type="http://schemas.openxmlformats.org/officeDocument/2006/relationships/image" Target="../media/image11.tmp"/><Relationship Id="rId10" Type="http://schemas.openxmlformats.org/officeDocument/2006/relationships/tags" Target="../tags/tag202.xml"/><Relationship Id="rId4" Type="http://schemas.openxmlformats.org/officeDocument/2006/relationships/tags" Target="../tags/tag196.xml"/><Relationship Id="rId9" Type="http://schemas.openxmlformats.org/officeDocument/2006/relationships/tags" Target="../tags/tag201.xml"/><Relationship Id="rId14"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8" Type="http://schemas.openxmlformats.org/officeDocument/2006/relationships/tags" Target="../tags/tag213.xml"/><Relationship Id="rId3" Type="http://schemas.openxmlformats.org/officeDocument/2006/relationships/tags" Target="../tags/tag208.xml"/><Relationship Id="rId7" Type="http://schemas.openxmlformats.org/officeDocument/2006/relationships/tags" Target="../tags/tag212.xml"/><Relationship Id="rId12" Type="http://schemas.openxmlformats.org/officeDocument/2006/relationships/image" Target="../media/image11.tmp"/><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slideLayout" Target="../slideLayouts/slideLayout7.xml"/><Relationship Id="rId5" Type="http://schemas.openxmlformats.org/officeDocument/2006/relationships/tags" Target="../tags/tag210.xml"/><Relationship Id="rId10" Type="http://schemas.openxmlformats.org/officeDocument/2006/relationships/tags" Target="../tags/tag215.xml"/><Relationship Id="rId4" Type="http://schemas.openxmlformats.org/officeDocument/2006/relationships/tags" Target="../tags/tag209.xml"/><Relationship Id="rId9" Type="http://schemas.openxmlformats.org/officeDocument/2006/relationships/tags" Target="../tags/tag2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E2C99-B768-49F7-990C-3B2DE913CFB3}"/>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6DE67852-B330-4C05-9828-120107057722}"/>
              </a:ext>
            </a:extLst>
          </p:cNvPr>
          <p:cNvSpPr>
            <a:spLocks noGrp="1"/>
          </p:cNvSpPr>
          <p:nvPr>
            <p:ph type="subTitle" idx="1"/>
          </p:nvPr>
        </p:nvSpPr>
        <p:spPr/>
        <p:txBody>
          <a:bodyPr/>
          <a:lstStyle/>
          <a:p>
            <a:endParaRPr lang="zh-CN" altLang="en-US"/>
          </a:p>
        </p:txBody>
      </p:sp>
      <p:sp>
        <p:nvSpPr>
          <p:cNvPr id="4" name="灯片编号占位符 3">
            <a:extLst>
              <a:ext uri="{FF2B5EF4-FFF2-40B4-BE49-F238E27FC236}">
                <a16:creationId xmlns:a16="http://schemas.microsoft.com/office/drawing/2014/main" id="{79E9CB02-1E15-424B-94F0-EDEA09E9DD9B}"/>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9C10EB3-7514-438F-ABED-3A5C1E597916}" type="slidenum">
              <a:rPr kumimoji="0" lang="zh-CN" altLang="en-US" sz="1800" b="0" i="0" u="none" strike="noStrike" kern="1200" cap="none" spc="0" normalizeH="0" baseline="0" noProof="0" smtClean="0">
                <a:ln>
                  <a:noFill/>
                </a:ln>
                <a:solidFill>
                  <a:prstClr val="black"/>
                </a:solidFill>
                <a:effectLst/>
                <a:uLnTx/>
                <a:uFillTx/>
                <a:latin typeface="Arial" charset="0"/>
                <a:ea typeface="宋体"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a:t>
            </a:fld>
            <a:endPar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387714266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一维数组</a:t>
            </a:r>
          </a:p>
        </p:txBody>
      </p:sp>
      <p:sp>
        <p:nvSpPr>
          <p:cNvPr id="144387" name="内容占位符 2"/>
          <p:cNvSpPr>
            <a:spLocks noGrp="1"/>
          </p:cNvSpPr>
          <p:nvPr>
            <p:ph idx="1"/>
          </p:nvPr>
        </p:nvSpPr>
        <p:spPr/>
        <p:txBody>
          <a:bodyPr/>
          <a:lstStyle/>
          <a:p>
            <a:pPr eaLnBrk="1" hangingPunct="1"/>
            <a:r>
              <a:rPr lang="zh-CN" altLang="en-US" dirty="0"/>
              <a:t>举例：说明数组</a:t>
            </a:r>
            <a:endParaRPr lang="en-US" altLang="zh-CN" dirty="0"/>
          </a:p>
          <a:p>
            <a:pPr lvl="1" algn="ctr" eaLnBrk="1" hangingPunct="1">
              <a:buFont typeface="Wingdings" pitchFamily="2" charset="2"/>
              <a:buNone/>
            </a:pP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a[10];</a:t>
            </a:r>
          </a:p>
          <a:p>
            <a:pPr lvl="1" eaLnBrk="1" hangingPunct="1"/>
            <a:r>
              <a:rPr lang="zh-CN" altLang="en-US" dirty="0"/>
              <a:t>在内存中开辟</a:t>
            </a:r>
            <a:r>
              <a:rPr lang="en-US" altLang="zh-CN" dirty="0"/>
              <a:t>10</a:t>
            </a:r>
            <a:r>
              <a:rPr lang="zh-CN" altLang="en-US" dirty="0"/>
              <a:t>个整型数据的空间（</a:t>
            </a:r>
            <a:r>
              <a:rPr lang="en-US" altLang="zh-CN" dirty="0"/>
              <a:t>4</a:t>
            </a:r>
            <a:r>
              <a:rPr lang="zh-CN" altLang="en-US" dirty="0"/>
              <a:t>字节</a:t>
            </a:r>
            <a:r>
              <a:rPr lang="en-US" altLang="zh-CN" dirty="0"/>
              <a:t>×10</a:t>
            </a:r>
            <a:r>
              <a:rPr lang="zh-CN" altLang="en-US" dirty="0"/>
              <a:t>）</a:t>
            </a:r>
            <a:endParaRPr lang="en-US" altLang="zh-CN" dirty="0"/>
          </a:p>
          <a:p>
            <a:pPr lvl="1" eaLnBrk="1" hangingPunct="1"/>
            <a:r>
              <a:rPr lang="zh-CN" altLang="en-US" dirty="0"/>
              <a:t>通过下标访问数组中的每一个元素</a:t>
            </a:r>
            <a:endParaRPr lang="en-US" altLang="zh-CN" dirty="0"/>
          </a:p>
          <a:p>
            <a:pPr lvl="2" eaLnBrk="1" hangingPunct="1"/>
            <a:r>
              <a:rPr lang="en-US" altLang="zh-CN" dirty="0"/>
              <a:t>&lt;</a:t>
            </a:r>
            <a:r>
              <a:rPr lang="zh-CN" altLang="en-US" dirty="0"/>
              <a:t>数组名</a:t>
            </a:r>
            <a:r>
              <a:rPr lang="en-US" altLang="zh-CN" dirty="0"/>
              <a:t>&gt;[</a:t>
            </a:r>
            <a:r>
              <a:rPr lang="zh-CN" altLang="en-US" dirty="0"/>
              <a:t>下标表达式</a:t>
            </a:r>
            <a:r>
              <a:rPr lang="en-US" altLang="zh-CN" dirty="0"/>
              <a:t>]</a:t>
            </a:r>
          </a:p>
          <a:p>
            <a:pPr lvl="2" eaLnBrk="1" hangingPunct="1"/>
            <a:r>
              <a:rPr lang="zh-CN" altLang="en-US" dirty="0"/>
              <a:t>下标的范围：</a:t>
            </a:r>
            <a:r>
              <a:rPr lang="en-US" altLang="zh-CN" dirty="0"/>
              <a:t>0</a:t>
            </a:r>
            <a:r>
              <a:rPr lang="en-US" altLang="zh-CN" dirty="0">
                <a:latin typeface="华文楷体" pitchFamily="2" charset="-122"/>
                <a:ea typeface="华文楷体" pitchFamily="2" charset="-122"/>
              </a:rPr>
              <a:t>~</a:t>
            </a:r>
            <a:r>
              <a:rPr lang="en-US" altLang="zh-CN" dirty="0"/>
              <a:t>9</a:t>
            </a:r>
          </a:p>
          <a:p>
            <a:pPr lvl="2" eaLnBrk="1" hangingPunct="1"/>
            <a:r>
              <a:rPr lang="zh-CN" altLang="en-US" dirty="0"/>
              <a:t>下标可以是值为整数的表达式，如</a:t>
            </a:r>
            <a:r>
              <a:rPr lang="en-US" altLang="zh-CN" dirty="0"/>
              <a:t>a[3+5]</a:t>
            </a:r>
            <a:r>
              <a:rPr lang="zh-CN" altLang="en-US" dirty="0"/>
              <a:t>、</a:t>
            </a:r>
            <a:r>
              <a:rPr lang="en-US" altLang="zh-CN" dirty="0"/>
              <a:t>a[</a:t>
            </a:r>
            <a:r>
              <a:rPr lang="en-US" altLang="zh-CN" dirty="0" err="1"/>
              <a:t>i</a:t>
            </a:r>
            <a:r>
              <a:rPr lang="en-US" altLang="zh-CN" dirty="0"/>
              <a:t>*2]</a:t>
            </a:r>
            <a:r>
              <a:rPr lang="zh-CN" altLang="en-US" dirty="0"/>
              <a:t>等等，但表达式的值不能超出范围</a:t>
            </a:r>
            <a:endParaRPr lang="en-US" altLang="zh-CN" dirty="0"/>
          </a:p>
          <a:p>
            <a:pPr lvl="2" eaLnBrk="1" hangingPunct="1"/>
            <a:r>
              <a:rPr lang="zh-CN" altLang="en-US" dirty="0"/>
              <a:t>超出范围为“</a:t>
            </a:r>
            <a:r>
              <a:rPr lang="zh-CN" altLang="en-US" dirty="0">
                <a:solidFill>
                  <a:srgbClr val="00B050"/>
                </a:solidFill>
              </a:rPr>
              <a:t>数组下标溢出</a:t>
            </a:r>
            <a:r>
              <a:rPr lang="zh-CN" altLang="en-US" dirty="0"/>
              <a:t>”错误</a:t>
            </a:r>
            <a:endParaRPr lang="en-US" altLang="zh-CN" dirty="0"/>
          </a:p>
          <a:p>
            <a:pPr lvl="1" eaLnBrk="1" hangingPunct="1"/>
            <a:r>
              <a:rPr lang="zh-CN" altLang="en-US" dirty="0"/>
              <a:t>数组中的每一个元素都等同于一个与数组类型相同的变量</a:t>
            </a:r>
          </a:p>
        </p:txBody>
      </p:sp>
      <p:sp>
        <p:nvSpPr>
          <p:cNvPr id="4" name="矩形 3">
            <a:hlinkClick r:id="rId3" action="ppaction://hlinksldjump"/>
          </p:cNvPr>
          <p:cNvSpPr/>
          <p:nvPr/>
        </p:nvSpPr>
        <p:spPr>
          <a:xfrm>
            <a:off x="2"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数组概述 □</a:t>
            </a:r>
          </a:p>
        </p:txBody>
      </p:sp>
      <p:sp>
        <p:nvSpPr>
          <p:cNvPr id="5" name="矩形 4">
            <a:hlinkClick r:id="" action="ppaction://noaction"/>
          </p:cNvPr>
          <p:cNvSpPr/>
          <p:nvPr/>
        </p:nvSpPr>
        <p:spPr>
          <a:xfrm>
            <a:off x="2" y="23336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一维数组 ■</a:t>
            </a:r>
          </a:p>
        </p:txBody>
      </p:sp>
      <p:sp>
        <p:nvSpPr>
          <p:cNvPr id="6" name="矩形 5">
            <a:hlinkClick r:id="" action="ppaction://noaction"/>
          </p:cNvPr>
          <p:cNvSpPr/>
          <p:nvPr/>
        </p:nvSpPr>
        <p:spPr>
          <a:xfrm>
            <a:off x="2" y="414340"/>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二维数组 □</a:t>
            </a:r>
          </a:p>
        </p:txBody>
      </p:sp>
      <p:sp>
        <p:nvSpPr>
          <p:cNvPr id="7" name="矩形 6">
            <a:hlinkClick r:id="" action="ppaction://noaction"/>
          </p:cNvPr>
          <p:cNvSpPr/>
          <p:nvPr/>
        </p:nvSpPr>
        <p:spPr>
          <a:xfrm>
            <a:off x="2" y="593727"/>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字符数组 □</a:t>
            </a:r>
          </a:p>
        </p:txBody>
      </p:sp>
      <p:sp>
        <p:nvSpPr>
          <p:cNvPr id="8" name="矩形 7">
            <a:hlinkClick r:id="" action="ppaction://noaction"/>
          </p:cNvPr>
          <p:cNvSpPr/>
          <p:nvPr/>
        </p:nvSpPr>
        <p:spPr>
          <a:xfrm>
            <a:off x="2786065"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一维数组说明</a:t>
            </a:r>
          </a:p>
        </p:txBody>
      </p:sp>
      <p:sp>
        <p:nvSpPr>
          <p:cNvPr id="9" name="矩形 8">
            <a:hlinkClick r:id="" action="ppaction://noaction"/>
          </p:cNvPr>
          <p:cNvSpPr/>
          <p:nvPr/>
        </p:nvSpPr>
        <p:spPr>
          <a:xfrm>
            <a:off x="2786065" y="233365"/>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一维数组的存储方式</a:t>
            </a:r>
          </a:p>
        </p:txBody>
      </p:sp>
      <p:sp>
        <p:nvSpPr>
          <p:cNvPr id="10" name="矩形 9">
            <a:hlinkClick r:id="" action="ppaction://noaction"/>
          </p:cNvPr>
          <p:cNvSpPr/>
          <p:nvPr/>
        </p:nvSpPr>
        <p:spPr>
          <a:xfrm>
            <a:off x="2786065" y="41434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一维数组的初始化</a:t>
            </a:r>
          </a:p>
        </p:txBody>
      </p:sp>
      <p:sp>
        <p:nvSpPr>
          <p:cNvPr id="11" name="矩形 10">
            <a:hlinkClick r:id="" action="ppaction://noaction"/>
          </p:cNvPr>
          <p:cNvSpPr/>
          <p:nvPr/>
        </p:nvSpPr>
        <p:spPr>
          <a:xfrm>
            <a:off x="2786402" y="594002"/>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一维数组元素</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r>
              <a:rPr lang="zh-CN" altLang="en-US" dirty="0">
                <a:latin typeface="黑体" pitchFamily="49" charset="-122"/>
                <a:ea typeface="黑体" pitchFamily="49" charset="-122"/>
              </a:rPr>
              <a:t>一维数组的存储方式</a:t>
            </a:r>
          </a:p>
        </p:txBody>
      </p:sp>
      <p:sp>
        <p:nvSpPr>
          <p:cNvPr id="145411" name="内容占位符 2"/>
          <p:cNvSpPr>
            <a:spLocks noGrp="1"/>
          </p:cNvSpPr>
          <p:nvPr>
            <p:ph idx="1"/>
          </p:nvPr>
        </p:nvSpPr>
        <p:spPr>
          <a:xfrm>
            <a:off x="457202" y="1844826"/>
            <a:ext cx="4043363" cy="4584551"/>
          </a:xfrm>
        </p:spPr>
        <p:txBody>
          <a:bodyPr/>
          <a:lstStyle/>
          <a:p>
            <a:r>
              <a:rPr lang="zh-CN" altLang="en-US" dirty="0"/>
              <a:t>数组的首地址为第一个元素的地址</a:t>
            </a:r>
            <a:endParaRPr lang="en-US" altLang="zh-CN" dirty="0"/>
          </a:p>
          <a:p>
            <a:pPr lvl="1"/>
            <a:r>
              <a:rPr lang="zh-CN" altLang="en-US" dirty="0"/>
              <a:t>数组的首地址为</a:t>
            </a:r>
            <a:r>
              <a:rPr lang="en-US" altLang="zh-CN" dirty="0"/>
              <a:t>0x0012ff58</a:t>
            </a:r>
          </a:p>
          <a:p>
            <a:pPr lvl="1"/>
            <a:r>
              <a:rPr lang="zh-CN" altLang="en-US" dirty="0"/>
              <a:t>根据数组的类型为数组分配相应规模的空间</a:t>
            </a:r>
            <a:endParaRPr lang="en-US" altLang="zh-CN" dirty="0"/>
          </a:p>
          <a:p>
            <a:pPr lvl="2"/>
            <a:r>
              <a:rPr lang="zh-CN" altLang="en-US" dirty="0"/>
              <a:t>整型分配</a:t>
            </a:r>
            <a:r>
              <a:rPr lang="en-US" altLang="zh-CN" dirty="0"/>
              <a:t>L×N</a:t>
            </a:r>
            <a:r>
              <a:rPr lang="zh-CN" altLang="en-US" dirty="0"/>
              <a:t>个字节，</a:t>
            </a:r>
            <a:r>
              <a:rPr lang="en-US" altLang="zh-CN" dirty="0"/>
              <a:t>L</a:t>
            </a:r>
            <a:r>
              <a:rPr lang="zh-CN" altLang="en-US" dirty="0"/>
              <a:t>为数据字长，</a:t>
            </a:r>
            <a:r>
              <a:rPr lang="en-US" altLang="zh-CN" dirty="0"/>
              <a:t>N</a:t>
            </a:r>
            <a:r>
              <a:rPr lang="zh-CN" altLang="en-US" dirty="0"/>
              <a:t>为数组的大小</a:t>
            </a:r>
          </a:p>
        </p:txBody>
      </p:sp>
      <p:pic>
        <p:nvPicPr>
          <p:cNvPr id="145414" name="Picture 6"/>
          <p:cNvPicPr>
            <a:picLocks noChangeAspect="1" noChangeArrowheads="1"/>
          </p:cNvPicPr>
          <p:nvPr/>
        </p:nvPicPr>
        <p:blipFill>
          <a:blip r:embed="rId3" cstate="print"/>
          <a:srcRect/>
          <a:stretch>
            <a:fillRect/>
          </a:stretch>
        </p:blipFill>
        <p:spPr bwMode="auto">
          <a:xfrm>
            <a:off x="5000627" y="1714500"/>
            <a:ext cx="3114675" cy="4381500"/>
          </a:xfrm>
          <a:prstGeom prst="rect">
            <a:avLst/>
          </a:prstGeom>
          <a:noFill/>
          <a:ln w="9525">
            <a:noFill/>
            <a:miter lim="800000"/>
            <a:headEnd/>
            <a:tailEnd/>
          </a:ln>
        </p:spPr>
      </p:pic>
      <p:sp>
        <p:nvSpPr>
          <p:cNvPr id="5" name="矩形 4">
            <a:hlinkClick r:id="rId4" action="ppaction://hlinksldjump"/>
          </p:cNvPr>
          <p:cNvSpPr/>
          <p:nvPr/>
        </p:nvSpPr>
        <p:spPr>
          <a:xfrm>
            <a:off x="2"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数组概述 □</a:t>
            </a:r>
          </a:p>
        </p:txBody>
      </p:sp>
      <p:sp>
        <p:nvSpPr>
          <p:cNvPr id="6" name="矩形 5">
            <a:hlinkClick r:id="" action="ppaction://noaction"/>
          </p:cNvPr>
          <p:cNvSpPr/>
          <p:nvPr/>
        </p:nvSpPr>
        <p:spPr>
          <a:xfrm>
            <a:off x="2" y="23336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一维数组 ■</a:t>
            </a:r>
          </a:p>
        </p:txBody>
      </p:sp>
      <p:sp>
        <p:nvSpPr>
          <p:cNvPr id="7" name="矩形 6">
            <a:hlinkClick r:id="" action="ppaction://noaction"/>
          </p:cNvPr>
          <p:cNvSpPr/>
          <p:nvPr/>
        </p:nvSpPr>
        <p:spPr>
          <a:xfrm>
            <a:off x="2" y="414340"/>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二维数组 □</a:t>
            </a:r>
          </a:p>
        </p:txBody>
      </p:sp>
      <p:sp>
        <p:nvSpPr>
          <p:cNvPr id="8" name="矩形 7">
            <a:hlinkClick r:id="" action="ppaction://noaction"/>
          </p:cNvPr>
          <p:cNvSpPr/>
          <p:nvPr/>
        </p:nvSpPr>
        <p:spPr>
          <a:xfrm>
            <a:off x="2" y="593727"/>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字符数组 □</a:t>
            </a:r>
          </a:p>
        </p:txBody>
      </p:sp>
      <p:sp>
        <p:nvSpPr>
          <p:cNvPr id="9" name="矩形 8">
            <a:hlinkClick r:id="" action="ppaction://noaction"/>
          </p:cNvPr>
          <p:cNvSpPr/>
          <p:nvPr/>
        </p:nvSpPr>
        <p:spPr>
          <a:xfrm>
            <a:off x="2786065"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一维数组说明</a:t>
            </a:r>
          </a:p>
        </p:txBody>
      </p:sp>
      <p:sp>
        <p:nvSpPr>
          <p:cNvPr id="10" name="矩形 9">
            <a:hlinkClick r:id="" action="ppaction://noaction"/>
          </p:cNvPr>
          <p:cNvSpPr/>
          <p:nvPr/>
        </p:nvSpPr>
        <p:spPr>
          <a:xfrm>
            <a:off x="2786065" y="233365"/>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一维数组的存储方式</a:t>
            </a:r>
          </a:p>
        </p:txBody>
      </p:sp>
      <p:sp>
        <p:nvSpPr>
          <p:cNvPr id="11" name="矩形 10">
            <a:hlinkClick r:id="" action="ppaction://noaction"/>
          </p:cNvPr>
          <p:cNvSpPr/>
          <p:nvPr/>
        </p:nvSpPr>
        <p:spPr>
          <a:xfrm>
            <a:off x="2786065" y="41434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一维数组的初始化</a:t>
            </a:r>
          </a:p>
        </p:txBody>
      </p:sp>
      <p:sp>
        <p:nvSpPr>
          <p:cNvPr id="12" name="矩形 11">
            <a:hlinkClick r:id="" action="ppaction://noaction"/>
          </p:cNvPr>
          <p:cNvSpPr/>
          <p:nvPr/>
        </p:nvSpPr>
        <p:spPr>
          <a:xfrm>
            <a:off x="2786402" y="594002"/>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一维数组元素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一维数组初始化</a:t>
            </a:r>
          </a:p>
        </p:txBody>
      </p:sp>
      <p:sp>
        <p:nvSpPr>
          <p:cNvPr id="150531" name="内容占位符 2"/>
          <p:cNvSpPr>
            <a:spLocks noGrp="1"/>
          </p:cNvSpPr>
          <p:nvPr>
            <p:ph idx="1"/>
          </p:nvPr>
        </p:nvSpPr>
        <p:spPr>
          <a:xfrm>
            <a:off x="457200" y="1785938"/>
            <a:ext cx="8153400" cy="3357575"/>
          </a:xfrm>
        </p:spPr>
        <p:txBody>
          <a:bodyPr/>
          <a:lstStyle/>
          <a:p>
            <a:pPr eaLnBrk="1" hangingPunct="1">
              <a:defRPr/>
            </a:pPr>
            <a:r>
              <a:rPr lang="zh-CN" altLang="en-US" dirty="0"/>
              <a:t>在说明数组时，对其进行初始化</a:t>
            </a:r>
            <a:endParaRPr lang="en-US" altLang="zh-CN" dirty="0"/>
          </a:p>
          <a:p>
            <a:pPr lvl="1" eaLnBrk="1" hangingPunct="1">
              <a:defRPr/>
            </a:pPr>
            <a:r>
              <a:rPr lang="zh-CN" altLang="en-US" dirty="0"/>
              <a:t>带有</a:t>
            </a:r>
            <a:r>
              <a:rPr lang="en-US" altLang="zh-CN" dirty="0"/>
              <a:t>&lt;</a:t>
            </a:r>
            <a:r>
              <a:rPr lang="zh-CN" altLang="en-US" dirty="0"/>
              <a:t>数组元素数</a:t>
            </a:r>
            <a:r>
              <a:rPr lang="en-US" altLang="zh-CN" dirty="0"/>
              <a:t>&gt;</a:t>
            </a:r>
            <a:r>
              <a:rPr lang="zh-CN" altLang="en-US" dirty="0"/>
              <a:t>的情况</a:t>
            </a:r>
            <a:endParaRPr lang="en-US" altLang="zh-CN" dirty="0"/>
          </a:p>
          <a:p>
            <a:pPr lvl="2" eaLnBrk="1" hangingPunct="1">
              <a:defRPr/>
            </a:pPr>
            <a:r>
              <a:rPr lang="zh-CN" altLang="en-US" dirty="0"/>
              <a:t>全部赋初值</a:t>
            </a:r>
            <a:endParaRPr lang="en-US" altLang="zh-CN" dirty="0"/>
          </a:p>
          <a:p>
            <a:pPr lvl="2" eaLnBrk="1" hangingPunct="1">
              <a:defRPr/>
            </a:pPr>
            <a:r>
              <a:rPr lang="zh-CN" altLang="en-US" dirty="0"/>
              <a:t>部分赋初值，未赋值的数组元素也会被自动初始化</a:t>
            </a:r>
            <a:endParaRPr lang="en-US" altLang="zh-CN" dirty="0"/>
          </a:p>
          <a:p>
            <a:pPr lvl="3">
              <a:defRPr/>
            </a:pPr>
            <a:r>
              <a:rPr lang="zh-CN" altLang="en-US" sz="1600" b="1" dirty="0">
                <a:solidFill>
                  <a:srgbClr val="006600"/>
                </a:solidFill>
                <a:latin typeface="楷体_GB2312" pitchFamily="49" charset="-122"/>
                <a:ea typeface="楷体_GB2312" pitchFamily="49" charset="-122"/>
              </a:rPr>
              <a:t>数值型赋值为</a:t>
            </a:r>
            <a:r>
              <a:rPr lang="en-US" altLang="zh-CN" sz="1600" b="1" dirty="0">
                <a:solidFill>
                  <a:srgbClr val="006600"/>
                </a:solidFill>
                <a:latin typeface="楷体_GB2312" pitchFamily="49" charset="-122"/>
                <a:ea typeface="楷体_GB2312" pitchFamily="49" charset="-122"/>
              </a:rPr>
              <a:t>0</a:t>
            </a:r>
            <a:r>
              <a:rPr lang="zh-CN" altLang="en-US" sz="1600" b="1" dirty="0">
                <a:solidFill>
                  <a:srgbClr val="006600"/>
                </a:solidFill>
                <a:latin typeface="楷体_GB2312" pitchFamily="49" charset="-122"/>
                <a:ea typeface="楷体_GB2312" pitchFamily="49" charset="-122"/>
              </a:rPr>
              <a:t>或</a:t>
            </a:r>
            <a:r>
              <a:rPr lang="en-US" altLang="zh-CN" sz="1600" b="1" dirty="0">
                <a:solidFill>
                  <a:srgbClr val="006600"/>
                </a:solidFill>
                <a:latin typeface="楷体_GB2312" pitchFamily="49" charset="-122"/>
                <a:ea typeface="楷体_GB2312" pitchFamily="49" charset="-122"/>
              </a:rPr>
              <a:t>0.0</a:t>
            </a:r>
          </a:p>
          <a:p>
            <a:pPr lvl="3">
              <a:defRPr/>
            </a:pPr>
            <a:r>
              <a:rPr lang="zh-CN" altLang="en-US" sz="1600" b="1" dirty="0">
                <a:solidFill>
                  <a:srgbClr val="006600"/>
                </a:solidFill>
                <a:latin typeface="楷体_GB2312" pitchFamily="49" charset="-122"/>
                <a:ea typeface="楷体_GB2312" pitchFamily="49" charset="-122"/>
              </a:rPr>
              <a:t>字符型赋值为空字符</a:t>
            </a:r>
            <a:r>
              <a:rPr lang="zh-CN" altLang="en-US" sz="1600" b="1" dirty="0">
                <a:solidFill>
                  <a:srgbClr val="006600"/>
                </a:solidFill>
                <a:latin typeface="+mn-ea"/>
                <a:ea typeface="+mn-ea"/>
              </a:rPr>
              <a:t>‘</a:t>
            </a:r>
            <a:r>
              <a:rPr lang="en-US" altLang="zh-CN" sz="1600" b="1" dirty="0">
                <a:solidFill>
                  <a:srgbClr val="006600"/>
                </a:solidFill>
                <a:latin typeface="+mn-ea"/>
                <a:ea typeface="+mn-ea"/>
              </a:rPr>
              <a:t>\0</a:t>
            </a:r>
            <a:r>
              <a:rPr lang="zh-CN" altLang="en-US" sz="1600" b="1" dirty="0">
                <a:solidFill>
                  <a:srgbClr val="006600"/>
                </a:solidFill>
                <a:latin typeface="+mn-ea"/>
                <a:ea typeface="+mn-ea"/>
              </a:rPr>
              <a:t>’</a:t>
            </a:r>
            <a:r>
              <a:rPr lang="zh-CN" altLang="en-US" sz="1600" b="1" dirty="0">
                <a:solidFill>
                  <a:srgbClr val="006600"/>
                </a:solidFill>
                <a:latin typeface="楷体_GB2312" pitchFamily="49" charset="-122"/>
                <a:ea typeface="楷体_GB2312" pitchFamily="49" charset="-122"/>
              </a:rPr>
              <a:t>，</a:t>
            </a:r>
            <a:r>
              <a:rPr lang="en-US" altLang="zh-CN" sz="1600" b="1" dirty="0">
                <a:solidFill>
                  <a:srgbClr val="006600"/>
                </a:solidFill>
                <a:latin typeface="楷体_GB2312" pitchFamily="49" charset="-122"/>
                <a:ea typeface="楷体_GB2312" pitchFamily="49" charset="-122"/>
              </a:rPr>
              <a:t>ASCII</a:t>
            </a:r>
            <a:r>
              <a:rPr lang="zh-CN" altLang="en-US" sz="1600" b="1" dirty="0">
                <a:solidFill>
                  <a:srgbClr val="006600"/>
                </a:solidFill>
                <a:latin typeface="楷体_GB2312" pitchFamily="49" charset="-122"/>
                <a:ea typeface="楷体_GB2312" pitchFamily="49" charset="-122"/>
              </a:rPr>
              <a:t>码为</a:t>
            </a:r>
            <a:r>
              <a:rPr lang="en-US" altLang="zh-CN" sz="1600" b="1" dirty="0">
                <a:solidFill>
                  <a:srgbClr val="006600"/>
                </a:solidFill>
                <a:latin typeface="楷体_GB2312" pitchFamily="49" charset="-122"/>
                <a:ea typeface="楷体_GB2312" pitchFamily="49" charset="-122"/>
              </a:rPr>
              <a:t>0</a:t>
            </a:r>
          </a:p>
          <a:p>
            <a:pPr lvl="1" eaLnBrk="1" hangingPunct="1">
              <a:defRPr/>
            </a:pPr>
            <a:r>
              <a:rPr lang="zh-CN" altLang="en-US" dirty="0"/>
              <a:t>不带</a:t>
            </a:r>
            <a:r>
              <a:rPr lang="en-US" altLang="zh-CN" dirty="0"/>
              <a:t>&lt;</a:t>
            </a:r>
            <a:r>
              <a:rPr lang="zh-CN" altLang="en-US" dirty="0"/>
              <a:t>数组元素数</a:t>
            </a:r>
            <a:r>
              <a:rPr lang="en-US" altLang="zh-CN" dirty="0"/>
              <a:t>&gt;</a:t>
            </a:r>
            <a:r>
              <a:rPr lang="zh-CN" altLang="en-US" dirty="0"/>
              <a:t>的情况</a:t>
            </a:r>
          </a:p>
        </p:txBody>
      </p:sp>
      <p:sp>
        <p:nvSpPr>
          <p:cNvPr id="146438" name="TextBox 5"/>
          <p:cNvSpPr txBox="1">
            <a:spLocks noChangeArrowheads="1"/>
          </p:cNvSpPr>
          <p:nvPr/>
        </p:nvSpPr>
        <p:spPr bwMode="auto">
          <a:xfrm>
            <a:off x="104775" y="4653136"/>
            <a:ext cx="8858250" cy="1815882"/>
          </a:xfrm>
          <a:prstGeom prst="rect">
            <a:avLst/>
          </a:prstGeom>
          <a:noFill/>
          <a:ln w="9525">
            <a:noFill/>
            <a:miter lim="800000"/>
            <a:headEnd/>
            <a:tailEnd/>
          </a:ln>
        </p:spPr>
        <p:txBody>
          <a:bodyPr>
            <a:spAutoFit/>
          </a:bodyPr>
          <a:lstStyle/>
          <a:p>
            <a:pPr fontAlgn="base">
              <a:spcBef>
                <a:spcPct val="0"/>
              </a:spcBef>
              <a:spcAft>
                <a:spcPct val="0"/>
              </a:spcAft>
            </a:pPr>
            <a:r>
              <a:rPr lang="en-US" altLang="zh-CN" sz="2800" b="1" dirty="0" err="1">
                <a:solidFill>
                  <a:srgbClr val="0000FF"/>
                </a:solidFill>
                <a:latin typeface="Courier New" pitchFamily="49" charset="0"/>
                <a:ea typeface="宋体" charset="-122"/>
                <a:cs typeface="Courier New" pitchFamily="49" charset="0"/>
              </a:rPr>
              <a:t>int</a:t>
            </a:r>
            <a:r>
              <a:rPr lang="en-US" altLang="zh-CN" sz="2800" b="1" dirty="0">
                <a:solidFill>
                  <a:srgbClr val="880068"/>
                </a:solidFill>
                <a:latin typeface="Courier New" pitchFamily="49" charset="0"/>
                <a:ea typeface="宋体" charset="-122"/>
                <a:cs typeface="Courier New" pitchFamily="49" charset="0"/>
              </a:rPr>
              <a:t> </a:t>
            </a:r>
            <a:r>
              <a:rPr lang="en-US" altLang="zh-CN" sz="2800" b="1" dirty="0">
                <a:solidFill>
                  <a:prstClr val="black"/>
                </a:solidFill>
                <a:latin typeface="Courier New" pitchFamily="49" charset="0"/>
                <a:ea typeface="宋体" charset="-122"/>
                <a:cs typeface="Courier New" pitchFamily="49" charset="0"/>
              </a:rPr>
              <a:t>B[3]= {4,3,2};</a:t>
            </a:r>
            <a:r>
              <a:rPr lang="en-US" altLang="zh-CN" sz="2800" b="1" dirty="0">
                <a:solidFill>
                  <a:srgbClr val="00B050"/>
                </a:solidFill>
                <a:latin typeface="Courier New" pitchFamily="49" charset="0"/>
                <a:ea typeface="宋体" charset="-122"/>
                <a:cs typeface="Courier New" pitchFamily="49" charset="0"/>
              </a:rPr>
              <a:t>//B[0]=4,B[1]=3,B[2]=2</a:t>
            </a:r>
          </a:p>
          <a:p>
            <a:pPr fontAlgn="base">
              <a:spcBef>
                <a:spcPct val="0"/>
              </a:spcBef>
              <a:spcAft>
                <a:spcPct val="0"/>
              </a:spcAft>
            </a:pPr>
            <a:r>
              <a:rPr lang="en-US" altLang="zh-CN" sz="2800" b="1" dirty="0" err="1">
                <a:solidFill>
                  <a:srgbClr val="0000FF"/>
                </a:solidFill>
                <a:latin typeface="Courier New" pitchFamily="49" charset="0"/>
                <a:ea typeface="宋体" charset="-122"/>
                <a:cs typeface="Courier New" pitchFamily="49" charset="0"/>
              </a:rPr>
              <a:t>int</a:t>
            </a:r>
            <a:r>
              <a:rPr lang="en-US" altLang="zh-CN" sz="2800" b="1" dirty="0">
                <a:solidFill>
                  <a:srgbClr val="880068"/>
                </a:solidFill>
                <a:latin typeface="Courier New" pitchFamily="49" charset="0"/>
                <a:ea typeface="宋体" charset="-122"/>
                <a:cs typeface="Courier New" pitchFamily="49" charset="0"/>
              </a:rPr>
              <a:t> </a:t>
            </a:r>
            <a:r>
              <a:rPr lang="en-US" altLang="zh-CN" sz="2800" b="1" dirty="0">
                <a:solidFill>
                  <a:prstClr val="black"/>
                </a:solidFill>
                <a:latin typeface="Courier New" pitchFamily="49" charset="0"/>
                <a:ea typeface="宋体" charset="-122"/>
                <a:cs typeface="Courier New" pitchFamily="49" charset="0"/>
              </a:rPr>
              <a:t>B[10] = {4,3,2};</a:t>
            </a:r>
            <a:r>
              <a:rPr lang="en-US" altLang="zh-CN" sz="2800" b="1" dirty="0">
                <a:solidFill>
                  <a:srgbClr val="00B050"/>
                </a:solidFill>
                <a:latin typeface="Courier New" pitchFamily="49" charset="0"/>
                <a:ea typeface="宋体" charset="-122"/>
                <a:cs typeface="Courier New" pitchFamily="49" charset="0"/>
              </a:rPr>
              <a:t>//B[3]=0,</a:t>
            </a:r>
            <a:r>
              <a:rPr lang="zh-CN" altLang="en-US" sz="2800" b="1" dirty="0">
                <a:solidFill>
                  <a:srgbClr val="00B050"/>
                </a:solidFill>
                <a:latin typeface="Courier New" pitchFamily="49" charset="0"/>
                <a:ea typeface="宋体" charset="-122"/>
                <a:cs typeface="Courier New" pitchFamily="49" charset="0"/>
              </a:rPr>
              <a:t>为自动赋值</a:t>
            </a:r>
            <a:endParaRPr lang="en-US" altLang="zh-CN" sz="2800" b="1" dirty="0">
              <a:solidFill>
                <a:srgbClr val="00B050"/>
              </a:solidFill>
              <a:latin typeface="Courier New" pitchFamily="49" charset="0"/>
              <a:ea typeface="宋体" charset="-122"/>
              <a:cs typeface="Courier New" pitchFamily="49" charset="0"/>
            </a:endParaRPr>
          </a:p>
          <a:p>
            <a:pPr fontAlgn="base">
              <a:spcBef>
                <a:spcPct val="0"/>
              </a:spcBef>
              <a:spcAft>
                <a:spcPct val="0"/>
              </a:spcAft>
            </a:pPr>
            <a:r>
              <a:rPr lang="en-US" altLang="zh-CN" sz="2800" b="1" dirty="0" err="1">
                <a:solidFill>
                  <a:srgbClr val="0000FF"/>
                </a:solidFill>
                <a:latin typeface="Courier New" pitchFamily="49" charset="0"/>
                <a:ea typeface="宋体" charset="-122"/>
                <a:cs typeface="Courier New" pitchFamily="49" charset="0"/>
              </a:rPr>
              <a:t>int</a:t>
            </a:r>
            <a:r>
              <a:rPr lang="en-US" altLang="zh-CN" sz="2800" b="1" dirty="0">
                <a:solidFill>
                  <a:srgbClr val="880068"/>
                </a:solidFill>
                <a:latin typeface="Courier New" pitchFamily="49" charset="0"/>
                <a:ea typeface="宋体" charset="-122"/>
                <a:cs typeface="Courier New" pitchFamily="49" charset="0"/>
              </a:rPr>
              <a:t> </a:t>
            </a:r>
            <a:r>
              <a:rPr lang="en-US" altLang="zh-CN" sz="2800" b="1" dirty="0">
                <a:solidFill>
                  <a:prstClr val="black"/>
                </a:solidFill>
                <a:latin typeface="Courier New" pitchFamily="49" charset="0"/>
                <a:ea typeface="宋体" charset="-122"/>
                <a:cs typeface="Courier New" pitchFamily="49" charset="0"/>
              </a:rPr>
              <a:t>B[]={4,3,2};</a:t>
            </a:r>
            <a:r>
              <a:rPr lang="en-US" altLang="zh-CN" sz="2800" b="1" dirty="0">
                <a:solidFill>
                  <a:srgbClr val="00B050"/>
                </a:solidFill>
                <a:latin typeface="Courier New" pitchFamily="49" charset="0"/>
                <a:ea typeface="宋体" charset="-122"/>
                <a:cs typeface="Courier New" pitchFamily="49" charset="0"/>
              </a:rPr>
              <a:t>//</a:t>
            </a:r>
            <a:r>
              <a:rPr lang="zh-CN" altLang="en-US" sz="2800" b="1" dirty="0">
                <a:solidFill>
                  <a:srgbClr val="00B050"/>
                </a:solidFill>
                <a:latin typeface="Courier New" pitchFamily="49" charset="0"/>
                <a:ea typeface="宋体" charset="-122"/>
                <a:cs typeface="Courier New" pitchFamily="49" charset="0"/>
              </a:rPr>
              <a:t>数组</a:t>
            </a:r>
            <a:r>
              <a:rPr lang="en-US" altLang="zh-CN" sz="2800" b="1" dirty="0">
                <a:solidFill>
                  <a:srgbClr val="00B050"/>
                </a:solidFill>
                <a:latin typeface="Courier New" pitchFamily="49" charset="0"/>
                <a:ea typeface="宋体" charset="-122"/>
                <a:cs typeface="Courier New" pitchFamily="49" charset="0"/>
              </a:rPr>
              <a:t>B</a:t>
            </a:r>
            <a:r>
              <a:rPr lang="zh-CN" altLang="en-US" sz="2800" b="1" dirty="0">
                <a:solidFill>
                  <a:srgbClr val="00B050"/>
                </a:solidFill>
                <a:latin typeface="Courier New" pitchFamily="49" charset="0"/>
                <a:ea typeface="宋体" charset="-122"/>
                <a:cs typeface="Courier New" pitchFamily="49" charset="0"/>
              </a:rPr>
              <a:t>的大小为</a:t>
            </a:r>
            <a:r>
              <a:rPr lang="en-US" altLang="zh-CN" sz="2800" b="1" dirty="0">
                <a:solidFill>
                  <a:srgbClr val="00B050"/>
                </a:solidFill>
                <a:latin typeface="Courier New" pitchFamily="49" charset="0"/>
                <a:ea typeface="宋体" charset="-122"/>
                <a:cs typeface="Courier New" pitchFamily="49" charset="0"/>
              </a:rPr>
              <a:t>3</a:t>
            </a:r>
          </a:p>
          <a:p>
            <a:pPr fontAlgn="base">
              <a:spcBef>
                <a:spcPct val="0"/>
              </a:spcBef>
              <a:spcAft>
                <a:spcPct val="0"/>
              </a:spcAft>
            </a:pPr>
            <a:r>
              <a:rPr lang="zh-CN" altLang="en-US" sz="2800" b="1" dirty="0">
                <a:solidFill>
                  <a:srgbClr val="FF0000"/>
                </a:solidFill>
                <a:latin typeface="Courier New" pitchFamily="49" charset="0"/>
                <a:ea typeface="宋体" charset="-122"/>
                <a:cs typeface="Courier New" pitchFamily="49" charset="0"/>
              </a:rPr>
              <a:t>“</a:t>
            </a:r>
            <a:r>
              <a:rPr lang="en-US" altLang="zh-CN" sz="2800" b="1" dirty="0">
                <a:solidFill>
                  <a:srgbClr val="FF0000"/>
                </a:solidFill>
                <a:latin typeface="Courier New" pitchFamily="49" charset="0"/>
                <a:ea typeface="宋体" charset="-122"/>
                <a:cs typeface="Courier New" pitchFamily="49" charset="0"/>
              </a:rPr>
              <a:t>=</a:t>
            </a:r>
            <a:r>
              <a:rPr lang="zh-CN" altLang="en-US" sz="2800" b="1" dirty="0">
                <a:solidFill>
                  <a:srgbClr val="FF0000"/>
                </a:solidFill>
                <a:latin typeface="Courier New" pitchFamily="49" charset="0"/>
                <a:ea typeface="宋体" charset="-122"/>
                <a:cs typeface="Courier New" pitchFamily="49" charset="0"/>
              </a:rPr>
              <a:t>”可以省略</a:t>
            </a:r>
          </a:p>
        </p:txBody>
      </p:sp>
      <p:sp>
        <p:nvSpPr>
          <p:cNvPr id="5" name="矩形 4">
            <a:hlinkClick r:id="rId3" action="ppaction://hlinksldjump"/>
          </p:cNvPr>
          <p:cNvSpPr/>
          <p:nvPr/>
        </p:nvSpPr>
        <p:spPr>
          <a:xfrm>
            <a:off x="2"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数组概述 □</a:t>
            </a:r>
          </a:p>
        </p:txBody>
      </p:sp>
      <p:sp>
        <p:nvSpPr>
          <p:cNvPr id="6" name="矩形 5">
            <a:hlinkClick r:id="" action="ppaction://noaction"/>
          </p:cNvPr>
          <p:cNvSpPr/>
          <p:nvPr/>
        </p:nvSpPr>
        <p:spPr>
          <a:xfrm>
            <a:off x="2" y="23336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一维数组 ■</a:t>
            </a:r>
          </a:p>
        </p:txBody>
      </p:sp>
      <p:sp>
        <p:nvSpPr>
          <p:cNvPr id="7" name="矩形 6">
            <a:hlinkClick r:id="" action="ppaction://noaction"/>
          </p:cNvPr>
          <p:cNvSpPr/>
          <p:nvPr/>
        </p:nvSpPr>
        <p:spPr>
          <a:xfrm>
            <a:off x="2" y="414340"/>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二维数组 □</a:t>
            </a:r>
          </a:p>
        </p:txBody>
      </p:sp>
      <p:sp>
        <p:nvSpPr>
          <p:cNvPr id="8" name="矩形 7">
            <a:hlinkClick r:id="" action="ppaction://noaction"/>
          </p:cNvPr>
          <p:cNvSpPr/>
          <p:nvPr/>
        </p:nvSpPr>
        <p:spPr>
          <a:xfrm>
            <a:off x="2" y="593727"/>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字符数组 □</a:t>
            </a:r>
          </a:p>
        </p:txBody>
      </p:sp>
      <p:sp>
        <p:nvSpPr>
          <p:cNvPr id="9" name="矩形 8">
            <a:hlinkClick r:id="" action="ppaction://noaction"/>
          </p:cNvPr>
          <p:cNvSpPr/>
          <p:nvPr/>
        </p:nvSpPr>
        <p:spPr>
          <a:xfrm>
            <a:off x="2786065"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一维数组说明</a:t>
            </a:r>
          </a:p>
        </p:txBody>
      </p:sp>
      <p:sp>
        <p:nvSpPr>
          <p:cNvPr id="10" name="矩形 9">
            <a:hlinkClick r:id="" action="ppaction://noaction"/>
          </p:cNvPr>
          <p:cNvSpPr/>
          <p:nvPr/>
        </p:nvSpPr>
        <p:spPr>
          <a:xfrm>
            <a:off x="2786065" y="233365"/>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一维数组的存储方式</a:t>
            </a:r>
          </a:p>
        </p:txBody>
      </p:sp>
      <p:sp>
        <p:nvSpPr>
          <p:cNvPr id="11" name="矩形 10">
            <a:hlinkClick r:id="" action="ppaction://noaction"/>
          </p:cNvPr>
          <p:cNvSpPr/>
          <p:nvPr/>
        </p:nvSpPr>
        <p:spPr>
          <a:xfrm>
            <a:off x="2786065" y="41434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一维数组的初始化</a:t>
            </a:r>
          </a:p>
        </p:txBody>
      </p:sp>
      <p:sp>
        <p:nvSpPr>
          <p:cNvPr id="12" name="矩形 11">
            <a:hlinkClick r:id="" action="ppaction://noaction"/>
          </p:cNvPr>
          <p:cNvSpPr/>
          <p:nvPr/>
        </p:nvSpPr>
        <p:spPr>
          <a:xfrm>
            <a:off x="2786402" y="594002"/>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一维数组元素</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一维数组元素</a:t>
            </a:r>
          </a:p>
        </p:txBody>
      </p:sp>
      <p:sp>
        <p:nvSpPr>
          <p:cNvPr id="147459" name="内容占位符 2"/>
          <p:cNvSpPr>
            <a:spLocks noGrp="1"/>
          </p:cNvSpPr>
          <p:nvPr>
            <p:ph idx="1"/>
          </p:nvPr>
        </p:nvSpPr>
        <p:spPr/>
        <p:txBody>
          <a:bodyPr/>
          <a:lstStyle/>
          <a:p>
            <a:pPr eaLnBrk="1" hangingPunct="1"/>
            <a:r>
              <a:rPr lang="zh-CN" altLang="en-US" dirty="0"/>
              <a:t>数组元素赋值</a:t>
            </a:r>
            <a:endParaRPr lang="en-US" altLang="zh-CN" dirty="0"/>
          </a:p>
          <a:p>
            <a:pPr lvl="1" eaLnBrk="1" hangingPunct="1"/>
            <a:r>
              <a:rPr lang="zh-CN" altLang="en-US" dirty="0"/>
              <a:t>可以按照给变量赋值的方法给数组元素赋值，左值为数组元素，右值为常量或表达式。例如：</a:t>
            </a:r>
            <a:endParaRPr lang="en-US" altLang="zh-CN" dirty="0"/>
          </a:p>
          <a:p>
            <a:pPr lvl="1" algn="ctr" eaLnBrk="1" hangingPunct="1">
              <a:buNone/>
            </a:pPr>
            <a:r>
              <a:rPr lang="en-US" altLang="zh-CN" b="1" dirty="0">
                <a:latin typeface="Courier New" pitchFamily="49" charset="0"/>
                <a:cs typeface="Courier New" pitchFamily="49" charset="0"/>
              </a:rPr>
              <a:t>a[6]=123;</a:t>
            </a:r>
          </a:p>
          <a:p>
            <a:pPr lvl="1" eaLnBrk="1" hangingPunct="1"/>
            <a:r>
              <a:rPr lang="zh-CN" altLang="en-US" dirty="0"/>
              <a:t>可以利用循环语句为数据元素赋值，以下标为循环控制变量</a:t>
            </a:r>
            <a:endParaRPr lang="en-US" altLang="zh-CN" dirty="0"/>
          </a:p>
          <a:p>
            <a:pPr lvl="1" eaLnBrk="1" hangingPunct="1">
              <a:buNone/>
            </a:pPr>
            <a:r>
              <a:rPr lang="en-US" altLang="zh-CN" b="1" dirty="0">
                <a:solidFill>
                  <a:srgbClr val="0000FF"/>
                </a:solidFill>
                <a:latin typeface="Courier New" pitchFamily="49" charset="0"/>
              </a:rPr>
              <a:t>		for</a:t>
            </a:r>
            <a:r>
              <a:rPr lang="en-US" altLang="zh-CN" b="1" dirty="0">
                <a:latin typeface="Courier New" pitchFamily="49" charset="0"/>
              </a:rPr>
              <a:t>(</a:t>
            </a:r>
            <a:r>
              <a:rPr lang="en-US" altLang="zh-CN" b="1" dirty="0">
                <a:solidFill>
                  <a:schemeClr val="tx2"/>
                </a:solidFill>
                <a:latin typeface="Courier New" pitchFamily="49" charset="0"/>
              </a:rPr>
              <a:t> </a:t>
            </a:r>
            <a:r>
              <a:rPr lang="en-US" altLang="zh-CN" b="1" dirty="0" err="1">
                <a:solidFill>
                  <a:srgbClr val="0000FF"/>
                </a:solidFill>
                <a:latin typeface="Courier New" pitchFamily="49" charset="0"/>
              </a:rPr>
              <a:t>int</a:t>
            </a:r>
            <a:r>
              <a:rPr lang="en-US" altLang="zh-CN" b="1" dirty="0">
                <a:solidFill>
                  <a:schemeClr val="tx2"/>
                </a:solidFill>
                <a:latin typeface="Courier New" pitchFamily="49" charset="0"/>
              </a:rPr>
              <a:t> </a:t>
            </a:r>
            <a:r>
              <a:rPr lang="en-US" altLang="zh-CN" b="1" dirty="0" err="1">
                <a:latin typeface="Courier New" pitchFamily="49" charset="0"/>
              </a:rPr>
              <a:t>i</a:t>
            </a:r>
            <a:r>
              <a:rPr lang="en-US" altLang="zh-CN" b="1" dirty="0">
                <a:latin typeface="Courier New" pitchFamily="49" charset="0"/>
              </a:rPr>
              <a:t>=0;i&lt;</a:t>
            </a:r>
            <a:r>
              <a:rPr lang="en-US" altLang="zh-CN" b="1" dirty="0" err="1">
                <a:latin typeface="Courier New" pitchFamily="49" charset="0"/>
              </a:rPr>
              <a:t>n;i</a:t>
            </a:r>
            <a:r>
              <a:rPr lang="en-US" altLang="zh-CN" b="1" dirty="0">
                <a:latin typeface="Courier New" pitchFamily="49" charset="0"/>
              </a:rPr>
              <a:t>++)</a:t>
            </a:r>
          </a:p>
          <a:p>
            <a:pPr lvl="1" eaLnBrk="1" hangingPunct="1">
              <a:buNone/>
            </a:pPr>
            <a:r>
              <a:rPr lang="en-US" altLang="zh-CN" b="1" dirty="0">
                <a:latin typeface="Courier New" pitchFamily="49" charset="0"/>
              </a:rPr>
              <a:t>	  	    a[</a:t>
            </a:r>
            <a:r>
              <a:rPr lang="en-US" altLang="zh-CN" b="1" dirty="0" err="1">
                <a:latin typeface="Courier New" pitchFamily="49" charset="0"/>
              </a:rPr>
              <a:t>i</a:t>
            </a:r>
            <a:r>
              <a:rPr lang="en-US" altLang="zh-CN" b="1" dirty="0">
                <a:latin typeface="Courier New" pitchFamily="49" charset="0"/>
              </a:rPr>
              <a:t>] = </a:t>
            </a:r>
            <a:r>
              <a:rPr lang="en-US" altLang="zh-CN" b="1" dirty="0" err="1">
                <a:latin typeface="Courier New" pitchFamily="49" charset="0"/>
              </a:rPr>
              <a:t>i</a:t>
            </a:r>
            <a:r>
              <a:rPr lang="en-US" altLang="zh-CN" b="1" dirty="0">
                <a:latin typeface="Courier New" pitchFamily="49" charset="0"/>
              </a:rPr>
              <a:t>;</a:t>
            </a:r>
          </a:p>
          <a:p>
            <a:pPr lvl="1" eaLnBrk="1" hangingPunct="1"/>
            <a:r>
              <a:rPr lang="zh-CN" altLang="en-US" dirty="0"/>
              <a:t>利用输入语句</a:t>
            </a:r>
            <a:endParaRPr lang="en-US" altLang="zh-CN" dirty="0"/>
          </a:p>
          <a:p>
            <a:pPr lvl="1" algn="ctr" eaLnBrk="1" hangingPunct="1">
              <a:buNone/>
            </a:pPr>
            <a:r>
              <a:rPr lang="en-US" altLang="zh-CN" b="1" dirty="0" err="1">
                <a:latin typeface="Courier New" pitchFamily="49" charset="0"/>
              </a:rPr>
              <a:t>cin</a:t>
            </a:r>
            <a:r>
              <a:rPr lang="en-US" altLang="zh-CN" b="1" dirty="0">
                <a:latin typeface="Courier New" pitchFamily="49" charset="0"/>
              </a:rPr>
              <a:t>&gt;&gt;a[</a:t>
            </a:r>
            <a:r>
              <a:rPr lang="en-US" altLang="zh-CN" b="1" dirty="0" err="1">
                <a:latin typeface="Courier New" pitchFamily="49" charset="0"/>
              </a:rPr>
              <a:t>i</a:t>
            </a:r>
            <a:r>
              <a:rPr lang="en-US" altLang="zh-CN" b="1" dirty="0">
                <a:latin typeface="Courier New" pitchFamily="49" charset="0"/>
              </a:rPr>
              <a:t>];</a:t>
            </a:r>
          </a:p>
        </p:txBody>
      </p:sp>
      <p:sp>
        <p:nvSpPr>
          <p:cNvPr id="4" name="矩形 3">
            <a:hlinkClick r:id="rId3" action="ppaction://hlinksldjump"/>
          </p:cNvPr>
          <p:cNvSpPr/>
          <p:nvPr/>
        </p:nvSpPr>
        <p:spPr>
          <a:xfrm>
            <a:off x="2"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数组概述 □</a:t>
            </a:r>
          </a:p>
        </p:txBody>
      </p:sp>
      <p:sp>
        <p:nvSpPr>
          <p:cNvPr id="5" name="矩形 4">
            <a:hlinkClick r:id="" action="ppaction://noaction"/>
          </p:cNvPr>
          <p:cNvSpPr/>
          <p:nvPr/>
        </p:nvSpPr>
        <p:spPr>
          <a:xfrm>
            <a:off x="2" y="23336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一维数组 ■</a:t>
            </a:r>
          </a:p>
        </p:txBody>
      </p:sp>
      <p:sp>
        <p:nvSpPr>
          <p:cNvPr id="6" name="矩形 5">
            <a:hlinkClick r:id="" action="ppaction://noaction"/>
          </p:cNvPr>
          <p:cNvSpPr/>
          <p:nvPr/>
        </p:nvSpPr>
        <p:spPr>
          <a:xfrm>
            <a:off x="2" y="414340"/>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二维数组 □</a:t>
            </a:r>
          </a:p>
        </p:txBody>
      </p:sp>
      <p:sp>
        <p:nvSpPr>
          <p:cNvPr id="7" name="矩形 6">
            <a:hlinkClick r:id="" action="ppaction://noaction"/>
          </p:cNvPr>
          <p:cNvSpPr/>
          <p:nvPr/>
        </p:nvSpPr>
        <p:spPr>
          <a:xfrm>
            <a:off x="2" y="593727"/>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字符数组 □</a:t>
            </a:r>
          </a:p>
        </p:txBody>
      </p:sp>
      <p:sp>
        <p:nvSpPr>
          <p:cNvPr id="8" name="矩形 7">
            <a:hlinkClick r:id="" action="ppaction://noaction"/>
          </p:cNvPr>
          <p:cNvSpPr/>
          <p:nvPr/>
        </p:nvSpPr>
        <p:spPr>
          <a:xfrm>
            <a:off x="2786065"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一维数组说明</a:t>
            </a:r>
          </a:p>
        </p:txBody>
      </p:sp>
      <p:sp>
        <p:nvSpPr>
          <p:cNvPr id="9" name="矩形 8">
            <a:hlinkClick r:id="" action="ppaction://noaction"/>
          </p:cNvPr>
          <p:cNvSpPr/>
          <p:nvPr/>
        </p:nvSpPr>
        <p:spPr>
          <a:xfrm>
            <a:off x="2786065" y="233365"/>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一维数组的存储方式</a:t>
            </a:r>
          </a:p>
        </p:txBody>
      </p:sp>
      <p:sp>
        <p:nvSpPr>
          <p:cNvPr id="10" name="矩形 9">
            <a:hlinkClick r:id="" action="ppaction://noaction"/>
          </p:cNvPr>
          <p:cNvSpPr/>
          <p:nvPr/>
        </p:nvSpPr>
        <p:spPr>
          <a:xfrm>
            <a:off x="2786065" y="41434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一维数组的初始化</a:t>
            </a:r>
          </a:p>
        </p:txBody>
      </p:sp>
      <p:sp>
        <p:nvSpPr>
          <p:cNvPr id="11" name="矩形 10">
            <a:hlinkClick r:id="" action="ppaction://noaction"/>
          </p:cNvPr>
          <p:cNvSpPr/>
          <p:nvPr/>
        </p:nvSpPr>
        <p:spPr>
          <a:xfrm>
            <a:off x="2786402" y="594002"/>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一维数组元素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一维数组元素</a:t>
            </a:r>
          </a:p>
        </p:txBody>
      </p:sp>
      <p:sp>
        <p:nvSpPr>
          <p:cNvPr id="148483" name="内容占位符 2"/>
          <p:cNvSpPr>
            <a:spLocks noGrp="1"/>
          </p:cNvSpPr>
          <p:nvPr>
            <p:ph idx="1"/>
          </p:nvPr>
        </p:nvSpPr>
        <p:spPr>
          <a:xfrm>
            <a:off x="457202" y="1916832"/>
            <a:ext cx="8258175" cy="4407768"/>
          </a:xfrm>
        </p:spPr>
        <p:txBody>
          <a:bodyPr/>
          <a:lstStyle/>
          <a:p>
            <a:pPr eaLnBrk="1" hangingPunct="1"/>
            <a:r>
              <a:rPr lang="zh-CN" altLang="en-US" dirty="0">
                <a:solidFill>
                  <a:srgbClr val="C00000"/>
                </a:solidFill>
              </a:rPr>
              <a:t>简单示例</a:t>
            </a:r>
            <a:endParaRPr lang="en-US" altLang="zh-CN" dirty="0">
              <a:solidFill>
                <a:srgbClr val="C00000"/>
              </a:solidFill>
            </a:endParaRPr>
          </a:p>
          <a:p>
            <a:pPr marL="457200" lvl="1" indent="0" eaLnBrk="1" hangingPunct="1">
              <a:buNone/>
            </a:pP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a[10],</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a:t>
            </a:r>
          </a:p>
          <a:p>
            <a:pPr marL="457200" lvl="1" indent="0" eaLnBrk="1" hangingPunct="1">
              <a:buNone/>
            </a:pPr>
            <a:r>
              <a:rPr lang="en-US" altLang="zh-CN" b="1" dirty="0">
                <a:latin typeface="Courier New" pitchFamily="49" charset="0"/>
                <a:cs typeface="Courier New" pitchFamily="49" charset="0"/>
              </a:rPr>
              <a:t>a[3]=123;</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为数组</a:t>
            </a:r>
            <a:r>
              <a:rPr lang="en-US" altLang="zh-CN" b="1" dirty="0">
                <a:solidFill>
                  <a:srgbClr val="00B050"/>
                </a:solidFill>
                <a:latin typeface="Courier New" pitchFamily="49" charset="0"/>
                <a:cs typeface="Courier New" pitchFamily="49" charset="0"/>
              </a:rPr>
              <a:t>a</a:t>
            </a:r>
            <a:r>
              <a:rPr lang="zh-CN" altLang="en-US" b="1" dirty="0">
                <a:solidFill>
                  <a:srgbClr val="00B050"/>
                </a:solidFill>
                <a:latin typeface="Courier New" pitchFamily="49" charset="0"/>
                <a:cs typeface="Courier New" pitchFamily="49" charset="0"/>
              </a:rPr>
              <a:t>的第</a:t>
            </a:r>
            <a:r>
              <a:rPr lang="en-US" altLang="zh-CN" b="1" dirty="0">
                <a:solidFill>
                  <a:srgbClr val="00B050"/>
                </a:solidFill>
                <a:latin typeface="Courier New" pitchFamily="49" charset="0"/>
                <a:cs typeface="Courier New" pitchFamily="49" charset="0"/>
              </a:rPr>
              <a:t>4</a:t>
            </a:r>
            <a:r>
              <a:rPr lang="zh-CN" altLang="en-US" b="1" dirty="0">
                <a:solidFill>
                  <a:srgbClr val="00B050"/>
                </a:solidFill>
                <a:latin typeface="Courier New" pitchFamily="49" charset="0"/>
                <a:cs typeface="Courier New" pitchFamily="49" charset="0"/>
              </a:rPr>
              <a:t>个元素赋值</a:t>
            </a:r>
            <a:r>
              <a:rPr lang="en-US" altLang="zh-CN" b="1" dirty="0">
                <a:solidFill>
                  <a:srgbClr val="00B050"/>
                </a:solidFill>
                <a:latin typeface="Courier New" pitchFamily="49" charset="0"/>
                <a:cs typeface="Courier New" pitchFamily="49" charset="0"/>
              </a:rPr>
              <a:t>123</a:t>
            </a:r>
          </a:p>
          <a:p>
            <a:pPr marL="457200" lvl="1" indent="0" eaLnBrk="1" hangingPunct="1">
              <a:buNone/>
            </a:pPr>
            <a:r>
              <a:rPr lang="en-US" altLang="zh-CN" b="1" dirty="0" err="1">
                <a:latin typeface="Courier New" pitchFamily="49" charset="0"/>
                <a:cs typeface="Courier New" pitchFamily="49" charset="0"/>
              </a:rPr>
              <a:t>cin</a:t>
            </a:r>
            <a:r>
              <a:rPr lang="en-US" altLang="zh-CN" b="1" dirty="0">
                <a:latin typeface="Courier New" pitchFamily="49" charset="0"/>
                <a:cs typeface="Courier New" pitchFamily="49" charset="0"/>
              </a:rPr>
              <a:t>&gt;&gt;a[9];</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输入数组</a:t>
            </a:r>
            <a:r>
              <a:rPr lang="en-US" altLang="zh-CN" b="1" dirty="0">
                <a:solidFill>
                  <a:srgbClr val="00B050"/>
                </a:solidFill>
                <a:latin typeface="Courier New" pitchFamily="49" charset="0"/>
                <a:cs typeface="Courier New" pitchFamily="49" charset="0"/>
              </a:rPr>
              <a:t>a</a:t>
            </a:r>
            <a:r>
              <a:rPr lang="zh-CN" altLang="en-US" b="1" dirty="0">
                <a:solidFill>
                  <a:srgbClr val="00B050"/>
                </a:solidFill>
                <a:latin typeface="Courier New" pitchFamily="49" charset="0"/>
                <a:cs typeface="Courier New" pitchFamily="49" charset="0"/>
              </a:rPr>
              <a:t>的第</a:t>
            </a:r>
            <a:r>
              <a:rPr lang="en-US" altLang="zh-CN" b="1" dirty="0">
                <a:solidFill>
                  <a:srgbClr val="00B050"/>
                </a:solidFill>
                <a:latin typeface="Courier New" pitchFamily="49" charset="0"/>
                <a:cs typeface="Courier New" pitchFamily="49" charset="0"/>
              </a:rPr>
              <a:t>10</a:t>
            </a:r>
            <a:r>
              <a:rPr lang="zh-CN" altLang="en-US" b="1" dirty="0">
                <a:solidFill>
                  <a:srgbClr val="00B050"/>
                </a:solidFill>
                <a:latin typeface="Courier New" pitchFamily="49" charset="0"/>
                <a:cs typeface="Courier New" pitchFamily="49" charset="0"/>
              </a:rPr>
              <a:t>个元素值</a:t>
            </a:r>
            <a:endParaRPr lang="en-US" altLang="zh-CN" b="1" dirty="0">
              <a:solidFill>
                <a:srgbClr val="00B050"/>
              </a:solidFill>
              <a:latin typeface="Courier New" pitchFamily="49" charset="0"/>
              <a:cs typeface="Courier New" pitchFamily="49" charset="0"/>
            </a:endParaRPr>
          </a:p>
          <a:p>
            <a:pPr marL="457200" lvl="1" indent="0" eaLnBrk="1" hangingPunct="1">
              <a:buNone/>
            </a:pPr>
            <a:r>
              <a:rPr lang="en-US" altLang="zh-CN" b="1" dirty="0">
                <a:latin typeface="Courier New" pitchFamily="49" charset="0"/>
                <a:cs typeface="Courier New" pitchFamily="49" charset="0"/>
              </a:rPr>
              <a:t>a[i-1]=a[3]+2*a[2*4+1];</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计算下标表达式的值，用</a:t>
            </a:r>
            <a:r>
              <a:rPr lang="en-US" altLang="zh-CN" b="1" dirty="0">
                <a:solidFill>
                  <a:srgbClr val="00B050"/>
                </a:solidFill>
                <a:latin typeface="Courier New" pitchFamily="49" charset="0"/>
                <a:cs typeface="Courier New" pitchFamily="49" charset="0"/>
              </a:rPr>
              <a:t>a[3]</a:t>
            </a:r>
            <a:r>
              <a:rPr lang="zh-CN" altLang="en-US" b="1" dirty="0">
                <a:solidFill>
                  <a:srgbClr val="00B050"/>
                </a:solidFill>
                <a:latin typeface="Courier New" pitchFamily="49" charset="0"/>
                <a:cs typeface="Courier New" pitchFamily="49" charset="0"/>
              </a:rPr>
              <a:t>和</a:t>
            </a:r>
            <a:r>
              <a:rPr lang="en-US" altLang="zh-CN" b="1" dirty="0">
                <a:solidFill>
                  <a:srgbClr val="00B050"/>
                </a:solidFill>
                <a:latin typeface="Courier New" pitchFamily="49" charset="0"/>
                <a:cs typeface="Courier New" pitchFamily="49" charset="0"/>
              </a:rPr>
              <a:t>a[9]</a:t>
            </a:r>
            <a:r>
              <a:rPr lang="zh-CN" altLang="en-US" b="1" dirty="0">
                <a:solidFill>
                  <a:srgbClr val="00B050"/>
                </a:solidFill>
                <a:latin typeface="Courier New" pitchFamily="49" charset="0"/>
                <a:cs typeface="Courier New" pitchFamily="49" charset="0"/>
              </a:rPr>
              <a:t>参加运算，结果赋给</a:t>
            </a:r>
            <a:r>
              <a:rPr lang="en-US" altLang="zh-CN" b="1" dirty="0">
                <a:solidFill>
                  <a:srgbClr val="00B050"/>
                </a:solidFill>
                <a:latin typeface="Courier New" pitchFamily="49" charset="0"/>
                <a:cs typeface="Courier New" pitchFamily="49" charset="0"/>
              </a:rPr>
              <a:t>a[0]*/</a:t>
            </a:r>
          </a:p>
          <a:p>
            <a:pPr marL="457200" lvl="1" indent="0" eaLnBrk="1" hangingPunct="1">
              <a:buNone/>
            </a:pP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&lt;&lt;"a[0]="&lt;&lt;a[0]&lt;&lt;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输出</a:t>
            </a:r>
            <a:r>
              <a:rPr lang="en-US" altLang="zh-CN" b="1" dirty="0">
                <a:solidFill>
                  <a:srgbClr val="00B050"/>
                </a:solidFill>
                <a:latin typeface="Courier New" pitchFamily="49" charset="0"/>
                <a:cs typeface="Courier New" pitchFamily="49" charset="0"/>
              </a:rPr>
              <a:t>a[0]</a:t>
            </a:r>
          </a:p>
          <a:p>
            <a:pPr marL="457200" lvl="1" indent="0" eaLnBrk="1" hangingPunct="1">
              <a:buNone/>
            </a:pPr>
            <a:r>
              <a:rPr lang="en-US" altLang="zh-CN" b="1" dirty="0">
                <a:solidFill>
                  <a:srgbClr val="0000FF"/>
                </a:solidFill>
                <a:latin typeface="Courier New" pitchFamily="49" charset="0"/>
                <a:cs typeface="Courier New" pitchFamily="49" charset="0"/>
              </a:rPr>
              <a:t>if</a:t>
            </a:r>
            <a:r>
              <a:rPr lang="en-US" altLang="zh-CN" b="1" dirty="0">
                <a:latin typeface="Courier New" pitchFamily="49" charset="0"/>
                <a:cs typeface="Courier New" pitchFamily="49" charset="0"/>
              </a:rPr>
              <a:t> (a[3]&gt;a[9])</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数组元素进行关系运算</a:t>
            </a:r>
            <a:endParaRPr lang="en-US" altLang="zh-CN" b="1" dirty="0">
              <a:solidFill>
                <a:srgbClr val="00B050"/>
              </a:solidFill>
              <a:latin typeface="Courier New" pitchFamily="49" charset="0"/>
              <a:cs typeface="Courier New" pitchFamily="49" charset="0"/>
            </a:endParaRPr>
          </a:p>
          <a:p>
            <a:pPr lvl="1" eaLnBrk="1" hangingPunct="1">
              <a:buNone/>
            </a:pP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&lt;&lt;"a[3]&gt;a[9]"&lt;&lt;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lvl="1" eaLnBrk="1" hangingPunct="1"/>
            <a:endParaRPr lang="zh-CN" altLang="en-US" dirty="0"/>
          </a:p>
        </p:txBody>
      </p:sp>
      <p:sp>
        <p:nvSpPr>
          <p:cNvPr id="4" name="矩形 3">
            <a:hlinkClick r:id="rId3" action="ppaction://hlinksldjump"/>
          </p:cNvPr>
          <p:cNvSpPr/>
          <p:nvPr/>
        </p:nvSpPr>
        <p:spPr>
          <a:xfrm>
            <a:off x="2"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数组概述 □</a:t>
            </a:r>
          </a:p>
        </p:txBody>
      </p:sp>
      <p:sp>
        <p:nvSpPr>
          <p:cNvPr id="5" name="矩形 4">
            <a:hlinkClick r:id="" action="ppaction://noaction"/>
          </p:cNvPr>
          <p:cNvSpPr/>
          <p:nvPr/>
        </p:nvSpPr>
        <p:spPr>
          <a:xfrm>
            <a:off x="2" y="23336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一维数组 ■</a:t>
            </a:r>
          </a:p>
        </p:txBody>
      </p:sp>
      <p:sp>
        <p:nvSpPr>
          <p:cNvPr id="6" name="矩形 5">
            <a:hlinkClick r:id="" action="ppaction://noaction"/>
          </p:cNvPr>
          <p:cNvSpPr/>
          <p:nvPr/>
        </p:nvSpPr>
        <p:spPr>
          <a:xfrm>
            <a:off x="2" y="414340"/>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二维数组 □</a:t>
            </a:r>
          </a:p>
        </p:txBody>
      </p:sp>
      <p:sp>
        <p:nvSpPr>
          <p:cNvPr id="7" name="矩形 6">
            <a:hlinkClick r:id="" action="ppaction://noaction"/>
          </p:cNvPr>
          <p:cNvSpPr/>
          <p:nvPr/>
        </p:nvSpPr>
        <p:spPr>
          <a:xfrm>
            <a:off x="2" y="593727"/>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字符数组 □</a:t>
            </a:r>
          </a:p>
        </p:txBody>
      </p:sp>
      <p:sp>
        <p:nvSpPr>
          <p:cNvPr id="8" name="矩形 7">
            <a:hlinkClick r:id="" action="ppaction://noaction"/>
          </p:cNvPr>
          <p:cNvSpPr/>
          <p:nvPr/>
        </p:nvSpPr>
        <p:spPr>
          <a:xfrm>
            <a:off x="2786065"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一维数组说明</a:t>
            </a:r>
          </a:p>
        </p:txBody>
      </p:sp>
      <p:sp>
        <p:nvSpPr>
          <p:cNvPr id="9" name="矩形 8">
            <a:hlinkClick r:id="" action="ppaction://noaction"/>
          </p:cNvPr>
          <p:cNvSpPr/>
          <p:nvPr/>
        </p:nvSpPr>
        <p:spPr>
          <a:xfrm>
            <a:off x="2786065" y="233365"/>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一维数组的存储方式</a:t>
            </a:r>
          </a:p>
        </p:txBody>
      </p:sp>
      <p:sp>
        <p:nvSpPr>
          <p:cNvPr id="10" name="矩形 9">
            <a:hlinkClick r:id="" action="ppaction://noaction"/>
          </p:cNvPr>
          <p:cNvSpPr/>
          <p:nvPr/>
        </p:nvSpPr>
        <p:spPr>
          <a:xfrm>
            <a:off x="2786065" y="41434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一维数组的初始化</a:t>
            </a:r>
          </a:p>
        </p:txBody>
      </p:sp>
      <p:sp>
        <p:nvSpPr>
          <p:cNvPr id="11" name="矩形 10">
            <a:hlinkClick r:id="" action="ppaction://noaction"/>
          </p:cNvPr>
          <p:cNvSpPr/>
          <p:nvPr/>
        </p:nvSpPr>
        <p:spPr>
          <a:xfrm>
            <a:off x="2786402" y="594002"/>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一维数组元素</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6F30EB0-E383-4A8F-96BA-DDB7EA1EE5AC}"/>
              </a:ext>
            </a:extLst>
          </p:cNvPr>
          <p:cNvSpPr>
            <a:spLocks noGrp="1"/>
          </p:cNvSpPr>
          <p:nvPr>
            <p:ph idx="1"/>
          </p:nvPr>
        </p:nvSpPr>
        <p:spPr/>
        <p:txBody>
          <a:bodyPr/>
          <a:lstStyle/>
          <a:p>
            <a:pPr marL="0" indent="0">
              <a:buNone/>
            </a:pPr>
            <a:r>
              <a:rPr lang="zh-CN" altLang="en-US" dirty="0"/>
              <a:t>数组的基本概念</a:t>
            </a:r>
            <a:endParaRPr lang="en-US" altLang="zh-CN" dirty="0"/>
          </a:p>
          <a:p>
            <a:pPr marL="0" indent="0">
              <a:buNone/>
            </a:pPr>
            <a:r>
              <a:rPr lang="zh-CN" altLang="en-US" dirty="0"/>
              <a:t>一维数组基本语法</a:t>
            </a:r>
            <a:endParaRPr lang="en-US" altLang="zh-CN" dirty="0"/>
          </a:p>
          <a:p>
            <a:pPr marL="0" indent="0">
              <a:buNone/>
            </a:pPr>
            <a:r>
              <a:rPr lang="zh-CN" altLang="en-US" dirty="0"/>
              <a:t>一维数组存储方式</a:t>
            </a:r>
            <a:endParaRPr lang="en-US" altLang="zh-CN" dirty="0"/>
          </a:p>
          <a:p>
            <a:pPr marL="0" indent="0">
              <a:buNone/>
            </a:pPr>
            <a:r>
              <a:rPr lang="zh-CN" altLang="en-US" dirty="0"/>
              <a:t>一维数组初始化</a:t>
            </a:r>
            <a:endParaRPr lang="en-US" altLang="zh-CN" dirty="0"/>
          </a:p>
          <a:p>
            <a:pPr marL="0" indent="0">
              <a:buNone/>
            </a:pPr>
            <a:r>
              <a:rPr lang="zh-CN" altLang="en-US" dirty="0"/>
              <a:t>一维数组元素的访问</a:t>
            </a:r>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81AF4C82-54E3-41E2-A512-87D992F96D89}"/>
              </a:ext>
            </a:extLst>
          </p:cNvPr>
          <p:cNvSpPr>
            <a:spLocks noGrp="1"/>
          </p:cNvSpPr>
          <p:nvPr>
            <p:ph type="title"/>
          </p:nvPr>
        </p:nvSpPr>
        <p:spPr/>
        <p:txBody>
          <a:bodyPr/>
          <a:lstStyle/>
          <a:p>
            <a:r>
              <a:rPr lang="en-US" altLang="zh-CN" dirty="0"/>
              <a:t>Summary</a:t>
            </a:r>
            <a:endParaRPr lang="zh-CN" altLang="en-US" dirty="0"/>
          </a:p>
        </p:txBody>
      </p:sp>
      <p:sp>
        <p:nvSpPr>
          <p:cNvPr id="4" name="灯片编号占位符 3">
            <a:extLst>
              <a:ext uri="{FF2B5EF4-FFF2-40B4-BE49-F238E27FC236}">
                <a16:creationId xmlns:a16="http://schemas.microsoft.com/office/drawing/2014/main" id="{5F5064E1-9242-47ED-A433-7E861361DBD8}"/>
              </a:ext>
            </a:extLst>
          </p:cNvPr>
          <p:cNvSpPr>
            <a:spLocks noGrp="1"/>
          </p:cNvSpPr>
          <p:nvPr>
            <p:ph type="sldNum" sz="quarter" idx="11"/>
          </p:nvPr>
        </p:nvSpPr>
        <p:spPr/>
        <p:txBody>
          <a:bodyPr/>
          <a:lstStyle/>
          <a:p>
            <a:pPr>
              <a:defRPr/>
            </a:pPr>
            <a:fld id="{D5143908-0819-4B70-B92B-71A05F9F97D4}" type="slidenum">
              <a:rPr lang="zh-CN" altLang="en-US" smtClean="0"/>
              <a:pPr>
                <a:defRPr/>
              </a:pPr>
              <a:t>15</a:t>
            </a:fld>
            <a:endParaRPr lang="zh-CN" altLang="en-US" dirty="0"/>
          </a:p>
        </p:txBody>
      </p:sp>
    </p:spTree>
    <p:custDataLst>
      <p:tags r:id="rId1"/>
    </p:custDataLst>
    <p:extLst>
      <p:ext uri="{BB962C8B-B14F-4D97-AF65-F5344CB8AC3E}">
        <p14:creationId xmlns:p14="http://schemas.microsoft.com/office/powerpoint/2010/main" val="324860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bwMode="auto">
          <a:xfrm>
            <a:off x="1115616" y="1310707"/>
            <a:ext cx="7315200" cy="2143125"/>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zh-CN" altLang="en-US" sz="2600" dirty="0">
                <a:solidFill>
                  <a:srgbClr val="000000"/>
                </a:solidFill>
              </a:rPr>
              <a:t>请问下段程序的输出结果是什么： </a:t>
            </a:r>
            <a:endParaRPr lang="en-US" altLang="zh-CN" sz="2600" dirty="0">
              <a:solidFill>
                <a:srgbClr val="000000"/>
              </a:solidFill>
            </a:endParaRPr>
          </a:p>
          <a:p>
            <a:pPr eaLnBrk="0" hangingPunct="0"/>
            <a:r>
              <a:rPr lang="en-US" altLang="zh-CN" sz="2600" dirty="0" err="1">
                <a:solidFill>
                  <a:srgbClr val="000000"/>
                </a:solidFill>
              </a:rPr>
              <a:t>i</a:t>
            </a:r>
            <a:r>
              <a:rPr kumimoji="0" lang="en-US" altLang="zh-CN" sz="2600" b="0" i="0" u="none" strike="noStrike" cap="none" normalizeH="0" baseline="0" dirty="0" err="1">
                <a:ln>
                  <a:noFill/>
                </a:ln>
                <a:solidFill>
                  <a:srgbClr val="000000"/>
                </a:solidFill>
                <a:effectLst/>
                <a:latin typeface="Times New Roman" pitchFamily="18" charset="0"/>
              </a:rPr>
              <a:t>nt</a:t>
            </a:r>
            <a:r>
              <a:rPr kumimoji="0" lang="en-US" altLang="zh-CN" sz="2600" b="0" i="0" u="none" strike="noStrike" cap="none" normalizeH="0" dirty="0">
                <a:ln>
                  <a:noFill/>
                </a:ln>
                <a:solidFill>
                  <a:srgbClr val="000000"/>
                </a:solidFill>
                <a:effectLst/>
                <a:latin typeface="Times New Roman" pitchFamily="18" charset="0"/>
              </a:rPr>
              <a:t> a[10];</a:t>
            </a:r>
          </a:p>
          <a:p>
            <a:pPr eaLnBrk="0" hangingPunct="0"/>
            <a:r>
              <a:rPr lang="en-US" altLang="zh-CN" sz="2600" dirty="0">
                <a:solidFill>
                  <a:srgbClr val="000000"/>
                </a:solidFill>
              </a:rPr>
              <a:t>f</a:t>
            </a:r>
            <a:r>
              <a:rPr lang="en-US" altLang="zh-CN" sz="2600" baseline="0" dirty="0">
                <a:solidFill>
                  <a:srgbClr val="000000"/>
                </a:solidFill>
              </a:rPr>
              <a:t>or(</a:t>
            </a:r>
            <a:r>
              <a:rPr lang="en-US" altLang="zh-CN" sz="2600" baseline="0" dirty="0" err="1">
                <a:solidFill>
                  <a:srgbClr val="000000"/>
                </a:solidFill>
              </a:rPr>
              <a:t>int</a:t>
            </a:r>
            <a:r>
              <a:rPr lang="en-US" altLang="zh-CN" sz="2600" baseline="0" dirty="0">
                <a:solidFill>
                  <a:srgbClr val="000000"/>
                </a:solidFill>
              </a:rPr>
              <a:t> </a:t>
            </a:r>
            <a:r>
              <a:rPr lang="en-US" altLang="zh-CN" sz="2600" baseline="0" dirty="0" err="1">
                <a:solidFill>
                  <a:srgbClr val="000000"/>
                </a:solidFill>
              </a:rPr>
              <a:t>i</a:t>
            </a:r>
            <a:r>
              <a:rPr lang="en-US" altLang="zh-CN" sz="2600" baseline="0" dirty="0">
                <a:solidFill>
                  <a:srgbClr val="000000"/>
                </a:solidFill>
              </a:rPr>
              <a:t>=0, j=0; </a:t>
            </a:r>
            <a:r>
              <a:rPr lang="en-US" altLang="zh-CN" sz="2600" dirty="0">
                <a:solidFill>
                  <a:srgbClr val="000000"/>
                </a:solidFill>
              </a:rPr>
              <a:t>j</a:t>
            </a:r>
            <a:r>
              <a:rPr lang="en-US" altLang="zh-CN" sz="2600" baseline="0" dirty="0">
                <a:solidFill>
                  <a:srgbClr val="000000"/>
                </a:solidFill>
              </a:rPr>
              <a:t>&lt;10; </a:t>
            </a:r>
            <a:r>
              <a:rPr lang="en-US" altLang="zh-CN" sz="2600" baseline="0" dirty="0" err="1">
                <a:solidFill>
                  <a:srgbClr val="000000"/>
                </a:solidFill>
              </a:rPr>
              <a:t>i</a:t>
            </a:r>
            <a:r>
              <a:rPr lang="en-US" altLang="zh-CN" sz="2600" baseline="0" dirty="0">
                <a:solidFill>
                  <a:srgbClr val="000000"/>
                </a:solidFill>
              </a:rPr>
              <a:t>++)</a:t>
            </a:r>
          </a:p>
          <a:p>
            <a:pPr eaLnBrk="0" hangingPunct="0"/>
            <a:r>
              <a:rPr kumimoji="0" lang="en-US" altLang="zh-CN" sz="2600" b="0" i="0" u="none" strike="noStrike" cap="none" normalizeH="0" baseline="0" dirty="0">
                <a:ln>
                  <a:noFill/>
                </a:ln>
                <a:solidFill>
                  <a:srgbClr val="000000"/>
                </a:solidFill>
                <a:effectLst/>
                <a:latin typeface="Times New Roman" pitchFamily="18" charset="0"/>
              </a:rPr>
              <a:t>	a[</a:t>
            </a:r>
            <a:r>
              <a:rPr kumimoji="0" lang="en-US" altLang="zh-CN" sz="2600" b="0" i="0" u="none" strike="noStrike" cap="none" normalizeH="0" baseline="0" dirty="0" err="1">
                <a:ln>
                  <a:noFill/>
                </a:ln>
                <a:solidFill>
                  <a:srgbClr val="000000"/>
                </a:solidFill>
                <a:effectLst/>
                <a:latin typeface="Times New Roman" pitchFamily="18" charset="0"/>
              </a:rPr>
              <a:t>i</a:t>
            </a:r>
            <a:r>
              <a:rPr kumimoji="0" lang="en-US" altLang="zh-CN" sz="2600" b="0" i="0" u="none" strike="noStrike" cap="none" normalizeH="0" baseline="0" dirty="0">
                <a:ln>
                  <a:noFill/>
                </a:ln>
                <a:solidFill>
                  <a:srgbClr val="000000"/>
                </a:solidFill>
                <a:effectLst/>
                <a:latin typeface="Times New Roman" pitchFamily="18" charset="0"/>
              </a:rPr>
              <a:t>]=j++;</a:t>
            </a:r>
          </a:p>
          <a:p>
            <a:pPr eaLnBrk="0" hangingPunct="0"/>
            <a:r>
              <a:rPr lang="en-US" altLang="zh-CN" sz="2600" dirty="0" err="1">
                <a:solidFill>
                  <a:srgbClr val="000000"/>
                </a:solidFill>
              </a:rPr>
              <a:t>cout</a:t>
            </a:r>
            <a:r>
              <a:rPr lang="en-US" altLang="zh-CN" sz="2600" dirty="0">
                <a:solidFill>
                  <a:srgbClr val="000000"/>
                </a:solidFill>
              </a:rPr>
              <a:t>&lt;&lt;a[5]&lt;&lt;“,”&lt;&lt;a[9]&lt;&lt;</a:t>
            </a:r>
            <a:r>
              <a:rPr lang="en-US" altLang="zh-CN" sz="2600" dirty="0" err="1">
                <a:solidFill>
                  <a:srgbClr val="000000"/>
                </a:solidFill>
              </a:rPr>
              <a:t>endl</a:t>
            </a:r>
            <a:r>
              <a:rPr lang="en-US" altLang="zh-CN" sz="2600" dirty="0">
                <a:solidFill>
                  <a:srgbClr val="000000"/>
                </a:solidFill>
              </a:rPr>
              <a:t>;</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5" name="矩形 4"/>
          <p:cNvSpPr/>
          <p:nvPr>
            <p:custDataLst>
              <p:tags r:id="rId3"/>
            </p:custDataLst>
          </p:nvPr>
        </p:nvSpPr>
        <p:spPr bwMode="auto">
          <a:xfrm>
            <a:off x="1925960" y="4005064"/>
            <a:ext cx="310324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5,9</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6" name="矩形 5"/>
          <p:cNvSpPr/>
          <p:nvPr>
            <p:custDataLst>
              <p:tags r:id="rId4"/>
            </p:custDataLst>
          </p:nvPr>
        </p:nvSpPr>
        <p:spPr bwMode="auto">
          <a:xfrm>
            <a:off x="5981431" y="4005064"/>
            <a:ext cx="3031232"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kumimoji="0" lang="en-US" altLang="zh-CN" sz="2600" b="0" i="0" u="none" strike="noStrike" cap="none" normalizeH="0" baseline="0" dirty="0">
                <a:ln>
                  <a:noFill/>
                </a:ln>
                <a:solidFill>
                  <a:srgbClr val="000000"/>
                </a:solidFill>
                <a:effectLst/>
                <a:latin typeface="Times New Roman" pitchFamily="18" charset="0"/>
              </a:rPr>
              <a:t>4,8</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7" name="矩形 6"/>
          <p:cNvSpPr/>
          <p:nvPr>
            <p:custDataLst>
              <p:tags r:id="rId5"/>
            </p:custDataLst>
          </p:nvPr>
        </p:nvSpPr>
        <p:spPr bwMode="auto">
          <a:xfrm>
            <a:off x="1915666" y="5014912"/>
            <a:ext cx="3113534"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kumimoji="0" lang="en-US" altLang="zh-CN" sz="2600" b="0" i="0" u="none" strike="noStrike" cap="none" normalizeH="0" baseline="0" dirty="0">
                <a:ln>
                  <a:noFill/>
                </a:ln>
                <a:solidFill>
                  <a:srgbClr val="000000"/>
                </a:solidFill>
                <a:effectLst/>
                <a:latin typeface="Times New Roman" pitchFamily="18" charset="0"/>
              </a:rPr>
              <a:t>6,10</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8" name="矩形 7"/>
          <p:cNvSpPr/>
          <p:nvPr>
            <p:custDataLst>
              <p:tags r:id="rId6"/>
            </p:custDataLst>
          </p:nvPr>
        </p:nvSpPr>
        <p:spPr bwMode="auto">
          <a:xfrm>
            <a:off x="6012160" y="5014912"/>
            <a:ext cx="3366244"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kumimoji="0" lang="en-US" altLang="zh-CN" sz="2600" b="0" i="0" u="none" strike="noStrike" cap="none" normalizeH="0" baseline="0" dirty="0">
                <a:ln>
                  <a:noFill/>
                </a:ln>
                <a:solidFill>
                  <a:srgbClr val="000000"/>
                </a:solidFill>
                <a:effectLst/>
                <a:latin typeface="Times New Roman" pitchFamily="18" charset="0"/>
              </a:rPr>
              <a:t>6,0</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9" name="椭圆 8"/>
          <p:cNvSpPr>
            <a:spLocks noChangeAspect="1"/>
          </p:cNvSpPr>
          <p:nvPr>
            <p:custDataLst>
              <p:tags r:id="rId7"/>
            </p:custDataLst>
          </p:nvPr>
        </p:nvSpPr>
        <p:spPr bwMode="auto">
          <a:xfrm>
            <a:off x="1128482" y="4069357"/>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A</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0" name="椭圆 9"/>
          <p:cNvSpPr>
            <a:spLocks noChangeAspect="1"/>
          </p:cNvSpPr>
          <p:nvPr>
            <p:custDataLst>
              <p:tags r:id="rId8"/>
            </p:custDataLst>
          </p:nvPr>
        </p:nvSpPr>
        <p:spPr bwMode="auto">
          <a:xfrm>
            <a:off x="5220072" y="4127779"/>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B</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1" name="椭圆 10"/>
          <p:cNvSpPr>
            <a:spLocks noChangeAspect="1"/>
          </p:cNvSpPr>
          <p:nvPr>
            <p:custDataLst>
              <p:tags r:id="rId9"/>
            </p:custDataLst>
          </p:nvPr>
        </p:nvSpPr>
        <p:spPr bwMode="auto">
          <a:xfrm>
            <a:off x="1128482" y="50792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Times New Roman" pitchFamily="18" charset="0"/>
              </a:rPr>
              <a:t>C</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2" name="椭圆 11"/>
          <p:cNvSpPr>
            <a:spLocks noChangeAspect="1"/>
          </p:cNvSpPr>
          <p:nvPr>
            <p:custDataLst>
              <p:tags r:id="rId10"/>
            </p:custDataLst>
          </p:nvPr>
        </p:nvSpPr>
        <p:spPr bwMode="auto">
          <a:xfrm>
            <a:off x="5220072" y="50792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D</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3" name="圆角矩形 12"/>
          <p:cNvSpPr/>
          <p:nvPr>
            <p:custDataLst>
              <p:tags r:id="rId11"/>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itchFamily="18" charset="0"/>
              </a:rPr>
              <a:t>提交</a:t>
            </a:r>
            <a:endParaRPr kumimoji="0" lang="zh-CN" altLang="en-US" sz="1600" b="0" i="0" u="none" strike="noStrike" cap="none" normalizeH="0" baseline="0" dirty="0">
              <a:ln>
                <a:noFill/>
              </a:ln>
              <a:solidFill>
                <a:srgbClr val="FFFFFF"/>
              </a:solidFill>
              <a:effectLst/>
              <a:latin typeface="Times New Roman" pitchFamily="18" charset="0"/>
            </a:endParaRP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2540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p:nvPr>
              <p:custDataLst>
                <p:tags r:id="rId16"/>
              </p:custDataLst>
            </p:nvPr>
          </p:nvSpPr>
          <p:spPr bwMode="auto">
            <a:xfrm>
              <a:off x="254000" y="0"/>
              <a:ext cx="1270000" cy="635000"/>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kumimoji="0" lang="zh-CN" altLang="en-US" sz="2600" b="0" i="0" u="none" strike="noStrike" cap="none" normalizeH="0" baseline="0">
                  <a:ln>
                    <a:noFill/>
                  </a:ln>
                  <a:solidFill>
                    <a:srgbClr val="000000"/>
                  </a:solidFill>
                  <a:effectLst/>
                  <a:latin typeface="Times New Roman" pitchFamily="18" charset="0"/>
                </a:rPr>
                <a:t>单选题</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18" name="TipText"/>
            <p:cNvSpPr txBox="1"/>
            <p:nvPr>
              <p:custDataLst>
                <p:tags r:id="rId17"/>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5439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115616" y="2451736"/>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请问以下程序段的输出结果是什么</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dirty="0"/>
              <a:t>#include&lt;</a:t>
            </a:r>
            <a:r>
              <a:rPr lang="en-US" altLang="zh-CN" dirty="0" err="1"/>
              <a:t>iostream</a:t>
            </a:r>
            <a:r>
              <a:rPr lang="en-US" altLang="zh-CN" dirty="0"/>
              <a:t>&gt;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err="1"/>
              <a:t>std</a:t>
            </a:r>
            <a:r>
              <a:rPr lang="en-US" altLang="zh-CN" dirty="0"/>
              <a:t>;</a:t>
            </a:r>
            <a:endParaRPr lang="zh-CN" altLang="en-US" dirty="0"/>
          </a:p>
          <a:p>
            <a:r>
              <a:rPr lang="en-US" altLang="zh-CN" dirty="0" err="1"/>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err="1"/>
              <a:t>int</a:t>
            </a:r>
            <a:r>
              <a:rPr lang="zh-CN" altLang="en-US" dirty="0"/>
              <a:t> </a:t>
            </a:r>
            <a:r>
              <a:rPr lang="en-US" altLang="zh-CN" dirty="0"/>
              <a:t>a[10]={1,2,3,4,5};</a:t>
            </a:r>
            <a:endParaRPr lang="zh-CN" altLang="en-US" dirty="0"/>
          </a:p>
          <a:p>
            <a:r>
              <a:rPr lang="zh-CN" altLang="en-US" dirty="0"/>
              <a:t>	</a:t>
            </a:r>
            <a:r>
              <a:rPr lang="en-US" altLang="zh-CN" dirty="0" err="1"/>
              <a:t>int</a:t>
            </a:r>
            <a:r>
              <a:rPr lang="zh-CN" altLang="en-US" dirty="0"/>
              <a:t> </a:t>
            </a:r>
            <a:r>
              <a:rPr lang="en-US" altLang="zh-CN" dirty="0"/>
              <a:t>b[]={1,2,3,4,5};</a:t>
            </a:r>
            <a:endParaRPr lang="zh-CN" altLang="en-US" dirty="0"/>
          </a:p>
          <a:p>
            <a:r>
              <a:rPr lang="zh-CN" altLang="en-US" dirty="0"/>
              <a:t>	</a:t>
            </a:r>
            <a:r>
              <a:rPr lang="en-US" altLang="zh-CN" dirty="0" err="1"/>
              <a:t>cout</a:t>
            </a:r>
            <a:r>
              <a:rPr lang="en-US" altLang="zh-CN" dirty="0"/>
              <a:t>&lt;&lt;</a:t>
            </a:r>
            <a:r>
              <a:rPr lang="en-US" altLang="zh-CN" dirty="0" err="1"/>
              <a:t>sizeof</a:t>
            </a:r>
            <a:r>
              <a:rPr lang="en-US" altLang="zh-CN" dirty="0"/>
              <a:t>(a)&lt;&lt;</a:t>
            </a:r>
            <a:r>
              <a:rPr lang="en-US" altLang="zh-CN" dirty="0" err="1"/>
              <a:t>endl</a:t>
            </a:r>
            <a:r>
              <a:rPr lang="en-US" altLang="zh-CN" dirty="0"/>
              <a:t>;</a:t>
            </a:r>
            <a:endParaRPr lang="zh-CN" altLang="en-US" dirty="0"/>
          </a:p>
          <a:p>
            <a:r>
              <a:rPr lang="zh-CN" altLang="en-US" dirty="0"/>
              <a:t>	</a:t>
            </a:r>
            <a:r>
              <a:rPr lang="en-US" altLang="zh-CN" dirty="0" err="1"/>
              <a:t>cout</a:t>
            </a:r>
            <a:r>
              <a:rPr lang="en-US" altLang="zh-CN" dirty="0"/>
              <a:t>&lt;&lt;</a:t>
            </a:r>
            <a:r>
              <a:rPr lang="en-US" altLang="zh-CN" dirty="0" err="1"/>
              <a:t>sizeof</a:t>
            </a:r>
            <a:r>
              <a:rPr lang="en-US" altLang="zh-CN" dirty="0"/>
              <a:t>(b)&lt;&lt;</a:t>
            </a:r>
            <a:r>
              <a:rPr lang="en-US" altLang="zh-CN" dirty="0" err="1"/>
              <a:t>endl</a:t>
            </a:r>
            <a:r>
              <a:rPr lang="en-US" altLang="zh-CN" dirty="0"/>
              <a:t>;</a:t>
            </a:r>
            <a:endParaRPr lang="zh-CN" altLang="en-US" dirty="0"/>
          </a:p>
          <a:p>
            <a:r>
              <a:rPr lang="zh-CN" altLang="en-US" dirty="0"/>
              <a:t>	</a:t>
            </a:r>
            <a:r>
              <a:rPr lang="en-US" altLang="zh-CN" dirty="0"/>
              <a:t>return</a:t>
            </a:r>
            <a:r>
              <a:rPr lang="zh-CN" altLang="en-US" dirty="0"/>
              <a:t> </a:t>
            </a:r>
            <a:r>
              <a:rPr lang="en-US" altLang="zh-CN" dirty="0"/>
              <a:t>0;</a:t>
            </a:r>
            <a:endParaRPr lang="zh-CN" altLang="en-US" dirty="0"/>
          </a:p>
          <a:p>
            <a:r>
              <a:rPr lang="en-US" altLang="zh-CN" dirty="0"/>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6"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21867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内容占位符 2"/>
          <p:cNvSpPr>
            <a:spLocks noGrp="1"/>
          </p:cNvSpPr>
          <p:nvPr>
            <p:ph idx="1"/>
          </p:nvPr>
        </p:nvSpPr>
        <p:spPr>
          <a:xfrm>
            <a:off x="395536" y="980728"/>
            <a:ext cx="8153400" cy="1413519"/>
          </a:xfrm>
        </p:spPr>
        <p:txBody>
          <a:bodyPr/>
          <a:lstStyle/>
          <a:p>
            <a:pPr eaLnBrk="1" hangingPunct="1"/>
            <a:r>
              <a:rPr lang="en-US" altLang="zh-CN" dirty="0">
                <a:solidFill>
                  <a:srgbClr val="C00000"/>
                </a:solidFill>
              </a:rPr>
              <a:t>【</a:t>
            </a:r>
            <a:r>
              <a:rPr lang="zh-CN" altLang="en-US" dirty="0">
                <a:solidFill>
                  <a:srgbClr val="C00000"/>
                </a:solidFill>
              </a:rPr>
              <a:t>例</a:t>
            </a:r>
            <a:r>
              <a:rPr lang="en-US" altLang="zh-CN" dirty="0">
                <a:solidFill>
                  <a:srgbClr val="C00000"/>
                </a:solidFill>
              </a:rPr>
              <a:t>4.31】</a:t>
            </a:r>
            <a:r>
              <a:rPr lang="zh-CN" altLang="en-US" dirty="0">
                <a:solidFill>
                  <a:srgbClr val="C00000"/>
                </a:solidFill>
              </a:rPr>
              <a:t>从键盘输入10个</a:t>
            </a:r>
            <a:r>
              <a:rPr lang="en-US" altLang="zh-CN" dirty="0">
                <a:solidFill>
                  <a:srgbClr val="C00000"/>
                </a:solidFill>
              </a:rPr>
              <a:t>int</a:t>
            </a:r>
            <a:r>
              <a:rPr lang="zh-CN" altLang="en-US" dirty="0">
                <a:solidFill>
                  <a:srgbClr val="C00000"/>
                </a:solidFill>
              </a:rPr>
              <a:t>型数，而后按输入的相反顺序输出它们</a:t>
            </a:r>
            <a:endParaRPr lang="en-US" altLang="zh-CN" dirty="0">
              <a:solidFill>
                <a:srgbClr val="C00000"/>
              </a:solidFill>
            </a:endParaRPr>
          </a:p>
          <a:p>
            <a:pPr lvl="1" eaLnBrk="1" hangingPunct="1"/>
            <a:r>
              <a:rPr lang="zh-CN" altLang="en-US" dirty="0"/>
              <a:t>使用</a:t>
            </a:r>
            <a:r>
              <a:rPr lang="en-US" altLang="zh-CN" dirty="0"/>
              <a:t>int</a:t>
            </a:r>
            <a:r>
              <a:rPr lang="zh-CN" altLang="en-US" dirty="0"/>
              <a:t>型数组存放数据，通过下标变化实现</a:t>
            </a:r>
          </a:p>
        </p:txBody>
      </p:sp>
      <p:sp>
        <p:nvSpPr>
          <p:cNvPr id="149510" name="矩形 5"/>
          <p:cNvSpPr>
            <a:spLocks noChangeArrowheads="1"/>
          </p:cNvSpPr>
          <p:nvPr/>
        </p:nvSpPr>
        <p:spPr bwMode="auto">
          <a:xfrm>
            <a:off x="221704" y="2394247"/>
            <a:ext cx="8922296" cy="4090351"/>
          </a:xfrm>
          <a:prstGeom prst="rect">
            <a:avLst/>
          </a:prstGeom>
          <a:noFill/>
          <a:ln w="9525">
            <a:noFill/>
            <a:miter lim="800000"/>
            <a:headEnd/>
            <a:tailEnd/>
          </a:ln>
        </p:spPr>
        <p:txBody>
          <a:bodyPr wrap="square">
            <a:spAutoFit/>
          </a:body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include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iostream.h</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&gt;</a:t>
            </a: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using namespace</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std;</a:t>
            </a: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void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main(){</a:t>
            </a: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    int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a[10],</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说明</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int</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型一维数组</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a:t>
            </a: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&lt;&lt;"Input 10 integers:"&lt;&lt;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endParaRPr kumimoji="0" lang="zh-CN" altLang="en-US"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endParaRP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    for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=0;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&lt;10;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下标</a:t>
            </a:r>
            <a:r>
              <a:rPr kumimoji="0" lang="en-US" altLang="zh-CN" sz="2400" b="1" i="0" u="none" strike="noStrike" kern="1200" cap="none" spc="0" normalizeH="0" baseline="0" noProof="0" dirty="0" err="1">
                <a:ln>
                  <a:noFill/>
                </a:ln>
                <a:solidFill>
                  <a:srgbClr val="00B050"/>
                </a:solidFill>
                <a:effectLst/>
                <a:uLnTx/>
                <a:uFillTx/>
                <a:latin typeface="Courier New" pitchFamily="49" charset="0"/>
                <a:ea typeface="楷体_GB2312" pitchFamily="49" charset="-122"/>
                <a:cs typeface="Courier New" pitchFamily="49" charset="0"/>
              </a:rPr>
              <a:t>i</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从0起，递增变化到9</a:t>
            </a: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cin</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&gt;&gt;a[</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输入10个整数，依次放入各下标变量中</a:t>
            </a:r>
            <a:endPar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 The result ----"&lt;&lt;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endParaRPr kumimoji="0" lang="zh-CN" altLang="en-US"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endParaRP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    for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=9;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&gt;=0;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下标</a:t>
            </a:r>
            <a:r>
              <a:rPr kumimoji="0" lang="en-US" altLang="zh-CN" sz="2400" b="1" i="0" u="none" strike="noStrike" kern="1200" cap="none" spc="0" normalizeH="0" baseline="0" noProof="0" dirty="0" err="1">
                <a:ln>
                  <a:noFill/>
                </a:ln>
                <a:solidFill>
                  <a:srgbClr val="00B050"/>
                </a:solidFill>
                <a:effectLst/>
                <a:uLnTx/>
                <a:uFillTx/>
                <a:latin typeface="Courier New" pitchFamily="49" charset="0"/>
                <a:ea typeface="楷体_GB2312" pitchFamily="49" charset="-122"/>
                <a:cs typeface="Courier New" pitchFamily="49" charset="0"/>
              </a:rPr>
              <a:t>i</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从9起，递减变化到0</a:t>
            </a: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 "; </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按反序输出</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数组中的各元素</a:t>
            </a:r>
            <a:endPar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内容占位符 2"/>
          <p:cNvSpPr>
            <a:spLocks noGrp="1"/>
          </p:cNvSpPr>
          <p:nvPr>
            <p:ph idx="1"/>
          </p:nvPr>
        </p:nvSpPr>
        <p:spPr>
          <a:xfrm>
            <a:off x="457200" y="1295400"/>
            <a:ext cx="8153400" cy="5205413"/>
          </a:xfrm>
        </p:spPr>
        <p:txBody>
          <a:bodyPr/>
          <a:lstStyle/>
          <a:p>
            <a:pPr eaLnBrk="1" hangingPunct="1"/>
            <a:r>
              <a:rPr lang="en-US" altLang="zh-CN" dirty="0">
                <a:solidFill>
                  <a:srgbClr val="C00000"/>
                </a:solidFill>
              </a:rPr>
              <a:t>【</a:t>
            </a:r>
            <a:r>
              <a:rPr lang="zh-CN" altLang="en-US" dirty="0">
                <a:solidFill>
                  <a:srgbClr val="C00000"/>
                </a:solidFill>
              </a:rPr>
              <a:t>例</a:t>
            </a:r>
            <a:r>
              <a:rPr lang="en-US" altLang="zh-CN" dirty="0">
                <a:solidFill>
                  <a:srgbClr val="C00000"/>
                </a:solidFill>
              </a:rPr>
              <a:t>4.32】</a:t>
            </a:r>
            <a:r>
              <a:rPr lang="zh-CN" altLang="en-US" dirty="0">
                <a:solidFill>
                  <a:srgbClr val="C00000"/>
                </a:solidFill>
              </a:rPr>
              <a:t>使用</a:t>
            </a:r>
            <a:r>
              <a:rPr lang="en-US" altLang="zh-CN" dirty="0">
                <a:solidFill>
                  <a:srgbClr val="C00000"/>
                </a:solidFill>
              </a:rPr>
              <a:t>Eratosthenes </a:t>
            </a:r>
            <a:r>
              <a:rPr lang="zh-CN" altLang="en-US" dirty="0">
                <a:solidFill>
                  <a:srgbClr val="C00000"/>
                </a:solidFill>
              </a:rPr>
              <a:t>筛法求1000以内的素数</a:t>
            </a:r>
            <a:endParaRPr lang="en-US" altLang="zh-CN" dirty="0">
              <a:solidFill>
                <a:srgbClr val="C00000"/>
              </a:solidFill>
            </a:endParaRPr>
          </a:p>
          <a:p>
            <a:pPr lvl="1" eaLnBrk="1" hangingPunct="1"/>
            <a:r>
              <a:rPr lang="zh-CN" altLang="en-US" dirty="0"/>
              <a:t>将1～1000放在</a:t>
            </a:r>
            <a:r>
              <a:rPr lang="zh-CN" altLang="en-US" dirty="0">
                <a:solidFill>
                  <a:srgbClr val="006600"/>
                </a:solidFill>
              </a:rPr>
              <a:t>数组</a:t>
            </a:r>
            <a:r>
              <a:rPr lang="en-US" altLang="zh-CN" dirty="0">
                <a:solidFill>
                  <a:srgbClr val="006600"/>
                </a:solidFill>
              </a:rPr>
              <a:t>sieve</a:t>
            </a:r>
            <a:r>
              <a:rPr lang="en-US" altLang="zh-CN" dirty="0"/>
              <a:t>（</a:t>
            </a:r>
            <a:r>
              <a:rPr lang="zh-CN" altLang="en-US" dirty="0"/>
              <a:t>看成是一个筛子）中</a:t>
            </a:r>
            <a:endParaRPr lang="en-US" altLang="zh-CN" dirty="0"/>
          </a:p>
          <a:p>
            <a:pPr lvl="1" eaLnBrk="1" hangingPunct="1"/>
            <a:r>
              <a:rPr lang="zh-CN" altLang="en-US" dirty="0"/>
              <a:t>首先“留下”2（第一个素数），而后把2的倍数统统从数组</a:t>
            </a:r>
            <a:r>
              <a:rPr lang="en-US" altLang="zh-CN" dirty="0"/>
              <a:t>sieve（</a:t>
            </a:r>
            <a:r>
              <a:rPr lang="zh-CN" altLang="en-US" dirty="0"/>
              <a:t>筛子）中删去</a:t>
            </a:r>
            <a:endParaRPr lang="en-US" altLang="zh-CN" dirty="0"/>
          </a:p>
          <a:p>
            <a:pPr lvl="1" eaLnBrk="1" hangingPunct="1"/>
            <a:r>
              <a:rPr lang="zh-CN" altLang="en-US" dirty="0"/>
              <a:t>再“留下”3（第二个素数），而后把3的倍数统统从数组</a:t>
            </a:r>
            <a:r>
              <a:rPr lang="en-US" altLang="zh-CN" dirty="0"/>
              <a:t>sieve</a:t>
            </a:r>
            <a:r>
              <a:rPr lang="zh-CN" altLang="en-US" dirty="0"/>
              <a:t>中删去； </a:t>
            </a:r>
            <a:endParaRPr lang="en-US" altLang="zh-CN" dirty="0"/>
          </a:p>
          <a:p>
            <a:pPr lvl="1" eaLnBrk="1" hangingPunct="1"/>
            <a:r>
              <a:rPr lang="zh-CN" altLang="en-US" dirty="0"/>
              <a:t>再往下是5,7,...。好象是一个筛子，把不需要的数逐步筛去，留下的正是所需要的各素数</a:t>
            </a:r>
            <a:endParaRPr lang="en-US" altLang="zh-CN" dirty="0"/>
          </a:p>
          <a:p>
            <a:pPr lvl="1" eaLnBrk="1" hangingPunct="1"/>
            <a:r>
              <a:rPr lang="zh-CN" altLang="en-US" dirty="0">
                <a:solidFill>
                  <a:srgbClr val="0000FF"/>
                </a:solidFill>
              </a:rPr>
              <a:t>所谓</a:t>
            </a:r>
            <a:r>
              <a:rPr lang="zh-CN" altLang="en-US" dirty="0">
                <a:solidFill>
                  <a:srgbClr val="FF0000"/>
                </a:solidFill>
              </a:rPr>
              <a:t>将某数</a:t>
            </a:r>
            <a:r>
              <a:rPr lang="zh-CN" altLang="en-US" dirty="0">
                <a:solidFill>
                  <a:srgbClr val="0000FF"/>
                </a:solidFill>
              </a:rPr>
              <a:t>从数组</a:t>
            </a:r>
            <a:r>
              <a:rPr lang="en-US" altLang="zh-CN" dirty="0">
                <a:solidFill>
                  <a:srgbClr val="0000FF"/>
                </a:solidFill>
              </a:rPr>
              <a:t>sieve（</a:t>
            </a:r>
            <a:r>
              <a:rPr lang="zh-CN" altLang="en-US" dirty="0">
                <a:solidFill>
                  <a:srgbClr val="0000FF"/>
                </a:solidFill>
              </a:rPr>
              <a:t>筛子）中</a:t>
            </a:r>
            <a:r>
              <a:rPr lang="zh-CN" altLang="en-US" dirty="0">
                <a:solidFill>
                  <a:srgbClr val="FF0000"/>
                </a:solidFill>
              </a:rPr>
              <a:t>删去</a:t>
            </a:r>
            <a:r>
              <a:rPr lang="zh-CN" altLang="en-US" dirty="0">
                <a:solidFill>
                  <a:srgbClr val="0000FF"/>
                </a:solidFill>
              </a:rPr>
              <a:t>，本程序实现时，是将数组中的该数</a:t>
            </a:r>
            <a:r>
              <a:rPr lang="zh-CN" altLang="en-US" dirty="0">
                <a:solidFill>
                  <a:srgbClr val="FF0000"/>
                </a:solidFill>
                <a:latin typeface="宋体" charset="-122"/>
              </a:rPr>
              <a:t>“</a:t>
            </a:r>
            <a:r>
              <a:rPr lang="zh-CN" altLang="en-US" dirty="0">
                <a:solidFill>
                  <a:srgbClr val="FF0000"/>
                </a:solidFill>
              </a:rPr>
              <a:t>改写</a:t>
            </a:r>
            <a:r>
              <a:rPr lang="zh-CN" altLang="en-US" dirty="0">
                <a:solidFill>
                  <a:srgbClr val="FF0000"/>
                </a:solidFill>
                <a:latin typeface="宋体" charset="-122"/>
              </a:rPr>
              <a:t>”</a:t>
            </a:r>
            <a:r>
              <a:rPr lang="zh-CN" altLang="en-US" dirty="0">
                <a:solidFill>
                  <a:srgbClr val="0000FF"/>
                </a:solidFill>
              </a:rPr>
              <a:t>为</a:t>
            </a:r>
            <a:r>
              <a:rPr lang="zh-CN" altLang="en-US" dirty="0">
                <a:solidFill>
                  <a:srgbClr val="C00000"/>
                </a:solidFill>
              </a:rPr>
              <a:t>0</a:t>
            </a: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华文琥珀" pitchFamily="2" charset="-122"/>
                <a:ea typeface="华文琥珀" pitchFamily="2" charset="-122"/>
                <a:cs typeface="+mn-cs"/>
              </a:rPr>
              <a:t>高级语言</a:t>
            </a:r>
            <a:r>
              <a:rPr kumimoji="0" lang="en-US" altLang="zh-CN" sz="2400" b="1" i="0" u="none" strike="noStrike" kern="1200" cap="none" spc="0" normalizeH="0" baseline="0" noProof="0" dirty="0">
                <a:ln>
                  <a:noFill/>
                </a:ln>
                <a:solidFill>
                  <a:prstClr val="white"/>
                </a:solidFill>
                <a:effectLst/>
                <a:uLnTx/>
                <a:uFillTx/>
                <a:latin typeface="Courier New" pitchFamily="49" charset="0"/>
                <a:ea typeface="华文琥珀" pitchFamily="2" charset="-122"/>
                <a:cs typeface="Courier New" pitchFamily="49" charset="0"/>
              </a:rPr>
              <a:t>C++</a:t>
            </a:r>
            <a:r>
              <a:rPr kumimoji="0" lang="zh-CN" altLang="en-US" sz="2400" b="0" i="0" u="none" strike="noStrike" kern="1200" cap="none" spc="0" normalizeH="0" baseline="0" noProof="0" dirty="0">
                <a:ln>
                  <a:noFill/>
                </a:ln>
                <a:solidFill>
                  <a:prstClr val="white"/>
                </a:solidFill>
                <a:effectLst/>
                <a:uLnTx/>
                <a:uFillTx/>
                <a:latin typeface="华文琥珀" pitchFamily="2" charset="-122"/>
                <a:ea typeface="华文琥珀" pitchFamily="2" charset="-122"/>
                <a:cs typeface="+mn-cs"/>
              </a:rPr>
              <a:t>程序设计</a:t>
            </a:r>
          </a:p>
        </p:txBody>
      </p:sp>
      <p:sp>
        <p:nvSpPr>
          <p:cNvPr id="11" name="副标题 8">
            <a:extLst>
              <a:ext uri="{FF2B5EF4-FFF2-40B4-BE49-F238E27FC236}">
                <a16:creationId xmlns:a16="http://schemas.microsoft.com/office/drawing/2014/main" id="{D2FA98ED-F51E-4A59-B518-57E5CFC78BEF}"/>
              </a:ext>
            </a:extLst>
          </p:cNvPr>
          <p:cNvSpPr>
            <a:spLocks noGrp="1"/>
          </p:cNvSpPr>
          <p:nvPr>
            <p:ph type="subTitle" idx="1"/>
          </p:nvPr>
        </p:nvSpPr>
        <p:spPr>
          <a:xfrm>
            <a:off x="714375" y="4000500"/>
            <a:ext cx="7715250" cy="1928813"/>
          </a:xfrm>
        </p:spPr>
        <p:txBody>
          <a:bodyPr/>
          <a:lstStyle/>
          <a:p>
            <a:r>
              <a:rPr lang="zh-CN" altLang="en-US" sz="2000" dirty="0"/>
              <a:t>主讲：  刘晓光</a:t>
            </a:r>
            <a:endParaRPr lang="en-US" altLang="zh-CN" sz="2000" dirty="0"/>
          </a:p>
          <a:p>
            <a:r>
              <a:rPr lang="zh-CN" altLang="en-US" sz="2000" dirty="0"/>
              <a:t>张海威  张   莹</a:t>
            </a:r>
            <a:endParaRPr lang="en-US" altLang="zh-CN" sz="2000" dirty="0"/>
          </a:p>
          <a:p>
            <a:r>
              <a:rPr lang="zh-CN" altLang="en-US" sz="2000" dirty="0"/>
              <a:t>殷爱茹  李雨森</a:t>
            </a:r>
            <a:endParaRPr lang="en-US" altLang="zh-CN" sz="2000" dirty="0"/>
          </a:p>
          <a:p>
            <a:r>
              <a:rPr lang="zh-CN" altLang="en-US" sz="2000" dirty="0"/>
              <a:t>宋春瑶  沈   玮</a:t>
            </a:r>
            <a:endParaRPr lang="en-US" altLang="zh-CN" sz="2000" dirty="0"/>
          </a:p>
          <a:p>
            <a:r>
              <a:rPr lang="zh-CN" altLang="en-US" sz="2000" dirty="0"/>
              <a:t>卢少平</a:t>
            </a:r>
          </a:p>
        </p:txBody>
      </p:sp>
      <p:pic>
        <p:nvPicPr>
          <p:cNvPr id="12" name="图片 11">
            <a:extLst>
              <a:ext uri="{FF2B5EF4-FFF2-40B4-BE49-F238E27FC236}">
                <a16:creationId xmlns:a16="http://schemas.microsoft.com/office/drawing/2014/main" id="{53CFAD61-D3DA-4113-91BB-3AA6620933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82EE0C3B-5CE3-49A7-87DB-5A1D60D0BA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
        <p:nvSpPr>
          <p:cNvPr id="14" name="标题 7">
            <a:extLst>
              <a:ext uri="{FF2B5EF4-FFF2-40B4-BE49-F238E27FC236}">
                <a16:creationId xmlns:a16="http://schemas.microsoft.com/office/drawing/2014/main" id="{00993C5D-86E8-47CC-8FEF-C95FB2604432}"/>
              </a:ext>
            </a:extLst>
          </p:cNvPr>
          <p:cNvSpPr>
            <a:spLocks noGrp="1"/>
          </p:cNvSpPr>
          <p:nvPr>
            <p:ph type="ctrTitle"/>
          </p:nvPr>
        </p:nvSpPr>
        <p:spPr>
          <a:xfrm>
            <a:off x="714375" y="2000250"/>
            <a:ext cx="7869788" cy="1928813"/>
          </a:xfrm>
        </p:spPr>
        <p:txBody>
          <a:bodyPr/>
          <a:lstStyle/>
          <a:p>
            <a:r>
              <a:rPr lang="zh-CN" altLang="en-US" dirty="0"/>
              <a:t>第四章 程序的基本控制结构</a:t>
            </a:r>
            <a:br>
              <a:rPr lang="en-US" altLang="zh-CN" dirty="0"/>
            </a:br>
            <a:r>
              <a:rPr lang="en-US" altLang="zh-CN" dirty="0"/>
              <a:t>   </a:t>
            </a:r>
            <a:r>
              <a:rPr lang="zh-CN" altLang="en-US" dirty="0"/>
              <a:t>及导出数据类型</a:t>
            </a:r>
          </a:p>
        </p:txBody>
      </p:sp>
    </p:spTree>
    <p:extLst>
      <p:ext uri="{BB962C8B-B14F-4D97-AF65-F5344CB8AC3E}">
        <p14:creationId xmlns:p14="http://schemas.microsoft.com/office/powerpoint/2010/main" val="3971671203"/>
      </p:ext>
    </p:extLst>
  </p:cSld>
  <p:clrMapOvr>
    <a:masterClrMapping/>
  </p:clrMapOvr>
  <p:transition/>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97283" name="Picture 3"/>
          <p:cNvPicPr>
            <a:picLocks noChangeAspect="1" noChangeArrowheads="1"/>
          </p:cNvPicPr>
          <p:nvPr/>
        </p:nvPicPr>
        <p:blipFill>
          <a:blip r:embed="rId3" cstate="print"/>
          <a:srcRect/>
          <a:stretch>
            <a:fillRect/>
          </a:stretch>
        </p:blipFill>
        <p:spPr bwMode="auto">
          <a:xfrm>
            <a:off x="2195736" y="2708920"/>
            <a:ext cx="4762500" cy="1438275"/>
          </a:xfrm>
          <a:prstGeom prst="rect">
            <a:avLst/>
          </a:prstGeom>
          <a:noFill/>
          <a:ln w="9525">
            <a:noFill/>
            <a:miter lim="800000"/>
            <a:headEnd/>
            <a:tailEnd/>
          </a:ln>
        </p:spPr>
      </p:pic>
      <p:pic>
        <p:nvPicPr>
          <p:cNvPr id="97285" name="Picture 5"/>
          <p:cNvPicPr>
            <a:picLocks noChangeAspect="1" noChangeArrowheads="1"/>
          </p:cNvPicPr>
          <p:nvPr/>
        </p:nvPicPr>
        <p:blipFill>
          <a:blip r:embed="rId4" cstate="print"/>
          <a:srcRect/>
          <a:stretch>
            <a:fillRect/>
          </a:stretch>
        </p:blipFill>
        <p:spPr bwMode="auto">
          <a:xfrm>
            <a:off x="2181225" y="2700338"/>
            <a:ext cx="4781550" cy="1457325"/>
          </a:xfrm>
          <a:prstGeom prst="rect">
            <a:avLst/>
          </a:prstGeom>
          <a:noFill/>
          <a:ln w="9525">
            <a:noFill/>
            <a:miter lim="800000"/>
            <a:headEnd/>
            <a:tailEnd/>
          </a:ln>
        </p:spPr>
      </p:pic>
      <p:pic>
        <p:nvPicPr>
          <p:cNvPr id="97286" name="Picture 6"/>
          <p:cNvPicPr>
            <a:picLocks noChangeAspect="1" noChangeArrowheads="1"/>
          </p:cNvPicPr>
          <p:nvPr/>
        </p:nvPicPr>
        <p:blipFill>
          <a:blip r:embed="rId5" cstate="print"/>
          <a:srcRect/>
          <a:stretch>
            <a:fillRect/>
          </a:stretch>
        </p:blipFill>
        <p:spPr bwMode="auto">
          <a:xfrm>
            <a:off x="2190750" y="2705100"/>
            <a:ext cx="4762500" cy="1447800"/>
          </a:xfrm>
          <a:prstGeom prst="rect">
            <a:avLst/>
          </a:prstGeom>
          <a:noFill/>
          <a:ln w="9525">
            <a:noFill/>
            <a:miter lim="800000"/>
            <a:headEnd/>
            <a:tailEnd/>
          </a:ln>
        </p:spPr>
      </p:pic>
      <p:pic>
        <p:nvPicPr>
          <p:cNvPr id="97287" name="Picture 7"/>
          <p:cNvPicPr>
            <a:picLocks noChangeAspect="1" noChangeArrowheads="1"/>
          </p:cNvPicPr>
          <p:nvPr/>
        </p:nvPicPr>
        <p:blipFill>
          <a:blip r:embed="rId6" cstate="print"/>
          <a:srcRect/>
          <a:stretch>
            <a:fillRect/>
          </a:stretch>
        </p:blipFill>
        <p:spPr bwMode="auto">
          <a:xfrm>
            <a:off x="2190750" y="2705100"/>
            <a:ext cx="4762500" cy="1447800"/>
          </a:xfrm>
          <a:prstGeom prst="rect">
            <a:avLst/>
          </a:prstGeom>
          <a:noFill/>
          <a:ln w="9525">
            <a:noFill/>
            <a:miter lim="800000"/>
            <a:headEnd/>
            <a:tailEnd/>
          </a:ln>
        </p:spPr>
      </p:pic>
      <p:pic>
        <p:nvPicPr>
          <p:cNvPr id="97288" name="Picture 8"/>
          <p:cNvPicPr>
            <a:picLocks noChangeAspect="1" noChangeArrowheads="1"/>
          </p:cNvPicPr>
          <p:nvPr/>
        </p:nvPicPr>
        <p:blipFill>
          <a:blip r:embed="rId7" cstate="print"/>
          <a:srcRect/>
          <a:stretch>
            <a:fillRect/>
          </a:stretch>
        </p:blipFill>
        <p:spPr bwMode="auto">
          <a:xfrm>
            <a:off x="2190750" y="2705100"/>
            <a:ext cx="4762500" cy="1447800"/>
          </a:xfrm>
          <a:prstGeom prst="rect">
            <a:avLst/>
          </a:prstGeom>
          <a:noFill/>
          <a:ln w="9525">
            <a:noFill/>
            <a:miter lim="800000"/>
            <a:headEnd/>
            <a:tailEnd/>
          </a:ln>
        </p:spPr>
      </p:pic>
      <p:pic>
        <p:nvPicPr>
          <p:cNvPr id="97289" name="Picture 9"/>
          <p:cNvPicPr>
            <a:picLocks noChangeAspect="1" noChangeArrowheads="1"/>
          </p:cNvPicPr>
          <p:nvPr/>
        </p:nvPicPr>
        <p:blipFill>
          <a:blip r:embed="rId8" cstate="print"/>
          <a:srcRect/>
          <a:stretch>
            <a:fillRect/>
          </a:stretch>
        </p:blipFill>
        <p:spPr bwMode="auto">
          <a:xfrm>
            <a:off x="2190750" y="2705100"/>
            <a:ext cx="4762500" cy="1447800"/>
          </a:xfrm>
          <a:prstGeom prst="rect">
            <a:avLst/>
          </a:prstGeom>
          <a:noFill/>
          <a:ln w="9525">
            <a:noFill/>
            <a:miter lim="800000"/>
            <a:headEnd/>
            <a:tailEnd/>
          </a:ln>
        </p:spPr>
      </p:pic>
      <p:pic>
        <p:nvPicPr>
          <p:cNvPr id="97290" name="Picture 10"/>
          <p:cNvPicPr>
            <a:picLocks noChangeAspect="1" noChangeArrowheads="1"/>
          </p:cNvPicPr>
          <p:nvPr/>
        </p:nvPicPr>
        <p:blipFill>
          <a:blip r:embed="rId9" cstate="print"/>
          <a:srcRect/>
          <a:stretch>
            <a:fillRect/>
          </a:stretch>
        </p:blipFill>
        <p:spPr bwMode="auto">
          <a:xfrm>
            <a:off x="2190750" y="2705100"/>
            <a:ext cx="4762500" cy="1447800"/>
          </a:xfrm>
          <a:prstGeom prst="rect">
            <a:avLst/>
          </a:prstGeom>
          <a:noFill/>
          <a:ln w="9525">
            <a:noFill/>
            <a:miter lim="800000"/>
            <a:headEnd/>
            <a:tailEnd/>
          </a:ln>
        </p:spPr>
      </p:pic>
      <p:sp>
        <p:nvSpPr>
          <p:cNvPr id="12" name="矩形 11">
            <a:hlinkClick r:id="rId10"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5"/>
                                        </p:tgtEl>
                                        <p:attrNameLst>
                                          <p:attrName>style.visibility</p:attrName>
                                        </p:attrNameLst>
                                      </p:cBhvr>
                                      <p:to>
                                        <p:strVal val="visible"/>
                                      </p:to>
                                    </p:set>
                                    <p:animEffect transition="in" filter="blinds(horizontal)">
                                      <p:cBhvr>
                                        <p:cTn id="7" dur="500"/>
                                        <p:tgtEl>
                                          <p:spTgt spid="972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286"/>
                                        </p:tgtEl>
                                        <p:attrNameLst>
                                          <p:attrName>style.visibility</p:attrName>
                                        </p:attrNameLst>
                                      </p:cBhvr>
                                      <p:to>
                                        <p:strVal val="visible"/>
                                      </p:to>
                                    </p:set>
                                    <p:animEffect transition="in" filter="blinds(horizontal)">
                                      <p:cBhvr>
                                        <p:cTn id="12" dur="500"/>
                                        <p:tgtEl>
                                          <p:spTgt spid="972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7287"/>
                                        </p:tgtEl>
                                        <p:attrNameLst>
                                          <p:attrName>style.visibility</p:attrName>
                                        </p:attrNameLst>
                                      </p:cBhvr>
                                      <p:to>
                                        <p:strVal val="visible"/>
                                      </p:to>
                                    </p:set>
                                    <p:animEffect transition="in" filter="blinds(horizontal)">
                                      <p:cBhvr>
                                        <p:cTn id="17" dur="500"/>
                                        <p:tgtEl>
                                          <p:spTgt spid="972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7288"/>
                                        </p:tgtEl>
                                        <p:attrNameLst>
                                          <p:attrName>style.visibility</p:attrName>
                                        </p:attrNameLst>
                                      </p:cBhvr>
                                      <p:to>
                                        <p:strVal val="visible"/>
                                      </p:to>
                                    </p:set>
                                    <p:animEffect transition="in" filter="blinds(horizontal)">
                                      <p:cBhvr>
                                        <p:cTn id="22" dur="500"/>
                                        <p:tgtEl>
                                          <p:spTgt spid="972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7289"/>
                                        </p:tgtEl>
                                        <p:attrNameLst>
                                          <p:attrName>style.visibility</p:attrName>
                                        </p:attrNameLst>
                                      </p:cBhvr>
                                      <p:to>
                                        <p:strVal val="visible"/>
                                      </p:to>
                                    </p:set>
                                    <p:animEffect transition="in" filter="blinds(horizontal)">
                                      <p:cBhvr>
                                        <p:cTn id="27" dur="500"/>
                                        <p:tgtEl>
                                          <p:spTgt spid="972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7290"/>
                                        </p:tgtEl>
                                        <p:attrNameLst>
                                          <p:attrName>style.visibility</p:attrName>
                                        </p:attrNameLst>
                                      </p:cBhvr>
                                      <p:to>
                                        <p:strVal val="visible"/>
                                      </p:to>
                                    </p:set>
                                    <p:animEffect transition="in" filter="blinds(horizontal)">
                                      <p:cBhvr>
                                        <p:cTn id="32" dur="500"/>
                                        <p:tgtEl>
                                          <p:spTgt spid="97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内容占位符 2"/>
          <p:cNvSpPr>
            <a:spLocks noGrp="1"/>
          </p:cNvSpPr>
          <p:nvPr>
            <p:ph idx="1"/>
          </p:nvPr>
        </p:nvSpPr>
        <p:spPr>
          <a:xfrm>
            <a:off x="457200" y="908720"/>
            <a:ext cx="8153400" cy="5520655"/>
          </a:xfrm>
        </p:spPr>
        <p:txBody>
          <a:bodyPr/>
          <a:lstStyle/>
          <a:p>
            <a:pPr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iomanip</a:t>
            </a:r>
            <a:r>
              <a:rPr lang="en-US" altLang="zh-CN" sz="2400" b="1" dirty="0">
                <a:latin typeface="Courier New" pitchFamily="49" charset="0"/>
                <a:cs typeface="Courier New" pitchFamily="49" charset="0"/>
              </a:rPr>
              <a:t>&gt;</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&lt;iostream&gt;</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main() {</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const int </a:t>
            </a:r>
            <a:r>
              <a:rPr lang="en-US" altLang="zh-CN" sz="2400" b="1" dirty="0">
                <a:latin typeface="Courier New" pitchFamily="49" charset="0"/>
                <a:cs typeface="Courier New" pitchFamily="49" charset="0"/>
              </a:rPr>
              <a:t>n=1000;</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int </a:t>
            </a:r>
            <a:r>
              <a:rPr lang="en-US" altLang="zh-CN" sz="2400" b="1" dirty="0">
                <a:latin typeface="Courier New" pitchFamily="49" charset="0"/>
                <a:cs typeface="Courier New" pitchFamily="49" charset="0"/>
              </a:rPr>
              <a:t>sieve[n+1];</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筛子</a:t>
            </a:r>
            <a:r>
              <a:rPr lang="en-US" altLang="zh-CN" sz="2400" b="1" dirty="0">
                <a:solidFill>
                  <a:srgbClr val="00B050"/>
                </a:solidFill>
                <a:latin typeface="Courier New" pitchFamily="49" charset="0"/>
                <a:cs typeface="Courier New" pitchFamily="49" charset="0"/>
              </a:rPr>
              <a:t>sieve</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(int j=1; j&lt;n+1; </a:t>
            </a:r>
            <a:r>
              <a:rPr lang="en-US" altLang="zh-CN" sz="2400" b="1" dirty="0" err="1">
                <a:latin typeface="Courier New" pitchFamily="49" charset="0"/>
                <a:cs typeface="Courier New" pitchFamily="49" charset="0"/>
              </a:rPr>
              <a:t>j++</a:t>
            </a:r>
            <a:r>
              <a:rPr lang="en-US" altLang="zh-CN" sz="2400" b="1" dirty="0">
                <a:latin typeface="Courier New" pitchFamily="49" charset="0"/>
                <a:cs typeface="Courier New" pitchFamily="49" charset="0"/>
              </a:rPr>
              <a:t>)  </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sieve[j]=j;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放入数据</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int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count=0;</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while</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&lt;n) {</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if</a:t>
            </a:r>
            <a:r>
              <a:rPr lang="en-US" altLang="zh-CN" sz="2400" b="1" dirty="0">
                <a:latin typeface="Courier New" pitchFamily="49" charset="0"/>
                <a:cs typeface="Courier New" pitchFamily="49" charset="0"/>
              </a:rPr>
              <a:t>(sieve[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尚在筛中</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setw</a:t>
            </a:r>
            <a:r>
              <a:rPr lang="en-US" altLang="zh-CN" sz="2400" b="1" dirty="0">
                <a:latin typeface="Courier New" pitchFamily="49" charset="0"/>
                <a:cs typeface="Courier New" pitchFamily="49" charset="0"/>
              </a:rPr>
              <a:t>(5)&lt;&lt;sieve[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count++;</a:t>
            </a:r>
            <a:endParaRPr lang="zh-CN" altLang="en-US" sz="2400" b="1" dirty="0">
              <a:latin typeface="Courier New" pitchFamily="49" charset="0"/>
              <a:cs typeface="Courier New" pitchFamily="49" charset="0"/>
            </a:endParaRPr>
          </a:p>
          <a:p>
            <a:pPr eaLnBrk="1" hangingPunct="1">
              <a:spcBef>
                <a:spcPct val="0"/>
              </a:spcBef>
              <a:buFont typeface="Wingdings" pitchFamily="2" charset="2"/>
              <a:buNone/>
            </a:pPr>
            <a:endParaRPr lang="en-US" altLang="zh-CN" sz="2400" b="1" dirty="0">
              <a:solidFill>
                <a:srgbClr val="0000FF"/>
              </a:solidFill>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内容占位符 2"/>
          <p:cNvSpPr>
            <a:spLocks noGrp="1"/>
          </p:cNvSpPr>
          <p:nvPr>
            <p:ph idx="1"/>
          </p:nvPr>
        </p:nvSpPr>
        <p:spPr>
          <a:xfrm>
            <a:off x="457200" y="1268760"/>
            <a:ext cx="8229600" cy="5160615"/>
          </a:xfrm>
        </p:spPr>
        <p:txBody>
          <a:bodyPr/>
          <a:lstStyle/>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if</a:t>
            </a:r>
            <a:r>
              <a:rPr lang="en-US" altLang="zh-CN" sz="2400" b="1" dirty="0">
                <a:latin typeface="Courier New" pitchFamily="49" charset="0"/>
                <a:cs typeface="Courier New" pitchFamily="49" charset="0"/>
              </a:rPr>
              <a:t>(count%15==0)</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每行15数</a:t>
            </a:r>
          </a:p>
          <a:p>
            <a:pPr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k=</a:t>
            </a:r>
            <a:r>
              <a:rPr lang="en-US" altLang="zh-CN" sz="2400" b="1" dirty="0" err="1">
                <a:latin typeface="Courier New" pitchFamily="49" charset="0"/>
                <a:cs typeface="Courier New" pitchFamily="49" charset="0"/>
              </a:rPr>
              <a:t>i;k</a:t>
            </a:r>
            <a:r>
              <a:rPr lang="en-US" altLang="zh-CN" sz="2400" b="1" dirty="0">
                <a:latin typeface="Courier New" pitchFamily="49" charset="0"/>
                <a:cs typeface="Courier New" pitchFamily="49" charset="0"/>
              </a:rPr>
              <a:t>&lt;n+1; k+=</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消去倍数</a:t>
            </a:r>
          </a:p>
          <a:p>
            <a:pPr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sieve[k]=0; </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//if</a:t>
            </a:r>
          </a:p>
          <a:p>
            <a:pPr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while </a:t>
            </a:r>
          </a:p>
          <a:p>
            <a:pPr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//main</a:t>
            </a:r>
            <a:endParaRPr lang="zh-CN" altLang="en-US" sz="2400" b="1" dirty="0">
              <a:solidFill>
                <a:srgbClr val="00B050"/>
              </a:solidFill>
              <a:latin typeface="Courier New" pitchFamily="49" charset="0"/>
              <a:cs typeface="Courier New" pitchFamily="49" charset="0"/>
            </a:endParaRPr>
          </a:p>
        </p:txBody>
      </p:sp>
      <p:sp>
        <p:nvSpPr>
          <p:cNvPr id="3" name="矩形 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pic>
        <p:nvPicPr>
          <p:cNvPr id="11" name="图片 10">
            <a:extLst>
              <a:ext uri="{FF2B5EF4-FFF2-40B4-BE49-F238E27FC236}">
                <a16:creationId xmlns:a16="http://schemas.microsoft.com/office/drawing/2014/main" id="{45C580D3-796D-4536-9150-543CA0286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080" y="4674712"/>
            <a:ext cx="5887272" cy="182905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pic>
        <p:nvPicPr>
          <p:cNvPr id="16" name="图片 15">
            <a:extLst>
              <a:ext uri="{FF2B5EF4-FFF2-40B4-BE49-F238E27FC236}">
                <a16:creationId xmlns:a16="http://schemas.microsoft.com/office/drawing/2014/main" id="{A68B653F-97C3-4013-940D-D160AE14B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1134024"/>
            <a:ext cx="4680520" cy="4998922"/>
          </a:xfrm>
          <a:prstGeom prst="rect">
            <a:avLst/>
          </a:prstGeom>
        </p:spPr>
      </p:pic>
      <p:pic>
        <p:nvPicPr>
          <p:cNvPr id="17" name="图片 16">
            <a:extLst>
              <a:ext uri="{FF2B5EF4-FFF2-40B4-BE49-F238E27FC236}">
                <a16:creationId xmlns:a16="http://schemas.microsoft.com/office/drawing/2014/main" id="{84CBE85C-83B9-46D2-83F3-7B97706C6F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788" y="53975"/>
            <a:ext cx="8522423" cy="6724267"/>
          </a:xfrm>
          <a:prstGeom prst="rect">
            <a:avLst/>
          </a:prstGeom>
        </p:spPr>
      </p:pic>
    </p:spTree>
    <p:custDataLst>
      <p:tags r:id="rId1"/>
    </p:custDataLst>
    <p:extLst>
      <p:ext uri="{BB962C8B-B14F-4D97-AF65-F5344CB8AC3E}">
        <p14:creationId xmlns:p14="http://schemas.microsoft.com/office/powerpoint/2010/main" val="234326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内容占位符 2"/>
          <p:cNvSpPr>
            <a:spLocks noGrp="1"/>
          </p:cNvSpPr>
          <p:nvPr>
            <p:ph idx="1"/>
          </p:nvPr>
        </p:nvSpPr>
        <p:spPr>
          <a:xfrm>
            <a:off x="457200" y="980728"/>
            <a:ext cx="8229600" cy="5448647"/>
          </a:xfrm>
        </p:spPr>
        <p:txBody>
          <a:bodyPr/>
          <a:lstStyle/>
          <a:p>
            <a:r>
              <a:rPr lang="zh-CN" altLang="en-US" dirty="0"/>
              <a:t>数组元素排序问题</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4.35】</a:t>
            </a:r>
            <a:r>
              <a:rPr lang="zh-CN" altLang="en-US" dirty="0">
                <a:solidFill>
                  <a:srgbClr val="C00000"/>
                </a:solidFill>
              </a:rPr>
              <a:t>冒泡排序。随机生成</a:t>
            </a:r>
            <a:r>
              <a:rPr lang="en-US" altLang="zh-CN" dirty="0">
                <a:solidFill>
                  <a:srgbClr val="C00000"/>
                </a:solidFill>
              </a:rPr>
              <a:t>10</a:t>
            </a:r>
            <a:r>
              <a:rPr lang="zh-CN" altLang="en-US" dirty="0">
                <a:solidFill>
                  <a:srgbClr val="C00000"/>
                </a:solidFill>
              </a:rPr>
              <a:t>个数，按照由小到大的顺序输出。</a:t>
            </a:r>
            <a:endParaRPr lang="en-US" altLang="zh-CN" dirty="0">
              <a:solidFill>
                <a:srgbClr val="C00000"/>
              </a:solidFill>
            </a:endParaRPr>
          </a:p>
        </p:txBody>
      </p:sp>
      <p:sp>
        <p:nvSpPr>
          <p:cNvPr id="6" name="矩形 5"/>
          <p:cNvSpPr/>
          <p:nvPr/>
        </p:nvSpPr>
        <p:spPr>
          <a:xfrm>
            <a:off x="154407" y="2420888"/>
            <a:ext cx="8964488" cy="424731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宋体" charset="-122"/>
                <a:cs typeface="Courier New" pitchFamily="49" charset="0"/>
              </a:rPr>
              <a:t>#include</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&lt;</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iostream</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宋体" charset="-122"/>
                <a:cs typeface="Courier New" pitchFamily="49" charset="0"/>
              </a:rPr>
              <a:t>#include</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&lt;</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iomanip</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宋体" charset="-122"/>
                <a:cs typeface="Courier New" pitchFamily="49" charset="0"/>
              </a:rPr>
              <a:t>using namespace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std</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FF"/>
                </a:solidFill>
                <a:effectLst/>
                <a:uLnTx/>
                <a:uFillTx/>
                <a:latin typeface="Courier New" pitchFamily="49" charset="0"/>
                <a:ea typeface="宋体" charset="-122"/>
                <a:cs typeface="Courier New" pitchFamily="49" charset="0"/>
              </a:rPr>
              <a:t>int</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err="1">
                <a:ln>
                  <a:noFill/>
                </a:ln>
                <a:solidFill>
                  <a:srgbClr val="0000FF"/>
                </a:solidFill>
                <a:effectLst/>
                <a:uLnTx/>
                <a:uFillTx/>
                <a:latin typeface="Courier New" pitchFamily="49" charset="0"/>
                <a:ea typeface="宋体" charset="-122"/>
                <a:cs typeface="Courier New" pitchFamily="49" charset="0"/>
              </a:rPr>
              <a:t>int</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nData</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[10] = {4,10,9,8,7,6,5,4,3,2};  </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创建</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10</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个数据，测试</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宋体" charset="-122"/>
                <a:cs typeface="Courier New" pitchFamily="49" charset="0"/>
              </a:rPr>
              <a:t>for</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t>
            </a:r>
            <a:r>
              <a:rPr kumimoji="0" lang="en-US" altLang="zh-CN" sz="1800" b="1" i="0" u="none" strike="noStrike" kern="1200" cap="none" spc="0" normalizeH="0" baseline="0" noProof="0" dirty="0" err="1">
                <a:ln>
                  <a:noFill/>
                </a:ln>
                <a:solidFill>
                  <a:srgbClr val="0000FF"/>
                </a:solidFill>
                <a:effectLst/>
                <a:uLnTx/>
                <a:uFillTx/>
                <a:latin typeface="Courier New" pitchFamily="49" charset="0"/>
                <a:ea typeface="宋体" charset="-122"/>
                <a:cs typeface="Courier New" pitchFamily="49" charset="0"/>
              </a:rPr>
              <a:t>int</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 0;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&lt; 10;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从数组尾部检查是否比上面一个小，把小的冒泡浮上去</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宋体" charset="-122"/>
                <a:cs typeface="Courier New" pitchFamily="49" charset="0"/>
              </a:rPr>
              <a:t>for</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t>
            </a:r>
            <a:r>
              <a:rPr kumimoji="0" lang="en-US" altLang="zh-CN" sz="1800" b="1" i="0" u="none" strike="noStrike" kern="1200" cap="none" spc="0" normalizeH="0" baseline="0" noProof="0" dirty="0" err="1">
                <a:ln>
                  <a:noFill/>
                </a:ln>
                <a:solidFill>
                  <a:srgbClr val="0000FF"/>
                </a:solidFill>
                <a:effectLst/>
                <a:uLnTx/>
                <a:uFillTx/>
                <a:latin typeface="Courier New" pitchFamily="49" charset="0"/>
                <a:ea typeface="宋体" charset="-122"/>
                <a:cs typeface="Courier New" pitchFamily="49" charset="0"/>
              </a:rPr>
              <a:t>int</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j = 9; j &gt;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j--)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宋体" charset="-122"/>
                <a:cs typeface="Courier New" pitchFamily="49" charset="0"/>
              </a:rPr>
              <a:t>if</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nData</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[j] &lt;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nData</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[j - 1]) {</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如果下面的比上面小，交换</a:t>
            </a:r>
            <a:endParaRPr kumimoji="0" lang="en-US" altLang="zh-CN" sz="18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int</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nTemp</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nData</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[j];</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nData</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[j] =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nData</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[j - 1];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nData</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[j - 1] =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nTemp</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t>
            </a:r>
            <a:endParaRPr kumimoji="0" lang="zh-CN" altLang="en-US"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endParaRPr>
          </a:p>
        </p:txBody>
      </p:sp>
      <p:sp>
        <p:nvSpPr>
          <p:cNvPr id="13" name="矩形 1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custDataLst>
      <p:tags r:id="rId1"/>
    </p:custDataLst>
    <p:extLst>
      <p:ext uri="{BB962C8B-B14F-4D97-AF65-F5344CB8AC3E}">
        <p14:creationId xmlns:p14="http://schemas.microsoft.com/office/powerpoint/2010/main" val="103143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560" y="1628800"/>
            <a:ext cx="7920880" cy="203132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宋体" charset="-122"/>
                <a:cs typeface="Courier New" pitchFamily="49" charset="0"/>
              </a:rPr>
              <a:t>for</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t>
            </a:r>
            <a:r>
              <a:rPr kumimoji="0" lang="en-US" altLang="zh-CN" sz="1800" b="1" i="0" u="none" strike="noStrike" kern="1200" cap="none" spc="0" normalizeH="0" baseline="0" noProof="0" dirty="0">
                <a:ln>
                  <a:noFill/>
                </a:ln>
                <a:solidFill>
                  <a:srgbClr val="0070C0"/>
                </a:solidFill>
                <a:effectLst/>
                <a:uLnTx/>
                <a:uFillTx/>
                <a:latin typeface="Courier New" pitchFamily="49" charset="0"/>
                <a:ea typeface="宋体" charset="-122"/>
                <a:cs typeface="Courier New" pitchFamily="49" charset="0"/>
              </a:rPr>
              <a:t>int</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 0;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&lt; 10;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cout.setf</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ios</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cout</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&lt;&lt;</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setw</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(5)&lt;&lt;</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nData</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cout</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&lt;&lt;</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endl</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宋体" charset="-122"/>
                <a:cs typeface="Courier New" pitchFamily="49" charset="0"/>
              </a:rPr>
              <a:t>return</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t>
            </a:r>
            <a:endParaRPr kumimoji="0" lang="zh-CN" altLang="en-US" sz="18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endParaRP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pic>
        <p:nvPicPr>
          <p:cNvPr id="3" name="图片 2">
            <a:extLst>
              <a:ext uri="{FF2B5EF4-FFF2-40B4-BE49-F238E27FC236}">
                <a16:creationId xmlns:a16="http://schemas.microsoft.com/office/drawing/2014/main" id="{95E0AE59-6AB4-4EFA-87AD-BBC1F154E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4282582"/>
            <a:ext cx="7560841" cy="463286"/>
          </a:xfrm>
          <a:prstGeom prst="rect">
            <a:avLst/>
          </a:prstGeom>
        </p:spPr>
      </p:pic>
    </p:spTree>
    <p:custDataLst>
      <p:tags r:id="rId1"/>
    </p:custDataLst>
    <p:extLst>
      <p:ext uri="{BB962C8B-B14F-4D97-AF65-F5344CB8AC3E}">
        <p14:creationId xmlns:p14="http://schemas.microsoft.com/office/powerpoint/2010/main" val="220810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冒泡排序1.jpg"/>
          <p:cNvPicPr>
            <a:picLocks noGrp="1" noChangeAspect="1"/>
          </p:cNvPicPr>
          <p:nvPr>
            <p:ph idx="1"/>
          </p:nvPr>
        </p:nvPicPr>
        <p:blipFill>
          <a:blip r:embed="rId2" cstate="print"/>
          <a:stretch>
            <a:fillRect/>
          </a:stretch>
        </p:blipFill>
        <p:spPr>
          <a:xfrm>
            <a:off x="485775" y="2057400"/>
            <a:ext cx="8096250" cy="3505200"/>
          </a:xfrm>
        </p:spPr>
      </p:pic>
      <p:pic>
        <p:nvPicPr>
          <p:cNvPr id="8" name="图片 7" descr="红色边框.png"/>
          <p:cNvPicPr>
            <a:picLocks noChangeAspect="1"/>
          </p:cNvPicPr>
          <p:nvPr/>
        </p:nvPicPr>
        <p:blipFill>
          <a:blip r:embed="rId3" cstate="print"/>
          <a:stretch>
            <a:fillRect/>
          </a:stretch>
        </p:blipFill>
        <p:spPr>
          <a:xfrm>
            <a:off x="7164288" y="1959563"/>
            <a:ext cx="533333" cy="533333"/>
          </a:xfrm>
          <a:prstGeom prst="rect">
            <a:avLst/>
          </a:prstGeom>
        </p:spPr>
      </p:pic>
      <p:pic>
        <p:nvPicPr>
          <p:cNvPr id="10" name="图片 9" descr="红色边框.png"/>
          <p:cNvPicPr>
            <a:picLocks noChangeAspect="1"/>
          </p:cNvPicPr>
          <p:nvPr/>
        </p:nvPicPr>
        <p:blipFill>
          <a:blip r:embed="rId3" cstate="print"/>
          <a:stretch>
            <a:fillRect/>
          </a:stretch>
        </p:blipFill>
        <p:spPr>
          <a:xfrm>
            <a:off x="6300192" y="2348880"/>
            <a:ext cx="533333" cy="533333"/>
          </a:xfrm>
          <a:prstGeom prst="rect">
            <a:avLst/>
          </a:prstGeom>
        </p:spPr>
      </p:pic>
      <p:pic>
        <p:nvPicPr>
          <p:cNvPr id="11" name="图片 10" descr="红色边框.png"/>
          <p:cNvPicPr>
            <a:picLocks noChangeAspect="1"/>
          </p:cNvPicPr>
          <p:nvPr/>
        </p:nvPicPr>
        <p:blipFill>
          <a:blip r:embed="rId3" cstate="print"/>
          <a:stretch>
            <a:fillRect/>
          </a:stretch>
        </p:blipFill>
        <p:spPr>
          <a:xfrm>
            <a:off x="5436096" y="2751651"/>
            <a:ext cx="533333" cy="533333"/>
          </a:xfrm>
          <a:prstGeom prst="rect">
            <a:avLst/>
          </a:prstGeom>
        </p:spPr>
      </p:pic>
      <p:pic>
        <p:nvPicPr>
          <p:cNvPr id="12" name="图片 11" descr="红色边框.png"/>
          <p:cNvPicPr>
            <a:picLocks noChangeAspect="1"/>
          </p:cNvPicPr>
          <p:nvPr/>
        </p:nvPicPr>
        <p:blipFill>
          <a:blip r:embed="rId3" cstate="print"/>
          <a:stretch>
            <a:fillRect/>
          </a:stretch>
        </p:blipFill>
        <p:spPr>
          <a:xfrm>
            <a:off x="4572000" y="3140968"/>
            <a:ext cx="533333" cy="533333"/>
          </a:xfrm>
          <a:prstGeom prst="rect">
            <a:avLst/>
          </a:prstGeom>
        </p:spPr>
      </p:pic>
      <p:pic>
        <p:nvPicPr>
          <p:cNvPr id="13" name="图片 12" descr="红色边框.png"/>
          <p:cNvPicPr>
            <a:picLocks noChangeAspect="1"/>
          </p:cNvPicPr>
          <p:nvPr/>
        </p:nvPicPr>
        <p:blipFill>
          <a:blip r:embed="rId3" cstate="print"/>
          <a:stretch>
            <a:fillRect/>
          </a:stretch>
        </p:blipFill>
        <p:spPr>
          <a:xfrm>
            <a:off x="3707904" y="3543739"/>
            <a:ext cx="533333" cy="533333"/>
          </a:xfrm>
          <a:prstGeom prst="rect">
            <a:avLst/>
          </a:prstGeom>
        </p:spPr>
      </p:pic>
      <p:pic>
        <p:nvPicPr>
          <p:cNvPr id="14" name="图片 13" descr="红色边框.png"/>
          <p:cNvPicPr>
            <a:picLocks noChangeAspect="1"/>
          </p:cNvPicPr>
          <p:nvPr/>
        </p:nvPicPr>
        <p:blipFill>
          <a:blip r:embed="rId3" cstate="print"/>
          <a:stretch>
            <a:fillRect/>
          </a:stretch>
        </p:blipFill>
        <p:spPr>
          <a:xfrm>
            <a:off x="2843808" y="3933056"/>
            <a:ext cx="533333" cy="533333"/>
          </a:xfrm>
          <a:prstGeom prst="rect">
            <a:avLst/>
          </a:prstGeom>
        </p:spPr>
      </p:pic>
      <p:pic>
        <p:nvPicPr>
          <p:cNvPr id="15" name="图片 14" descr="红色边框.png"/>
          <p:cNvPicPr>
            <a:picLocks noChangeAspect="1"/>
          </p:cNvPicPr>
          <p:nvPr/>
        </p:nvPicPr>
        <p:blipFill>
          <a:blip r:embed="rId3" cstate="print"/>
          <a:stretch>
            <a:fillRect/>
          </a:stretch>
        </p:blipFill>
        <p:spPr>
          <a:xfrm>
            <a:off x="2022443" y="4293096"/>
            <a:ext cx="533333" cy="533333"/>
          </a:xfrm>
          <a:prstGeom prst="rect">
            <a:avLst/>
          </a:prstGeom>
        </p:spPr>
      </p:pic>
      <p:pic>
        <p:nvPicPr>
          <p:cNvPr id="16" name="图片 15" descr="红色边框.png"/>
          <p:cNvPicPr>
            <a:picLocks noChangeAspect="1"/>
          </p:cNvPicPr>
          <p:nvPr/>
        </p:nvPicPr>
        <p:blipFill>
          <a:blip r:embed="rId3" cstate="print"/>
          <a:stretch>
            <a:fillRect/>
          </a:stretch>
        </p:blipFill>
        <p:spPr>
          <a:xfrm>
            <a:off x="1187624" y="4695867"/>
            <a:ext cx="533333" cy="533333"/>
          </a:xfrm>
          <a:prstGeom prst="rect">
            <a:avLst/>
          </a:prstGeom>
        </p:spPr>
      </p:pic>
      <p:pic>
        <p:nvPicPr>
          <p:cNvPr id="17" name="图片 16" descr="红色边框.png"/>
          <p:cNvPicPr>
            <a:picLocks noChangeAspect="1"/>
          </p:cNvPicPr>
          <p:nvPr/>
        </p:nvPicPr>
        <p:blipFill>
          <a:blip r:embed="rId3" cstate="print"/>
          <a:stretch>
            <a:fillRect/>
          </a:stretch>
        </p:blipFill>
        <p:spPr>
          <a:xfrm>
            <a:off x="294251" y="5085184"/>
            <a:ext cx="533333" cy="533333"/>
          </a:xfrm>
          <a:prstGeom prst="rect">
            <a:avLst/>
          </a:prstGeom>
        </p:spPr>
      </p:pic>
      <p:sp>
        <p:nvSpPr>
          <p:cNvPr id="26" name="矩形 2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7" name="矩形 2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8" name="矩形 2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9" name="矩形 2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30" name="矩形 2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31" name="矩形 3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2" name="矩形 3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3" name="矩形 3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422953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冒泡排序2.png"/>
          <p:cNvPicPr>
            <a:picLocks noGrp="1" noChangeAspect="1"/>
          </p:cNvPicPr>
          <p:nvPr>
            <p:ph idx="1"/>
          </p:nvPr>
        </p:nvPicPr>
        <p:blipFill>
          <a:blip r:embed="rId2" cstate="print"/>
          <a:stretch>
            <a:fillRect/>
          </a:stretch>
        </p:blipFill>
        <p:spPr>
          <a:xfrm>
            <a:off x="557709" y="2052857"/>
            <a:ext cx="7952381" cy="3514286"/>
          </a:xfrm>
        </p:spPr>
      </p:pic>
      <p:pic>
        <p:nvPicPr>
          <p:cNvPr id="7" name="图片 6" descr="红色边框.png"/>
          <p:cNvPicPr>
            <a:picLocks noChangeAspect="1"/>
          </p:cNvPicPr>
          <p:nvPr/>
        </p:nvPicPr>
        <p:blipFill>
          <a:blip r:embed="rId3" cstate="print"/>
          <a:stretch>
            <a:fillRect/>
          </a:stretch>
        </p:blipFill>
        <p:spPr>
          <a:xfrm>
            <a:off x="8071115" y="1959563"/>
            <a:ext cx="533333" cy="533333"/>
          </a:xfrm>
          <a:prstGeom prst="rect">
            <a:avLst/>
          </a:prstGeom>
        </p:spPr>
      </p:pic>
      <p:pic>
        <p:nvPicPr>
          <p:cNvPr id="8" name="图片 7" descr="红色边框.png"/>
          <p:cNvPicPr>
            <a:picLocks noChangeAspect="1"/>
          </p:cNvPicPr>
          <p:nvPr/>
        </p:nvPicPr>
        <p:blipFill>
          <a:blip r:embed="rId3" cstate="print"/>
          <a:stretch>
            <a:fillRect/>
          </a:stretch>
        </p:blipFill>
        <p:spPr>
          <a:xfrm>
            <a:off x="7236296" y="2348880"/>
            <a:ext cx="533333" cy="533333"/>
          </a:xfrm>
          <a:prstGeom prst="rect">
            <a:avLst/>
          </a:prstGeom>
        </p:spPr>
      </p:pic>
      <p:pic>
        <p:nvPicPr>
          <p:cNvPr id="9" name="图片 8" descr="红色边框.png"/>
          <p:cNvPicPr>
            <a:picLocks noChangeAspect="1"/>
          </p:cNvPicPr>
          <p:nvPr/>
        </p:nvPicPr>
        <p:blipFill>
          <a:blip r:embed="rId3" cstate="print"/>
          <a:stretch>
            <a:fillRect/>
          </a:stretch>
        </p:blipFill>
        <p:spPr>
          <a:xfrm>
            <a:off x="6372200" y="2780928"/>
            <a:ext cx="533333" cy="533333"/>
          </a:xfrm>
          <a:prstGeom prst="rect">
            <a:avLst/>
          </a:prstGeom>
        </p:spPr>
      </p:pic>
      <p:pic>
        <p:nvPicPr>
          <p:cNvPr id="10" name="图片 9" descr="红色边框.png"/>
          <p:cNvPicPr>
            <a:picLocks noChangeAspect="1"/>
          </p:cNvPicPr>
          <p:nvPr/>
        </p:nvPicPr>
        <p:blipFill>
          <a:blip r:embed="rId3" cstate="print"/>
          <a:stretch>
            <a:fillRect/>
          </a:stretch>
        </p:blipFill>
        <p:spPr>
          <a:xfrm>
            <a:off x="5508104" y="3140968"/>
            <a:ext cx="533333" cy="533333"/>
          </a:xfrm>
          <a:prstGeom prst="rect">
            <a:avLst/>
          </a:prstGeom>
        </p:spPr>
      </p:pic>
      <p:pic>
        <p:nvPicPr>
          <p:cNvPr id="11" name="图片 10" descr="红色边框.png"/>
          <p:cNvPicPr>
            <a:picLocks noChangeAspect="1"/>
          </p:cNvPicPr>
          <p:nvPr/>
        </p:nvPicPr>
        <p:blipFill>
          <a:blip r:embed="rId3" cstate="print"/>
          <a:stretch>
            <a:fillRect/>
          </a:stretch>
        </p:blipFill>
        <p:spPr>
          <a:xfrm>
            <a:off x="4644008" y="3543739"/>
            <a:ext cx="533333" cy="533333"/>
          </a:xfrm>
          <a:prstGeom prst="rect">
            <a:avLst/>
          </a:prstGeom>
        </p:spPr>
      </p:pic>
      <p:pic>
        <p:nvPicPr>
          <p:cNvPr id="12" name="图片 11" descr="红色边框.png"/>
          <p:cNvPicPr>
            <a:picLocks noChangeAspect="1"/>
          </p:cNvPicPr>
          <p:nvPr/>
        </p:nvPicPr>
        <p:blipFill>
          <a:blip r:embed="rId3" cstate="print"/>
          <a:stretch>
            <a:fillRect/>
          </a:stretch>
        </p:blipFill>
        <p:spPr>
          <a:xfrm>
            <a:off x="3779912" y="3933056"/>
            <a:ext cx="533333" cy="533333"/>
          </a:xfrm>
          <a:prstGeom prst="rect">
            <a:avLst/>
          </a:prstGeom>
        </p:spPr>
      </p:pic>
      <p:pic>
        <p:nvPicPr>
          <p:cNvPr id="13" name="图片 12" descr="红色边框.png"/>
          <p:cNvPicPr>
            <a:picLocks noChangeAspect="1"/>
          </p:cNvPicPr>
          <p:nvPr/>
        </p:nvPicPr>
        <p:blipFill>
          <a:blip r:embed="rId3" cstate="print"/>
          <a:stretch>
            <a:fillRect/>
          </a:stretch>
        </p:blipFill>
        <p:spPr>
          <a:xfrm>
            <a:off x="2958547" y="4335827"/>
            <a:ext cx="533333" cy="533333"/>
          </a:xfrm>
          <a:prstGeom prst="rect">
            <a:avLst/>
          </a:prstGeom>
        </p:spPr>
      </p:pic>
      <p:pic>
        <p:nvPicPr>
          <p:cNvPr id="14" name="图片 13" descr="红色边框.png"/>
          <p:cNvPicPr>
            <a:picLocks noChangeAspect="1"/>
          </p:cNvPicPr>
          <p:nvPr/>
        </p:nvPicPr>
        <p:blipFill>
          <a:blip r:embed="rId3" cstate="print"/>
          <a:stretch>
            <a:fillRect/>
          </a:stretch>
        </p:blipFill>
        <p:spPr>
          <a:xfrm>
            <a:off x="2094451" y="4725144"/>
            <a:ext cx="533333" cy="533333"/>
          </a:xfrm>
          <a:prstGeom prst="rect">
            <a:avLst/>
          </a:prstGeom>
        </p:spPr>
      </p:pic>
      <p:pic>
        <p:nvPicPr>
          <p:cNvPr id="15" name="图片 14" descr="红色边框.png"/>
          <p:cNvPicPr>
            <a:picLocks noChangeAspect="1"/>
          </p:cNvPicPr>
          <p:nvPr/>
        </p:nvPicPr>
        <p:blipFill>
          <a:blip r:embed="rId3" cstate="print"/>
          <a:stretch>
            <a:fillRect/>
          </a:stretch>
        </p:blipFill>
        <p:spPr>
          <a:xfrm>
            <a:off x="1230355" y="5085184"/>
            <a:ext cx="533333" cy="533333"/>
          </a:xfrm>
          <a:prstGeom prst="rect">
            <a:avLst/>
          </a:prstGeom>
        </p:spPr>
      </p:pic>
      <p:sp>
        <p:nvSpPr>
          <p:cNvPr id="24" name="矩形 23">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5" name="矩形 2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6" name="矩形 2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7" name="矩形 2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8" name="矩形 2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29" name="矩形 2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0" name="矩形 2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1" name="矩形 3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400010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冒泡排序3.png"/>
          <p:cNvPicPr>
            <a:picLocks noGrp="1" noChangeAspect="1"/>
          </p:cNvPicPr>
          <p:nvPr>
            <p:ph idx="1"/>
          </p:nvPr>
        </p:nvPicPr>
        <p:blipFill>
          <a:blip r:embed="rId2" cstate="print"/>
          <a:stretch>
            <a:fillRect/>
          </a:stretch>
        </p:blipFill>
        <p:spPr>
          <a:xfrm>
            <a:off x="533899" y="2262381"/>
            <a:ext cx="8000001" cy="3095238"/>
          </a:xfrm>
        </p:spPr>
      </p:pic>
      <p:pic>
        <p:nvPicPr>
          <p:cNvPr id="10" name="图片 9" descr="红色边框.png"/>
          <p:cNvPicPr>
            <a:picLocks noChangeAspect="1"/>
          </p:cNvPicPr>
          <p:nvPr/>
        </p:nvPicPr>
        <p:blipFill>
          <a:blip r:embed="rId3" cstate="print"/>
          <a:stretch>
            <a:fillRect/>
          </a:stretch>
        </p:blipFill>
        <p:spPr>
          <a:xfrm>
            <a:off x="5508104" y="3356992"/>
            <a:ext cx="533333" cy="533333"/>
          </a:xfrm>
          <a:prstGeom prst="rect">
            <a:avLst/>
          </a:prstGeom>
        </p:spPr>
      </p:pic>
      <p:pic>
        <p:nvPicPr>
          <p:cNvPr id="11" name="图片 10" descr="红色边框.png"/>
          <p:cNvPicPr>
            <a:picLocks noChangeAspect="1"/>
          </p:cNvPicPr>
          <p:nvPr/>
        </p:nvPicPr>
        <p:blipFill>
          <a:blip r:embed="rId3" cstate="print"/>
          <a:stretch>
            <a:fillRect/>
          </a:stretch>
        </p:blipFill>
        <p:spPr>
          <a:xfrm>
            <a:off x="4614731" y="3717032"/>
            <a:ext cx="533333" cy="533333"/>
          </a:xfrm>
          <a:prstGeom prst="rect">
            <a:avLst/>
          </a:prstGeom>
        </p:spPr>
      </p:pic>
      <p:pic>
        <p:nvPicPr>
          <p:cNvPr id="12" name="图片 11" descr="红色边框.png"/>
          <p:cNvPicPr>
            <a:picLocks noChangeAspect="1"/>
          </p:cNvPicPr>
          <p:nvPr/>
        </p:nvPicPr>
        <p:blipFill>
          <a:blip r:embed="rId3" cstate="print"/>
          <a:stretch>
            <a:fillRect/>
          </a:stretch>
        </p:blipFill>
        <p:spPr>
          <a:xfrm>
            <a:off x="3779912" y="4119803"/>
            <a:ext cx="533333" cy="533333"/>
          </a:xfrm>
          <a:prstGeom prst="rect">
            <a:avLst/>
          </a:prstGeom>
        </p:spPr>
      </p:pic>
      <p:pic>
        <p:nvPicPr>
          <p:cNvPr id="13" name="图片 12" descr="红色边框.png"/>
          <p:cNvPicPr>
            <a:picLocks noChangeAspect="1"/>
          </p:cNvPicPr>
          <p:nvPr/>
        </p:nvPicPr>
        <p:blipFill>
          <a:blip r:embed="rId3" cstate="print"/>
          <a:stretch>
            <a:fillRect/>
          </a:stretch>
        </p:blipFill>
        <p:spPr>
          <a:xfrm>
            <a:off x="2915816" y="4509120"/>
            <a:ext cx="533333" cy="533333"/>
          </a:xfrm>
          <a:prstGeom prst="rect">
            <a:avLst/>
          </a:prstGeom>
        </p:spPr>
      </p:pic>
      <p:sp>
        <p:nvSpPr>
          <p:cNvPr id="19" name="矩形 18">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3" name="矩形 2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24" name="矩形 2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5" name="矩形 2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pic>
        <p:nvPicPr>
          <p:cNvPr id="15" name="图片 14" descr="红色边框.png">
            <a:extLst>
              <a:ext uri="{FF2B5EF4-FFF2-40B4-BE49-F238E27FC236}">
                <a16:creationId xmlns:a16="http://schemas.microsoft.com/office/drawing/2014/main" id="{DAC8BAD3-4F01-442F-A9B4-058DE755AC8E}"/>
              </a:ext>
            </a:extLst>
          </p:cNvPr>
          <p:cNvPicPr>
            <a:picLocks noChangeAspect="1"/>
          </p:cNvPicPr>
          <p:nvPr/>
        </p:nvPicPr>
        <p:blipFill>
          <a:blip r:embed="rId3" cstate="print"/>
          <a:stretch>
            <a:fillRect/>
          </a:stretch>
        </p:blipFill>
        <p:spPr>
          <a:xfrm>
            <a:off x="6381535" y="3008985"/>
            <a:ext cx="533333" cy="533333"/>
          </a:xfrm>
          <a:prstGeom prst="rect">
            <a:avLst/>
          </a:prstGeom>
        </p:spPr>
      </p:pic>
      <p:pic>
        <p:nvPicPr>
          <p:cNvPr id="16" name="图片 15" descr="红色边框.png">
            <a:extLst>
              <a:ext uri="{FF2B5EF4-FFF2-40B4-BE49-F238E27FC236}">
                <a16:creationId xmlns:a16="http://schemas.microsoft.com/office/drawing/2014/main" id="{2794F598-9355-4EEE-B476-D796E976BF87}"/>
              </a:ext>
            </a:extLst>
          </p:cNvPr>
          <p:cNvPicPr>
            <a:picLocks noChangeAspect="1"/>
          </p:cNvPicPr>
          <p:nvPr/>
        </p:nvPicPr>
        <p:blipFill>
          <a:blip r:embed="rId3" cstate="print"/>
          <a:stretch>
            <a:fillRect/>
          </a:stretch>
        </p:blipFill>
        <p:spPr>
          <a:xfrm>
            <a:off x="7226078" y="2535738"/>
            <a:ext cx="533333" cy="533333"/>
          </a:xfrm>
          <a:prstGeom prst="rect">
            <a:avLst/>
          </a:prstGeom>
        </p:spPr>
      </p:pic>
      <p:pic>
        <p:nvPicPr>
          <p:cNvPr id="17" name="图片 16" descr="红色边框.png">
            <a:extLst>
              <a:ext uri="{FF2B5EF4-FFF2-40B4-BE49-F238E27FC236}">
                <a16:creationId xmlns:a16="http://schemas.microsoft.com/office/drawing/2014/main" id="{E6880A89-AB74-4E27-9ABD-86C37F3A637A}"/>
              </a:ext>
            </a:extLst>
          </p:cNvPr>
          <p:cNvPicPr>
            <a:picLocks noChangeAspect="1"/>
          </p:cNvPicPr>
          <p:nvPr/>
        </p:nvPicPr>
        <p:blipFill>
          <a:blip r:embed="rId3" cstate="print"/>
          <a:stretch>
            <a:fillRect/>
          </a:stretch>
        </p:blipFill>
        <p:spPr>
          <a:xfrm>
            <a:off x="8020083" y="2175101"/>
            <a:ext cx="533333" cy="533333"/>
          </a:xfrm>
          <a:prstGeom prst="rect">
            <a:avLst/>
          </a:prstGeom>
        </p:spPr>
      </p:pic>
    </p:spTree>
    <p:extLst>
      <p:ext uri="{BB962C8B-B14F-4D97-AF65-F5344CB8AC3E}">
        <p14:creationId xmlns:p14="http://schemas.microsoft.com/office/powerpoint/2010/main" val="2408318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冒泡排序4.png"/>
          <p:cNvPicPr>
            <a:picLocks noGrp="1" noChangeAspect="1"/>
          </p:cNvPicPr>
          <p:nvPr>
            <p:ph idx="1"/>
          </p:nvPr>
        </p:nvPicPr>
        <p:blipFill>
          <a:blip r:embed="rId2" cstate="print"/>
          <a:stretch>
            <a:fillRect/>
          </a:stretch>
        </p:blipFill>
        <p:spPr>
          <a:xfrm>
            <a:off x="567233" y="2648095"/>
            <a:ext cx="7933334" cy="2323810"/>
          </a:xfrm>
        </p:spPr>
      </p:pic>
      <p:pic>
        <p:nvPicPr>
          <p:cNvPr id="7" name="图片 6" descr="红色边框.png"/>
          <p:cNvPicPr>
            <a:picLocks noChangeAspect="1"/>
          </p:cNvPicPr>
          <p:nvPr/>
        </p:nvPicPr>
        <p:blipFill>
          <a:blip r:embed="rId3" cstate="print"/>
          <a:stretch>
            <a:fillRect/>
          </a:stretch>
        </p:blipFill>
        <p:spPr>
          <a:xfrm>
            <a:off x="8071115" y="2535627"/>
            <a:ext cx="533333" cy="533333"/>
          </a:xfrm>
          <a:prstGeom prst="rect">
            <a:avLst/>
          </a:prstGeom>
        </p:spPr>
      </p:pic>
      <p:pic>
        <p:nvPicPr>
          <p:cNvPr id="8" name="图片 7" descr="红色边框.png"/>
          <p:cNvPicPr>
            <a:picLocks noChangeAspect="1"/>
          </p:cNvPicPr>
          <p:nvPr/>
        </p:nvPicPr>
        <p:blipFill>
          <a:blip r:embed="rId3" cstate="print"/>
          <a:stretch>
            <a:fillRect/>
          </a:stretch>
        </p:blipFill>
        <p:spPr>
          <a:xfrm>
            <a:off x="7236296" y="2967675"/>
            <a:ext cx="533333" cy="533333"/>
          </a:xfrm>
          <a:prstGeom prst="rect">
            <a:avLst/>
          </a:prstGeom>
        </p:spPr>
      </p:pic>
      <p:pic>
        <p:nvPicPr>
          <p:cNvPr id="9" name="图片 8" descr="红色边框.png"/>
          <p:cNvPicPr>
            <a:picLocks noChangeAspect="1"/>
          </p:cNvPicPr>
          <p:nvPr/>
        </p:nvPicPr>
        <p:blipFill>
          <a:blip r:embed="rId3" cstate="print"/>
          <a:stretch>
            <a:fillRect/>
          </a:stretch>
        </p:blipFill>
        <p:spPr>
          <a:xfrm>
            <a:off x="6372200" y="3356992"/>
            <a:ext cx="533333" cy="533333"/>
          </a:xfrm>
          <a:prstGeom prst="rect">
            <a:avLst/>
          </a:prstGeom>
        </p:spPr>
      </p:pic>
      <p:pic>
        <p:nvPicPr>
          <p:cNvPr id="10" name="图片 9" descr="红色边框.png"/>
          <p:cNvPicPr>
            <a:picLocks noChangeAspect="1"/>
          </p:cNvPicPr>
          <p:nvPr/>
        </p:nvPicPr>
        <p:blipFill>
          <a:blip r:embed="rId3" cstate="print"/>
          <a:stretch>
            <a:fillRect/>
          </a:stretch>
        </p:blipFill>
        <p:spPr>
          <a:xfrm>
            <a:off x="5508104" y="3759763"/>
            <a:ext cx="533333" cy="533333"/>
          </a:xfrm>
          <a:prstGeom prst="rect">
            <a:avLst/>
          </a:prstGeom>
        </p:spPr>
      </p:pic>
      <p:pic>
        <p:nvPicPr>
          <p:cNvPr id="11" name="图片 10" descr="红色边框.png"/>
          <p:cNvPicPr>
            <a:picLocks noChangeAspect="1"/>
          </p:cNvPicPr>
          <p:nvPr/>
        </p:nvPicPr>
        <p:blipFill>
          <a:blip r:embed="rId3" cstate="print"/>
          <a:stretch>
            <a:fillRect/>
          </a:stretch>
        </p:blipFill>
        <p:spPr>
          <a:xfrm>
            <a:off x="4686739" y="4149080"/>
            <a:ext cx="533333" cy="533333"/>
          </a:xfrm>
          <a:prstGeom prst="rect">
            <a:avLst/>
          </a:prstGeom>
        </p:spPr>
      </p:pic>
      <p:pic>
        <p:nvPicPr>
          <p:cNvPr id="12" name="图片 11" descr="红色边框.png"/>
          <p:cNvPicPr>
            <a:picLocks noChangeAspect="1"/>
          </p:cNvPicPr>
          <p:nvPr/>
        </p:nvPicPr>
        <p:blipFill>
          <a:blip r:embed="rId3" cstate="print"/>
          <a:stretch>
            <a:fillRect/>
          </a:stretch>
        </p:blipFill>
        <p:spPr>
          <a:xfrm>
            <a:off x="3822643" y="4551851"/>
            <a:ext cx="533333" cy="533333"/>
          </a:xfrm>
          <a:prstGeom prst="rect">
            <a:avLst/>
          </a:prstGeom>
        </p:spPr>
      </p:pic>
      <p:sp>
        <p:nvSpPr>
          <p:cNvPr id="21" name="矩形 20">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2" name="矩形 2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3" name="矩形 2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4" name="矩形 2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5" name="矩形 2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26" name="矩形 2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8" name="矩形 2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80563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6EB0F30-D885-4150-AF1F-CF3A01F60DB3}"/>
              </a:ext>
            </a:extLst>
          </p:cNvPr>
          <p:cNvSpPr>
            <a:spLocks noGrp="1"/>
          </p:cNvSpPr>
          <p:nvPr>
            <p:ph type="sldNum" sz="quarter" idx="12"/>
          </p:nvPr>
        </p:nvSpPr>
        <p:spPr/>
        <p:txBody>
          <a:bodyPr/>
          <a:lstStyle/>
          <a:p>
            <a:pPr>
              <a:defRPr/>
            </a:pPr>
            <a:fld id="{E9E70BF1-4795-41F2-8EDC-EAE699737471}" type="slidenum">
              <a:rPr lang="zh-CN" altLang="en-US" smtClean="0"/>
              <a:pPr>
                <a:defRPr/>
              </a:pPr>
              <a:t>3</a:t>
            </a:fld>
            <a:endParaRPr lang="zh-CN" altLang="en-US" dirty="0"/>
          </a:p>
        </p:txBody>
      </p:sp>
      <p:graphicFrame>
        <p:nvGraphicFramePr>
          <p:cNvPr id="4" name="图示 3">
            <a:extLst>
              <a:ext uri="{FF2B5EF4-FFF2-40B4-BE49-F238E27FC236}">
                <a16:creationId xmlns:a16="http://schemas.microsoft.com/office/drawing/2014/main" id="{43E634A9-80B7-464D-9F93-BA46DEB95500}"/>
              </a:ext>
            </a:extLst>
          </p:cNvPr>
          <p:cNvGraphicFramePr/>
          <p:nvPr>
            <p:extLst>
              <p:ext uri="{D42A27DB-BD31-4B8C-83A1-F6EECF244321}">
                <p14:modId xmlns:p14="http://schemas.microsoft.com/office/powerpoint/2010/main" val="1010569963"/>
              </p:ext>
            </p:extLst>
          </p:nvPr>
        </p:nvGraphicFramePr>
        <p:xfrm>
          <a:off x="702905" y="1070428"/>
          <a:ext cx="7778621" cy="5050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8918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冒泡排序5.png"/>
          <p:cNvPicPr>
            <a:picLocks noGrp="1" noChangeAspect="1"/>
          </p:cNvPicPr>
          <p:nvPr>
            <p:ph idx="1"/>
          </p:nvPr>
        </p:nvPicPr>
        <p:blipFill>
          <a:blip r:embed="rId2" cstate="print"/>
          <a:stretch>
            <a:fillRect/>
          </a:stretch>
        </p:blipFill>
        <p:spPr>
          <a:xfrm>
            <a:off x="548185" y="2848095"/>
            <a:ext cx="7971429" cy="1923810"/>
          </a:xfrm>
        </p:spPr>
      </p:pic>
      <p:pic>
        <p:nvPicPr>
          <p:cNvPr id="7" name="图片 6" descr="红色边框.png"/>
          <p:cNvPicPr>
            <a:picLocks noChangeAspect="1"/>
          </p:cNvPicPr>
          <p:nvPr/>
        </p:nvPicPr>
        <p:blipFill>
          <a:blip r:embed="rId3" cstate="print"/>
          <a:stretch>
            <a:fillRect/>
          </a:stretch>
        </p:blipFill>
        <p:spPr>
          <a:xfrm>
            <a:off x="8071115" y="2751651"/>
            <a:ext cx="533333" cy="533333"/>
          </a:xfrm>
          <a:prstGeom prst="rect">
            <a:avLst/>
          </a:prstGeom>
        </p:spPr>
      </p:pic>
      <p:pic>
        <p:nvPicPr>
          <p:cNvPr id="8" name="图片 7" descr="红色边框.png"/>
          <p:cNvPicPr>
            <a:picLocks noChangeAspect="1"/>
          </p:cNvPicPr>
          <p:nvPr/>
        </p:nvPicPr>
        <p:blipFill>
          <a:blip r:embed="rId3" cstate="print"/>
          <a:stretch>
            <a:fillRect/>
          </a:stretch>
        </p:blipFill>
        <p:spPr>
          <a:xfrm>
            <a:off x="7236296" y="3140968"/>
            <a:ext cx="533333" cy="533333"/>
          </a:xfrm>
          <a:prstGeom prst="rect">
            <a:avLst/>
          </a:prstGeom>
        </p:spPr>
      </p:pic>
      <p:pic>
        <p:nvPicPr>
          <p:cNvPr id="9" name="图片 8" descr="红色边框.png"/>
          <p:cNvPicPr>
            <a:picLocks noChangeAspect="1"/>
          </p:cNvPicPr>
          <p:nvPr/>
        </p:nvPicPr>
        <p:blipFill>
          <a:blip r:embed="rId3" cstate="print"/>
          <a:stretch>
            <a:fillRect/>
          </a:stretch>
        </p:blipFill>
        <p:spPr>
          <a:xfrm>
            <a:off x="6342923" y="3543739"/>
            <a:ext cx="533333" cy="533333"/>
          </a:xfrm>
          <a:prstGeom prst="rect">
            <a:avLst/>
          </a:prstGeom>
        </p:spPr>
      </p:pic>
      <p:pic>
        <p:nvPicPr>
          <p:cNvPr id="10" name="图片 9" descr="红色边框.png"/>
          <p:cNvPicPr>
            <a:picLocks noChangeAspect="1"/>
          </p:cNvPicPr>
          <p:nvPr/>
        </p:nvPicPr>
        <p:blipFill>
          <a:blip r:embed="rId3" cstate="print"/>
          <a:stretch>
            <a:fillRect/>
          </a:stretch>
        </p:blipFill>
        <p:spPr>
          <a:xfrm>
            <a:off x="5508104" y="3933056"/>
            <a:ext cx="533333" cy="533333"/>
          </a:xfrm>
          <a:prstGeom prst="rect">
            <a:avLst/>
          </a:prstGeom>
        </p:spPr>
      </p:pic>
      <p:pic>
        <p:nvPicPr>
          <p:cNvPr id="11" name="图片 10" descr="红色边框.png"/>
          <p:cNvPicPr>
            <a:picLocks noChangeAspect="1"/>
          </p:cNvPicPr>
          <p:nvPr/>
        </p:nvPicPr>
        <p:blipFill>
          <a:blip r:embed="rId3" cstate="print"/>
          <a:stretch>
            <a:fillRect/>
          </a:stretch>
        </p:blipFill>
        <p:spPr>
          <a:xfrm>
            <a:off x="4644008" y="4335827"/>
            <a:ext cx="533333" cy="533333"/>
          </a:xfrm>
          <a:prstGeom prst="rect">
            <a:avLst/>
          </a:prstGeom>
        </p:spPr>
      </p:pic>
      <p:sp>
        <p:nvSpPr>
          <p:cNvPr id="20" name="矩形 19">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1" name="矩形 2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2" name="矩形 2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3" name="矩形 2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4" name="矩形 2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25" name="矩形 2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3279985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冒泡排序6.png"/>
          <p:cNvPicPr>
            <a:picLocks noGrp="1" noChangeAspect="1"/>
          </p:cNvPicPr>
          <p:nvPr>
            <p:ph idx="1"/>
          </p:nvPr>
        </p:nvPicPr>
        <p:blipFill>
          <a:blip r:embed="rId2" cstate="print"/>
          <a:stretch>
            <a:fillRect/>
          </a:stretch>
        </p:blipFill>
        <p:spPr>
          <a:xfrm>
            <a:off x="495804" y="3033809"/>
            <a:ext cx="8076191" cy="1552381"/>
          </a:xfrm>
        </p:spPr>
      </p:pic>
      <p:pic>
        <p:nvPicPr>
          <p:cNvPr id="7" name="图片 6" descr="红色边框.png"/>
          <p:cNvPicPr>
            <a:picLocks noChangeAspect="1"/>
          </p:cNvPicPr>
          <p:nvPr/>
        </p:nvPicPr>
        <p:blipFill>
          <a:blip r:embed="rId3" cstate="print"/>
          <a:stretch>
            <a:fillRect/>
          </a:stretch>
        </p:blipFill>
        <p:spPr>
          <a:xfrm>
            <a:off x="8028384" y="2895667"/>
            <a:ext cx="533333" cy="533333"/>
          </a:xfrm>
          <a:prstGeom prst="rect">
            <a:avLst/>
          </a:prstGeom>
        </p:spPr>
      </p:pic>
      <p:pic>
        <p:nvPicPr>
          <p:cNvPr id="8" name="图片 7" descr="红色边框.png"/>
          <p:cNvPicPr>
            <a:picLocks noChangeAspect="1"/>
          </p:cNvPicPr>
          <p:nvPr/>
        </p:nvPicPr>
        <p:blipFill>
          <a:blip r:embed="rId3" cstate="print"/>
          <a:stretch>
            <a:fillRect/>
          </a:stretch>
        </p:blipFill>
        <p:spPr>
          <a:xfrm>
            <a:off x="7164288" y="3327715"/>
            <a:ext cx="533333" cy="533333"/>
          </a:xfrm>
          <a:prstGeom prst="rect">
            <a:avLst/>
          </a:prstGeom>
        </p:spPr>
      </p:pic>
      <p:pic>
        <p:nvPicPr>
          <p:cNvPr id="9" name="图片 8" descr="红色边框.png"/>
          <p:cNvPicPr>
            <a:picLocks noChangeAspect="1"/>
          </p:cNvPicPr>
          <p:nvPr/>
        </p:nvPicPr>
        <p:blipFill>
          <a:blip r:embed="rId3" cstate="print"/>
          <a:stretch>
            <a:fillRect/>
          </a:stretch>
        </p:blipFill>
        <p:spPr>
          <a:xfrm>
            <a:off x="6300192" y="3717032"/>
            <a:ext cx="533333" cy="533333"/>
          </a:xfrm>
          <a:prstGeom prst="rect">
            <a:avLst/>
          </a:prstGeom>
        </p:spPr>
      </p:pic>
      <p:pic>
        <p:nvPicPr>
          <p:cNvPr id="10" name="图片 9" descr="红色边框.png"/>
          <p:cNvPicPr>
            <a:picLocks noChangeAspect="1"/>
          </p:cNvPicPr>
          <p:nvPr/>
        </p:nvPicPr>
        <p:blipFill>
          <a:blip r:embed="rId3" cstate="print"/>
          <a:stretch>
            <a:fillRect/>
          </a:stretch>
        </p:blipFill>
        <p:spPr>
          <a:xfrm>
            <a:off x="5436096" y="4077072"/>
            <a:ext cx="533333" cy="533333"/>
          </a:xfrm>
          <a:prstGeom prst="rect">
            <a:avLst/>
          </a:prstGeom>
        </p:spPr>
      </p:pic>
      <p:sp>
        <p:nvSpPr>
          <p:cNvPr id="19" name="矩形 18">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3" name="矩形 2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24" name="矩形 2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5" name="矩形 2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3137518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冒泡排序7.png"/>
          <p:cNvPicPr>
            <a:picLocks noGrp="1" noChangeAspect="1"/>
          </p:cNvPicPr>
          <p:nvPr>
            <p:ph idx="1"/>
          </p:nvPr>
        </p:nvPicPr>
        <p:blipFill>
          <a:blip r:embed="rId2" cstate="print"/>
          <a:stretch>
            <a:fillRect/>
          </a:stretch>
        </p:blipFill>
        <p:spPr>
          <a:xfrm>
            <a:off x="533899" y="1638071"/>
            <a:ext cx="8000001" cy="1142857"/>
          </a:xfrm>
        </p:spPr>
      </p:pic>
      <p:cxnSp>
        <p:nvCxnSpPr>
          <p:cNvPr id="8" name="直接连接符 7"/>
          <p:cNvCxnSpPr/>
          <p:nvPr/>
        </p:nvCxnSpPr>
        <p:spPr>
          <a:xfrm>
            <a:off x="251520" y="3356992"/>
            <a:ext cx="8424936" cy="0"/>
          </a:xfrm>
          <a:prstGeom prst="line">
            <a:avLst/>
          </a:prstGeom>
        </p:spPr>
        <p:style>
          <a:lnRef idx="3">
            <a:schemeClr val="accent4"/>
          </a:lnRef>
          <a:fillRef idx="0">
            <a:schemeClr val="accent4"/>
          </a:fillRef>
          <a:effectRef idx="2">
            <a:schemeClr val="accent4"/>
          </a:effectRef>
          <a:fontRef idx="minor">
            <a:schemeClr val="tx1"/>
          </a:fontRef>
        </p:style>
      </p:cxnSp>
      <p:pic>
        <p:nvPicPr>
          <p:cNvPr id="9" name="图片 8" descr="冒泡排序8.png"/>
          <p:cNvPicPr>
            <a:picLocks noChangeAspect="1"/>
          </p:cNvPicPr>
          <p:nvPr/>
        </p:nvPicPr>
        <p:blipFill>
          <a:blip r:embed="rId3" cstate="print"/>
          <a:stretch>
            <a:fillRect/>
          </a:stretch>
        </p:blipFill>
        <p:spPr>
          <a:xfrm>
            <a:off x="438666" y="4005064"/>
            <a:ext cx="8266667" cy="771429"/>
          </a:xfrm>
          <a:prstGeom prst="rect">
            <a:avLst/>
          </a:prstGeom>
        </p:spPr>
      </p:pic>
      <p:pic>
        <p:nvPicPr>
          <p:cNvPr id="10" name="图片 9" descr="红色边框.png"/>
          <p:cNvPicPr>
            <a:picLocks noChangeAspect="1"/>
          </p:cNvPicPr>
          <p:nvPr/>
        </p:nvPicPr>
        <p:blipFill>
          <a:blip r:embed="rId4" cstate="print"/>
          <a:stretch>
            <a:fillRect/>
          </a:stretch>
        </p:blipFill>
        <p:spPr>
          <a:xfrm>
            <a:off x="8071115" y="1484784"/>
            <a:ext cx="533333" cy="533333"/>
          </a:xfrm>
          <a:prstGeom prst="rect">
            <a:avLst/>
          </a:prstGeom>
        </p:spPr>
      </p:pic>
      <p:pic>
        <p:nvPicPr>
          <p:cNvPr id="11" name="图片 10" descr="红色边框.png"/>
          <p:cNvPicPr>
            <a:picLocks noChangeAspect="1"/>
          </p:cNvPicPr>
          <p:nvPr/>
        </p:nvPicPr>
        <p:blipFill>
          <a:blip r:embed="rId4" cstate="print"/>
          <a:stretch>
            <a:fillRect/>
          </a:stretch>
        </p:blipFill>
        <p:spPr>
          <a:xfrm>
            <a:off x="7236296" y="1916832"/>
            <a:ext cx="533333" cy="533333"/>
          </a:xfrm>
          <a:prstGeom prst="rect">
            <a:avLst/>
          </a:prstGeom>
        </p:spPr>
      </p:pic>
      <p:pic>
        <p:nvPicPr>
          <p:cNvPr id="12" name="图片 11" descr="红色边框.png"/>
          <p:cNvPicPr>
            <a:picLocks noChangeAspect="1"/>
          </p:cNvPicPr>
          <p:nvPr/>
        </p:nvPicPr>
        <p:blipFill>
          <a:blip r:embed="rId4" cstate="print"/>
          <a:stretch>
            <a:fillRect/>
          </a:stretch>
        </p:blipFill>
        <p:spPr>
          <a:xfrm>
            <a:off x="6372200" y="2319603"/>
            <a:ext cx="533333" cy="533333"/>
          </a:xfrm>
          <a:prstGeom prst="rect">
            <a:avLst/>
          </a:prstGeom>
        </p:spPr>
      </p:pic>
      <p:pic>
        <p:nvPicPr>
          <p:cNvPr id="13" name="图片 12" descr="红色边框.png"/>
          <p:cNvPicPr>
            <a:picLocks noChangeAspect="1"/>
          </p:cNvPicPr>
          <p:nvPr/>
        </p:nvPicPr>
        <p:blipFill>
          <a:blip r:embed="rId4" cstate="print"/>
          <a:stretch>
            <a:fillRect/>
          </a:stretch>
        </p:blipFill>
        <p:spPr>
          <a:xfrm>
            <a:off x="7956376" y="3903779"/>
            <a:ext cx="533333" cy="533333"/>
          </a:xfrm>
          <a:prstGeom prst="rect">
            <a:avLst/>
          </a:prstGeom>
        </p:spPr>
      </p:pic>
      <p:pic>
        <p:nvPicPr>
          <p:cNvPr id="14" name="图片 13" descr="红色边框.png"/>
          <p:cNvPicPr>
            <a:picLocks noChangeAspect="1"/>
          </p:cNvPicPr>
          <p:nvPr/>
        </p:nvPicPr>
        <p:blipFill>
          <a:blip r:embed="rId4" cstate="print"/>
          <a:stretch>
            <a:fillRect/>
          </a:stretch>
        </p:blipFill>
        <p:spPr>
          <a:xfrm>
            <a:off x="7135011" y="4335827"/>
            <a:ext cx="533333" cy="533333"/>
          </a:xfrm>
          <a:prstGeom prst="rect">
            <a:avLst/>
          </a:prstGeom>
        </p:spPr>
      </p:pic>
      <p:sp>
        <p:nvSpPr>
          <p:cNvPr id="23" name="矩形 22">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4" name="矩形 2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5" name="矩形 2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6" name="矩形 2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7" name="矩形 2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一维数组程序示例</a:t>
            </a:r>
          </a:p>
        </p:txBody>
      </p:sp>
      <p:sp>
        <p:nvSpPr>
          <p:cNvPr id="28" name="矩形 2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9" name="矩形 2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0" name="矩形 2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817107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2564904"/>
            <a:ext cx="7315200" cy="2143125"/>
          </a:xfrm>
          <a:prstGeom prst="rect">
            <a:avLst/>
          </a:prstGeom>
          <a:noFill/>
        </p:spPr>
        <p:txBody>
          <a:bodyPr vert="horz" wrap="square"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下面程序首先要求输入</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个整数并保存在数组</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中，然后将数组</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中能够被</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整除的数据元素输出 ，请将程序补充完整。</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t>#include</a:t>
            </a:r>
            <a:r>
              <a:rPr lang="zh-CN" altLang="en-US" dirty="0"/>
              <a:t> </a:t>
            </a:r>
            <a:r>
              <a:rPr lang="en-US" altLang="zh-CN" dirty="0"/>
              <a:t>&lt;</a:t>
            </a:r>
            <a:r>
              <a:rPr lang="en-US" altLang="zh-CN" dirty="0" err="1"/>
              <a:t>iostream</a:t>
            </a:r>
            <a:r>
              <a:rPr lang="en-US" altLang="zh-CN" dirty="0"/>
              <a:t>&gt;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err="1"/>
              <a:t>std</a:t>
            </a:r>
            <a:r>
              <a:rPr lang="en-US" altLang="zh-CN" dirty="0"/>
              <a:t>;</a:t>
            </a:r>
            <a:endParaRPr lang="zh-CN" altLang="en-US" dirty="0"/>
          </a:p>
          <a:p>
            <a:r>
              <a:rPr lang="en-US" altLang="zh-CN" dirty="0" err="1"/>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zh-CN" altLang="en-US" dirty="0">
                <a:solidFill>
                  <a:srgbClr val="639EF4"/>
                </a:solidFill>
              </a:rPr>
              <a:t> </a:t>
            </a:r>
            <a:r>
              <a:rPr lang="en-US" altLang="zh-CN" dirty="0">
                <a:solidFill>
                  <a:srgbClr val="639EF4"/>
                </a:solidFill>
              </a:rPr>
              <a:t>[</a:t>
            </a:r>
            <a:r>
              <a:rPr lang="zh-CN" altLang="en-US" dirty="0">
                <a:solidFill>
                  <a:srgbClr val="639EF4"/>
                </a:solidFill>
              </a:rPr>
              <a:t>填空</a:t>
            </a:r>
            <a:r>
              <a:rPr lang="en-US" altLang="zh-CN" dirty="0">
                <a:solidFill>
                  <a:srgbClr val="639EF4"/>
                </a:solidFill>
              </a:rPr>
              <a:t>1]</a:t>
            </a:r>
            <a:r>
              <a:rPr lang="en-US" altLang="zh-CN" dirty="0">
                <a:solidFill>
                  <a:srgbClr val="000000"/>
                </a:solidFill>
              </a:rPr>
              <a:t> </a:t>
            </a:r>
          </a:p>
          <a:p>
            <a:r>
              <a:rPr lang="zh-CN" altLang="en-US" dirty="0"/>
              <a:t>	</a:t>
            </a:r>
            <a:r>
              <a:rPr lang="en-US" altLang="zh-CN" dirty="0"/>
              <a:t>for(</a:t>
            </a:r>
            <a:r>
              <a:rPr lang="en-US" altLang="zh-CN" dirty="0" err="1"/>
              <a:t>int</a:t>
            </a:r>
            <a:r>
              <a:rPr lang="zh-CN" altLang="en-US" dirty="0"/>
              <a:t> </a:t>
            </a:r>
            <a:r>
              <a:rPr lang="en-US" altLang="zh-CN" dirty="0" err="1"/>
              <a:t>i</a:t>
            </a:r>
            <a:r>
              <a:rPr lang="en-US" altLang="zh-CN" dirty="0"/>
              <a:t>=0;</a:t>
            </a:r>
            <a:r>
              <a:rPr lang="zh-CN" altLang="en-US" dirty="0">
                <a:solidFill>
                  <a:srgbClr val="639EF4"/>
                </a:solidFill>
              </a:rPr>
              <a:t> </a:t>
            </a:r>
            <a:r>
              <a:rPr lang="en-US" altLang="zh-CN" dirty="0">
                <a:solidFill>
                  <a:srgbClr val="639EF4"/>
                </a:solidFill>
              </a:rPr>
              <a:t>[</a:t>
            </a:r>
            <a:r>
              <a:rPr lang="zh-CN" altLang="en-US" dirty="0">
                <a:solidFill>
                  <a:srgbClr val="639EF4"/>
                </a:solidFill>
              </a:rPr>
              <a:t>填空</a:t>
            </a:r>
            <a:r>
              <a:rPr lang="en-US" altLang="zh-CN" dirty="0">
                <a:solidFill>
                  <a:srgbClr val="639EF4"/>
                </a:solidFill>
              </a:rPr>
              <a:t>2]</a:t>
            </a:r>
            <a:r>
              <a:rPr lang="en-US" altLang="zh-CN" dirty="0">
                <a:solidFill>
                  <a:srgbClr val="000000"/>
                </a:solidFill>
              </a:rPr>
              <a:t> </a:t>
            </a:r>
            <a:r>
              <a:rPr lang="en-US" altLang="zh-CN" dirty="0"/>
              <a:t>;i++)</a:t>
            </a:r>
            <a:endParaRPr lang="zh-CN" altLang="en-US" dirty="0"/>
          </a:p>
          <a:p>
            <a:r>
              <a:rPr lang="zh-CN" altLang="en-US" dirty="0"/>
              <a:t>		</a:t>
            </a:r>
            <a:r>
              <a:rPr lang="en-US" altLang="zh-CN" dirty="0" err="1"/>
              <a:t>cin</a:t>
            </a:r>
            <a:r>
              <a:rPr lang="en-US" altLang="zh-CN" dirty="0"/>
              <a:t>&gt;&gt;</a:t>
            </a:r>
            <a:r>
              <a:rPr lang="zh-CN" altLang="en-US" dirty="0">
                <a:solidFill>
                  <a:srgbClr val="639EF4"/>
                </a:solidFill>
              </a:rPr>
              <a:t> </a:t>
            </a:r>
            <a:r>
              <a:rPr lang="en-US" altLang="zh-CN" dirty="0">
                <a:solidFill>
                  <a:srgbClr val="639EF4"/>
                </a:solidFill>
              </a:rPr>
              <a:t>[</a:t>
            </a:r>
            <a:r>
              <a:rPr lang="zh-CN" altLang="en-US" dirty="0">
                <a:solidFill>
                  <a:srgbClr val="639EF4"/>
                </a:solidFill>
              </a:rPr>
              <a:t>填空</a:t>
            </a:r>
            <a:r>
              <a:rPr lang="en-US" altLang="zh-CN" dirty="0">
                <a:solidFill>
                  <a:srgbClr val="639EF4"/>
                </a:solidFill>
              </a:rPr>
              <a:t>3]</a:t>
            </a:r>
            <a:r>
              <a:rPr lang="en-US" altLang="zh-CN" dirty="0">
                <a:solidFill>
                  <a:srgbClr val="000000"/>
                </a:solidFill>
              </a:rPr>
              <a:t> </a:t>
            </a:r>
            <a:r>
              <a:rPr lang="en-US" altLang="zh-CN" dirty="0"/>
              <a:t>;</a:t>
            </a:r>
            <a:endParaRPr lang="zh-CN" altLang="en-US" dirty="0"/>
          </a:p>
          <a:p>
            <a:r>
              <a:rPr lang="zh-CN" altLang="en-US" dirty="0"/>
              <a:t>	</a:t>
            </a:r>
            <a:r>
              <a:rPr lang="en-US" altLang="zh-CN" dirty="0"/>
              <a:t>for(</a:t>
            </a:r>
            <a:r>
              <a:rPr lang="en-US" altLang="zh-CN" dirty="0" err="1"/>
              <a:t>int</a:t>
            </a:r>
            <a:r>
              <a:rPr lang="zh-CN" altLang="en-US" dirty="0"/>
              <a:t> </a:t>
            </a:r>
            <a:r>
              <a:rPr lang="en-US" altLang="zh-CN" dirty="0" err="1"/>
              <a:t>i</a:t>
            </a:r>
            <a:r>
              <a:rPr lang="en-US" altLang="zh-CN" dirty="0"/>
              <a:t>=0;</a:t>
            </a:r>
            <a:r>
              <a:rPr lang="zh-CN" altLang="en-US" dirty="0">
                <a:solidFill>
                  <a:srgbClr val="639EF4"/>
                </a:solidFill>
              </a:rPr>
              <a:t> </a:t>
            </a:r>
            <a:r>
              <a:rPr lang="en-US" altLang="zh-CN" dirty="0">
                <a:solidFill>
                  <a:srgbClr val="639EF4"/>
                </a:solidFill>
              </a:rPr>
              <a:t>[</a:t>
            </a:r>
            <a:r>
              <a:rPr lang="zh-CN" altLang="en-US" dirty="0">
                <a:solidFill>
                  <a:srgbClr val="639EF4"/>
                </a:solidFill>
              </a:rPr>
              <a:t>填空</a:t>
            </a:r>
            <a:r>
              <a:rPr lang="en-US" altLang="zh-CN" dirty="0">
                <a:solidFill>
                  <a:srgbClr val="639EF4"/>
                </a:solidFill>
              </a:rPr>
              <a:t>4]</a:t>
            </a:r>
            <a:r>
              <a:rPr lang="en-US" altLang="zh-CN" dirty="0">
                <a:solidFill>
                  <a:srgbClr val="000000"/>
                </a:solidFill>
              </a:rPr>
              <a:t> </a:t>
            </a:r>
            <a:r>
              <a:rPr lang="en-US" altLang="zh-CN" dirty="0"/>
              <a:t>;i++)</a:t>
            </a:r>
            <a:endParaRPr lang="zh-CN" altLang="en-US" dirty="0"/>
          </a:p>
          <a:p>
            <a:r>
              <a:rPr lang="zh-CN" altLang="en-US" dirty="0"/>
              <a:t>		</a:t>
            </a:r>
            <a:r>
              <a:rPr lang="en-US" altLang="zh-CN" dirty="0"/>
              <a:t>if(</a:t>
            </a:r>
            <a:r>
              <a:rPr lang="zh-CN" altLang="en-US" dirty="0">
                <a:solidFill>
                  <a:srgbClr val="639EF4"/>
                </a:solidFill>
              </a:rPr>
              <a:t> </a:t>
            </a:r>
            <a:r>
              <a:rPr lang="en-US" altLang="zh-CN" dirty="0">
                <a:solidFill>
                  <a:srgbClr val="639EF4"/>
                </a:solidFill>
              </a:rPr>
              <a:t>[</a:t>
            </a:r>
            <a:r>
              <a:rPr lang="zh-CN" altLang="en-US" dirty="0">
                <a:solidFill>
                  <a:srgbClr val="639EF4"/>
                </a:solidFill>
              </a:rPr>
              <a:t>填空</a:t>
            </a:r>
            <a:r>
              <a:rPr lang="en-US" altLang="zh-CN" dirty="0">
                <a:solidFill>
                  <a:srgbClr val="639EF4"/>
                </a:solidFill>
              </a:rPr>
              <a:t>5]</a:t>
            </a:r>
            <a:r>
              <a:rPr lang="en-US" altLang="zh-CN" dirty="0">
                <a:solidFill>
                  <a:srgbClr val="000000"/>
                </a:solidFill>
              </a:rPr>
              <a:t> </a:t>
            </a:r>
            <a:r>
              <a:rPr lang="en-US" altLang="zh-CN" dirty="0"/>
              <a:t>)</a:t>
            </a:r>
            <a:endParaRPr lang="zh-CN" altLang="en-US" dirty="0"/>
          </a:p>
          <a:p>
            <a:r>
              <a:rPr lang="zh-CN" altLang="en-US" dirty="0"/>
              <a:t>			</a:t>
            </a:r>
            <a:r>
              <a:rPr lang="en-US" altLang="zh-CN" dirty="0" err="1"/>
              <a:t>cout</a:t>
            </a:r>
            <a:r>
              <a:rPr lang="en-US" altLang="zh-CN" dirty="0"/>
              <a:t>&lt;&lt;</a:t>
            </a:r>
            <a:r>
              <a:rPr lang="zh-CN" altLang="en-US" dirty="0">
                <a:solidFill>
                  <a:srgbClr val="639EF4"/>
                </a:solidFill>
              </a:rPr>
              <a:t> </a:t>
            </a:r>
            <a:r>
              <a:rPr lang="en-US" altLang="zh-CN" dirty="0">
                <a:solidFill>
                  <a:srgbClr val="639EF4"/>
                </a:solidFill>
              </a:rPr>
              <a:t>[</a:t>
            </a:r>
            <a:r>
              <a:rPr lang="zh-CN" altLang="en-US" dirty="0">
                <a:solidFill>
                  <a:srgbClr val="639EF4"/>
                </a:solidFill>
              </a:rPr>
              <a:t>填空</a:t>
            </a:r>
            <a:r>
              <a:rPr lang="en-US" altLang="zh-CN" dirty="0">
                <a:solidFill>
                  <a:srgbClr val="639EF4"/>
                </a:solidFill>
              </a:rPr>
              <a:t>6]</a:t>
            </a:r>
            <a:r>
              <a:rPr lang="en-US" altLang="zh-CN" dirty="0">
                <a:solidFill>
                  <a:srgbClr val="000000"/>
                </a:solidFill>
              </a:rPr>
              <a:t> </a:t>
            </a:r>
            <a:r>
              <a:rPr lang="en-US" altLang="zh-CN" dirty="0"/>
              <a:t>&lt;&lt;</a:t>
            </a:r>
            <a:r>
              <a:rPr lang="en-US" altLang="zh-CN" dirty="0" err="1"/>
              <a:t>endl</a:t>
            </a:r>
            <a:r>
              <a:rPr lang="en-US" altLang="zh-CN" dirty="0"/>
              <a:t>;</a:t>
            </a:r>
            <a:endParaRPr lang="zh-CN" altLang="en-US" dirty="0"/>
          </a:p>
          <a:p>
            <a:r>
              <a:rPr lang="zh-CN" altLang="en-US" dirty="0"/>
              <a:t>	</a:t>
            </a:r>
            <a:r>
              <a:rPr lang="en-US" altLang="zh-CN" dirty="0"/>
              <a:t>return</a:t>
            </a:r>
            <a:r>
              <a:rPr lang="zh-CN" altLang="en-US" dirty="0"/>
              <a:t> </a:t>
            </a:r>
            <a:r>
              <a:rPr lang="en-US" altLang="zh-CN" dirty="0"/>
              <a:t>0;</a:t>
            </a:r>
            <a:endParaRPr lang="zh-CN" altLang="en-US" dirty="0"/>
          </a:p>
          <a:p>
            <a:r>
              <a:rPr lang="en-US" altLang="zh-CN" dirty="0"/>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6"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63338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328332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2" name="组合 34"/>
          <p:cNvGrpSpPr>
            <a:grpSpLocks/>
          </p:cNvGrpSpPr>
          <p:nvPr/>
        </p:nvGrpSpPr>
        <p:grpSpPr bwMode="auto">
          <a:xfrm>
            <a:off x="1643063" y="4221013"/>
            <a:ext cx="5356225" cy="1728267"/>
            <a:chOff x="1643042" y="3268688"/>
            <a:chExt cx="5356246" cy="1728275"/>
          </a:xfrm>
        </p:grpSpPr>
        <p:sp>
          <p:nvSpPr>
            <p:cNvPr id="14" name="五边形 13"/>
            <p:cNvSpPr/>
            <p:nvPr/>
          </p:nvSpPr>
          <p:spPr bwMode="auto">
            <a:xfrm flipH="1">
              <a:off x="2041506" y="326868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16" name="五边形 15"/>
            <p:cNvSpPr/>
            <p:nvPr/>
          </p:nvSpPr>
          <p:spPr bwMode="auto">
            <a:xfrm flipH="1">
              <a:off x="2041506" y="420321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3" name="组合 19"/>
            <p:cNvGrpSpPr>
              <a:grpSpLocks/>
            </p:cNvGrpSpPr>
            <p:nvPr/>
          </p:nvGrpSpPr>
          <p:grpSpPr bwMode="auto">
            <a:xfrm>
              <a:off x="1643042" y="3271862"/>
              <a:ext cx="792165" cy="788992"/>
              <a:chOff x="854055" y="2628920"/>
              <a:chExt cx="792165" cy="788992"/>
            </a:xfrm>
          </p:grpSpPr>
          <p:sp>
            <p:nvSpPr>
              <p:cNvPr id="27" name="椭圆 26"/>
              <p:cNvSpPr>
                <a:spLocks noChangeAspect="1"/>
              </p:cNvSpPr>
              <p:nvPr/>
            </p:nvSpPr>
            <p:spPr bwMode="auto">
              <a:xfrm>
                <a:off x="857230" y="262892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116" name="图片 22" descr="NANKAI.png"/>
              <p:cNvPicPr>
                <a:picLocks noChangeAspect="1"/>
              </p:cNvPicPr>
              <p:nvPr/>
            </p:nvPicPr>
            <p:blipFill>
              <a:blip r:embed="rId3" cstate="print"/>
              <a:srcRect/>
              <a:stretch>
                <a:fillRect/>
              </a:stretch>
            </p:blipFill>
            <p:spPr bwMode="auto">
              <a:xfrm>
                <a:off x="854055" y="2628924"/>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207971"/>
              <a:ext cx="792165" cy="788991"/>
              <a:chOff x="854055" y="1707641"/>
              <a:chExt cx="792165" cy="788991"/>
            </a:xfrm>
          </p:grpSpPr>
          <p:sp>
            <p:nvSpPr>
              <p:cNvPr id="30" name="椭圆 29"/>
              <p:cNvSpPr>
                <a:spLocks noChangeAspect="1"/>
              </p:cNvSpPr>
              <p:nvPr/>
            </p:nvSpPr>
            <p:spPr bwMode="auto">
              <a:xfrm>
                <a:off x="857230" y="170764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112" name="图片 22" descr="NANKAI.png"/>
              <p:cNvPicPr>
                <a:picLocks noChangeAspect="1"/>
              </p:cNvPicPr>
              <p:nvPr/>
            </p:nvPicPr>
            <p:blipFill>
              <a:blip r:embed="rId3" cstate="print"/>
              <a:srcRect/>
              <a:stretch>
                <a:fillRect/>
              </a:stretch>
            </p:blipFill>
            <p:spPr bwMode="auto">
              <a:xfrm>
                <a:off x="854055" y="1707644"/>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412776"/>
            <a:ext cx="5356225" cy="1735606"/>
            <a:chOff x="1643042" y="3196754"/>
            <a:chExt cx="5356246" cy="1735614"/>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28" name="五边形 27"/>
            <p:cNvSpPr/>
            <p:nvPr/>
          </p:nvSpPr>
          <p:spPr bwMode="auto">
            <a:xfrm flipH="1">
              <a:off x="2041506" y="413286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48081"/>
            <a:ext cx="4032448"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数组概述</a:t>
            </a:r>
          </a:p>
        </p:txBody>
      </p:sp>
      <p:sp>
        <p:nvSpPr>
          <p:cNvPr id="44" name="TextBox 43"/>
          <p:cNvSpPr txBox="1"/>
          <p:nvPr/>
        </p:nvSpPr>
        <p:spPr>
          <a:xfrm>
            <a:off x="2627784" y="2484185"/>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一维数组</a:t>
            </a:r>
          </a:p>
        </p:txBody>
      </p:sp>
      <p:sp>
        <p:nvSpPr>
          <p:cNvPr id="45" name="TextBox 44"/>
          <p:cNvSpPr txBox="1"/>
          <p:nvPr/>
        </p:nvSpPr>
        <p:spPr>
          <a:xfrm>
            <a:off x="2627784" y="3420289"/>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二维数组</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6" name="TextBox 45"/>
          <p:cNvSpPr txBox="1"/>
          <p:nvPr/>
        </p:nvSpPr>
        <p:spPr>
          <a:xfrm>
            <a:off x="2627784" y="4356393"/>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字符数组</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7" name="TextBox 46"/>
          <p:cNvSpPr txBox="1"/>
          <p:nvPr/>
        </p:nvSpPr>
        <p:spPr>
          <a:xfrm>
            <a:off x="2627784" y="5292497"/>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string</a:t>
            </a: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类型</a:t>
            </a:r>
          </a:p>
        </p:txBody>
      </p:sp>
      <p:sp>
        <p:nvSpPr>
          <p:cNvPr id="40" name="矩形 39">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49" name="矩形 4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50" name="矩形 4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51" name="矩形 5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52" name="矩形 5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二维数组说明</a:t>
            </a:r>
          </a:p>
        </p:txBody>
      </p:sp>
      <p:sp>
        <p:nvSpPr>
          <p:cNvPr id="53" name="矩形 5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二维数组的存储方式</a:t>
            </a:r>
          </a:p>
        </p:txBody>
      </p:sp>
      <p:sp>
        <p:nvSpPr>
          <p:cNvPr id="54" name="矩形 5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二维数组的初始化</a:t>
            </a:r>
          </a:p>
        </p:txBody>
      </p:sp>
      <p:sp>
        <p:nvSpPr>
          <p:cNvPr id="55" name="矩形 5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二维数组元素</a:t>
            </a:r>
          </a:p>
        </p:txBody>
      </p:sp>
      <p:pic>
        <p:nvPicPr>
          <p:cNvPr id="64" name="图片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3172" y="3237277"/>
            <a:ext cx="885840" cy="885840"/>
          </a:xfrm>
          <a:prstGeom prst="rect">
            <a:avLst/>
          </a:prstGeom>
        </p:spPr>
      </p:pic>
    </p:spTree>
    <p:extLst>
      <p:ext uri="{BB962C8B-B14F-4D97-AF65-F5344CB8AC3E}">
        <p14:creationId xmlns:p14="http://schemas.microsoft.com/office/powerpoint/2010/main" val="313901587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二维数组</a:t>
            </a:r>
          </a:p>
        </p:txBody>
      </p:sp>
      <p:sp>
        <p:nvSpPr>
          <p:cNvPr id="153603" name="内容占位符 2"/>
          <p:cNvSpPr>
            <a:spLocks noGrp="1"/>
          </p:cNvSpPr>
          <p:nvPr>
            <p:ph idx="1"/>
          </p:nvPr>
        </p:nvSpPr>
        <p:spPr/>
        <p:txBody>
          <a:bodyPr/>
          <a:lstStyle/>
          <a:p>
            <a:pPr eaLnBrk="1" hangingPunct="1"/>
            <a:r>
              <a:rPr lang="zh-CN" altLang="en-US" dirty="0"/>
              <a:t>具有</a:t>
            </a:r>
            <a:r>
              <a:rPr lang="zh-CN" altLang="en-US" dirty="0">
                <a:solidFill>
                  <a:srgbClr val="FF0000"/>
                </a:solidFill>
              </a:rPr>
              <a:t>两个下标</a:t>
            </a:r>
            <a:r>
              <a:rPr lang="zh-CN" altLang="en-US" dirty="0"/>
              <a:t>的数组叫做</a:t>
            </a:r>
            <a:r>
              <a:rPr lang="zh-CN" altLang="en-US" dirty="0">
                <a:solidFill>
                  <a:srgbClr val="FF0000"/>
                </a:solidFill>
              </a:rPr>
              <a:t>二维数组</a:t>
            </a:r>
            <a:endParaRPr lang="en-US" altLang="zh-CN" dirty="0">
              <a:solidFill>
                <a:srgbClr val="FF0000"/>
              </a:solidFill>
            </a:endParaRPr>
          </a:p>
          <a:p>
            <a:pPr eaLnBrk="1" hangingPunct="1"/>
            <a:r>
              <a:rPr lang="zh-CN" altLang="en-US" dirty="0"/>
              <a:t>二维数组经常用来表示</a:t>
            </a:r>
            <a:r>
              <a:rPr lang="zh-CN" altLang="en-US" dirty="0">
                <a:solidFill>
                  <a:srgbClr val="FF0000"/>
                </a:solidFill>
              </a:rPr>
              <a:t>按行和列格式</a:t>
            </a:r>
            <a:r>
              <a:rPr lang="zh-CN" altLang="en-US" dirty="0"/>
              <a:t>来存放信息的</a:t>
            </a:r>
            <a:r>
              <a:rPr lang="zh-CN" altLang="en-US" dirty="0">
                <a:solidFill>
                  <a:srgbClr val="FF0000"/>
                </a:solidFill>
              </a:rPr>
              <a:t>数据表</a:t>
            </a:r>
            <a:endParaRPr lang="en-US" altLang="zh-CN" dirty="0">
              <a:solidFill>
                <a:srgbClr val="FF0000"/>
              </a:solidFill>
            </a:endParaRPr>
          </a:p>
          <a:p>
            <a:pPr eaLnBrk="1" hangingPunct="1"/>
            <a:r>
              <a:rPr lang="zh-CN" altLang="en-US" dirty="0"/>
              <a:t>要区分表中某个特定的元素，必须指定两个下标。</a:t>
            </a:r>
            <a:r>
              <a:rPr lang="zh-CN" altLang="en-US" dirty="0">
                <a:solidFill>
                  <a:srgbClr val="FF0000"/>
                </a:solidFill>
              </a:rPr>
              <a:t>第一个下标</a:t>
            </a:r>
            <a:r>
              <a:rPr lang="zh-CN" altLang="en-US" dirty="0"/>
              <a:t>表示该元素所在的</a:t>
            </a:r>
            <a:r>
              <a:rPr lang="zh-CN" altLang="en-US" dirty="0">
                <a:solidFill>
                  <a:srgbClr val="FF0000"/>
                </a:solidFill>
              </a:rPr>
              <a:t>行</a:t>
            </a:r>
            <a:r>
              <a:rPr lang="zh-CN" altLang="en-US" dirty="0"/>
              <a:t>，而</a:t>
            </a:r>
            <a:r>
              <a:rPr lang="zh-CN" altLang="en-US" dirty="0">
                <a:solidFill>
                  <a:srgbClr val="FF0000"/>
                </a:solidFill>
              </a:rPr>
              <a:t>第二个下标</a:t>
            </a:r>
            <a:r>
              <a:rPr lang="zh-CN" altLang="en-US" dirty="0"/>
              <a:t>则表示该元素所在的</a:t>
            </a:r>
            <a:r>
              <a:rPr lang="zh-CN" altLang="en-US" dirty="0">
                <a:solidFill>
                  <a:srgbClr val="FF0000"/>
                </a:solidFill>
              </a:rPr>
              <a:t>列</a:t>
            </a:r>
            <a:endParaRPr lang="en-US" altLang="zh-CN" dirty="0">
              <a:solidFill>
                <a:srgbClr val="FF0000"/>
              </a:solidFill>
            </a:endParaRPr>
          </a:p>
          <a:p>
            <a:pPr eaLnBrk="1" hangingPunct="1"/>
            <a:r>
              <a:rPr lang="zh-CN" altLang="en-US" dirty="0"/>
              <a:t>说明二维数组</a:t>
            </a:r>
            <a:endParaRPr lang="en-US" altLang="zh-CN" dirty="0"/>
          </a:p>
          <a:p>
            <a:pPr lvl="1" eaLnBrk="1" hangingPunct="1"/>
            <a:r>
              <a:rPr lang="zh-CN" altLang="en-US" dirty="0"/>
              <a:t>&lt;类型名&gt; &lt;数组名&gt; [ &lt;行数&gt; ] [ &lt;列数&gt; ]</a:t>
            </a:r>
            <a:endParaRPr lang="en-US" altLang="zh-CN" dirty="0"/>
          </a:p>
          <a:p>
            <a:pPr lvl="2" eaLnBrk="1" hangingPunct="1"/>
            <a:r>
              <a:rPr lang="en-US" altLang="zh-CN" dirty="0"/>
              <a:t>&lt;</a:t>
            </a:r>
            <a:r>
              <a:rPr lang="zh-CN" altLang="en-US" dirty="0"/>
              <a:t>行数</a:t>
            </a:r>
            <a:r>
              <a:rPr lang="en-US" altLang="zh-CN" dirty="0"/>
              <a:t>&gt;</a:t>
            </a:r>
            <a:r>
              <a:rPr lang="zh-CN" altLang="en-US" dirty="0"/>
              <a:t>与</a:t>
            </a:r>
            <a:r>
              <a:rPr lang="en-US" altLang="zh-CN" dirty="0"/>
              <a:t>&lt;</a:t>
            </a:r>
            <a:r>
              <a:rPr lang="zh-CN" altLang="en-US" dirty="0"/>
              <a:t>列数</a:t>
            </a:r>
            <a:r>
              <a:rPr lang="en-US" altLang="zh-CN" dirty="0"/>
              <a:t>&gt;</a:t>
            </a:r>
            <a:r>
              <a:rPr lang="zh-CN" altLang="en-US" dirty="0"/>
              <a:t>是具有整数值的表达式，指出数组每一维的元素个数，即每一维的大小</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二维数组说明</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二维数组的存储方式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二维数组的初始化</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二维数组元素</a:t>
            </a: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二维数组</a:t>
            </a:r>
          </a:p>
        </p:txBody>
      </p:sp>
      <p:sp>
        <p:nvSpPr>
          <p:cNvPr id="154627" name="内容占位符 2"/>
          <p:cNvSpPr>
            <a:spLocks noGrp="1"/>
          </p:cNvSpPr>
          <p:nvPr>
            <p:ph idx="1"/>
          </p:nvPr>
        </p:nvSpPr>
        <p:spPr/>
        <p:txBody>
          <a:bodyPr/>
          <a:lstStyle/>
          <a:p>
            <a:pPr eaLnBrk="1" hangingPunct="1"/>
            <a:r>
              <a:rPr lang="zh-CN" altLang="en-US" dirty="0"/>
              <a:t>二维数组示例</a:t>
            </a:r>
            <a:endParaRPr lang="en-US" altLang="zh-CN" dirty="0"/>
          </a:p>
          <a:p>
            <a:pPr lvl="1" algn="ctr" eaLnBrk="1" hangingPunct="1">
              <a:buFont typeface="Wingdings" pitchFamily="2" charset="2"/>
              <a:buNone/>
            </a:pPr>
            <a:r>
              <a:rPr lang="en-US" altLang="zh-CN" b="1" dirty="0">
                <a:latin typeface="Courier New" pitchFamily="49" charset="0"/>
                <a:cs typeface="Courier New" pitchFamily="49" charset="0"/>
              </a:rPr>
              <a:t>a[3][4]</a:t>
            </a:r>
          </a:p>
          <a:p>
            <a:pPr eaLnBrk="1" hangingPunct="1"/>
            <a:r>
              <a:rPr lang="zh-CN" altLang="en-US" dirty="0"/>
              <a:t>可以看做</a:t>
            </a:r>
            <a:r>
              <a:rPr lang="en-US" altLang="zh-CN" dirty="0"/>
              <a:t>3</a:t>
            </a:r>
            <a:r>
              <a:rPr lang="zh-CN" altLang="en-US" dirty="0"/>
              <a:t>行</a:t>
            </a:r>
            <a:r>
              <a:rPr lang="en-US" altLang="zh-CN" dirty="0"/>
              <a:t>4</a:t>
            </a:r>
            <a:r>
              <a:rPr lang="zh-CN" altLang="en-US" dirty="0"/>
              <a:t>列的矩阵</a:t>
            </a:r>
            <a:endParaRPr lang="en-US" altLang="zh-CN" dirty="0"/>
          </a:p>
          <a:p>
            <a:pPr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eaLnBrk="1" hangingPunct="1"/>
            <a:r>
              <a:rPr lang="zh-CN" altLang="en-US" dirty="0"/>
              <a:t>可以看做是一个具有</a:t>
            </a:r>
            <a:r>
              <a:rPr lang="en-US" altLang="zh-CN" dirty="0"/>
              <a:t>3</a:t>
            </a:r>
            <a:r>
              <a:rPr lang="zh-CN" altLang="en-US" dirty="0"/>
              <a:t>个元素的一维数组</a:t>
            </a:r>
            <a:endParaRPr lang="en-US" altLang="zh-CN" dirty="0"/>
          </a:p>
          <a:p>
            <a:pPr lvl="1" eaLnBrk="1" hangingPunct="1"/>
            <a:r>
              <a:rPr lang="zh-CN" altLang="en-US" dirty="0"/>
              <a:t>每一个元素是一个包含</a:t>
            </a:r>
            <a:r>
              <a:rPr lang="en-US" altLang="zh-CN" dirty="0"/>
              <a:t>4</a:t>
            </a:r>
            <a:r>
              <a:rPr lang="zh-CN" altLang="en-US" dirty="0"/>
              <a:t>个元素的一维数组</a:t>
            </a:r>
            <a:endParaRPr lang="en-US" altLang="zh-CN" dirty="0"/>
          </a:p>
          <a:p>
            <a:pPr lvl="2" eaLnBrk="1" hangingPunct="1"/>
            <a:r>
              <a:rPr lang="zh-CN" altLang="en-US" dirty="0"/>
              <a:t>该数组由</a:t>
            </a:r>
            <a:r>
              <a:rPr lang="en-US" altLang="zh-CN" dirty="0"/>
              <a:t>4</a:t>
            </a:r>
            <a:r>
              <a:rPr lang="zh-CN" altLang="en-US" dirty="0"/>
              <a:t>个整数构成</a:t>
            </a:r>
            <a:endParaRPr lang="en-US" altLang="zh-CN" dirty="0"/>
          </a:p>
        </p:txBody>
      </p:sp>
      <p:pic>
        <p:nvPicPr>
          <p:cNvPr id="154630" name="Picture 36"/>
          <p:cNvPicPr>
            <a:picLocks noChangeAspect="1" noChangeArrowheads="1"/>
          </p:cNvPicPr>
          <p:nvPr/>
        </p:nvPicPr>
        <p:blipFill>
          <a:blip r:embed="rId3" cstate="print"/>
          <a:srcRect/>
          <a:stretch>
            <a:fillRect/>
          </a:stretch>
        </p:blipFill>
        <p:spPr bwMode="auto">
          <a:xfrm>
            <a:off x="3779912" y="3501008"/>
            <a:ext cx="2028825" cy="1524000"/>
          </a:xfrm>
          <a:prstGeom prst="rect">
            <a:avLst/>
          </a:prstGeom>
          <a:noFill/>
          <a:ln w="9525">
            <a:noFill/>
            <a:miter lim="800000"/>
            <a:headEnd/>
            <a:tailEnd/>
          </a:ln>
        </p:spPr>
      </p:pic>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二维数组说明</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二维数组的存储方式</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二维数组的初始化</a:t>
            </a: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二维数组元素</a:t>
            </a:r>
          </a:p>
        </p:txBody>
      </p:sp>
      <p:sp>
        <p:nvSpPr>
          <p:cNvPr id="21" name="矩形 20">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2" name="矩形 2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3" name="矩形 2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4" name="矩形 2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p:cNvSpPr>
          <p:nvPr>
            <p:ph type="title"/>
          </p:nvPr>
        </p:nvSpPr>
        <p:spPr/>
        <p:txBody>
          <a:bodyPr/>
          <a:lstStyle/>
          <a:p>
            <a:pPr eaLnBrk="1" hangingPunct="1"/>
            <a:r>
              <a:rPr lang="zh-CN" altLang="en-US" dirty="0"/>
              <a:t>二维数组存储方式</a:t>
            </a:r>
            <a:endParaRPr lang="en-US" altLang="zh-CN" dirty="0"/>
          </a:p>
        </p:txBody>
      </p:sp>
      <p:sp>
        <p:nvSpPr>
          <p:cNvPr id="155651" name="内容占位符 2"/>
          <p:cNvSpPr>
            <a:spLocks noGrp="1"/>
          </p:cNvSpPr>
          <p:nvPr>
            <p:ph idx="1"/>
          </p:nvPr>
        </p:nvSpPr>
        <p:spPr/>
        <p:txBody>
          <a:bodyPr/>
          <a:lstStyle/>
          <a:p>
            <a:pPr eaLnBrk="1" hangingPunct="1"/>
            <a:r>
              <a:rPr lang="zh-CN" altLang="en-US" dirty="0"/>
              <a:t>转换为一维方式存储在内存</a:t>
            </a:r>
            <a:endParaRPr lang="en-US" altLang="zh-CN" dirty="0"/>
          </a:p>
          <a:p>
            <a:pPr lvl="2" eaLnBrk="1" hangingPunct="1">
              <a:buFontTx/>
              <a:buNone/>
            </a:pPr>
            <a:r>
              <a:rPr lang="en-US" altLang="zh-CN" b="1" dirty="0">
                <a:solidFill>
                  <a:srgbClr val="C00000"/>
                </a:solidFill>
                <a:latin typeface="Courier New" pitchFamily="49" charset="0"/>
                <a:cs typeface="Courier New" pitchFamily="49" charset="0"/>
              </a:rPr>
              <a:t>	</a:t>
            </a:r>
            <a:r>
              <a:rPr lang="en-US" altLang="zh-CN" sz="2400" b="1" dirty="0">
                <a:solidFill>
                  <a:srgbClr val="C00000"/>
                </a:solidFill>
                <a:latin typeface="Courier New" pitchFamily="49" charset="0"/>
                <a:cs typeface="Courier New" pitchFamily="49" charset="0"/>
              </a:rPr>
              <a:t>a[0][0] a[0][1] a[0][2] a[0][3] a[1][0] a[1][1] a[1][2] a[1][3] a[2][0] a[2][1] a[2][2] a[2][3]</a:t>
            </a:r>
            <a:endParaRPr lang="en-US" altLang="zh-CN" sz="2400" b="1" dirty="0"/>
          </a:p>
          <a:p>
            <a:pPr lvl="1" eaLnBrk="1" hangingPunct="1"/>
            <a:endParaRPr lang="en-US" altLang="zh-CN" dirty="0"/>
          </a:p>
          <a:p>
            <a:pPr lvl="1" eaLnBrk="1" hangingPunct="1"/>
            <a:r>
              <a:rPr lang="zh-CN" altLang="en-US" dirty="0"/>
              <a:t>从低维度（即后面的维度）开始排列</a:t>
            </a:r>
            <a:endParaRPr lang="en-US" altLang="zh-CN" dirty="0"/>
          </a:p>
          <a:p>
            <a:pPr lvl="1" eaLnBrk="1" hangingPunct="1"/>
            <a:r>
              <a:rPr lang="zh-CN" altLang="en-US" dirty="0"/>
              <a:t>数组的首地址为第一个元素，即</a:t>
            </a:r>
            <a:r>
              <a:rPr lang="en-US" altLang="zh-CN" b="1" dirty="0">
                <a:solidFill>
                  <a:srgbClr val="C00000"/>
                </a:solidFill>
                <a:latin typeface="Courier New" pitchFamily="49" charset="0"/>
              </a:rPr>
              <a:t>a[0][0]</a:t>
            </a:r>
            <a:r>
              <a:rPr lang="zh-CN" altLang="en-US" dirty="0"/>
              <a:t>的地址</a:t>
            </a:r>
            <a:endParaRPr lang="en-US" altLang="zh-CN" dirty="0"/>
          </a:p>
          <a:p>
            <a:pPr lvl="1" eaLnBrk="1" hangingPunct="1"/>
            <a:r>
              <a:rPr lang="zh-CN" altLang="en-US" dirty="0"/>
              <a:t>分配空间为</a:t>
            </a:r>
            <a:r>
              <a:rPr lang="en-US" altLang="zh-CN" dirty="0"/>
              <a:t>L×N1×N2</a:t>
            </a:r>
            <a:r>
              <a:rPr lang="zh-CN" altLang="en-US" dirty="0"/>
              <a:t>，</a:t>
            </a:r>
            <a:r>
              <a:rPr lang="en-US" altLang="zh-CN" dirty="0"/>
              <a:t>L</a:t>
            </a:r>
            <a:r>
              <a:rPr lang="zh-CN" altLang="en-US" dirty="0"/>
              <a:t>为数据的字长，</a:t>
            </a:r>
            <a:r>
              <a:rPr lang="en-US" altLang="zh-CN" dirty="0"/>
              <a:t>N1</a:t>
            </a:r>
            <a:r>
              <a:rPr lang="zh-CN" altLang="en-US" dirty="0"/>
              <a:t>为第一维的大小，</a:t>
            </a:r>
            <a:r>
              <a:rPr lang="en-US" altLang="zh-CN" dirty="0"/>
              <a:t>N2</a:t>
            </a:r>
            <a:r>
              <a:rPr lang="zh-CN" altLang="en-US" dirty="0"/>
              <a:t>为第二维的大小</a:t>
            </a:r>
            <a:endParaRPr lang="en-US" altLang="zh-CN" dirty="0"/>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二维数组说明</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二维数组的存储方式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二维数组的初始化</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二维数组元素</a:t>
            </a: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p:txBody>
          <a:bodyPr/>
          <a:lstStyle/>
          <a:p>
            <a:pPr eaLnBrk="1" hangingPunct="1"/>
            <a:r>
              <a:rPr lang="zh-CN" altLang="en-US" dirty="0"/>
              <a:t>二维数组存储方式</a:t>
            </a:r>
            <a:endParaRPr lang="zh-CN" altLang="en-US" dirty="0">
              <a:latin typeface="黑体" pitchFamily="49" charset="-122"/>
              <a:ea typeface="黑体" pitchFamily="49" charset="-122"/>
            </a:endParaRPr>
          </a:p>
        </p:txBody>
      </p:sp>
      <p:sp>
        <p:nvSpPr>
          <p:cNvPr id="156675" name="内容占位符 2"/>
          <p:cNvSpPr>
            <a:spLocks noGrp="1"/>
          </p:cNvSpPr>
          <p:nvPr>
            <p:ph idx="1"/>
          </p:nvPr>
        </p:nvSpPr>
        <p:spPr>
          <a:xfrm>
            <a:off x="457200" y="1916832"/>
            <a:ext cx="3686175" cy="4407768"/>
          </a:xfrm>
        </p:spPr>
        <p:txBody>
          <a:bodyPr/>
          <a:lstStyle/>
          <a:p>
            <a:pPr eaLnBrk="1" hangingPunct="1"/>
            <a:r>
              <a:rPr lang="zh-CN" altLang="en-US" dirty="0"/>
              <a:t>内存空间分配</a:t>
            </a:r>
            <a:endParaRPr lang="en-US" altLang="zh-CN" dirty="0"/>
          </a:p>
          <a:p>
            <a:pPr lvl="1" eaLnBrk="1" hangingPunct="1"/>
            <a:r>
              <a:rPr lang="zh-CN" altLang="en-US" dirty="0"/>
              <a:t>连续的内存地址</a:t>
            </a:r>
            <a:endParaRPr lang="en-US" altLang="zh-CN" dirty="0"/>
          </a:p>
          <a:p>
            <a:pPr eaLnBrk="1" hangingPunct="1"/>
            <a:r>
              <a:rPr lang="zh-CN" altLang="en-US" dirty="0"/>
              <a:t>按照一维数组的方式分配存储空间</a:t>
            </a:r>
            <a:endParaRPr lang="en-US" altLang="zh-CN" dirty="0"/>
          </a:p>
          <a:p>
            <a:pPr eaLnBrk="1" hangingPunct="1"/>
            <a:r>
              <a:rPr lang="zh-CN" altLang="en-US" dirty="0"/>
              <a:t>内存地址由第一个元素向上递增</a:t>
            </a:r>
          </a:p>
        </p:txBody>
      </p:sp>
      <p:pic>
        <p:nvPicPr>
          <p:cNvPr id="156678" name="Picture 6"/>
          <p:cNvPicPr>
            <a:picLocks noChangeAspect="1" noChangeArrowheads="1"/>
          </p:cNvPicPr>
          <p:nvPr/>
        </p:nvPicPr>
        <p:blipFill>
          <a:blip r:embed="rId3" cstate="print"/>
          <a:srcRect/>
          <a:stretch>
            <a:fillRect/>
          </a:stretch>
        </p:blipFill>
        <p:spPr bwMode="auto">
          <a:xfrm>
            <a:off x="4429125" y="1285875"/>
            <a:ext cx="3114675" cy="5086350"/>
          </a:xfrm>
          <a:prstGeom prst="rect">
            <a:avLst/>
          </a:prstGeom>
          <a:noFill/>
          <a:ln w="9525">
            <a:noFill/>
            <a:miter lim="800000"/>
            <a:headEnd/>
            <a:tailEnd/>
          </a:ln>
        </p:spPr>
      </p:pic>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二维数组说明</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二维数组的存储方式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二维数组的初始化</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二维数组元素</a:t>
            </a:r>
          </a:p>
        </p:txBody>
      </p:sp>
      <p:sp>
        <p:nvSpPr>
          <p:cNvPr id="13" name="矩形 12">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二维数组的初始化</a:t>
            </a:r>
          </a:p>
        </p:txBody>
      </p:sp>
      <p:sp>
        <p:nvSpPr>
          <p:cNvPr id="157699" name="内容占位符 2"/>
          <p:cNvSpPr>
            <a:spLocks noGrp="1"/>
          </p:cNvSpPr>
          <p:nvPr>
            <p:ph idx="1"/>
          </p:nvPr>
        </p:nvSpPr>
        <p:spPr>
          <a:xfrm>
            <a:off x="214313" y="1916832"/>
            <a:ext cx="8643937" cy="4407768"/>
          </a:xfrm>
        </p:spPr>
        <p:txBody>
          <a:bodyPr/>
          <a:lstStyle/>
          <a:p>
            <a:pPr eaLnBrk="1" hangingPunct="1"/>
            <a:r>
              <a:rPr lang="zh-CN" altLang="en-US" dirty="0"/>
              <a:t>嵌套一维数组</a:t>
            </a:r>
            <a:endParaRPr lang="en-US" altLang="zh-CN" dirty="0"/>
          </a:p>
          <a:p>
            <a:pPr lvl="2" eaLnBrk="1" hangingPunct="1">
              <a:buFontTx/>
              <a:buNone/>
            </a:pPr>
            <a:r>
              <a:rPr lang="en-US" altLang="zh-CN" sz="2200" b="1" dirty="0">
                <a:solidFill>
                  <a:srgbClr val="0000FF"/>
                </a:solidFill>
                <a:latin typeface="Courier New" pitchFamily="49" charset="0"/>
                <a:cs typeface="Courier New" pitchFamily="49" charset="0"/>
              </a:rPr>
              <a:t>int</a:t>
            </a:r>
            <a:r>
              <a:rPr lang="en-US" altLang="zh-CN" sz="2200" b="1" dirty="0">
                <a:solidFill>
                  <a:srgbClr val="0000CC"/>
                </a:solidFill>
                <a:latin typeface="Courier New" pitchFamily="49" charset="0"/>
                <a:cs typeface="Courier New" pitchFamily="49" charset="0"/>
              </a:rPr>
              <a:t> </a:t>
            </a:r>
            <a:r>
              <a:rPr lang="en-US" altLang="zh-CN" sz="2200" b="1" dirty="0">
                <a:latin typeface="Courier New" pitchFamily="49" charset="0"/>
                <a:cs typeface="Courier New" pitchFamily="49" charset="0"/>
              </a:rPr>
              <a:t>a[3][4]={{1,3,5,7},{2,4,6,8},{3,5,7,11}};</a:t>
            </a:r>
          </a:p>
          <a:p>
            <a:pPr lvl="2" eaLnBrk="1" hangingPunct="1">
              <a:buFontTx/>
              <a:buNone/>
            </a:pPr>
            <a:r>
              <a:rPr lang="en-US" altLang="zh-CN" sz="2200" b="1" dirty="0">
                <a:solidFill>
                  <a:srgbClr val="0000FF"/>
                </a:solidFill>
                <a:latin typeface="Courier New" pitchFamily="49" charset="0"/>
                <a:cs typeface="Courier New" pitchFamily="49" charset="0"/>
              </a:rPr>
              <a:t>int </a:t>
            </a:r>
            <a:r>
              <a:rPr lang="en-US" altLang="zh-CN" sz="2200" b="1" dirty="0">
                <a:latin typeface="Courier New" pitchFamily="49" charset="0"/>
                <a:cs typeface="Courier New" pitchFamily="49" charset="0"/>
              </a:rPr>
              <a:t>a[3][4]={{1,3,5,7},{2},{3,5}};</a:t>
            </a:r>
          </a:p>
          <a:p>
            <a:pPr lvl="3" eaLnBrk="1" hangingPunct="1"/>
            <a:r>
              <a:rPr lang="en-US" altLang="zh-CN" sz="2000" dirty="0">
                <a:latin typeface="Courier New" pitchFamily="49" charset="0"/>
                <a:cs typeface="Courier New" pitchFamily="49" charset="0"/>
              </a:rPr>
              <a:t>a[1][1]a[1][2]a[1][3]a[2][2]a[2][3]</a:t>
            </a:r>
            <a:r>
              <a:rPr lang="zh-CN" altLang="en-US" sz="2000" dirty="0"/>
              <a:t>初始化为</a:t>
            </a:r>
            <a:r>
              <a:rPr lang="en-US" altLang="zh-CN" sz="2000" dirty="0">
                <a:solidFill>
                  <a:srgbClr val="C00000"/>
                </a:solidFill>
              </a:rPr>
              <a:t>0</a:t>
            </a:r>
          </a:p>
          <a:p>
            <a:pPr eaLnBrk="1" hangingPunct="1"/>
            <a:r>
              <a:rPr lang="zh-CN" altLang="en-US" dirty="0"/>
              <a:t>按数组元素存储顺序</a:t>
            </a:r>
            <a:endParaRPr lang="en-US" altLang="zh-CN" dirty="0"/>
          </a:p>
          <a:p>
            <a:pPr lvl="2" eaLnBrk="1" hangingPunct="1">
              <a:buFontTx/>
              <a:buNone/>
            </a:pPr>
            <a:r>
              <a:rPr lang="en-US" altLang="zh-CN" sz="2200" b="1" dirty="0">
                <a:solidFill>
                  <a:srgbClr val="0000FF"/>
                </a:solidFill>
                <a:latin typeface="Courier New" pitchFamily="49" charset="0"/>
              </a:rPr>
              <a:t>int</a:t>
            </a:r>
            <a:r>
              <a:rPr lang="en-US" altLang="zh-CN" sz="2200" b="1" dirty="0">
                <a:solidFill>
                  <a:srgbClr val="0000CC"/>
                </a:solidFill>
                <a:latin typeface="Courier New" pitchFamily="49" charset="0"/>
              </a:rPr>
              <a:t> </a:t>
            </a:r>
            <a:r>
              <a:rPr lang="en-US" altLang="zh-CN" sz="2200" b="1" dirty="0">
                <a:latin typeface="Courier New" pitchFamily="49" charset="0"/>
              </a:rPr>
              <a:t>a[3][4]={</a:t>
            </a:r>
            <a:r>
              <a:rPr lang="en-US" altLang="zh-CN" sz="2200" b="1" dirty="0">
                <a:solidFill>
                  <a:srgbClr val="C00000"/>
                </a:solidFill>
                <a:latin typeface="Courier New" pitchFamily="49" charset="0"/>
              </a:rPr>
              <a:t>1,3,5,7</a:t>
            </a:r>
            <a:r>
              <a:rPr lang="en-US" altLang="zh-CN" sz="2200" b="1" dirty="0">
                <a:solidFill>
                  <a:schemeClr val="tx2"/>
                </a:solidFill>
                <a:latin typeface="Courier New" pitchFamily="49" charset="0"/>
              </a:rPr>
              <a:t>,</a:t>
            </a:r>
            <a:r>
              <a:rPr lang="en-US" altLang="zh-CN" sz="2200" b="1" dirty="0">
                <a:solidFill>
                  <a:srgbClr val="00B050"/>
                </a:solidFill>
                <a:latin typeface="Courier New" pitchFamily="49" charset="0"/>
              </a:rPr>
              <a:t>2,4,6,8</a:t>
            </a:r>
            <a:r>
              <a:rPr lang="en-US" altLang="zh-CN" sz="2200" b="1" dirty="0">
                <a:solidFill>
                  <a:schemeClr val="tx2"/>
                </a:solidFill>
                <a:latin typeface="Courier New" pitchFamily="49" charset="0"/>
              </a:rPr>
              <a:t>,3,5,7,11</a:t>
            </a:r>
            <a:r>
              <a:rPr lang="en-US" altLang="zh-CN" sz="2200" b="1" dirty="0">
                <a:latin typeface="Courier New" pitchFamily="49" charset="0"/>
              </a:rPr>
              <a:t>};</a:t>
            </a:r>
          </a:p>
          <a:p>
            <a:pPr lvl="2" eaLnBrk="1" hangingPunct="1">
              <a:buFontTx/>
              <a:buNone/>
            </a:pPr>
            <a:r>
              <a:rPr lang="en-US" altLang="zh-CN" sz="2200" b="1" dirty="0">
                <a:solidFill>
                  <a:srgbClr val="0000FF"/>
                </a:solidFill>
                <a:latin typeface="Courier New" pitchFamily="49" charset="0"/>
              </a:rPr>
              <a:t>int</a:t>
            </a:r>
            <a:r>
              <a:rPr lang="en-US" altLang="zh-CN" sz="2200" b="1" dirty="0">
                <a:solidFill>
                  <a:srgbClr val="0000CC"/>
                </a:solidFill>
                <a:latin typeface="Courier New" pitchFamily="49" charset="0"/>
              </a:rPr>
              <a:t> </a:t>
            </a:r>
            <a:r>
              <a:rPr lang="en-US" altLang="zh-CN" sz="2200" b="1" dirty="0">
                <a:latin typeface="Courier New" pitchFamily="49" charset="0"/>
              </a:rPr>
              <a:t>a[3][4]={</a:t>
            </a:r>
            <a:r>
              <a:rPr lang="en-US" altLang="zh-CN" sz="2200" b="1" dirty="0">
                <a:solidFill>
                  <a:srgbClr val="C00000"/>
                </a:solidFill>
                <a:latin typeface="Courier New" pitchFamily="49" charset="0"/>
              </a:rPr>
              <a:t>1,3,5,7</a:t>
            </a:r>
            <a:r>
              <a:rPr lang="en-US" altLang="zh-CN" sz="2200" b="1" dirty="0">
                <a:solidFill>
                  <a:schemeClr val="tx2"/>
                </a:solidFill>
                <a:latin typeface="Courier New" pitchFamily="49" charset="0"/>
              </a:rPr>
              <a:t>,</a:t>
            </a:r>
            <a:r>
              <a:rPr lang="en-US" altLang="zh-CN" sz="2200" b="1" dirty="0">
                <a:solidFill>
                  <a:srgbClr val="00B050"/>
                </a:solidFill>
                <a:latin typeface="Courier New" pitchFamily="49" charset="0"/>
              </a:rPr>
              <a:t>2,4,6,8</a:t>
            </a:r>
            <a:r>
              <a:rPr lang="en-US" altLang="zh-CN" sz="2200" b="1" dirty="0">
                <a:solidFill>
                  <a:schemeClr val="tx2"/>
                </a:solidFill>
                <a:latin typeface="Courier New" pitchFamily="49" charset="0"/>
              </a:rPr>
              <a:t>,3</a:t>
            </a:r>
            <a:r>
              <a:rPr lang="en-US" altLang="zh-CN" sz="2200" b="1" dirty="0">
                <a:latin typeface="Courier New" pitchFamily="49" charset="0"/>
              </a:rPr>
              <a:t>};</a:t>
            </a:r>
          </a:p>
          <a:p>
            <a:pPr lvl="3" eaLnBrk="1" hangingPunct="1"/>
            <a:r>
              <a:rPr lang="en-US" altLang="zh-CN" sz="2000" dirty="0">
                <a:latin typeface="Courier New" pitchFamily="49" charset="0"/>
              </a:rPr>
              <a:t>a[3][1]a[3][2]a[3][3]</a:t>
            </a:r>
            <a:r>
              <a:rPr lang="zh-CN" altLang="en-US" sz="2000" dirty="0"/>
              <a:t>初始化为</a:t>
            </a:r>
            <a:r>
              <a:rPr lang="en-US" altLang="zh-CN" sz="2000" dirty="0">
                <a:solidFill>
                  <a:srgbClr val="C00000"/>
                </a:solidFill>
              </a:rPr>
              <a:t>0</a:t>
            </a:r>
          </a:p>
          <a:p>
            <a:pPr eaLnBrk="1" hangingPunct="1"/>
            <a:r>
              <a:rPr lang="zh-CN" altLang="en-US" sz="3000" dirty="0">
                <a:solidFill>
                  <a:srgbClr val="FF0000"/>
                </a:solidFill>
                <a:latin typeface="Courier New" pitchFamily="49" charset="0"/>
              </a:rPr>
              <a:t>“</a:t>
            </a:r>
            <a:r>
              <a:rPr lang="en-US" altLang="zh-CN" sz="3000" dirty="0">
                <a:solidFill>
                  <a:srgbClr val="FF0000"/>
                </a:solidFill>
                <a:latin typeface="Courier New" pitchFamily="49" charset="0"/>
              </a:rPr>
              <a:t>=</a:t>
            </a:r>
            <a:r>
              <a:rPr lang="zh-CN" altLang="en-US" sz="3000" dirty="0">
                <a:solidFill>
                  <a:srgbClr val="FF0000"/>
                </a:solidFill>
                <a:latin typeface="Courier New" pitchFamily="49" charset="0"/>
              </a:rPr>
              <a:t>”可以省略</a:t>
            </a:r>
            <a:endParaRPr lang="en-US" altLang="zh-CN" sz="3000" dirty="0">
              <a:solidFill>
                <a:srgbClr val="FF0000"/>
              </a:solidFill>
              <a:latin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二维数组说明</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二维数组的存储方式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二维数组的初始化</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二维数组元素</a:t>
            </a: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5" y="4221015"/>
            <a:ext cx="5356225" cy="1728267"/>
            <a:chOff x="1643042" y="3268688"/>
            <a:chExt cx="5356246" cy="1728275"/>
          </a:xfrm>
        </p:grpSpPr>
        <p:sp>
          <p:nvSpPr>
            <p:cNvPr id="14" name="五边形 13"/>
            <p:cNvSpPr/>
            <p:nvPr/>
          </p:nvSpPr>
          <p:spPr bwMode="auto">
            <a:xfrm flipH="1">
              <a:off x="2041506" y="326868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20321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71862"/>
              <a:ext cx="792165" cy="788992"/>
              <a:chOff x="854055" y="2628920"/>
              <a:chExt cx="792165" cy="788992"/>
            </a:xfrm>
          </p:grpSpPr>
          <p:sp>
            <p:nvSpPr>
              <p:cNvPr id="27" name="椭圆 26"/>
              <p:cNvSpPr>
                <a:spLocks noChangeAspect="1"/>
              </p:cNvSpPr>
              <p:nvPr/>
            </p:nvSpPr>
            <p:spPr bwMode="auto">
              <a:xfrm>
                <a:off x="857230" y="262892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4116" name="图片 22" descr="NANKAI.png"/>
              <p:cNvPicPr>
                <a:picLocks noChangeAspect="1"/>
              </p:cNvPicPr>
              <p:nvPr/>
            </p:nvPicPr>
            <p:blipFill>
              <a:blip r:embed="rId3" cstate="print"/>
              <a:srcRect/>
              <a:stretch>
                <a:fillRect/>
              </a:stretch>
            </p:blipFill>
            <p:spPr bwMode="auto">
              <a:xfrm>
                <a:off x="854055" y="2628924"/>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207971"/>
              <a:ext cx="792165" cy="788991"/>
              <a:chOff x="854055" y="1707641"/>
              <a:chExt cx="792165" cy="788991"/>
            </a:xfrm>
          </p:grpSpPr>
          <p:sp>
            <p:nvSpPr>
              <p:cNvPr id="30" name="椭圆 29"/>
              <p:cNvSpPr>
                <a:spLocks noChangeAspect="1"/>
              </p:cNvSpPr>
              <p:nvPr/>
            </p:nvSpPr>
            <p:spPr bwMode="auto">
              <a:xfrm>
                <a:off x="857230" y="170764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4112" name="图片 22" descr="NANKAI.png"/>
              <p:cNvPicPr>
                <a:picLocks noChangeAspect="1"/>
              </p:cNvPicPr>
              <p:nvPr/>
            </p:nvPicPr>
            <p:blipFill>
              <a:blip r:embed="rId3" cstate="print"/>
              <a:srcRect/>
              <a:stretch>
                <a:fillRect/>
              </a:stretch>
            </p:blipFill>
            <p:spPr bwMode="auto">
              <a:xfrm>
                <a:off x="854055" y="170764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2" y="1428540"/>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48083"/>
            <a:ext cx="4032448"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数组概述</a:t>
            </a:r>
            <a:endParaRPr lang="zh-CN" altLang="en-US" b="1" dirty="0">
              <a:solidFill>
                <a:prstClr val="white"/>
              </a:solidFill>
              <a:latin typeface="Courier New" pitchFamily="49" charset="0"/>
              <a:ea typeface="宋体" charset="-122"/>
              <a:cs typeface="Courier New" pitchFamily="49" charset="0"/>
            </a:endParaRPr>
          </a:p>
        </p:txBody>
      </p:sp>
      <p:sp>
        <p:nvSpPr>
          <p:cNvPr id="44" name="TextBox 43"/>
          <p:cNvSpPr txBox="1"/>
          <p:nvPr/>
        </p:nvSpPr>
        <p:spPr>
          <a:xfrm>
            <a:off x="2627784" y="2484187"/>
            <a:ext cx="4320480"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一维数组</a:t>
            </a:r>
            <a:endParaRPr lang="zh-CN" altLang="en-US" b="1" dirty="0">
              <a:solidFill>
                <a:prstClr val="white"/>
              </a:solidFill>
              <a:latin typeface="Courier New" pitchFamily="49" charset="0"/>
              <a:ea typeface="宋体" charset="-122"/>
              <a:cs typeface="Courier New" pitchFamily="49" charset="0"/>
            </a:endParaRPr>
          </a:p>
        </p:txBody>
      </p:sp>
      <p:sp>
        <p:nvSpPr>
          <p:cNvPr id="45" name="TextBox 44"/>
          <p:cNvSpPr txBox="1"/>
          <p:nvPr/>
        </p:nvSpPr>
        <p:spPr>
          <a:xfrm>
            <a:off x="2627784" y="3420291"/>
            <a:ext cx="4320480"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二维数组</a:t>
            </a:r>
            <a:endParaRPr lang="zh-CN" altLang="en-US" b="1" dirty="0">
              <a:solidFill>
                <a:prstClr val="white"/>
              </a:solidFill>
              <a:latin typeface="Courier New" pitchFamily="49" charset="0"/>
              <a:ea typeface="宋体" charset="-122"/>
              <a:cs typeface="Courier New" pitchFamily="49" charset="0"/>
            </a:endParaRPr>
          </a:p>
        </p:txBody>
      </p:sp>
      <p:sp>
        <p:nvSpPr>
          <p:cNvPr id="46" name="TextBox 45"/>
          <p:cNvSpPr txBox="1"/>
          <p:nvPr/>
        </p:nvSpPr>
        <p:spPr>
          <a:xfrm>
            <a:off x="2627784" y="4356395"/>
            <a:ext cx="4320480"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字符数组</a:t>
            </a:r>
            <a:endParaRPr lang="zh-CN" altLang="en-US" b="1" dirty="0">
              <a:solidFill>
                <a:prstClr val="white"/>
              </a:solidFill>
              <a:latin typeface="Courier New" pitchFamily="49" charset="0"/>
              <a:ea typeface="宋体" charset="-122"/>
              <a:cs typeface="Courier New" pitchFamily="49" charset="0"/>
            </a:endParaRPr>
          </a:p>
        </p:txBody>
      </p:sp>
      <p:sp>
        <p:nvSpPr>
          <p:cNvPr id="47" name="TextBox 46"/>
          <p:cNvSpPr txBox="1"/>
          <p:nvPr/>
        </p:nvSpPr>
        <p:spPr>
          <a:xfrm>
            <a:off x="2627784" y="5292499"/>
            <a:ext cx="4320480" cy="584775"/>
          </a:xfrm>
          <a:prstGeom prst="rect">
            <a:avLst/>
          </a:prstGeom>
          <a:noFill/>
        </p:spPr>
        <p:txBody>
          <a:bodyPr wrap="square" rtlCol="0">
            <a:spAutoFit/>
          </a:bodyPr>
          <a:lstStyle/>
          <a:p>
            <a:pPr fontAlgn="base">
              <a:spcBef>
                <a:spcPct val="0"/>
              </a:spcBef>
              <a:spcAft>
                <a:spcPct val="0"/>
              </a:spcAft>
            </a:pPr>
            <a:r>
              <a:rPr lang="en-US" altLang="zh-CN" sz="3200" b="1" dirty="0">
                <a:solidFill>
                  <a:prstClr val="white"/>
                </a:solidFill>
                <a:latin typeface="Courier New" pitchFamily="49" charset="0"/>
                <a:ea typeface="宋体" charset="-122"/>
                <a:cs typeface="Courier New" pitchFamily="49" charset="0"/>
              </a:rPr>
              <a:t>string</a:t>
            </a:r>
            <a:r>
              <a:rPr lang="zh-CN" altLang="en-US" sz="3200" b="1" dirty="0">
                <a:solidFill>
                  <a:prstClr val="white"/>
                </a:solidFill>
                <a:latin typeface="Courier New" pitchFamily="49" charset="0"/>
                <a:ea typeface="宋体" charset="-122"/>
                <a:cs typeface="Courier New" pitchFamily="49" charset="0"/>
              </a:rPr>
              <a:t>类型</a:t>
            </a:r>
            <a:endParaRPr lang="zh-CN" altLang="en-US" b="1" dirty="0">
              <a:solidFill>
                <a:prstClr val="white"/>
              </a:solidFill>
              <a:latin typeface="Courier New" pitchFamily="49" charset="0"/>
              <a:ea typeface="宋体" charset="-122"/>
              <a:cs typeface="Courier New" pitchFamily="49"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二维数组的初始化</a:t>
            </a:r>
          </a:p>
        </p:txBody>
      </p:sp>
      <p:sp>
        <p:nvSpPr>
          <p:cNvPr id="158723" name="内容占位符 2"/>
          <p:cNvSpPr>
            <a:spLocks noGrp="1"/>
          </p:cNvSpPr>
          <p:nvPr>
            <p:ph idx="1"/>
          </p:nvPr>
        </p:nvSpPr>
        <p:spPr>
          <a:xfrm>
            <a:off x="214313" y="1916832"/>
            <a:ext cx="8786812" cy="4407767"/>
          </a:xfrm>
        </p:spPr>
        <p:txBody>
          <a:bodyPr/>
          <a:lstStyle/>
          <a:p>
            <a:pPr eaLnBrk="1" hangingPunct="1"/>
            <a:r>
              <a:rPr lang="zh-CN" altLang="en-US" dirty="0"/>
              <a:t>对部分元素赋初值</a:t>
            </a:r>
            <a:endParaRPr lang="en-US" altLang="zh-CN" dirty="0"/>
          </a:p>
          <a:p>
            <a:pPr lvl="2" eaLnBrk="1" hangingPunct="1">
              <a:buFontTx/>
              <a:buNone/>
            </a:pPr>
            <a:r>
              <a:rPr lang="en-US" altLang="zh-CN" sz="2200" b="1" dirty="0">
                <a:solidFill>
                  <a:srgbClr val="0000FF"/>
                </a:solidFill>
                <a:latin typeface="Courier New" pitchFamily="49" charset="0"/>
              </a:rPr>
              <a:t>int</a:t>
            </a:r>
            <a:r>
              <a:rPr lang="en-US" altLang="zh-CN" sz="2200" b="1" dirty="0">
                <a:solidFill>
                  <a:srgbClr val="0000CC"/>
                </a:solidFill>
                <a:latin typeface="Courier New" pitchFamily="49" charset="0"/>
              </a:rPr>
              <a:t> </a:t>
            </a:r>
            <a:r>
              <a:rPr lang="en-US" altLang="zh-CN" sz="2200" b="1" dirty="0">
                <a:latin typeface="Courier New" pitchFamily="49" charset="0"/>
              </a:rPr>
              <a:t>a[3][4]={{1,3},{2,4},{3,5,7}};</a:t>
            </a:r>
          </a:p>
          <a:p>
            <a:pPr lvl="2" eaLnBrk="1" hangingPunct="1"/>
            <a:r>
              <a:rPr lang="en-US" altLang="zh-CN" sz="2200" dirty="0">
                <a:latin typeface="Courier New" pitchFamily="49" charset="0"/>
                <a:cs typeface="Courier New" pitchFamily="49" charset="0"/>
              </a:rPr>
              <a:t>a[0][2]a[0][3]a[1][2]a[1][3]a[2][3]</a:t>
            </a:r>
            <a:r>
              <a:rPr lang="zh-CN" altLang="en-US" sz="2200" dirty="0"/>
              <a:t>初始化为</a:t>
            </a:r>
            <a:r>
              <a:rPr lang="en-US" altLang="zh-CN" sz="2200" dirty="0">
                <a:solidFill>
                  <a:srgbClr val="C00000"/>
                </a:solidFill>
              </a:rPr>
              <a:t>0</a:t>
            </a:r>
          </a:p>
          <a:p>
            <a:pPr eaLnBrk="1" hangingPunct="1"/>
            <a:r>
              <a:rPr lang="zh-CN" altLang="en-US" dirty="0"/>
              <a:t>省略最高维的初始化</a:t>
            </a:r>
            <a:endParaRPr lang="en-US" altLang="zh-CN" dirty="0"/>
          </a:p>
          <a:p>
            <a:pPr lvl="2" eaLnBrk="1" hangingPunct="1">
              <a:buFontTx/>
              <a:buNone/>
            </a:pPr>
            <a:r>
              <a:rPr lang="en-US" altLang="zh-CN" sz="2200" b="1" dirty="0">
                <a:solidFill>
                  <a:srgbClr val="0000FF"/>
                </a:solidFill>
                <a:latin typeface="Courier New" pitchFamily="49" charset="0"/>
              </a:rPr>
              <a:t>int </a:t>
            </a:r>
            <a:r>
              <a:rPr lang="en-US" altLang="zh-CN" sz="2200" b="1" dirty="0">
                <a:latin typeface="Courier New" pitchFamily="49" charset="0"/>
              </a:rPr>
              <a:t>a[][4]={</a:t>
            </a:r>
            <a:r>
              <a:rPr lang="en-US" altLang="zh-CN" sz="2200" b="1" dirty="0">
                <a:solidFill>
                  <a:srgbClr val="C00000"/>
                </a:solidFill>
                <a:latin typeface="Courier New" pitchFamily="49" charset="0"/>
              </a:rPr>
              <a:t>1,3,5,7</a:t>
            </a:r>
            <a:r>
              <a:rPr lang="en-US" altLang="zh-CN" sz="2200" b="1" dirty="0">
                <a:solidFill>
                  <a:schemeClr val="tx2"/>
                </a:solidFill>
                <a:latin typeface="Courier New" pitchFamily="49" charset="0"/>
              </a:rPr>
              <a:t>,</a:t>
            </a:r>
            <a:r>
              <a:rPr lang="en-US" altLang="zh-CN" sz="2200" b="1" dirty="0">
                <a:solidFill>
                  <a:srgbClr val="00B050"/>
                </a:solidFill>
                <a:latin typeface="Courier New" pitchFamily="49" charset="0"/>
              </a:rPr>
              <a:t>2,4,6,8</a:t>
            </a:r>
            <a:r>
              <a:rPr lang="en-US" altLang="zh-CN" sz="2200" b="1" dirty="0">
                <a:solidFill>
                  <a:schemeClr val="tx2"/>
                </a:solidFill>
                <a:latin typeface="Courier New" pitchFamily="49" charset="0"/>
              </a:rPr>
              <a:t>,3,5,7,11</a:t>
            </a:r>
            <a:r>
              <a:rPr lang="en-US" altLang="zh-CN" sz="2200" b="1" dirty="0">
                <a:latin typeface="Courier New" pitchFamily="49" charset="0"/>
              </a:rPr>
              <a:t>};</a:t>
            </a:r>
          </a:p>
          <a:p>
            <a:pPr lvl="3" eaLnBrk="1" hangingPunct="1"/>
            <a:r>
              <a:rPr lang="zh-CN" altLang="en-US" dirty="0"/>
              <a:t>最高维</a:t>
            </a:r>
            <a:r>
              <a:rPr lang="en-US" altLang="zh-CN" dirty="0"/>
              <a:t>=</a:t>
            </a:r>
            <a:r>
              <a:rPr lang="zh-CN" altLang="en-US" dirty="0"/>
              <a:t>元素数</a:t>
            </a:r>
            <a:r>
              <a:rPr lang="en-US" altLang="zh-CN" dirty="0"/>
              <a:t>/</a:t>
            </a:r>
            <a:r>
              <a:rPr lang="zh-CN" altLang="en-US" dirty="0"/>
              <a:t>低维数，即最高维为</a:t>
            </a:r>
            <a:r>
              <a:rPr lang="en-US" altLang="zh-CN" dirty="0"/>
              <a:t>12/4=3</a:t>
            </a:r>
          </a:p>
          <a:p>
            <a:pPr lvl="2" eaLnBrk="1" hangingPunct="1">
              <a:buFontTx/>
              <a:buNone/>
            </a:pPr>
            <a:r>
              <a:rPr lang="en-US" altLang="zh-CN" sz="2200" b="1" dirty="0">
                <a:solidFill>
                  <a:srgbClr val="0000FF"/>
                </a:solidFill>
                <a:latin typeface="Courier New" pitchFamily="49" charset="0"/>
              </a:rPr>
              <a:t>int </a:t>
            </a:r>
            <a:r>
              <a:rPr lang="en-US" altLang="zh-CN" sz="2200" b="1" dirty="0">
                <a:latin typeface="Courier New" pitchFamily="49" charset="0"/>
              </a:rPr>
              <a:t>a[][4]={</a:t>
            </a:r>
            <a:r>
              <a:rPr lang="en-US" altLang="zh-CN" sz="2200" b="1" dirty="0">
                <a:solidFill>
                  <a:srgbClr val="C00000"/>
                </a:solidFill>
                <a:latin typeface="Courier New" pitchFamily="49" charset="0"/>
              </a:rPr>
              <a:t>{1,3}</a:t>
            </a:r>
            <a:r>
              <a:rPr lang="en-US" altLang="zh-CN" sz="2200" b="1" dirty="0">
                <a:solidFill>
                  <a:schemeClr val="tx2"/>
                </a:solidFill>
                <a:latin typeface="Courier New" pitchFamily="49" charset="0"/>
              </a:rPr>
              <a:t>,</a:t>
            </a:r>
            <a:r>
              <a:rPr lang="en-US" altLang="zh-CN" sz="2200" b="1" dirty="0">
                <a:solidFill>
                  <a:srgbClr val="00B050"/>
                </a:solidFill>
                <a:latin typeface="Courier New" pitchFamily="49" charset="0"/>
              </a:rPr>
              <a:t>{2,4}</a:t>
            </a:r>
            <a:r>
              <a:rPr lang="en-US" altLang="zh-CN" sz="2200" b="1" dirty="0">
                <a:solidFill>
                  <a:schemeClr val="tx2"/>
                </a:solidFill>
                <a:latin typeface="Courier New" pitchFamily="49" charset="0"/>
              </a:rPr>
              <a:t>,{3,5,7}</a:t>
            </a:r>
            <a:r>
              <a:rPr lang="en-US" altLang="zh-CN" sz="2200" b="1" dirty="0">
                <a:latin typeface="Courier New" pitchFamily="49" charset="0"/>
              </a:rPr>
              <a:t>};</a:t>
            </a:r>
          </a:p>
          <a:p>
            <a:pPr lvl="3" eaLnBrk="1" hangingPunct="1"/>
            <a:r>
              <a:rPr lang="zh-CN" altLang="en-US" dirty="0"/>
              <a:t>最高维为</a:t>
            </a:r>
            <a:r>
              <a:rPr lang="en-US" altLang="zh-CN" dirty="0"/>
              <a:t>3</a:t>
            </a:r>
            <a:r>
              <a:rPr lang="zh-CN" altLang="en-US" dirty="0"/>
              <a:t>，每一维未进行显式初始化的元素自动初始化为</a:t>
            </a:r>
            <a:r>
              <a:rPr lang="en-US" altLang="zh-CN" dirty="0"/>
              <a:t>0</a:t>
            </a:r>
          </a:p>
          <a:p>
            <a:pPr eaLnBrk="1" hangingPunct="1"/>
            <a:r>
              <a:rPr lang="zh-CN" altLang="en-US" dirty="0">
                <a:solidFill>
                  <a:srgbClr val="FF0000"/>
                </a:solidFill>
                <a:latin typeface="Courier New" pitchFamily="49" charset="0"/>
              </a:rPr>
              <a:t>“</a:t>
            </a:r>
            <a:r>
              <a:rPr lang="en-US" altLang="zh-CN" dirty="0">
                <a:solidFill>
                  <a:srgbClr val="FF0000"/>
                </a:solidFill>
                <a:latin typeface="Courier New" pitchFamily="49" charset="0"/>
              </a:rPr>
              <a:t>=</a:t>
            </a:r>
            <a:r>
              <a:rPr lang="zh-CN" altLang="en-US" dirty="0">
                <a:solidFill>
                  <a:srgbClr val="FF0000"/>
                </a:solidFill>
                <a:latin typeface="Courier New" pitchFamily="49" charset="0"/>
              </a:rPr>
              <a:t>”可以省略</a:t>
            </a:r>
            <a:endParaRPr lang="en-US" altLang="zh-CN" dirty="0">
              <a:solidFill>
                <a:srgbClr val="FF0000"/>
              </a:solidFill>
              <a:latin typeface="Courier New" pitchFamily="49" charset="0"/>
            </a:endParaRPr>
          </a:p>
          <a:p>
            <a:pPr lvl="3" eaLnBrk="1" hangingPunct="1"/>
            <a:endParaRPr lang="en-US" altLang="zh-CN" dirty="0"/>
          </a:p>
          <a:p>
            <a:pPr lvl="2" eaLnBrk="1" hangingPunct="1"/>
            <a:endParaRPr lang="en-US" altLang="zh-CN" dirty="0"/>
          </a:p>
          <a:p>
            <a:pPr lvl="2" eaLnBrk="1" hangingPunct="1">
              <a:buFontTx/>
              <a:buNone/>
            </a:pPr>
            <a:endParaRPr lang="en-US" altLang="zh-CN" dirty="0">
              <a:solidFill>
                <a:schemeClr val="tx2"/>
              </a:solidFill>
              <a:latin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二维数组说明</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二维数组的存储方式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二维数组的初始化</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二维数组元素</a:t>
            </a: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二维数组元素</a:t>
            </a:r>
          </a:p>
        </p:txBody>
      </p:sp>
      <p:sp>
        <p:nvSpPr>
          <p:cNvPr id="159747" name="内容占位符 2"/>
          <p:cNvSpPr>
            <a:spLocks noGrp="1"/>
          </p:cNvSpPr>
          <p:nvPr>
            <p:ph idx="1"/>
          </p:nvPr>
        </p:nvSpPr>
        <p:spPr/>
        <p:txBody>
          <a:bodyPr/>
          <a:lstStyle/>
          <a:p>
            <a:pPr eaLnBrk="1" hangingPunct="1"/>
            <a:r>
              <a:rPr lang="zh-CN" altLang="en-US" dirty="0"/>
              <a:t>访问二维数组的元素必须同时指明每一个维度的下标值</a:t>
            </a:r>
          </a:p>
          <a:p>
            <a:pPr lvl="1" eaLnBrk="1" hangingPunct="1"/>
            <a:r>
              <a:rPr lang="zh-CN" altLang="en-US" dirty="0"/>
              <a:t>根据第一个下标得到该“行”元素的</a:t>
            </a:r>
            <a:r>
              <a:rPr lang="zh-CN" altLang="en-US" dirty="0">
                <a:solidFill>
                  <a:srgbClr val="FF0000"/>
                </a:solidFill>
              </a:rPr>
              <a:t>首地址</a:t>
            </a:r>
            <a:endParaRPr lang="en-US" altLang="zh-CN" dirty="0">
              <a:solidFill>
                <a:srgbClr val="FF0000"/>
              </a:solidFill>
            </a:endParaRPr>
          </a:p>
          <a:p>
            <a:pPr lvl="1" eaLnBrk="1" hangingPunct="1"/>
            <a:r>
              <a:rPr lang="zh-CN" altLang="en-US" dirty="0"/>
              <a:t>根据第二个下标得到该元素对于首地址的</a:t>
            </a:r>
            <a:r>
              <a:rPr lang="zh-CN" altLang="en-US" dirty="0">
                <a:solidFill>
                  <a:srgbClr val="FF0000"/>
                </a:solidFill>
              </a:rPr>
              <a:t>偏移量</a:t>
            </a:r>
            <a:endParaRPr lang="en-US" altLang="zh-CN" dirty="0">
              <a:solidFill>
                <a:srgbClr val="FF0000"/>
              </a:solidFill>
            </a:endParaRPr>
          </a:p>
          <a:p>
            <a:pPr lvl="1" eaLnBrk="1" hangingPunct="1"/>
            <a:r>
              <a:rPr lang="zh-CN" altLang="en-US" dirty="0"/>
              <a:t>例如，访问元素</a:t>
            </a:r>
            <a:r>
              <a:rPr lang="en-US" altLang="zh-CN" b="1" dirty="0">
                <a:solidFill>
                  <a:srgbClr val="C00000"/>
                </a:solidFill>
                <a:latin typeface="Courier New" pitchFamily="49" charset="0"/>
                <a:cs typeface="Courier New" pitchFamily="49" charset="0"/>
              </a:rPr>
              <a:t>a[1][2]</a:t>
            </a:r>
          </a:p>
          <a:p>
            <a:pPr lvl="2" eaLnBrk="1" hangingPunct="1"/>
            <a:r>
              <a:rPr lang="zh-CN" altLang="en-US" dirty="0"/>
              <a:t>找到</a:t>
            </a:r>
            <a:r>
              <a:rPr lang="en-US" altLang="zh-CN" dirty="0">
                <a:latin typeface="Courier New" pitchFamily="49" charset="0"/>
              </a:rPr>
              <a:t>a[1]</a:t>
            </a:r>
            <a:r>
              <a:rPr lang="zh-CN" altLang="en-US" dirty="0"/>
              <a:t>的首地址（即</a:t>
            </a:r>
            <a:r>
              <a:rPr lang="en-US" altLang="zh-CN" dirty="0">
                <a:latin typeface="Courier New" pitchFamily="49" charset="0"/>
              </a:rPr>
              <a:t>a[1][0]</a:t>
            </a:r>
            <a:r>
              <a:rPr lang="zh-CN" altLang="en-US" dirty="0"/>
              <a:t>的地址）</a:t>
            </a:r>
            <a:endParaRPr lang="en-US" altLang="zh-CN" dirty="0"/>
          </a:p>
          <a:p>
            <a:pPr lvl="3" eaLnBrk="1" hangingPunct="1"/>
            <a:r>
              <a:rPr lang="en-US" altLang="zh-CN" dirty="0"/>
              <a:t>0x0012ff68</a:t>
            </a:r>
          </a:p>
          <a:p>
            <a:pPr lvl="2" eaLnBrk="1" hangingPunct="1"/>
            <a:r>
              <a:rPr lang="zh-CN" altLang="en-US" dirty="0"/>
              <a:t>根据偏移量</a:t>
            </a:r>
            <a:r>
              <a:rPr lang="en-US" altLang="zh-CN" dirty="0"/>
              <a:t>2</a:t>
            </a:r>
            <a:r>
              <a:rPr lang="zh-CN" altLang="en-US" dirty="0"/>
              <a:t>，在首地址的基础上加</a:t>
            </a:r>
            <a:r>
              <a:rPr lang="en-US" altLang="zh-CN" dirty="0"/>
              <a:t>2×4=8</a:t>
            </a:r>
            <a:r>
              <a:rPr lang="zh-CN" altLang="en-US" dirty="0"/>
              <a:t>个字节（整型字长为</a:t>
            </a:r>
            <a:r>
              <a:rPr lang="en-US" altLang="zh-CN" dirty="0"/>
              <a:t>4</a:t>
            </a:r>
            <a:r>
              <a:rPr lang="zh-CN" altLang="en-US" dirty="0"/>
              <a:t>个字节），得到</a:t>
            </a:r>
            <a:r>
              <a:rPr lang="en-US" altLang="zh-CN" dirty="0">
                <a:latin typeface="Courier New" pitchFamily="49" charset="0"/>
              </a:rPr>
              <a:t>a[1][2]</a:t>
            </a:r>
            <a:r>
              <a:rPr lang="zh-CN" altLang="en-US" dirty="0"/>
              <a:t>的地址</a:t>
            </a:r>
            <a:endParaRPr lang="en-US" altLang="zh-CN" dirty="0"/>
          </a:p>
          <a:p>
            <a:pPr lvl="3" eaLnBrk="1" hangingPunct="1"/>
            <a:r>
              <a:rPr lang="en-US" altLang="zh-CN" dirty="0"/>
              <a:t>0x0012ff70</a:t>
            </a:r>
            <a:endParaRPr lang="zh-CN" altLang="en-US" dirty="0"/>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二维数组说明</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二维数组的存储方式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二维数组的初始化</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二维数组元素</a:t>
            </a: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rPr>
              <a:t>二维数组元素</a:t>
            </a:r>
            <a:endParaRPr lang="zh-CN" altLang="en-US" dirty="0"/>
          </a:p>
        </p:txBody>
      </p:sp>
      <p:sp>
        <p:nvSpPr>
          <p:cNvPr id="3" name="内容占位符 2"/>
          <p:cNvSpPr>
            <a:spLocks noGrp="1"/>
          </p:cNvSpPr>
          <p:nvPr>
            <p:ph idx="1"/>
          </p:nvPr>
        </p:nvSpPr>
        <p:spPr/>
        <p:txBody>
          <a:bodyPr/>
          <a:lstStyle/>
          <a:p>
            <a:r>
              <a:rPr lang="zh-CN" altLang="en-US" dirty="0"/>
              <a:t>可以通过二重循环访问二维数组元素</a:t>
            </a:r>
            <a:endParaRPr lang="en-US" altLang="zh-CN" dirty="0"/>
          </a:p>
          <a:p>
            <a:pPr lvl="1"/>
            <a:r>
              <a:rPr lang="zh-CN" altLang="en-US" dirty="0"/>
              <a:t>内层循环对二维数组元素进行操作</a:t>
            </a:r>
            <a:endParaRPr lang="en-US" altLang="zh-CN" dirty="0"/>
          </a:p>
          <a:p>
            <a:pPr lvl="1"/>
            <a:r>
              <a:rPr lang="zh-CN" altLang="en-US" dirty="0"/>
              <a:t>外层循环对二维数组的每一行进行操作</a:t>
            </a:r>
            <a:endParaRPr lang="en-US" altLang="zh-CN" dirty="0"/>
          </a:p>
          <a:p>
            <a:pPr lvl="1"/>
            <a:r>
              <a:rPr lang="zh-CN" altLang="en-US" dirty="0"/>
              <a:t>例如，按矩阵形式显示二维数组元素（</a:t>
            </a:r>
            <a:r>
              <a:rPr lang="en-US" altLang="zh-CN" dirty="0" err="1"/>
              <a:t>m×n</a:t>
            </a:r>
            <a:r>
              <a:rPr lang="zh-CN" altLang="en-US" dirty="0"/>
              <a:t>）</a:t>
            </a:r>
            <a:endParaRPr lang="en-US" altLang="zh-CN" dirty="0"/>
          </a:p>
          <a:p>
            <a:pPr lvl="2">
              <a:spcBef>
                <a:spcPts val="0"/>
              </a:spcBef>
              <a:buNone/>
            </a:pP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=0;i&lt;</a:t>
            </a:r>
            <a:r>
              <a:rPr lang="en-US" altLang="zh-CN" sz="2400" b="1" dirty="0" err="1">
                <a:latin typeface="Courier New" pitchFamily="49" charset="0"/>
                <a:cs typeface="Courier New" pitchFamily="49" charset="0"/>
              </a:rPr>
              <a:t>m;i</a:t>
            </a:r>
            <a:r>
              <a:rPr lang="en-US" altLang="zh-CN" sz="2400" b="1" dirty="0">
                <a:latin typeface="Courier New" pitchFamily="49" charset="0"/>
                <a:cs typeface="Courier New" pitchFamily="49" charset="0"/>
              </a:rPr>
              <a:t>++){</a:t>
            </a:r>
          </a:p>
          <a:p>
            <a:pPr lvl="2">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j=0;j&lt;</a:t>
            </a:r>
            <a:r>
              <a:rPr lang="en-US" altLang="zh-CN" sz="2400" b="1" dirty="0" err="1">
                <a:latin typeface="Courier New" pitchFamily="49" charset="0"/>
                <a:cs typeface="Courier New" pitchFamily="49" charset="0"/>
              </a:rPr>
              <a:t>n;j</a:t>
            </a:r>
            <a:r>
              <a:rPr lang="en-US" altLang="zh-CN" sz="2400" b="1" dirty="0">
                <a:latin typeface="Courier New" pitchFamily="49" charset="0"/>
                <a:cs typeface="Courier New" pitchFamily="49" charset="0"/>
              </a:rPr>
              <a:t>++){</a:t>
            </a:r>
          </a:p>
          <a:p>
            <a:pPr lvl="2">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setw</a:t>
            </a:r>
            <a:r>
              <a:rPr lang="en-US" altLang="zh-CN" sz="2400" b="1" dirty="0">
                <a:latin typeface="Courier New" pitchFamily="49" charset="0"/>
                <a:cs typeface="Courier New" pitchFamily="49" charset="0"/>
              </a:rPr>
              <a:t>(6)&lt;&lt;a[</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][j];</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内循环</a:t>
            </a:r>
            <a:endParaRPr lang="en-US" altLang="zh-CN" sz="2400" b="1" dirty="0">
              <a:solidFill>
                <a:srgbClr val="00B050"/>
              </a:solidFill>
              <a:latin typeface="Courier New" pitchFamily="49" charset="0"/>
              <a:cs typeface="Courier New" pitchFamily="49" charset="0"/>
            </a:endParaRPr>
          </a:p>
          <a:p>
            <a:pPr lvl="2">
              <a:spcBef>
                <a:spcPts val="0"/>
              </a:spcBef>
              <a:buNone/>
            </a:pPr>
            <a:r>
              <a:rPr lang="en-US" altLang="zh-CN" sz="2400" b="1" dirty="0">
                <a:latin typeface="Courier New" pitchFamily="49" charset="0"/>
                <a:cs typeface="Courier New" pitchFamily="49" charset="0"/>
              </a:rPr>
              <a:t>   }</a:t>
            </a:r>
          </a:p>
          <a:p>
            <a:pPr lvl="2">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外循环</a:t>
            </a:r>
            <a:endParaRPr lang="en-US" altLang="zh-CN" sz="2400" b="1" dirty="0">
              <a:solidFill>
                <a:srgbClr val="00B050"/>
              </a:solidFill>
              <a:latin typeface="Courier New" pitchFamily="49" charset="0"/>
              <a:cs typeface="Courier New" pitchFamily="49" charset="0"/>
            </a:endParaRPr>
          </a:p>
          <a:p>
            <a:pPr lvl="2">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二维数组说明</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二维数组的存储方式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二维数组的初始化</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二维数组元素</a:t>
            </a: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二维数组元素</a:t>
            </a:r>
          </a:p>
        </p:txBody>
      </p:sp>
      <p:sp>
        <p:nvSpPr>
          <p:cNvPr id="160774" name="矩形 5"/>
          <p:cNvSpPr>
            <a:spLocks noChangeArrowheads="1"/>
          </p:cNvSpPr>
          <p:nvPr/>
        </p:nvSpPr>
        <p:spPr bwMode="auto">
          <a:xfrm>
            <a:off x="828675" y="1949450"/>
            <a:ext cx="7858125" cy="3908425"/>
          </a:xfrm>
          <a:prstGeom prst="rect">
            <a:avLst/>
          </a:prstGeom>
          <a:noFill/>
          <a:ln w="9525">
            <a:noFill/>
            <a:miter lim="800000"/>
            <a:headEnd/>
            <a:tailEnd/>
          </a:ln>
        </p:spPr>
        <p:txBody>
          <a:bodyPr lIns="0" rIns="0">
            <a:spAutoFit/>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宋体" charset="-122"/>
                <a:cs typeface="Courier New" pitchFamily="49" charset="0"/>
              </a:rPr>
              <a:t>int</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a[3][4],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=1, j=1;</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楷体_GB2312" pitchFamily="49" charset="-122"/>
                <a:ea typeface="楷体_GB2312" pitchFamily="49" charset="-122"/>
                <a:cs typeface="Courier New" pitchFamily="49" charset="0"/>
              </a:rPr>
              <a:t>说明二维数组</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a:t>
            </a:r>
            <a:endParaRPr kumimoji="0" lang="en-US" altLang="zh-CN" sz="24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endParaRP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a[0][0]=123;</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楷体_GB2312" pitchFamily="49" charset="-122"/>
                <a:ea typeface="楷体_GB2312" pitchFamily="49" charset="-122"/>
                <a:cs typeface="+mn-cs"/>
              </a:rPr>
              <a:t>对第一个元素初始化</a:t>
            </a:r>
            <a:endParaRPr kumimoji="0" lang="en-US" altLang="zh-CN" sz="2400" b="1" i="0" u="none" strike="noStrike" kern="1200" cap="none" spc="0" normalizeH="0" baseline="0" noProof="0" dirty="0">
              <a:ln>
                <a:noFill/>
              </a:ln>
              <a:solidFill>
                <a:srgbClr val="00B050"/>
              </a:solidFill>
              <a:effectLst/>
              <a:uLnTx/>
              <a:uFillTx/>
              <a:latin typeface="楷体_GB2312" pitchFamily="49" charset="-122"/>
              <a:ea typeface="楷体_GB2312" pitchFamily="49" charset="-122"/>
              <a:cs typeface="+mn-cs"/>
            </a:endParaRP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cin</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&gt;&gt;a[0][1]; </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楷体_GB2312" pitchFamily="49" charset="-122"/>
                <a:ea typeface="楷体_GB2312" pitchFamily="49" charset="-122"/>
                <a:cs typeface="+mn-cs"/>
              </a:rPr>
              <a:t>输入与第二个元素</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a[0][1]</a:t>
            </a:r>
            <a:endParaRPr kumimoji="0" lang="en-US" altLang="zh-CN" sz="24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endParaRP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a[2][3]=a[i-1][j-1]+2*a[i-1][j];</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楷体_GB2312" pitchFamily="49" charset="-122"/>
                <a:ea typeface="楷体_GB2312" pitchFamily="49" charset="-122"/>
                <a:cs typeface="+mn-cs"/>
              </a:rPr>
              <a:t>计算下标表达式的值访问元素，并将元素计算结果赋值给</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a[2][3]*/</a:t>
            </a: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&lt;&lt;“a[2][3]=”&lt;&lt;a[2][3]&lt;&lt;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楷体_GB2312" pitchFamily="49" charset="-122"/>
                <a:ea typeface="楷体_GB2312" pitchFamily="49" charset="-122"/>
                <a:cs typeface="+mn-cs"/>
              </a:rPr>
              <a:t>输出元素</a:t>
            </a:r>
            <a:endParaRPr kumimoji="0" lang="en-US" altLang="zh-CN" sz="2400" b="1" i="0" u="none" strike="noStrike" kern="1200" cap="none" spc="0" normalizeH="0" baseline="0" noProof="0" dirty="0">
              <a:ln>
                <a:noFill/>
              </a:ln>
              <a:solidFill>
                <a:srgbClr val="00B050"/>
              </a:solidFill>
              <a:effectLst/>
              <a:uLnTx/>
              <a:uFillTx/>
              <a:latin typeface="楷体_GB2312" pitchFamily="49" charset="-122"/>
              <a:ea typeface="楷体_GB2312" pitchFamily="49" charset="-122"/>
              <a:cs typeface="+mn-cs"/>
            </a:endParaRP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宋体" charset="-122"/>
                <a:cs typeface="Courier New" pitchFamily="49" charset="0"/>
              </a:rPr>
              <a:t>if</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a[0][0]&gt;a[0][1] )</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楷体_GB2312" pitchFamily="49" charset="-122"/>
                <a:ea typeface="楷体_GB2312" pitchFamily="49" charset="-122"/>
                <a:cs typeface="+mn-cs"/>
              </a:rPr>
              <a:t>元素参与关系运算</a:t>
            </a:r>
            <a:endParaRPr kumimoji="0" lang="en-US" altLang="zh-CN" sz="2400" b="1" i="0" u="none" strike="noStrike" kern="1200" cap="none" spc="0" normalizeH="0" baseline="0" noProof="0" dirty="0">
              <a:ln>
                <a:noFill/>
              </a:ln>
              <a:solidFill>
                <a:srgbClr val="00B050"/>
              </a:solidFill>
              <a:effectLst/>
              <a:uLnTx/>
              <a:uFillTx/>
              <a:latin typeface="楷体_GB2312" pitchFamily="49" charset="-122"/>
              <a:ea typeface="楷体_GB2312" pitchFamily="49" charset="-122"/>
              <a:cs typeface="+mn-cs"/>
            </a:endParaRP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&lt;&lt;"a[0][0]&gt;a[0][1]"&lt;&lt;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宋体"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 </a:t>
            </a: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宋体" charset="-122"/>
                <a:cs typeface="Courier New" pitchFamily="49" charset="0"/>
              </a:rPr>
              <a:t>float</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宋体" charset="-122"/>
                <a:cs typeface="Courier New" pitchFamily="49" charset="0"/>
              </a:rPr>
              <a: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宋体" charset="-122"/>
                <a:cs typeface="Courier New" pitchFamily="49" charset="0"/>
              </a:rPr>
              <a:t>fa[2][3]={ {1.1, 2.2, -3.3 }, { 4.4, -5.5, 6.6 } };</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宋体"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楷体_GB2312" pitchFamily="49" charset="-122"/>
                <a:ea typeface="楷体_GB2312" pitchFamily="49" charset="-122"/>
                <a:cs typeface="+mn-cs"/>
              </a:rPr>
              <a:t>说明浮点型二维数组并初始化</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二维数组说明</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二维数组的存储方式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二维数组的初始化</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二维数组元素</a:t>
            </a: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D424702-7AD9-437D-A1CE-870FDA827345}"/>
              </a:ext>
            </a:extLst>
          </p:cNvPr>
          <p:cNvSpPr>
            <a:spLocks noGrp="1"/>
          </p:cNvSpPr>
          <p:nvPr>
            <p:ph idx="1"/>
          </p:nvPr>
        </p:nvSpPr>
        <p:spPr/>
        <p:txBody>
          <a:bodyPr/>
          <a:lstStyle/>
          <a:p>
            <a:pPr marL="0" indent="0">
              <a:buNone/>
            </a:pPr>
            <a:r>
              <a:rPr lang="zh-CN" altLang="en-US" dirty="0"/>
              <a:t>二维数组基本语法</a:t>
            </a:r>
            <a:endParaRPr lang="en-US" altLang="zh-CN" dirty="0"/>
          </a:p>
          <a:p>
            <a:pPr marL="0" indent="0">
              <a:buNone/>
            </a:pPr>
            <a:r>
              <a:rPr lang="zh-CN" altLang="en-US" dirty="0"/>
              <a:t>二维数组存储方式</a:t>
            </a:r>
            <a:endParaRPr lang="en-US" altLang="zh-CN" dirty="0"/>
          </a:p>
          <a:p>
            <a:pPr marL="0" indent="0">
              <a:buNone/>
            </a:pPr>
            <a:r>
              <a:rPr lang="zh-CN" altLang="en-US" dirty="0"/>
              <a:t>二维数组初始化</a:t>
            </a:r>
            <a:endParaRPr lang="en-US" altLang="zh-CN" dirty="0"/>
          </a:p>
          <a:p>
            <a:pPr marL="0" indent="0">
              <a:buNone/>
            </a:pPr>
            <a:r>
              <a:rPr lang="zh-CN" altLang="en-US" dirty="0"/>
              <a:t>二维数组元素</a:t>
            </a:r>
          </a:p>
        </p:txBody>
      </p:sp>
      <p:sp>
        <p:nvSpPr>
          <p:cNvPr id="3" name="标题 2">
            <a:extLst>
              <a:ext uri="{FF2B5EF4-FFF2-40B4-BE49-F238E27FC236}">
                <a16:creationId xmlns:a16="http://schemas.microsoft.com/office/drawing/2014/main" id="{021D4C0F-AFAC-4F69-98FD-C43B8BE0E811}"/>
              </a:ext>
            </a:extLst>
          </p:cNvPr>
          <p:cNvSpPr>
            <a:spLocks noGrp="1"/>
          </p:cNvSpPr>
          <p:nvPr>
            <p:ph type="title"/>
          </p:nvPr>
        </p:nvSpPr>
        <p:spPr/>
        <p:txBody>
          <a:bodyPr/>
          <a:lstStyle/>
          <a:p>
            <a:r>
              <a:rPr lang="en-US" altLang="zh-CN" dirty="0"/>
              <a:t>Summary</a:t>
            </a:r>
            <a:endParaRPr lang="zh-CN" altLang="en-US" dirty="0"/>
          </a:p>
        </p:txBody>
      </p:sp>
      <p:sp>
        <p:nvSpPr>
          <p:cNvPr id="4" name="灯片编号占位符 3">
            <a:extLst>
              <a:ext uri="{FF2B5EF4-FFF2-40B4-BE49-F238E27FC236}">
                <a16:creationId xmlns:a16="http://schemas.microsoft.com/office/drawing/2014/main" id="{EE83EC3B-B6AB-4445-9B71-682761CB2239}"/>
              </a:ext>
            </a:extLst>
          </p:cNvPr>
          <p:cNvSpPr>
            <a:spLocks noGrp="1"/>
          </p:cNvSpPr>
          <p:nvPr>
            <p:ph type="sldNum" sz="quarter" idx="11"/>
          </p:nvPr>
        </p:nvSpPr>
        <p:spPr/>
        <p:txBody>
          <a:bodyPr/>
          <a:lstStyle/>
          <a:p>
            <a:pPr>
              <a:defRPr/>
            </a:pPr>
            <a:fld id="{D5143908-0819-4B70-B92B-71A05F9F97D4}" type="slidenum">
              <a:rPr lang="zh-CN" altLang="en-US" smtClean="0"/>
              <a:pPr>
                <a:defRPr/>
              </a:pPr>
              <a:t>44</a:t>
            </a:fld>
            <a:endParaRPr lang="zh-CN" altLang="en-US" dirty="0"/>
          </a:p>
        </p:txBody>
      </p:sp>
    </p:spTree>
    <p:custDataLst>
      <p:tags r:id="rId1"/>
    </p:custDataLst>
    <p:extLst>
      <p:ext uri="{BB962C8B-B14F-4D97-AF65-F5344CB8AC3E}">
        <p14:creationId xmlns:p14="http://schemas.microsoft.com/office/powerpoint/2010/main" val="20743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bwMode="auto">
          <a:xfrm>
            <a:off x="1037504" y="1403307"/>
            <a:ext cx="7315200" cy="2143125"/>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zh-CN" altLang="en-US" sz="2600" dirty="0">
                <a:solidFill>
                  <a:srgbClr val="000000"/>
                </a:solidFill>
              </a:rPr>
              <a:t>请问下段程序的输出结果是什么</a:t>
            </a:r>
            <a:endParaRPr lang="en-US" altLang="zh-CN" sz="2600" dirty="0">
              <a:solidFill>
                <a:srgbClr val="000000"/>
              </a:solidFill>
            </a:endParaRPr>
          </a:p>
          <a:p>
            <a:pPr eaLnBrk="0" hangingPunct="0"/>
            <a:r>
              <a:rPr lang="en-US" altLang="zh-CN" sz="2600" dirty="0" err="1">
                <a:solidFill>
                  <a:srgbClr val="000000"/>
                </a:solidFill>
              </a:rPr>
              <a:t>i</a:t>
            </a:r>
            <a:r>
              <a:rPr kumimoji="0" lang="en-US" altLang="zh-CN" sz="2600" b="0" i="0" u="none" strike="noStrike" cap="none" normalizeH="0" baseline="0" dirty="0" err="1">
                <a:ln>
                  <a:noFill/>
                </a:ln>
                <a:solidFill>
                  <a:srgbClr val="000000"/>
                </a:solidFill>
                <a:effectLst/>
                <a:latin typeface="Times New Roman" pitchFamily="18" charset="0"/>
              </a:rPr>
              <a:t>nt</a:t>
            </a:r>
            <a:r>
              <a:rPr kumimoji="0" lang="en-US" altLang="zh-CN" sz="2600" b="0" i="0" u="none" strike="noStrike" cap="none" normalizeH="0" dirty="0">
                <a:ln>
                  <a:noFill/>
                </a:ln>
                <a:solidFill>
                  <a:srgbClr val="000000"/>
                </a:solidFill>
                <a:effectLst/>
                <a:latin typeface="Times New Roman" pitchFamily="18" charset="0"/>
              </a:rPr>
              <a:t> a[3][3];</a:t>
            </a:r>
          </a:p>
          <a:p>
            <a:pPr eaLnBrk="0" hangingPunct="0"/>
            <a:r>
              <a:rPr lang="en-US" altLang="zh-CN" sz="2600" dirty="0" err="1">
                <a:solidFill>
                  <a:srgbClr val="000000"/>
                </a:solidFill>
              </a:rPr>
              <a:t>i</a:t>
            </a:r>
            <a:r>
              <a:rPr lang="en-US" altLang="zh-CN" sz="2600" baseline="0" dirty="0" err="1">
                <a:solidFill>
                  <a:srgbClr val="000000"/>
                </a:solidFill>
              </a:rPr>
              <a:t>nt</a:t>
            </a:r>
            <a:r>
              <a:rPr lang="en-US" altLang="zh-CN" sz="2600" baseline="0" dirty="0">
                <a:solidFill>
                  <a:srgbClr val="000000"/>
                </a:solidFill>
              </a:rPr>
              <a:t> </a:t>
            </a:r>
            <a:r>
              <a:rPr lang="en-US" altLang="zh-CN" sz="2600" baseline="0" dirty="0" err="1">
                <a:solidFill>
                  <a:srgbClr val="000000"/>
                </a:solidFill>
              </a:rPr>
              <a:t>i</a:t>
            </a:r>
            <a:r>
              <a:rPr lang="en-US" altLang="zh-CN" sz="2600" baseline="0" dirty="0">
                <a:solidFill>
                  <a:srgbClr val="000000"/>
                </a:solidFill>
              </a:rPr>
              <a:t>=0,j=0,k=1;</a:t>
            </a:r>
          </a:p>
          <a:p>
            <a:pPr eaLnBrk="0" hangingPunct="0"/>
            <a:r>
              <a:rPr kumimoji="0" lang="en-US" altLang="zh-CN" sz="2600" b="0" i="0" u="none" strike="noStrike" cap="none" normalizeH="0" dirty="0">
                <a:ln>
                  <a:noFill/>
                </a:ln>
                <a:solidFill>
                  <a:srgbClr val="000000"/>
                </a:solidFill>
                <a:effectLst/>
                <a:latin typeface="Times New Roman" pitchFamily="18" charset="0"/>
              </a:rPr>
              <a:t>while( </a:t>
            </a:r>
            <a:r>
              <a:rPr kumimoji="0" lang="en-US" altLang="zh-CN" sz="2600" b="0" i="0" u="none" strike="noStrike" cap="none" normalizeH="0" dirty="0" err="1">
                <a:ln>
                  <a:noFill/>
                </a:ln>
                <a:solidFill>
                  <a:srgbClr val="000000"/>
                </a:solidFill>
                <a:effectLst/>
                <a:latin typeface="Times New Roman" pitchFamily="18" charset="0"/>
              </a:rPr>
              <a:t>i</a:t>
            </a:r>
            <a:r>
              <a:rPr kumimoji="0" lang="en-US" altLang="zh-CN" sz="2600" b="0" i="0" u="none" strike="noStrike" cap="none" normalizeH="0" dirty="0">
                <a:ln>
                  <a:noFill/>
                </a:ln>
                <a:solidFill>
                  <a:srgbClr val="000000"/>
                </a:solidFill>
                <a:effectLst/>
                <a:latin typeface="Times New Roman" pitchFamily="18" charset="0"/>
              </a:rPr>
              <a:t>&lt;3 )</a:t>
            </a:r>
          </a:p>
          <a:p>
            <a:pPr eaLnBrk="0" hangingPunct="0"/>
            <a:r>
              <a:rPr lang="en-US" altLang="zh-CN" sz="2600" baseline="0" dirty="0">
                <a:solidFill>
                  <a:srgbClr val="000000"/>
                </a:solidFill>
              </a:rPr>
              <a:t>	a[</a:t>
            </a:r>
            <a:r>
              <a:rPr lang="en-US" altLang="zh-CN" sz="2600" baseline="0" dirty="0" err="1">
                <a:solidFill>
                  <a:srgbClr val="000000"/>
                </a:solidFill>
              </a:rPr>
              <a:t>i</a:t>
            </a:r>
            <a:r>
              <a:rPr lang="en-US" altLang="zh-CN" sz="2600" baseline="0" dirty="0">
                <a:solidFill>
                  <a:srgbClr val="000000"/>
                </a:solidFill>
              </a:rPr>
              <a:t>++][j++]=2*k++;</a:t>
            </a:r>
          </a:p>
          <a:p>
            <a:pPr eaLnBrk="0" hangingPunct="0"/>
            <a:r>
              <a:rPr lang="en-US" altLang="zh-CN" sz="2600" dirty="0" err="1">
                <a:solidFill>
                  <a:srgbClr val="000000"/>
                </a:solidFill>
              </a:rPr>
              <a:t>c</a:t>
            </a:r>
            <a:r>
              <a:rPr kumimoji="0" lang="en-US" altLang="zh-CN" sz="2600" b="0" i="0" u="none" strike="noStrike" cap="none" normalizeH="0" dirty="0" err="1">
                <a:ln>
                  <a:noFill/>
                </a:ln>
                <a:solidFill>
                  <a:srgbClr val="000000"/>
                </a:solidFill>
                <a:effectLst/>
                <a:latin typeface="Times New Roman" pitchFamily="18" charset="0"/>
              </a:rPr>
              <a:t>out</a:t>
            </a:r>
            <a:r>
              <a:rPr kumimoji="0" lang="en-US" altLang="zh-CN" sz="2600" b="0" i="0" u="none" strike="noStrike" cap="none" normalizeH="0" dirty="0">
                <a:ln>
                  <a:noFill/>
                </a:ln>
                <a:solidFill>
                  <a:srgbClr val="000000"/>
                </a:solidFill>
                <a:effectLst/>
                <a:latin typeface="Times New Roman" pitchFamily="18" charset="0"/>
              </a:rPr>
              <a:t>&lt;&lt;a[1][1]&lt;&lt;“,”&lt;&lt;a[2][2];</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5" name="矩形 4"/>
          <p:cNvSpPr/>
          <p:nvPr>
            <p:custDataLst>
              <p:tags r:id="rId3"/>
            </p:custDataLst>
          </p:nvPr>
        </p:nvSpPr>
        <p:spPr bwMode="auto">
          <a:xfrm>
            <a:off x="1882426" y="4259295"/>
            <a:ext cx="2978997"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0,2</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6" name="矩形 5"/>
          <p:cNvSpPr/>
          <p:nvPr>
            <p:custDataLst>
              <p:tags r:id="rId4"/>
            </p:custDataLst>
          </p:nvPr>
        </p:nvSpPr>
        <p:spPr bwMode="auto">
          <a:xfrm>
            <a:off x="5992387" y="4250447"/>
            <a:ext cx="2978997"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2,4</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7" name="矩形 6"/>
          <p:cNvSpPr/>
          <p:nvPr>
            <p:custDataLst>
              <p:tags r:id="rId5"/>
            </p:custDataLst>
          </p:nvPr>
        </p:nvSpPr>
        <p:spPr bwMode="auto">
          <a:xfrm>
            <a:off x="1848573" y="5309427"/>
            <a:ext cx="2959224"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4,6</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8" name="矩形 7"/>
          <p:cNvSpPr/>
          <p:nvPr>
            <p:custDataLst>
              <p:tags r:id="rId6"/>
            </p:custDataLst>
          </p:nvPr>
        </p:nvSpPr>
        <p:spPr bwMode="auto">
          <a:xfrm>
            <a:off x="6012160" y="5373721"/>
            <a:ext cx="2959224"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9" name="椭圆 8"/>
          <p:cNvSpPr>
            <a:spLocks noChangeAspect="1"/>
          </p:cNvSpPr>
          <p:nvPr>
            <p:custDataLst>
              <p:tags r:id="rId7"/>
            </p:custDataLst>
          </p:nvPr>
        </p:nvSpPr>
        <p:spPr bwMode="auto">
          <a:xfrm>
            <a:off x="1004360" y="4314740"/>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A</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0" name="椭圆 9"/>
          <p:cNvSpPr>
            <a:spLocks noChangeAspect="1"/>
          </p:cNvSpPr>
          <p:nvPr>
            <p:custDataLst>
              <p:tags r:id="rId8"/>
            </p:custDataLst>
          </p:nvPr>
        </p:nvSpPr>
        <p:spPr bwMode="auto">
          <a:xfrm>
            <a:off x="5198775" y="4323589"/>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B</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1" name="椭圆 10"/>
          <p:cNvSpPr>
            <a:spLocks noChangeAspect="1"/>
          </p:cNvSpPr>
          <p:nvPr>
            <p:custDataLst>
              <p:tags r:id="rId9"/>
            </p:custDataLst>
          </p:nvPr>
        </p:nvSpPr>
        <p:spPr bwMode="auto">
          <a:xfrm>
            <a:off x="989217" y="5402129"/>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C</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2" name="椭圆 11"/>
          <p:cNvSpPr>
            <a:spLocks noChangeAspect="1"/>
          </p:cNvSpPr>
          <p:nvPr>
            <p:custDataLst>
              <p:tags r:id="rId10"/>
            </p:custDataLst>
          </p:nvPr>
        </p:nvSpPr>
        <p:spPr bwMode="auto">
          <a:xfrm>
            <a:off x="5220072" y="5438014"/>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D</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3" name="圆角矩形 12"/>
          <p:cNvSpPr/>
          <p:nvPr>
            <p:custDataLst>
              <p:tags r:id="rId11"/>
            </p:custDataLst>
          </p:nvPr>
        </p:nvSpPr>
        <p:spPr bwMode="auto">
          <a:xfrm>
            <a:off x="6984268" y="6016658"/>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itchFamily="18" charset="0"/>
              </a:rPr>
              <a:t>提交</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7" name="文本框 16"/>
          <p:cNvSpPr txBox="1"/>
          <p:nvPr/>
        </p:nvSpPr>
        <p:spPr>
          <a:xfrm>
            <a:off x="5940152" y="5438014"/>
            <a:ext cx="2088232" cy="461665"/>
          </a:xfrm>
          <a:prstGeom prst="rect">
            <a:avLst/>
          </a:prstGeom>
          <a:noFill/>
        </p:spPr>
        <p:txBody>
          <a:bodyPr wrap="square" rtlCol="0">
            <a:spAutoFit/>
          </a:bodyPr>
          <a:lstStyle/>
          <a:p>
            <a:r>
              <a:rPr lang="en-US" altLang="zh-CN" sz="2400" dirty="0">
                <a:solidFill>
                  <a:srgbClr val="000000"/>
                </a:solidFill>
              </a:rPr>
              <a:t>6,0</a:t>
            </a:r>
            <a:endParaRPr lang="zh-CN" altLang="en-US" sz="2400" dirty="0">
              <a:solidFill>
                <a:srgbClr val="000000"/>
              </a:solidFill>
            </a:endParaRPr>
          </a:p>
        </p:txBody>
      </p:sp>
      <p:grpSp>
        <p:nvGrpSpPr>
          <p:cNvPr id="20" name="组合 19"/>
          <p:cNvGrpSpPr/>
          <p:nvPr>
            <p:custDataLst>
              <p:tags r:id="rId12"/>
            </p:custDataLst>
          </p:nvPr>
        </p:nvGrpSpPr>
        <p:grpSpPr>
          <a:xfrm>
            <a:off x="0" y="0"/>
            <a:ext cx="9144000" cy="635000"/>
            <a:chOff x="0" y="0"/>
            <a:chExt cx="9144000" cy="635000"/>
          </a:xfrm>
        </p:grpSpPr>
        <p:sp>
          <p:nvSpPr>
            <p:cNvPr id="18"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2540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p:nvPr>
              <p:custDataLst>
                <p:tags r:id="rId16"/>
              </p:custDataLst>
            </p:nvPr>
          </p:nvSpPr>
          <p:spPr bwMode="auto">
            <a:xfrm>
              <a:off x="254000" y="0"/>
              <a:ext cx="1270000" cy="635000"/>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kumimoji="0" lang="zh-CN" altLang="en-US" sz="2600" b="0" i="0" u="none" strike="noStrike" cap="none" normalizeH="0" baseline="0">
                  <a:ln>
                    <a:noFill/>
                  </a:ln>
                  <a:solidFill>
                    <a:srgbClr val="000000"/>
                  </a:solidFill>
                  <a:effectLst/>
                  <a:latin typeface="Times New Roman" pitchFamily="18" charset="0"/>
                </a:rPr>
                <a:t>单选题</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19" name="TipText"/>
            <p:cNvSpPr txBox="1"/>
            <p:nvPr>
              <p:custDataLst>
                <p:tags r:id="rId17"/>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83607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bwMode="auto">
          <a:xfrm>
            <a:off x="1037504" y="1403307"/>
            <a:ext cx="7489814" cy="2143125"/>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zh-CN" altLang="en-US" sz="2600" dirty="0">
                <a:solidFill>
                  <a:srgbClr val="000000"/>
                </a:solidFill>
              </a:rPr>
              <a:t>在定义</a:t>
            </a:r>
            <a:r>
              <a:rPr lang="en-US" altLang="zh-CN" sz="2600" dirty="0">
                <a:solidFill>
                  <a:srgbClr val="000000"/>
                </a:solidFill>
              </a:rPr>
              <a:t>int a[2][3];</a:t>
            </a:r>
            <a:r>
              <a:rPr lang="zh-CN" altLang="en-US" sz="2600" dirty="0">
                <a:solidFill>
                  <a:srgbClr val="000000"/>
                </a:solidFill>
              </a:rPr>
              <a:t>之后，对</a:t>
            </a:r>
            <a:r>
              <a:rPr lang="en-US" altLang="zh-CN" sz="2600" dirty="0">
                <a:solidFill>
                  <a:srgbClr val="000000"/>
                </a:solidFill>
              </a:rPr>
              <a:t>a</a:t>
            </a:r>
            <a:r>
              <a:rPr lang="zh-CN" altLang="en-US" sz="2600" dirty="0">
                <a:solidFill>
                  <a:srgbClr val="000000"/>
                </a:solidFill>
              </a:rPr>
              <a:t>中元素访问正确的是：</a:t>
            </a:r>
          </a:p>
        </p:txBody>
      </p:sp>
      <p:sp>
        <p:nvSpPr>
          <p:cNvPr id="5" name="矩形 4"/>
          <p:cNvSpPr/>
          <p:nvPr>
            <p:custDataLst>
              <p:tags r:id="rId3"/>
            </p:custDataLst>
          </p:nvPr>
        </p:nvSpPr>
        <p:spPr bwMode="auto">
          <a:xfrm>
            <a:off x="1882426" y="4259295"/>
            <a:ext cx="2978997"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a(1,2)</a:t>
            </a:r>
          </a:p>
        </p:txBody>
      </p:sp>
      <p:sp>
        <p:nvSpPr>
          <p:cNvPr id="6" name="矩形 5"/>
          <p:cNvSpPr/>
          <p:nvPr>
            <p:custDataLst>
              <p:tags r:id="rId4"/>
            </p:custDataLst>
          </p:nvPr>
        </p:nvSpPr>
        <p:spPr bwMode="auto">
          <a:xfrm>
            <a:off x="5992387" y="4250447"/>
            <a:ext cx="2978997"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a[1,3]</a:t>
            </a:r>
          </a:p>
        </p:txBody>
      </p:sp>
      <p:sp>
        <p:nvSpPr>
          <p:cNvPr id="7" name="矩形 6"/>
          <p:cNvSpPr/>
          <p:nvPr>
            <p:custDataLst>
              <p:tags r:id="rId5"/>
            </p:custDataLst>
          </p:nvPr>
        </p:nvSpPr>
        <p:spPr bwMode="auto">
          <a:xfrm>
            <a:off x="1848573" y="5309427"/>
            <a:ext cx="2959224"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a[1&gt;2][!1]</a:t>
            </a:r>
          </a:p>
        </p:txBody>
      </p:sp>
      <p:sp>
        <p:nvSpPr>
          <p:cNvPr id="8" name="矩形 7"/>
          <p:cNvSpPr/>
          <p:nvPr>
            <p:custDataLst>
              <p:tags r:id="rId6"/>
            </p:custDataLst>
          </p:nvPr>
        </p:nvSpPr>
        <p:spPr bwMode="auto">
          <a:xfrm>
            <a:off x="6012160" y="5373721"/>
            <a:ext cx="2959224"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9" name="矩形 8"/>
          <p:cNvSpPr>
            <a:spLocks noChangeAspect="1"/>
          </p:cNvSpPr>
          <p:nvPr>
            <p:custDataLst>
              <p:tags r:id="rId7"/>
            </p:custDataLst>
          </p:nvPr>
        </p:nvSpPr>
        <p:spPr bwMode="auto">
          <a:xfrm>
            <a:off x="1004360" y="4314740"/>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A</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0" name="矩形 9"/>
          <p:cNvSpPr>
            <a:spLocks noChangeAspect="1"/>
          </p:cNvSpPr>
          <p:nvPr>
            <p:custDataLst>
              <p:tags r:id="rId8"/>
            </p:custDataLst>
          </p:nvPr>
        </p:nvSpPr>
        <p:spPr bwMode="auto">
          <a:xfrm>
            <a:off x="5198775" y="4323589"/>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B</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1" name="矩形 10"/>
          <p:cNvSpPr>
            <a:spLocks noChangeAspect="1"/>
          </p:cNvSpPr>
          <p:nvPr>
            <p:custDataLst>
              <p:tags r:id="rId9"/>
            </p:custDataLst>
          </p:nvPr>
        </p:nvSpPr>
        <p:spPr bwMode="auto">
          <a:xfrm>
            <a:off x="989217" y="5402129"/>
            <a:ext cx="514350" cy="514350"/>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C</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2" name="矩形 11"/>
          <p:cNvSpPr>
            <a:spLocks noChangeAspect="1"/>
          </p:cNvSpPr>
          <p:nvPr>
            <p:custDataLst>
              <p:tags r:id="rId10"/>
            </p:custDataLst>
          </p:nvPr>
        </p:nvSpPr>
        <p:spPr bwMode="auto">
          <a:xfrm>
            <a:off x="5220072" y="5438014"/>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D</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3" name="圆角矩形 12"/>
          <p:cNvSpPr/>
          <p:nvPr>
            <p:custDataLst>
              <p:tags r:id="rId11"/>
            </p:custDataLst>
          </p:nvPr>
        </p:nvSpPr>
        <p:spPr bwMode="auto">
          <a:xfrm>
            <a:off x="6984268" y="6016658"/>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itchFamily="18" charset="0"/>
              </a:rPr>
              <a:t>提交</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7" name="文本框 16"/>
          <p:cNvSpPr txBox="1"/>
          <p:nvPr/>
        </p:nvSpPr>
        <p:spPr>
          <a:xfrm>
            <a:off x="5940152" y="5438014"/>
            <a:ext cx="2088232" cy="461665"/>
          </a:xfrm>
          <a:prstGeom prst="rect">
            <a:avLst/>
          </a:prstGeom>
          <a:noFill/>
        </p:spPr>
        <p:txBody>
          <a:bodyPr wrap="square" rtlCol="0">
            <a:spAutoFit/>
          </a:bodyPr>
          <a:lstStyle/>
          <a:p>
            <a:r>
              <a:rPr lang="en-US" altLang="zh-CN" sz="2400" dirty="0">
                <a:solidFill>
                  <a:srgbClr val="000000"/>
                </a:solidFill>
              </a:rPr>
              <a:t>a[2][0]</a:t>
            </a:r>
          </a:p>
        </p:txBody>
      </p:sp>
      <p:sp>
        <p:nvSpPr>
          <p:cNvPr id="21" name="文本框 20">
            <a:extLst>
              <a:ext uri="{FF2B5EF4-FFF2-40B4-BE49-F238E27FC236}">
                <a16:creationId xmlns:a16="http://schemas.microsoft.com/office/drawing/2014/main" id="{C6343CA4-3750-4C64-9112-2C9C916EF856}"/>
              </a:ext>
            </a:extLst>
          </p:cNvPr>
          <p:cNvSpPr txBox="1"/>
          <p:nvPr/>
        </p:nvSpPr>
        <p:spPr>
          <a:xfrm>
            <a:off x="3285069" y="133923"/>
            <a:ext cx="3152707" cy="584775"/>
          </a:xfrm>
          <a:prstGeom prst="rect">
            <a:avLst/>
          </a:prstGeom>
          <a:noFill/>
        </p:spPr>
        <p:txBody>
          <a:bodyPr wrap="square" rtlCol="0">
            <a:spAutoFit/>
          </a:bodyPr>
          <a:lstStyle/>
          <a:p>
            <a:r>
              <a:rPr lang="zh-CN" altLang="en-US" sz="3200" dirty="0"/>
              <a:t>不定项选择</a:t>
            </a:r>
          </a:p>
        </p:txBody>
      </p:sp>
      <p:grpSp>
        <p:nvGrpSpPr>
          <p:cNvPr id="16" name="组合 15">
            <a:extLst>
              <a:ext uri="{FF2B5EF4-FFF2-40B4-BE49-F238E27FC236}">
                <a16:creationId xmlns:a16="http://schemas.microsoft.com/office/drawing/2014/main" id="{26AAE5E3-342F-4692-B55B-3FBCFC519CB7}"/>
              </a:ext>
            </a:extLst>
          </p:cNvPr>
          <p:cNvGrpSpPr/>
          <p:nvPr>
            <p:custDataLst>
              <p:tags r:id="rId12"/>
            </p:custDataLst>
          </p:nvPr>
        </p:nvGrpSpPr>
        <p:grpSpPr>
          <a:xfrm>
            <a:off x="0" y="0"/>
            <a:ext cx="9144000" cy="635000"/>
            <a:chOff x="0" y="0"/>
            <a:chExt cx="9144000" cy="635000"/>
          </a:xfrm>
        </p:grpSpPr>
        <p:sp>
          <p:nvSpPr>
            <p:cNvPr id="18"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2540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p:nvPr>
              <p:custDataLst>
                <p:tags r:id="rId16"/>
              </p:custDataLst>
            </p:nvPr>
          </p:nvSpPr>
          <p:spPr bwMode="auto">
            <a:xfrm>
              <a:off x="254000" y="0"/>
              <a:ext cx="1270000" cy="635000"/>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kumimoji="0" lang="zh-CN" altLang="en-US" sz="2600" b="0" i="0" u="none" strike="noStrike" cap="none" normalizeH="0" baseline="0">
                  <a:ln>
                    <a:noFill/>
                  </a:ln>
                  <a:solidFill>
                    <a:srgbClr val="000000"/>
                  </a:solidFill>
                  <a:effectLst/>
                  <a:latin typeface="Times New Roman" pitchFamily="18" charset="0"/>
                </a:rPr>
                <a:t>多选题</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3" name="TipText">
              <a:extLst>
                <a:ext uri="{FF2B5EF4-FFF2-40B4-BE49-F238E27FC236}">
                  <a16:creationId xmlns:a16="http://schemas.microsoft.com/office/drawing/2014/main" id="{C62AEE42-1016-42DC-AE04-F811D031BAD8}"/>
                </a:ext>
              </a:extLst>
            </p:cNvPr>
            <p:cNvSpPr txBox="1"/>
            <p:nvPr>
              <p:custDataLst>
                <p:tags r:id="rId17"/>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55081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内容占位符 2"/>
          <p:cNvSpPr>
            <a:spLocks noGrp="1"/>
          </p:cNvSpPr>
          <p:nvPr>
            <p:ph idx="1"/>
          </p:nvPr>
        </p:nvSpPr>
        <p:spPr>
          <a:xfrm>
            <a:off x="323528" y="1196752"/>
            <a:ext cx="8712968" cy="514863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4.33】</a:t>
            </a:r>
            <a:r>
              <a:rPr lang="zh-CN" altLang="en-US" dirty="0">
                <a:solidFill>
                  <a:srgbClr val="C00000"/>
                </a:solidFill>
                <a:latin typeface="宋体" charset="-122"/>
              </a:rPr>
              <a:t> </a:t>
            </a:r>
            <a:r>
              <a:rPr lang="zh-CN" altLang="en-US" dirty="0">
                <a:solidFill>
                  <a:srgbClr val="C00000"/>
                </a:solidFill>
              </a:rPr>
              <a:t>设有4行4列的数组</a:t>
            </a:r>
            <a:r>
              <a:rPr lang="en-US" altLang="zh-CN" dirty="0">
                <a:solidFill>
                  <a:srgbClr val="C00000"/>
                </a:solidFill>
              </a:rPr>
              <a:t>a，</a:t>
            </a:r>
            <a:r>
              <a:rPr lang="zh-CN" altLang="en-US" dirty="0">
                <a:solidFill>
                  <a:srgbClr val="C00000"/>
                </a:solidFill>
              </a:rPr>
              <a:t>其元素</a:t>
            </a:r>
            <a:r>
              <a:rPr lang="en-US" altLang="zh-CN" dirty="0">
                <a:solidFill>
                  <a:srgbClr val="C00000"/>
                </a:solidFill>
              </a:rPr>
              <a:t>a[</a:t>
            </a:r>
            <a:r>
              <a:rPr lang="en-US" altLang="zh-CN" dirty="0" err="1">
                <a:solidFill>
                  <a:srgbClr val="C00000"/>
                </a:solidFill>
              </a:rPr>
              <a:t>i</a:t>
            </a:r>
            <a:r>
              <a:rPr lang="en-US" altLang="zh-CN" dirty="0">
                <a:solidFill>
                  <a:srgbClr val="C00000"/>
                </a:solidFill>
              </a:rPr>
              <a:t>][j]=</a:t>
            </a:r>
            <a:r>
              <a:rPr lang="en-US" altLang="zh-CN" dirty="0" err="1">
                <a:solidFill>
                  <a:srgbClr val="C00000"/>
                </a:solidFill>
              </a:rPr>
              <a:t>i+j</a:t>
            </a:r>
            <a:r>
              <a:rPr lang="en-US" altLang="zh-CN" dirty="0">
                <a:solidFill>
                  <a:srgbClr val="C00000"/>
                </a:solidFill>
              </a:rPr>
              <a:t>。</a:t>
            </a:r>
            <a:r>
              <a:rPr lang="zh-CN" altLang="en-US" dirty="0">
                <a:solidFill>
                  <a:srgbClr val="C00000"/>
                </a:solidFill>
              </a:rPr>
              <a:t>编程序，实现：</a:t>
            </a:r>
            <a:endParaRPr lang="en-US" altLang="zh-CN" dirty="0">
              <a:solidFill>
                <a:srgbClr val="C00000"/>
              </a:solidFill>
            </a:endParaRPr>
          </a:p>
          <a:p>
            <a:pPr lvl="1"/>
            <a:r>
              <a:rPr lang="zh-CN" altLang="en-US" dirty="0"/>
              <a:t>求第二行4元素之和</a:t>
            </a:r>
            <a:endParaRPr lang="en-US" altLang="zh-CN" dirty="0"/>
          </a:p>
          <a:p>
            <a:pPr lvl="1"/>
            <a:r>
              <a:rPr lang="zh-CN" altLang="en-US" dirty="0"/>
              <a:t>求第三列4元素之平均值</a:t>
            </a:r>
            <a:endParaRPr lang="en-US" altLang="zh-CN" dirty="0"/>
          </a:p>
          <a:p>
            <a:pPr lvl="1"/>
            <a:r>
              <a:rPr lang="zh-CN" altLang="en-US" dirty="0"/>
              <a:t>求最大数，最小数及主对角线4元素的平方和</a:t>
            </a:r>
            <a:endParaRPr lang="en-US" altLang="zh-CN" dirty="0"/>
          </a:p>
          <a:p>
            <a:endParaRPr lang="en-US" altLang="zh-CN" dirty="0"/>
          </a:p>
          <a:p>
            <a:r>
              <a:rPr lang="zh-CN" altLang="en-US" dirty="0"/>
              <a:t>程序主要步骤：</a:t>
            </a:r>
            <a:endParaRPr lang="en-US" altLang="zh-CN" dirty="0"/>
          </a:p>
          <a:p>
            <a:pPr lvl="1"/>
            <a:r>
              <a:rPr lang="zh-CN" altLang="en-US" dirty="0"/>
              <a:t>构造二维数组</a:t>
            </a:r>
            <a:endParaRPr lang="en-US" altLang="zh-CN" dirty="0"/>
          </a:p>
          <a:p>
            <a:pPr lvl="1"/>
            <a:r>
              <a:rPr lang="zh-CN" altLang="en-US" dirty="0"/>
              <a:t>按要求进行相关的计算</a:t>
            </a: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2" name="矩形 1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3" name="矩形 1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4" name="矩形 1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Tree>
    <p:extLst>
      <p:ext uri="{BB962C8B-B14F-4D97-AF65-F5344CB8AC3E}">
        <p14:creationId xmlns:p14="http://schemas.microsoft.com/office/powerpoint/2010/main" val="2566515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内容占位符 2"/>
          <p:cNvSpPr>
            <a:spLocks noGrp="1"/>
          </p:cNvSpPr>
          <p:nvPr>
            <p:ph idx="1"/>
          </p:nvPr>
        </p:nvSpPr>
        <p:spPr>
          <a:xfrm>
            <a:off x="457200" y="1295400"/>
            <a:ext cx="8329613" cy="5205413"/>
          </a:xfrm>
        </p:spPr>
        <p:txBody>
          <a:bodyPr/>
          <a:lstStyle/>
          <a:p>
            <a:pPr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&lt;iostream&gt;</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main(){</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int </a:t>
            </a:r>
            <a:r>
              <a:rPr lang="en-US" altLang="zh-CN" sz="2400" b="1" dirty="0">
                <a:latin typeface="Courier New" pitchFamily="49" charset="0"/>
                <a:cs typeface="Courier New" pitchFamily="49" charset="0"/>
              </a:rPr>
              <a:t>a[4][4],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j;</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&lt;4;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为</a:t>
            </a:r>
            <a:r>
              <a:rPr lang="en-US" altLang="zh-CN" sz="2400" b="1" dirty="0">
                <a:solidFill>
                  <a:srgbClr val="00B050"/>
                </a:solidFill>
                <a:latin typeface="Courier New" pitchFamily="49" charset="0"/>
                <a:cs typeface="Courier New" pitchFamily="49" charset="0"/>
              </a:rPr>
              <a:t>a</a:t>
            </a:r>
            <a:r>
              <a:rPr lang="zh-CN" altLang="en-US" sz="2400" b="1" dirty="0">
                <a:solidFill>
                  <a:srgbClr val="00B050"/>
                </a:solidFill>
                <a:latin typeface="Courier New" pitchFamily="49" charset="0"/>
                <a:cs typeface="Courier New" pitchFamily="49" charset="0"/>
              </a:rPr>
              <a:t>数组赋值并显示</a:t>
            </a:r>
          </a:p>
          <a:p>
            <a:pPr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 </a:t>
            </a:r>
            <a:r>
              <a:rPr lang="en-US" altLang="zh-CN" sz="2400" b="1" dirty="0">
                <a:latin typeface="Courier New" pitchFamily="49" charset="0"/>
                <a:cs typeface="Courier New" pitchFamily="49" charset="0"/>
              </a:rPr>
              <a:t>(j=0; j&lt;4; </a:t>
            </a:r>
            <a:r>
              <a:rPr lang="en-US" altLang="zh-CN" sz="2400" b="1" dirty="0" err="1">
                <a:latin typeface="Courier New" pitchFamily="49" charset="0"/>
                <a:cs typeface="Courier New" pitchFamily="49" charset="0"/>
              </a:rPr>
              <a:t>j++</a:t>
            </a:r>
            <a:r>
              <a:rPr lang="en-US" altLang="zh-CN" sz="2400" b="1" dirty="0">
                <a:latin typeface="Courier New" pitchFamily="49" charset="0"/>
                <a:cs typeface="Courier New" pitchFamily="49" charset="0"/>
              </a:rPr>
              <a:t>) {</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][j]=</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"&lt;&lt;a[</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][j];</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每4个数占一行</a:t>
            </a:r>
          </a:p>
          <a:p>
            <a:pPr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zh-CN" altLang="en-US" sz="2400" b="1" dirty="0">
                <a:solidFill>
                  <a:schemeClr val="tx2"/>
                </a:solidFill>
                <a:latin typeface="Courier New" pitchFamily="49" charset="0"/>
                <a:cs typeface="Courier New" pitchFamily="49" charset="0"/>
              </a:rPr>
              <a:t>}</a:t>
            </a:r>
          </a:p>
          <a:p>
            <a:pPr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The result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4" name="矩形 2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extLst>
      <p:ext uri="{BB962C8B-B14F-4D97-AF65-F5344CB8AC3E}">
        <p14:creationId xmlns:p14="http://schemas.microsoft.com/office/powerpoint/2010/main" val="2352802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内容占位符 2"/>
          <p:cNvSpPr>
            <a:spLocks noGrp="1"/>
          </p:cNvSpPr>
          <p:nvPr>
            <p:ph idx="1"/>
          </p:nvPr>
        </p:nvSpPr>
        <p:spPr>
          <a:xfrm>
            <a:off x="457200" y="1178718"/>
            <a:ext cx="8229600" cy="4986585"/>
          </a:xfrm>
        </p:spPr>
        <p:txBody>
          <a:bodyPr/>
          <a:lstStyle/>
          <a:p>
            <a:pPr eaLnBrk="1" hangingPunct="1">
              <a:lnSpc>
                <a:spcPct val="80000"/>
              </a:lnSpc>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//1. </a:t>
            </a:r>
            <a:r>
              <a:rPr lang="zh-CN" altLang="en-US" sz="2400" b="1" dirty="0">
                <a:solidFill>
                  <a:srgbClr val="00B050"/>
                </a:solidFill>
                <a:latin typeface="Courier New" pitchFamily="49" charset="0"/>
                <a:cs typeface="Courier New" pitchFamily="49" charset="0"/>
              </a:rPr>
              <a:t>求第二行4元素之和</a:t>
            </a:r>
          </a:p>
          <a:p>
            <a:pPr eaLnBrk="1" hangingPunct="1">
              <a:lnSpc>
                <a:spcPct val="80000"/>
              </a:lnSpc>
              <a:buFont typeface="Wingdings" pitchFamily="2" charset="2"/>
              <a:buNone/>
            </a:pPr>
            <a:r>
              <a:rPr lang="zh-CN" altLang="en-US" sz="2400" b="1" dirty="0">
                <a:solidFill>
                  <a:srgbClr val="00B050"/>
                </a:solidFill>
                <a:latin typeface="Courier New" pitchFamily="49" charset="0"/>
                <a:cs typeface="Courier New" pitchFamily="49" charset="0"/>
              </a:rPr>
              <a:t>  //（ 第二行元素为</a:t>
            </a:r>
            <a:r>
              <a:rPr lang="en-US" altLang="zh-CN" sz="2400" b="1" dirty="0">
                <a:solidFill>
                  <a:srgbClr val="00B050"/>
                </a:solidFill>
                <a:latin typeface="Courier New" pitchFamily="49" charset="0"/>
                <a:cs typeface="Courier New" pitchFamily="49" charset="0"/>
              </a:rPr>
              <a:t>a[1][j] (j=0,1,2,3) ）</a:t>
            </a:r>
          </a:p>
          <a:p>
            <a:pPr eaLnBrk="1" hangingPunct="1">
              <a:lnSpc>
                <a:spcPct val="80000"/>
              </a:lnSpc>
              <a:buFont typeface="Wingdings" pitchFamily="2" charset="2"/>
              <a:buNone/>
            </a:pPr>
            <a:r>
              <a:rPr lang="en-US" altLang="zh-CN" sz="2400" b="1" dirty="0">
                <a:solidFill>
                  <a:srgbClr val="0000FF"/>
                </a:solidFill>
                <a:latin typeface="Courier New" pitchFamily="49" charset="0"/>
                <a:cs typeface="Courier New" pitchFamily="49" charset="0"/>
              </a:rPr>
              <a:t>	int </a:t>
            </a:r>
            <a:r>
              <a:rPr lang="en-US" altLang="zh-CN" sz="2400" b="1" dirty="0">
                <a:latin typeface="Courier New" pitchFamily="49" charset="0"/>
                <a:cs typeface="Courier New" pitchFamily="49" charset="0"/>
              </a:rPr>
              <a:t>sum_lin2=0;</a:t>
            </a:r>
          </a:p>
          <a:p>
            <a:pPr eaLnBrk="1" hangingPunct="1">
              <a:lnSpc>
                <a:spcPct val="80000"/>
              </a:lnSpc>
              <a:buFont typeface="Wingdings" pitchFamily="2" charset="2"/>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(j=0; j&lt;4; </a:t>
            </a:r>
            <a:r>
              <a:rPr lang="en-US" altLang="zh-CN" sz="2400" b="1" dirty="0" err="1">
                <a:latin typeface="Courier New" pitchFamily="49" charset="0"/>
                <a:cs typeface="Courier New" pitchFamily="49" charset="0"/>
              </a:rPr>
              <a:t>j++</a:t>
            </a:r>
            <a:r>
              <a:rPr lang="en-US" altLang="zh-CN" sz="2400" b="1" dirty="0">
                <a:latin typeface="Courier New" pitchFamily="49" charset="0"/>
                <a:cs typeface="Courier New" pitchFamily="49" charset="0"/>
              </a:rPr>
              <a:t>)</a:t>
            </a:r>
          </a:p>
          <a:p>
            <a:pPr eaLnBrk="1" hangingPunct="1">
              <a:lnSpc>
                <a:spcPct val="80000"/>
              </a:lnSpc>
              <a:buFont typeface="Wingdings" pitchFamily="2" charset="2"/>
              <a:buNone/>
            </a:pPr>
            <a:r>
              <a:rPr lang="en-US" altLang="zh-CN" sz="2400" b="1" dirty="0">
                <a:latin typeface="Courier New" pitchFamily="49" charset="0"/>
                <a:cs typeface="Courier New" pitchFamily="49" charset="0"/>
              </a:rPr>
              <a:t>		sum_lin2+=a[1][j];</a:t>
            </a:r>
          </a:p>
          <a:p>
            <a:pPr eaLnBrk="1" hangingPunct="1">
              <a:lnSpc>
                <a:spcPct val="8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&lt;&lt;"sum_lin2="&lt;&lt;sum_lin2&lt;&lt;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80000"/>
              </a:lnSpc>
              <a:buFont typeface="Wingdings" pitchFamily="2" charset="2"/>
              <a:buNone/>
            </a:pPr>
            <a:r>
              <a:rPr lang="en-US" altLang="zh-CN" sz="2400" b="1" dirty="0">
                <a:solidFill>
                  <a:srgbClr val="0000FF"/>
                </a:solidFill>
                <a:latin typeface="Courier New" pitchFamily="49" charset="0"/>
                <a:cs typeface="Courier New" pitchFamily="49" charset="0"/>
              </a:rPr>
              <a:t> </a:t>
            </a:r>
          </a:p>
          <a:p>
            <a:pPr eaLnBrk="1" hangingPunct="1">
              <a:lnSpc>
                <a:spcPct val="80000"/>
              </a:lnSpc>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//2. </a:t>
            </a:r>
            <a:r>
              <a:rPr lang="zh-CN" altLang="en-US" sz="2400" b="1" dirty="0">
                <a:solidFill>
                  <a:srgbClr val="00B050"/>
                </a:solidFill>
                <a:latin typeface="Courier New" pitchFamily="49" charset="0"/>
                <a:cs typeface="Courier New" pitchFamily="49" charset="0"/>
              </a:rPr>
              <a:t>求第三列4元素之平均值</a:t>
            </a:r>
          </a:p>
          <a:p>
            <a:pPr eaLnBrk="1" hangingPunct="1">
              <a:lnSpc>
                <a:spcPct val="80000"/>
              </a:lnSpc>
              <a:buFont typeface="Wingdings" pitchFamily="2" charset="2"/>
              <a:buNone/>
            </a:pPr>
            <a:r>
              <a:rPr lang="zh-CN" altLang="en-US" sz="2400" b="1" dirty="0">
                <a:solidFill>
                  <a:srgbClr val="00B050"/>
                </a:solidFill>
                <a:latin typeface="Courier New" pitchFamily="49" charset="0"/>
                <a:cs typeface="Courier New" pitchFamily="49" charset="0"/>
              </a:rPr>
              <a:t>	//（第三列元素为</a:t>
            </a:r>
            <a:r>
              <a:rPr lang="en-US" altLang="zh-CN" sz="2400" b="1" dirty="0">
                <a:solidFill>
                  <a:srgbClr val="00B050"/>
                </a:solidFill>
                <a:latin typeface="Courier New" pitchFamily="49" charset="0"/>
                <a:cs typeface="Courier New" pitchFamily="49" charset="0"/>
              </a:rPr>
              <a:t>a[</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][2] (</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=0,1,2,3)）</a:t>
            </a:r>
          </a:p>
          <a:p>
            <a:pPr eaLnBrk="1" hangingPunct="1">
              <a:lnSpc>
                <a:spcPct val="80000"/>
              </a:lnSpc>
              <a:buFont typeface="Wingdings" pitchFamily="2" charset="2"/>
              <a:buNone/>
            </a:pPr>
            <a:r>
              <a:rPr lang="en-US" altLang="zh-CN" sz="2400" b="1" dirty="0">
                <a:solidFill>
                  <a:srgbClr val="0000FF"/>
                </a:solidFill>
                <a:latin typeface="Courier New" pitchFamily="49" charset="0"/>
                <a:cs typeface="Courier New" pitchFamily="49" charset="0"/>
              </a:rPr>
              <a:t>	int </a:t>
            </a:r>
            <a:r>
              <a:rPr lang="en-US" altLang="zh-CN" sz="2400" b="1" dirty="0">
                <a:latin typeface="Courier New" pitchFamily="49" charset="0"/>
                <a:cs typeface="Courier New" pitchFamily="49" charset="0"/>
              </a:rPr>
              <a:t>sum_col3=0;</a:t>
            </a:r>
          </a:p>
          <a:p>
            <a:pPr eaLnBrk="1" hangingPunct="1">
              <a:lnSpc>
                <a:spcPct val="80000"/>
              </a:lnSpc>
              <a:buFont typeface="Wingdings" pitchFamily="2" charset="2"/>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&lt;4;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eaLnBrk="1" hangingPunct="1">
              <a:lnSpc>
                <a:spcPct val="80000"/>
              </a:lnSpc>
              <a:buFont typeface="Wingdings" pitchFamily="2" charset="2"/>
              <a:buNone/>
            </a:pPr>
            <a:r>
              <a:rPr lang="en-US" altLang="zh-CN" sz="2400" b="1" dirty="0">
                <a:latin typeface="Courier New" pitchFamily="49" charset="0"/>
                <a:cs typeface="Courier New" pitchFamily="49" charset="0"/>
              </a:rPr>
              <a:t>		sum_col3+=a[</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][2];</a:t>
            </a:r>
          </a:p>
          <a:p>
            <a:pPr eaLnBrk="1" hangingPunct="1">
              <a:lnSpc>
                <a:spcPct val="8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&lt;&lt;"ave_col3="&lt;&lt;sum_col3/4.0&lt;&lt;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endParaRPr lang="zh-CN" altLang="en-US" sz="2400" b="1" dirty="0">
              <a:solidFill>
                <a:schemeClr val="tx2"/>
              </a:solidFill>
              <a:latin typeface="Courier New" pitchFamily="49" charset="0"/>
              <a:cs typeface="Courier New" pitchFamily="49" charset="0"/>
            </a:endParaRPr>
          </a:p>
          <a:p>
            <a:endParaRPr lang="zh-CN" altLang="en-US" sz="2400" b="1" dirty="0">
              <a:latin typeface="Courier New" pitchFamily="49" charset="0"/>
              <a:cs typeface="Courier New" pitchFamily="49" charset="0"/>
            </a:endParaRP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extLst>
      <p:ext uri="{BB962C8B-B14F-4D97-AF65-F5344CB8AC3E}">
        <p14:creationId xmlns:p14="http://schemas.microsoft.com/office/powerpoint/2010/main" val="254698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7" y="14400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5" y="4221015"/>
            <a:ext cx="5356225" cy="1728267"/>
            <a:chOff x="1643042" y="3268688"/>
            <a:chExt cx="5356246" cy="1728275"/>
          </a:xfrm>
        </p:grpSpPr>
        <p:sp>
          <p:nvSpPr>
            <p:cNvPr id="14" name="五边形 13"/>
            <p:cNvSpPr/>
            <p:nvPr/>
          </p:nvSpPr>
          <p:spPr bwMode="auto">
            <a:xfrm flipH="1">
              <a:off x="2041506" y="326868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20321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71862"/>
              <a:ext cx="792165" cy="788992"/>
              <a:chOff x="854055" y="2628920"/>
              <a:chExt cx="792165" cy="788992"/>
            </a:xfrm>
          </p:grpSpPr>
          <p:sp>
            <p:nvSpPr>
              <p:cNvPr id="27" name="椭圆 26"/>
              <p:cNvSpPr>
                <a:spLocks noChangeAspect="1"/>
              </p:cNvSpPr>
              <p:nvPr/>
            </p:nvSpPr>
            <p:spPr bwMode="auto">
              <a:xfrm>
                <a:off x="857230" y="262892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4116" name="图片 22" descr="NANKAI.png"/>
              <p:cNvPicPr>
                <a:picLocks noChangeAspect="1"/>
              </p:cNvPicPr>
              <p:nvPr/>
            </p:nvPicPr>
            <p:blipFill>
              <a:blip r:embed="rId3" cstate="print"/>
              <a:srcRect/>
              <a:stretch>
                <a:fillRect/>
              </a:stretch>
            </p:blipFill>
            <p:spPr bwMode="auto">
              <a:xfrm>
                <a:off x="854055" y="2628924"/>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207971"/>
              <a:ext cx="792165" cy="788991"/>
              <a:chOff x="854055" y="1707641"/>
              <a:chExt cx="792165" cy="788991"/>
            </a:xfrm>
          </p:grpSpPr>
          <p:sp>
            <p:nvSpPr>
              <p:cNvPr id="30" name="椭圆 29"/>
              <p:cNvSpPr>
                <a:spLocks noChangeAspect="1"/>
              </p:cNvSpPr>
              <p:nvPr/>
            </p:nvSpPr>
            <p:spPr bwMode="auto">
              <a:xfrm>
                <a:off x="857230" y="170764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4112" name="图片 22" descr="NANKAI.png"/>
              <p:cNvPicPr>
                <a:picLocks noChangeAspect="1"/>
              </p:cNvPicPr>
              <p:nvPr/>
            </p:nvPicPr>
            <p:blipFill>
              <a:blip r:embed="rId3" cstate="print"/>
              <a:srcRect/>
              <a:stretch>
                <a:fillRect/>
              </a:stretch>
            </p:blipFill>
            <p:spPr bwMode="auto">
              <a:xfrm>
                <a:off x="854055" y="1707644"/>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2" y="2359397"/>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48083"/>
            <a:ext cx="4032448"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数组概述</a:t>
            </a:r>
          </a:p>
        </p:txBody>
      </p:sp>
      <p:sp>
        <p:nvSpPr>
          <p:cNvPr id="44" name="TextBox 43"/>
          <p:cNvSpPr txBox="1"/>
          <p:nvPr/>
        </p:nvSpPr>
        <p:spPr>
          <a:xfrm>
            <a:off x="2627784" y="2484187"/>
            <a:ext cx="4320480"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一维数组</a:t>
            </a:r>
          </a:p>
        </p:txBody>
      </p:sp>
      <p:sp>
        <p:nvSpPr>
          <p:cNvPr id="45" name="TextBox 44"/>
          <p:cNvSpPr txBox="1"/>
          <p:nvPr/>
        </p:nvSpPr>
        <p:spPr>
          <a:xfrm>
            <a:off x="2627784" y="3420291"/>
            <a:ext cx="4320480"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二维数组</a:t>
            </a:r>
            <a:endParaRPr lang="zh-CN" altLang="en-US" b="1" dirty="0">
              <a:solidFill>
                <a:prstClr val="white"/>
              </a:solidFill>
              <a:latin typeface="Courier New" pitchFamily="49" charset="0"/>
              <a:ea typeface="宋体" charset="-122"/>
              <a:cs typeface="Courier New" pitchFamily="49" charset="0"/>
            </a:endParaRPr>
          </a:p>
        </p:txBody>
      </p:sp>
      <p:sp>
        <p:nvSpPr>
          <p:cNvPr id="46" name="TextBox 45"/>
          <p:cNvSpPr txBox="1"/>
          <p:nvPr/>
        </p:nvSpPr>
        <p:spPr>
          <a:xfrm>
            <a:off x="2627784" y="4356395"/>
            <a:ext cx="4320480"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字符数组</a:t>
            </a:r>
            <a:endParaRPr lang="zh-CN" altLang="en-US" b="1" dirty="0">
              <a:solidFill>
                <a:prstClr val="white"/>
              </a:solidFill>
              <a:latin typeface="Courier New" pitchFamily="49" charset="0"/>
              <a:ea typeface="宋体" charset="-122"/>
              <a:cs typeface="Courier New" pitchFamily="49" charset="0"/>
            </a:endParaRPr>
          </a:p>
        </p:txBody>
      </p:sp>
      <p:sp>
        <p:nvSpPr>
          <p:cNvPr id="47" name="TextBox 46"/>
          <p:cNvSpPr txBox="1"/>
          <p:nvPr/>
        </p:nvSpPr>
        <p:spPr>
          <a:xfrm>
            <a:off x="2627784" y="5292499"/>
            <a:ext cx="4320480" cy="584775"/>
          </a:xfrm>
          <a:prstGeom prst="rect">
            <a:avLst/>
          </a:prstGeom>
          <a:noFill/>
        </p:spPr>
        <p:txBody>
          <a:bodyPr wrap="square" rtlCol="0">
            <a:spAutoFit/>
          </a:bodyPr>
          <a:lstStyle/>
          <a:p>
            <a:pPr fontAlgn="base">
              <a:spcBef>
                <a:spcPct val="0"/>
              </a:spcBef>
              <a:spcAft>
                <a:spcPct val="0"/>
              </a:spcAft>
            </a:pPr>
            <a:r>
              <a:rPr lang="en-US" altLang="zh-CN" sz="3200" b="1" dirty="0">
                <a:solidFill>
                  <a:prstClr val="white"/>
                </a:solidFill>
                <a:latin typeface="Courier New" pitchFamily="49" charset="0"/>
                <a:ea typeface="宋体" charset="-122"/>
                <a:cs typeface="Courier New" pitchFamily="49" charset="0"/>
              </a:rPr>
              <a:t>string</a:t>
            </a:r>
            <a:r>
              <a:rPr lang="zh-CN" altLang="en-US" sz="3200" b="1" dirty="0">
                <a:solidFill>
                  <a:prstClr val="white"/>
                </a:solidFill>
                <a:latin typeface="Courier New" pitchFamily="49" charset="0"/>
                <a:ea typeface="宋体" charset="-122"/>
                <a:cs typeface="Courier New" pitchFamily="49" charset="0"/>
              </a:rPr>
              <a:t>类型</a:t>
            </a:r>
          </a:p>
        </p:txBody>
      </p:sp>
      <p:sp>
        <p:nvSpPr>
          <p:cNvPr id="40" name="矩形 39">
            <a:hlinkClick r:id="rId4" action="ppaction://hlinksldjump"/>
          </p:cNvPr>
          <p:cNvSpPr/>
          <p:nvPr/>
        </p:nvSpPr>
        <p:spPr>
          <a:xfrm>
            <a:off x="2"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数组概述 ■</a:t>
            </a:r>
          </a:p>
        </p:txBody>
      </p:sp>
      <p:sp>
        <p:nvSpPr>
          <p:cNvPr id="49" name="矩形 48">
            <a:hlinkClick r:id="" action="ppaction://noaction"/>
          </p:cNvPr>
          <p:cNvSpPr/>
          <p:nvPr/>
        </p:nvSpPr>
        <p:spPr>
          <a:xfrm>
            <a:off x="2" y="23336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一维数组 □</a:t>
            </a:r>
          </a:p>
        </p:txBody>
      </p:sp>
      <p:sp>
        <p:nvSpPr>
          <p:cNvPr id="50" name="矩形 49">
            <a:hlinkClick r:id="" action="ppaction://noaction"/>
          </p:cNvPr>
          <p:cNvSpPr/>
          <p:nvPr/>
        </p:nvSpPr>
        <p:spPr>
          <a:xfrm>
            <a:off x="2" y="414340"/>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二维数组 □</a:t>
            </a:r>
          </a:p>
        </p:txBody>
      </p:sp>
      <p:sp>
        <p:nvSpPr>
          <p:cNvPr id="51" name="矩形 50">
            <a:hlinkClick r:id="" action="ppaction://noaction"/>
          </p:cNvPr>
          <p:cNvSpPr/>
          <p:nvPr/>
        </p:nvSpPr>
        <p:spPr>
          <a:xfrm>
            <a:off x="2" y="593727"/>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字符数组 □</a:t>
            </a:r>
          </a:p>
        </p:txBody>
      </p:sp>
      <p:sp>
        <p:nvSpPr>
          <p:cNvPr id="52" name="矩形 51">
            <a:hlinkClick r:id="" action="ppaction://noaction"/>
          </p:cNvPr>
          <p:cNvSpPr/>
          <p:nvPr/>
        </p:nvSpPr>
        <p:spPr>
          <a:xfrm>
            <a:off x="2786065"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复合数据类型</a:t>
            </a:r>
          </a:p>
        </p:txBody>
      </p:sp>
      <p:sp>
        <p:nvSpPr>
          <p:cNvPr id="53" name="矩形 52">
            <a:hlinkClick r:id="" action="ppaction://noaction"/>
          </p:cNvPr>
          <p:cNvSpPr/>
          <p:nvPr/>
        </p:nvSpPr>
        <p:spPr>
          <a:xfrm>
            <a:off x="2786065" y="233365"/>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数组类型</a:t>
            </a:r>
          </a:p>
        </p:txBody>
      </p:sp>
      <p:sp>
        <p:nvSpPr>
          <p:cNvPr id="54" name="矩形 53">
            <a:hlinkClick r:id="" action="ppaction://noaction"/>
          </p:cNvPr>
          <p:cNvSpPr/>
          <p:nvPr/>
        </p:nvSpPr>
        <p:spPr>
          <a:xfrm>
            <a:off x="2786065" y="41434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zh-CN" altLang="en-US" sz="1200" b="1" dirty="0">
              <a:solidFill>
                <a:srgbClr val="820064"/>
              </a:solidFill>
              <a:latin typeface="Courier New" pitchFamily="49" charset="0"/>
              <a:ea typeface="黑体" panose="02010609060101010101" pitchFamily="49" charset="-122"/>
              <a:cs typeface="Courier New" pitchFamily="49" charset="0"/>
            </a:endParaRPr>
          </a:p>
        </p:txBody>
      </p:sp>
      <p:sp>
        <p:nvSpPr>
          <p:cNvPr id="55" name="矩形 54">
            <a:hlinkClick r:id="" action="ppaction://noaction"/>
          </p:cNvPr>
          <p:cNvSpPr/>
          <p:nvPr/>
        </p:nvSpPr>
        <p:spPr>
          <a:xfrm>
            <a:off x="2786402" y="594002"/>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zh-CN" altLang="en-US" sz="1200" b="1" dirty="0">
              <a:solidFill>
                <a:srgbClr val="820064"/>
              </a:solidFill>
              <a:latin typeface="Courier New" pitchFamily="49" charset="0"/>
              <a:ea typeface="黑体" panose="02010609060101010101" pitchFamily="49" charset="-122"/>
              <a:cs typeface="Courier New" pitchFamily="49" charset="0"/>
            </a:endParaRPr>
          </a:p>
        </p:txBody>
      </p:sp>
      <p:pic>
        <p:nvPicPr>
          <p:cNvPr id="56" name="图片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8605" y="1380353"/>
            <a:ext cx="885840" cy="885840"/>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内容占位符 2"/>
          <p:cNvSpPr>
            <a:spLocks noGrp="1"/>
          </p:cNvSpPr>
          <p:nvPr>
            <p:ph idx="1"/>
          </p:nvPr>
        </p:nvSpPr>
        <p:spPr>
          <a:xfrm>
            <a:off x="457200" y="1295400"/>
            <a:ext cx="8543925" cy="5029200"/>
          </a:xfrm>
        </p:spPr>
        <p:txBody>
          <a:bodyPr/>
          <a:lstStyle/>
          <a:p>
            <a:pPr eaLnBrk="1" hangingPunct="1">
              <a:spcBef>
                <a:spcPct val="0"/>
              </a:spcBef>
              <a:buFont typeface="Wingdings" pitchFamily="2" charset="2"/>
              <a:buNone/>
            </a:pPr>
            <a:r>
              <a:rPr lang="zh-CN" altLang="en-US" sz="2200" b="1" dirty="0">
                <a:solidFill>
                  <a:srgbClr val="0000FF"/>
                </a:solidFill>
                <a:latin typeface="Courier New" pitchFamily="49" charset="0"/>
                <a:cs typeface="Courier New" pitchFamily="49" charset="0"/>
              </a:rPr>
              <a:t>  </a:t>
            </a:r>
            <a:r>
              <a:rPr lang="zh-CN" altLang="en-US" sz="2200" b="1" dirty="0">
                <a:solidFill>
                  <a:srgbClr val="00B050"/>
                </a:solidFill>
                <a:latin typeface="Courier New" pitchFamily="49" charset="0"/>
                <a:cs typeface="Courier New" pitchFamily="49" charset="0"/>
              </a:rPr>
              <a:t>//3. 求最大数, 最小数及主对角线4元素的平方和</a:t>
            </a:r>
          </a:p>
          <a:p>
            <a:pPr eaLnBrk="1" hangingPunct="1">
              <a:spcBef>
                <a:spcPct val="0"/>
              </a:spcBef>
              <a:buFont typeface="Wingdings" pitchFamily="2" charset="2"/>
              <a:buNone/>
            </a:pPr>
            <a:r>
              <a:rPr lang="zh-CN" altLang="en-US" sz="2200" b="1" dirty="0">
                <a:solidFill>
                  <a:srgbClr val="0000FF"/>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int </a:t>
            </a:r>
            <a:r>
              <a:rPr lang="en-US" altLang="zh-CN" sz="2200" b="1" dirty="0" err="1">
                <a:latin typeface="Courier New" pitchFamily="49" charset="0"/>
                <a:cs typeface="Courier New" pitchFamily="49" charset="0"/>
              </a:rPr>
              <a:t>max_elem</a:t>
            </a:r>
            <a:r>
              <a:rPr lang="en-US" altLang="zh-CN" sz="2200" b="1" dirty="0">
                <a:latin typeface="Courier New" pitchFamily="49" charset="0"/>
                <a:cs typeface="Courier New" pitchFamily="49" charset="0"/>
              </a:rPr>
              <a:t>=a[0][0], </a:t>
            </a:r>
            <a:r>
              <a:rPr lang="en-US" altLang="zh-CN" sz="2200" b="1" dirty="0" err="1">
                <a:latin typeface="Courier New" pitchFamily="49" charset="0"/>
                <a:cs typeface="Courier New" pitchFamily="49" charset="0"/>
              </a:rPr>
              <a:t>min_elem</a:t>
            </a:r>
            <a:r>
              <a:rPr lang="en-US" altLang="zh-CN" sz="2200" b="1" dirty="0">
                <a:latin typeface="Courier New" pitchFamily="49" charset="0"/>
                <a:cs typeface="Courier New" pitchFamily="49" charset="0"/>
              </a:rPr>
              <a:t>=a[0][0], </a:t>
            </a:r>
            <a:r>
              <a:rPr lang="en-US" altLang="zh-CN" sz="2200" b="1" dirty="0" err="1">
                <a:latin typeface="Courier New" pitchFamily="49" charset="0"/>
                <a:cs typeface="Courier New" pitchFamily="49" charset="0"/>
              </a:rPr>
              <a:t>sum_diag</a:t>
            </a:r>
            <a:r>
              <a:rPr lang="en-US" altLang="zh-CN" sz="2200" b="1" dirty="0">
                <a:latin typeface="Courier New" pitchFamily="49" charset="0"/>
                <a:cs typeface="Courier New" pitchFamily="49" charset="0"/>
              </a:rPr>
              <a:t>=0;</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先认为</a:t>
            </a:r>
            <a:r>
              <a:rPr lang="en-US" altLang="zh-CN" sz="2200" b="1" dirty="0">
                <a:solidFill>
                  <a:srgbClr val="00B050"/>
                </a:solidFill>
                <a:latin typeface="Courier New" pitchFamily="49" charset="0"/>
                <a:cs typeface="Courier New" pitchFamily="49" charset="0"/>
              </a:rPr>
              <a:t>a[0][0]</a:t>
            </a:r>
            <a:r>
              <a:rPr lang="zh-CN" altLang="en-US" sz="2200" b="1" dirty="0">
                <a:solidFill>
                  <a:srgbClr val="00B050"/>
                </a:solidFill>
                <a:latin typeface="Courier New" pitchFamily="49" charset="0"/>
                <a:cs typeface="Courier New" pitchFamily="49" charset="0"/>
              </a:rPr>
              <a:t>为最大数</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又为最小数</a:t>
            </a:r>
            <a:endParaRPr lang="en-US" altLang="zh-CN" sz="2200" b="1" dirty="0">
              <a:solidFill>
                <a:srgbClr val="00B050"/>
              </a:solidFill>
              <a:latin typeface="Courier New" pitchFamily="49" charset="0"/>
              <a:cs typeface="Courier New" pitchFamily="49" charset="0"/>
            </a:endParaRPr>
          </a:p>
          <a:p>
            <a:pPr eaLnBrk="1" hangingPunct="1">
              <a:spcBef>
                <a:spcPct val="0"/>
              </a:spcBef>
              <a:buFont typeface="Wingdings" pitchFamily="2" charset="2"/>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=0;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&lt;4;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eaLnBrk="1" hangingPunct="1">
              <a:spcBef>
                <a:spcPct val="0"/>
              </a:spcBef>
              <a:buFont typeface="Wingdings" pitchFamily="2" charset="2"/>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(j=0; j&lt;4; </a:t>
            </a:r>
            <a:r>
              <a:rPr lang="en-US" altLang="zh-CN" sz="2200" b="1" dirty="0" err="1">
                <a:latin typeface="Courier New" pitchFamily="49" charset="0"/>
                <a:cs typeface="Courier New" pitchFamily="49" charset="0"/>
              </a:rPr>
              <a:t>j++</a:t>
            </a:r>
            <a:r>
              <a:rPr lang="en-US" altLang="zh-CN" sz="2200" b="1" dirty="0">
                <a:latin typeface="Courier New" pitchFamily="49" charset="0"/>
                <a:cs typeface="Courier New" pitchFamily="49" charset="0"/>
              </a:rPr>
              <a:t>) {</a:t>
            </a:r>
          </a:p>
          <a:p>
            <a:pPr eaLnBrk="1" hangingPunct="1">
              <a:spcBef>
                <a:spcPct val="0"/>
              </a:spcBef>
              <a:buFont typeface="Wingdings" pitchFamily="2" charset="2"/>
              <a:buNone/>
            </a:pPr>
            <a:r>
              <a:rPr lang="en-US" altLang="zh-CN" sz="2200" b="1" dirty="0">
                <a:solidFill>
                  <a:srgbClr val="0000FF"/>
                </a:solidFill>
                <a:latin typeface="Courier New" pitchFamily="49" charset="0"/>
                <a:cs typeface="Courier New" pitchFamily="49" charset="0"/>
              </a:rPr>
              <a:t>	    if </a:t>
            </a:r>
            <a:r>
              <a:rPr lang="en-US" altLang="zh-CN" sz="2200" b="1" dirty="0">
                <a:latin typeface="Courier New" pitchFamily="49" charset="0"/>
                <a:cs typeface="Courier New" pitchFamily="49" charset="0"/>
              </a:rPr>
              <a:t>( a[</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][j]&gt;</a:t>
            </a:r>
            <a:r>
              <a:rPr lang="en-US" altLang="zh-CN" sz="2200" b="1" dirty="0" err="1">
                <a:latin typeface="Courier New" pitchFamily="49" charset="0"/>
                <a:cs typeface="Courier New" pitchFamily="49" charset="0"/>
              </a:rPr>
              <a:t>max_elem</a:t>
            </a:r>
            <a:r>
              <a:rPr lang="en-US" altLang="zh-CN" sz="2200" b="1" dirty="0">
                <a:latin typeface="Courier New" pitchFamily="49" charset="0"/>
                <a:cs typeface="Courier New" pitchFamily="49" charset="0"/>
              </a:rPr>
              <a:t> ) </a:t>
            </a:r>
            <a:r>
              <a:rPr lang="en-US" altLang="zh-CN" sz="2200" b="1" dirty="0" err="1">
                <a:latin typeface="Courier New" pitchFamily="49" charset="0"/>
                <a:cs typeface="Courier New" pitchFamily="49" charset="0"/>
              </a:rPr>
              <a:t>max_elem</a:t>
            </a:r>
            <a:r>
              <a:rPr lang="en-US" altLang="zh-CN" sz="2200" b="1" dirty="0">
                <a:latin typeface="Courier New" pitchFamily="49" charset="0"/>
                <a:cs typeface="Courier New" pitchFamily="49" charset="0"/>
              </a:rPr>
              <a:t>=a[</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][j]; </a:t>
            </a:r>
            <a:r>
              <a:rPr lang="en-US" altLang="zh-CN" sz="2200" b="1" dirty="0">
                <a:solidFill>
                  <a:srgbClr val="0000FF"/>
                </a:solidFill>
                <a:latin typeface="Courier New" pitchFamily="49" charset="0"/>
                <a:cs typeface="Courier New" pitchFamily="49" charset="0"/>
              </a:rPr>
              <a:t> </a:t>
            </a:r>
          </a:p>
          <a:p>
            <a:pPr eaLnBrk="1" hangingPunct="1">
              <a:spcBef>
                <a:spcPct val="0"/>
              </a:spcBef>
              <a:buFont typeface="Wingdings" pitchFamily="2" charset="2"/>
              <a:buNone/>
            </a:pPr>
            <a:r>
              <a:rPr lang="en-US" altLang="zh-CN" sz="2200" b="1" dirty="0">
                <a:solidFill>
                  <a:srgbClr val="0000FF"/>
                </a:solidFill>
                <a:latin typeface="Courier New" pitchFamily="49" charset="0"/>
                <a:cs typeface="Courier New" pitchFamily="49" charset="0"/>
              </a:rPr>
              <a:t>	    if </a:t>
            </a:r>
            <a:r>
              <a:rPr lang="en-US" altLang="zh-CN" sz="2200" b="1" dirty="0">
                <a:latin typeface="Courier New" pitchFamily="49" charset="0"/>
                <a:cs typeface="Courier New" pitchFamily="49" charset="0"/>
              </a:rPr>
              <a:t>( a[</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][j]&lt;</a:t>
            </a:r>
            <a:r>
              <a:rPr lang="en-US" altLang="zh-CN" sz="2200" b="1" dirty="0" err="1">
                <a:latin typeface="Courier New" pitchFamily="49" charset="0"/>
                <a:cs typeface="Courier New" pitchFamily="49" charset="0"/>
              </a:rPr>
              <a:t>min_elem</a:t>
            </a:r>
            <a:r>
              <a:rPr lang="en-US" altLang="zh-CN" sz="2200" b="1" dirty="0">
                <a:latin typeface="Courier New" pitchFamily="49" charset="0"/>
                <a:cs typeface="Courier New" pitchFamily="49" charset="0"/>
              </a:rPr>
              <a:t> ) </a:t>
            </a:r>
            <a:r>
              <a:rPr lang="en-US" altLang="zh-CN" sz="2200" b="1" dirty="0" err="1">
                <a:latin typeface="Courier New" pitchFamily="49" charset="0"/>
                <a:cs typeface="Courier New" pitchFamily="49" charset="0"/>
              </a:rPr>
              <a:t>min_elem</a:t>
            </a:r>
            <a:r>
              <a:rPr lang="en-US" altLang="zh-CN" sz="2200" b="1" dirty="0">
                <a:latin typeface="Courier New" pitchFamily="49" charset="0"/>
                <a:cs typeface="Courier New" pitchFamily="49" charset="0"/>
              </a:rPr>
              <a:t>=a[</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][j];</a:t>
            </a:r>
          </a:p>
          <a:p>
            <a:pPr eaLnBrk="1" hangingPunct="1">
              <a:spcBef>
                <a:spcPct val="0"/>
              </a:spcBef>
              <a:buFont typeface="Wingdings" pitchFamily="2" charset="2"/>
              <a:buNone/>
            </a:pPr>
            <a:r>
              <a:rPr lang="en-US" altLang="zh-CN" sz="2200" b="1" dirty="0">
                <a:solidFill>
                  <a:srgbClr val="0000FF"/>
                </a:solidFill>
                <a:latin typeface="Courier New" pitchFamily="49" charset="0"/>
                <a:cs typeface="Courier New" pitchFamily="49" charset="0"/>
              </a:rPr>
              <a:t>	    if </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==j ) </a:t>
            </a:r>
            <a:r>
              <a:rPr lang="en-US" altLang="zh-CN" sz="2200" b="1" dirty="0" err="1">
                <a:latin typeface="Courier New" pitchFamily="49" charset="0"/>
                <a:cs typeface="Courier New" pitchFamily="49" charset="0"/>
              </a:rPr>
              <a:t>sum_diag</a:t>
            </a:r>
            <a:r>
              <a:rPr lang="en-US" altLang="zh-CN" sz="2200" b="1" dirty="0">
                <a:latin typeface="Courier New" pitchFamily="49" charset="0"/>
                <a:cs typeface="Courier New" pitchFamily="49" charset="0"/>
              </a:rPr>
              <a:t>+=a[</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][j]*a[</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][j]; </a:t>
            </a:r>
          </a:p>
          <a:p>
            <a:pPr eaLnBrk="1" hangingPunct="1">
              <a:spcBef>
                <a:spcPct val="0"/>
              </a:spcBef>
              <a:buFont typeface="Wingdings" pitchFamily="2" charset="2"/>
              <a:buNone/>
            </a:pPr>
            <a:r>
              <a:rPr lang="en-US" altLang="zh-CN" sz="2200" b="1" dirty="0">
                <a:solidFill>
                  <a:schemeClr val="tx2"/>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行列下标相等时，</a:t>
            </a:r>
            <a:r>
              <a:rPr lang="en-US" altLang="zh-CN" sz="2200" b="1" dirty="0">
                <a:solidFill>
                  <a:srgbClr val="00B050"/>
                </a:solidFill>
                <a:latin typeface="Courier New" pitchFamily="49" charset="0"/>
                <a:cs typeface="Courier New" pitchFamily="49" charset="0"/>
              </a:rPr>
              <a:t>a[</a:t>
            </a:r>
            <a:r>
              <a:rPr lang="en-US" altLang="zh-CN" sz="2200" b="1" dirty="0" err="1">
                <a:solidFill>
                  <a:srgbClr val="00B050"/>
                </a:solidFill>
                <a:latin typeface="Courier New" pitchFamily="49" charset="0"/>
                <a:cs typeface="Courier New" pitchFamily="49" charset="0"/>
              </a:rPr>
              <a:t>i</a:t>
            </a:r>
            <a:r>
              <a:rPr lang="en-US" altLang="zh-CN" sz="2200" b="1" dirty="0">
                <a:solidFill>
                  <a:srgbClr val="00B050"/>
                </a:solidFill>
                <a:latin typeface="Courier New" pitchFamily="49" charset="0"/>
                <a:cs typeface="Courier New" pitchFamily="49" charset="0"/>
              </a:rPr>
              <a:t>][j]</a:t>
            </a:r>
            <a:r>
              <a:rPr lang="zh-CN" altLang="en-US" sz="2200" b="1" dirty="0">
                <a:solidFill>
                  <a:srgbClr val="00B050"/>
                </a:solidFill>
                <a:latin typeface="Courier New" pitchFamily="49" charset="0"/>
                <a:cs typeface="Courier New" pitchFamily="49" charset="0"/>
              </a:rPr>
              <a:t>为主对角线元素</a:t>
            </a:r>
            <a:r>
              <a:rPr lang="en-US" altLang="zh-CN" sz="2200" b="1" dirty="0">
                <a:solidFill>
                  <a:srgbClr val="00B050"/>
                </a:solidFill>
                <a:latin typeface="Courier New" pitchFamily="49" charset="0"/>
                <a:cs typeface="Courier New" pitchFamily="49" charset="0"/>
              </a:rPr>
              <a:t>*/</a:t>
            </a:r>
            <a:endParaRPr lang="zh-CN" altLang="en-US" sz="2200" b="1" dirty="0">
              <a:solidFill>
                <a:srgbClr val="00B050"/>
              </a:solidFill>
              <a:latin typeface="Courier New" pitchFamily="49" charset="0"/>
              <a:cs typeface="Courier New" pitchFamily="49" charset="0"/>
            </a:endParaRPr>
          </a:p>
          <a:p>
            <a:pPr eaLnBrk="1" hangingPunct="1">
              <a:spcBef>
                <a:spcPct val="0"/>
              </a:spcBef>
              <a:buFont typeface="Wingdings" pitchFamily="2" charset="2"/>
              <a:buNone/>
            </a:pPr>
            <a:r>
              <a:rPr lang="zh-CN" altLang="en-US"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a:p>
            <a:pPr eaLnBrk="1" hangingPunct="1">
              <a:spcBef>
                <a:spcPct val="0"/>
              </a:spcBef>
              <a:buFont typeface="Wingdings" pitchFamily="2" charset="2"/>
              <a:buNone/>
            </a:pPr>
            <a:r>
              <a:rPr lang="zh-CN" altLang="en-US"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max_elem</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max_elem</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eaLnBrk="1" hangingPunct="1">
              <a:spcBef>
                <a:spcPct val="0"/>
              </a:spcBef>
              <a:buFont typeface="Wingdings" pitchFamily="2" charset="2"/>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min_elem</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min_elem</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eaLnBrk="1" hangingPunct="1">
              <a:spcBef>
                <a:spcPct val="0"/>
              </a:spcBef>
              <a:buFont typeface="Wingdings" pitchFamily="2" charset="2"/>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sum_diag</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sum_diag</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eaLnBrk="1" hangingPunct="1">
              <a:spcBef>
                <a:spcPct val="0"/>
              </a:spcBef>
              <a:buFont typeface="Wingdings" pitchFamily="2" charset="2"/>
              <a:buNone/>
            </a:pPr>
            <a:r>
              <a:rPr lang="en-US" altLang="zh-CN" sz="2200" b="1" dirty="0">
                <a:latin typeface="Courier New" pitchFamily="49" charset="0"/>
                <a:cs typeface="Courier New" pitchFamily="49" charset="0"/>
              </a:rPr>
              <a:t>}</a:t>
            </a:r>
          </a:p>
          <a:p>
            <a:pPr>
              <a:spcBef>
                <a:spcPct val="0"/>
              </a:spcBef>
            </a:pPr>
            <a:endParaRPr lang="zh-CN" altLang="en-US" sz="2200" b="1" dirty="0">
              <a:latin typeface="Courier New" pitchFamily="49" charset="0"/>
              <a:cs typeface="Courier New" pitchFamily="49" charset="0"/>
            </a:endParaRP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extLst>
      <p:ext uri="{BB962C8B-B14F-4D97-AF65-F5344CB8AC3E}">
        <p14:creationId xmlns:p14="http://schemas.microsoft.com/office/powerpoint/2010/main" val="4069751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内容占位符 2"/>
          <p:cNvSpPr>
            <a:spLocks noGrp="1"/>
          </p:cNvSpPr>
          <p:nvPr>
            <p:ph idx="1"/>
          </p:nvPr>
        </p:nvSpPr>
        <p:spPr>
          <a:xfrm>
            <a:off x="457200" y="1340768"/>
            <a:ext cx="8229600" cy="5088607"/>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4.34】</a:t>
            </a:r>
            <a:r>
              <a:rPr lang="zh-CN" altLang="en-US" dirty="0">
                <a:solidFill>
                  <a:srgbClr val="C00000"/>
                </a:solidFill>
              </a:rPr>
              <a:t>画一个四叶玫瑰线图形，图形见教材</a:t>
            </a:r>
            <a:r>
              <a:rPr lang="en-US" altLang="zh-CN" dirty="0">
                <a:solidFill>
                  <a:srgbClr val="C00000"/>
                </a:solidFill>
              </a:rPr>
              <a:t>P123</a:t>
            </a:r>
            <a:r>
              <a:rPr lang="zh-CN" altLang="en-US" dirty="0">
                <a:solidFill>
                  <a:srgbClr val="C00000"/>
                </a:solidFill>
              </a:rPr>
              <a:t>程序</a:t>
            </a:r>
            <a:r>
              <a:rPr lang="en-US" altLang="zh-CN" dirty="0">
                <a:solidFill>
                  <a:srgbClr val="C00000"/>
                </a:solidFill>
              </a:rPr>
              <a:t>4.12</a:t>
            </a:r>
          </a:p>
          <a:p>
            <a:pPr lvl="1"/>
            <a:r>
              <a:rPr lang="zh-CN" altLang="en-US" dirty="0"/>
              <a:t>四叶玫瑰线图形的极坐标方程为：</a:t>
            </a:r>
            <a:endParaRPr lang="en-US" altLang="zh-CN" dirty="0"/>
          </a:p>
          <a:p>
            <a:pPr lvl="1" algn="ctr">
              <a:buNone/>
            </a:pPr>
            <a:r>
              <a:rPr lang="en-US" altLang="zh-CN" dirty="0">
                <a:solidFill>
                  <a:srgbClr val="0000FF"/>
                </a:solidFill>
              </a:rPr>
              <a:t>p = a*sin(2*angle)</a:t>
            </a:r>
          </a:p>
          <a:p>
            <a:pPr lvl="1"/>
            <a:r>
              <a:rPr lang="en-US" altLang="zh-CN" dirty="0">
                <a:solidFill>
                  <a:srgbClr val="0000FF"/>
                </a:solidFill>
              </a:rPr>
              <a:t>angle</a:t>
            </a:r>
            <a:r>
              <a:rPr lang="zh-CN" altLang="en-US" dirty="0"/>
              <a:t>为极角，变化范围从0度到360度；</a:t>
            </a:r>
            <a:endParaRPr lang="en-US" altLang="zh-CN" dirty="0"/>
          </a:p>
          <a:p>
            <a:pPr lvl="1"/>
            <a:r>
              <a:rPr lang="en-US" altLang="zh-CN" dirty="0">
                <a:solidFill>
                  <a:srgbClr val="0000FF"/>
                </a:solidFill>
              </a:rPr>
              <a:t>a</a:t>
            </a:r>
            <a:r>
              <a:rPr lang="zh-CN" altLang="en-US" dirty="0"/>
              <a:t>为常数，表示所画四叶玫瑰线图形中，距极点的最长距离；</a:t>
            </a:r>
            <a:endParaRPr lang="en-US" altLang="zh-CN" dirty="0"/>
          </a:p>
          <a:p>
            <a:pPr lvl="1"/>
            <a:r>
              <a:rPr lang="en-US" altLang="zh-CN" dirty="0">
                <a:solidFill>
                  <a:srgbClr val="0000FF"/>
                </a:solidFill>
              </a:rPr>
              <a:t>p</a:t>
            </a:r>
            <a:r>
              <a:rPr lang="zh-CN" altLang="en-US" dirty="0"/>
              <a:t>为极径，与变化范围内的极角</a:t>
            </a:r>
            <a:r>
              <a:rPr lang="en-US" altLang="zh-CN" dirty="0">
                <a:solidFill>
                  <a:srgbClr val="0000FF"/>
                </a:solidFill>
              </a:rPr>
              <a:t>angle</a:t>
            </a:r>
            <a:r>
              <a:rPr lang="zh-CN" altLang="en-US" dirty="0"/>
              <a:t>有上述极坐标方程的关系。 </a:t>
            </a: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extLst>
      <p:ext uri="{BB962C8B-B14F-4D97-AF65-F5344CB8AC3E}">
        <p14:creationId xmlns:p14="http://schemas.microsoft.com/office/powerpoint/2010/main" val="3088547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内容占位符 2"/>
          <p:cNvSpPr>
            <a:spLocks noGrp="1"/>
          </p:cNvSpPr>
          <p:nvPr>
            <p:ph idx="1"/>
          </p:nvPr>
        </p:nvSpPr>
        <p:spPr>
          <a:xfrm>
            <a:off x="318356" y="1052736"/>
            <a:ext cx="8507288" cy="5448647"/>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4.34】</a:t>
            </a:r>
            <a:r>
              <a:rPr lang="zh-CN" altLang="en-US" dirty="0"/>
              <a:t>分析</a:t>
            </a:r>
            <a:endParaRPr lang="en-US" altLang="zh-CN" dirty="0"/>
          </a:p>
          <a:p>
            <a:pPr lvl="1">
              <a:lnSpc>
                <a:spcPct val="90000"/>
              </a:lnSpc>
            </a:pPr>
            <a:r>
              <a:rPr lang="zh-CN" altLang="en-US" dirty="0"/>
              <a:t>将“字符屏幕”与程序中的一个二维字符数组建立对应关系。如，本程序的</a:t>
            </a:r>
            <a:r>
              <a:rPr lang="en-US" altLang="zh-CN" dirty="0"/>
              <a:t>rose</a:t>
            </a:r>
            <a:r>
              <a:rPr lang="zh-CN" altLang="en-US" dirty="0"/>
              <a:t>数组就对应于欲显示的“字符屏幕”，其中的</a:t>
            </a:r>
            <a:r>
              <a:rPr lang="en-US" altLang="zh-CN" dirty="0"/>
              <a:t>rose[0][0]</a:t>
            </a:r>
            <a:r>
              <a:rPr lang="zh-CN" altLang="en-US" dirty="0"/>
              <a:t>表示“字符屏幕”的左上角点，而</a:t>
            </a:r>
            <a:r>
              <a:rPr lang="en-US" altLang="zh-CN" dirty="0"/>
              <a:t>rose[y][x]</a:t>
            </a:r>
            <a:r>
              <a:rPr lang="zh-CN" altLang="en-US" dirty="0"/>
              <a:t>则表示“字符屏幕”的第</a:t>
            </a:r>
            <a:r>
              <a:rPr lang="en-US" altLang="zh-CN" dirty="0"/>
              <a:t>y+1</a:t>
            </a:r>
            <a:r>
              <a:rPr lang="zh-CN" altLang="en-US" dirty="0"/>
              <a:t>行第</a:t>
            </a:r>
            <a:r>
              <a:rPr lang="en-US" altLang="zh-CN" dirty="0"/>
              <a:t>x+1</a:t>
            </a:r>
            <a:r>
              <a:rPr lang="zh-CN" altLang="en-US" dirty="0"/>
              <a:t>列的那一个点（</a:t>
            </a:r>
            <a:r>
              <a:rPr lang="en-US" altLang="zh-CN" dirty="0"/>
              <a:t>y</a:t>
            </a:r>
            <a:r>
              <a:rPr lang="zh-CN" altLang="en-US" dirty="0"/>
              <a:t>值即行号由上往下扩展, </a:t>
            </a:r>
            <a:r>
              <a:rPr lang="en-US" altLang="zh-CN" dirty="0"/>
              <a:t>x</a:t>
            </a:r>
            <a:r>
              <a:rPr lang="zh-CN" altLang="en-US" dirty="0"/>
              <a:t>值即列号由左往右扩展）。</a:t>
            </a:r>
            <a:endParaRPr lang="en-US" altLang="zh-CN" dirty="0"/>
          </a:p>
          <a:p>
            <a:pPr lvl="1">
              <a:lnSpc>
                <a:spcPct val="90000"/>
              </a:lnSpc>
            </a:pPr>
            <a:r>
              <a:rPr lang="zh-CN" altLang="en-US" dirty="0"/>
              <a:t>将二维字符数组的各元素均置为“空”（对应于一个“空白字符屏幕”）。</a:t>
            </a:r>
            <a:endParaRPr lang="en-US" altLang="zh-CN" dirty="0"/>
          </a:p>
          <a:p>
            <a:pPr lvl="1">
              <a:lnSpc>
                <a:spcPct val="90000"/>
              </a:lnSpc>
            </a:pPr>
            <a:r>
              <a:rPr lang="zh-CN" altLang="en-US" dirty="0"/>
              <a:t>按某种计算方法（或计算公式）算出应该在“字符屏幕”的哪些位置处“画点”（通过往对应字符数组的某些元素处置“*”符号来完成）。</a:t>
            </a:r>
            <a:endParaRPr lang="en-US" altLang="zh-CN" dirty="0"/>
          </a:p>
          <a:p>
            <a:pPr lvl="1">
              <a:lnSpc>
                <a:spcPct val="90000"/>
              </a:lnSpc>
            </a:pPr>
            <a:r>
              <a:rPr lang="zh-CN" altLang="en-US" dirty="0"/>
              <a:t>将已准备好的当前字符数组显示到“字符屏幕”上（在“字符屏幕”上“画”出了所需图形）。</a:t>
            </a:r>
          </a:p>
          <a:p>
            <a:pPr lvl="1">
              <a:lnSpc>
                <a:spcPct val="90000"/>
              </a:lnSpc>
            </a:pPr>
            <a:endParaRPr lang="zh-CN" altLang="en-US" dirty="0"/>
          </a:p>
          <a:p>
            <a:pPr lvl="1"/>
            <a:endParaRPr lang="zh-CN" altLang="en-US" dirty="0"/>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extLst>
      <p:ext uri="{BB962C8B-B14F-4D97-AF65-F5344CB8AC3E}">
        <p14:creationId xmlns:p14="http://schemas.microsoft.com/office/powerpoint/2010/main" val="3575559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4.34】</a:t>
            </a:r>
            <a:r>
              <a:rPr lang="zh-CN" altLang="en-US" dirty="0"/>
              <a:t>实现方法</a:t>
            </a:r>
            <a:endParaRPr lang="en-US" altLang="zh-CN" dirty="0"/>
          </a:p>
          <a:p>
            <a:pPr lvl="1">
              <a:lnSpc>
                <a:spcPct val="90000"/>
              </a:lnSpc>
            </a:pPr>
            <a:r>
              <a:rPr lang="zh-CN" altLang="en-US" dirty="0"/>
              <a:t>把360度分为足够多的若干份（本例分为128份），在每个分定的角度</a:t>
            </a:r>
            <a:r>
              <a:rPr lang="en-US" altLang="zh-CN" dirty="0"/>
              <a:t>angle</a:t>
            </a:r>
            <a:r>
              <a:rPr lang="zh-CN" altLang="en-US" dirty="0"/>
              <a:t>处，按照上述的极坐标方程，计算出每一个对应的函数值</a:t>
            </a:r>
            <a:r>
              <a:rPr lang="en-US" altLang="zh-CN" dirty="0"/>
              <a:t>p（</a:t>
            </a:r>
            <a:r>
              <a:rPr lang="zh-CN" altLang="en-US" dirty="0"/>
              <a:t>即极径），从而得到平面上的一批点；</a:t>
            </a:r>
            <a:endParaRPr lang="en-US" altLang="zh-CN" dirty="0"/>
          </a:p>
          <a:p>
            <a:pPr lvl="1">
              <a:lnSpc>
                <a:spcPct val="90000"/>
              </a:lnSpc>
            </a:pPr>
            <a:endParaRPr lang="en-US" altLang="zh-CN" dirty="0"/>
          </a:p>
          <a:p>
            <a:pPr lvl="1">
              <a:lnSpc>
                <a:spcPct val="90000"/>
              </a:lnSpc>
            </a:pPr>
            <a:r>
              <a:rPr lang="zh-CN" altLang="en-US" dirty="0"/>
              <a:t>将这批平面点对应到“字符屏幕”上（相应的</a:t>
            </a:r>
            <a:r>
              <a:rPr lang="en-US" altLang="zh-CN" dirty="0"/>
              <a:t>rose</a:t>
            </a:r>
            <a:r>
              <a:rPr lang="zh-CN" altLang="en-US" dirty="0"/>
              <a:t>数组中），并将每一个点用一个字符“*”来表示并显示到屏幕上（“字符屏幕”上的其他点均显示为“空”，即空格）。</a:t>
            </a: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extLst>
      <p:ext uri="{BB962C8B-B14F-4D97-AF65-F5344CB8AC3E}">
        <p14:creationId xmlns:p14="http://schemas.microsoft.com/office/powerpoint/2010/main" val="316116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内容占位符 2"/>
          <p:cNvSpPr>
            <a:spLocks noGrp="1"/>
          </p:cNvSpPr>
          <p:nvPr>
            <p:ph idx="1"/>
          </p:nvPr>
        </p:nvSpPr>
        <p:spPr>
          <a:xfrm>
            <a:off x="457200" y="1052736"/>
            <a:ext cx="8229600" cy="5376639"/>
          </a:xfrm>
        </p:spPr>
        <p:txBody>
          <a:bodyPr/>
          <a:lstStyle/>
          <a:p>
            <a:pPr algn="just"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&lt;iostream&gt;</a:t>
            </a:r>
            <a:r>
              <a:rPr lang="en-US" altLang="zh-CN" sz="2400" b="1" dirty="0">
                <a:solidFill>
                  <a:schemeClr val="tx2"/>
                </a:solidFill>
                <a:latin typeface="Courier New" pitchFamily="49" charset="0"/>
                <a:cs typeface="Courier New" pitchFamily="49" charset="0"/>
              </a:rPr>
              <a:t> </a:t>
            </a:r>
          </a:p>
          <a:p>
            <a:pPr algn="just"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cmath</a:t>
            </a:r>
            <a:r>
              <a:rPr lang="en-US" altLang="zh-CN" sz="2400" b="1" dirty="0">
                <a:latin typeface="Courier New" pitchFamily="49" charset="0"/>
                <a:cs typeface="Courier New" pitchFamily="49" charset="0"/>
              </a:rPr>
              <a:t>&gt;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//use “</a:t>
            </a:r>
            <a:r>
              <a:rPr lang="en-US" altLang="zh-CN" sz="2400" b="1" dirty="0" err="1">
                <a:solidFill>
                  <a:srgbClr val="00B050"/>
                </a:solidFill>
                <a:latin typeface="Courier New" pitchFamily="49" charset="0"/>
                <a:cs typeface="Courier New" pitchFamily="49" charset="0"/>
              </a:rPr>
              <a:t>sin”、“cos</a:t>
            </a:r>
            <a:r>
              <a:rPr lang="en-US" altLang="zh-CN" sz="2400" b="1" dirty="0">
                <a:solidFill>
                  <a:srgbClr val="00B050"/>
                </a:solidFill>
                <a:latin typeface="Courier New" pitchFamily="49" charset="0"/>
                <a:cs typeface="Courier New" pitchFamily="49" charset="0"/>
              </a:rPr>
              <a:t>”</a:t>
            </a:r>
          </a:p>
          <a:p>
            <a:pPr algn="just"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pPr algn="just"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main(){</a:t>
            </a:r>
          </a:p>
          <a:p>
            <a:pPr algn="just"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const int </a:t>
            </a:r>
            <a:r>
              <a:rPr lang="en-US" altLang="zh-CN" sz="2400" b="1" dirty="0" err="1">
                <a:latin typeface="Courier New" pitchFamily="49" charset="0"/>
                <a:cs typeface="Courier New" pitchFamily="49" charset="0"/>
              </a:rPr>
              <a:t>maxY</a:t>
            </a:r>
            <a:r>
              <a:rPr lang="en-US" altLang="zh-CN" sz="2400" b="1" dirty="0">
                <a:latin typeface="Courier New" pitchFamily="49" charset="0"/>
                <a:cs typeface="Courier New" pitchFamily="49" charset="0"/>
              </a:rPr>
              <a:t>=22;</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“字符屏幕”的最大行数</a:t>
            </a:r>
          </a:p>
          <a:p>
            <a:pPr algn="just"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int </a:t>
            </a:r>
            <a:r>
              <a:rPr lang="en-US" altLang="zh-CN" sz="2400" b="1" dirty="0" err="1">
                <a:latin typeface="Courier New" pitchFamily="49" charset="0"/>
                <a:cs typeface="Courier New" pitchFamily="49" charset="0"/>
              </a:rPr>
              <a:t>maxX</a:t>
            </a:r>
            <a:r>
              <a:rPr lang="en-US" altLang="zh-CN" sz="2400" b="1" dirty="0">
                <a:latin typeface="Courier New" pitchFamily="49" charset="0"/>
                <a:cs typeface="Courier New" pitchFamily="49" charset="0"/>
              </a:rPr>
              <a:t>=70;</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“字符屏幕”的最大列数</a:t>
            </a:r>
          </a:p>
          <a:p>
            <a:pPr algn="just"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double </a:t>
            </a:r>
            <a:r>
              <a:rPr lang="en-US" altLang="zh-CN" sz="2400" b="1" dirty="0" err="1">
                <a:latin typeface="Courier New" pitchFamily="49" charset="0"/>
                <a:cs typeface="Courier New" pitchFamily="49" charset="0"/>
              </a:rPr>
              <a:t>pai</a:t>
            </a:r>
            <a:r>
              <a:rPr lang="en-US" altLang="zh-CN" sz="2400" b="1" dirty="0">
                <a:latin typeface="Courier New" pitchFamily="49" charset="0"/>
                <a:cs typeface="Courier New" pitchFamily="49" charset="0"/>
              </a:rPr>
              <a:t>=3.14159, a=12.0;</a:t>
            </a:r>
          </a:p>
          <a:p>
            <a:pPr algn="just"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a:t>
            </a:r>
            <a:r>
              <a:rPr lang="zh-CN" altLang="en-US" sz="2400" b="1" dirty="0">
                <a:solidFill>
                  <a:srgbClr val="00B050"/>
                </a:solidFill>
                <a:latin typeface="Courier New" pitchFamily="49" charset="0"/>
                <a:cs typeface="Courier New" pitchFamily="49" charset="0"/>
              </a:rPr>
              <a:t>表示所画图形中，矩极点的最长距离，设为</a:t>
            </a:r>
            <a:r>
              <a:rPr lang="en-US" altLang="zh-CN" sz="2400" b="1" dirty="0">
                <a:solidFill>
                  <a:srgbClr val="00B050"/>
                </a:solidFill>
                <a:latin typeface="Courier New" pitchFamily="49" charset="0"/>
                <a:cs typeface="Courier New" pitchFamily="49" charset="0"/>
              </a:rPr>
              <a:t>12</a:t>
            </a:r>
            <a:endParaRPr lang="zh-CN" altLang="en-US" sz="2400" b="1" dirty="0">
              <a:solidFill>
                <a:srgbClr val="00B050"/>
              </a:solidFill>
              <a:latin typeface="Courier New" pitchFamily="49" charset="0"/>
              <a:cs typeface="Courier New" pitchFamily="49" charset="0"/>
            </a:endParaRPr>
          </a:p>
          <a:p>
            <a:pPr algn="just"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aspect=2; </a:t>
            </a:r>
          </a:p>
          <a:p>
            <a:pPr algn="just"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屏幕字符“高:宽”为2:1，生成曲线时，每点的</a:t>
            </a:r>
            <a:r>
              <a:rPr lang="en-US" altLang="zh-CN" sz="2400" b="1" dirty="0">
                <a:solidFill>
                  <a:srgbClr val="00B050"/>
                </a:solidFill>
                <a:latin typeface="Courier New" pitchFamily="49" charset="0"/>
                <a:cs typeface="Courier New" pitchFamily="49" charset="0"/>
              </a:rPr>
              <a:t>x</a:t>
            </a:r>
            <a:r>
              <a:rPr lang="zh-CN" altLang="en-US" sz="2400" b="1" dirty="0">
                <a:solidFill>
                  <a:srgbClr val="00B050"/>
                </a:solidFill>
                <a:latin typeface="Courier New" pitchFamily="49" charset="0"/>
                <a:cs typeface="Courier New" pitchFamily="49" charset="0"/>
              </a:rPr>
              <a:t>要乘以2</a:t>
            </a:r>
            <a:r>
              <a:rPr lang="en-US" altLang="zh-CN" sz="2400" b="1" dirty="0">
                <a:solidFill>
                  <a:srgbClr val="00B050"/>
                </a:solidFill>
                <a:latin typeface="Courier New" pitchFamily="49" charset="0"/>
                <a:cs typeface="Courier New" pitchFamily="49" charset="0"/>
              </a:rPr>
              <a:t>*/</a:t>
            </a:r>
          </a:p>
          <a:p>
            <a:pPr algn="just"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float </a:t>
            </a:r>
            <a:r>
              <a:rPr lang="en-US" altLang="zh-CN" sz="2400" b="1" dirty="0" err="1">
                <a:latin typeface="Courier New" pitchFamily="49" charset="0"/>
                <a:cs typeface="Courier New" pitchFamily="49" charset="0"/>
              </a:rPr>
              <a:t>angle,p</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//angle</a:t>
            </a:r>
            <a:r>
              <a:rPr lang="zh-CN" altLang="en-US" sz="2400" b="1" dirty="0">
                <a:solidFill>
                  <a:srgbClr val="00B050"/>
                </a:solidFill>
                <a:latin typeface="Courier New" pitchFamily="49" charset="0"/>
                <a:cs typeface="Courier New" pitchFamily="49" charset="0"/>
              </a:rPr>
              <a:t>表示极角，</a:t>
            </a:r>
            <a:r>
              <a:rPr lang="en-US" altLang="zh-CN" sz="2400" b="1" dirty="0">
                <a:solidFill>
                  <a:srgbClr val="00B050"/>
                </a:solidFill>
                <a:latin typeface="Courier New" pitchFamily="49" charset="0"/>
                <a:cs typeface="Courier New" pitchFamily="49" charset="0"/>
              </a:rPr>
              <a:t>p</a:t>
            </a:r>
            <a:r>
              <a:rPr lang="zh-CN" altLang="en-US" sz="2400" b="1" dirty="0">
                <a:solidFill>
                  <a:srgbClr val="00B050"/>
                </a:solidFill>
                <a:latin typeface="Courier New" pitchFamily="49" charset="0"/>
                <a:cs typeface="Courier New" pitchFamily="49" charset="0"/>
              </a:rPr>
              <a:t>表示极径</a:t>
            </a:r>
          </a:p>
          <a:p>
            <a:pPr algn="just"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en-US" altLang="zh-CN" sz="2400" b="1" dirty="0" err="1">
                <a:solidFill>
                  <a:srgbClr val="00B050"/>
                </a:solidFill>
                <a:latin typeface="Courier New" pitchFamily="49" charset="0"/>
                <a:cs typeface="Courier New" pitchFamily="49" charset="0"/>
              </a:rPr>
              <a:t>x，y</a:t>
            </a:r>
            <a:r>
              <a:rPr lang="zh-CN" altLang="en-US" sz="2400" b="1" dirty="0">
                <a:solidFill>
                  <a:srgbClr val="00B050"/>
                </a:solidFill>
                <a:latin typeface="Courier New" pitchFamily="49" charset="0"/>
                <a:cs typeface="Courier New" pitchFamily="49" charset="0"/>
              </a:rPr>
              <a:t>用于表示屏幕坐标</a:t>
            </a:r>
          </a:p>
          <a:p>
            <a:pPr algn="just" eaLnBrk="1" hangingPunct="1">
              <a:spcBef>
                <a:spcPct val="0"/>
              </a:spcBef>
              <a:buFont typeface="Wingdings" pitchFamily="2" charset="2"/>
              <a:buNone/>
            </a:pPr>
            <a:endParaRPr lang="zh-CN" altLang="en-US" sz="2400" b="1" dirty="0">
              <a:solidFill>
                <a:srgbClr val="00B050"/>
              </a:solidFill>
              <a:latin typeface="Courier New" pitchFamily="49" charset="0"/>
              <a:cs typeface="Courier New" pitchFamily="49" charset="0"/>
            </a:endParaRP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extLst>
      <p:ext uri="{BB962C8B-B14F-4D97-AF65-F5344CB8AC3E}">
        <p14:creationId xmlns:p14="http://schemas.microsoft.com/office/powerpoint/2010/main" val="4095595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内容占位符 2"/>
          <p:cNvSpPr>
            <a:spLocks noGrp="1"/>
          </p:cNvSpPr>
          <p:nvPr>
            <p:ph idx="1"/>
          </p:nvPr>
        </p:nvSpPr>
        <p:spPr>
          <a:xfrm>
            <a:off x="457200" y="1295400"/>
            <a:ext cx="8401050" cy="5029200"/>
          </a:xfrm>
        </p:spPr>
        <p:txBody>
          <a:bodyPr/>
          <a:lstStyle/>
          <a:p>
            <a:pPr algn="just"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rose[</a:t>
            </a:r>
            <a:r>
              <a:rPr lang="en-US" altLang="zh-CN" sz="2400" b="1" dirty="0" err="1">
                <a:latin typeface="Courier New" pitchFamily="49" charset="0"/>
                <a:cs typeface="Courier New" pitchFamily="49" charset="0"/>
              </a:rPr>
              <a:t>maxY</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maxX</a:t>
            </a:r>
            <a:r>
              <a:rPr lang="en-US" altLang="zh-CN" sz="2400" b="1" dirty="0">
                <a:latin typeface="Courier New" pitchFamily="49" charset="0"/>
                <a:cs typeface="Courier New" pitchFamily="49" charset="0"/>
              </a:rPr>
              <a:t>];  </a:t>
            </a:r>
          </a:p>
          <a:p>
            <a:pPr algn="just"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//rose[y][x]</a:t>
            </a:r>
            <a:r>
              <a:rPr lang="zh-CN" altLang="en-US" sz="2400" b="1" dirty="0">
                <a:solidFill>
                  <a:srgbClr val="00B050"/>
                </a:solidFill>
                <a:latin typeface="Courier New" pitchFamily="49" charset="0"/>
                <a:cs typeface="Courier New" pitchFamily="49" charset="0"/>
              </a:rPr>
              <a:t>表示</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字符屏幕</a:t>
            </a:r>
            <a:r>
              <a:rPr lang="en-US" altLang="zh-CN" sz="2400" b="1" dirty="0">
                <a:solidFill>
                  <a:srgbClr val="00B050"/>
                </a:solidFill>
                <a:latin typeface="Courier New" pitchFamily="49" charset="0"/>
                <a:cs typeface="Courier New" pitchFamily="49" charset="0"/>
              </a:rPr>
              <a:t>”y+1</a:t>
            </a:r>
            <a:r>
              <a:rPr lang="zh-CN" altLang="en-US" sz="2400" b="1" dirty="0">
                <a:solidFill>
                  <a:srgbClr val="00B050"/>
                </a:solidFill>
                <a:latin typeface="Courier New" pitchFamily="49" charset="0"/>
                <a:cs typeface="Courier New" pitchFamily="49" charset="0"/>
              </a:rPr>
              <a:t>行</a:t>
            </a:r>
            <a:r>
              <a:rPr lang="en-US" altLang="zh-CN" sz="2400" b="1" dirty="0">
                <a:solidFill>
                  <a:srgbClr val="00B050"/>
                </a:solidFill>
                <a:latin typeface="Courier New" pitchFamily="49" charset="0"/>
                <a:cs typeface="Courier New" pitchFamily="49" charset="0"/>
              </a:rPr>
              <a:t>x+1</a:t>
            </a:r>
            <a:r>
              <a:rPr lang="zh-CN" altLang="en-US" sz="2400" b="1" dirty="0">
                <a:solidFill>
                  <a:srgbClr val="00B050"/>
                </a:solidFill>
                <a:latin typeface="Courier New" pitchFamily="49" charset="0"/>
                <a:cs typeface="Courier New" pitchFamily="49" charset="0"/>
              </a:rPr>
              <a:t>列的那一个点</a:t>
            </a:r>
          </a:p>
          <a:p>
            <a:pPr algn="just" eaLnBrk="1" hangingPunct="1">
              <a:spcBef>
                <a:spcPct val="0"/>
              </a:spcBef>
              <a:buFont typeface="Wingdings" pitchFamily="2" charset="2"/>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(y=0; y&lt;</a:t>
            </a:r>
            <a:r>
              <a:rPr lang="en-US" altLang="zh-CN" sz="2400" b="1" dirty="0" err="1">
                <a:latin typeface="Courier New" pitchFamily="49" charset="0"/>
                <a:cs typeface="Courier New" pitchFamily="49" charset="0"/>
              </a:rPr>
              <a:t>maxY</a:t>
            </a:r>
            <a:r>
              <a:rPr lang="en-US" altLang="zh-CN" sz="2400" b="1" dirty="0">
                <a:latin typeface="Courier New" pitchFamily="49" charset="0"/>
                <a:cs typeface="Courier New" pitchFamily="49" charset="0"/>
              </a:rPr>
              <a:t>; y++)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设置“空白字符屏幕”</a:t>
            </a:r>
          </a:p>
          <a:p>
            <a:pPr algn="just"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(x=0; x&lt;</a:t>
            </a:r>
            <a:r>
              <a:rPr lang="en-US" altLang="zh-CN" sz="2400" b="1" dirty="0" err="1">
                <a:latin typeface="Courier New" pitchFamily="49" charset="0"/>
                <a:cs typeface="Courier New" pitchFamily="49" charset="0"/>
              </a:rPr>
              <a:t>maxX</a:t>
            </a:r>
            <a:r>
              <a:rPr lang="en-US" altLang="zh-CN" sz="2400" b="1" dirty="0">
                <a:latin typeface="Courier New" pitchFamily="49" charset="0"/>
                <a:cs typeface="Courier New" pitchFamily="49" charset="0"/>
              </a:rPr>
              <a:t>; x++)</a:t>
            </a:r>
          </a:p>
          <a:p>
            <a:pPr algn="just" eaLnBrk="1" hangingPunct="1">
              <a:spcBef>
                <a:spcPct val="0"/>
              </a:spcBef>
              <a:buFont typeface="Wingdings" pitchFamily="2" charset="2"/>
              <a:buNone/>
            </a:pPr>
            <a:r>
              <a:rPr lang="en-US" altLang="zh-CN" sz="2400" b="1" dirty="0">
                <a:latin typeface="Courier New" pitchFamily="49" charset="0"/>
                <a:cs typeface="Courier New" pitchFamily="49" charset="0"/>
              </a:rPr>
              <a:t>			rose[y][x]=' ';	</a:t>
            </a:r>
          </a:p>
          <a:p>
            <a:pPr algn="just"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各数组元素字符均置为空格</a:t>
            </a:r>
          </a:p>
          <a:p>
            <a:pPr algn="just" eaLnBrk="1" hangingPunct="1">
              <a:spcBef>
                <a:spcPct val="0"/>
              </a:spcBef>
              <a:buFont typeface="Wingdings" pitchFamily="2" charset="2"/>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int </a:t>
            </a:r>
            <a:r>
              <a:rPr lang="en-US" altLang="zh-CN" sz="2400" b="1" dirty="0" err="1">
                <a:latin typeface="Courier New" pitchFamily="49" charset="0"/>
                <a:cs typeface="Courier New" pitchFamily="49" charset="0"/>
              </a:rPr>
              <a:t>nn</a:t>
            </a:r>
            <a:r>
              <a:rPr lang="en-US" altLang="zh-CN" sz="2400" b="1" dirty="0">
                <a:latin typeface="Courier New" pitchFamily="49" charset="0"/>
                <a:cs typeface="Courier New" pitchFamily="49" charset="0"/>
              </a:rPr>
              <a:t>=128; </a:t>
            </a:r>
            <a:r>
              <a:rPr lang="en-US" altLang="zh-CN" sz="2400" b="1" dirty="0">
                <a:solidFill>
                  <a:schemeClr val="tx2"/>
                </a:solidFill>
                <a:latin typeface="Courier New" pitchFamily="49" charset="0"/>
                <a:cs typeface="Courier New" pitchFamily="49" charset="0"/>
              </a:rPr>
              <a:t> </a:t>
            </a:r>
          </a:p>
          <a:p>
            <a:pPr algn="just"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把360度分为</a:t>
            </a:r>
            <a:r>
              <a:rPr lang="en-US" altLang="zh-CN" sz="2400" b="1" dirty="0" err="1">
                <a:solidFill>
                  <a:srgbClr val="00B050"/>
                </a:solidFill>
                <a:latin typeface="Courier New" pitchFamily="49" charset="0"/>
                <a:cs typeface="Courier New" pitchFamily="49" charset="0"/>
              </a:rPr>
              <a:t>nn</a:t>
            </a:r>
            <a:r>
              <a:rPr lang="zh-CN" altLang="en-US" sz="2400" b="1" dirty="0">
                <a:solidFill>
                  <a:srgbClr val="00B050"/>
                </a:solidFill>
                <a:latin typeface="Courier New" pitchFamily="49" charset="0"/>
                <a:cs typeface="Courier New" pitchFamily="49" charset="0"/>
              </a:rPr>
              <a:t>份（所画图形由</a:t>
            </a:r>
            <a:r>
              <a:rPr lang="en-US" altLang="zh-CN" sz="2400" b="1" dirty="0" err="1">
                <a:solidFill>
                  <a:srgbClr val="00B050"/>
                </a:solidFill>
                <a:latin typeface="Courier New" pitchFamily="49" charset="0"/>
                <a:cs typeface="Courier New" pitchFamily="49" charset="0"/>
              </a:rPr>
              <a:t>nn</a:t>
            </a:r>
            <a:r>
              <a:rPr lang="en-US" altLang="zh-CN" sz="2400" b="1" dirty="0">
                <a:solidFill>
                  <a:srgbClr val="00B050"/>
                </a:solidFill>
                <a:latin typeface="Courier New" pitchFamily="49" charset="0"/>
                <a:cs typeface="Courier New" pitchFamily="49" charset="0"/>
              </a:rPr>
              <a:t>=128</a:t>
            </a:r>
            <a:r>
              <a:rPr lang="zh-CN" altLang="en-US" sz="2400" b="1" dirty="0">
                <a:solidFill>
                  <a:srgbClr val="00B050"/>
                </a:solidFill>
                <a:latin typeface="Courier New" pitchFamily="49" charset="0"/>
                <a:cs typeface="Courier New" pitchFamily="49" charset="0"/>
              </a:rPr>
              <a:t>个点构成）</a:t>
            </a: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extLst>
      <p:ext uri="{BB962C8B-B14F-4D97-AF65-F5344CB8AC3E}">
        <p14:creationId xmlns:p14="http://schemas.microsoft.com/office/powerpoint/2010/main" val="28262720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内容占位符 2"/>
          <p:cNvSpPr>
            <a:spLocks noGrp="1"/>
          </p:cNvSpPr>
          <p:nvPr>
            <p:ph idx="1"/>
          </p:nvPr>
        </p:nvSpPr>
        <p:spPr>
          <a:xfrm>
            <a:off x="457200" y="1295400"/>
            <a:ext cx="8401050" cy="5029200"/>
          </a:xfrm>
        </p:spPr>
        <p:txBody>
          <a:bodyPr/>
          <a:lstStyle/>
          <a:p>
            <a:pPr algn="just"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nn</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计算</a:t>
            </a:r>
            <a:r>
              <a:rPr lang="en-US" altLang="zh-CN" sz="2400" b="1" dirty="0" err="1">
                <a:solidFill>
                  <a:srgbClr val="00B050"/>
                </a:solidFill>
                <a:latin typeface="Courier New" pitchFamily="49" charset="0"/>
                <a:cs typeface="Courier New" pitchFamily="49" charset="0"/>
              </a:rPr>
              <a:t>nn</a:t>
            </a:r>
            <a:r>
              <a:rPr lang="en-US" altLang="zh-CN" sz="2400" b="1" dirty="0">
                <a:solidFill>
                  <a:srgbClr val="00B050"/>
                </a:solidFill>
                <a:latin typeface="Courier New" pitchFamily="49" charset="0"/>
                <a:cs typeface="Courier New" pitchFamily="49" charset="0"/>
              </a:rPr>
              <a:t>=128</a:t>
            </a:r>
            <a:r>
              <a:rPr lang="zh-CN" altLang="en-US" sz="2400" b="1" dirty="0">
                <a:solidFill>
                  <a:srgbClr val="00B050"/>
                </a:solidFill>
                <a:latin typeface="Courier New" pitchFamily="49" charset="0"/>
                <a:cs typeface="Courier New" pitchFamily="49" charset="0"/>
              </a:rPr>
              <a:t>个屏幕点</a:t>
            </a:r>
          </a:p>
          <a:p>
            <a:pPr algn="just" eaLnBrk="1" hangingPunct="1">
              <a:spcBef>
                <a:spcPct val="0"/>
              </a:spcBef>
              <a:buFont typeface="Wingdings" pitchFamily="2" charset="2"/>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angle =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*2*</a:t>
            </a:r>
            <a:r>
              <a:rPr lang="en-US" altLang="zh-CN" sz="2400" b="1" dirty="0" err="1">
                <a:latin typeface="Courier New" pitchFamily="49" charset="0"/>
                <a:cs typeface="Courier New" pitchFamily="49" charset="0"/>
              </a:rPr>
              <a:t>pai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nn</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将角度化为弧度</a:t>
            </a:r>
          </a:p>
          <a:p>
            <a:pPr algn="just" eaLnBrk="1" hangingPunct="1">
              <a:spcBef>
                <a:spcPct val="0"/>
              </a:spcBef>
              <a:buFont typeface="Wingdings" pitchFamily="2" charset="2"/>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 = a*sin(2*angle);</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算出极径</a:t>
            </a:r>
            <a:r>
              <a:rPr lang="en-US" altLang="zh-CN" sz="2400" b="1" dirty="0">
                <a:solidFill>
                  <a:srgbClr val="00B050"/>
                </a:solidFill>
                <a:latin typeface="Courier New" pitchFamily="49" charset="0"/>
                <a:cs typeface="Courier New" pitchFamily="49" charset="0"/>
              </a:rPr>
              <a:t>p</a:t>
            </a:r>
          </a:p>
          <a:p>
            <a:pPr algn="just"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(p*cos(angle))*aspect + 24;</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//x</a:t>
            </a:r>
            <a:r>
              <a:rPr lang="zh-CN" altLang="en-US" sz="2400" b="1" dirty="0">
                <a:solidFill>
                  <a:srgbClr val="00B050"/>
                </a:solidFill>
                <a:latin typeface="Courier New" pitchFamily="49" charset="0"/>
                <a:cs typeface="Courier New" pitchFamily="49" charset="0"/>
              </a:rPr>
              <a:t>坐标值 </a:t>
            </a:r>
          </a:p>
          <a:p>
            <a:pPr algn="just" eaLnBrk="1" hangingPunct="1">
              <a:spcBef>
                <a:spcPct val="0"/>
              </a:spcBef>
              <a:buFont typeface="Wingdings" pitchFamily="2" charset="2"/>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 = </a:t>
            </a: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(p*sin(angle)) + 12;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//y</a:t>
            </a:r>
            <a:r>
              <a:rPr lang="zh-CN" altLang="en-US" sz="2400" b="1" dirty="0">
                <a:solidFill>
                  <a:srgbClr val="00B050"/>
                </a:solidFill>
                <a:latin typeface="Courier New" pitchFamily="49" charset="0"/>
                <a:cs typeface="Courier New" pitchFamily="49" charset="0"/>
              </a:rPr>
              <a:t>坐标值</a:t>
            </a:r>
          </a:p>
          <a:p>
            <a:pPr algn="just" eaLnBrk="1" hangingPunct="1">
              <a:spcBef>
                <a:spcPct val="0"/>
              </a:spcBef>
              <a:buFont typeface="Wingdings" pitchFamily="2" charset="2"/>
              <a:buNone/>
            </a:pPr>
            <a:r>
              <a:rPr lang="zh-CN" altLang="en-US" sz="2400" b="1" dirty="0">
                <a:solidFill>
                  <a:srgbClr val="00B050"/>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//算</a:t>
            </a:r>
            <a:r>
              <a:rPr lang="en-US" altLang="zh-CN" sz="2400" b="1" dirty="0">
                <a:solidFill>
                  <a:srgbClr val="00B050"/>
                </a:solidFill>
                <a:latin typeface="Courier New" pitchFamily="49" charset="0"/>
                <a:cs typeface="Courier New" pitchFamily="49" charset="0"/>
              </a:rPr>
              <a:t>x</a:t>
            </a:r>
            <a:r>
              <a:rPr lang="zh-CN" altLang="en-US" sz="2400" b="1" dirty="0">
                <a:solidFill>
                  <a:srgbClr val="00B050"/>
                </a:solidFill>
                <a:latin typeface="Courier New" pitchFamily="49" charset="0"/>
                <a:cs typeface="Courier New" pitchFamily="49" charset="0"/>
              </a:rPr>
              <a:t>时加24，算</a:t>
            </a:r>
            <a:r>
              <a:rPr lang="en-US" altLang="zh-CN" sz="2400" b="1" dirty="0">
                <a:solidFill>
                  <a:srgbClr val="00B050"/>
                </a:solidFill>
                <a:latin typeface="Courier New" pitchFamily="49" charset="0"/>
                <a:cs typeface="Courier New" pitchFamily="49" charset="0"/>
              </a:rPr>
              <a:t>y</a:t>
            </a:r>
            <a:r>
              <a:rPr lang="zh-CN" altLang="en-US" sz="2400" b="1" dirty="0">
                <a:solidFill>
                  <a:srgbClr val="00B050"/>
                </a:solidFill>
                <a:latin typeface="Courier New" pitchFamily="49" charset="0"/>
                <a:cs typeface="Courier New" pitchFamily="49" charset="0"/>
              </a:rPr>
              <a:t>时加12，</a:t>
            </a:r>
          </a:p>
          <a:p>
            <a:pPr algn="just" eaLnBrk="1" hangingPunct="1">
              <a:spcBef>
                <a:spcPct val="0"/>
              </a:spcBef>
              <a:buFont typeface="Wingdings" pitchFamily="2" charset="2"/>
              <a:buNone/>
            </a:pPr>
            <a:r>
              <a:rPr lang="zh-CN" altLang="en-US" sz="2400" b="1" dirty="0">
                <a:solidFill>
                  <a:srgbClr val="00B050"/>
                </a:solidFill>
                <a:latin typeface="Courier New" pitchFamily="49" charset="0"/>
                <a:cs typeface="Courier New" pitchFamily="49" charset="0"/>
              </a:rPr>
              <a:t>		//是设定(24,12)为极点位置</a:t>
            </a:r>
          </a:p>
          <a:p>
            <a:pPr algn="just" eaLnBrk="1" hangingPunct="1">
              <a:spcBef>
                <a:spcPct val="0"/>
              </a:spcBef>
              <a:buFont typeface="Wingdings" pitchFamily="2" charset="2"/>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rose[y][x]='*';</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往(</a:t>
            </a:r>
            <a:r>
              <a:rPr lang="en-US" altLang="zh-CN" sz="2400" b="1" dirty="0" err="1">
                <a:solidFill>
                  <a:srgbClr val="00B050"/>
                </a:solidFill>
                <a:latin typeface="Courier New" pitchFamily="49" charset="0"/>
                <a:cs typeface="Courier New" pitchFamily="49" charset="0"/>
              </a:rPr>
              <a:t>y,x</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点处放置“*”符号</a:t>
            </a:r>
          </a:p>
          <a:p>
            <a:pPr algn="just" eaLnBrk="1" hangingPunct="1">
              <a:spcBef>
                <a:spcPct val="0"/>
              </a:spcBef>
              <a:buFont typeface="Wingdings" pitchFamily="2" charset="2"/>
              <a:buNone/>
            </a:pPr>
            <a:r>
              <a:rPr lang="zh-CN" altLang="en-US" sz="2400" b="1" dirty="0">
                <a:solidFill>
                  <a:schemeClr val="tx2"/>
                </a:solidFill>
                <a:latin typeface="Courier New" pitchFamily="49" charset="0"/>
                <a:cs typeface="Courier New" pitchFamily="49" charset="0"/>
              </a:rPr>
              <a:t>	</a:t>
            </a:r>
            <a:r>
              <a:rPr lang="zh-CN" altLang="en-US" sz="2400" b="1" dirty="0">
                <a:latin typeface="Courier New" pitchFamily="49" charset="0"/>
                <a:cs typeface="Courier New" pitchFamily="49" charset="0"/>
              </a:rPr>
              <a:t>}</a:t>
            </a:r>
          </a:p>
          <a:p>
            <a:pPr>
              <a:spcBef>
                <a:spcPct val="0"/>
              </a:spcBef>
            </a:pPr>
            <a:endParaRPr lang="zh-CN" altLang="en-US" sz="2400" b="1" dirty="0">
              <a:solidFill>
                <a:schemeClr val="tx2"/>
              </a:solidFill>
              <a:latin typeface="Courier New" pitchFamily="49" charset="0"/>
              <a:cs typeface="Courier New" pitchFamily="49" charset="0"/>
            </a:endParaRP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extLst>
      <p:ext uri="{BB962C8B-B14F-4D97-AF65-F5344CB8AC3E}">
        <p14:creationId xmlns:p14="http://schemas.microsoft.com/office/powerpoint/2010/main" val="6024567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p:cNvSpPr>
            <a:spLocks noGrp="1"/>
          </p:cNvSpPr>
          <p:nvPr>
            <p:ph idx="1"/>
          </p:nvPr>
        </p:nvSpPr>
        <p:spPr>
          <a:xfrm>
            <a:off x="457200" y="1124744"/>
            <a:ext cx="8229600" cy="5304631"/>
          </a:xfrm>
        </p:spPr>
        <p:txBody>
          <a:bodyPr/>
          <a:lstStyle/>
          <a:p>
            <a:pPr algn="just"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将当前字符数组</a:t>
            </a:r>
            <a:r>
              <a:rPr lang="en-US" altLang="zh-CN" sz="2400" b="1" dirty="0">
                <a:solidFill>
                  <a:srgbClr val="00B050"/>
                </a:solidFill>
                <a:latin typeface="Courier New" pitchFamily="49" charset="0"/>
                <a:cs typeface="Courier New" pitchFamily="49" charset="0"/>
              </a:rPr>
              <a:t>rose</a:t>
            </a:r>
            <a:r>
              <a:rPr lang="zh-CN" altLang="en-US" sz="2400" b="1" dirty="0">
                <a:solidFill>
                  <a:srgbClr val="00B050"/>
                </a:solidFill>
                <a:latin typeface="Courier New" pitchFamily="49" charset="0"/>
                <a:cs typeface="Courier New" pitchFamily="49" charset="0"/>
              </a:rPr>
              <a:t>中的各字符显示到屏幕上（画 图形）</a:t>
            </a:r>
            <a:r>
              <a:rPr lang="en-US" altLang="zh-CN" sz="2400" b="1" dirty="0">
                <a:solidFill>
                  <a:srgbClr val="00B050"/>
                </a:solidFill>
                <a:latin typeface="Courier New" pitchFamily="49" charset="0"/>
                <a:cs typeface="Courier New" pitchFamily="49" charset="0"/>
              </a:rPr>
              <a:t>*/</a:t>
            </a:r>
            <a:endParaRPr lang="zh-CN" altLang="en-US" sz="2400" b="1" dirty="0">
              <a:solidFill>
                <a:srgbClr val="00B050"/>
              </a:solidFill>
              <a:latin typeface="Courier New" pitchFamily="49" charset="0"/>
              <a:cs typeface="Courier New" pitchFamily="49" charset="0"/>
            </a:endParaRPr>
          </a:p>
          <a:p>
            <a:pPr algn="just"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(y=0; y&lt;</a:t>
            </a:r>
            <a:r>
              <a:rPr lang="en-US" altLang="zh-CN" sz="2400" b="1" dirty="0" err="1">
                <a:latin typeface="Courier New" pitchFamily="49" charset="0"/>
                <a:cs typeface="Courier New" pitchFamily="49" charset="0"/>
              </a:rPr>
              <a:t>maxY</a:t>
            </a:r>
            <a:r>
              <a:rPr lang="en-US" altLang="zh-CN" sz="2400" b="1" dirty="0">
                <a:latin typeface="Courier New" pitchFamily="49" charset="0"/>
                <a:cs typeface="Courier New" pitchFamily="49" charset="0"/>
              </a:rPr>
              <a:t>; y++) {	</a:t>
            </a:r>
          </a:p>
          <a:p>
            <a:pPr algn="just"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行号变化范围，共</a:t>
            </a:r>
            <a:r>
              <a:rPr lang="en-US" altLang="zh-CN" sz="2400" b="1" dirty="0" err="1">
                <a:solidFill>
                  <a:srgbClr val="00B050"/>
                </a:solidFill>
                <a:latin typeface="Courier New" pitchFamily="49" charset="0"/>
                <a:cs typeface="Courier New" pitchFamily="49" charset="0"/>
              </a:rPr>
              <a:t>maxY</a:t>
            </a:r>
            <a:r>
              <a:rPr lang="zh-CN" altLang="en-US" sz="2400" b="1" dirty="0">
                <a:solidFill>
                  <a:srgbClr val="00B050"/>
                </a:solidFill>
                <a:latin typeface="Courier New" pitchFamily="49" charset="0"/>
                <a:cs typeface="Courier New" pitchFamily="49" charset="0"/>
              </a:rPr>
              <a:t>行</a:t>
            </a:r>
          </a:p>
          <a:p>
            <a:pPr algn="just"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(x=0; x&lt;</a:t>
            </a:r>
            <a:r>
              <a:rPr lang="en-US" altLang="zh-CN" sz="2400" b="1" dirty="0" err="1">
                <a:latin typeface="Courier New" pitchFamily="49" charset="0"/>
                <a:cs typeface="Courier New" pitchFamily="49" charset="0"/>
              </a:rPr>
              <a:t>maxX</a:t>
            </a:r>
            <a:r>
              <a:rPr lang="en-US" altLang="zh-CN" sz="2400" b="1" dirty="0">
                <a:latin typeface="Courier New" pitchFamily="49" charset="0"/>
                <a:cs typeface="Courier New" pitchFamily="49" charset="0"/>
              </a:rPr>
              <a:t>; x++)   </a:t>
            </a:r>
            <a:r>
              <a:rPr lang="en-US" altLang="zh-CN" sz="2400" b="1" dirty="0">
                <a:solidFill>
                  <a:srgbClr val="00B050"/>
                </a:solidFill>
                <a:latin typeface="Courier New" pitchFamily="49" charset="0"/>
                <a:cs typeface="Courier New" pitchFamily="49" charset="0"/>
              </a:rPr>
              <a:t> </a:t>
            </a:r>
          </a:p>
          <a:p>
            <a:pPr algn="just" eaLnBrk="1" hangingPunct="1">
              <a:spcBef>
                <a:spcPct val="0"/>
              </a:spcBef>
              <a:buFont typeface="Wingdings" pitchFamily="2" charset="2"/>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列号变化范围, 共</a:t>
            </a:r>
            <a:r>
              <a:rPr lang="en-US" altLang="zh-CN" sz="2400" b="1" dirty="0" err="1">
                <a:solidFill>
                  <a:srgbClr val="00B050"/>
                </a:solidFill>
                <a:latin typeface="Courier New" pitchFamily="49" charset="0"/>
                <a:cs typeface="Courier New" pitchFamily="49" charset="0"/>
              </a:rPr>
              <a:t>maxX</a:t>
            </a:r>
            <a:r>
              <a:rPr lang="zh-CN" altLang="en-US" sz="2400" b="1" dirty="0">
                <a:solidFill>
                  <a:srgbClr val="00B050"/>
                </a:solidFill>
                <a:latin typeface="Courier New" pitchFamily="49" charset="0"/>
                <a:cs typeface="Courier New" pitchFamily="49" charset="0"/>
              </a:rPr>
              <a:t>列</a:t>
            </a:r>
          </a:p>
          <a:p>
            <a:pPr algn="just"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&lt;&lt;rose[y][x];  </a:t>
            </a:r>
          </a:p>
          <a:p>
            <a:pPr algn="just" eaLnBrk="1" hangingPunct="1">
              <a:spcBef>
                <a:spcPct val="0"/>
              </a:spcBef>
              <a:buFont typeface="Wingdings" pitchFamily="2" charset="2"/>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显示出</a:t>
            </a:r>
            <a:r>
              <a:rPr lang="en-US" altLang="zh-CN" sz="2400" b="1" dirty="0">
                <a:solidFill>
                  <a:srgbClr val="00B050"/>
                </a:solidFill>
                <a:latin typeface="Courier New" pitchFamily="49" charset="0"/>
                <a:cs typeface="Courier New" pitchFamily="49" charset="0"/>
              </a:rPr>
              <a:t>rose</a:t>
            </a:r>
            <a:r>
              <a:rPr lang="zh-CN" altLang="en-US" sz="2400" b="1" dirty="0">
                <a:solidFill>
                  <a:srgbClr val="00B050"/>
                </a:solidFill>
                <a:latin typeface="Courier New" pitchFamily="49" charset="0"/>
                <a:cs typeface="Courier New" pitchFamily="49" charset="0"/>
              </a:rPr>
              <a:t>中的各字符</a:t>
            </a:r>
          </a:p>
          <a:p>
            <a:pPr algn="just"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1" hangingPunct="1">
              <a:spcBef>
                <a:spcPct val="0"/>
              </a:spcBef>
              <a:buFont typeface="Wingdings" pitchFamily="2" charset="2"/>
              <a:buNone/>
            </a:pPr>
            <a:r>
              <a:rPr lang="en-US" altLang="zh-CN" sz="2400" b="1" dirty="0">
                <a:latin typeface="Courier New" pitchFamily="49" charset="0"/>
                <a:cs typeface="Courier New" pitchFamily="49" charset="0"/>
              </a:rPr>
              <a:t>	}</a:t>
            </a:r>
          </a:p>
          <a:p>
            <a:pPr algn="just"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algn="just"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//main</a:t>
            </a:r>
          </a:p>
          <a:p>
            <a:pPr>
              <a:spcBef>
                <a:spcPct val="0"/>
              </a:spcBef>
            </a:pPr>
            <a:endParaRPr lang="zh-CN" altLang="en-US" sz="2400" b="1" dirty="0">
              <a:latin typeface="Courier New" pitchFamily="49" charset="0"/>
              <a:cs typeface="Courier New" pitchFamily="49" charset="0"/>
            </a:endParaRP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extLst>
      <p:ext uri="{BB962C8B-B14F-4D97-AF65-F5344CB8AC3E}">
        <p14:creationId xmlns:p14="http://schemas.microsoft.com/office/powerpoint/2010/main" val="4435857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p:txBody>
          <a:bodyPr/>
          <a:lstStyle/>
          <a:p>
            <a:pPr eaLnBrk="1" hangingPunct="1"/>
            <a:r>
              <a:rPr lang="zh-CN" altLang="en-US" dirty="0">
                <a:latin typeface="黑体" pitchFamily="49" charset="-122"/>
                <a:ea typeface="黑体" pitchFamily="49" charset="-122"/>
              </a:rPr>
              <a:t>多维数组</a:t>
            </a:r>
          </a:p>
        </p:txBody>
      </p:sp>
      <p:sp>
        <p:nvSpPr>
          <p:cNvPr id="162819" name="内容占位符 2"/>
          <p:cNvSpPr>
            <a:spLocks noGrp="1"/>
          </p:cNvSpPr>
          <p:nvPr>
            <p:ph idx="1"/>
          </p:nvPr>
        </p:nvSpPr>
        <p:spPr/>
        <p:txBody>
          <a:bodyPr/>
          <a:lstStyle/>
          <a:p>
            <a:pPr eaLnBrk="1" hangingPunct="1"/>
            <a:r>
              <a:rPr lang="zh-CN" altLang="en-US" dirty="0"/>
              <a:t>二维以上维度的数组，是多维数组</a:t>
            </a:r>
            <a:endParaRPr lang="en-US" altLang="zh-CN" dirty="0"/>
          </a:p>
          <a:p>
            <a:pPr lvl="1" eaLnBrk="1" hangingPunct="1"/>
            <a:r>
              <a:rPr lang="zh-CN" altLang="en-US" dirty="0"/>
              <a:t>三维数组</a:t>
            </a:r>
            <a:endParaRPr lang="en-US" altLang="zh-CN" dirty="0"/>
          </a:p>
          <a:p>
            <a:pPr lvl="1" eaLnBrk="1" hangingPunct="1"/>
            <a:r>
              <a:rPr lang="zh-CN" altLang="en-US" dirty="0"/>
              <a:t>四维数组</a:t>
            </a:r>
            <a:endParaRPr lang="en-US" altLang="zh-CN" dirty="0"/>
          </a:p>
          <a:p>
            <a:pPr lvl="1" eaLnBrk="1" hangingPunct="1"/>
            <a:r>
              <a:rPr lang="en-US" altLang="zh-CN" dirty="0"/>
              <a:t>……</a:t>
            </a:r>
          </a:p>
          <a:p>
            <a:pPr eaLnBrk="1" hangingPunct="1"/>
            <a:r>
              <a:rPr lang="zh-CN" altLang="en-US" dirty="0"/>
              <a:t>多维数组是数组的嵌套</a:t>
            </a:r>
            <a:endParaRPr lang="en-US" altLang="zh-CN" dirty="0"/>
          </a:p>
          <a:p>
            <a:pPr lvl="1" eaLnBrk="1" hangingPunct="1"/>
            <a:r>
              <a:rPr lang="zh-CN" altLang="en-US" dirty="0"/>
              <a:t>一维数组中嵌套一维数组构成二维数组</a:t>
            </a:r>
            <a:endParaRPr lang="en-US" altLang="zh-CN" dirty="0"/>
          </a:p>
          <a:p>
            <a:pPr lvl="2" eaLnBrk="1" hangingPunct="1"/>
            <a:r>
              <a:rPr lang="zh-CN" altLang="en-US" dirty="0"/>
              <a:t>数组的数组</a:t>
            </a:r>
            <a:endParaRPr lang="en-US" altLang="zh-CN" dirty="0"/>
          </a:p>
          <a:p>
            <a:pPr lvl="3" eaLnBrk="1" hangingPunct="1"/>
            <a:r>
              <a:rPr lang="zh-CN" altLang="en-US" dirty="0"/>
              <a:t>数组中的元素是数组</a:t>
            </a:r>
            <a:endParaRPr lang="en-US" altLang="zh-CN" dirty="0"/>
          </a:p>
          <a:p>
            <a:pPr eaLnBrk="1" hangingPunct="1"/>
            <a:r>
              <a:rPr lang="zh-CN" altLang="en-US" dirty="0"/>
              <a:t>常用的多维数组是二维数组</a:t>
            </a:r>
            <a:endParaRPr lang="en-US" altLang="zh-CN" dirty="0"/>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p:txBody>
          <a:bodyPr/>
          <a:lstStyle/>
          <a:p>
            <a:pPr eaLnBrk="1" hangingPunct="1"/>
            <a:r>
              <a:rPr lang="zh-CN" altLang="en-US" dirty="0">
                <a:latin typeface="黑体" pitchFamily="49" charset="-122"/>
                <a:ea typeface="黑体" pitchFamily="49" charset="-122"/>
              </a:rPr>
              <a:t>多维数组</a:t>
            </a:r>
          </a:p>
        </p:txBody>
      </p:sp>
      <p:sp>
        <p:nvSpPr>
          <p:cNvPr id="163843" name="内容占位符 2"/>
          <p:cNvSpPr>
            <a:spLocks noGrp="1"/>
          </p:cNvSpPr>
          <p:nvPr>
            <p:ph idx="1"/>
          </p:nvPr>
        </p:nvSpPr>
        <p:spPr>
          <a:xfrm>
            <a:off x="357188" y="1844824"/>
            <a:ext cx="5900737" cy="4584551"/>
          </a:xfrm>
        </p:spPr>
        <p:txBody>
          <a:bodyPr/>
          <a:lstStyle/>
          <a:p>
            <a:r>
              <a:rPr lang="zh-CN" altLang="en-US" dirty="0">
                <a:solidFill>
                  <a:srgbClr val="C00000"/>
                </a:solidFill>
              </a:rPr>
              <a:t>举例：图中表示一个三维数组可定义为</a:t>
            </a:r>
            <a:endParaRPr lang="en-US" altLang="zh-CN" dirty="0">
              <a:solidFill>
                <a:srgbClr val="C00000"/>
              </a:solidFill>
            </a:endParaRPr>
          </a:p>
          <a:p>
            <a:pPr lvl="1" algn="ctr">
              <a:buFont typeface="Wingdings" pitchFamily="2" charset="2"/>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a3d[6][3][4];</a:t>
            </a:r>
          </a:p>
          <a:p>
            <a:pPr lvl="1"/>
            <a:r>
              <a:rPr lang="en-US" altLang="zh-CN" dirty="0">
                <a:solidFill>
                  <a:srgbClr val="C00000"/>
                </a:solidFill>
                <a:latin typeface="Courier New" pitchFamily="49" charset="0"/>
                <a:cs typeface="Courier New" pitchFamily="49" charset="0"/>
              </a:rPr>
              <a:t>a3d</a:t>
            </a:r>
            <a:r>
              <a:rPr lang="zh-CN" altLang="en-US" dirty="0"/>
              <a:t>是由</a:t>
            </a:r>
            <a:r>
              <a:rPr lang="en-US" altLang="zh-CN" dirty="0"/>
              <a:t>6</a:t>
            </a:r>
            <a:r>
              <a:rPr lang="zh-CN" altLang="en-US" dirty="0"/>
              <a:t>个二维数组构成的数组，第一个二维数组用</a:t>
            </a:r>
            <a:r>
              <a:rPr lang="en-US" altLang="zh-CN" dirty="0">
                <a:solidFill>
                  <a:srgbClr val="C00000"/>
                </a:solidFill>
                <a:latin typeface="Courier New" pitchFamily="49" charset="0"/>
              </a:rPr>
              <a:t>a3d [0]</a:t>
            </a:r>
            <a:r>
              <a:rPr lang="en-US" altLang="zh-CN" dirty="0"/>
              <a:t> </a:t>
            </a:r>
            <a:r>
              <a:rPr lang="zh-CN" altLang="en-US" dirty="0"/>
              <a:t>表示，即立方体最上面的</a:t>
            </a:r>
            <a:r>
              <a:rPr lang="en-US" altLang="zh-CN" dirty="0"/>
              <a:t>3*4</a:t>
            </a:r>
            <a:r>
              <a:rPr lang="zh-CN" altLang="en-US" dirty="0"/>
              <a:t>大小的一片，也就是一个</a:t>
            </a:r>
            <a:r>
              <a:rPr lang="en-US" altLang="zh-CN" dirty="0"/>
              <a:t>3*4</a:t>
            </a:r>
            <a:r>
              <a:rPr lang="zh-CN" altLang="en-US" dirty="0"/>
              <a:t>的二维数组</a:t>
            </a:r>
          </a:p>
          <a:p>
            <a:pPr lvl="1"/>
            <a:r>
              <a:rPr lang="en-US" altLang="zh-CN" dirty="0">
                <a:solidFill>
                  <a:srgbClr val="C00000"/>
                </a:solidFill>
                <a:latin typeface="Courier New" pitchFamily="49" charset="0"/>
              </a:rPr>
              <a:t>a3d[0][2]</a:t>
            </a:r>
            <a:r>
              <a:rPr lang="zh-CN" altLang="en-US" dirty="0"/>
              <a:t>则是</a:t>
            </a:r>
            <a:r>
              <a:rPr lang="en-US" altLang="zh-CN" dirty="0">
                <a:solidFill>
                  <a:srgbClr val="C00000"/>
                </a:solidFill>
                <a:latin typeface="Courier New" pitchFamily="49" charset="0"/>
              </a:rPr>
              <a:t>a3d[0]</a:t>
            </a:r>
            <a:r>
              <a:rPr lang="zh-CN" altLang="en-US" dirty="0"/>
              <a:t>的第</a:t>
            </a:r>
            <a:r>
              <a:rPr lang="en-US" altLang="zh-CN" dirty="0"/>
              <a:t>3</a:t>
            </a:r>
            <a:r>
              <a:rPr lang="zh-CN" altLang="en-US" dirty="0"/>
              <a:t>个元素，一个一维数组，立方体最上最右的一条，（阴影所示）即一个</a:t>
            </a:r>
            <a:r>
              <a:rPr lang="en-US" altLang="zh-CN" dirty="0"/>
              <a:t>4</a:t>
            </a:r>
            <a:r>
              <a:rPr lang="zh-CN" altLang="en-US" dirty="0"/>
              <a:t>元素的一维数组。</a:t>
            </a:r>
          </a:p>
        </p:txBody>
      </p:sp>
      <p:pic>
        <p:nvPicPr>
          <p:cNvPr id="163846" name="Picture 3"/>
          <p:cNvPicPr>
            <a:picLocks noChangeAspect="1" noChangeArrowheads="1"/>
          </p:cNvPicPr>
          <p:nvPr/>
        </p:nvPicPr>
        <p:blipFill>
          <a:blip r:embed="rId3" cstate="print"/>
          <a:srcRect/>
          <a:stretch>
            <a:fillRect/>
          </a:stretch>
        </p:blipFill>
        <p:spPr bwMode="auto">
          <a:xfrm>
            <a:off x="6143625" y="2071688"/>
            <a:ext cx="2881313" cy="2725737"/>
          </a:xfrm>
          <a:prstGeom prst="rect">
            <a:avLst/>
          </a:prstGeom>
          <a:noFill/>
          <a:ln w="9525">
            <a:noFill/>
            <a:miter lim="800000"/>
            <a:headEnd/>
            <a:tailEnd/>
          </a:ln>
        </p:spPr>
      </p:pic>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二维数组程序示例</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多维数组</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pPr eaLnBrk="1" hangingPunct="1"/>
            <a:r>
              <a:rPr lang="zh-CN" altLang="en-US" dirty="0">
                <a:latin typeface="黑体" pitchFamily="49" charset="-122"/>
                <a:ea typeface="黑体" pitchFamily="49" charset="-122"/>
              </a:rPr>
              <a:t>复合数据类型</a:t>
            </a:r>
          </a:p>
        </p:txBody>
      </p:sp>
      <p:sp>
        <p:nvSpPr>
          <p:cNvPr id="141315" name="内容占位符 2"/>
          <p:cNvSpPr>
            <a:spLocks noGrp="1"/>
          </p:cNvSpPr>
          <p:nvPr>
            <p:ph idx="1"/>
          </p:nvPr>
        </p:nvSpPr>
        <p:spPr/>
        <p:txBody>
          <a:bodyPr/>
          <a:lstStyle/>
          <a:p>
            <a:pPr eaLnBrk="1" hangingPunct="1"/>
            <a:r>
              <a:rPr lang="zh-CN" altLang="en-US" dirty="0"/>
              <a:t>复合数据类型是在其它</a:t>
            </a:r>
            <a:r>
              <a:rPr lang="zh-CN" altLang="en-US" dirty="0">
                <a:solidFill>
                  <a:srgbClr val="00B050"/>
                </a:solidFill>
              </a:rPr>
              <a:t>已定义类型</a:t>
            </a:r>
            <a:r>
              <a:rPr lang="zh-CN" altLang="en-US" dirty="0"/>
              <a:t>的基础上定义的，而且其运算也是确定的</a:t>
            </a:r>
            <a:endParaRPr lang="en-US" altLang="zh-CN" dirty="0"/>
          </a:p>
          <a:p>
            <a:pPr eaLnBrk="1" hangingPunct="1"/>
            <a:r>
              <a:rPr lang="zh-CN" altLang="en-US" dirty="0"/>
              <a:t>复合数据类型的分类</a:t>
            </a:r>
            <a:endParaRPr lang="en-US" altLang="zh-CN" dirty="0"/>
          </a:p>
          <a:p>
            <a:pPr lvl="1" eaLnBrk="1" hangingPunct="1"/>
            <a:r>
              <a:rPr lang="zh-CN" altLang="en-US" dirty="0"/>
              <a:t>数组类型</a:t>
            </a:r>
            <a:endParaRPr lang="en-US" altLang="zh-CN" dirty="0"/>
          </a:p>
          <a:p>
            <a:pPr lvl="1" eaLnBrk="1" hangingPunct="1"/>
            <a:r>
              <a:rPr lang="zh-CN" altLang="en-US" dirty="0"/>
              <a:t>指针类型</a:t>
            </a:r>
            <a:endParaRPr lang="en-US" altLang="zh-CN" dirty="0"/>
          </a:p>
          <a:p>
            <a:pPr lvl="1" eaLnBrk="1" hangingPunct="1"/>
            <a:r>
              <a:rPr lang="zh-CN" altLang="en-US" dirty="0"/>
              <a:t>引用类型</a:t>
            </a:r>
            <a:endParaRPr lang="en-US" altLang="zh-CN" dirty="0"/>
          </a:p>
          <a:p>
            <a:pPr lvl="1" eaLnBrk="1" hangingPunct="1"/>
            <a:r>
              <a:rPr lang="zh-CN" altLang="en-US" dirty="0"/>
              <a:t>结构类型</a:t>
            </a:r>
            <a:r>
              <a:rPr lang="zh-CN" altLang="en-US" dirty="0">
                <a:solidFill>
                  <a:srgbClr val="00B050"/>
                </a:solidFill>
              </a:rPr>
              <a:t>（</a:t>
            </a:r>
            <a:r>
              <a:rPr lang="en-US" altLang="zh-CN" dirty="0">
                <a:solidFill>
                  <a:srgbClr val="00B050"/>
                </a:solidFill>
              </a:rPr>
              <a:t>C-Style</a:t>
            </a:r>
            <a:r>
              <a:rPr lang="zh-CN" altLang="en-US" dirty="0">
                <a:solidFill>
                  <a:srgbClr val="00B050"/>
                </a:solidFill>
              </a:rPr>
              <a:t>）</a:t>
            </a:r>
            <a:endParaRPr lang="en-US" altLang="zh-CN" dirty="0">
              <a:solidFill>
                <a:srgbClr val="00B050"/>
              </a:solidFill>
            </a:endParaRPr>
          </a:p>
          <a:p>
            <a:pPr lvl="1" eaLnBrk="1" hangingPunct="1"/>
            <a:r>
              <a:rPr lang="zh-CN" altLang="en-US" dirty="0"/>
              <a:t>联合类型</a:t>
            </a:r>
            <a:r>
              <a:rPr lang="zh-CN" altLang="en-US" dirty="0">
                <a:solidFill>
                  <a:srgbClr val="00B050"/>
                </a:solidFill>
              </a:rPr>
              <a:t>（</a:t>
            </a:r>
            <a:r>
              <a:rPr lang="en-US" altLang="zh-CN" dirty="0">
                <a:solidFill>
                  <a:srgbClr val="00B050"/>
                </a:solidFill>
              </a:rPr>
              <a:t>C-Style</a:t>
            </a:r>
            <a:r>
              <a:rPr lang="zh-CN" altLang="en-US" dirty="0">
                <a:solidFill>
                  <a:srgbClr val="00B050"/>
                </a:solidFill>
              </a:rPr>
              <a:t>）</a:t>
            </a:r>
            <a:endParaRPr lang="en-US" altLang="zh-CN" dirty="0">
              <a:solidFill>
                <a:srgbClr val="00B050"/>
              </a:solidFill>
            </a:endParaRPr>
          </a:p>
          <a:p>
            <a:pPr lvl="1" eaLnBrk="1" hangingPunct="1"/>
            <a:r>
              <a:rPr lang="zh-CN" altLang="en-US" dirty="0"/>
              <a:t>类类型</a:t>
            </a:r>
            <a:endParaRPr lang="en-US" altLang="zh-CN" dirty="0"/>
          </a:p>
          <a:p>
            <a:pPr lvl="1" eaLnBrk="1" hangingPunct="1"/>
            <a:endParaRPr lang="en-US" altLang="zh-CN" dirty="0"/>
          </a:p>
        </p:txBody>
      </p:sp>
      <p:sp>
        <p:nvSpPr>
          <p:cNvPr id="4" name="矩形 3">
            <a:hlinkClick r:id="rId3" action="ppaction://hlinksldjump"/>
          </p:cNvPr>
          <p:cNvSpPr/>
          <p:nvPr/>
        </p:nvSpPr>
        <p:spPr>
          <a:xfrm>
            <a:off x="2"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数组概述 ■</a:t>
            </a:r>
          </a:p>
        </p:txBody>
      </p:sp>
      <p:sp>
        <p:nvSpPr>
          <p:cNvPr id="5" name="矩形 4">
            <a:hlinkClick r:id="" action="ppaction://noaction"/>
          </p:cNvPr>
          <p:cNvSpPr/>
          <p:nvPr/>
        </p:nvSpPr>
        <p:spPr>
          <a:xfrm>
            <a:off x="2" y="23336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一维数组 □</a:t>
            </a:r>
          </a:p>
        </p:txBody>
      </p:sp>
      <p:sp>
        <p:nvSpPr>
          <p:cNvPr id="6" name="矩形 5">
            <a:hlinkClick r:id="" action="ppaction://noaction"/>
          </p:cNvPr>
          <p:cNvSpPr/>
          <p:nvPr/>
        </p:nvSpPr>
        <p:spPr>
          <a:xfrm>
            <a:off x="2" y="414340"/>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二维数组 □</a:t>
            </a:r>
          </a:p>
        </p:txBody>
      </p:sp>
      <p:sp>
        <p:nvSpPr>
          <p:cNvPr id="7" name="矩形 6">
            <a:hlinkClick r:id="" action="ppaction://noaction"/>
          </p:cNvPr>
          <p:cNvSpPr/>
          <p:nvPr/>
        </p:nvSpPr>
        <p:spPr>
          <a:xfrm>
            <a:off x="2" y="593727"/>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字符数组 □</a:t>
            </a:r>
          </a:p>
        </p:txBody>
      </p:sp>
      <p:sp>
        <p:nvSpPr>
          <p:cNvPr id="8" name="矩形 7">
            <a:hlinkClick r:id="" action="ppaction://noaction"/>
          </p:cNvPr>
          <p:cNvSpPr/>
          <p:nvPr/>
        </p:nvSpPr>
        <p:spPr>
          <a:xfrm>
            <a:off x="2786065"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复合数据类型</a:t>
            </a:r>
          </a:p>
        </p:txBody>
      </p:sp>
      <p:sp>
        <p:nvSpPr>
          <p:cNvPr id="9" name="矩形 8">
            <a:hlinkClick r:id="" action="ppaction://noaction"/>
          </p:cNvPr>
          <p:cNvSpPr/>
          <p:nvPr/>
        </p:nvSpPr>
        <p:spPr>
          <a:xfrm>
            <a:off x="2786065" y="233365"/>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数组类型</a:t>
            </a:r>
          </a:p>
        </p:txBody>
      </p:sp>
      <p:sp>
        <p:nvSpPr>
          <p:cNvPr id="10" name="矩形 9">
            <a:hlinkClick r:id="" action="ppaction://noaction"/>
          </p:cNvPr>
          <p:cNvSpPr/>
          <p:nvPr/>
        </p:nvSpPr>
        <p:spPr>
          <a:xfrm>
            <a:off x="2786065" y="41434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zh-CN" altLang="en-US" sz="1200" b="1" dirty="0">
              <a:solidFill>
                <a:srgbClr val="820064"/>
              </a:solidFill>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2" y="594002"/>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zh-CN" altLang="en-US" sz="1200" b="1" dirty="0">
              <a:solidFill>
                <a:srgbClr val="820064"/>
              </a:solidFill>
              <a:latin typeface="Courier New" pitchFamily="49" charset="0"/>
              <a:ea typeface="黑体" panose="02010609060101010101" pitchFamily="49" charset="-122"/>
              <a:cs typeface="Courier New" pitchFamily="49" charset="0"/>
            </a:endParaRPr>
          </a:p>
        </p:txBody>
      </p:sp>
    </p:spTree>
  </p:cSld>
  <p:clrMapOvr>
    <a:masterClrMapping/>
  </p:clrMapOvr>
  <p:extLst mod="1"/>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D163A89-006C-4F57-B99D-A78B742663FE}"/>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60</a:t>
            </a:fld>
            <a:endParaRPr lang="zh-CN" altLang="en-US" dirty="0"/>
          </a:p>
        </p:txBody>
      </p:sp>
      <p:sp>
        <p:nvSpPr>
          <p:cNvPr id="7" name="文本框 6">
            <a:extLst>
              <a:ext uri="{FF2B5EF4-FFF2-40B4-BE49-F238E27FC236}">
                <a16:creationId xmlns:a16="http://schemas.microsoft.com/office/drawing/2014/main" id="{7B01E3FC-3ABC-405B-A5AA-563700ADAA9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设计程序，输出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层正方形图案。正方形图案最外层是第一层，每层用的数字和层数相同。</a:t>
            </a:r>
          </a:p>
        </p:txBody>
      </p:sp>
      <p:sp>
        <p:nvSpPr>
          <p:cNvPr id="8" name="矩形: 圆角 7">
            <a:extLst>
              <a:ext uri="{FF2B5EF4-FFF2-40B4-BE49-F238E27FC236}">
                <a16:creationId xmlns:a16="http://schemas.microsoft.com/office/drawing/2014/main" id="{4B261D0C-B259-4A20-BD56-8A7184204390}"/>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4" name="矩形 13">
            <a:extLst>
              <a:ext uri="{FF2B5EF4-FFF2-40B4-BE49-F238E27FC236}">
                <a16:creationId xmlns:a16="http://schemas.microsoft.com/office/drawing/2014/main" id="{1BBECF60-24B5-4856-8D48-7070D1E9D098}"/>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6" name="图片 15">
            <a:extLst>
              <a:ext uri="{FF2B5EF4-FFF2-40B4-BE49-F238E27FC236}">
                <a16:creationId xmlns:a16="http://schemas.microsoft.com/office/drawing/2014/main" id="{86EDD9AA-5571-4EBC-8EC4-E277314DD15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140680" y="2351719"/>
            <a:ext cx="1961407" cy="2911465"/>
          </a:xfrm>
          <a:prstGeom prst="rect">
            <a:avLst/>
          </a:prstGeom>
        </p:spPr>
      </p:pic>
      <p:sp>
        <p:nvSpPr>
          <p:cNvPr id="17" name="矩形 16">
            <a:extLst>
              <a:ext uri="{FF2B5EF4-FFF2-40B4-BE49-F238E27FC236}">
                <a16:creationId xmlns:a16="http://schemas.microsoft.com/office/drawing/2014/main" id="{0AE874B7-9627-49E3-A8B4-C62F46CF55F0}"/>
              </a:ext>
            </a:extLst>
          </p:cNvPr>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2" name="文本框 21">
            <a:extLst>
              <a:ext uri="{FF2B5EF4-FFF2-40B4-BE49-F238E27FC236}">
                <a16:creationId xmlns:a16="http://schemas.microsoft.com/office/drawing/2014/main" id="{C7974984-FE0B-4658-9AB9-2B89F7B94CFD}"/>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pic>
        <p:nvPicPr>
          <p:cNvPr id="25" name="图片 24">
            <a:extLst>
              <a:ext uri="{FF2B5EF4-FFF2-40B4-BE49-F238E27FC236}">
                <a16:creationId xmlns:a16="http://schemas.microsoft.com/office/drawing/2014/main" id="{1DB96911-4FC0-402D-B0DB-65627C7FB71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710544" y="1297311"/>
            <a:ext cx="3469391" cy="3960492"/>
          </a:xfrm>
          <a:prstGeom prst="rect">
            <a:avLst/>
          </a:prstGeom>
        </p:spPr>
      </p:pic>
      <p:grpSp>
        <p:nvGrpSpPr>
          <p:cNvPr id="21" name="组合 20">
            <a:extLst>
              <a:ext uri="{FF2B5EF4-FFF2-40B4-BE49-F238E27FC236}">
                <a16:creationId xmlns:a16="http://schemas.microsoft.com/office/drawing/2014/main" id="{32809464-159C-4457-8D3E-673D476898C5}"/>
              </a:ext>
            </a:extLst>
          </p:cNvPr>
          <p:cNvGrpSpPr/>
          <p:nvPr>
            <p:custDataLst>
              <p:tags r:id="rId7"/>
            </p:custDataLst>
          </p:nvPr>
        </p:nvGrpSpPr>
        <p:grpSpPr>
          <a:xfrm>
            <a:off x="9537700" y="0"/>
            <a:ext cx="3815080" cy="647700"/>
            <a:chOff x="9537700" y="0"/>
            <a:chExt cx="3815080" cy="647700"/>
          </a:xfrm>
        </p:grpSpPr>
        <p:sp>
          <p:nvSpPr>
            <p:cNvPr id="18" name="RemarkBack">
              <a:extLst>
                <a:ext uri="{FF2B5EF4-FFF2-40B4-BE49-F238E27FC236}">
                  <a16:creationId xmlns:a16="http://schemas.microsoft.com/office/drawing/2014/main" id="{0CACA456-A928-478A-80DD-4752E76CB2D8}"/>
                </a:ext>
              </a:extLst>
            </p:cNvPr>
            <p:cNvSpPr/>
            <p:nvPr>
              <p:custDataLst>
                <p:tags r:id="rId17"/>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a:extLst>
                <a:ext uri="{FF2B5EF4-FFF2-40B4-BE49-F238E27FC236}">
                  <a16:creationId xmlns:a16="http://schemas.microsoft.com/office/drawing/2014/main" id="{AE56D5D8-B4BB-4E8F-BE52-A7F76DCBFCF5}"/>
                </a:ext>
              </a:extLst>
            </p:cNvPr>
            <p:cNvSpPr/>
            <p:nvPr>
              <p:custDataLst>
                <p:tags r:id="rId18"/>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a:extLst>
                <a:ext uri="{FF2B5EF4-FFF2-40B4-BE49-F238E27FC236}">
                  <a16:creationId xmlns:a16="http://schemas.microsoft.com/office/drawing/2014/main" id="{788F20A4-4879-41B8-9EF5-75B5D802D974}"/>
                </a:ext>
              </a:extLst>
            </p:cNvPr>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4B67BB2D-9646-4448-919A-F7ABAC856CAD}"/>
              </a:ext>
            </a:extLst>
          </p:cNvPr>
          <p:cNvSpPr/>
          <p:nvPr>
            <p:custDataLst>
              <p:tags r:id="rId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C3C2B3C9-860C-42EA-A121-D464BCD23ACA}"/>
              </a:ext>
            </a:extLst>
          </p:cNvPr>
          <p:cNvSpPr/>
          <p:nvPr>
            <p:custDataLst>
              <p:tags r:id="rId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D2CE77DC-09FE-4D8C-B227-278038DDE3C1}"/>
              </a:ext>
            </a:extLst>
          </p:cNvPr>
          <p:cNvSpPr txBox="1"/>
          <p:nvPr>
            <p:custDataLst>
              <p:tags r:id="rId1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3" name="组合 12">
            <a:extLst>
              <a:ext uri="{FF2B5EF4-FFF2-40B4-BE49-F238E27FC236}">
                <a16:creationId xmlns:a16="http://schemas.microsoft.com/office/drawing/2014/main" id="{D98DD8D8-676A-4B1F-8FDA-2702181504A0}"/>
              </a:ext>
            </a:extLst>
          </p:cNvPr>
          <p:cNvGrpSpPr/>
          <p:nvPr>
            <p:custDataLst>
              <p:tags r:id="rId11"/>
            </p:custDataLst>
          </p:nvPr>
        </p:nvGrpSpPr>
        <p:grpSpPr>
          <a:xfrm>
            <a:off x="0" y="0"/>
            <a:ext cx="9144000" cy="635000"/>
            <a:chOff x="0" y="0"/>
            <a:chExt cx="9144000" cy="635000"/>
          </a:xfrm>
        </p:grpSpPr>
        <p:sp>
          <p:nvSpPr>
            <p:cNvPr id="9" name="TitleBackground">
              <a:extLst>
                <a:ext uri="{FF2B5EF4-FFF2-40B4-BE49-F238E27FC236}">
                  <a16:creationId xmlns:a16="http://schemas.microsoft.com/office/drawing/2014/main" id="{F6DE5C73-82A7-4406-AFE4-6DE0B1B8D924}"/>
                </a:ext>
              </a:extLst>
            </p:cNvPr>
            <p:cNvSpPr/>
            <p:nvPr>
              <p:custDataLst>
                <p:tags r:id="rId13"/>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FA1F2C0E-9511-4F99-9231-AE15A5239A74}"/>
                </a:ext>
              </a:extLst>
            </p:cNvPr>
            <p:cNvSpPr/>
            <p:nvPr>
              <p:custDataLst>
                <p:tags r:id="rId14"/>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D196410E-E7DE-401F-8761-7E0390127B09}"/>
                </a:ext>
              </a:extLst>
            </p:cNvPr>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7F57A772-916A-4CE0-B5C6-AF1DA6C686BC}"/>
                </a:ext>
              </a:extLst>
            </p:cNvPr>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473B7346-F505-4D21-AAF2-648565F2EDDF}"/>
              </a:ext>
            </a:extLst>
          </p:cNvPr>
          <p:cNvPicPr>
            <a:picLocks/>
          </p:cNvPicPr>
          <p:nvPr>
            <p:custDataLst>
              <p:tags r:id="rId12"/>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27886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421942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2" name="组合 34"/>
          <p:cNvGrpSpPr>
            <a:grpSpLocks/>
          </p:cNvGrpSpPr>
          <p:nvPr/>
        </p:nvGrpSpPr>
        <p:grpSpPr bwMode="auto">
          <a:xfrm>
            <a:off x="1643063" y="3284984"/>
            <a:ext cx="5356225" cy="2664296"/>
            <a:chOff x="1643042" y="2332651"/>
            <a:chExt cx="5356246" cy="2664305"/>
          </a:xfrm>
        </p:grpSpPr>
        <p:sp>
          <p:nvSpPr>
            <p:cNvPr id="14" name="五边形 13"/>
            <p:cNvSpPr/>
            <p:nvPr/>
          </p:nvSpPr>
          <p:spPr bwMode="auto">
            <a:xfrm flipH="1">
              <a:off x="2041506" y="2332651"/>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16" name="五边形 15"/>
            <p:cNvSpPr/>
            <p:nvPr/>
          </p:nvSpPr>
          <p:spPr bwMode="auto">
            <a:xfrm flipH="1">
              <a:off x="2041506" y="42032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4" name="组合 28"/>
            <p:cNvGrpSpPr>
              <a:grpSpLocks/>
            </p:cNvGrpSpPr>
            <p:nvPr/>
          </p:nvGrpSpPr>
          <p:grpSpPr bwMode="auto">
            <a:xfrm>
              <a:off x="1643042" y="4207965"/>
              <a:ext cx="792165" cy="788991"/>
              <a:chOff x="854055" y="1707635"/>
              <a:chExt cx="792165" cy="788991"/>
            </a:xfrm>
          </p:grpSpPr>
          <p:sp>
            <p:nvSpPr>
              <p:cNvPr id="30" name="椭圆 29"/>
              <p:cNvSpPr>
                <a:spLocks noChangeAspect="1"/>
              </p:cNvSpPr>
              <p:nvPr/>
            </p:nvSpPr>
            <p:spPr bwMode="auto">
              <a:xfrm>
                <a:off x="857230" y="17076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112" name="图片 22" descr="NANKAI.png"/>
              <p:cNvPicPr>
                <a:picLocks noChangeAspect="1"/>
              </p:cNvPicPr>
              <p:nvPr/>
            </p:nvPicPr>
            <p:blipFill>
              <a:blip r:embed="rId3" cstate="print"/>
              <a:srcRect/>
              <a:stretch>
                <a:fillRect/>
              </a:stretch>
            </p:blipFill>
            <p:spPr bwMode="auto">
              <a:xfrm>
                <a:off x="854055" y="1707638"/>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412776"/>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28" name="五边形 27"/>
            <p:cNvSpPr/>
            <p:nvPr/>
          </p:nvSpPr>
          <p:spPr bwMode="auto">
            <a:xfrm flipH="1">
              <a:off x="2041506" y="413286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48081"/>
            <a:ext cx="4032448"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数组概述</a:t>
            </a:r>
          </a:p>
        </p:txBody>
      </p:sp>
      <p:sp>
        <p:nvSpPr>
          <p:cNvPr id="44" name="TextBox 43"/>
          <p:cNvSpPr txBox="1"/>
          <p:nvPr/>
        </p:nvSpPr>
        <p:spPr>
          <a:xfrm>
            <a:off x="2627784" y="2484185"/>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一维数组</a:t>
            </a:r>
          </a:p>
        </p:txBody>
      </p:sp>
      <p:sp>
        <p:nvSpPr>
          <p:cNvPr id="45" name="TextBox 44"/>
          <p:cNvSpPr txBox="1"/>
          <p:nvPr/>
        </p:nvSpPr>
        <p:spPr>
          <a:xfrm>
            <a:off x="2627784" y="3356992"/>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二维数组</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6" name="TextBox 45"/>
          <p:cNvSpPr txBox="1"/>
          <p:nvPr/>
        </p:nvSpPr>
        <p:spPr>
          <a:xfrm>
            <a:off x="2627784" y="4356393"/>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字符数组</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7" name="TextBox 46"/>
          <p:cNvSpPr txBox="1"/>
          <p:nvPr/>
        </p:nvSpPr>
        <p:spPr>
          <a:xfrm>
            <a:off x="2627784" y="5292497"/>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string</a:t>
            </a: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类型</a:t>
            </a:r>
          </a:p>
        </p:txBody>
      </p:sp>
      <p:sp>
        <p:nvSpPr>
          <p:cNvPr id="40" name="矩形 39">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49" name="矩形 4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50" name="矩形 4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51" name="矩形 5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52" name="矩形 5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53" name="矩形 5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54" name="矩形 5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55" name="矩形 5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pic>
        <p:nvPicPr>
          <p:cNvPr id="56" name="图片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8605" y="4173381"/>
            <a:ext cx="885840" cy="885840"/>
          </a:xfrm>
          <a:prstGeom prst="rect">
            <a:avLst/>
          </a:prstGeom>
        </p:spPr>
      </p:pic>
    </p:spTree>
    <p:extLst>
      <p:ext uri="{BB962C8B-B14F-4D97-AF65-F5344CB8AC3E}">
        <p14:creationId xmlns:p14="http://schemas.microsoft.com/office/powerpoint/2010/main" val="371435807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标题 1"/>
          <p:cNvSpPr>
            <a:spLocks noGrp="1"/>
          </p:cNvSpPr>
          <p:nvPr>
            <p:ph type="title"/>
          </p:nvPr>
        </p:nvSpPr>
        <p:spPr/>
        <p:txBody>
          <a:bodyPr/>
          <a:lstStyle/>
          <a:p>
            <a:pPr eaLnBrk="1" hangingPunct="1"/>
            <a:r>
              <a:rPr lang="zh-CN" altLang="en-US" dirty="0">
                <a:latin typeface="黑体" pitchFamily="49" charset="-122"/>
                <a:ea typeface="黑体" pitchFamily="49" charset="-122"/>
              </a:rPr>
              <a:t>字符数组</a:t>
            </a:r>
          </a:p>
        </p:txBody>
      </p:sp>
      <p:sp>
        <p:nvSpPr>
          <p:cNvPr id="179203" name="内容占位符 2"/>
          <p:cNvSpPr>
            <a:spLocks noGrp="1"/>
          </p:cNvSpPr>
          <p:nvPr>
            <p:ph idx="1"/>
          </p:nvPr>
        </p:nvSpPr>
        <p:spPr>
          <a:xfrm>
            <a:off x="457200" y="1844824"/>
            <a:ext cx="8651304" cy="4752528"/>
          </a:xfrm>
        </p:spPr>
        <p:txBody>
          <a:bodyPr/>
          <a:lstStyle/>
          <a:p>
            <a:pPr eaLnBrk="1" hangingPunct="1"/>
            <a:r>
              <a:rPr lang="zh-CN" altLang="en-US" dirty="0"/>
              <a:t>一维字符数组，元素全部为字符</a:t>
            </a:r>
            <a:endParaRPr lang="en-US" altLang="zh-CN" dirty="0"/>
          </a:p>
          <a:p>
            <a:pPr lvl="1" eaLnBrk="1" hangingPunct="1"/>
            <a:r>
              <a:rPr lang="zh-CN" altLang="en-US" dirty="0"/>
              <a:t>说明字符数组</a:t>
            </a:r>
            <a:endParaRPr lang="en-US" altLang="zh-CN" dirty="0"/>
          </a:p>
          <a:p>
            <a:pPr lvl="1" algn="ctr" eaLnBrk="1" hangingPunct="1">
              <a:buFontTx/>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[10];</a:t>
            </a:r>
          </a:p>
          <a:p>
            <a:pPr lvl="1" eaLnBrk="1" hangingPunct="1"/>
            <a:r>
              <a:rPr lang="zh-CN" altLang="en-US" dirty="0"/>
              <a:t>初始化字符数组</a:t>
            </a:r>
            <a:endParaRPr lang="en-US" altLang="zh-CN" dirty="0"/>
          </a:p>
          <a:p>
            <a:pPr lvl="2" eaLnBrk="1" hangingPunct="1"/>
            <a:r>
              <a:rPr lang="zh-CN" altLang="en-US" dirty="0"/>
              <a:t>字符形式</a:t>
            </a:r>
            <a:endParaRPr lang="en-US" altLang="zh-CN" dirty="0"/>
          </a:p>
          <a:p>
            <a:pPr lvl="2" eaLnBrk="1" hangingPunct="1">
              <a:buFontTx/>
              <a:buNone/>
            </a:pPr>
            <a:r>
              <a:rPr lang="en-US" altLang="zh-CN" b="1" dirty="0">
                <a:solidFill>
                  <a:srgbClr val="0000FF"/>
                </a:solidFill>
                <a:latin typeface="Courier New" pitchFamily="49" charset="0"/>
              </a:rPr>
              <a:t>char</a:t>
            </a:r>
            <a:r>
              <a:rPr lang="en-US" altLang="zh-CN" b="1" dirty="0">
                <a:solidFill>
                  <a:schemeClr val="tx2"/>
                </a:solidFill>
                <a:latin typeface="Courier New" pitchFamily="49" charset="0"/>
              </a:rPr>
              <a:t> </a:t>
            </a:r>
            <a:r>
              <a:rPr lang="en-US" altLang="zh-CN" b="1" dirty="0">
                <a:latin typeface="Courier New" pitchFamily="49" charset="0"/>
              </a:rPr>
              <a:t>s1[7]={</a:t>
            </a:r>
            <a:r>
              <a:rPr lang="en-US" altLang="zh-CN" b="1" dirty="0">
                <a:latin typeface="Courier New" pitchFamily="49" charset="0"/>
                <a:cs typeface="Courier New" pitchFamily="49" charset="0"/>
              </a:rPr>
              <a:t>'</a:t>
            </a:r>
            <a:r>
              <a:rPr lang="en-US" altLang="zh-CN" b="1" dirty="0">
                <a:latin typeface="Courier New" pitchFamily="49" charset="0"/>
              </a:rPr>
              <a:t>c</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latin typeface="Courier New" pitchFamily="49" charset="0"/>
                <a:cs typeface="Courier New" pitchFamily="49" charset="0"/>
              </a:rPr>
              <a:t>'</a:t>
            </a:r>
            <a:r>
              <a:rPr lang="en-US" altLang="zh-CN" b="1" dirty="0">
                <a:latin typeface="Courier New" pitchFamily="49" charset="0"/>
              </a:rPr>
              <a:t>h</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latin typeface="Courier New" pitchFamily="49" charset="0"/>
                <a:cs typeface="Courier New" pitchFamily="49" charset="0"/>
              </a:rPr>
              <a:t>'</a:t>
            </a:r>
            <a:r>
              <a:rPr lang="en-US" altLang="zh-CN" b="1" dirty="0" err="1">
                <a:latin typeface="Courier New" pitchFamily="49" charset="0"/>
              </a:rPr>
              <a:t>i</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latin typeface="Courier New" pitchFamily="49" charset="0"/>
                <a:cs typeface="Courier New" pitchFamily="49" charset="0"/>
              </a:rPr>
              <a:t>'</a:t>
            </a:r>
            <a:r>
              <a:rPr lang="en-US" altLang="zh-CN" b="1" dirty="0" err="1">
                <a:latin typeface="Courier New" pitchFamily="49" charset="0"/>
              </a:rPr>
              <a:t>n</a:t>
            </a:r>
            <a:r>
              <a:rPr lang="en-US" altLang="zh-CN" b="1" dirty="0" err="1">
                <a:latin typeface="Courier New" pitchFamily="49" charset="0"/>
                <a:cs typeface="Courier New" pitchFamily="49" charset="0"/>
              </a:rPr>
              <a:t>'</a:t>
            </a:r>
            <a:r>
              <a:rPr lang="en-US" altLang="zh-CN" b="1" dirty="0" err="1">
                <a:latin typeface="Courier New" pitchFamily="49" charset="0"/>
              </a:rPr>
              <a:t>,</a:t>
            </a:r>
            <a:r>
              <a:rPr lang="en-US" altLang="zh-CN" b="1" dirty="0" err="1">
                <a:latin typeface="Courier New" pitchFamily="49" charset="0"/>
                <a:cs typeface="Courier New" pitchFamily="49" charset="0"/>
              </a:rPr>
              <a:t>'</a:t>
            </a:r>
            <a:r>
              <a:rPr lang="en-US" altLang="zh-CN" b="1" dirty="0" err="1">
                <a:latin typeface="Courier New" pitchFamily="49" charset="0"/>
              </a:rPr>
              <a:t>a</a:t>
            </a:r>
            <a:r>
              <a:rPr lang="en-US" altLang="zh-CN" b="1" dirty="0">
                <a:latin typeface="Courier New" pitchFamily="49" charset="0"/>
                <a:cs typeface="Courier New" pitchFamily="49" charset="0"/>
              </a:rPr>
              <a:t>'</a:t>
            </a:r>
            <a:r>
              <a:rPr lang="en-US" altLang="zh-CN" b="1" dirty="0">
                <a:latin typeface="Courier New" pitchFamily="49" charset="0"/>
              </a:rPr>
              <a:t>};</a:t>
            </a:r>
          </a:p>
          <a:p>
            <a:pPr lvl="2" eaLnBrk="1" hangingPunct="1">
              <a:buFontTx/>
              <a:buNone/>
            </a:pPr>
            <a:r>
              <a:rPr lang="en-US" altLang="zh-CN" b="1" dirty="0">
                <a:solidFill>
                  <a:srgbClr val="0000FF"/>
                </a:solidFill>
                <a:latin typeface="Courier New" pitchFamily="49" charset="0"/>
              </a:rPr>
              <a:t>char</a:t>
            </a:r>
            <a:r>
              <a:rPr lang="en-US" altLang="zh-CN" b="1" dirty="0">
                <a:solidFill>
                  <a:schemeClr val="tx2"/>
                </a:solidFill>
                <a:latin typeface="Courier New" pitchFamily="49" charset="0"/>
              </a:rPr>
              <a:t> </a:t>
            </a:r>
            <a:r>
              <a:rPr lang="en-US" altLang="zh-CN" b="1" dirty="0">
                <a:latin typeface="Courier New" pitchFamily="49" charset="0"/>
              </a:rPr>
              <a:t>s2[]={</a:t>
            </a:r>
            <a:r>
              <a:rPr lang="en-US" altLang="zh-CN" b="1" dirty="0">
                <a:latin typeface="Courier New" pitchFamily="49" charset="0"/>
                <a:cs typeface="Courier New" pitchFamily="49" charset="0"/>
              </a:rPr>
              <a:t>'</a:t>
            </a:r>
            <a:r>
              <a:rPr lang="en-US" altLang="zh-CN" b="1" dirty="0">
                <a:latin typeface="Courier New" pitchFamily="49" charset="0"/>
              </a:rPr>
              <a:t>c</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latin typeface="Courier New" pitchFamily="49" charset="0"/>
                <a:cs typeface="Courier New" pitchFamily="49" charset="0"/>
              </a:rPr>
              <a:t>'</a:t>
            </a:r>
            <a:r>
              <a:rPr lang="en-US" altLang="zh-CN" b="1" dirty="0">
                <a:latin typeface="Courier New" pitchFamily="49" charset="0"/>
              </a:rPr>
              <a:t>h</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latin typeface="Courier New" pitchFamily="49" charset="0"/>
                <a:cs typeface="Courier New" pitchFamily="49" charset="0"/>
              </a:rPr>
              <a:t>'</a:t>
            </a:r>
            <a:r>
              <a:rPr lang="en-US" altLang="zh-CN" b="1" dirty="0" err="1">
                <a:latin typeface="Courier New" pitchFamily="49" charset="0"/>
              </a:rPr>
              <a:t>i</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latin typeface="Courier New" pitchFamily="49" charset="0"/>
                <a:cs typeface="Courier New" pitchFamily="49" charset="0"/>
              </a:rPr>
              <a:t>'</a:t>
            </a:r>
            <a:r>
              <a:rPr lang="en-US" altLang="zh-CN" b="1" dirty="0" err="1">
                <a:latin typeface="Courier New" pitchFamily="49" charset="0"/>
              </a:rPr>
              <a:t>n</a:t>
            </a:r>
            <a:r>
              <a:rPr lang="en-US" altLang="zh-CN" b="1" dirty="0" err="1">
                <a:latin typeface="Courier New" pitchFamily="49" charset="0"/>
                <a:cs typeface="Courier New" pitchFamily="49" charset="0"/>
              </a:rPr>
              <a:t>'</a:t>
            </a:r>
            <a:r>
              <a:rPr lang="en-US" altLang="zh-CN" b="1" dirty="0" err="1">
                <a:latin typeface="Courier New" pitchFamily="49" charset="0"/>
              </a:rPr>
              <a:t>,</a:t>
            </a:r>
            <a:r>
              <a:rPr lang="en-US" altLang="zh-CN" b="1" dirty="0" err="1">
                <a:latin typeface="Courier New" pitchFamily="49" charset="0"/>
                <a:cs typeface="Courier New" pitchFamily="49" charset="0"/>
              </a:rPr>
              <a:t>'</a:t>
            </a:r>
            <a:r>
              <a:rPr lang="en-US" altLang="zh-CN" b="1" dirty="0" err="1">
                <a:latin typeface="Courier New" pitchFamily="49" charset="0"/>
              </a:rPr>
              <a:t>a</a:t>
            </a:r>
            <a:r>
              <a:rPr lang="en-US" altLang="zh-CN" b="1" dirty="0">
                <a:latin typeface="Courier New" pitchFamily="49" charset="0"/>
                <a:cs typeface="Courier New" pitchFamily="49" charset="0"/>
              </a:rPr>
              <a:t>'</a:t>
            </a:r>
            <a:r>
              <a:rPr lang="en-US" altLang="zh-CN" b="1" dirty="0">
                <a:latin typeface="Courier New" pitchFamily="49" charset="0"/>
              </a:rPr>
              <a:t>}; </a:t>
            </a:r>
            <a:r>
              <a:rPr lang="en-US" altLang="zh-CN" b="1" dirty="0">
                <a:solidFill>
                  <a:srgbClr val="00B050"/>
                </a:solidFill>
                <a:latin typeface="Courier New" pitchFamily="49" charset="0"/>
              </a:rPr>
              <a:t>//</a:t>
            </a:r>
            <a:r>
              <a:rPr lang="zh-CN" altLang="en-US" b="1" dirty="0">
                <a:solidFill>
                  <a:srgbClr val="00B050"/>
                </a:solidFill>
                <a:latin typeface="Courier New" pitchFamily="49" charset="0"/>
              </a:rPr>
              <a:t>数组大小为</a:t>
            </a:r>
            <a:r>
              <a:rPr lang="en-US" altLang="zh-CN" b="1" dirty="0">
                <a:solidFill>
                  <a:srgbClr val="00B050"/>
                </a:solidFill>
                <a:latin typeface="Courier New" pitchFamily="49" charset="0"/>
              </a:rPr>
              <a:t>5</a:t>
            </a:r>
          </a:p>
          <a:p>
            <a:pPr lvl="2" eaLnBrk="1" hangingPunct="1">
              <a:buFontTx/>
              <a:buNone/>
            </a:pPr>
            <a:r>
              <a:rPr lang="en-US" altLang="zh-CN" b="1" dirty="0">
                <a:solidFill>
                  <a:srgbClr val="0000FF"/>
                </a:solidFill>
                <a:latin typeface="Courier New" pitchFamily="49" charset="0"/>
              </a:rPr>
              <a:t>char</a:t>
            </a:r>
            <a:r>
              <a:rPr lang="en-US" altLang="zh-CN" b="1" dirty="0">
                <a:solidFill>
                  <a:schemeClr val="tx2"/>
                </a:solidFill>
                <a:latin typeface="Courier New" pitchFamily="49" charset="0"/>
              </a:rPr>
              <a:t> </a:t>
            </a:r>
            <a:r>
              <a:rPr lang="en-US" altLang="zh-CN" b="1" dirty="0">
                <a:latin typeface="Courier New" pitchFamily="49" charset="0"/>
              </a:rPr>
              <a:t>s3[7]={</a:t>
            </a:r>
            <a:r>
              <a:rPr lang="en-US" altLang="zh-CN" b="1" dirty="0">
                <a:latin typeface="Courier New" pitchFamily="49" charset="0"/>
                <a:cs typeface="Courier New" pitchFamily="49" charset="0"/>
              </a:rPr>
              <a:t>'</a:t>
            </a:r>
            <a:r>
              <a:rPr lang="en-US" altLang="zh-CN" b="1" dirty="0">
                <a:latin typeface="Courier New" pitchFamily="49" charset="0"/>
              </a:rPr>
              <a:t>c</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latin typeface="Courier New" pitchFamily="49" charset="0"/>
                <a:cs typeface="Courier New" pitchFamily="49" charset="0"/>
              </a:rPr>
              <a:t>'</a:t>
            </a:r>
            <a:r>
              <a:rPr lang="en-US" altLang="zh-CN" b="1" dirty="0">
                <a:latin typeface="Courier New" pitchFamily="49" charset="0"/>
              </a:rPr>
              <a:t>h</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latin typeface="Courier New" pitchFamily="49" charset="0"/>
                <a:cs typeface="Courier New" pitchFamily="49" charset="0"/>
              </a:rPr>
              <a:t>'</a:t>
            </a:r>
            <a:r>
              <a:rPr lang="en-US" altLang="zh-CN" b="1" dirty="0" err="1">
                <a:latin typeface="Courier New" pitchFamily="49" charset="0"/>
              </a:rPr>
              <a:t>i</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latin typeface="Courier New" pitchFamily="49" charset="0"/>
                <a:cs typeface="Courier New" pitchFamily="49" charset="0"/>
              </a:rPr>
              <a:t>'</a:t>
            </a:r>
            <a:r>
              <a:rPr lang="en-US" altLang="zh-CN" b="1" dirty="0" err="1">
                <a:latin typeface="Courier New" pitchFamily="49" charset="0"/>
              </a:rPr>
              <a:t>n</a:t>
            </a:r>
            <a:r>
              <a:rPr lang="en-US" altLang="zh-CN" b="1" dirty="0" err="1">
                <a:latin typeface="Courier New" pitchFamily="49" charset="0"/>
                <a:cs typeface="Courier New" pitchFamily="49" charset="0"/>
              </a:rPr>
              <a:t>'</a:t>
            </a:r>
            <a:r>
              <a:rPr lang="en-US" altLang="zh-CN" b="1" dirty="0" err="1">
                <a:latin typeface="Courier New" pitchFamily="49" charset="0"/>
              </a:rPr>
              <a:t>,</a:t>
            </a:r>
            <a:r>
              <a:rPr lang="en-US" altLang="zh-CN" b="1" dirty="0" err="1">
                <a:latin typeface="Courier New" pitchFamily="49" charset="0"/>
                <a:cs typeface="Courier New" pitchFamily="49" charset="0"/>
              </a:rPr>
              <a:t>'</a:t>
            </a:r>
            <a:r>
              <a:rPr lang="en-US" altLang="zh-CN" b="1" dirty="0" err="1">
                <a:latin typeface="Courier New" pitchFamily="49" charset="0"/>
              </a:rPr>
              <a:t>a</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latin typeface="Courier New" pitchFamily="49" charset="0"/>
                <a:cs typeface="Courier New" pitchFamily="49" charset="0"/>
              </a:rPr>
              <a:t>'</a:t>
            </a:r>
            <a:r>
              <a:rPr lang="en-US" altLang="zh-CN" b="1" dirty="0">
                <a:latin typeface="Courier New" pitchFamily="49" charset="0"/>
              </a:rPr>
              <a:t>\0</a:t>
            </a:r>
            <a:r>
              <a:rPr lang="en-US" altLang="zh-CN" b="1" dirty="0">
                <a:latin typeface="Courier New" pitchFamily="49" charset="0"/>
                <a:cs typeface="Courier New" pitchFamily="49" charset="0"/>
              </a:rPr>
              <a:t>'</a:t>
            </a:r>
            <a:r>
              <a:rPr lang="en-US" altLang="zh-CN" b="1" dirty="0">
                <a:latin typeface="Courier New" pitchFamily="49" charset="0"/>
              </a:rPr>
              <a:t>};</a:t>
            </a:r>
          </a:p>
          <a:p>
            <a:pPr lvl="2" eaLnBrk="1" hangingPunct="1"/>
            <a:r>
              <a:rPr lang="zh-CN" altLang="en-US" dirty="0"/>
              <a:t>字符串常量形式</a:t>
            </a:r>
            <a:endParaRPr lang="en-US" altLang="zh-CN" dirty="0"/>
          </a:p>
          <a:p>
            <a:pPr lvl="2" eaLnBrk="1" hangingPunct="1">
              <a:buFontTx/>
              <a:buNone/>
            </a:pPr>
            <a:r>
              <a:rPr lang="en-US" altLang="zh-CN" b="1" dirty="0">
                <a:solidFill>
                  <a:srgbClr val="0000FF"/>
                </a:solidFill>
                <a:latin typeface="Courier New" pitchFamily="49" charset="0"/>
              </a:rPr>
              <a:t>char</a:t>
            </a:r>
            <a:r>
              <a:rPr lang="en-US" altLang="zh-CN" b="1" dirty="0">
                <a:solidFill>
                  <a:schemeClr val="tx2"/>
                </a:solidFill>
                <a:latin typeface="Courier New" pitchFamily="49" charset="0"/>
              </a:rPr>
              <a:t> </a:t>
            </a:r>
            <a:r>
              <a:rPr lang="en-US" altLang="zh-CN" b="1" dirty="0">
                <a:latin typeface="Courier New" pitchFamily="49" charset="0"/>
              </a:rPr>
              <a:t>s4[7]=</a:t>
            </a:r>
            <a:r>
              <a:rPr lang="en-US" altLang="zh-CN" b="1" dirty="0">
                <a:latin typeface="Courier New" pitchFamily="49" charset="0"/>
                <a:cs typeface="Courier New" pitchFamily="49" charset="0"/>
              </a:rPr>
              <a:t>"</a:t>
            </a:r>
            <a:r>
              <a:rPr lang="en-US" altLang="zh-CN" b="1" dirty="0">
                <a:latin typeface="Courier New" pitchFamily="49" charset="0"/>
              </a:rPr>
              <a:t>china</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solidFill>
                  <a:srgbClr val="00B050"/>
                </a:solidFill>
                <a:latin typeface="Courier New" pitchFamily="49" charset="0"/>
              </a:rPr>
              <a:t>//s4[5]=</a:t>
            </a:r>
            <a:r>
              <a:rPr lang="en-US" altLang="zh-CN" b="1" dirty="0">
                <a:solidFill>
                  <a:srgbClr val="00B050"/>
                </a:solidFill>
                <a:latin typeface="Courier New" pitchFamily="49" charset="0"/>
                <a:cs typeface="Courier New" pitchFamily="49" charset="0"/>
              </a:rPr>
              <a:t>'</a:t>
            </a:r>
            <a:r>
              <a:rPr lang="en-US" altLang="zh-CN" b="1" dirty="0">
                <a:solidFill>
                  <a:srgbClr val="00B050"/>
                </a:solidFill>
                <a:latin typeface="Courier New" pitchFamily="49" charset="0"/>
              </a:rPr>
              <a:t>\0</a:t>
            </a:r>
            <a:r>
              <a:rPr lang="en-US" altLang="zh-CN" b="1" dirty="0">
                <a:solidFill>
                  <a:srgbClr val="00B050"/>
                </a:solidFill>
                <a:latin typeface="Courier New" pitchFamily="49" charset="0"/>
                <a:cs typeface="Courier New" pitchFamily="49" charset="0"/>
              </a:rPr>
              <a:t>'</a:t>
            </a:r>
            <a:endParaRPr lang="en-US" altLang="zh-CN" b="1" dirty="0">
              <a:solidFill>
                <a:srgbClr val="00B050"/>
              </a:solidFill>
              <a:latin typeface="Courier New" pitchFamily="49" charset="0"/>
            </a:endParaRPr>
          </a:p>
          <a:p>
            <a:pPr lvl="2" eaLnBrk="1" hangingPunct="1">
              <a:buFontTx/>
              <a:buNone/>
            </a:pPr>
            <a:r>
              <a:rPr lang="en-US" altLang="zh-CN" b="1" dirty="0">
                <a:solidFill>
                  <a:srgbClr val="0000FF"/>
                </a:solidFill>
                <a:latin typeface="Courier New" pitchFamily="49" charset="0"/>
              </a:rPr>
              <a:t>char</a:t>
            </a:r>
            <a:r>
              <a:rPr lang="en-US" altLang="zh-CN" b="1" dirty="0">
                <a:solidFill>
                  <a:schemeClr val="tx2"/>
                </a:solidFill>
                <a:latin typeface="Courier New" pitchFamily="49" charset="0"/>
              </a:rPr>
              <a:t> </a:t>
            </a:r>
            <a:r>
              <a:rPr lang="en-US" altLang="zh-CN" b="1" dirty="0">
                <a:latin typeface="Courier New" pitchFamily="49" charset="0"/>
              </a:rPr>
              <a:t>s5[]=</a:t>
            </a:r>
            <a:r>
              <a:rPr lang="en-US" altLang="zh-CN" b="1" dirty="0">
                <a:latin typeface="Courier New" pitchFamily="49" charset="0"/>
                <a:cs typeface="Courier New" pitchFamily="49" charset="0"/>
              </a:rPr>
              <a:t>"</a:t>
            </a:r>
            <a:r>
              <a:rPr lang="en-US" altLang="zh-CN" b="1" dirty="0">
                <a:latin typeface="Courier New" pitchFamily="49" charset="0"/>
              </a:rPr>
              <a:t>china</a:t>
            </a:r>
            <a:r>
              <a:rPr lang="en-US" altLang="zh-CN" b="1" dirty="0">
                <a:latin typeface="Courier New" pitchFamily="49" charset="0"/>
                <a:cs typeface="Courier New" pitchFamily="49" charset="0"/>
              </a:rPr>
              <a:t>"</a:t>
            </a:r>
            <a:r>
              <a:rPr lang="en-US" altLang="zh-CN" b="1" dirty="0">
                <a:latin typeface="Courier New" pitchFamily="49" charset="0"/>
              </a:rPr>
              <a:t>;</a:t>
            </a:r>
            <a:r>
              <a:rPr lang="en-US" altLang="zh-CN" b="1" dirty="0">
                <a:solidFill>
                  <a:srgbClr val="00B050"/>
                </a:solidFill>
                <a:latin typeface="Courier New" pitchFamily="49" charset="0"/>
              </a:rPr>
              <a:t>//</a:t>
            </a:r>
            <a:r>
              <a:rPr lang="zh-CN" altLang="en-US" b="1" dirty="0">
                <a:solidFill>
                  <a:srgbClr val="00B050"/>
                </a:solidFill>
                <a:latin typeface="Courier New" pitchFamily="49" charset="0"/>
              </a:rPr>
              <a:t>数组大小为</a:t>
            </a:r>
            <a:r>
              <a:rPr lang="en-US" altLang="zh-CN" b="1" dirty="0">
                <a:solidFill>
                  <a:srgbClr val="00B050"/>
                </a:solidFill>
                <a:latin typeface="Courier New" pitchFamily="49" charset="0"/>
              </a:rPr>
              <a:t>6</a:t>
            </a:r>
            <a:r>
              <a:rPr lang="zh-CN" altLang="en-US" b="1" dirty="0">
                <a:solidFill>
                  <a:srgbClr val="00B050"/>
                </a:solidFill>
                <a:latin typeface="Courier New" pitchFamily="49" charset="0"/>
              </a:rPr>
              <a:t>，</a:t>
            </a:r>
            <a:r>
              <a:rPr lang="en-US" altLang="zh-CN" b="1" dirty="0">
                <a:solidFill>
                  <a:srgbClr val="00B050"/>
                </a:solidFill>
                <a:latin typeface="Courier New" pitchFamily="49" charset="0"/>
              </a:rPr>
              <a:t>s5[5]=</a:t>
            </a:r>
            <a:r>
              <a:rPr lang="en-US" altLang="zh-CN" b="1" dirty="0">
                <a:solidFill>
                  <a:srgbClr val="00B050"/>
                </a:solidFill>
                <a:latin typeface="Courier New" pitchFamily="49" charset="0"/>
                <a:cs typeface="Courier New" pitchFamily="49" charset="0"/>
              </a:rPr>
              <a:t>'</a:t>
            </a:r>
            <a:r>
              <a:rPr lang="en-US" altLang="zh-CN" b="1" dirty="0">
                <a:solidFill>
                  <a:srgbClr val="00B050"/>
                </a:solidFill>
                <a:latin typeface="Courier New" pitchFamily="49" charset="0"/>
              </a:rPr>
              <a:t>\0</a:t>
            </a:r>
            <a:r>
              <a:rPr lang="en-US" altLang="zh-CN" b="1" dirty="0">
                <a:solidFill>
                  <a:srgbClr val="00B050"/>
                </a:solidFill>
                <a:latin typeface="Courier New" pitchFamily="49" charset="0"/>
                <a:cs typeface="Courier New" pitchFamily="49" charset="0"/>
              </a:rPr>
              <a:t>'</a:t>
            </a:r>
            <a:endParaRPr lang="en-US" altLang="zh-CN" b="1" dirty="0">
              <a:solidFill>
                <a:srgbClr val="00B050"/>
              </a:solidFill>
              <a:latin typeface="Courier New" pitchFamily="49" charset="0"/>
            </a:endParaRPr>
          </a:p>
          <a:p>
            <a:pPr lvl="2" eaLnBrk="1" hangingPunct="1">
              <a:buFontTx/>
              <a:buNone/>
            </a:pPr>
            <a:r>
              <a:rPr lang="en-US" altLang="zh-CN" b="1" dirty="0">
                <a:solidFill>
                  <a:srgbClr val="0000FF"/>
                </a:solidFill>
                <a:latin typeface="Courier New" pitchFamily="49" charset="0"/>
              </a:rPr>
              <a:t>char</a:t>
            </a:r>
            <a:r>
              <a:rPr lang="en-US" altLang="zh-CN" b="1" dirty="0">
                <a:solidFill>
                  <a:srgbClr val="00B050"/>
                </a:solidFill>
                <a:latin typeface="Courier New" pitchFamily="49" charset="0"/>
              </a:rPr>
              <a:t> </a:t>
            </a:r>
            <a:r>
              <a:rPr lang="en-US" altLang="zh-CN" b="1" dirty="0">
                <a:latin typeface="Courier New" pitchFamily="49" charset="0"/>
              </a:rPr>
              <a:t>s6[]{</a:t>
            </a:r>
            <a:r>
              <a:rPr lang="en-US" altLang="zh-CN" b="1" dirty="0">
                <a:latin typeface="Courier New" pitchFamily="49" charset="0"/>
                <a:cs typeface="Courier New" pitchFamily="49" charset="0"/>
              </a:rPr>
              <a:t>"</a:t>
            </a:r>
            <a:r>
              <a:rPr lang="en-US" altLang="zh-CN" b="1" dirty="0">
                <a:latin typeface="Courier New" pitchFamily="49" charset="0"/>
              </a:rPr>
              <a:t>china</a:t>
            </a:r>
            <a:r>
              <a:rPr lang="en-US" altLang="zh-CN" b="1" dirty="0">
                <a:latin typeface="Courier New" pitchFamily="49" charset="0"/>
                <a:cs typeface="Courier New" pitchFamily="49" charset="0"/>
              </a:rPr>
              <a:t>"</a:t>
            </a:r>
            <a:r>
              <a:rPr lang="en-US" altLang="zh-CN" b="1" dirty="0">
                <a:latin typeface="Courier New" pitchFamily="49" charset="0"/>
              </a:rPr>
              <a:t>}; </a:t>
            </a:r>
            <a:endParaRPr lang="zh-CN" altLang="en-US" b="1" dirty="0"/>
          </a:p>
        </p:txBody>
      </p:sp>
      <p:sp>
        <p:nvSpPr>
          <p:cNvPr id="20" name="矩形 19">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21" name="矩形 2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22" name="矩形 2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23" name="矩形 2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4" name="矩形 2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25" name="矩形 2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28" name="矩形 2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29" name="矩形 2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一维字符数组与字符串</a:t>
            </a:r>
          </a:p>
        </p:txBody>
      </p:sp>
      <p:sp>
        <p:nvSpPr>
          <p:cNvPr id="180227" name="内容占位符 2"/>
          <p:cNvSpPr>
            <a:spLocks noGrp="1"/>
          </p:cNvSpPr>
          <p:nvPr>
            <p:ph idx="1"/>
          </p:nvPr>
        </p:nvSpPr>
        <p:spPr/>
        <p:txBody>
          <a:bodyPr/>
          <a:lstStyle/>
          <a:p>
            <a:pPr eaLnBrk="1" hangingPunct="1"/>
            <a:r>
              <a:rPr lang="zh-CN" altLang="en-US" dirty="0"/>
              <a:t>字符串“类型”</a:t>
            </a:r>
            <a:endParaRPr lang="en-US" altLang="zh-CN" dirty="0"/>
          </a:p>
          <a:p>
            <a:pPr lvl="1" eaLnBrk="1" hangingPunct="1"/>
            <a:r>
              <a:rPr lang="en-US" altLang="zh-CN" dirty="0"/>
              <a:t>C++</a:t>
            </a:r>
            <a:r>
              <a:rPr lang="zh-CN" altLang="en-US" dirty="0"/>
              <a:t>的数据类型中不包含字符串类型</a:t>
            </a:r>
            <a:endParaRPr lang="en-US" altLang="zh-CN" dirty="0"/>
          </a:p>
          <a:p>
            <a:pPr lvl="1" eaLnBrk="1" hangingPunct="1"/>
            <a:r>
              <a:rPr lang="zh-CN" altLang="en-US" dirty="0"/>
              <a:t>字符串是非常重要的“数据类型”</a:t>
            </a:r>
            <a:endParaRPr lang="en-US" altLang="zh-CN" dirty="0"/>
          </a:p>
          <a:p>
            <a:pPr eaLnBrk="1" hangingPunct="1"/>
            <a:r>
              <a:rPr lang="en-US" altLang="zh-CN" dirty="0"/>
              <a:t>C++</a:t>
            </a:r>
            <a:r>
              <a:rPr lang="zh-CN" altLang="en-US" dirty="0"/>
              <a:t>处理字符串的方法</a:t>
            </a:r>
            <a:endParaRPr lang="en-US" altLang="zh-CN" dirty="0"/>
          </a:p>
          <a:p>
            <a:pPr lvl="1" eaLnBrk="1" hangingPunct="1"/>
            <a:r>
              <a:rPr lang="zh-CN" altLang="en-US" dirty="0">
                <a:solidFill>
                  <a:srgbClr val="C00000"/>
                </a:solidFill>
              </a:rPr>
              <a:t>一维字符数组</a:t>
            </a:r>
            <a:endParaRPr lang="en-US" altLang="zh-CN" dirty="0">
              <a:solidFill>
                <a:srgbClr val="C00000"/>
              </a:solidFill>
            </a:endParaRPr>
          </a:p>
          <a:p>
            <a:pPr lvl="1" eaLnBrk="1" hangingPunct="1"/>
            <a:r>
              <a:rPr lang="zh-CN" altLang="en-US" dirty="0"/>
              <a:t>字符指针</a:t>
            </a:r>
            <a:endParaRPr lang="en-US" altLang="zh-CN" dirty="0"/>
          </a:p>
          <a:p>
            <a:pPr lvl="1" eaLnBrk="1" hangingPunct="1"/>
            <a:r>
              <a:rPr lang="zh-CN" altLang="en-US" dirty="0"/>
              <a:t>标准模板库类型</a:t>
            </a:r>
            <a:endParaRPr lang="en-US" altLang="zh-CN" dirty="0"/>
          </a:p>
          <a:p>
            <a:pPr lvl="2" eaLnBrk="1" hangingPunct="1"/>
            <a:r>
              <a:rPr lang="en-US" altLang="zh-CN" dirty="0"/>
              <a:t>string</a:t>
            </a:r>
          </a:p>
          <a:p>
            <a:pPr lvl="1" eaLnBrk="1" hangingPunct="1"/>
            <a:endParaRPr lang="zh-CN" altLang="en-US" dirty="0"/>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
          <p:cNvSpPr>
            <a:spLocks noGrp="1"/>
          </p:cNvSpPr>
          <p:nvPr>
            <p:ph type="title"/>
          </p:nvPr>
        </p:nvSpPr>
        <p:spPr/>
        <p:txBody>
          <a:bodyPr/>
          <a:lstStyle/>
          <a:p>
            <a:r>
              <a:rPr lang="zh-CN" altLang="en-US" dirty="0">
                <a:latin typeface="黑体" pitchFamily="49" charset="-122"/>
                <a:ea typeface="黑体" pitchFamily="49" charset="-122"/>
              </a:rPr>
              <a:t>一维字符数组与字符串</a:t>
            </a:r>
          </a:p>
        </p:txBody>
      </p:sp>
      <p:sp>
        <p:nvSpPr>
          <p:cNvPr id="3" name="内容占位符 2"/>
          <p:cNvSpPr>
            <a:spLocks noGrp="1"/>
          </p:cNvSpPr>
          <p:nvPr>
            <p:ph idx="1"/>
          </p:nvPr>
        </p:nvSpPr>
        <p:spPr/>
        <p:txBody>
          <a:bodyPr/>
          <a:lstStyle/>
          <a:p>
            <a:pPr lvl="1">
              <a:defRPr/>
            </a:pPr>
            <a:r>
              <a:rPr lang="zh-CN" altLang="en-US" dirty="0"/>
              <a:t>如果一维字符数组包含字符</a:t>
            </a:r>
            <a:r>
              <a:rPr lang="en-US" altLang="zh-CN" dirty="0">
                <a:solidFill>
                  <a:srgbClr val="FF0000"/>
                </a:solidFill>
                <a:latin typeface="+mn-lt"/>
              </a:rPr>
              <a:t>’\0’</a:t>
            </a:r>
            <a:r>
              <a:rPr lang="zh-CN" altLang="en-US" dirty="0"/>
              <a:t>，则该字符之前的数组元素构成字符串</a:t>
            </a:r>
            <a:endParaRPr lang="en-US" altLang="zh-CN" dirty="0"/>
          </a:p>
          <a:p>
            <a:pPr lvl="2">
              <a:defRPr/>
            </a:pPr>
            <a:r>
              <a:rPr lang="zh-CN" altLang="en-US" dirty="0"/>
              <a:t>字符</a:t>
            </a:r>
            <a:r>
              <a:rPr lang="en-US" altLang="zh-CN" dirty="0">
                <a:solidFill>
                  <a:srgbClr val="FF0000"/>
                </a:solidFill>
                <a:latin typeface="+mn-lt"/>
              </a:rPr>
              <a:t>’\0’</a:t>
            </a:r>
            <a:r>
              <a:rPr lang="zh-CN" altLang="en-US" dirty="0"/>
              <a:t>称为字符串结束符或串尾符</a:t>
            </a:r>
            <a:endParaRPr lang="en-US" altLang="zh-CN" dirty="0"/>
          </a:p>
          <a:p>
            <a:pPr lvl="1">
              <a:defRPr/>
            </a:pPr>
            <a:r>
              <a:rPr lang="zh-CN" altLang="en-US" dirty="0"/>
              <a:t>对一维字符数组进行初始化时，下面三种情况为字符串</a:t>
            </a:r>
            <a:endParaRPr lang="en-US" altLang="zh-CN" dirty="0"/>
          </a:p>
          <a:p>
            <a:pPr marL="914400" lvl="2" indent="0">
              <a:buNone/>
              <a:defRPr/>
            </a:pP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str1[7]=</a:t>
            </a:r>
            <a:r>
              <a:rPr lang="en-US" altLang="zh-CN" sz="2400" b="1" dirty="0">
                <a:latin typeface="Courier New" pitchFamily="49" charset="0"/>
                <a:cs typeface="Courier New" pitchFamily="49" charset="0"/>
              </a:rPr>
              <a:t>"</a:t>
            </a:r>
            <a:r>
              <a:rPr lang="en-US" altLang="zh-CN" sz="2200" b="1" dirty="0">
                <a:latin typeface="Courier New" pitchFamily="49" charset="0"/>
                <a:cs typeface="Courier New" pitchFamily="49" charset="0"/>
              </a:rPr>
              <a:t>china</a:t>
            </a:r>
            <a:r>
              <a:rPr lang="en-US" altLang="zh-CN" sz="2400" b="1" dirty="0">
                <a:latin typeface="Courier New" pitchFamily="49" charset="0"/>
                <a:cs typeface="Courier New" pitchFamily="49" charset="0"/>
              </a:rPr>
              <a:t>"</a:t>
            </a:r>
            <a:r>
              <a:rPr lang="en-US" altLang="zh-CN" sz="2200" b="1" dirty="0">
                <a:latin typeface="Courier New" pitchFamily="49" charset="0"/>
                <a:cs typeface="Courier New" pitchFamily="49" charset="0"/>
              </a:rPr>
              <a:t>;</a:t>
            </a:r>
            <a:r>
              <a:rPr lang="en-US" altLang="zh-CN" sz="2200" b="1" dirty="0">
                <a:solidFill>
                  <a:srgbClr val="00B050"/>
                </a:solidFill>
                <a:latin typeface="Courier New" pitchFamily="49" charset="0"/>
                <a:cs typeface="Courier New" pitchFamily="49" charset="0"/>
              </a:rPr>
              <a:t>//str1[5]=</a:t>
            </a:r>
            <a:r>
              <a:rPr lang="en-US" altLang="zh-CN" sz="2400" b="1" dirty="0">
                <a:solidFill>
                  <a:srgbClr val="00B050"/>
                </a:solidFill>
                <a:latin typeface="Courier New" pitchFamily="49" charset="0"/>
                <a:cs typeface="Courier New" pitchFamily="49" charset="0"/>
              </a:rPr>
              <a:t>'</a:t>
            </a:r>
            <a:r>
              <a:rPr lang="en-US" altLang="zh-CN" sz="2200" b="1" dirty="0">
                <a:solidFill>
                  <a:srgbClr val="00B050"/>
                </a:solidFill>
                <a:latin typeface="Courier New" pitchFamily="49" charset="0"/>
                <a:cs typeface="Courier New" pitchFamily="49" charset="0"/>
              </a:rPr>
              <a:t>\0</a:t>
            </a:r>
            <a:r>
              <a:rPr lang="en-US" altLang="zh-CN" sz="2400" b="1" dirty="0">
                <a:solidFill>
                  <a:srgbClr val="00B050"/>
                </a:solidFill>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p>
          <a:p>
            <a:pPr marL="914400" lvl="2" indent="0">
              <a:buNone/>
              <a:defRPr/>
            </a:pP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str2[7]={</a:t>
            </a:r>
            <a:r>
              <a:rPr lang="en-US" altLang="zh-CN" sz="2400" b="1" dirty="0">
                <a:latin typeface="Courier New" pitchFamily="49" charset="0"/>
                <a:cs typeface="Courier New" pitchFamily="49" charset="0"/>
              </a:rPr>
              <a:t>'</a:t>
            </a:r>
            <a:r>
              <a:rPr lang="en-US" altLang="zh-CN" sz="2400" b="1" dirty="0">
                <a:latin typeface="Courier New" pitchFamily="49" charset="0"/>
              </a:rPr>
              <a:t>c</a:t>
            </a:r>
            <a:r>
              <a:rPr lang="en-US" altLang="zh-CN" sz="2400" b="1" dirty="0">
                <a:latin typeface="Courier New" pitchFamily="49" charset="0"/>
                <a:cs typeface="Courier New" pitchFamily="49" charset="0"/>
              </a:rPr>
              <a:t>'</a:t>
            </a:r>
            <a:r>
              <a:rPr lang="en-US" altLang="zh-CN" sz="2400" b="1" dirty="0">
                <a:latin typeface="Courier New" pitchFamily="49" charset="0"/>
              </a:rPr>
              <a:t>,</a:t>
            </a:r>
            <a:r>
              <a:rPr lang="en-US" altLang="zh-CN" sz="2400" b="1" dirty="0">
                <a:latin typeface="Courier New" pitchFamily="49" charset="0"/>
                <a:cs typeface="Courier New" pitchFamily="49" charset="0"/>
              </a:rPr>
              <a:t>'</a:t>
            </a:r>
            <a:r>
              <a:rPr lang="en-US" altLang="zh-CN" sz="2400" b="1" dirty="0">
                <a:latin typeface="Courier New" pitchFamily="49" charset="0"/>
              </a:rPr>
              <a:t>h</a:t>
            </a:r>
            <a:r>
              <a:rPr lang="en-US" altLang="zh-CN" sz="2400" b="1" dirty="0">
                <a:latin typeface="Courier New" pitchFamily="49" charset="0"/>
                <a:cs typeface="Courier New" pitchFamily="49" charset="0"/>
              </a:rPr>
              <a:t>'</a:t>
            </a:r>
            <a:r>
              <a:rPr lang="en-US" altLang="zh-CN" sz="2400" b="1" dirty="0">
                <a:latin typeface="Courier New" pitchFamily="49" charset="0"/>
              </a:rPr>
              <a:t>,</a:t>
            </a:r>
            <a:r>
              <a:rPr lang="en-US" altLang="zh-CN" sz="2400" b="1" dirty="0">
                <a:latin typeface="Courier New" pitchFamily="49" charset="0"/>
                <a:cs typeface="Courier New" pitchFamily="49" charset="0"/>
              </a:rPr>
              <a:t>'</a:t>
            </a:r>
            <a:r>
              <a:rPr lang="en-US" altLang="zh-CN" sz="2400" b="1" dirty="0" err="1">
                <a:latin typeface="Courier New" pitchFamily="49" charset="0"/>
              </a:rPr>
              <a:t>i</a:t>
            </a:r>
            <a:r>
              <a:rPr lang="en-US" altLang="zh-CN" sz="2400" b="1" dirty="0">
                <a:latin typeface="Courier New" pitchFamily="49" charset="0"/>
                <a:cs typeface="Courier New" pitchFamily="49" charset="0"/>
              </a:rPr>
              <a:t>'</a:t>
            </a:r>
            <a:r>
              <a:rPr lang="en-US" altLang="zh-CN" sz="2400" b="1" dirty="0">
                <a:latin typeface="Courier New" pitchFamily="49" charset="0"/>
              </a:rPr>
              <a:t>,</a:t>
            </a:r>
            <a:r>
              <a:rPr lang="en-US" altLang="zh-CN" sz="2400" b="1" dirty="0">
                <a:latin typeface="Courier New" pitchFamily="49" charset="0"/>
                <a:cs typeface="Courier New" pitchFamily="49" charset="0"/>
              </a:rPr>
              <a:t>'</a:t>
            </a:r>
            <a:r>
              <a:rPr lang="en-US" altLang="zh-CN" sz="2400" b="1" dirty="0" err="1">
                <a:latin typeface="Courier New" pitchFamily="49" charset="0"/>
              </a:rPr>
              <a:t>n</a:t>
            </a:r>
            <a:r>
              <a:rPr lang="en-US" altLang="zh-CN" sz="2400" b="1" dirty="0" err="1">
                <a:latin typeface="Courier New" pitchFamily="49" charset="0"/>
                <a:cs typeface="Courier New" pitchFamily="49" charset="0"/>
              </a:rPr>
              <a:t>'</a:t>
            </a:r>
            <a:r>
              <a:rPr lang="en-US" altLang="zh-CN" sz="2400" b="1" dirty="0" err="1">
                <a:latin typeface="Courier New" pitchFamily="49" charset="0"/>
              </a:rPr>
              <a:t>,</a:t>
            </a:r>
            <a:r>
              <a:rPr lang="en-US" altLang="zh-CN" sz="2400" b="1" dirty="0" err="1">
                <a:latin typeface="Courier New" pitchFamily="49" charset="0"/>
                <a:cs typeface="Courier New" pitchFamily="49" charset="0"/>
              </a:rPr>
              <a:t>'</a:t>
            </a:r>
            <a:r>
              <a:rPr lang="en-US" altLang="zh-CN" sz="2400" b="1" dirty="0" err="1">
                <a:latin typeface="Courier New" pitchFamily="49" charset="0"/>
              </a:rPr>
              <a:t>a</a:t>
            </a:r>
            <a:r>
              <a:rPr lang="en-US" altLang="zh-CN" sz="2400" b="1" dirty="0">
                <a:latin typeface="Courier New" pitchFamily="49" charset="0"/>
                <a:cs typeface="Courier New" pitchFamily="49" charset="0"/>
              </a:rPr>
              <a:t>'</a:t>
            </a:r>
            <a:r>
              <a:rPr lang="en-US" altLang="zh-CN" sz="2400" b="1" dirty="0">
                <a:latin typeface="Courier New" pitchFamily="49" charset="0"/>
              </a:rPr>
              <a:t>,</a:t>
            </a:r>
            <a:r>
              <a:rPr lang="en-US" altLang="zh-CN" sz="2400" b="1" dirty="0">
                <a:latin typeface="Courier New" pitchFamily="49" charset="0"/>
                <a:cs typeface="Courier New" pitchFamily="49" charset="0"/>
              </a:rPr>
              <a:t>'</a:t>
            </a:r>
            <a:r>
              <a:rPr lang="en-US" altLang="zh-CN" sz="2400" b="1" dirty="0">
                <a:latin typeface="Courier New" pitchFamily="49" charset="0"/>
              </a:rPr>
              <a:t>\0</a:t>
            </a:r>
            <a:r>
              <a:rPr lang="en-US" altLang="zh-CN" sz="2400" b="1" dirty="0">
                <a:latin typeface="Courier New" pitchFamily="49" charset="0"/>
                <a:cs typeface="Courier New" pitchFamily="49" charset="0"/>
              </a:rPr>
              <a:t>'</a:t>
            </a:r>
            <a:r>
              <a:rPr lang="en-US" altLang="zh-CN" sz="2200" b="1" dirty="0">
                <a:latin typeface="Courier New" pitchFamily="49" charset="0"/>
                <a:cs typeface="Courier New" pitchFamily="49" charset="0"/>
              </a:rPr>
              <a:t>};</a:t>
            </a:r>
          </a:p>
          <a:p>
            <a:pPr lvl="1">
              <a:defRPr/>
            </a:pPr>
            <a:r>
              <a:rPr lang="zh-CN" altLang="en-US" dirty="0"/>
              <a:t>还可以采用</a:t>
            </a:r>
            <a:r>
              <a:rPr lang="zh-CN" altLang="en-US" dirty="0">
                <a:solidFill>
                  <a:srgbClr val="FF0000"/>
                </a:solidFill>
              </a:rPr>
              <a:t>整体输入</a:t>
            </a:r>
            <a:r>
              <a:rPr lang="zh-CN" altLang="en-US" dirty="0"/>
              <a:t>的方式为为字符数组整体赋值为字符串</a:t>
            </a:r>
            <a:endParaRPr lang="en-US" altLang="zh-CN" dirty="0"/>
          </a:p>
          <a:p>
            <a:pPr marL="914400" lvl="2" indent="0">
              <a:buNone/>
              <a:defRPr/>
            </a:pP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str3[7];</a:t>
            </a:r>
          </a:p>
          <a:p>
            <a:pPr lvl="2">
              <a:buFontTx/>
              <a:buNone/>
              <a:defRPr/>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cin</a:t>
            </a:r>
            <a:r>
              <a:rPr lang="en-US" altLang="zh-CN" sz="2200" b="1" dirty="0">
                <a:latin typeface="Courier New" pitchFamily="49" charset="0"/>
                <a:cs typeface="Courier New" pitchFamily="49" charset="0"/>
              </a:rPr>
              <a:t>&gt;&gt;str3;</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输入完毕后自动增加字符</a:t>
            </a:r>
            <a:r>
              <a:rPr lang="en-US" altLang="zh-CN" sz="2400" b="1" dirty="0">
                <a:solidFill>
                  <a:srgbClr val="00B050"/>
                </a:solidFill>
                <a:latin typeface="Courier New" pitchFamily="49" charset="0"/>
                <a:cs typeface="Courier New" pitchFamily="49" charset="0"/>
              </a:rPr>
              <a:t>'</a:t>
            </a:r>
            <a:r>
              <a:rPr lang="en-US" altLang="zh-CN" sz="2200" b="1" dirty="0">
                <a:solidFill>
                  <a:srgbClr val="00B050"/>
                </a:solidFill>
                <a:latin typeface="Courier New" pitchFamily="49" charset="0"/>
                <a:cs typeface="Courier New" pitchFamily="49" charset="0"/>
              </a:rPr>
              <a:t>\0</a:t>
            </a:r>
            <a:r>
              <a:rPr lang="en-US" altLang="zh-CN" sz="2400" b="1" dirty="0">
                <a:solidFill>
                  <a:srgbClr val="00B050"/>
                </a:solidFill>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endParaRPr lang="en-US" altLang="zh-CN" sz="2200" dirty="0">
              <a:solidFill>
                <a:schemeClr val="tx2"/>
              </a:solidFill>
              <a:latin typeface="Courier New" pitchFamily="49" charset="0"/>
              <a:cs typeface="Courier New" pitchFamily="49" charset="0"/>
            </a:endParaRPr>
          </a:p>
          <a:p>
            <a:pPr lvl="2">
              <a:defRPr/>
            </a:pPr>
            <a:endParaRPr lang="zh-CN" altLang="en-US" dirty="0"/>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标题 1"/>
          <p:cNvSpPr>
            <a:spLocks noGrp="1"/>
          </p:cNvSpPr>
          <p:nvPr>
            <p:ph type="title"/>
          </p:nvPr>
        </p:nvSpPr>
        <p:spPr/>
        <p:txBody>
          <a:bodyPr/>
          <a:lstStyle/>
          <a:p>
            <a:r>
              <a:rPr lang="zh-CN" altLang="en-US" dirty="0">
                <a:latin typeface="黑体" pitchFamily="49" charset="-122"/>
                <a:ea typeface="黑体" pitchFamily="49" charset="-122"/>
              </a:rPr>
              <a:t>一维字符数组与字符串</a:t>
            </a:r>
          </a:p>
        </p:txBody>
      </p:sp>
      <p:sp>
        <p:nvSpPr>
          <p:cNvPr id="182275" name="内容占位符 2"/>
          <p:cNvSpPr>
            <a:spLocks noGrp="1"/>
          </p:cNvSpPr>
          <p:nvPr>
            <p:ph idx="1"/>
          </p:nvPr>
        </p:nvSpPr>
        <p:spPr/>
        <p:txBody>
          <a:bodyPr/>
          <a:lstStyle/>
          <a:p>
            <a:r>
              <a:rPr lang="zh-CN" altLang="en-US" dirty="0"/>
              <a:t>字符串的输出</a:t>
            </a:r>
            <a:endParaRPr lang="en-US" altLang="zh-CN" dirty="0"/>
          </a:p>
          <a:p>
            <a:pPr lvl="1"/>
            <a:r>
              <a:rPr lang="zh-CN" altLang="en-US" dirty="0"/>
              <a:t>直接</a:t>
            </a:r>
            <a:endParaRPr lang="en-US" altLang="zh-CN" dirty="0"/>
          </a:p>
          <a:p>
            <a:pPr lvl="1"/>
            <a:endParaRPr lang="en-US" altLang="zh-CN" dirty="0"/>
          </a:p>
          <a:p>
            <a:pPr lvl="1"/>
            <a:endParaRPr lang="en-US" altLang="zh-CN" dirty="0"/>
          </a:p>
          <a:p>
            <a:pPr lvl="1"/>
            <a:r>
              <a:rPr lang="zh-CN" altLang="en-US" dirty="0"/>
              <a:t>循环语句输出</a:t>
            </a:r>
            <a:endParaRPr lang="en-US" altLang="zh-CN" dirty="0"/>
          </a:p>
          <a:p>
            <a:pPr lvl="1"/>
            <a:endParaRPr lang="zh-CN" altLang="en-US" dirty="0"/>
          </a:p>
        </p:txBody>
      </p:sp>
      <p:pic>
        <p:nvPicPr>
          <p:cNvPr id="182278" name="Object 2"/>
          <p:cNvPicPr>
            <a:picLocks noChangeAspect="1" noChangeArrowheads="1"/>
          </p:cNvPicPr>
          <p:nvPr/>
        </p:nvPicPr>
        <p:blipFill>
          <a:blip r:embed="rId3" cstate="print"/>
          <a:srcRect/>
          <a:stretch>
            <a:fillRect/>
          </a:stretch>
        </p:blipFill>
        <p:spPr bwMode="auto">
          <a:xfrm>
            <a:off x="1643063" y="2996952"/>
            <a:ext cx="3929063" cy="752475"/>
          </a:xfrm>
          <a:prstGeom prst="rect">
            <a:avLst/>
          </a:prstGeom>
          <a:noFill/>
          <a:ln w="9525">
            <a:noFill/>
            <a:miter lim="800000"/>
            <a:headEnd/>
            <a:tailEnd/>
          </a:ln>
        </p:spPr>
      </p:pic>
      <p:pic>
        <p:nvPicPr>
          <p:cNvPr id="182279" name="Object 3"/>
          <p:cNvPicPr>
            <a:picLocks noChangeAspect="1" noChangeArrowheads="1"/>
          </p:cNvPicPr>
          <p:nvPr/>
        </p:nvPicPr>
        <p:blipFill>
          <a:blip r:embed="rId4" cstate="print"/>
          <a:srcRect/>
          <a:stretch>
            <a:fillRect/>
          </a:stretch>
        </p:blipFill>
        <p:spPr bwMode="auto">
          <a:xfrm>
            <a:off x="1643063" y="4143375"/>
            <a:ext cx="3940175" cy="1976438"/>
          </a:xfrm>
          <a:prstGeom prst="rect">
            <a:avLst/>
          </a:prstGeom>
          <a:noFill/>
          <a:ln w="9525">
            <a:noFill/>
            <a:miter lim="800000"/>
            <a:headEnd/>
            <a:tailEnd/>
          </a:ln>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
          <p:cNvSpPr>
            <a:spLocks noGrp="1"/>
          </p:cNvSpPr>
          <p:nvPr>
            <p:ph type="title"/>
          </p:nvPr>
        </p:nvSpPr>
        <p:spPr/>
        <p:txBody>
          <a:bodyPr/>
          <a:lstStyle/>
          <a:p>
            <a:r>
              <a:rPr lang="zh-CN" altLang="en-US" dirty="0">
                <a:latin typeface="黑体" pitchFamily="49" charset="-122"/>
                <a:ea typeface="黑体" pitchFamily="49" charset="-122"/>
              </a:rPr>
              <a:t>一维字符数组与字符串</a:t>
            </a:r>
          </a:p>
        </p:txBody>
      </p:sp>
      <p:sp>
        <p:nvSpPr>
          <p:cNvPr id="183299" name="内容占位符 2"/>
          <p:cNvSpPr>
            <a:spLocks noGrp="1"/>
          </p:cNvSpPr>
          <p:nvPr>
            <p:ph idx="1"/>
          </p:nvPr>
        </p:nvSpPr>
        <p:spPr/>
        <p:txBody>
          <a:bodyPr/>
          <a:lstStyle/>
          <a:p>
            <a:r>
              <a:rPr lang="zh-CN" altLang="en-US" dirty="0"/>
              <a:t>区别</a:t>
            </a:r>
            <a:endParaRPr lang="en-US" altLang="zh-CN" dirty="0"/>
          </a:p>
          <a:p>
            <a:pPr lvl="1"/>
            <a:r>
              <a:rPr lang="zh-CN" altLang="en-US" dirty="0"/>
              <a:t>字符串可以存放在字符数组中，但该字符数组中</a:t>
            </a:r>
            <a:r>
              <a:rPr lang="zh-CN" altLang="en-US" dirty="0">
                <a:solidFill>
                  <a:srgbClr val="FF0000"/>
                </a:solidFill>
              </a:rPr>
              <a:t>必须存储一个显式的'\0'字符</a:t>
            </a:r>
            <a:r>
              <a:rPr lang="zh-CN" altLang="en-US" dirty="0"/>
              <a:t>来作为字符串的结束标记</a:t>
            </a:r>
            <a:endParaRPr lang="en-US" altLang="zh-CN" dirty="0"/>
          </a:p>
          <a:p>
            <a:pPr lvl="2"/>
            <a:r>
              <a:rPr lang="zh-CN" altLang="en-US" dirty="0"/>
              <a:t>字符数组中，</a:t>
            </a:r>
            <a:r>
              <a:rPr lang="zh-CN" altLang="en-US" dirty="0">
                <a:solidFill>
                  <a:schemeClr val="hlink"/>
                </a:solidFill>
              </a:rPr>
              <a:t> '</a:t>
            </a:r>
            <a:r>
              <a:rPr lang="en-US" altLang="zh-CN" dirty="0">
                <a:solidFill>
                  <a:schemeClr val="hlink"/>
                </a:solidFill>
              </a:rPr>
              <a:t>\0</a:t>
            </a:r>
            <a:r>
              <a:rPr lang="zh-CN" altLang="en-US" dirty="0">
                <a:solidFill>
                  <a:schemeClr val="hlink"/>
                </a:solidFill>
              </a:rPr>
              <a:t>'</a:t>
            </a:r>
            <a:r>
              <a:rPr lang="zh-CN" altLang="en-US" dirty="0"/>
              <a:t>后的字符不属于该字符串</a:t>
            </a:r>
            <a:endParaRPr lang="en-US" altLang="zh-CN" dirty="0"/>
          </a:p>
          <a:p>
            <a:pPr lvl="2"/>
            <a:endParaRPr lang="en-US" altLang="zh-CN" dirty="0"/>
          </a:p>
          <a:p>
            <a:pPr lvl="1"/>
            <a:r>
              <a:rPr lang="zh-CN" altLang="en-US" dirty="0"/>
              <a:t>任一个字符数组不一定都是字符串，因为并</a:t>
            </a:r>
            <a:r>
              <a:rPr lang="zh-CN" altLang="en-US" dirty="0">
                <a:solidFill>
                  <a:srgbClr val="FF0000"/>
                </a:solidFill>
              </a:rPr>
              <a:t>不要求</a:t>
            </a:r>
            <a:r>
              <a:rPr lang="zh-CN" altLang="en-US" dirty="0"/>
              <a:t>字符数组中必须存在'\0'字符!</a:t>
            </a:r>
            <a:endParaRPr lang="en-US" altLang="zh-CN" dirty="0"/>
          </a:p>
          <a:p>
            <a:pPr lvl="2"/>
            <a:r>
              <a:rPr lang="zh-CN" altLang="en-US" dirty="0"/>
              <a:t>如果字符数组中存在</a:t>
            </a:r>
            <a:r>
              <a:rPr lang="zh-CN" altLang="en-US" dirty="0">
                <a:solidFill>
                  <a:schemeClr val="hlink"/>
                </a:solidFill>
              </a:rPr>
              <a:t>'</a:t>
            </a:r>
            <a:r>
              <a:rPr lang="en-US" altLang="zh-CN" dirty="0">
                <a:solidFill>
                  <a:schemeClr val="hlink"/>
                </a:solidFill>
              </a:rPr>
              <a:t>\0</a:t>
            </a:r>
            <a:r>
              <a:rPr lang="zh-CN" altLang="en-US" dirty="0">
                <a:solidFill>
                  <a:schemeClr val="hlink"/>
                </a:solidFill>
              </a:rPr>
              <a:t>' </a:t>
            </a:r>
            <a:r>
              <a:rPr lang="zh-CN" altLang="en-US" dirty="0"/>
              <a:t>，则</a:t>
            </a:r>
            <a:r>
              <a:rPr lang="zh-CN" altLang="en-US" dirty="0">
                <a:solidFill>
                  <a:schemeClr val="hlink"/>
                </a:solidFill>
              </a:rPr>
              <a:t>'</a:t>
            </a:r>
            <a:r>
              <a:rPr lang="en-US" altLang="zh-CN" dirty="0">
                <a:solidFill>
                  <a:schemeClr val="hlink"/>
                </a:solidFill>
              </a:rPr>
              <a:t>\0</a:t>
            </a:r>
            <a:r>
              <a:rPr lang="zh-CN" altLang="en-US" dirty="0">
                <a:solidFill>
                  <a:schemeClr val="hlink"/>
                </a:solidFill>
              </a:rPr>
              <a:t>'</a:t>
            </a:r>
            <a:r>
              <a:rPr lang="zh-CN" altLang="en-US" dirty="0"/>
              <a:t>及其前面的字符一起构成字符串</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
          <p:cNvSpPr>
            <a:spLocks noGrp="1"/>
          </p:cNvSpPr>
          <p:nvPr>
            <p:ph type="title"/>
          </p:nvPr>
        </p:nvSpPr>
        <p:spPr/>
        <p:txBody>
          <a:bodyPr/>
          <a:lstStyle/>
          <a:p>
            <a:r>
              <a:rPr lang="zh-CN" altLang="en-US" dirty="0">
                <a:latin typeface="黑体" pitchFamily="49" charset="-122"/>
                <a:ea typeface="黑体" pitchFamily="49" charset="-122"/>
              </a:rPr>
              <a:t>举例</a:t>
            </a:r>
          </a:p>
        </p:txBody>
      </p:sp>
      <p:sp>
        <p:nvSpPr>
          <p:cNvPr id="2" name="矩形 1"/>
          <p:cNvSpPr/>
          <p:nvPr/>
        </p:nvSpPr>
        <p:spPr>
          <a:xfrm>
            <a:off x="323528" y="1844824"/>
            <a:ext cx="8607300" cy="3970318"/>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char </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carr</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[5]={'1','2','3','4','5'}; 	</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en-US" altLang="zh-CN" sz="1800" b="1" i="0" u="none" strike="noStrike" kern="1200" cap="none" spc="0" normalizeH="0" baseline="0" noProof="0" dirty="0" err="1">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carr</a:t>
            </a:r>
            <a:r>
              <a:rPr kumimoji="0" lang="zh-CN" altLang="en-US"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为一般性字符数组</a:t>
            </a:r>
            <a:endParaRPr kumimoji="0" lang="zh-CN" altLang="en-US"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char</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str1[5]={'I',' ','</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c','a','n</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//str1</a:t>
            </a:r>
            <a:r>
              <a:rPr kumimoji="0" lang="zh-CN" altLang="en-US"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为一般性字符数组</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char</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str2[6]={'I',' ','</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c','a','n</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','\0'};</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使</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str2</a:t>
            </a:r>
            <a:r>
              <a:rPr kumimoji="0" lang="zh-CN" altLang="en-US"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为字符串</a:t>
            </a:r>
            <a:endParaRPr kumimoji="0" lang="zh-CN" altLang="en-US"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char</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str3[6]= "I can"; 		</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//str3</a:t>
            </a:r>
            <a:r>
              <a:rPr kumimoji="0" lang="zh-CN" altLang="en-US"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为字符串</a:t>
            </a:r>
            <a:endParaRPr kumimoji="0" lang="zh-CN" altLang="en-US"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cout</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&lt;&lt;"</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carr</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for</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en-US" altLang="zh-CN" sz="1800" b="1" i="0" u="none" strike="noStrike" kern="1200" cap="none" spc="0" normalizeH="0" baseline="0" noProof="0" dirty="0" err="1">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=0; </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&lt;5; </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只输出数组前</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5</a:t>
            </a:r>
            <a:r>
              <a:rPr kumimoji="0" lang="zh-CN" altLang="en-US"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个元素值</a:t>
            </a:r>
            <a:endPar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cout</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&lt;&lt;</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carr</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cout</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&lt;&lt;</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endl</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cout</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&lt;&lt;"str1=";</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for</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=0; </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&lt;5; </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只输出数组前</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5</a:t>
            </a:r>
            <a:r>
              <a:rPr kumimoji="0" lang="zh-CN" altLang="en-US"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个元素值</a:t>
            </a:r>
            <a:endPar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cout</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&lt;&lt;str1[</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cout</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&lt;&lt;</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endl</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cout</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&lt;&lt;"str2="&lt;&lt;str2&lt;&lt;</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endl</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对字符串直接输出</a:t>
            </a:r>
            <a:endPar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cout</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&lt;&lt;"str3="&lt;&lt;str3&lt;&lt;</a:t>
            </a:r>
            <a:r>
              <a:rPr kumimoji="0" lang="en-US" altLang="zh-CN" sz="18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endl</a:t>
            </a:r>
            <a:r>
              <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对字符串直接输出</a:t>
            </a:r>
            <a:endPar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6" name="矩形 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47D2B6-E0D8-4386-B25A-C26700DB8EE7}"/>
              </a:ext>
            </a:extLst>
          </p:cNvPr>
          <p:cNvSpPr>
            <a:spLocks noGrp="1"/>
          </p:cNvSpPr>
          <p:nvPr>
            <p:ph idx="1"/>
          </p:nvPr>
        </p:nvSpPr>
        <p:spPr/>
        <p:txBody>
          <a:bodyPr/>
          <a:lstStyle/>
          <a:p>
            <a:pPr marL="0" indent="0">
              <a:buNone/>
            </a:pPr>
            <a:r>
              <a:rPr lang="zh-CN" altLang="en-US" dirty="0"/>
              <a:t>一维字符数组与字符串</a:t>
            </a:r>
          </a:p>
        </p:txBody>
      </p:sp>
      <p:sp>
        <p:nvSpPr>
          <p:cNvPr id="3" name="标题 2">
            <a:extLst>
              <a:ext uri="{FF2B5EF4-FFF2-40B4-BE49-F238E27FC236}">
                <a16:creationId xmlns:a16="http://schemas.microsoft.com/office/drawing/2014/main" id="{DCF9D445-FC34-4936-8E8F-982792B2DA94}"/>
              </a:ext>
            </a:extLst>
          </p:cNvPr>
          <p:cNvSpPr>
            <a:spLocks noGrp="1"/>
          </p:cNvSpPr>
          <p:nvPr>
            <p:ph type="title"/>
          </p:nvPr>
        </p:nvSpPr>
        <p:spPr/>
        <p:txBody>
          <a:bodyPr/>
          <a:lstStyle/>
          <a:p>
            <a:r>
              <a:rPr lang="en-US" altLang="zh-CN" dirty="0"/>
              <a:t>Summary</a:t>
            </a:r>
            <a:endParaRPr lang="zh-CN" altLang="en-US" dirty="0"/>
          </a:p>
        </p:txBody>
      </p:sp>
      <p:sp>
        <p:nvSpPr>
          <p:cNvPr id="4" name="灯片编号占位符 3">
            <a:extLst>
              <a:ext uri="{FF2B5EF4-FFF2-40B4-BE49-F238E27FC236}">
                <a16:creationId xmlns:a16="http://schemas.microsoft.com/office/drawing/2014/main" id="{B4DDC93F-E64F-4AF6-B98F-BB85760B3EDB}"/>
              </a:ext>
            </a:extLst>
          </p:cNvPr>
          <p:cNvSpPr>
            <a:spLocks noGrp="1"/>
          </p:cNvSpPr>
          <p:nvPr>
            <p:ph type="sldNum" sz="quarter" idx="11"/>
          </p:nvPr>
        </p:nvSpPr>
        <p:spPr/>
        <p:txBody>
          <a:bodyPr/>
          <a:lstStyle/>
          <a:p>
            <a:pPr>
              <a:defRPr/>
            </a:pPr>
            <a:fld id="{D5143908-0819-4B70-B92B-71A05F9F97D4}" type="slidenum">
              <a:rPr lang="zh-CN" altLang="en-US" smtClean="0"/>
              <a:pPr>
                <a:defRPr/>
              </a:pPr>
              <a:t>68</a:t>
            </a:fld>
            <a:endParaRPr lang="zh-CN" altLang="en-US" dirty="0"/>
          </a:p>
        </p:txBody>
      </p:sp>
    </p:spTree>
    <p:extLst>
      <p:ext uri="{BB962C8B-B14F-4D97-AF65-F5344CB8AC3E}">
        <p14:creationId xmlns:p14="http://schemas.microsoft.com/office/powerpoint/2010/main" val="2557425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bwMode="auto">
          <a:xfrm>
            <a:off x="914400" y="709811"/>
            <a:ext cx="7315200" cy="2143125"/>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zh-CN" altLang="en-US" sz="2600" dirty="0">
                <a:solidFill>
                  <a:srgbClr val="000000"/>
                </a:solidFill>
              </a:rPr>
              <a:t>以下定义语句中在使用中会报错的是：</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5" name="矩形 4"/>
          <p:cNvSpPr/>
          <p:nvPr>
            <p:custDataLst>
              <p:tags r:id="rId3"/>
            </p:custDataLst>
          </p:nvPr>
        </p:nvSpPr>
        <p:spPr bwMode="auto">
          <a:xfrm>
            <a:off x="1828800" y="2786063"/>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char </a:t>
            </a:r>
            <a:r>
              <a:rPr lang="en-US" altLang="zh-CN" sz="2600" dirty="0" err="1">
                <a:solidFill>
                  <a:srgbClr val="000000"/>
                </a:solidFill>
              </a:rPr>
              <a:t>str</a:t>
            </a:r>
            <a:r>
              <a:rPr lang="en-US" altLang="zh-CN" sz="2600" dirty="0">
                <a:solidFill>
                  <a:srgbClr val="000000"/>
                </a:solidFill>
              </a:rPr>
              <a:t>[]="Hello World! ";</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6" name="矩形 5"/>
          <p:cNvSpPr/>
          <p:nvPr>
            <p:custDataLst>
              <p:tags r:id="rId4"/>
            </p:custDataLst>
          </p:nvPr>
        </p:nvSpPr>
        <p:spPr bwMode="auto">
          <a:xfrm>
            <a:off x="1828800" y="3643313"/>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char </a:t>
            </a:r>
            <a:r>
              <a:rPr lang="en-US" altLang="zh-CN" sz="2600" dirty="0" err="1">
                <a:solidFill>
                  <a:srgbClr val="000000"/>
                </a:solidFill>
              </a:rPr>
              <a:t>str</a:t>
            </a:r>
            <a:r>
              <a:rPr lang="en-US" altLang="zh-CN" sz="2600" dirty="0">
                <a:solidFill>
                  <a:srgbClr val="000000"/>
                </a:solidFill>
              </a:rPr>
              <a:t>[10]="</a:t>
            </a:r>
            <a:r>
              <a:rPr lang="zh-CN" altLang="en-US" sz="2600" dirty="0">
                <a:solidFill>
                  <a:srgbClr val="000000"/>
                </a:solidFill>
              </a:rPr>
              <a:t>我是中国人</a:t>
            </a:r>
            <a:r>
              <a:rPr lang="en-US" altLang="zh-CN" sz="2600" dirty="0">
                <a:solidFill>
                  <a:srgbClr val="000000"/>
                </a:solidFill>
              </a:rPr>
              <a:t>";</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7" name="矩形 6"/>
          <p:cNvSpPr/>
          <p:nvPr>
            <p:custDataLst>
              <p:tags r:id="rId5"/>
            </p:custDataLst>
          </p:nvPr>
        </p:nvSpPr>
        <p:spPr bwMode="auto">
          <a:xfrm>
            <a:off x="1828800" y="4500563"/>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char </a:t>
            </a:r>
            <a:r>
              <a:rPr lang="en-US" altLang="zh-CN" sz="2600" dirty="0" err="1">
                <a:solidFill>
                  <a:srgbClr val="000000"/>
                </a:solidFill>
              </a:rPr>
              <a:t>str</a:t>
            </a:r>
            <a:r>
              <a:rPr lang="en-US" altLang="zh-CN" sz="2600" dirty="0">
                <a:solidFill>
                  <a:srgbClr val="000000"/>
                </a:solidFill>
              </a:rPr>
              <a:t>[20]=</a:t>
            </a:r>
            <a:r>
              <a:rPr lang="pt-BR" altLang="zh-CN" sz="2600" dirty="0">
                <a:solidFill>
                  <a:srgbClr val="000000"/>
                </a:solidFill>
              </a:rPr>
              <a:t>{"a","b","c","d","e","\0"};</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8" name="矩形 7"/>
          <p:cNvSpPr/>
          <p:nvPr>
            <p:custDataLst>
              <p:tags r:id="rId6"/>
            </p:custDataLst>
          </p:nvPr>
        </p:nvSpPr>
        <p:spPr bwMode="auto">
          <a:xfrm>
            <a:off x="1828800" y="5357813"/>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char </a:t>
            </a:r>
            <a:r>
              <a:rPr lang="en-US" altLang="zh-CN" sz="2600" dirty="0" err="1">
                <a:solidFill>
                  <a:srgbClr val="000000"/>
                </a:solidFill>
              </a:rPr>
              <a:t>str</a:t>
            </a:r>
            <a:r>
              <a:rPr lang="en-US" altLang="zh-CN" sz="2600" dirty="0">
                <a:solidFill>
                  <a:srgbClr val="000000"/>
                </a:solidFill>
              </a:rPr>
              <a:t>[20]="Hello World! ";</a:t>
            </a:r>
            <a:endParaRPr lang="zh-CN" altLang="en-US" sz="2600" dirty="0">
              <a:solidFill>
                <a:srgbClr val="000000"/>
              </a:solidFill>
            </a:endParaRPr>
          </a:p>
        </p:txBody>
      </p:sp>
      <p:sp>
        <p:nvSpPr>
          <p:cNvPr id="9" name="矩形 8"/>
          <p:cNvSpPr>
            <a:spLocks noChangeAspect="1"/>
          </p:cNvSpPr>
          <p:nvPr>
            <p:custDataLst>
              <p:tags r:id="rId7"/>
            </p:custDataLst>
          </p:nvPr>
        </p:nvSpPr>
        <p:spPr bwMode="auto">
          <a:xfrm>
            <a:off x="1114425" y="285035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A</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0" name="矩形 9"/>
          <p:cNvSpPr>
            <a:spLocks noChangeAspect="1"/>
          </p:cNvSpPr>
          <p:nvPr>
            <p:custDataLst>
              <p:tags r:id="rId8"/>
            </p:custDataLst>
          </p:nvPr>
        </p:nvSpPr>
        <p:spPr bwMode="auto">
          <a:xfrm>
            <a:off x="1114425" y="3707606"/>
            <a:ext cx="514350" cy="514350"/>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B</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1" name="矩形 10"/>
          <p:cNvSpPr>
            <a:spLocks noChangeAspect="1"/>
          </p:cNvSpPr>
          <p:nvPr>
            <p:custDataLst>
              <p:tags r:id="rId9"/>
            </p:custDataLst>
          </p:nvPr>
        </p:nvSpPr>
        <p:spPr bwMode="auto">
          <a:xfrm>
            <a:off x="1114425" y="4564856"/>
            <a:ext cx="514350" cy="514350"/>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C</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2" name="矩形 11"/>
          <p:cNvSpPr>
            <a:spLocks noChangeAspect="1"/>
          </p:cNvSpPr>
          <p:nvPr>
            <p:custDataLst>
              <p:tags r:id="rId10"/>
            </p:custDataLst>
          </p:nvPr>
        </p:nvSpPr>
        <p:spPr bwMode="auto">
          <a:xfrm>
            <a:off x="1114425" y="5422106"/>
            <a:ext cx="514350" cy="514350"/>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D</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3" name="圆角矩形 12"/>
          <p:cNvSpPr/>
          <p:nvPr>
            <p:custDataLst>
              <p:tags r:id="rId11"/>
            </p:custDataLst>
          </p:nvPr>
        </p:nvSpPr>
        <p:spPr bwMode="auto">
          <a:xfrm>
            <a:off x="6257925" y="600932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Times New Roman" pitchFamily="18" charset="0"/>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5"/>
              </p:custDataLst>
            </p:nvPr>
          </p:nvSpPr>
          <p:spPr bwMode="auto">
            <a:xfrm>
              <a:off x="0" y="0"/>
              <a:ext cx="2540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p:nvPr>
              <p:custDataLst>
                <p:tags r:id="rId16"/>
              </p:custDataLst>
            </p:nvPr>
          </p:nvSpPr>
          <p:spPr bwMode="auto">
            <a:xfrm>
              <a:off x="254000" y="0"/>
              <a:ext cx="1270000" cy="635000"/>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kumimoji="0" lang="zh-CN" altLang="en-US" sz="2600" b="0" i="0" u="none" strike="noStrike" cap="none" normalizeH="0" baseline="0">
                  <a:ln>
                    <a:noFill/>
                  </a:ln>
                  <a:solidFill>
                    <a:srgbClr val="000000"/>
                  </a:solidFill>
                  <a:effectLst/>
                  <a:latin typeface="Times New Roman" pitchFamily="18" charset="0"/>
                </a:rPr>
                <a:t>多选题</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18" name="TipText"/>
            <p:cNvSpPr txBox="1"/>
            <p:nvPr>
              <p:custDataLst>
                <p:tags r:id="rId17"/>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1203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pPr eaLnBrk="1" hangingPunct="1"/>
            <a:r>
              <a:rPr lang="zh-CN" altLang="en-US">
                <a:latin typeface="黑体" pitchFamily="49" charset="-122"/>
                <a:ea typeface="黑体" pitchFamily="49" charset="-122"/>
              </a:rPr>
              <a:t>数组类型</a:t>
            </a:r>
          </a:p>
        </p:txBody>
      </p:sp>
      <p:sp>
        <p:nvSpPr>
          <p:cNvPr id="142339" name="内容占位符 2"/>
          <p:cNvSpPr>
            <a:spLocks noGrp="1"/>
          </p:cNvSpPr>
          <p:nvPr>
            <p:ph idx="1"/>
          </p:nvPr>
        </p:nvSpPr>
        <p:spPr/>
        <p:txBody>
          <a:bodyPr/>
          <a:lstStyle/>
          <a:p>
            <a:pPr eaLnBrk="1" hangingPunct="1"/>
            <a:r>
              <a:rPr lang="zh-CN" altLang="en-US"/>
              <a:t>数组</a:t>
            </a:r>
            <a:r>
              <a:rPr lang="en-US" altLang="zh-CN"/>
              <a:t>(Array)</a:t>
            </a:r>
          </a:p>
          <a:p>
            <a:pPr lvl="1" eaLnBrk="1" hangingPunct="1"/>
            <a:r>
              <a:rPr lang="zh-CN" altLang="en-US">
                <a:solidFill>
                  <a:schemeClr val="hlink"/>
                </a:solidFill>
              </a:rPr>
              <a:t>数组</a:t>
            </a:r>
            <a:r>
              <a:rPr lang="zh-CN" altLang="en-US"/>
              <a:t>是</a:t>
            </a:r>
            <a:r>
              <a:rPr lang="zh-CN" altLang="en-US">
                <a:solidFill>
                  <a:schemeClr val="hlink"/>
                </a:solidFill>
              </a:rPr>
              <a:t>同类型元素</a:t>
            </a:r>
            <a:r>
              <a:rPr lang="zh-CN" altLang="en-US"/>
              <a:t>（分量）的</a:t>
            </a:r>
            <a:r>
              <a:rPr lang="zh-CN" altLang="en-US">
                <a:solidFill>
                  <a:schemeClr val="hlink"/>
                </a:solidFill>
              </a:rPr>
              <a:t>有序组合体</a:t>
            </a:r>
            <a:r>
              <a:rPr lang="zh-CN" altLang="en-US"/>
              <a:t>。元素的类型可以是</a:t>
            </a:r>
            <a:r>
              <a:rPr lang="en-US" altLang="zh-CN"/>
              <a:t>C++</a:t>
            </a:r>
            <a:r>
              <a:rPr lang="zh-CN" altLang="en-US"/>
              <a:t>语言中允许使用的任何一种数据类型（包括任何用户自定义类型）</a:t>
            </a:r>
            <a:endParaRPr lang="en-US" altLang="zh-CN"/>
          </a:p>
          <a:p>
            <a:pPr lvl="1" eaLnBrk="1" hangingPunct="1"/>
            <a:r>
              <a:rPr lang="zh-CN" altLang="en-US"/>
              <a:t>数组中的每个</a:t>
            </a:r>
            <a:r>
              <a:rPr lang="zh-CN" altLang="en-US">
                <a:solidFill>
                  <a:schemeClr val="hlink"/>
                </a:solidFill>
              </a:rPr>
              <a:t>元素</a:t>
            </a:r>
            <a:r>
              <a:rPr lang="zh-CN" altLang="en-US"/>
              <a:t>都有与其</a:t>
            </a:r>
            <a:r>
              <a:rPr lang="zh-CN" altLang="en-US">
                <a:solidFill>
                  <a:schemeClr val="hlink"/>
                </a:solidFill>
              </a:rPr>
              <a:t>对应的下标</a:t>
            </a:r>
            <a:r>
              <a:rPr lang="zh-CN" altLang="en-US"/>
              <a:t>以标明该元素在数组中的位置。对数组元素的访问通常借助于下标来进行，元素也被称为</a:t>
            </a:r>
            <a:r>
              <a:rPr lang="zh-CN" altLang="en-US">
                <a:solidFill>
                  <a:schemeClr val="hlink"/>
                </a:solidFill>
              </a:rPr>
              <a:t>下标变量</a:t>
            </a:r>
            <a:r>
              <a:rPr lang="zh-CN" altLang="en-US"/>
              <a:t>。每个数组元素（即下标变量）都可以当作单个变量来使用</a:t>
            </a:r>
          </a:p>
        </p:txBody>
      </p:sp>
      <p:sp>
        <p:nvSpPr>
          <p:cNvPr id="4" name="矩形 3">
            <a:hlinkClick r:id="rId3" action="ppaction://hlinksldjump"/>
          </p:cNvPr>
          <p:cNvSpPr/>
          <p:nvPr/>
        </p:nvSpPr>
        <p:spPr>
          <a:xfrm>
            <a:off x="2"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数组概述 ■</a:t>
            </a:r>
          </a:p>
        </p:txBody>
      </p:sp>
      <p:sp>
        <p:nvSpPr>
          <p:cNvPr id="5" name="矩形 4">
            <a:hlinkClick r:id="" action="ppaction://noaction"/>
          </p:cNvPr>
          <p:cNvSpPr/>
          <p:nvPr/>
        </p:nvSpPr>
        <p:spPr>
          <a:xfrm>
            <a:off x="2" y="23336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一维数组 □</a:t>
            </a:r>
          </a:p>
        </p:txBody>
      </p:sp>
      <p:sp>
        <p:nvSpPr>
          <p:cNvPr id="6" name="矩形 5">
            <a:hlinkClick r:id="" action="ppaction://noaction"/>
          </p:cNvPr>
          <p:cNvSpPr/>
          <p:nvPr/>
        </p:nvSpPr>
        <p:spPr>
          <a:xfrm>
            <a:off x="2" y="414340"/>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二维数组 □</a:t>
            </a:r>
          </a:p>
        </p:txBody>
      </p:sp>
      <p:sp>
        <p:nvSpPr>
          <p:cNvPr id="7" name="矩形 6">
            <a:hlinkClick r:id="" action="ppaction://noaction"/>
          </p:cNvPr>
          <p:cNvSpPr/>
          <p:nvPr/>
        </p:nvSpPr>
        <p:spPr>
          <a:xfrm>
            <a:off x="2" y="593727"/>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字符数组 □</a:t>
            </a:r>
          </a:p>
        </p:txBody>
      </p:sp>
      <p:sp>
        <p:nvSpPr>
          <p:cNvPr id="8" name="矩形 7">
            <a:hlinkClick r:id="" action="ppaction://noaction"/>
          </p:cNvPr>
          <p:cNvSpPr/>
          <p:nvPr/>
        </p:nvSpPr>
        <p:spPr>
          <a:xfrm>
            <a:off x="2786065"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复合数据类型</a:t>
            </a:r>
          </a:p>
        </p:txBody>
      </p:sp>
      <p:sp>
        <p:nvSpPr>
          <p:cNvPr id="9" name="矩形 8">
            <a:hlinkClick r:id="" action="ppaction://noaction"/>
          </p:cNvPr>
          <p:cNvSpPr/>
          <p:nvPr/>
        </p:nvSpPr>
        <p:spPr>
          <a:xfrm>
            <a:off x="2786065" y="233365"/>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数组类型</a:t>
            </a:r>
          </a:p>
        </p:txBody>
      </p:sp>
      <p:sp>
        <p:nvSpPr>
          <p:cNvPr id="10" name="矩形 9">
            <a:hlinkClick r:id="" action="ppaction://noaction"/>
          </p:cNvPr>
          <p:cNvSpPr/>
          <p:nvPr/>
        </p:nvSpPr>
        <p:spPr>
          <a:xfrm>
            <a:off x="2786065" y="41434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zh-CN" altLang="en-US" sz="1200" b="1" dirty="0">
              <a:solidFill>
                <a:srgbClr val="820064"/>
              </a:solidFill>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2" y="594002"/>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zh-CN" altLang="en-US" sz="1200" b="1" dirty="0">
              <a:solidFill>
                <a:srgbClr val="820064"/>
              </a:solidFill>
              <a:latin typeface="Courier New" pitchFamily="49" charset="0"/>
              <a:ea typeface="黑体" panose="02010609060101010101" pitchFamily="49" charset="-122"/>
              <a:cs typeface="Courier New" pitchFamily="49" charset="0"/>
            </a:endParaRPr>
          </a:p>
        </p:txBody>
      </p:sp>
    </p:spTree>
  </p:cSld>
  <p:clrMapOvr>
    <a:masterClrMapping/>
  </p:clrMapOvr>
  <p:extLst mod="1"/>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2344175-BAFB-4723-9259-872E20D334FF}"/>
              </a:ext>
            </a:extLst>
          </p:cNvPr>
          <p:cNvSpPr>
            <a:spLocks noGrp="1"/>
          </p:cNvSpPr>
          <p:nvPr>
            <p:ph type="sldNum" sz="quarter" idx="10"/>
          </p:nvPr>
        </p:nvSpPr>
        <p:spPr/>
        <p:txBody>
          <a:bodyPr/>
          <a:lstStyle/>
          <a:p>
            <a:pPr>
              <a:defRPr/>
            </a:pPr>
            <a:fld id="{AE0236F8-D03A-44C4-BBAF-EC129E3188FA}" type="slidenum">
              <a:rPr lang="ko-KR" altLang="en-US" smtClean="0"/>
              <a:pPr>
                <a:defRPr/>
              </a:pPr>
              <a:t>70</a:t>
            </a:fld>
            <a:endParaRPr lang="en-US" altLang="ko-KR"/>
          </a:p>
        </p:txBody>
      </p:sp>
      <p:sp>
        <p:nvSpPr>
          <p:cNvPr id="5" name="文本框 4">
            <a:extLst>
              <a:ext uri="{FF2B5EF4-FFF2-40B4-BE49-F238E27FC236}">
                <a16:creationId xmlns:a16="http://schemas.microsoft.com/office/drawing/2014/main" id="{7E25D27A-F5A0-45A8-A3C5-92C115D09C6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以下程序的执行结果是</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s[]={‘</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’,’\0’,’c’,’\0’};</a:t>
            </a: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&lt;&lt;s;</a:t>
            </a:r>
          </a:p>
        </p:txBody>
      </p:sp>
      <p:sp>
        <p:nvSpPr>
          <p:cNvPr id="6" name="文本框 5">
            <a:extLst>
              <a:ext uri="{FF2B5EF4-FFF2-40B4-BE49-F238E27FC236}">
                <a16:creationId xmlns:a16="http://schemas.microsoft.com/office/drawing/2014/main" id="{217D8C36-F690-4032-8FDE-91B0F4401D81}"/>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7" name="文本框 6">
            <a:extLst>
              <a:ext uri="{FF2B5EF4-FFF2-40B4-BE49-F238E27FC236}">
                <a16:creationId xmlns:a16="http://schemas.microsoft.com/office/drawing/2014/main" id="{3A6ECE1A-0B8D-4E78-A5A2-8B495E7330F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p>
        </p:txBody>
      </p:sp>
      <p:sp>
        <p:nvSpPr>
          <p:cNvPr id="8" name="文本框 7">
            <a:extLst>
              <a:ext uri="{FF2B5EF4-FFF2-40B4-BE49-F238E27FC236}">
                <a16:creationId xmlns:a16="http://schemas.microsoft.com/office/drawing/2014/main" id="{CC98741C-E5CF-403B-92DF-6DC67DA331B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 c</a:t>
            </a:r>
          </a:p>
        </p:txBody>
      </p:sp>
      <p:sp>
        <p:nvSpPr>
          <p:cNvPr id="9" name="文本框 8">
            <a:extLst>
              <a:ext uri="{FF2B5EF4-FFF2-40B4-BE49-F238E27FC236}">
                <a16:creationId xmlns:a16="http://schemas.microsoft.com/office/drawing/2014/main" id="{2CDB7518-C29C-4F68-9B62-3652265557C6}"/>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以上都不对</a:t>
            </a:r>
          </a:p>
        </p:txBody>
      </p:sp>
      <p:sp>
        <p:nvSpPr>
          <p:cNvPr id="10" name="椭圆 9">
            <a:extLst>
              <a:ext uri="{FF2B5EF4-FFF2-40B4-BE49-F238E27FC236}">
                <a16:creationId xmlns:a16="http://schemas.microsoft.com/office/drawing/2014/main" id="{125339F8-EF39-4D14-A65B-59A320F1ADE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8235A43-32F6-4E94-B709-59D7DF32FAE3}"/>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C861941-9A38-42A9-A244-2C213C4D2652}"/>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D0EDED2-BD82-4C86-8FDE-432D045FA4DD}"/>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964439B2-2500-48DF-ACBF-09DBADDFBA54}"/>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a:extLst>
              <a:ext uri="{FF2B5EF4-FFF2-40B4-BE49-F238E27FC236}">
                <a16:creationId xmlns:a16="http://schemas.microsoft.com/office/drawing/2014/main" id="{74B86C63-69A0-4752-A78B-D57D2D5D3C14}"/>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0EDEEE9B-5FD2-4510-83E7-865C107F6204}"/>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78FE383F-0405-4F3B-A7F4-3A355542E280}"/>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EC38D07C-5DC7-44F8-9FE2-E45D4B9DACA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2DEAAEC1-6CDE-4016-8BE9-1EE3D5ACCF2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7796228C-F5FC-4F38-A4D9-FEB1601D59B5}"/>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937956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p:cNvSpPr>
            <a:spLocks noGrp="1"/>
          </p:cNvSpPr>
          <p:nvPr>
            <p:ph type="title"/>
          </p:nvPr>
        </p:nvSpPr>
        <p:spPr/>
        <p:txBody>
          <a:bodyPr/>
          <a:lstStyle/>
          <a:p>
            <a:r>
              <a:rPr lang="zh-CN" altLang="en-US" dirty="0">
                <a:latin typeface="黑体" pitchFamily="49" charset="-122"/>
                <a:ea typeface="黑体" pitchFamily="49" charset="-122"/>
              </a:rPr>
              <a:t>二维字符数组</a:t>
            </a:r>
          </a:p>
        </p:txBody>
      </p:sp>
      <p:sp>
        <p:nvSpPr>
          <p:cNvPr id="161798" name="矩形 5"/>
          <p:cNvSpPr>
            <a:spLocks noChangeArrowheads="1"/>
          </p:cNvSpPr>
          <p:nvPr/>
        </p:nvSpPr>
        <p:spPr bwMode="auto">
          <a:xfrm>
            <a:off x="899592" y="1943100"/>
            <a:ext cx="7643813" cy="39147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5000"/>
              </a:lnSpc>
              <a:spcBef>
                <a:spcPct val="0"/>
              </a:spcBef>
              <a:spcAft>
                <a:spcPct val="0"/>
              </a:spcAft>
              <a:buClrTx/>
              <a:buSzTx/>
              <a:buFont typeface="Wingdings" pitchFamily="2" charset="2"/>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char</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arr1[3][20]={"12345", "C++ OK!", </a:t>
            </a:r>
          </a:p>
          <a:p>
            <a:pPr marL="0" marR="0" lvl="0" indent="0" algn="l" defTabSz="914400" rtl="0" eaLnBrk="1" fontAlgn="base" latinLnBrk="0" hangingPunct="1">
              <a:lnSpc>
                <a:spcPct val="105000"/>
              </a:lnSpc>
              <a:spcBef>
                <a:spcPct val="0"/>
              </a:spcBef>
              <a:spcAft>
                <a:spcPct val="0"/>
              </a:spcAft>
              <a:buClrTx/>
              <a:buSzTx/>
              <a:buFont typeface="Wingdings"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I can do it!"},  arr2[10][80];</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说明两个字符型数组，其中</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arr1</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赋初值，使得</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arr1[0]</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arr1[1]</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和</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arr1[2]</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都成为具有初值的字符串</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endParaRPr kumimoji="0" lang="en-US" altLang="zh-CN" sz="2400" b="1" i="0" u="none" strike="noStrike" kern="1200" cap="none" spc="0" normalizeH="0" baseline="0" noProof="0" dirty="0">
              <a:ln>
                <a:noFill/>
              </a:ln>
              <a:solidFill>
                <a:srgbClr val="880068"/>
              </a:solidFill>
              <a:effectLst/>
              <a:uLnTx/>
              <a:uFillTx/>
              <a:latin typeface="Courier New" pitchFamily="49" charset="0"/>
              <a:ea typeface="楷体_GB2312" pitchFamily="49" charset="-122"/>
              <a:cs typeface="Courier New" pitchFamily="49" charset="0"/>
            </a:endParaRPr>
          </a:p>
          <a:p>
            <a:pPr marL="0" marR="0" lvl="0" indent="0" algn="l" defTabSz="914400" rtl="0" eaLnBrk="1" fontAlgn="base" latinLnBrk="0" hangingPunct="1">
              <a:lnSpc>
                <a:spcPct val="105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for</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int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=0;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&lt;3;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p>
          <a:p>
            <a:pPr marL="0" marR="0" lvl="0" indent="0" algn="l" defTabSz="914400" rtl="0" eaLnBrk="1" fontAlgn="base" latinLnBrk="0" hangingPunct="1">
              <a:lnSpc>
                <a:spcPct val="105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&lt;&lt;arr1[</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输出三个字符串</a:t>
            </a:r>
            <a:endParaRPr kumimoji="0" lang="en-US" altLang="zh-CN" sz="2400" b="1" i="0" u="none" strike="noStrike" kern="120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0" marR="0" lvl="0" indent="0" algn="l" defTabSz="914400" rtl="0" eaLnBrk="1" fontAlgn="base" latinLnBrk="0" hangingPunct="1">
              <a:lnSpc>
                <a:spcPct val="105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A8D3D">
                    <a:lumMod val="75000"/>
                  </a:srgbClr>
                </a:solidFill>
                <a:effectLst/>
                <a:uLnTx/>
                <a:uFillTx/>
                <a:latin typeface="Courier New" pitchFamily="49" charset="0"/>
                <a:ea typeface="楷体_GB2312" pitchFamily="49" charset="-122"/>
                <a:cs typeface="Courier New" pitchFamily="49" charset="0"/>
              </a:rPr>
              <a:t>输出结果为：</a:t>
            </a:r>
            <a:endParaRPr kumimoji="0" lang="en-US" altLang="zh-CN" sz="2400" b="1" i="0" u="none" strike="noStrike" kern="1200" cap="none" spc="0" normalizeH="0" baseline="0" noProof="0" dirty="0">
              <a:ln>
                <a:noFill/>
              </a:ln>
              <a:solidFill>
                <a:srgbClr val="FA8D3D">
                  <a:lumMod val="75000"/>
                </a:srgbClr>
              </a:solidFill>
              <a:effectLst/>
              <a:uLnTx/>
              <a:uFillTx/>
              <a:latin typeface="Courier New" pitchFamily="49" charset="0"/>
              <a:ea typeface="楷体_GB2312" pitchFamily="49"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12345</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C++ OK!</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I can do it!</a:t>
            </a:r>
          </a:p>
        </p:txBody>
      </p:sp>
      <p:sp>
        <p:nvSpPr>
          <p:cNvPr id="16" name="矩形 1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7" name="矩形 1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8" name="矩形 1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9" name="矩形 1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20" name="矩形 1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21" name="矩形 2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22" name="矩形 2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23" name="矩形 2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spTree>
    <p:extLst>
      <p:ext uri="{BB962C8B-B14F-4D97-AF65-F5344CB8AC3E}">
        <p14:creationId xmlns:p14="http://schemas.microsoft.com/office/powerpoint/2010/main" val="30285277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标题 1"/>
          <p:cNvSpPr>
            <a:spLocks noGrp="1"/>
          </p:cNvSpPr>
          <p:nvPr>
            <p:ph type="title"/>
          </p:nvPr>
        </p:nvSpPr>
        <p:spPr/>
        <p:txBody>
          <a:bodyPr/>
          <a:lstStyle/>
          <a:p>
            <a:r>
              <a:rPr lang="zh-CN" altLang="en-US" dirty="0">
                <a:latin typeface="黑体" pitchFamily="49" charset="-122"/>
                <a:ea typeface="黑体" pitchFamily="49" charset="-122"/>
              </a:rPr>
              <a:t>字符串处理函数</a:t>
            </a:r>
          </a:p>
        </p:txBody>
      </p:sp>
      <p:sp>
        <p:nvSpPr>
          <p:cNvPr id="185347" name="内容占位符 2"/>
          <p:cNvSpPr>
            <a:spLocks noGrp="1"/>
          </p:cNvSpPr>
          <p:nvPr>
            <p:ph idx="1"/>
          </p:nvPr>
        </p:nvSpPr>
        <p:spPr>
          <a:xfrm>
            <a:off x="457200" y="1928813"/>
            <a:ext cx="8579296" cy="4500562"/>
          </a:xfrm>
        </p:spPr>
        <p:txBody>
          <a:bodyPr/>
          <a:lstStyle/>
          <a:p>
            <a:r>
              <a:rPr lang="zh-CN" altLang="en-US" dirty="0"/>
              <a:t>对字符串进行整体处理的最常用系统函数</a:t>
            </a:r>
            <a:endParaRPr lang="en-US" altLang="zh-CN" dirty="0"/>
          </a:p>
          <a:p>
            <a:pPr lvl="1"/>
            <a:r>
              <a:rPr lang="en-US" altLang="zh-CN" dirty="0" err="1">
                <a:solidFill>
                  <a:srgbClr val="C00000"/>
                </a:solidFill>
              </a:rPr>
              <a:t>strlen</a:t>
            </a:r>
            <a:r>
              <a:rPr lang="en-US" altLang="zh-CN" dirty="0"/>
              <a:t>——</a:t>
            </a:r>
            <a:r>
              <a:rPr lang="zh-CN" altLang="en-US" dirty="0"/>
              <a:t>求字符串长度，不包括</a:t>
            </a:r>
            <a:r>
              <a:rPr lang="en-US" altLang="zh-CN" dirty="0"/>
              <a:t>\0</a:t>
            </a:r>
          </a:p>
          <a:p>
            <a:pPr lvl="2"/>
            <a:r>
              <a:rPr lang="en-US" altLang="zh-CN" dirty="0" err="1">
                <a:latin typeface="Courier New" pitchFamily="49" charset="0"/>
                <a:cs typeface="Courier New" pitchFamily="49" charset="0"/>
              </a:rPr>
              <a:t>strlen</a:t>
            </a:r>
            <a:r>
              <a:rPr lang="en-US" altLang="zh-CN" dirty="0">
                <a:latin typeface="Courier New" pitchFamily="49" charset="0"/>
                <a:cs typeface="Courier New" pitchFamily="49" charset="0"/>
              </a:rPr>
              <a:t>(</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latin typeface="Courier New" pitchFamily="49" charset="0"/>
                <a:cs typeface="Courier New" pitchFamily="49" charset="0"/>
              </a:rPr>
              <a:t>abc</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a:latin typeface="Courier New" pitchFamily="49" charset="0"/>
                <a:cs typeface="Courier New" pitchFamily="49" charset="0"/>
              </a:rPr>
              <a:t>)</a:t>
            </a:r>
            <a:r>
              <a:rPr lang="zh-CN" altLang="en-US" dirty="0"/>
              <a:t>的返回值为</a:t>
            </a:r>
            <a:r>
              <a:rPr lang="en-US" altLang="zh-CN" dirty="0"/>
              <a:t>3</a:t>
            </a:r>
          </a:p>
          <a:p>
            <a:pPr lvl="1"/>
            <a:r>
              <a:rPr lang="en-US" altLang="zh-CN" dirty="0" err="1">
                <a:solidFill>
                  <a:srgbClr val="C00000"/>
                </a:solidFill>
              </a:rPr>
              <a:t>strcat_s</a:t>
            </a:r>
            <a:r>
              <a:rPr lang="en-US" altLang="zh-CN" dirty="0"/>
              <a:t> ——</a:t>
            </a:r>
            <a:r>
              <a:rPr lang="zh-CN" altLang="en-US" dirty="0"/>
              <a:t>连接字符串</a:t>
            </a:r>
            <a:endParaRPr lang="en-US" altLang="zh-CN" dirty="0"/>
          </a:p>
          <a:p>
            <a:pPr lvl="2"/>
            <a:r>
              <a:rPr lang="en-US" altLang="zh-CN" dirty="0" err="1">
                <a:latin typeface="Courier New" pitchFamily="49" charset="0"/>
              </a:rPr>
              <a:t>strcat_s</a:t>
            </a:r>
            <a:r>
              <a:rPr lang="en-US" altLang="zh-CN" dirty="0">
                <a:latin typeface="Courier New" pitchFamily="49" charset="0"/>
              </a:rPr>
              <a:t>(str1,str2)</a:t>
            </a:r>
            <a:r>
              <a:rPr lang="zh-CN" altLang="en-US" dirty="0">
                <a:latin typeface="Courier New" pitchFamily="49" charset="0"/>
              </a:rPr>
              <a:t>将字符串</a:t>
            </a:r>
            <a:r>
              <a:rPr lang="en-US" altLang="zh-CN" dirty="0">
                <a:latin typeface="Courier New" pitchFamily="49" charset="0"/>
              </a:rPr>
              <a:t>str1</a:t>
            </a:r>
            <a:r>
              <a:rPr lang="zh-CN" altLang="en-US" dirty="0">
                <a:latin typeface="Courier New" pitchFamily="49" charset="0"/>
              </a:rPr>
              <a:t>和</a:t>
            </a:r>
            <a:r>
              <a:rPr lang="en-US" altLang="zh-CN" dirty="0">
                <a:latin typeface="Courier New" pitchFamily="49" charset="0"/>
              </a:rPr>
              <a:t>str2</a:t>
            </a:r>
            <a:r>
              <a:rPr lang="zh-CN" altLang="en-US" dirty="0">
                <a:latin typeface="Courier New" pitchFamily="49" charset="0"/>
              </a:rPr>
              <a:t>连接，将连接后得到的字符串作为函数的返回值</a:t>
            </a:r>
            <a:endParaRPr lang="en-US" altLang="zh-CN" dirty="0">
              <a:latin typeface="Courier New" pitchFamily="49" charset="0"/>
            </a:endParaRPr>
          </a:p>
          <a:p>
            <a:pPr lvl="2"/>
            <a:r>
              <a:rPr lang="en-US" altLang="zh-CN" dirty="0" err="1">
                <a:latin typeface="Courier New" pitchFamily="49" charset="0"/>
              </a:rPr>
              <a:t>strcat_s</a:t>
            </a:r>
            <a:r>
              <a:rPr lang="en-US" altLang="zh-CN" dirty="0">
                <a:latin typeface="Courier New" pitchFamily="49" charset="0"/>
              </a:rPr>
              <a:t>(</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latin typeface="Courier New" pitchFamily="49" charset="0"/>
              </a:rPr>
              <a:t>abc</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a:latin typeface="Courier New" pitchFamily="49" charset="0"/>
              </a:rPr>
              <a:t>,</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dirty="0" err="1">
                <a:latin typeface="Courier New" pitchFamily="49" charset="0"/>
              </a:rPr>
              <a:t>def</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a:latin typeface="Courier New" pitchFamily="49" charset="0"/>
              </a:rPr>
              <a:t>)</a:t>
            </a:r>
            <a:r>
              <a:rPr lang="zh-CN" altLang="en-US" dirty="0"/>
              <a:t>的返回值为</a:t>
            </a:r>
            <a:r>
              <a:rPr lang="en-US" altLang="zh-CN" dirty="0">
                <a:latin typeface="Courier New" pitchFamily="49" charset="0"/>
              </a:rPr>
              <a:t>“</a:t>
            </a:r>
            <a:r>
              <a:rPr lang="en-US" altLang="zh-CN" dirty="0" err="1">
                <a:latin typeface="Courier New" pitchFamily="49" charset="0"/>
              </a:rPr>
              <a:t>abcdef</a:t>
            </a:r>
            <a:r>
              <a:rPr lang="en-US" altLang="zh-CN" dirty="0">
                <a:latin typeface="Courier New" pitchFamily="49" charset="0"/>
              </a:rPr>
              <a:t>”</a:t>
            </a:r>
          </a:p>
          <a:p>
            <a:pPr lvl="1"/>
            <a:r>
              <a:rPr lang="en-US" altLang="zh-CN" dirty="0" err="1">
                <a:solidFill>
                  <a:srgbClr val="C00000"/>
                </a:solidFill>
              </a:rPr>
              <a:t>strcpy_s</a:t>
            </a:r>
            <a:r>
              <a:rPr lang="en-US" altLang="zh-CN" dirty="0"/>
              <a:t> ——</a:t>
            </a:r>
            <a:r>
              <a:rPr lang="zh-CN" altLang="en-US" dirty="0"/>
              <a:t>字符串拷贝，实现字符串的赋值</a:t>
            </a:r>
            <a:endParaRPr lang="en-US" altLang="zh-CN" dirty="0"/>
          </a:p>
          <a:p>
            <a:pPr lvl="2"/>
            <a:r>
              <a:rPr lang="en-US" altLang="zh-CN" dirty="0" err="1">
                <a:latin typeface="Courier New" pitchFamily="49" charset="0"/>
              </a:rPr>
              <a:t>strcpy_s</a:t>
            </a:r>
            <a:r>
              <a:rPr lang="en-US" altLang="zh-CN" dirty="0">
                <a:latin typeface="Courier New" pitchFamily="49" charset="0"/>
              </a:rPr>
              <a:t>(str1,str2)</a:t>
            </a:r>
            <a:r>
              <a:rPr lang="zh-CN" altLang="en-US" dirty="0">
                <a:latin typeface="Courier New" pitchFamily="49" charset="0"/>
              </a:rPr>
              <a:t>将字符串</a:t>
            </a:r>
            <a:r>
              <a:rPr lang="en-US" altLang="zh-CN" dirty="0">
                <a:latin typeface="Courier New" pitchFamily="49" charset="0"/>
              </a:rPr>
              <a:t>str2</a:t>
            </a:r>
            <a:r>
              <a:rPr lang="zh-CN" altLang="en-US" dirty="0">
                <a:latin typeface="Courier New" pitchFamily="49" charset="0"/>
              </a:rPr>
              <a:t>赋值给</a:t>
            </a:r>
            <a:r>
              <a:rPr lang="en-US" altLang="zh-CN" dirty="0">
                <a:latin typeface="Courier New" pitchFamily="49" charset="0"/>
              </a:rPr>
              <a:t>str1</a:t>
            </a:r>
          </a:p>
          <a:p>
            <a:pPr lvl="2"/>
            <a:r>
              <a:rPr lang="en-US" altLang="zh-CN" dirty="0" err="1">
                <a:latin typeface="Courier New" pitchFamily="49" charset="0"/>
              </a:rPr>
              <a:t>strcpy_s</a:t>
            </a:r>
            <a:r>
              <a:rPr lang="en-US" altLang="zh-CN" dirty="0">
                <a:latin typeface="Courier New" pitchFamily="49" charset="0"/>
              </a:rPr>
              <a:t>(str1,</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dirty="0" err="1">
                <a:latin typeface="Courier New" pitchFamily="49" charset="0"/>
              </a:rPr>
              <a:t>abc</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a:latin typeface="Courier New" pitchFamily="49" charset="0"/>
              </a:rPr>
              <a:t>)</a:t>
            </a:r>
            <a:r>
              <a:rPr lang="zh-CN" altLang="en-US" dirty="0">
                <a:latin typeface="Courier New" pitchFamily="49" charset="0"/>
              </a:rPr>
              <a:t>将字符串</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latin typeface="Courier New" pitchFamily="49" charset="0"/>
              </a:rPr>
              <a:t>abc</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zh-CN" altLang="en-US" dirty="0">
                <a:latin typeface="Courier New" pitchFamily="49" charset="0"/>
              </a:rPr>
              <a:t>赋值给字符串</a:t>
            </a:r>
            <a:r>
              <a:rPr lang="en-US" altLang="zh-CN" dirty="0">
                <a:latin typeface="Courier New" pitchFamily="49" charset="0"/>
              </a:rPr>
              <a:t>str1</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标题 1"/>
          <p:cNvSpPr>
            <a:spLocks noGrp="1"/>
          </p:cNvSpPr>
          <p:nvPr>
            <p:ph type="title"/>
          </p:nvPr>
        </p:nvSpPr>
        <p:spPr/>
        <p:txBody>
          <a:bodyPr/>
          <a:lstStyle/>
          <a:p>
            <a:r>
              <a:rPr lang="zh-CN" altLang="en-US" dirty="0">
                <a:latin typeface="黑体" pitchFamily="49" charset="-122"/>
                <a:ea typeface="黑体" pitchFamily="49" charset="-122"/>
              </a:rPr>
              <a:t>字符串处理函数</a:t>
            </a:r>
          </a:p>
        </p:txBody>
      </p:sp>
      <p:sp>
        <p:nvSpPr>
          <p:cNvPr id="186371" name="内容占位符 2"/>
          <p:cNvSpPr>
            <a:spLocks noGrp="1"/>
          </p:cNvSpPr>
          <p:nvPr>
            <p:ph idx="1"/>
          </p:nvPr>
        </p:nvSpPr>
        <p:spPr/>
        <p:txBody>
          <a:bodyPr/>
          <a:lstStyle/>
          <a:p>
            <a:r>
              <a:rPr lang="zh-CN" altLang="en-US" dirty="0"/>
              <a:t>对字符串进行整体处理的最常用系统函数</a:t>
            </a:r>
            <a:endParaRPr lang="en-US" altLang="zh-CN" dirty="0"/>
          </a:p>
          <a:p>
            <a:pPr lvl="1"/>
            <a:r>
              <a:rPr lang="en-US" altLang="zh-CN" dirty="0" err="1">
                <a:solidFill>
                  <a:srgbClr val="C00000"/>
                </a:solidFill>
              </a:rPr>
              <a:t>strcmp</a:t>
            </a:r>
            <a:r>
              <a:rPr lang="en-US" altLang="zh-CN" dirty="0"/>
              <a:t> ——</a:t>
            </a:r>
            <a:r>
              <a:rPr lang="zh-CN" altLang="en-US" dirty="0"/>
              <a:t>字符串比较</a:t>
            </a:r>
            <a:endParaRPr lang="en-US" altLang="zh-CN" dirty="0"/>
          </a:p>
          <a:p>
            <a:pPr lvl="2"/>
            <a:r>
              <a:rPr lang="en-US" altLang="zh-CN" dirty="0" err="1">
                <a:latin typeface="Courier New" pitchFamily="49" charset="0"/>
                <a:cs typeface="Courier New" pitchFamily="49" charset="0"/>
              </a:rPr>
              <a:t>strcmp</a:t>
            </a:r>
            <a:r>
              <a:rPr lang="en-US" altLang="zh-CN" dirty="0">
                <a:latin typeface="Courier New" pitchFamily="49" charset="0"/>
                <a:cs typeface="Courier New" pitchFamily="49" charset="0"/>
              </a:rPr>
              <a:t>(str1,str2)</a:t>
            </a:r>
          </a:p>
          <a:p>
            <a:pPr lvl="3"/>
            <a:r>
              <a:rPr lang="en-US" altLang="zh-CN" dirty="0">
                <a:solidFill>
                  <a:srgbClr val="FF0000"/>
                </a:solidFill>
                <a:latin typeface="Courier New" pitchFamily="49" charset="0"/>
                <a:cs typeface="Courier New" pitchFamily="49" charset="0"/>
              </a:rPr>
              <a:t>str1==str2</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str1</a:t>
            </a:r>
            <a:r>
              <a:rPr lang="zh-CN" altLang="en-US" dirty="0">
                <a:latin typeface="Courier New" pitchFamily="49" charset="0"/>
                <a:cs typeface="Courier New" pitchFamily="49" charset="0"/>
              </a:rPr>
              <a:t>和</a:t>
            </a:r>
            <a:r>
              <a:rPr lang="en-US" altLang="zh-CN" dirty="0">
                <a:latin typeface="Courier New" pitchFamily="49" charset="0"/>
                <a:cs typeface="Courier New" pitchFamily="49" charset="0"/>
              </a:rPr>
              <a:t>str2</a:t>
            </a:r>
            <a:r>
              <a:rPr lang="zh-CN" altLang="en-US" dirty="0">
                <a:latin typeface="Courier New" pitchFamily="49" charset="0"/>
                <a:cs typeface="Courier New" pitchFamily="49" charset="0"/>
              </a:rPr>
              <a:t>的相同位置的每个字符都相同，而且长度相同。函数返回值为</a:t>
            </a:r>
            <a:r>
              <a:rPr lang="en-US" altLang="zh-CN" dirty="0">
                <a:latin typeface="Courier New" pitchFamily="49" charset="0"/>
                <a:cs typeface="Courier New" pitchFamily="49" charset="0"/>
              </a:rPr>
              <a:t>0</a:t>
            </a:r>
          </a:p>
          <a:p>
            <a:pPr lvl="3"/>
            <a:r>
              <a:rPr lang="en-US" altLang="zh-CN" dirty="0">
                <a:solidFill>
                  <a:srgbClr val="FF0000"/>
                </a:solidFill>
                <a:latin typeface="Courier New" pitchFamily="49" charset="0"/>
                <a:cs typeface="Courier New" pitchFamily="49" charset="0"/>
              </a:rPr>
              <a:t>str1&gt;str2</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比较两个字符串第一个不相同的字符，</a:t>
            </a:r>
            <a:r>
              <a:rPr lang="en-US" altLang="zh-CN" dirty="0">
                <a:latin typeface="Courier New" pitchFamily="49" charset="0"/>
                <a:cs typeface="Courier New" pitchFamily="49" charset="0"/>
              </a:rPr>
              <a:t>str1</a:t>
            </a:r>
            <a:r>
              <a:rPr lang="zh-CN" altLang="en-US" dirty="0">
                <a:latin typeface="Courier New" pitchFamily="49" charset="0"/>
                <a:cs typeface="Courier New" pitchFamily="49" charset="0"/>
              </a:rPr>
              <a:t>的</a:t>
            </a:r>
            <a:r>
              <a:rPr lang="en-US" altLang="zh-CN" dirty="0">
                <a:latin typeface="Courier New" pitchFamily="49" charset="0"/>
                <a:cs typeface="Courier New" pitchFamily="49" charset="0"/>
              </a:rPr>
              <a:t>ASCII</a:t>
            </a:r>
            <a:r>
              <a:rPr lang="zh-CN" altLang="en-US" dirty="0">
                <a:latin typeface="Courier New" pitchFamily="49" charset="0"/>
                <a:cs typeface="Courier New" pitchFamily="49" charset="0"/>
              </a:rPr>
              <a:t>码大于</a:t>
            </a:r>
            <a:r>
              <a:rPr lang="en-US" altLang="zh-CN" dirty="0">
                <a:latin typeface="Courier New" pitchFamily="49" charset="0"/>
                <a:cs typeface="Courier New" pitchFamily="49" charset="0"/>
              </a:rPr>
              <a:t>str1</a:t>
            </a:r>
            <a:r>
              <a:rPr lang="zh-CN" altLang="en-US" dirty="0">
                <a:latin typeface="Courier New" pitchFamily="49" charset="0"/>
                <a:cs typeface="Courier New" pitchFamily="49" charset="0"/>
              </a:rPr>
              <a:t>的</a:t>
            </a:r>
            <a:r>
              <a:rPr lang="en-US" altLang="zh-CN" dirty="0">
                <a:latin typeface="Courier New" pitchFamily="49" charset="0"/>
                <a:cs typeface="Courier New" pitchFamily="49" charset="0"/>
              </a:rPr>
              <a:t>ASCII</a:t>
            </a:r>
            <a:r>
              <a:rPr lang="zh-CN" altLang="en-US" dirty="0">
                <a:latin typeface="Courier New" pitchFamily="49" charset="0"/>
                <a:cs typeface="Courier New" pitchFamily="49" charset="0"/>
              </a:rPr>
              <a:t>码。函数返回值为正整数</a:t>
            </a:r>
            <a:endParaRPr lang="en-US" altLang="zh-CN" dirty="0">
              <a:latin typeface="Courier New" pitchFamily="49" charset="0"/>
              <a:cs typeface="Courier New" pitchFamily="49" charset="0"/>
            </a:endParaRPr>
          </a:p>
          <a:p>
            <a:pPr lvl="3"/>
            <a:r>
              <a:rPr lang="en-US" altLang="zh-CN" dirty="0">
                <a:solidFill>
                  <a:srgbClr val="FF0000"/>
                </a:solidFill>
                <a:latin typeface="Courier New" pitchFamily="49" charset="0"/>
                <a:cs typeface="Courier New" pitchFamily="49" charset="0"/>
              </a:rPr>
              <a:t>str1&lt;str2</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比较两个字符串第一个不相同的字符，</a:t>
            </a:r>
            <a:r>
              <a:rPr lang="en-US" altLang="zh-CN" dirty="0">
                <a:latin typeface="Courier New" pitchFamily="49" charset="0"/>
                <a:cs typeface="Courier New" pitchFamily="49" charset="0"/>
              </a:rPr>
              <a:t>str1</a:t>
            </a:r>
            <a:r>
              <a:rPr lang="zh-CN" altLang="en-US" dirty="0">
                <a:latin typeface="Courier New" pitchFamily="49" charset="0"/>
                <a:cs typeface="Courier New" pitchFamily="49" charset="0"/>
              </a:rPr>
              <a:t>的</a:t>
            </a:r>
            <a:r>
              <a:rPr lang="en-US" altLang="zh-CN" dirty="0">
                <a:latin typeface="Courier New" pitchFamily="49" charset="0"/>
                <a:cs typeface="Courier New" pitchFamily="49" charset="0"/>
              </a:rPr>
              <a:t>ASCII</a:t>
            </a:r>
            <a:r>
              <a:rPr lang="zh-CN" altLang="en-US" dirty="0">
                <a:latin typeface="Courier New" pitchFamily="49" charset="0"/>
                <a:cs typeface="Courier New" pitchFamily="49" charset="0"/>
              </a:rPr>
              <a:t>码小于</a:t>
            </a:r>
            <a:r>
              <a:rPr lang="en-US" altLang="zh-CN" dirty="0">
                <a:latin typeface="Courier New" pitchFamily="49" charset="0"/>
                <a:cs typeface="Courier New" pitchFamily="49" charset="0"/>
              </a:rPr>
              <a:t>str1</a:t>
            </a:r>
            <a:r>
              <a:rPr lang="zh-CN" altLang="en-US" dirty="0">
                <a:latin typeface="Courier New" pitchFamily="49" charset="0"/>
                <a:cs typeface="Courier New" pitchFamily="49" charset="0"/>
              </a:rPr>
              <a:t>的</a:t>
            </a:r>
            <a:r>
              <a:rPr lang="en-US" altLang="zh-CN" dirty="0">
                <a:latin typeface="Courier New" pitchFamily="49" charset="0"/>
                <a:cs typeface="Courier New" pitchFamily="49" charset="0"/>
              </a:rPr>
              <a:t>ASCII</a:t>
            </a:r>
            <a:r>
              <a:rPr lang="zh-CN" altLang="en-US" dirty="0">
                <a:latin typeface="Courier New" pitchFamily="49" charset="0"/>
                <a:cs typeface="Courier New" pitchFamily="49" charset="0"/>
              </a:rPr>
              <a:t>码。函数返回值为负整数</a:t>
            </a:r>
            <a:endParaRPr lang="en-US" altLang="zh-CN" dirty="0">
              <a:latin typeface="Courier New" pitchFamily="49" charset="0"/>
              <a:cs typeface="Courier New" pitchFamily="49" charset="0"/>
            </a:endParaRPr>
          </a:p>
          <a:p>
            <a:r>
              <a:rPr lang="zh-CN" altLang="en-US" dirty="0"/>
              <a:t>使用这些函数时要包含</a:t>
            </a:r>
            <a:r>
              <a:rPr lang="en-US" altLang="zh-CN" dirty="0">
                <a:solidFill>
                  <a:srgbClr val="FF0000"/>
                </a:solidFill>
              </a:rPr>
              <a:t>&lt;</a:t>
            </a:r>
            <a:r>
              <a:rPr lang="en-US" altLang="zh-CN" dirty="0" err="1">
                <a:solidFill>
                  <a:srgbClr val="FF0000"/>
                </a:solidFill>
              </a:rPr>
              <a:t>cstring</a:t>
            </a:r>
            <a:r>
              <a:rPr lang="en-US" altLang="zh-CN" dirty="0">
                <a:solidFill>
                  <a:srgbClr val="FF0000"/>
                </a:solidFill>
              </a:rPr>
              <a:t>&gt;</a:t>
            </a:r>
            <a:r>
              <a:rPr lang="zh-CN" altLang="en-US" dirty="0"/>
              <a:t>头文件</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24744"/>
            <a:ext cx="8568952" cy="5328592"/>
          </a:xfrm>
        </p:spPr>
        <p:txBody>
          <a:bodyPr/>
          <a:lstStyle/>
          <a:p>
            <a:pPr>
              <a:spcBef>
                <a:spcPts val="0"/>
              </a:spcBef>
              <a:spcAft>
                <a:spcPts val="0"/>
              </a:spcAft>
              <a:buNone/>
            </a:pPr>
            <a:r>
              <a:rPr lang="en-US" altLang="zh-CN" sz="1800" b="1" dirty="0">
                <a:solidFill>
                  <a:srgbClr val="0000FF"/>
                </a:solidFill>
                <a:latin typeface="Courier New" pitchFamily="49" charset="0"/>
                <a:cs typeface="Courier New" pitchFamily="49" charset="0"/>
              </a:rPr>
              <a:t>#include</a:t>
            </a:r>
            <a:r>
              <a:rPr lang="en-US" altLang="zh-CN" sz="1800" b="1" dirty="0">
                <a:latin typeface="Courier New" pitchFamily="49" charset="0"/>
                <a:cs typeface="Courier New" pitchFamily="49" charset="0"/>
              </a:rPr>
              <a:t>&lt;</a:t>
            </a:r>
            <a:r>
              <a:rPr lang="en-US" altLang="zh-CN" sz="1800" b="1" dirty="0" err="1">
                <a:latin typeface="Courier New" pitchFamily="49" charset="0"/>
                <a:cs typeface="Courier New" pitchFamily="49" charset="0"/>
              </a:rPr>
              <a:t>iostream</a:t>
            </a:r>
            <a:r>
              <a:rPr lang="en-US" altLang="zh-CN" sz="1800" b="1" dirty="0">
                <a:latin typeface="Courier New" pitchFamily="49" charset="0"/>
                <a:cs typeface="Courier New" pitchFamily="49" charset="0"/>
              </a:rPr>
              <a:t>&gt;</a:t>
            </a:r>
          </a:p>
          <a:p>
            <a:pPr>
              <a:spcBef>
                <a:spcPts val="0"/>
              </a:spcBef>
              <a:spcAft>
                <a:spcPts val="0"/>
              </a:spcAft>
              <a:buNone/>
            </a:pPr>
            <a:r>
              <a:rPr lang="en-US" altLang="zh-CN" sz="1800" b="1" dirty="0">
                <a:solidFill>
                  <a:srgbClr val="0000FF"/>
                </a:solidFill>
                <a:latin typeface="Courier New" pitchFamily="49" charset="0"/>
                <a:cs typeface="Courier New" pitchFamily="49" charset="0"/>
              </a:rPr>
              <a:t>#include</a:t>
            </a:r>
            <a:r>
              <a:rPr lang="en-US" altLang="zh-CN" sz="1800" b="1" dirty="0">
                <a:latin typeface="Courier New" pitchFamily="49" charset="0"/>
                <a:cs typeface="Courier New" pitchFamily="49" charset="0"/>
              </a:rPr>
              <a:t>&lt;</a:t>
            </a:r>
            <a:r>
              <a:rPr lang="en-US" altLang="zh-CN" sz="1800" b="1" dirty="0" err="1">
                <a:latin typeface="Courier New" pitchFamily="49" charset="0"/>
                <a:cs typeface="Courier New" pitchFamily="49" charset="0"/>
              </a:rPr>
              <a:t>cstring</a:t>
            </a:r>
            <a:r>
              <a:rPr lang="en-US" altLang="zh-CN" sz="1800" b="1" dirty="0">
                <a:latin typeface="Courier New" pitchFamily="49" charset="0"/>
                <a:cs typeface="Courier New" pitchFamily="49" charset="0"/>
              </a:rPr>
              <a:t>&gt;</a:t>
            </a:r>
          </a:p>
          <a:p>
            <a:pPr>
              <a:spcBef>
                <a:spcPts val="0"/>
              </a:spcBef>
              <a:spcAft>
                <a:spcPts val="0"/>
              </a:spcAft>
              <a:buNone/>
            </a:pPr>
            <a:r>
              <a:rPr lang="en-US" altLang="zh-CN" sz="1800" b="1" dirty="0">
                <a:solidFill>
                  <a:srgbClr val="0000FF"/>
                </a:solidFill>
                <a:latin typeface="Courier New" pitchFamily="49" charset="0"/>
                <a:cs typeface="Courier New" pitchFamily="49" charset="0"/>
              </a:rPr>
              <a:t>using namespace </a:t>
            </a:r>
            <a:r>
              <a:rPr lang="en-US" altLang="zh-CN" sz="1800" b="1" dirty="0" err="1">
                <a:latin typeface="Courier New" pitchFamily="49" charset="0"/>
                <a:cs typeface="Courier New" pitchFamily="49" charset="0"/>
              </a:rPr>
              <a:t>std</a:t>
            </a:r>
            <a:r>
              <a:rPr lang="en-US" altLang="zh-CN" sz="1800" b="1" dirty="0">
                <a:latin typeface="Courier New" pitchFamily="49" charset="0"/>
                <a:cs typeface="Courier New" pitchFamily="49" charset="0"/>
              </a:rPr>
              <a:t>;</a:t>
            </a:r>
          </a:p>
          <a:p>
            <a:pPr>
              <a:spcBef>
                <a:spcPts val="0"/>
              </a:spcBef>
              <a:spcAft>
                <a:spcPts val="0"/>
              </a:spcAft>
              <a:buNone/>
            </a:pPr>
            <a:r>
              <a:rPr lang="en-US" altLang="zh-CN" sz="1800" b="1" dirty="0">
                <a:solidFill>
                  <a:srgbClr val="0000FF"/>
                </a:solidFill>
                <a:latin typeface="Courier New" pitchFamily="49" charset="0"/>
                <a:cs typeface="Courier New" pitchFamily="49" charset="0"/>
              </a:rPr>
              <a:t>void</a:t>
            </a:r>
            <a:r>
              <a:rPr lang="en-US" altLang="zh-CN" sz="1800" b="1" dirty="0">
                <a:solidFill>
                  <a:schemeClr val="tx2"/>
                </a:solidFill>
                <a:latin typeface="Courier New" pitchFamily="49" charset="0"/>
                <a:cs typeface="Courier New" pitchFamily="49" charset="0"/>
              </a:rPr>
              <a:t> </a:t>
            </a:r>
            <a:r>
              <a:rPr lang="en-US" altLang="zh-CN" sz="1800" b="1" dirty="0">
                <a:latin typeface="Courier New" pitchFamily="49" charset="0"/>
                <a:cs typeface="Courier New" pitchFamily="49" charset="0"/>
              </a:rPr>
              <a:t>main(){</a:t>
            </a:r>
          </a:p>
          <a:p>
            <a:pPr>
              <a:spcBef>
                <a:spcPts val="0"/>
              </a:spcBef>
              <a:spcAft>
                <a:spcPts val="0"/>
              </a:spcAft>
              <a:buNone/>
            </a:pPr>
            <a:r>
              <a:rPr lang="en-US" altLang="zh-CN" sz="1800" b="1" dirty="0">
                <a:solidFill>
                  <a:schemeClr val="tx2"/>
                </a:solidFill>
                <a:latin typeface="Courier New" pitchFamily="49" charset="0"/>
                <a:cs typeface="Courier New" pitchFamily="49" charset="0"/>
              </a:rPr>
              <a:t>	</a:t>
            </a:r>
            <a:r>
              <a:rPr lang="en-US" altLang="zh-CN" sz="1800" b="1" dirty="0">
                <a:solidFill>
                  <a:srgbClr val="0000FF"/>
                </a:solidFill>
                <a:latin typeface="Courier New" pitchFamily="49" charset="0"/>
                <a:cs typeface="Courier New" pitchFamily="49" charset="0"/>
              </a:rPr>
              <a:t>char</a:t>
            </a:r>
            <a:r>
              <a:rPr lang="en-US" altLang="zh-CN" sz="1800" b="1" dirty="0">
                <a:solidFill>
                  <a:schemeClr val="tx2"/>
                </a:solidFill>
                <a:latin typeface="Courier New" pitchFamily="49" charset="0"/>
                <a:cs typeface="Courier New" pitchFamily="49" charset="0"/>
              </a:rPr>
              <a:t> </a:t>
            </a:r>
            <a:r>
              <a:rPr lang="en-US" altLang="zh-CN" sz="1800" b="1" dirty="0">
                <a:latin typeface="Courier New" pitchFamily="49" charset="0"/>
                <a:cs typeface="Courier New" pitchFamily="49" charset="0"/>
              </a:rPr>
              <a:t>a[20],b[20],c[40];</a:t>
            </a:r>
          </a:p>
          <a:p>
            <a:pPr>
              <a:spcBef>
                <a:spcPts val="0"/>
              </a:spcBef>
              <a:spcAft>
                <a:spcPts val="0"/>
              </a:spcAft>
              <a:buNone/>
            </a:pPr>
            <a:r>
              <a:rPr lang="en-US" altLang="zh-CN" sz="1800" b="1" dirty="0">
                <a:latin typeface="Courier New" pitchFamily="49" charset="0"/>
                <a:cs typeface="Courier New" pitchFamily="49" charset="0"/>
              </a:rPr>
              <a:t>	</a:t>
            </a:r>
            <a:r>
              <a:rPr lang="en-US" altLang="zh-CN" sz="1800" b="1" dirty="0" err="1">
                <a:latin typeface="Courier New" pitchFamily="49" charset="0"/>
                <a:cs typeface="Courier New" pitchFamily="49" charset="0"/>
              </a:rPr>
              <a:t>cout</a:t>
            </a:r>
            <a:r>
              <a:rPr lang="en-US" altLang="zh-CN" sz="1800" b="1" dirty="0">
                <a:latin typeface="Courier New" pitchFamily="49" charset="0"/>
                <a:cs typeface="Courier New" pitchFamily="49" charset="0"/>
              </a:rPr>
              <a:t>&lt;&lt;"Input string a: ";</a:t>
            </a:r>
          </a:p>
          <a:p>
            <a:pPr>
              <a:spcBef>
                <a:spcPts val="0"/>
              </a:spcBef>
              <a:spcAft>
                <a:spcPts val="0"/>
              </a:spcAft>
              <a:buNone/>
            </a:pPr>
            <a:r>
              <a:rPr lang="en-US" altLang="zh-CN" sz="1800" b="1" dirty="0">
                <a:latin typeface="Courier New" pitchFamily="49" charset="0"/>
                <a:cs typeface="Courier New" pitchFamily="49" charset="0"/>
              </a:rPr>
              <a:t>	</a:t>
            </a:r>
            <a:r>
              <a:rPr lang="en-US" altLang="zh-CN" sz="1800" b="1" dirty="0" err="1">
                <a:latin typeface="Courier New" pitchFamily="49" charset="0"/>
                <a:cs typeface="Courier New" pitchFamily="49" charset="0"/>
              </a:rPr>
              <a:t>cin</a:t>
            </a:r>
            <a:r>
              <a:rPr lang="en-US" altLang="zh-CN" sz="1800" b="1" dirty="0">
                <a:latin typeface="Courier New" pitchFamily="49" charset="0"/>
                <a:cs typeface="Courier New" pitchFamily="49" charset="0"/>
              </a:rPr>
              <a:t>&gt;&gt;a;</a:t>
            </a:r>
          </a:p>
          <a:p>
            <a:pPr>
              <a:spcBef>
                <a:spcPts val="0"/>
              </a:spcBef>
              <a:spcAft>
                <a:spcPts val="0"/>
              </a:spcAft>
              <a:buNone/>
            </a:pPr>
            <a:r>
              <a:rPr lang="en-US" altLang="zh-CN" sz="1800" b="1" dirty="0">
                <a:latin typeface="Courier New" pitchFamily="49" charset="0"/>
                <a:cs typeface="Courier New" pitchFamily="49" charset="0"/>
              </a:rPr>
              <a:t>	</a:t>
            </a:r>
            <a:r>
              <a:rPr lang="en-US" altLang="zh-CN" sz="1800" b="1" dirty="0" err="1">
                <a:latin typeface="Courier New" pitchFamily="49" charset="0"/>
                <a:cs typeface="Courier New" pitchFamily="49" charset="0"/>
              </a:rPr>
              <a:t>cout</a:t>
            </a:r>
            <a:r>
              <a:rPr lang="en-US" altLang="zh-CN" sz="1800" b="1" dirty="0">
                <a:latin typeface="Courier New" pitchFamily="49" charset="0"/>
                <a:cs typeface="Courier New" pitchFamily="49" charset="0"/>
              </a:rPr>
              <a:t>&lt;&lt;"The length of string a is "&lt;&lt;</a:t>
            </a:r>
            <a:r>
              <a:rPr lang="en-US" altLang="zh-CN" sz="1800" b="1" dirty="0" err="1">
                <a:latin typeface="Courier New" pitchFamily="49" charset="0"/>
                <a:cs typeface="Courier New" pitchFamily="49" charset="0"/>
              </a:rPr>
              <a:t>strlen</a:t>
            </a:r>
            <a:r>
              <a:rPr lang="en-US" altLang="zh-CN" sz="1800" b="1" dirty="0">
                <a:latin typeface="Courier New" pitchFamily="49" charset="0"/>
                <a:cs typeface="Courier New" pitchFamily="49" charset="0"/>
              </a:rPr>
              <a:t>(a)&lt;&lt;</a:t>
            </a:r>
            <a:r>
              <a:rPr lang="en-US" altLang="zh-CN" sz="1800" b="1" dirty="0" err="1">
                <a:latin typeface="Courier New" pitchFamily="49" charset="0"/>
                <a:cs typeface="Courier New" pitchFamily="49" charset="0"/>
              </a:rPr>
              <a:t>endl</a:t>
            </a:r>
            <a:r>
              <a:rPr lang="en-US" altLang="zh-CN" sz="1800" b="1" dirty="0">
                <a:latin typeface="Courier New" pitchFamily="49" charset="0"/>
                <a:cs typeface="Courier New" pitchFamily="49" charset="0"/>
              </a:rPr>
              <a:t>;</a:t>
            </a:r>
          </a:p>
          <a:p>
            <a:pPr>
              <a:spcBef>
                <a:spcPts val="0"/>
              </a:spcBef>
              <a:spcAft>
                <a:spcPts val="0"/>
              </a:spcAft>
              <a:buNone/>
            </a:pPr>
            <a:r>
              <a:rPr lang="en-US" altLang="zh-CN" sz="1800" b="1" dirty="0">
                <a:latin typeface="Courier New" pitchFamily="49" charset="0"/>
                <a:cs typeface="Courier New" pitchFamily="49" charset="0"/>
              </a:rPr>
              <a:t>	</a:t>
            </a:r>
            <a:r>
              <a:rPr lang="en-US" altLang="zh-CN" sz="1800" b="1" dirty="0" err="1">
                <a:latin typeface="Courier New" pitchFamily="49" charset="0"/>
                <a:cs typeface="Courier New" pitchFamily="49" charset="0"/>
              </a:rPr>
              <a:t>cout</a:t>
            </a:r>
            <a:r>
              <a:rPr lang="en-US" altLang="zh-CN" sz="1800" b="1" dirty="0">
                <a:latin typeface="Courier New" pitchFamily="49" charset="0"/>
                <a:cs typeface="Courier New" pitchFamily="49" charset="0"/>
              </a:rPr>
              <a:t>&lt;&lt;"Input string b: ";</a:t>
            </a:r>
          </a:p>
          <a:p>
            <a:pPr>
              <a:spcBef>
                <a:spcPts val="0"/>
              </a:spcBef>
              <a:spcAft>
                <a:spcPts val="0"/>
              </a:spcAft>
              <a:buNone/>
            </a:pPr>
            <a:r>
              <a:rPr lang="en-US" altLang="zh-CN" sz="1800" b="1" dirty="0">
                <a:latin typeface="Courier New" pitchFamily="49" charset="0"/>
                <a:cs typeface="Courier New" pitchFamily="49" charset="0"/>
              </a:rPr>
              <a:t>	</a:t>
            </a:r>
            <a:r>
              <a:rPr lang="en-US" altLang="zh-CN" sz="1800" b="1" dirty="0" err="1">
                <a:latin typeface="Courier New" pitchFamily="49" charset="0"/>
                <a:cs typeface="Courier New" pitchFamily="49" charset="0"/>
              </a:rPr>
              <a:t>cin</a:t>
            </a:r>
            <a:r>
              <a:rPr lang="en-US" altLang="zh-CN" sz="1800" b="1" dirty="0">
                <a:latin typeface="Courier New" pitchFamily="49" charset="0"/>
                <a:cs typeface="Courier New" pitchFamily="49" charset="0"/>
              </a:rPr>
              <a:t>&gt;&gt;b;</a:t>
            </a:r>
          </a:p>
          <a:p>
            <a:pPr>
              <a:spcBef>
                <a:spcPts val="0"/>
              </a:spcBef>
              <a:spcAft>
                <a:spcPts val="0"/>
              </a:spcAft>
              <a:buNone/>
            </a:pPr>
            <a:r>
              <a:rPr lang="en-US" altLang="zh-CN" sz="1800" b="1" dirty="0">
                <a:latin typeface="Courier New" pitchFamily="49" charset="0"/>
                <a:cs typeface="Courier New" pitchFamily="49" charset="0"/>
              </a:rPr>
              <a:t>	</a:t>
            </a:r>
            <a:r>
              <a:rPr lang="en-US" altLang="zh-CN" sz="1800" b="1" dirty="0" err="1">
                <a:latin typeface="Courier New" pitchFamily="49" charset="0"/>
                <a:cs typeface="Courier New" pitchFamily="49" charset="0"/>
              </a:rPr>
              <a:t>cout</a:t>
            </a:r>
            <a:r>
              <a:rPr lang="en-US" altLang="zh-CN" sz="1800" b="1" dirty="0">
                <a:latin typeface="Courier New" pitchFamily="49" charset="0"/>
                <a:cs typeface="Courier New" pitchFamily="49" charset="0"/>
              </a:rPr>
              <a:t>&lt;&lt;"The length of string b is "&lt;&lt;</a:t>
            </a:r>
            <a:r>
              <a:rPr lang="en-US" altLang="zh-CN" sz="1800" b="1" dirty="0" err="1">
                <a:latin typeface="Courier New" pitchFamily="49" charset="0"/>
                <a:cs typeface="Courier New" pitchFamily="49" charset="0"/>
              </a:rPr>
              <a:t>strlen</a:t>
            </a:r>
            <a:r>
              <a:rPr lang="en-US" altLang="zh-CN" sz="1800" b="1" dirty="0">
                <a:latin typeface="Courier New" pitchFamily="49" charset="0"/>
                <a:cs typeface="Courier New" pitchFamily="49" charset="0"/>
              </a:rPr>
              <a:t>(b)&lt;&lt;</a:t>
            </a:r>
            <a:r>
              <a:rPr lang="en-US" altLang="zh-CN" sz="1800" b="1" dirty="0" err="1">
                <a:latin typeface="Courier New" pitchFamily="49" charset="0"/>
                <a:cs typeface="Courier New" pitchFamily="49" charset="0"/>
              </a:rPr>
              <a:t>endl</a:t>
            </a:r>
            <a:r>
              <a:rPr lang="en-US" altLang="zh-CN" sz="1800" b="1" dirty="0">
                <a:latin typeface="Courier New" pitchFamily="49" charset="0"/>
                <a:cs typeface="Courier New" pitchFamily="49" charset="0"/>
              </a:rPr>
              <a:t>;</a:t>
            </a:r>
          </a:p>
          <a:p>
            <a:pPr>
              <a:spcBef>
                <a:spcPts val="0"/>
              </a:spcBef>
              <a:spcAft>
                <a:spcPts val="0"/>
              </a:spcAft>
              <a:buNone/>
            </a:pPr>
            <a:r>
              <a:rPr lang="en-US" altLang="zh-CN" sz="1800" b="1" dirty="0">
                <a:latin typeface="Courier New" pitchFamily="49" charset="0"/>
                <a:cs typeface="Courier New" pitchFamily="49" charset="0"/>
              </a:rPr>
              <a:t>	</a:t>
            </a:r>
            <a:r>
              <a:rPr lang="en-US" altLang="zh-CN" sz="1800" b="1" dirty="0" err="1">
                <a:latin typeface="Courier New" pitchFamily="49" charset="0"/>
                <a:cs typeface="Courier New" pitchFamily="49" charset="0"/>
              </a:rPr>
              <a:t>strcpy_s</a:t>
            </a:r>
            <a:r>
              <a:rPr lang="en-US" altLang="zh-CN" sz="1800" b="1" dirty="0">
                <a:latin typeface="Courier New" pitchFamily="49" charset="0"/>
                <a:cs typeface="Courier New" pitchFamily="49" charset="0"/>
              </a:rPr>
              <a:t>(</a:t>
            </a:r>
            <a:r>
              <a:rPr lang="en-US" altLang="zh-CN" sz="1800" b="1" dirty="0" err="1">
                <a:latin typeface="Courier New" pitchFamily="49" charset="0"/>
                <a:cs typeface="Courier New" pitchFamily="49" charset="0"/>
              </a:rPr>
              <a:t>c,a</a:t>
            </a:r>
            <a:r>
              <a:rPr lang="en-US" altLang="zh-CN" sz="1800" b="1" dirty="0">
                <a:latin typeface="Courier New" pitchFamily="49" charset="0"/>
                <a:cs typeface="Courier New" pitchFamily="49" charset="0"/>
              </a:rPr>
              <a:t>);</a:t>
            </a:r>
          </a:p>
          <a:p>
            <a:pPr>
              <a:spcBef>
                <a:spcPts val="0"/>
              </a:spcBef>
              <a:spcAft>
                <a:spcPts val="0"/>
              </a:spcAft>
              <a:buNone/>
            </a:pPr>
            <a:r>
              <a:rPr lang="en-US" altLang="zh-CN" sz="1800" b="1" dirty="0">
                <a:latin typeface="Courier New" pitchFamily="49" charset="0"/>
                <a:cs typeface="Courier New" pitchFamily="49" charset="0"/>
              </a:rPr>
              <a:t>	</a:t>
            </a:r>
            <a:r>
              <a:rPr lang="en-US" altLang="zh-CN" sz="1800" b="1" dirty="0" err="1">
                <a:latin typeface="Courier New" pitchFamily="49" charset="0"/>
                <a:cs typeface="Courier New" pitchFamily="49" charset="0"/>
              </a:rPr>
              <a:t>cout</a:t>
            </a:r>
            <a:r>
              <a:rPr lang="en-US" altLang="zh-CN" sz="1800" b="1" dirty="0">
                <a:latin typeface="Courier New" pitchFamily="49" charset="0"/>
                <a:cs typeface="Courier New" pitchFamily="49" charset="0"/>
              </a:rPr>
              <a:t>&lt;&lt;"string c: "&lt;&lt;c&lt;&lt;</a:t>
            </a:r>
            <a:r>
              <a:rPr lang="en-US" altLang="zh-CN" sz="1800" b="1" dirty="0" err="1">
                <a:latin typeface="Courier New" pitchFamily="49" charset="0"/>
                <a:cs typeface="Courier New" pitchFamily="49" charset="0"/>
              </a:rPr>
              <a:t>endl</a:t>
            </a:r>
            <a:r>
              <a:rPr lang="en-US" altLang="zh-CN" sz="1800" b="1" dirty="0">
                <a:latin typeface="Courier New" pitchFamily="49" charset="0"/>
                <a:cs typeface="Courier New" pitchFamily="49" charset="0"/>
              </a:rPr>
              <a:t>;</a:t>
            </a:r>
          </a:p>
          <a:p>
            <a:pPr>
              <a:spcBef>
                <a:spcPts val="0"/>
              </a:spcBef>
              <a:spcAft>
                <a:spcPts val="0"/>
              </a:spcAft>
              <a:buNone/>
            </a:pPr>
            <a:r>
              <a:rPr lang="en-US" altLang="zh-CN" sz="1800" b="1" dirty="0">
                <a:solidFill>
                  <a:schemeClr val="tx2"/>
                </a:solidFill>
                <a:latin typeface="Courier New" pitchFamily="49" charset="0"/>
                <a:cs typeface="Courier New" pitchFamily="49" charset="0"/>
              </a:rPr>
              <a:t>	</a:t>
            </a:r>
            <a:r>
              <a:rPr lang="en-US" altLang="zh-CN" sz="1800" b="1" dirty="0">
                <a:solidFill>
                  <a:srgbClr val="0000FF"/>
                </a:solidFill>
                <a:latin typeface="Courier New" pitchFamily="49" charset="0"/>
                <a:cs typeface="Courier New" pitchFamily="49" charset="0"/>
              </a:rPr>
              <a:t>if</a:t>
            </a:r>
            <a:r>
              <a:rPr lang="en-US" altLang="zh-CN" sz="1800" b="1" dirty="0">
                <a:latin typeface="Courier New" pitchFamily="49" charset="0"/>
                <a:cs typeface="Courier New" pitchFamily="49" charset="0"/>
              </a:rPr>
              <a:t>(</a:t>
            </a:r>
            <a:r>
              <a:rPr lang="en-US" altLang="zh-CN" sz="1800" b="1" dirty="0" err="1">
                <a:latin typeface="Courier New" pitchFamily="49" charset="0"/>
                <a:cs typeface="Courier New" pitchFamily="49" charset="0"/>
              </a:rPr>
              <a:t>strcmp</a:t>
            </a:r>
            <a:r>
              <a:rPr lang="en-US" altLang="zh-CN" sz="1800" b="1" dirty="0">
                <a:latin typeface="Courier New" pitchFamily="49" charset="0"/>
                <a:cs typeface="Courier New" pitchFamily="49" charset="0"/>
              </a:rPr>
              <a:t>(</a:t>
            </a:r>
            <a:r>
              <a:rPr lang="en-US" altLang="zh-CN" sz="1800" b="1" dirty="0" err="1">
                <a:latin typeface="Courier New" pitchFamily="49" charset="0"/>
                <a:cs typeface="Courier New" pitchFamily="49" charset="0"/>
              </a:rPr>
              <a:t>a,b</a:t>
            </a:r>
            <a:r>
              <a:rPr lang="en-US" altLang="zh-CN" sz="1800" b="1" dirty="0">
                <a:latin typeface="Courier New" pitchFamily="49" charset="0"/>
                <a:cs typeface="Courier New" pitchFamily="49" charset="0"/>
              </a:rPr>
              <a:t>))</a:t>
            </a:r>
            <a:r>
              <a:rPr lang="en-US" altLang="zh-CN" sz="1800" b="1" dirty="0">
                <a:solidFill>
                  <a:srgbClr val="00B050"/>
                </a:solidFill>
                <a:latin typeface="Courier New" pitchFamily="49" charset="0"/>
                <a:cs typeface="Courier New" pitchFamily="49" charset="0"/>
              </a:rPr>
              <a:t>//a</a:t>
            </a:r>
            <a:r>
              <a:rPr lang="zh-CN" altLang="en-US" sz="1800" b="1" dirty="0">
                <a:solidFill>
                  <a:srgbClr val="00B050"/>
                </a:solidFill>
                <a:latin typeface="Courier New" pitchFamily="49" charset="0"/>
                <a:cs typeface="Courier New" pitchFamily="49" charset="0"/>
              </a:rPr>
              <a:t>、</a:t>
            </a:r>
            <a:r>
              <a:rPr lang="en-US" altLang="zh-CN" sz="1800" b="1" dirty="0">
                <a:solidFill>
                  <a:srgbClr val="00B050"/>
                </a:solidFill>
                <a:latin typeface="Courier New" pitchFamily="49" charset="0"/>
                <a:cs typeface="Courier New" pitchFamily="49" charset="0"/>
              </a:rPr>
              <a:t>b</a:t>
            </a:r>
            <a:r>
              <a:rPr lang="zh-CN" altLang="en-US" sz="1800" b="1" dirty="0">
                <a:solidFill>
                  <a:srgbClr val="00B050"/>
                </a:solidFill>
                <a:latin typeface="Courier New" pitchFamily="49" charset="0"/>
                <a:cs typeface="Courier New" pitchFamily="49" charset="0"/>
              </a:rPr>
              <a:t>不相同，连接</a:t>
            </a:r>
            <a:r>
              <a:rPr lang="en-US" altLang="zh-CN" sz="1800" b="1" dirty="0">
                <a:solidFill>
                  <a:srgbClr val="00B050"/>
                </a:solidFill>
                <a:latin typeface="Courier New" pitchFamily="49" charset="0"/>
                <a:cs typeface="Courier New" pitchFamily="49" charset="0"/>
              </a:rPr>
              <a:t>b</a:t>
            </a:r>
          </a:p>
          <a:p>
            <a:pPr>
              <a:spcBef>
                <a:spcPts val="0"/>
              </a:spcBef>
              <a:spcAft>
                <a:spcPts val="0"/>
              </a:spcAft>
              <a:buNone/>
            </a:pPr>
            <a:r>
              <a:rPr lang="en-US" altLang="zh-CN" sz="1800" b="1" dirty="0">
                <a:solidFill>
                  <a:schemeClr val="tx2"/>
                </a:solidFill>
                <a:latin typeface="Courier New" pitchFamily="49" charset="0"/>
                <a:cs typeface="Courier New" pitchFamily="49" charset="0"/>
              </a:rPr>
              <a:t>		</a:t>
            </a:r>
            <a:r>
              <a:rPr lang="en-US" altLang="zh-CN" sz="1800" b="1" dirty="0" err="1">
                <a:latin typeface="Courier New" pitchFamily="49" charset="0"/>
                <a:cs typeface="Courier New" pitchFamily="49" charset="0"/>
              </a:rPr>
              <a:t>strcat_s</a:t>
            </a:r>
            <a:r>
              <a:rPr lang="en-US" altLang="zh-CN" sz="1800" b="1" dirty="0">
                <a:latin typeface="Courier New" pitchFamily="49" charset="0"/>
                <a:cs typeface="Courier New" pitchFamily="49" charset="0"/>
              </a:rPr>
              <a:t>(</a:t>
            </a:r>
            <a:r>
              <a:rPr lang="en-US" altLang="zh-CN" sz="1800" b="1" dirty="0" err="1">
                <a:latin typeface="Courier New" pitchFamily="49" charset="0"/>
                <a:cs typeface="Courier New" pitchFamily="49" charset="0"/>
              </a:rPr>
              <a:t>c,b</a:t>
            </a:r>
            <a:r>
              <a:rPr lang="en-US" altLang="zh-CN" sz="1800" b="1" dirty="0">
                <a:latin typeface="Courier New" pitchFamily="49" charset="0"/>
                <a:cs typeface="Courier New" pitchFamily="49" charset="0"/>
              </a:rPr>
              <a:t>);</a:t>
            </a:r>
          </a:p>
          <a:p>
            <a:pPr>
              <a:spcBef>
                <a:spcPts val="0"/>
              </a:spcBef>
              <a:spcAft>
                <a:spcPts val="0"/>
              </a:spcAft>
              <a:buNone/>
            </a:pPr>
            <a:r>
              <a:rPr lang="en-US" altLang="zh-CN" sz="1800" b="1" dirty="0">
                <a:solidFill>
                  <a:schemeClr val="tx2"/>
                </a:solidFill>
                <a:latin typeface="Courier New" pitchFamily="49" charset="0"/>
                <a:cs typeface="Courier New" pitchFamily="49" charset="0"/>
              </a:rPr>
              <a:t>	</a:t>
            </a:r>
            <a:r>
              <a:rPr lang="en-US" altLang="zh-CN" sz="1800" b="1" dirty="0">
                <a:solidFill>
                  <a:srgbClr val="0000FF"/>
                </a:solidFill>
                <a:latin typeface="Courier New" pitchFamily="49" charset="0"/>
                <a:cs typeface="Courier New" pitchFamily="49" charset="0"/>
              </a:rPr>
              <a:t>else</a:t>
            </a:r>
            <a:r>
              <a:rPr lang="en-US" altLang="zh-CN" sz="1800" b="1" dirty="0">
                <a:solidFill>
                  <a:schemeClr val="tx2"/>
                </a:solidFill>
                <a:latin typeface="Courier New" pitchFamily="49" charset="0"/>
                <a:cs typeface="Courier New" pitchFamily="49" charset="0"/>
              </a:rPr>
              <a:t>	</a:t>
            </a:r>
          </a:p>
          <a:p>
            <a:pPr>
              <a:spcBef>
                <a:spcPts val="0"/>
              </a:spcBef>
              <a:spcAft>
                <a:spcPts val="0"/>
              </a:spcAft>
              <a:buNone/>
            </a:pPr>
            <a:r>
              <a:rPr lang="en-US" altLang="zh-CN" sz="1800" b="1" dirty="0">
                <a:solidFill>
                  <a:schemeClr val="tx2"/>
                </a:solidFill>
                <a:latin typeface="Courier New" pitchFamily="49" charset="0"/>
                <a:cs typeface="Courier New" pitchFamily="49" charset="0"/>
              </a:rPr>
              <a:t>		</a:t>
            </a:r>
            <a:r>
              <a:rPr lang="en-US" altLang="zh-CN" sz="1800" b="1" dirty="0" err="1">
                <a:latin typeface="Courier New" pitchFamily="49" charset="0"/>
                <a:cs typeface="Courier New" pitchFamily="49" charset="0"/>
              </a:rPr>
              <a:t>strcat_s</a:t>
            </a:r>
            <a:r>
              <a:rPr lang="en-US" altLang="zh-CN" sz="1800" b="1" dirty="0">
                <a:latin typeface="Courier New" pitchFamily="49" charset="0"/>
                <a:cs typeface="Courier New" pitchFamily="49" charset="0"/>
              </a:rPr>
              <a:t>(</a:t>
            </a:r>
            <a:r>
              <a:rPr lang="en-US" altLang="zh-CN" sz="1800" b="1" dirty="0" err="1">
                <a:latin typeface="Courier New" pitchFamily="49" charset="0"/>
                <a:cs typeface="Courier New" pitchFamily="49" charset="0"/>
              </a:rPr>
              <a:t>c,a</a:t>
            </a:r>
            <a:r>
              <a:rPr lang="en-US" altLang="zh-CN" sz="1800" b="1" dirty="0">
                <a:latin typeface="Courier New" pitchFamily="49" charset="0"/>
                <a:cs typeface="Courier New" pitchFamily="49" charset="0"/>
              </a:rPr>
              <a:t>);</a:t>
            </a:r>
          </a:p>
          <a:p>
            <a:pPr>
              <a:spcBef>
                <a:spcPts val="0"/>
              </a:spcBef>
              <a:spcAft>
                <a:spcPts val="0"/>
              </a:spcAft>
              <a:buNone/>
            </a:pPr>
            <a:r>
              <a:rPr lang="en-US" altLang="zh-CN" sz="1800" b="1" dirty="0">
                <a:latin typeface="Courier New" pitchFamily="49" charset="0"/>
                <a:cs typeface="Courier New" pitchFamily="49" charset="0"/>
              </a:rPr>
              <a:t>	</a:t>
            </a:r>
            <a:r>
              <a:rPr lang="en-US" altLang="zh-CN" sz="1800" b="1" dirty="0" err="1">
                <a:latin typeface="Courier New" pitchFamily="49" charset="0"/>
                <a:cs typeface="Courier New" pitchFamily="49" charset="0"/>
              </a:rPr>
              <a:t>cout</a:t>
            </a:r>
            <a:r>
              <a:rPr lang="en-US" altLang="zh-CN" sz="1800" b="1" dirty="0">
                <a:latin typeface="Courier New" pitchFamily="49" charset="0"/>
                <a:cs typeface="Courier New" pitchFamily="49" charset="0"/>
              </a:rPr>
              <a:t>&lt;&lt;"string c: "&lt;&lt;c&lt;&lt;</a:t>
            </a:r>
            <a:r>
              <a:rPr lang="en-US" altLang="zh-CN" sz="1800" b="1" dirty="0" err="1">
                <a:latin typeface="Courier New" pitchFamily="49" charset="0"/>
                <a:cs typeface="Courier New" pitchFamily="49" charset="0"/>
              </a:rPr>
              <a:t>endl</a:t>
            </a:r>
            <a:r>
              <a:rPr lang="en-US" altLang="zh-CN" sz="1800" b="1" dirty="0">
                <a:latin typeface="Courier New" pitchFamily="49" charset="0"/>
                <a:cs typeface="Courier New" pitchFamily="49" charset="0"/>
              </a:rPr>
              <a:t>;	</a:t>
            </a:r>
          </a:p>
          <a:p>
            <a:pPr>
              <a:spcBef>
                <a:spcPts val="0"/>
              </a:spcBef>
              <a:spcAft>
                <a:spcPts val="0"/>
              </a:spcAft>
              <a:buNone/>
            </a:pPr>
            <a:r>
              <a:rPr lang="en-US" altLang="zh-CN" sz="1800" b="1" dirty="0">
                <a:latin typeface="Courier New" pitchFamily="49" charset="0"/>
                <a:cs typeface="Courier New" pitchFamily="49" charset="0"/>
              </a:rPr>
              <a:t>}</a:t>
            </a:r>
            <a:endParaRPr lang="zh-CN" altLang="en-US" sz="1800" b="1" dirty="0">
              <a:latin typeface="Courier New" pitchFamily="49" charset="0"/>
              <a:cs typeface="Courier New" pitchFamily="49" charset="0"/>
            </a:endParaRPr>
          </a:p>
        </p:txBody>
      </p:sp>
      <p:sp>
        <p:nvSpPr>
          <p:cNvPr id="13" name="矩形 1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a:t>
            </a:r>
            <a:r>
              <a:rPr lang="zh-CN" altLang="en-US" dirty="0"/>
              <a:t>字符串</a:t>
            </a:r>
            <a:endParaRPr lang="en-US" altLang="zh-CN" dirty="0"/>
          </a:p>
          <a:p>
            <a:pPr lvl="1"/>
            <a:r>
              <a:rPr lang="zh-CN" altLang="en-US" dirty="0"/>
              <a:t>一维字符数组</a:t>
            </a:r>
            <a:endParaRPr lang="en-US" altLang="zh-CN" dirty="0"/>
          </a:p>
          <a:p>
            <a:pPr lvl="1"/>
            <a:r>
              <a:rPr lang="zh-CN" altLang="en-US" dirty="0"/>
              <a:t>以串尾符</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r>
              <a:rPr lang="en-US" altLang="zh-CN" dirty="0"/>
              <a:t>\0</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r>
              <a:rPr lang="zh-CN" altLang="en-US" dirty="0"/>
              <a:t>结束</a:t>
            </a:r>
            <a:endParaRPr lang="en-US" altLang="zh-CN" dirty="0"/>
          </a:p>
          <a:p>
            <a:pPr lvl="1"/>
            <a:r>
              <a:rPr lang="zh-CN" altLang="en-US" dirty="0"/>
              <a:t>不安全的字符串处理</a:t>
            </a:r>
            <a:endParaRPr lang="en-US" altLang="zh-CN" dirty="0"/>
          </a:p>
          <a:p>
            <a:pPr lvl="2"/>
            <a:r>
              <a:rPr lang="zh-CN" altLang="en-US" dirty="0"/>
              <a:t>串尾符可能被“破坏”</a:t>
            </a:r>
            <a:endParaRPr lang="en-US" altLang="zh-CN" dirty="0"/>
          </a:p>
          <a:p>
            <a:pPr lvl="3"/>
            <a:r>
              <a:rPr lang="zh-CN" altLang="en-US" dirty="0"/>
              <a:t>字符串拷贝</a:t>
            </a:r>
            <a:endParaRPr lang="en-US" altLang="zh-CN"/>
          </a:p>
          <a:p>
            <a:pPr lvl="3"/>
            <a:r>
              <a:rPr lang="zh-CN" altLang="en-US"/>
              <a:t>字符</a:t>
            </a:r>
            <a:r>
              <a:rPr lang="zh-CN" altLang="en-US" dirty="0"/>
              <a:t>串连接</a:t>
            </a:r>
            <a:endParaRPr lang="en-US" altLang="zh-CN" dirty="0"/>
          </a:p>
        </p:txBody>
      </p:sp>
      <p:sp>
        <p:nvSpPr>
          <p:cNvPr id="3" name="标题 2"/>
          <p:cNvSpPr>
            <a:spLocks noGrp="1"/>
          </p:cNvSpPr>
          <p:nvPr>
            <p:ph type="title"/>
          </p:nvPr>
        </p:nvSpPr>
        <p:spPr/>
        <p:txBody>
          <a:bodyPr/>
          <a:lstStyle/>
          <a:p>
            <a:r>
              <a:rPr lang="zh-CN" altLang="en-US" dirty="0"/>
              <a:t>字符串处理函数</a:t>
            </a:r>
          </a:p>
        </p:txBody>
      </p:sp>
      <p:sp>
        <p:nvSpPr>
          <p:cNvPr id="13" name="矩形 1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数组概述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一维数组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二维数组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字符数组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字符数组</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一维字符数组与字符串</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二维数组与字符串数组</a:t>
            </a: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字符串处理函数</a:t>
            </a:r>
          </a:p>
        </p:txBody>
      </p:sp>
    </p:spTree>
    <p:extLst>
      <p:ext uri="{BB962C8B-B14F-4D97-AF65-F5344CB8AC3E}">
        <p14:creationId xmlns:p14="http://schemas.microsoft.com/office/powerpoint/2010/main" val="2932427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8E4261-9EDE-44E4-9465-656A27B9C0A4}"/>
              </a:ext>
            </a:extLst>
          </p:cNvPr>
          <p:cNvSpPr>
            <a:spLocks noGrp="1"/>
          </p:cNvSpPr>
          <p:nvPr>
            <p:ph idx="1"/>
          </p:nvPr>
        </p:nvSpPr>
        <p:spPr/>
        <p:txBody>
          <a:bodyPr/>
          <a:lstStyle/>
          <a:p>
            <a:pPr marL="0" indent="0">
              <a:buNone/>
            </a:pPr>
            <a:r>
              <a:rPr lang="zh-CN" altLang="en-US" dirty="0"/>
              <a:t>二维字符数组</a:t>
            </a:r>
            <a:endParaRPr lang="en-US" altLang="zh-CN" dirty="0"/>
          </a:p>
          <a:p>
            <a:pPr marL="0" indent="0">
              <a:buNone/>
            </a:pPr>
            <a:r>
              <a:rPr lang="zh-CN" altLang="en-US" dirty="0"/>
              <a:t>字符串处理函数</a:t>
            </a:r>
          </a:p>
        </p:txBody>
      </p:sp>
      <p:sp>
        <p:nvSpPr>
          <p:cNvPr id="3" name="标题 2">
            <a:extLst>
              <a:ext uri="{FF2B5EF4-FFF2-40B4-BE49-F238E27FC236}">
                <a16:creationId xmlns:a16="http://schemas.microsoft.com/office/drawing/2014/main" id="{2F63A688-0DE8-499D-B266-29DA469C52D1}"/>
              </a:ext>
            </a:extLst>
          </p:cNvPr>
          <p:cNvSpPr>
            <a:spLocks noGrp="1"/>
          </p:cNvSpPr>
          <p:nvPr>
            <p:ph type="title"/>
          </p:nvPr>
        </p:nvSpPr>
        <p:spPr/>
        <p:txBody>
          <a:bodyPr/>
          <a:lstStyle/>
          <a:p>
            <a:r>
              <a:rPr lang="en-US" altLang="zh-CN" dirty="0"/>
              <a:t>Summary</a:t>
            </a:r>
            <a:endParaRPr lang="zh-CN" altLang="en-US" dirty="0"/>
          </a:p>
        </p:txBody>
      </p:sp>
      <p:sp>
        <p:nvSpPr>
          <p:cNvPr id="4" name="灯片编号占位符 3">
            <a:extLst>
              <a:ext uri="{FF2B5EF4-FFF2-40B4-BE49-F238E27FC236}">
                <a16:creationId xmlns:a16="http://schemas.microsoft.com/office/drawing/2014/main" id="{EA9D2AB0-0057-4A04-8850-6E2F7B88F51A}"/>
              </a:ext>
            </a:extLst>
          </p:cNvPr>
          <p:cNvSpPr>
            <a:spLocks noGrp="1"/>
          </p:cNvSpPr>
          <p:nvPr>
            <p:ph type="sldNum" sz="quarter" idx="11"/>
          </p:nvPr>
        </p:nvSpPr>
        <p:spPr/>
        <p:txBody>
          <a:bodyPr/>
          <a:lstStyle/>
          <a:p>
            <a:pPr>
              <a:defRPr/>
            </a:pPr>
            <a:fld id="{D5143908-0819-4B70-B92B-71A05F9F97D4}" type="slidenum">
              <a:rPr lang="zh-CN" altLang="en-US" smtClean="0"/>
              <a:pPr>
                <a:defRPr/>
              </a:pPr>
              <a:t>76</a:t>
            </a:fld>
            <a:endParaRPr lang="zh-CN" altLang="en-US" dirty="0"/>
          </a:p>
        </p:txBody>
      </p:sp>
    </p:spTree>
    <p:custDataLst>
      <p:tags r:id="rId1"/>
    </p:custDataLst>
    <p:extLst>
      <p:ext uri="{BB962C8B-B14F-4D97-AF65-F5344CB8AC3E}">
        <p14:creationId xmlns:p14="http://schemas.microsoft.com/office/powerpoint/2010/main" val="226883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bwMode="auto">
          <a:xfrm>
            <a:off x="304800" y="853827"/>
            <a:ext cx="9019728" cy="2143125"/>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zh-CN" altLang="en-US" sz="2600" dirty="0">
                <a:solidFill>
                  <a:srgbClr val="000000"/>
                </a:solidFill>
              </a:rPr>
              <a:t>假设有如下定义语句：</a:t>
            </a:r>
            <a:endParaRPr lang="en-US" altLang="zh-CN" sz="2600" dirty="0">
              <a:solidFill>
                <a:srgbClr val="000000"/>
              </a:solidFill>
            </a:endParaRPr>
          </a:p>
          <a:p>
            <a:pPr eaLnBrk="0" hangingPunct="0"/>
            <a:r>
              <a:rPr lang="en-US" altLang="zh-CN" sz="2800" dirty="0">
                <a:solidFill>
                  <a:schemeClr val="tx2"/>
                </a:solidFill>
                <a:latin typeface="宋体" pitchFamily="2" charset="-122"/>
              </a:rPr>
              <a:t>char name[3][20]={"</a:t>
            </a:r>
            <a:r>
              <a:rPr lang="en-US" altLang="zh-CN" sz="2800" dirty="0" err="1">
                <a:solidFill>
                  <a:schemeClr val="tx2"/>
                </a:solidFill>
                <a:latin typeface="宋体" pitchFamily="2" charset="-122"/>
              </a:rPr>
              <a:t>Zhangsan</a:t>
            </a:r>
            <a:r>
              <a:rPr lang="en-US" altLang="zh-CN" sz="2800" dirty="0">
                <a:solidFill>
                  <a:schemeClr val="tx2"/>
                </a:solidFill>
                <a:latin typeface="宋体" pitchFamily="2" charset="-122"/>
              </a:rPr>
              <a:t>", "</a:t>
            </a:r>
            <a:r>
              <a:rPr lang="en-US" altLang="zh-CN" sz="2800" dirty="0" err="1">
                <a:solidFill>
                  <a:schemeClr val="tx2"/>
                </a:solidFill>
                <a:latin typeface="宋体" pitchFamily="2" charset="-122"/>
              </a:rPr>
              <a:t>Lisi</a:t>
            </a:r>
            <a:r>
              <a:rPr lang="en-US" altLang="zh-CN" sz="2800" dirty="0">
                <a:solidFill>
                  <a:schemeClr val="tx2"/>
                </a:solidFill>
                <a:latin typeface="宋体" pitchFamily="2" charset="-122"/>
              </a:rPr>
              <a:t>", "</a:t>
            </a:r>
            <a:r>
              <a:rPr lang="en-US" altLang="zh-CN" sz="2800" dirty="0" err="1">
                <a:solidFill>
                  <a:schemeClr val="tx2"/>
                </a:solidFill>
                <a:latin typeface="宋体" pitchFamily="2" charset="-122"/>
              </a:rPr>
              <a:t>Wangwu</a:t>
            </a:r>
            <a:r>
              <a:rPr lang="en-US" altLang="zh-CN" sz="2800" dirty="0">
                <a:solidFill>
                  <a:schemeClr val="tx2"/>
                </a:solidFill>
                <a:latin typeface="宋体" pitchFamily="2" charset="-122"/>
              </a:rPr>
              <a:t>"};</a:t>
            </a:r>
          </a:p>
          <a:p>
            <a:pPr eaLnBrk="0" hangingPunct="0"/>
            <a:r>
              <a:rPr kumimoji="0" lang="zh-CN" altLang="en-US" sz="2600" b="0" i="0" u="none" strike="noStrike" cap="none" normalizeH="0" baseline="0" dirty="0">
                <a:ln>
                  <a:noFill/>
                </a:ln>
                <a:solidFill>
                  <a:srgbClr val="000000"/>
                </a:solidFill>
                <a:effectLst/>
                <a:latin typeface="Times New Roman" pitchFamily="18" charset="0"/>
              </a:rPr>
              <a:t>请问 </a:t>
            </a:r>
            <a:r>
              <a:rPr kumimoji="0" lang="en-US" altLang="zh-CN" sz="2600" b="0" i="0" u="none" strike="noStrike" cap="none" normalizeH="0" baseline="0" dirty="0">
                <a:ln>
                  <a:noFill/>
                </a:ln>
                <a:solidFill>
                  <a:srgbClr val="000000"/>
                </a:solidFill>
                <a:effectLst/>
                <a:latin typeface="Times New Roman" pitchFamily="18" charset="0"/>
              </a:rPr>
              <a:t>name </a:t>
            </a:r>
            <a:r>
              <a:rPr kumimoji="0" lang="zh-CN" altLang="en-US" sz="2600" b="0" i="0" u="none" strike="noStrike" cap="none" normalizeH="0" baseline="0" dirty="0">
                <a:ln>
                  <a:noFill/>
                </a:ln>
                <a:solidFill>
                  <a:srgbClr val="000000"/>
                </a:solidFill>
                <a:effectLst/>
                <a:latin typeface="Times New Roman" pitchFamily="18" charset="0"/>
              </a:rPr>
              <a:t>占用的字节数是多少</a:t>
            </a:r>
          </a:p>
        </p:txBody>
      </p:sp>
      <p:sp>
        <p:nvSpPr>
          <p:cNvPr id="5" name="矩形 4"/>
          <p:cNvSpPr/>
          <p:nvPr>
            <p:custDataLst>
              <p:tags r:id="rId3"/>
            </p:custDataLst>
          </p:nvPr>
        </p:nvSpPr>
        <p:spPr bwMode="auto">
          <a:xfrm>
            <a:off x="1828800" y="2786063"/>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18</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6" name="矩形 5"/>
          <p:cNvSpPr/>
          <p:nvPr>
            <p:custDataLst>
              <p:tags r:id="rId4"/>
            </p:custDataLst>
          </p:nvPr>
        </p:nvSpPr>
        <p:spPr bwMode="auto">
          <a:xfrm>
            <a:off x="1828800" y="3643313"/>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7" name="矩形 6"/>
          <p:cNvSpPr/>
          <p:nvPr>
            <p:custDataLst>
              <p:tags r:id="rId5"/>
            </p:custDataLst>
          </p:nvPr>
        </p:nvSpPr>
        <p:spPr bwMode="auto">
          <a:xfrm>
            <a:off x="1828800" y="4500563"/>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27</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8" name="矩形 7"/>
          <p:cNvSpPr/>
          <p:nvPr>
            <p:custDataLst>
              <p:tags r:id="rId6"/>
            </p:custDataLst>
          </p:nvPr>
        </p:nvSpPr>
        <p:spPr bwMode="auto">
          <a:xfrm>
            <a:off x="1828800" y="5357813"/>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60</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9" name="椭圆 8"/>
          <p:cNvSpPr>
            <a:spLocks noChangeAspect="1"/>
          </p:cNvSpPr>
          <p:nvPr>
            <p:custDataLst>
              <p:tags r:id="rId7"/>
            </p:custDataLst>
          </p:nvPr>
        </p:nvSpPr>
        <p:spPr bwMode="auto">
          <a:xfrm>
            <a:off x="1114425" y="285035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A</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0" name="椭圆 9"/>
          <p:cNvSpPr>
            <a:spLocks noChangeAspect="1"/>
          </p:cNvSpPr>
          <p:nvPr>
            <p:custDataLst>
              <p:tags r:id="rId8"/>
            </p:custDataLst>
          </p:nvPr>
        </p:nvSpPr>
        <p:spPr bwMode="auto">
          <a:xfrm>
            <a:off x="1114425" y="37076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B</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1" name="椭圆 10"/>
          <p:cNvSpPr>
            <a:spLocks noChangeAspect="1"/>
          </p:cNvSpPr>
          <p:nvPr>
            <p:custDataLst>
              <p:tags r:id="rId9"/>
            </p:custDataLst>
          </p:nvPr>
        </p:nvSpPr>
        <p:spPr bwMode="auto">
          <a:xfrm>
            <a:off x="1114425" y="456485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C</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2" name="椭圆 11"/>
          <p:cNvSpPr>
            <a:spLocks noChangeAspect="1"/>
          </p:cNvSpPr>
          <p:nvPr>
            <p:custDataLst>
              <p:tags r:id="rId10"/>
            </p:custDataLst>
          </p:nvPr>
        </p:nvSpPr>
        <p:spPr bwMode="auto">
          <a:xfrm>
            <a:off x="1114425" y="5422106"/>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itchFamily="18" charset="0"/>
              </a:rPr>
              <a:t>D</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3" name="圆角矩形 12"/>
          <p:cNvSpPr/>
          <p:nvPr>
            <p:custDataLst>
              <p:tags r:id="rId11"/>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itchFamily="18" charset="0"/>
              </a:rPr>
              <a:t>提交</a:t>
            </a:r>
            <a:endParaRPr kumimoji="0" lang="zh-CN" altLang="en-US" sz="1600" b="0" i="0" u="none" strike="noStrike" cap="none" normalizeH="0" baseline="0" dirty="0">
              <a:ln>
                <a:noFill/>
              </a:ln>
              <a:solidFill>
                <a:srgbClr val="FFFFFF"/>
              </a:solidFill>
              <a:effectLst/>
              <a:latin typeface="Times New Roman" pitchFamily="18" charset="0"/>
            </a:endParaRPr>
          </a:p>
        </p:txBody>
      </p:sp>
      <p:sp>
        <p:nvSpPr>
          <p:cNvPr id="17" name="矩形 16"/>
          <p:cNvSpPr/>
          <p:nvPr>
            <p:custDataLst>
              <p:tags r:id="rId12"/>
            </p:custDataLst>
          </p:nvPr>
        </p:nvSpPr>
        <p:spPr bwMode="auto">
          <a:xfrm>
            <a:off x="1835696" y="3650159"/>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lang="en-US" altLang="zh-CN" sz="2600" dirty="0">
                <a:solidFill>
                  <a:srgbClr val="000000"/>
                </a:solidFill>
              </a:rPr>
              <a:t>21</a:t>
            </a:r>
            <a:endParaRPr kumimoji="0" lang="zh-CN" altLang="en-US" sz="2600" b="0" i="0" u="none" strike="noStrike" cap="none" normalizeH="0" baseline="0" dirty="0">
              <a:ln>
                <a:noFill/>
              </a:ln>
              <a:solidFill>
                <a:srgbClr val="000000"/>
              </a:solidFill>
              <a:effectLst/>
              <a:latin typeface="Times New Roman" pitchFamily="18" charset="0"/>
            </a:endParaRPr>
          </a:p>
        </p:txBody>
      </p:sp>
      <p:grpSp>
        <p:nvGrpSpPr>
          <p:cNvPr id="20" name="组合 19"/>
          <p:cNvGrpSpPr/>
          <p:nvPr>
            <p:custDataLst>
              <p:tags r:id="rId13"/>
            </p:custDataLst>
          </p:nvPr>
        </p:nvGrpSpPr>
        <p:grpSpPr>
          <a:xfrm>
            <a:off x="0" y="0"/>
            <a:ext cx="9144000" cy="635000"/>
            <a:chOff x="0" y="0"/>
            <a:chExt cx="9144000" cy="635000"/>
          </a:xfrm>
        </p:grpSpPr>
        <p:sp>
          <p:nvSpPr>
            <p:cNvPr id="18" name="TitleBackground"/>
            <p:cNvSpPr/>
            <p:nvPr>
              <p:custDataLst>
                <p:tags r:id="rId15"/>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4" name="ColorBlock"/>
            <p:cNvSpPr/>
            <p:nvPr>
              <p:custDataLst>
                <p:tags r:id="rId16"/>
              </p:custDataLst>
            </p:nvPr>
          </p:nvSpPr>
          <p:spPr bwMode="auto">
            <a:xfrm>
              <a:off x="0" y="0"/>
              <a:ext cx="2540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TypeText"/>
            <p:cNvSpPr/>
            <p:nvPr>
              <p:custDataLst>
                <p:tags r:id="rId17"/>
              </p:custDataLst>
            </p:nvPr>
          </p:nvSpPr>
          <p:spPr bwMode="auto">
            <a:xfrm>
              <a:off x="254000" y="0"/>
              <a:ext cx="1270000" cy="635000"/>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alpha val="26000"/>
                    </a:srgbClr>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bodyPr>
            <a:lstStyle/>
            <a:p>
              <a:pPr eaLnBrk="0" hangingPunct="0"/>
              <a:r>
                <a:rPr kumimoji="0" lang="zh-CN" altLang="en-US" sz="2600" b="0" i="0" u="none" strike="noStrike" cap="none" normalizeH="0" baseline="0">
                  <a:ln>
                    <a:noFill/>
                  </a:ln>
                  <a:solidFill>
                    <a:srgbClr val="000000"/>
                  </a:solidFill>
                  <a:effectLst/>
                  <a:latin typeface="Times New Roman" pitchFamily="18" charset="0"/>
                </a:rPr>
                <a:t>单选题</a:t>
              </a:r>
              <a:endParaRPr kumimoji="0" lang="zh-CN" altLang="en-US" sz="2600" b="0" i="0" u="none" strike="noStrike" cap="none" normalizeH="0" baseline="0" dirty="0">
                <a:ln>
                  <a:noFill/>
                </a:ln>
                <a:solidFill>
                  <a:srgbClr val="000000"/>
                </a:solidFill>
                <a:effectLst/>
                <a:latin typeface="Times New Roman" pitchFamily="18" charset="0"/>
              </a:endParaRPr>
            </a:p>
          </p:txBody>
        </p:sp>
        <p:sp>
          <p:nvSpPr>
            <p:cNvPr id="19" name="TipText"/>
            <p:cNvSpPr txBox="1"/>
            <p:nvPr>
              <p:custDataLst>
                <p:tags r:id="rId18"/>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805410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85220" y="2564904"/>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以下程序段的输出结果为：</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en-US" altLang="zh-CN" dirty="0"/>
          </a:p>
          <a:p>
            <a:r>
              <a:rPr lang="en-US" altLang="zh-CN" dirty="0"/>
              <a:t>#include</a:t>
            </a:r>
            <a:r>
              <a:rPr lang="zh-CN" altLang="en-US" dirty="0"/>
              <a:t> </a:t>
            </a:r>
            <a:r>
              <a:rPr lang="en-US" altLang="zh-CN" dirty="0"/>
              <a:t>&lt;</a:t>
            </a:r>
            <a:r>
              <a:rPr lang="en-US" altLang="zh-CN" dirty="0" err="1"/>
              <a:t>iostream</a:t>
            </a:r>
            <a:r>
              <a:rPr lang="en-US" altLang="zh-CN" dirty="0"/>
              <a:t>&gt;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err="1"/>
              <a:t>std</a:t>
            </a:r>
            <a:r>
              <a:rPr lang="en-US" altLang="zh-CN" dirty="0"/>
              <a:t>;</a:t>
            </a:r>
            <a:endParaRPr lang="zh-CN" altLang="en-US" dirty="0"/>
          </a:p>
          <a:p>
            <a:r>
              <a:rPr lang="en-US" altLang="zh-CN" dirty="0" err="1"/>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a:t>char</a:t>
            </a:r>
            <a:r>
              <a:rPr lang="zh-CN" altLang="en-US" dirty="0"/>
              <a:t> </a:t>
            </a:r>
            <a:r>
              <a:rPr lang="en-US" altLang="zh-CN" dirty="0"/>
              <a:t>c[20]="World";</a:t>
            </a:r>
            <a:endParaRPr lang="zh-CN" altLang="en-US" dirty="0"/>
          </a:p>
          <a:p>
            <a:r>
              <a:rPr lang="zh-CN" altLang="en-US" dirty="0"/>
              <a:t>	</a:t>
            </a:r>
            <a:r>
              <a:rPr lang="en-US" altLang="zh-CN" dirty="0" err="1"/>
              <a:t>cout</a:t>
            </a:r>
            <a:r>
              <a:rPr lang="en-US" altLang="zh-CN" dirty="0"/>
              <a:t>&lt;&lt;</a:t>
            </a:r>
            <a:r>
              <a:rPr lang="en-US" altLang="zh-CN" dirty="0" err="1"/>
              <a:t>sizeof</a:t>
            </a:r>
            <a:r>
              <a:rPr lang="en-US" altLang="zh-CN" dirty="0"/>
              <a:t>(c)&lt;&lt;</a:t>
            </a:r>
            <a:r>
              <a:rPr lang="en-US" altLang="zh-CN" dirty="0" err="1"/>
              <a:t>endl</a:t>
            </a:r>
            <a:r>
              <a:rPr lang="en-US" altLang="zh-CN" dirty="0"/>
              <a:t>;</a:t>
            </a:r>
            <a:endParaRPr lang="zh-CN" altLang="en-US" dirty="0"/>
          </a:p>
          <a:p>
            <a:r>
              <a:rPr lang="zh-CN" altLang="en-US" dirty="0"/>
              <a:t>	</a:t>
            </a:r>
            <a:r>
              <a:rPr lang="en-US" altLang="zh-CN" dirty="0" err="1"/>
              <a:t>cout</a:t>
            </a:r>
            <a:r>
              <a:rPr lang="en-US" altLang="zh-CN" dirty="0"/>
              <a:t>&lt;&lt;</a:t>
            </a:r>
            <a:r>
              <a:rPr lang="en-US" altLang="zh-CN" dirty="0" err="1"/>
              <a:t>strlen</a:t>
            </a:r>
            <a:r>
              <a:rPr lang="en-US" altLang="zh-CN" dirty="0"/>
              <a:t>(c)&lt;&lt;</a:t>
            </a:r>
            <a:r>
              <a:rPr lang="en-US" altLang="zh-CN" dirty="0" err="1"/>
              <a:t>endl</a:t>
            </a:r>
            <a:r>
              <a:rPr lang="en-US" altLang="zh-CN" dirty="0"/>
              <a:t>;</a:t>
            </a:r>
            <a:endParaRPr lang="zh-CN" altLang="en-US" dirty="0"/>
          </a:p>
          <a:p>
            <a:r>
              <a:rPr lang="zh-CN" altLang="en-US" dirty="0"/>
              <a:t>	</a:t>
            </a:r>
            <a:r>
              <a:rPr lang="en-US" altLang="zh-CN" dirty="0"/>
              <a:t>return</a:t>
            </a:r>
            <a:r>
              <a:rPr lang="zh-CN" altLang="en-US" dirty="0"/>
              <a:t> </a:t>
            </a:r>
            <a:r>
              <a:rPr lang="en-US" altLang="zh-CN" dirty="0"/>
              <a:t>0;</a:t>
            </a:r>
            <a:endParaRPr lang="zh-CN" altLang="en-US" dirty="0"/>
          </a:p>
          <a:p>
            <a:r>
              <a:rPr lang="en-US" altLang="zh-CN" dirty="0"/>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712792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51555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2" name="组合 34"/>
          <p:cNvGrpSpPr>
            <a:grpSpLocks/>
          </p:cNvGrpSpPr>
          <p:nvPr/>
        </p:nvGrpSpPr>
        <p:grpSpPr bwMode="auto">
          <a:xfrm>
            <a:off x="1643063" y="3284984"/>
            <a:ext cx="5356225" cy="1728192"/>
            <a:chOff x="1643042" y="2332651"/>
            <a:chExt cx="5356246" cy="1728198"/>
          </a:xfrm>
        </p:grpSpPr>
        <p:sp>
          <p:nvSpPr>
            <p:cNvPr id="14" name="五边形 13"/>
            <p:cNvSpPr/>
            <p:nvPr/>
          </p:nvSpPr>
          <p:spPr bwMode="auto">
            <a:xfrm flipH="1">
              <a:off x="2041506" y="32686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16" name="五边形 15"/>
            <p:cNvSpPr/>
            <p:nvPr/>
          </p:nvSpPr>
          <p:spPr bwMode="auto">
            <a:xfrm flipH="1">
              <a:off x="2041506" y="2332651"/>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3" name="组合 19"/>
            <p:cNvGrpSpPr>
              <a:grpSpLocks/>
            </p:cNvGrpSpPr>
            <p:nvPr/>
          </p:nvGrpSpPr>
          <p:grpSpPr bwMode="auto">
            <a:xfrm>
              <a:off x="1643042" y="3271857"/>
              <a:ext cx="792165" cy="788992"/>
              <a:chOff x="854055" y="2628915"/>
              <a:chExt cx="792165" cy="788992"/>
            </a:xfrm>
          </p:grpSpPr>
          <p:sp>
            <p:nvSpPr>
              <p:cNvPr id="27" name="椭圆 26"/>
              <p:cNvSpPr>
                <a:spLocks noChangeAspect="1"/>
              </p:cNvSpPr>
              <p:nvPr/>
            </p:nvSpPr>
            <p:spPr bwMode="auto">
              <a:xfrm>
                <a:off x="857230" y="2628915"/>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116" name="图片 22" descr="NANKAI.png"/>
              <p:cNvPicPr>
                <a:picLocks noChangeAspect="1"/>
              </p:cNvPicPr>
              <p:nvPr/>
            </p:nvPicPr>
            <p:blipFill>
              <a:blip r:embed="rId3" cstate="print"/>
              <a:srcRect/>
              <a:stretch>
                <a:fillRect/>
              </a:stretch>
            </p:blipFill>
            <p:spPr bwMode="auto">
              <a:xfrm>
                <a:off x="854055" y="2628919"/>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412776"/>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28" name="五边形 27"/>
            <p:cNvSpPr/>
            <p:nvPr/>
          </p:nvSpPr>
          <p:spPr bwMode="auto">
            <a:xfrm flipH="1">
              <a:off x="2041506" y="413286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48081"/>
            <a:ext cx="4032448"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数组概述</a:t>
            </a:r>
          </a:p>
        </p:txBody>
      </p:sp>
      <p:sp>
        <p:nvSpPr>
          <p:cNvPr id="44" name="TextBox 43"/>
          <p:cNvSpPr txBox="1"/>
          <p:nvPr/>
        </p:nvSpPr>
        <p:spPr>
          <a:xfrm>
            <a:off x="2627784" y="2484185"/>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一维数组</a:t>
            </a:r>
          </a:p>
        </p:txBody>
      </p:sp>
      <p:sp>
        <p:nvSpPr>
          <p:cNvPr id="45" name="TextBox 44"/>
          <p:cNvSpPr txBox="1"/>
          <p:nvPr/>
        </p:nvSpPr>
        <p:spPr>
          <a:xfrm>
            <a:off x="2627784" y="3420289"/>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二维数组</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6" name="TextBox 45"/>
          <p:cNvSpPr txBox="1"/>
          <p:nvPr/>
        </p:nvSpPr>
        <p:spPr>
          <a:xfrm>
            <a:off x="2627784" y="4356393"/>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字符数组</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7" name="TextBox 46"/>
          <p:cNvSpPr txBox="1"/>
          <p:nvPr/>
        </p:nvSpPr>
        <p:spPr>
          <a:xfrm>
            <a:off x="2627784" y="5290835"/>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string</a:t>
            </a: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类型</a:t>
            </a:r>
          </a:p>
        </p:txBody>
      </p:sp>
      <p:sp>
        <p:nvSpPr>
          <p:cNvPr id="40" name="矩形 39">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类型 ■</a:t>
            </a:r>
          </a:p>
        </p:txBody>
      </p:sp>
      <p:sp>
        <p:nvSpPr>
          <p:cNvPr id="52" name="矩形 5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a:t>
            </a:r>
          </a:p>
        </p:txBody>
      </p:sp>
      <p:sp>
        <p:nvSpPr>
          <p:cNvPr id="53" name="矩形 5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a:t>
            </a:r>
          </a:p>
        </p:txBody>
      </p:sp>
      <p:sp>
        <p:nvSpPr>
          <p:cNvPr id="54" name="矩形 5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类型对象的操作</a:t>
            </a:r>
          </a:p>
        </p:txBody>
      </p:sp>
      <p:sp>
        <p:nvSpPr>
          <p:cNvPr id="56" name="矩形 5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类型对象数组</a:t>
            </a:r>
          </a:p>
        </p:txBody>
      </p:sp>
      <p:pic>
        <p:nvPicPr>
          <p:cNvPr id="57" name="图片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8605" y="5109485"/>
            <a:ext cx="885840" cy="885840"/>
          </a:xfrm>
          <a:prstGeom prst="rect">
            <a:avLst/>
          </a:prstGeom>
        </p:spPr>
      </p:pic>
    </p:spTree>
    <p:extLst>
      <p:ext uri="{BB962C8B-B14F-4D97-AF65-F5344CB8AC3E}">
        <p14:creationId xmlns:p14="http://schemas.microsoft.com/office/powerpoint/2010/main" val="181202964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7" y="234888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5" y="4221015"/>
            <a:ext cx="5356225" cy="1728267"/>
            <a:chOff x="1643042" y="3268688"/>
            <a:chExt cx="5356246" cy="1728275"/>
          </a:xfrm>
        </p:grpSpPr>
        <p:sp>
          <p:nvSpPr>
            <p:cNvPr id="14" name="五边形 13"/>
            <p:cNvSpPr/>
            <p:nvPr/>
          </p:nvSpPr>
          <p:spPr bwMode="auto">
            <a:xfrm flipH="1">
              <a:off x="2041506" y="326868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20321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71862"/>
              <a:ext cx="792165" cy="788992"/>
              <a:chOff x="854055" y="2628920"/>
              <a:chExt cx="792165" cy="788992"/>
            </a:xfrm>
          </p:grpSpPr>
          <p:sp>
            <p:nvSpPr>
              <p:cNvPr id="27" name="椭圆 26"/>
              <p:cNvSpPr>
                <a:spLocks noChangeAspect="1"/>
              </p:cNvSpPr>
              <p:nvPr/>
            </p:nvSpPr>
            <p:spPr bwMode="auto">
              <a:xfrm>
                <a:off x="857230" y="262892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4116" name="图片 22" descr="NANKAI.png"/>
              <p:cNvPicPr>
                <a:picLocks noChangeAspect="1"/>
              </p:cNvPicPr>
              <p:nvPr/>
            </p:nvPicPr>
            <p:blipFill>
              <a:blip r:embed="rId3" cstate="print"/>
              <a:srcRect/>
              <a:stretch>
                <a:fillRect/>
              </a:stretch>
            </p:blipFill>
            <p:spPr bwMode="auto">
              <a:xfrm>
                <a:off x="854055" y="2628924"/>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207971"/>
              <a:ext cx="792165" cy="788991"/>
              <a:chOff x="854055" y="1707641"/>
              <a:chExt cx="792165" cy="788991"/>
            </a:xfrm>
          </p:grpSpPr>
          <p:sp>
            <p:nvSpPr>
              <p:cNvPr id="30" name="椭圆 29"/>
              <p:cNvSpPr>
                <a:spLocks noChangeAspect="1"/>
              </p:cNvSpPr>
              <p:nvPr/>
            </p:nvSpPr>
            <p:spPr bwMode="auto">
              <a:xfrm>
                <a:off x="857230" y="170764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4112" name="图片 22" descr="NANKAI.png"/>
              <p:cNvPicPr>
                <a:picLocks noChangeAspect="1"/>
              </p:cNvPicPr>
              <p:nvPr/>
            </p:nvPicPr>
            <p:blipFill>
              <a:blip r:embed="rId3" cstate="print"/>
              <a:srcRect/>
              <a:stretch>
                <a:fillRect/>
              </a:stretch>
            </p:blipFill>
            <p:spPr bwMode="auto">
              <a:xfrm>
                <a:off x="854055" y="1707644"/>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2" y="1412776"/>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Arial"/>
                  <a:ea typeface="黑体" panose="02010609060101010101" pitchFamily="49" charset="-122"/>
                </a:endParaRPr>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48083"/>
            <a:ext cx="4032448"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数组概述</a:t>
            </a:r>
          </a:p>
        </p:txBody>
      </p:sp>
      <p:sp>
        <p:nvSpPr>
          <p:cNvPr id="44" name="TextBox 43"/>
          <p:cNvSpPr txBox="1"/>
          <p:nvPr/>
        </p:nvSpPr>
        <p:spPr>
          <a:xfrm>
            <a:off x="2627784" y="2484187"/>
            <a:ext cx="4320480"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一维数组</a:t>
            </a:r>
          </a:p>
        </p:txBody>
      </p:sp>
      <p:sp>
        <p:nvSpPr>
          <p:cNvPr id="45" name="TextBox 44"/>
          <p:cNvSpPr txBox="1"/>
          <p:nvPr/>
        </p:nvSpPr>
        <p:spPr>
          <a:xfrm>
            <a:off x="2627784" y="3420291"/>
            <a:ext cx="4320480"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二维数组</a:t>
            </a:r>
            <a:endParaRPr lang="zh-CN" altLang="en-US" b="1" dirty="0">
              <a:solidFill>
                <a:prstClr val="white"/>
              </a:solidFill>
              <a:latin typeface="Courier New" pitchFamily="49" charset="0"/>
              <a:ea typeface="宋体" charset="-122"/>
              <a:cs typeface="Courier New" pitchFamily="49" charset="0"/>
            </a:endParaRPr>
          </a:p>
        </p:txBody>
      </p:sp>
      <p:sp>
        <p:nvSpPr>
          <p:cNvPr id="46" name="TextBox 45"/>
          <p:cNvSpPr txBox="1"/>
          <p:nvPr/>
        </p:nvSpPr>
        <p:spPr>
          <a:xfrm>
            <a:off x="2627784" y="4356395"/>
            <a:ext cx="4320480"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字符数组</a:t>
            </a:r>
            <a:endParaRPr lang="zh-CN" altLang="en-US" b="1" dirty="0">
              <a:solidFill>
                <a:prstClr val="white"/>
              </a:solidFill>
              <a:latin typeface="Courier New" pitchFamily="49" charset="0"/>
              <a:ea typeface="宋体" charset="-122"/>
              <a:cs typeface="Courier New" pitchFamily="49" charset="0"/>
            </a:endParaRPr>
          </a:p>
        </p:txBody>
      </p:sp>
      <p:sp>
        <p:nvSpPr>
          <p:cNvPr id="47" name="TextBox 46"/>
          <p:cNvSpPr txBox="1"/>
          <p:nvPr/>
        </p:nvSpPr>
        <p:spPr>
          <a:xfrm>
            <a:off x="2627784" y="5292499"/>
            <a:ext cx="4320480" cy="584775"/>
          </a:xfrm>
          <a:prstGeom prst="rect">
            <a:avLst/>
          </a:prstGeom>
          <a:noFill/>
        </p:spPr>
        <p:txBody>
          <a:bodyPr wrap="square" rtlCol="0">
            <a:spAutoFit/>
          </a:bodyPr>
          <a:lstStyle/>
          <a:p>
            <a:pPr fontAlgn="base">
              <a:spcBef>
                <a:spcPct val="0"/>
              </a:spcBef>
              <a:spcAft>
                <a:spcPct val="0"/>
              </a:spcAft>
            </a:pPr>
            <a:r>
              <a:rPr lang="zh-CN" altLang="en-US" sz="3200" b="1" dirty="0">
                <a:solidFill>
                  <a:prstClr val="white"/>
                </a:solidFill>
                <a:latin typeface="Courier New" pitchFamily="49" charset="0"/>
                <a:ea typeface="宋体" charset="-122"/>
                <a:cs typeface="Courier New" pitchFamily="49" charset="0"/>
              </a:rPr>
              <a:t>字符串类型</a:t>
            </a:r>
          </a:p>
        </p:txBody>
      </p:sp>
      <p:sp>
        <p:nvSpPr>
          <p:cNvPr id="40" name="矩形 39">
            <a:hlinkClick r:id="rId4" action="ppaction://hlinksldjump"/>
          </p:cNvPr>
          <p:cNvSpPr/>
          <p:nvPr/>
        </p:nvSpPr>
        <p:spPr>
          <a:xfrm>
            <a:off x="2"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数组概述 □</a:t>
            </a:r>
          </a:p>
        </p:txBody>
      </p:sp>
      <p:sp>
        <p:nvSpPr>
          <p:cNvPr id="49" name="矩形 48">
            <a:hlinkClick r:id="" action="ppaction://noaction"/>
          </p:cNvPr>
          <p:cNvSpPr/>
          <p:nvPr/>
        </p:nvSpPr>
        <p:spPr>
          <a:xfrm>
            <a:off x="2" y="23336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一维数组 ■</a:t>
            </a:r>
          </a:p>
        </p:txBody>
      </p:sp>
      <p:sp>
        <p:nvSpPr>
          <p:cNvPr id="50" name="矩形 49">
            <a:hlinkClick r:id="" action="ppaction://noaction"/>
          </p:cNvPr>
          <p:cNvSpPr/>
          <p:nvPr/>
        </p:nvSpPr>
        <p:spPr>
          <a:xfrm>
            <a:off x="2" y="414340"/>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二维数组 □</a:t>
            </a:r>
          </a:p>
        </p:txBody>
      </p:sp>
      <p:sp>
        <p:nvSpPr>
          <p:cNvPr id="51" name="矩形 50">
            <a:hlinkClick r:id="" action="ppaction://noaction"/>
          </p:cNvPr>
          <p:cNvSpPr/>
          <p:nvPr/>
        </p:nvSpPr>
        <p:spPr>
          <a:xfrm>
            <a:off x="2" y="593727"/>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字符数组 □</a:t>
            </a:r>
          </a:p>
        </p:txBody>
      </p:sp>
      <p:sp>
        <p:nvSpPr>
          <p:cNvPr id="52" name="矩形 51">
            <a:hlinkClick r:id="" action="ppaction://noaction"/>
          </p:cNvPr>
          <p:cNvSpPr/>
          <p:nvPr/>
        </p:nvSpPr>
        <p:spPr>
          <a:xfrm>
            <a:off x="2786065"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一维数组说明</a:t>
            </a:r>
          </a:p>
        </p:txBody>
      </p:sp>
      <p:sp>
        <p:nvSpPr>
          <p:cNvPr id="53" name="矩形 52">
            <a:hlinkClick r:id="" action="ppaction://noaction"/>
          </p:cNvPr>
          <p:cNvSpPr/>
          <p:nvPr/>
        </p:nvSpPr>
        <p:spPr>
          <a:xfrm>
            <a:off x="2786065" y="233365"/>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一维数组的存储方式</a:t>
            </a:r>
          </a:p>
        </p:txBody>
      </p:sp>
      <p:sp>
        <p:nvSpPr>
          <p:cNvPr id="54" name="矩形 53">
            <a:hlinkClick r:id="" action="ppaction://noaction"/>
          </p:cNvPr>
          <p:cNvSpPr/>
          <p:nvPr/>
        </p:nvSpPr>
        <p:spPr>
          <a:xfrm>
            <a:off x="2786065" y="41434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一维数组的初始化</a:t>
            </a:r>
          </a:p>
        </p:txBody>
      </p:sp>
      <p:sp>
        <p:nvSpPr>
          <p:cNvPr id="55" name="矩形 54">
            <a:hlinkClick r:id="" action="ppaction://noaction"/>
          </p:cNvPr>
          <p:cNvSpPr/>
          <p:nvPr/>
        </p:nvSpPr>
        <p:spPr>
          <a:xfrm>
            <a:off x="2786402" y="594002"/>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一维数组元素</a:t>
            </a:r>
          </a:p>
        </p:txBody>
      </p:sp>
      <p:pic>
        <p:nvPicPr>
          <p:cNvPr id="64" name="图片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8605" y="2318063"/>
            <a:ext cx="885840" cy="885840"/>
          </a:xfrm>
          <a:prstGeom prst="rect">
            <a:avLst/>
          </a:prstGeom>
        </p:spPr>
      </p:pic>
    </p:spTree>
    <p:extLst>
      <p:ext uri="{BB962C8B-B14F-4D97-AF65-F5344CB8AC3E}">
        <p14:creationId xmlns:p14="http://schemas.microsoft.com/office/powerpoint/2010/main" val="3684178227"/>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1"/>
          <p:cNvSpPr>
            <a:spLocks noGrp="1"/>
          </p:cNvSpPr>
          <p:nvPr>
            <p:ph type="title"/>
          </p:nvPr>
        </p:nvSpPr>
        <p:spPr/>
        <p:txBody>
          <a:bodyPr/>
          <a:lstStyle/>
          <a:p>
            <a:r>
              <a:rPr lang="zh-CN" altLang="en-US" dirty="0">
                <a:latin typeface="黑体" pitchFamily="49" charset="-122"/>
                <a:ea typeface="黑体" pitchFamily="49" charset="-122"/>
              </a:rPr>
              <a:t>标准模板库类型</a:t>
            </a:r>
            <a:r>
              <a:rPr lang="en-US" altLang="zh-CN" dirty="0"/>
              <a:t>string</a:t>
            </a:r>
            <a:endParaRPr lang="zh-CN" altLang="en-US" dirty="0"/>
          </a:p>
        </p:txBody>
      </p:sp>
      <p:sp>
        <p:nvSpPr>
          <p:cNvPr id="187395" name="内容占位符 2"/>
          <p:cNvSpPr>
            <a:spLocks noGrp="1"/>
          </p:cNvSpPr>
          <p:nvPr>
            <p:ph idx="1"/>
          </p:nvPr>
        </p:nvSpPr>
        <p:spPr/>
        <p:txBody>
          <a:bodyPr/>
          <a:lstStyle/>
          <a:p>
            <a:r>
              <a:rPr lang="en-US" altLang="zh-CN" dirty="0"/>
              <a:t>string</a:t>
            </a:r>
            <a:r>
              <a:rPr lang="zh-CN" altLang="en-US" dirty="0"/>
              <a:t>类型</a:t>
            </a:r>
            <a:endParaRPr lang="en-US" altLang="zh-CN" dirty="0"/>
          </a:p>
          <a:p>
            <a:pPr lvl="1"/>
            <a:r>
              <a:rPr lang="zh-CN" altLang="en-US" dirty="0"/>
              <a:t>不是基本数据类型，而是</a:t>
            </a:r>
            <a:r>
              <a:rPr lang="zh-CN" altLang="en-US" dirty="0">
                <a:solidFill>
                  <a:srgbClr val="FF0000"/>
                </a:solidFill>
              </a:rPr>
              <a:t>复合数据类型</a:t>
            </a:r>
            <a:endParaRPr lang="en-US" altLang="zh-CN" dirty="0">
              <a:solidFill>
                <a:srgbClr val="FF0000"/>
              </a:solidFill>
            </a:endParaRPr>
          </a:p>
          <a:p>
            <a:pPr lvl="1"/>
            <a:r>
              <a:rPr lang="zh-CN" altLang="en-US" dirty="0"/>
              <a:t>在</a:t>
            </a:r>
            <a:r>
              <a:rPr lang="en-US" altLang="zh-CN" dirty="0"/>
              <a:t>C++</a:t>
            </a:r>
            <a:r>
              <a:rPr lang="zh-CN" altLang="en-US" dirty="0"/>
              <a:t>标准库中定义</a:t>
            </a:r>
            <a:endParaRPr lang="en-US" altLang="zh-CN" dirty="0"/>
          </a:p>
          <a:p>
            <a:pPr lvl="1"/>
            <a:r>
              <a:rPr lang="zh-CN" altLang="en-US" dirty="0"/>
              <a:t>可以作为数据类型使用</a:t>
            </a:r>
            <a:endParaRPr lang="en-US" altLang="zh-CN" dirty="0"/>
          </a:p>
          <a:p>
            <a:r>
              <a:rPr lang="en-US" altLang="zh-CN" dirty="0"/>
              <a:t>string</a:t>
            </a:r>
            <a:r>
              <a:rPr lang="zh-CN" altLang="en-US" dirty="0"/>
              <a:t>类型对象</a:t>
            </a:r>
            <a:endParaRPr lang="en-US" altLang="zh-CN" dirty="0"/>
          </a:p>
          <a:p>
            <a:pPr lvl="1"/>
            <a:r>
              <a:rPr lang="zh-CN" altLang="en-US" dirty="0"/>
              <a:t>可以理解为</a:t>
            </a:r>
            <a:r>
              <a:rPr lang="en-US" altLang="zh-CN" dirty="0"/>
              <a:t>string</a:t>
            </a:r>
            <a:r>
              <a:rPr lang="zh-CN" altLang="en-US" dirty="0"/>
              <a:t>类型的变量</a:t>
            </a:r>
            <a:endParaRPr lang="en-US" altLang="zh-CN" dirty="0"/>
          </a:p>
          <a:p>
            <a:pPr lvl="1"/>
            <a:r>
              <a:rPr lang="zh-CN" altLang="en-US" dirty="0"/>
              <a:t>用说明语句进行说明</a:t>
            </a:r>
            <a:endParaRPr lang="en-US" altLang="zh-CN" dirty="0"/>
          </a:p>
          <a:p>
            <a:pPr lvl="1"/>
            <a:r>
              <a:rPr lang="zh-CN" altLang="en-US" dirty="0"/>
              <a:t>用字符串字面值常量进行初始化</a:t>
            </a:r>
            <a:endParaRPr lang="en-US" altLang="zh-CN" dirty="0"/>
          </a:p>
          <a:p>
            <a:pPr lvl="1"/>
            <a:r>
              <a:rPr lang="zh-CN" altLang="en-US" dirty="0"/>
              <a:t>字符串类型的某些功能通过字符串类的成员函数实现</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类型 ■</a:t>
            </a:r>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a:t>
            </a: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a:t>
            </a: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类型对象的操作</a:t>
            </a: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类型对象数组</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
          <p:cNvSpPr>
            <a:spLocks noGrp="1"/>
          </p:cNvSpPr>
          <p:nvPr>
            <p:ph type="title"/>
          </p:nvPr>
        </p:nvSpPr>
        <p:spPr/>
        <p:txBody>
          <a:bodyPr/>
          <a:lstStyle/>
          <a:p>
            <a:r>
              <a:rPr lang="en-US" altLang="zh-CN" dirty="0"/>
              <a:t>string</a:t>
            </a:r>
            <a:r>
              <a:rPr lang="zh-CN" altLang="en-US" dirty="0">
                <a:latin typeface="黑体" pitchFamily="49" charset="-122"/>
                <a:ea typeface="黑体" pitchFamily="49" charset="-122"/>
              </a:rPr>
              <a:t>类型对象</a:t>
            </a:r>
          </a:p>
        </p:txBody>
      </p:sp>
      <p:sp>
        <p:nvSpPr>
          <p:cNvPr id="188419" name="内容占位符 2"/>
          <p:cNvSpPr>
            <a:spLocks noGrp="1"/>
          </p:cNvSpPr>
          <p:nvPr>
            <p:ph idx="1"/>
          </p:nvPr>
        </p:nvSpPr>
        <p:spPr/>
        <p:txBody>
          <a:bodyPr/>
          <a:lstStyle/>
          <a:p>
            <a:r>
              <a:rPr lang="zh-CN" altLang="en-US" dirty="0"/>
              <a:t>说明</a:t>
            </a:r>
            <a:r>
              <a:rPr lang="en-US" altLang="zh-CN" dirty="0"/>
              <a:t>string</a:t>
            </a:r>
            <a:r>
              <a:rPr lang="zh-CN" altLang="en-US" dirty="0"/>
              <a:t>类型变量</a:t>
            </a:r>
            <a:endParaRPr lang="en-US" altLang="zh-CN" dirty="0"/>
          </a:p>
          <a:p>
            <a:pPr lvl="1" algn="ctr">
              <a:buFont typeface="Wingdings" pitchFamily="2" charset="2"/>
              <a:buNone/>
            </a:pPr>
            <a:r>
              <a:rPr lang="en-US" altLang="zh-CN" b="1" dirty="0">
                <a:solidFill>
                  <a:srgbClr val="009999"/>
                </a:solidFill>
                <a:latin typeface="Courier New" pitchFamily="49" charset="0"/>
                <a:cs typeface="Courier New" pitchFamily="49" charset="0"/>
              </a:rPr>
              <a:t>string</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a:t>
            </a:r>
          </a:p>
          <a:p>
            <a:r>
              <a:rPr lang="en-US" altLang="zh-CN" dirty="0"/>
              <a:t>string</a:t>
            </a:r>
            <a:r>
              <a:rPr lang="zh-CN" altLang="en-US" dirty="0"/>
              <a:t>变量的初始化</a:t>
            </a:r>
            <a:endParaRPr lang="en-US" altLang="zh-CN" dirty="0"/>
          </a:p>
          <a:p>
            <a:pPr lvl="1" algn="ctr">
              <a:buNone/>
            </a:pPr>
            <a:r>
              <a:rPr lang="en-US" altLang="zh-CN" b="1" dirty="0">
                <a:solidFill>
                  <a:srgbClr val="009999"/>
                </a:solidFill>
                <a:latin typeface="Courier New" pitchFamily="49" charset="0"/>
                <a:cs typeface="Courier New" pitchFamily="49" charset="0"/>
              </a:rPr>
              <a:t>string</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="hello";</a:t>
            </a:r>
          </a:p>
          <a:p>
            <a:pPr lvl="1"/>
            <a:r>
              <a:rPr lang="zh-CN" altLang="en-US" dirty="0"/>
              <a:t>字符串变量</a:t>
            </a:r>
            <a:r>
              <a:rPr lang="zh-CN" altLang="en-US" dirty="0">
                <a:solidFill>
                  <a:srgbClr val="C00000"/>
                </a:solidFill>
              </a:rPr>
              <a:t>不包含</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a:t>\0</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dirty="0"/>
          </a:p>
          <a:p>
            <a:pPr lvl="1"/>
            <a:r>
              <a:rPr lang="zh-CN" altLang="en-US" dirty="0"/>
              <a:t>例如</a:t>
            </a:r>
            <a:endParaRPr lang="en-US" altLang="zh-CN" dirty="0"/>
          </a:p>
          <a:p>
            <a:pPr lvl="1">
              <a:buFont typeface="Wingdings" pitchFamily="2" charset="2"/>
              <a:buNone/>
            </a:pPr>
            <a:r>
              <a:rPr lang="en-US" altLang="zh-CN" b="1" dirty="0">
                <a:solidFill>
                  <a:srgbClr val="0000FF"/>
                </a:solidFill>
                <a:latin typeface="Courier New" pitchFamily="49" charset="0"/>
              </a:rPr>
              <a:t>char</a:t>
            </a:r>
            <a:r>
              <a:rPr lang="en-US" altLang="zh-CN" dirty="0">
                <a:solidFill>
                  <a:schemeClr val="tx2"/>
                </a:solidFill>
                <a:latin typeface="Courier New" pitchFamily="49" charset="0"/>
              </a:rPr>
              <a:t> </a:t>
            </a:r>
            <a:r>
              <a:rPr lang="en-US" altLang="zh-CN" b="1" dirty="0" err="1">
                <a:latin typeface="Courier New" pitchFamily="49" charset="0"/>
                <a:cs typeface="Courier New" pitchFamily="49" charset="0"/>
              </a:rPr>
              <a:t>astr</a:t>
            </a:r>
            <a:r>
              <a:rPr lang="en-US" altLang="zh-CN" b="1" dirty="0">
                <a:latin typeface="Courier New" pitchFamily="49" charset="0"/>
                <a:cs typeface="Courier New" pitchFamily="49" charset="0"/>
              </a:rPr>
              <a:t>[10]="hello";</a:t>
            </a:r>
          </a:p>
          <a:p>
            <a:pPr lvl="1">
              <a:buFont typeface="Wingdings" pitchFamily="2" charset="2"/>
              <a:buNone/>
            </a:pPr>
            <a:r>
              <a:rPr lang="en-US" altLang="zh-CN" b="1" dirty="0">
                <a:solidFill>
                  <a:srgbClr val="009999"/>
                </a:solidFill>
                <a:latin typeface="Courier New" pitchFamily="49" charset="0"/>
                <a:cs typeface="Courier New" pitchFamily="49" charset="0"/>
              </a:rPr>
              <a:t>string</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astr</a:t>
            </a:r>
            <a:r>
              <a:rPr lang="en-US" altLang="zh-CN" b="1" dirty="0">
                <a:latin typeface="Courier New" pitchFamily="49" charset="0"/>
                <a:cs typeface="Courier New" pitchFamily="49" charset="0"/>
              </a:rPr>
              <a:t>;</a:t>
            </a:r>
          </a:p>
          <a:p>
            <a:pPr lvl="1"/>
            <a:r>
              <a:rPr lang="zh-CN" altLang="en-US" dirty="0"/>
              <a:t>字符串变量</a:t>
            </a:r>
            <a:r>
              <a:rPr lang="en-US" altLang="zh-CN" dirty="0" err="1"/>
              <a:t>str</a:t>
            </a:r>
            <a:r>
              <a:rPr lang="zh-CN" altLang="en-US" dirty="0"/>
              <a:t>中不包括字符数组</a:t>
            </a:r>
            <a:r>
              <a:rPr lang="en-US" altLang="zh-CN" dirty="0" err="1"/>
              <a:t>astr</a:t>
            </a:r>
            <a:r>
              <a:rPr lang="zh-CN" altLang="en-US" dirty="0"/>
              <a:t>中的</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a:t>\0</a:t>
            </a:r>
            <a:r>
              <a:rPr lang="en-US" altLang="zh-CN"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类型 ■</a:t>
            </a:r>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a:t>
            </a: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a:t>
            </a: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类型对象的操作</a:t>
            </a: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类型对象数组</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1"/>
          <p:cNvSpPr>
            <a:spLocks noGrp="1"/>
          </p:cNvSpPr>
          <p:nvPr>
            <p:ph type="title"/>
          </p:nvPr>
        </p:nvSpPr>
        <p:spPr/>
        <p:txBody>
          <a:bodyPr/>
          <a:lstStyle/>
          <a:p>
            <a:r>
              <a:rPr lang="en-US" altLang="zh-CN" dirty="0"/>
              <a:t>string</a:t>
            </a:r>
            <a:r>
              <a:rPr lang="zh-CN" altLang="en-US" dirty="0"/>
              <a:t>类型对象</a:t>
            </a:r>
          </a:p>
        </p:txBody>
      </p:sp>
      <p:sp>
        <p:nvSpPr>
          <p:cNvPr id="189443" name="内容占位符 2"/>
          <p:cNvSpPr>
            <a:spLocks noGrp="1"/>
          </p:cNvSpPr>
          <p:nvPr>
            <p:ph idx="1"/>
          </p:nvPr>
        </p:nvSpPr>
        <p:spPr/>
        <p:txBody>
          <a:bodyPr/>
          <a:lstStyle/>
          <a:p>
            <a:r>
              <a:rPr lang="zh-CN" altLang="en-US" dirty="0"/>
              <a:t>访问字符串中的字符</a:t>
            </a:r>
            <a:endParaRPr lang="en-US" altLang="zh-CN" dirty="0"/>
          </a:p>
          <a:p>
            <a:pPr lvl="1"/>
            <a:r>
              <a:rPr lang="zh-CN" altLang="en-US" dirty="0"/>
              <a:t>字符数组下标</a:t>
            </a:r>
            <a:endParaRPr lang="en-US" altLang="zh-CN" dirty="0"/>
          </a:p>
          <a:p>
            <a:pPr lvl="1"/>
            <a:r>
              <a:rPr lang="zh-CN" altLang="en-US" dirty="0"/>
              <a:t>例如</a:t>
            </a:r>
            <a:endParaRPr lang="en-US" altLang="zh-CN" dirty="0"/>
          </a:p>
          <a:p>
            <a:pPr lvl="1">
              <a:buFontTx/>
              <a:buNone/>
            </a:pPr>
            <a:r>
              <a:rPr lang="en-US" altLang="zh-CN" b="1" dirty="0">
                <a:solidFill>
                  <a:srgbClr val="009999"/>
                </a:solidFill>
                <a:latin typeface="Courier New" pitchFamily="49" charset="0"/>
                <a:cs typeface="Courier New" pitchFamily="49" charset="0"/>
              </a:rPr>
              <a:t>string</a:t>
            </a:r>
            <a:r>
              <a:rPr lang="en-US" altLang="zh-CN" b="1" dirty="0">
                <a:latin typeface="Courier New" pitchFamily="49" charset="0"/>
                <a:cs typeface="Courier New" pitchFamily="49" charset="0"/>
              </a:rPr>
              <a:t> word ="Then";</a:t>
            </a:r>
          </a:p>
          <a:p>
            <a:pPr lvl="1">
              <a:buFontTx/>
              <a:buNone/>
            </a:pPr>
            <a:r>
              <a:rPr lang="en-US" altLang="zh-CN" b="1" dirty="0">
                <a:latin typeface="Courier New" pitchFamily="49" charset="0"/>
                <a:cs typeface="Courier New" pitchFamily="49" charset="0"/>
              </a:rPr>
              <a:t>word[2] = </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latin typeface="Courier New" pitchFamily="49" charset="0"/>
                <a:cs typeface="Courier New" pitchFamily="49" charset="0"/>
              </a:rPr>
              <a:t>a</a:t>
            </a:r>
            <a:r>
              <a:rPr lang="en-US" altLang="zh-CN" b="1" dirty="0">
                <a:latin typeface="Courier New" panose="02070309020205020404" pitchFamily="49" charset="0"/>
                <a:ea typeface="宋体" panose="02010600030101010101" pitchFamily="2" charset="-122"/>
                <a:cs typeface="Courier New" panose="02070309020205020404" pitchFamily="49" charset="0"/>
              </a:rPr>
              <a:t>'</a:t>
            </a:r>
            <a:r>
              <a:rPr lang="en-US" altLang="zh-CN" b="1" dirty="0">
                <a:latin typeface="Courier New" pitchFamily="49" charset="0"/>
                <a:cs typeface="Courier New" pitchFamily="49" charset="0"/>
              </a:rPr>
              <a:t>;</a:t>
            </a:r>
          </a:p>
          <a:p>
            <a:pPr lvl="1"/>
            <a:r>
              <a:rPr lang="zh-CN" altLang="en-US" dirty="0"/>
              <a:t>字符串变量的值变为：</a:t>
            </a:r>
            <a:r>
              <a:rPr lang="en-US" altLang="zh-CN" dirty="0">
                <a:latin typeface="Courier New" pitchFamily="49" charset="0"/>
                <a:cs typeface="Courier New" pitchFamily="49" charset="0"/>
              </a:rPr>
              <a:t>"</a:t>
            </a:r>
            <a:r>
              <a:rPr lang="en-US" altLang="zh-CN" b="1" dirty="0">
                <a:latin typeface="Courier New" pitchFamily="49" charset="0"/>
              </a:rPr>
              <a:t>Than</a:t>
            </a:r>
            <a:r>
              <a:rPr lang="en-US" altLang="zh-CN" dirty="0">
                <a:latin typeface="Courier New" pitchFamily="49" charset="0"/>
                <a:cs typeface="Courier New" pitchFamily="49" charset="0"/>
              </a:rPr>
              <a:t>"</a:t>
            </a:r>
            <a:endParaRPr lang="en-US" altLang="zh-CN" dirty="0"/>
          </a:p>
          <a:p>
            <a:r>
              <a:rPr lang="zh-CN" altLang="en-US" dirty="0"/>
              <a:t>输入输出</a:t>
            </a:r>
            <a:endParaRPr lang="en-US" altLang="zh-CN" dirty="0"/>
          </a:p>
          <a:p>
            <a:pPr marL="514350" lvl="1" indent="0">
              <a:buNone/>
            </a:pPr>
            <a:r>
              <a:rPr lang="en-US" altLang="zh-CN" b="1" dirty="0" err="1">
                <a:latin typeface="Courier New" pitchFamily="49" charset="0"/>
              </a:rPr>
              <a:t>cin</a:t>
            </a:r>
            <a:r>
              <a:rPr lang="en-US" altLang="zh-CN" b="1" dirty="0">
                <a:latin typeface="Courier New" pitchFamily="49" charset="0"/>
              </a:rPr>
              <a:t>&gt;&gt;word;</a:t>
            </a:r>
          </a:p>
          <a:p>
            <a:pPr marL="514350" lvl="1" indent="0">
              <a:buNone/>
            </a:pPr>
            <a:r>
              <a:rPr lang="en-US" altLang="zh-CN" b="1" dirty="0" err="1">
                <a:latin typeface="Courier New" pitchFamily="49" charset="0"/>
              </a:rPr>
              <a:t>cout</a:t>
            </a:r>
            <a:r>
              <a:rPr lang="en-US" altLang="zh-CN" b="1" dirty="0">
                <a:latin typeface="Courier New" pitchFamily="49" charset="0"/>
              </a:rPr>
              <a:t>&lt;&lt;word;</a:t>
            </a:r>
          </a:p>
          <a:p>
            <a:pPr lvl="1"/>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类型 ■</a:t>
            </a:r>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a:t>
            </a: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a:t>
            </a: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类型对象的操作</a:t>
            </a: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类型对象数组</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1"/>
          <p:cNvSpPr>
            <a:spLocks noGrp="1"/>
          </p:cNvSpPr>
          <p:nvPr>
            <p:ph type="title"/>
          </p:nvPr>
        </p:nvSpPr>
        <p:spPr/>
        <p:txBody>
          <a:bodyPr/>
          <a:lstStyle/>
          <a:p>
            <a:r>
              <a:rPr lang="zh-CN" altLang="en-US" dirty="0"/>
              <a:t>计算字符串长度</a:t>
            </a:r>
          </a:p>
        </p:txBody>
      </p:sp>
      <p:sp>
        <p:nvSpPr>
          <p:cNvPr id="190467" name="内容占位符 2"/>
          <p:cNvSpPr>
            <a:spLocks noGrp="1"/>
          </p:cNvSpPr>
          <p:nvPr>
            <p:ph idx="1"/>
          </p:nvPr>
        </p:nvSpPr>
        <p:spPr>
          <a:xfrm>
            <a:off x="457200" y="1844824"/>
            <a:ext cx="8543925" cy="4479776"/>
          </a:xfrm>
        </p:spPr>
        <p:txBody>
          <a:bodyPr/>
          <a:lstStyle/>
          <a:p>
            <a:r>
              <a:rPr lang="zh-CN" altLang="en-US" dirty="0"/>
              <a:t>计算长度</a:t>
            </a:r>
            <a:endParaRPr lang="en-US" altLang="zh-CN" dirty="0"/>
          </a:p>
          <a:p>
            <a:pPr lvl="1"/>
            <a:r>
              <a:rPr lang="zh-CN" altLang="en-US" dirty="0"/>
              <a:t>调用</a:t>
            </a:r>
            <a:r>
              <a:rPr lang="en-US" altLang="zh-CN" dirty="0"/>
              <a:t>string</a:t>
            </a:r>
            <a:r>
              <a:rPr lang="zh-CN" altLang="en-US" dirty="0"/>
              <a:t>类的成员函数</a:t>
            </a:r>
            <a:r>
              <a:rPr lang="en-US" altLang="zh-CN" dirty="0"/>
              <a:t>length()</a:t>
            </a:r>
          </a:p>
          <a:p>
            <a:pPr lvl="1"/>
            <a:r>
              <a:rPr lang="zh-CN" altLang="en-US" dirty="0"/>
              <a:t>例如：</a:t>
            </a:r>
            <a:r>
              <a:rPr lang="en-US" altLang="zh-CN" b="1" dirty="0" err="1">
                <a:latin typeface="Courier New" pitchFamily="49" charset="0"/>
                <a:cs typeface="Courier New" pitchFamily="49" charset="0"/>
              </a:rPr>
              <a:t>word.length</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是成员调用符</a:t>
            </a:r>
            <a:endParaRPr lang="en-US" altLang="zh-CN" b="1" dirty="0">
              <a:solidFill>
                <a:srgbClr val="00B050"/>
              </a:solidFill>
              <a:latin typeface="Courier New" pitchFamily="49" charset="0"/>
              <a:cs typeface="Courier New" pitchFamily="49" charset="0"/>
            </a:endParaRP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类型 ■</a:t>
            </a: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a:t>
            </a: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a:t>
            </a: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类型对象的操作</a:t>
            </a: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类型对象数组</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连接</a:t>
            </a:r>
            <a:endParaRPr lang="en-US" altLang="zh-CN" dirty="0"/>
          </a:p>
          <a:p>
            <a:pPr lvl="1"/>
            <a:r>
              <a:rPr lang="zh-CN" altLang="en-US" dirty="0"/>
              <a:t>重载算术运算符“</a:t>
            </a:r>
            <a:r>
              <a:rPr lang="en-US" altLang="zh-CN" dirty="0"/>
              <a:t>+</a:t>
            </a:r>
            <a:r>
              <a:rPr lang="zh-CN" altLang="en-US" dirty="0"/>
              <a:t>”</a:t>
            </a:r>
            <a:endParaRPr lang="en-US" altLang="zh-CN" dirty="0"/>
          </a:p>
          <a:p>
            <a:pPr lvl="1"/>
            <a:r>
              <a:rPr lang="zh-CN" altLang="en-US" dirty="0"/>
              <a:t>例如</a:t>
            </a:r>
            <a:endParaRPr lang="en-US" altLang="zh-CN" dirty="0"/>
          </a:p>
          <a:p>
            <a:pPr lvl="1">
              <a:buFontTx/>
              <a:buNone/>
            </a:pPr>
            <a:r>
              <a:rPr lang="en-US" altLang="zh-CN" b="1" dirty="0">
                <a:solidFill>
                  <a:srgbClr val="009999"/>
                </a:solidFill>
                <a:latin typeface="Courier New" pitchFamily="49" charset="0"/>
              </a:rPr>
              <a:t>string</a:t>
            </a:r>
            <a:r>
              <a:rPr lang="en-US" altLang="zh-CN" b="1" dirty="0">
                <a:latin typeface="Courier New" pitchFamily="49" charset="0"/>
              </a:rPr>
              <a:t> word1 = </a:t>
            </a:r>
            <a:r>
              <a:rPr lang="en-US" altLang="zh-CN" dirty="0">
                <a:latin typeface="Courier New" pitchFamily="49" charset="0"/>
                <a:cs typeface="Courier New" pitchFamily="49" charset="0"/>
              </a:rPr>
              <a:t>"</a:t>
            </a:r>
            <a:r>
              <a:rPr lang="en-US" altLang="zh-CN" b="1" dirty="0">
                <a:latin typeface="Courier New" pitchFamily="49" charset="0"/>
              </a:rPr>
              <a:t>hello</a:t>
            </a:r>
            <a:r>
              <a:rPr lang="en-US" altLang="zh-CN" dirty="0">
                <a:latin typeface="Courier New" pitchFamily="49" charset="0"/>
                <a:cs typeface="Courier New" pitchFamily="49" charset="0"/>
              </a:rPr>
              <a:t>"</a:t>
            </a:r>
            <a:r>
              <a:rPr lang="en-US" altLang="zh-CN" b="1" dirty="0">
                <a:latin typeface="Courier New" pitchFamily="49" charset="0"/>
              </a:rPr>
              <a:t>;</a:t>
            </a:r>
          </a:p>
          <a:p>
            <a:pPr lvl="1">
              <a:buFontTx/>
              <a:buNone/>
            </a:pPr>
            <a:r>
              <a:rPr lang="en-US" altLang="zh-CN" b="1" dirty="0">
                <a:solidFill>
                  <a:srgbClr val="009999"/>
                </a:solidFill>
                <a:latin typeface="Courier New" pitchFamily="49" charset="0"/>
              </a:rPr>
              <a:t>string</a:t>
            </a:r>
            <a:r>
              <a:rPr lang="en-US" altLang="zh-CN" b="1" dirty="0">
                <a:latin typeface="Courier New" pitchFamily="49" charset="0"/>
              </a:rPr>
              <a:t> word2 = </a:t>
            </a:r>
            <a:r>
              <a:rPr lang="en-US" altLang="zh-CN" dirty="0">
                <a:latin typeface="Courier New" pitchFamily="49" charset="0"/>
                <a:cs typeface="Courier New" pitchFamily="49" charset="0"/>
              </a:rPr>
              <a:t>"</a:t>
            </a:r>
            <a:r>
              <a:rPr lang="en-US" altLang="zh-CN" b="1" dirty="0">
                <a:latin typeface="Courier New" pitchFamily="49" charset="0"/>
              </a:rPr>
              <a:t>C++</a:t>
            </a:r>
            <a:r>
              <a:rPr lang="en-US" altLang="zh-CN" dirty="0">
                <a:latin typeface="Courier New" pitchFamily="49" charset="0"/>
                <a:cs typeface="Courier New" pitchFamily="49" charset="0"/>
              </a:rPr>
              <a:t>"</a:t>
            </a:r>
            <a:r>
              <a:rPr lang="en-US" altLang="zh-CN" b="1" dirty="0">
                <a:latin typeface="Courier New" pitchFamily="49" charset="0"/>
              </a:rPr>
              <a:t>;</a:t>
            </a:r>
          </a:p>
          <a:p>
            <a:pPr lvl="1">
              <a:buFontTx/>
              <a:buNone/>
            </a:pPr>
            <a:r>
              <a:rPr lang="en-US" altLang="zh-CN" b="1" dirty="0">
                <a:solidFill>
                  <a:srgbClr val="009999"/>
                </a:solidFill>
                <a:latin typeface="Courier New" pitchFamily="49" charset="0"/>
              </a:rPr>
              <a:t>string</a:t>
            </a:r>
            <a:r>
              <a:rPr lang="en-US" altLang="zh-CN" b="1" dirty="0">
                <a:latin typeface="Courier New" pitchFamily="49" charset="0"/>
              </a:rPr>
              <a:t> word3 = word1 + </a:t>
            </a:r>
            <a:r>
              <a:rPr lang="en-US" altLang="zh-CN" dirty="0">
                <a:latin typeface="Courier New" pitchFamily="49" charset="0"/>
                <a:cs typeface="Courier New" pitchFamily="49" charset="0"/>
              </a:rPr>
              <a:t>" " </a:t>
            </a:r>
            <a:r>
              <a:rPr lang="en-US" altLang="zh-CN" b="1" dirty="0">
                <a:latin typeface="Courier New" pitchFamily="49" charset="0"/>
              </a:rPr>
              <a:t>+ word2;</a:t>
            </a:r>
          </a:p>
          <a:p>
            <a:pPr lvl="1">
              <a:buFontTx/>
              <a:buNone/>
            </a:pPr>
            <a:r>
              <a:rPr lang="en-US" altLang="zh-CN" b="1" dirty="0" err="1">
                <a:latin typeface="Courier New" pitchFamily="49" charset="0"/>
              </a:rPr>
              <a:t>cout</a:t>
            </a:r>
            <a:r>
              <a:rPr lang="en-US" altLang="zh-CN" b="1" dirty="0">
                <a:latin typeface="Courier New" pitchFamily="49" charset="0"/>
              </a:rPr>
              <a:t>&lt;&lt;word3&lt;&lt;</a:t>
            </a:r>
            <a:r>
              <a:rPr lang="en-US" altLang="zh-CN" b="1" dirty="0" err="1">
                <a:latin typeface="Courier New" pitchFamily="49" charset="0"/>
              </a:rPr>
              <a:t>endl</a:t>
            </a:r>
            <a:r>
              <a:rPr lang="en-US" altLang="zh-CN" b="1" dirty="0">
                <a:latin typeface="Courier New" pitchFamily="49" charset="0"/>
              </a:rPr>
              <a:t>;</a:t>
            </a:r>
            <a:r>
              <a:rPr lang="en-US" altLang="zh-CN" b="1" dirty="0">
                <a:solidFill>
                  <a:srgbClr val="00B050"/>
                </a:solidFill>
                <a:latin typeface="Courier New" pitchFamily="49" charset="0"/>
              </a:rPr>
              <a:t>//word3</a:t>
            </a:r>
            <a:r>
              <a:rPr lang="zh-CN" altLang="en-US" b="1" dirty="0">
                <a:solidFill>
                  <a:srgbClr val="00B050"/>
                </a:solidFill>
                <a:latin typeface="Courier New" pitchFamily="49" charset="0"/>
              </a:rPr>
              <a:t>为：</a:t>
            </a:r>
            <a:r>
              <a:rPr lang="en-US" altLang="zh-CN" dirty="0">
                <a:solidFill>
                  <a:srgbClr val="00B050"/>
                </a:solidFill>
                <a:latin typeface="Courier New" pitchFamily="49" charset="0"/>
                <a:cs typeface="Courier New" pitchFamily="49" charset="0"/>
              </a:rPr>
              <a:t>"</a:t>
            </a:r>
            <a:r>
              <a:rPr lang="en-US" altLang="zh-CN" b="1" dirty="0">
                <a:solidFill>
                  <a:srgbClr val="00B050"/>
                </a:solidFill>
                <a:latin typeface="Courier New" pitchFamily="49" charset="0"/>
              </a:rPr>
              <a:t>hello C++</a:t>
            </a:r>
            <a:r>
              <a:rPr lang="en-US" altLang="zh-CN" dirty="0">
                <a:solidFill>
                  <a:srgbClr val="00B050"/>
                </a:solidFill>
                <a:latin typeface="Courier New" pitchFamily="49" charset="0"/>
                <a:cs typeface="Courier New" pitchFamily="49" charset="0"/>
              </a:rPr>
              <a:t>"</a:t>
            </a:r>
            <a:endParaRPr lang="en-US" altLang="zh-CN" b="1" dirty="0">
              <a:solidFill>
                <a:srgbClr val="00B050"/>
              </a:solidFill>
            </a:endParaRPr>
          </a:p>
          <a:p>
            <a:endParaRPr lang="zh-CN" altLang="en-US" dirty="0"/>
          </a:p>
        </p:txBody>
      </p:sp>
      <p:sp>
        <p:nvSpPr>
          <p:cNvPr id="3" name="标题 2"/>
          <p:cNvSpPr>
            <a:spLocks noGrp="1"/>
          </p:cNvSpPr>
          <p:nvPr>
            <p:ph type="title"/>
          </p:nvPr>
        </p:nvSpPr>
        <p:spPr/>
        <p:txBody>
          <a:bodyPr/>
          <a:lstStyle/>
          <a:p>
            <a:r>
              <a:rPr lang="zh-CN" altLang="en-US" dirty="0"/>
              <a:t>字符串连接</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1200" b="1" dirty="0">
                <a:solidFill>
                  <a:schemeClr val="bg1"/>
                </a:solidFill>
                <a:latin typeface="Courier New" pitchFamily="49" charset="0"/>
                <a:cs typeface="Courier New" pitchFamily="49" charset="0"/>
              </a:rPr>
              <a:t>string</a:t>
            </a:r>
            <a:r>
              <a:rPr lang="zh-CN" altLang="en-US" sz="1200" b="1" dirty="0">
                <a:solidFill>
                  <a:schemeClr val="bg1"/>
                </a:solidFill>
                <a:latin typeface="Courier New" pitchFamily="49" charset="0"/>
                <a:cs typeface="Courier New" pitchFamily="49" charset="0"/>
              </a:rPr>
              <a:t>类型 ■</a:t>
            </a: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类型对象</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类型对象的操作</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类型对象数组</a:t>
            </a:r>
          </a:p>
        </p:txBody>
      </p:sp>
    </p:spTree>
    <p:extLst>
      <p:ext uri="{BB962C8B-B14F-4D97-AF65-F5344CB8AC3E}">
        <p14:creationId xmlns:p14="http://schemas.microsoft.com/office/powerpoint/2010/main" val="27894192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1"/>
          <p:cNvSpPr>
            <a:spLocks noGrp="1"/>
          </p:cNvSpPr>
          <p:nvPr>
            <p:ph type="title"/>
          </p:nvPr>
        </p:nvSpPr>
        <p:spPr/>
        <p:txBody>
          <a:bodyPr/>
          <a:lstStyle/>
          <a:p>
            <a:r>
              <a:rPr lang="zh-CN" altLang="en-US" dirty="0">
                <a:latin typeface="黑体" pitchFamily="49" charset="-122"/>
                <a:ea typeface="黑体" pitchFamily="49" charset="-122"/>
              </a:rPr>
              <a:t>字符串连接</a:t>
            </a:r>
          </a:p>
        </p:txBody>
      </p:sp>
      <p:sp>
        <p:nvSpPr>
          <p:cNvPr id="191491" name="内容占位符 2"/>
          <p:cNvSpPr>
            <a:spLocks noGrp="1"/>
          </p:cNvSpPr>
          <p:nvPr>
            <p:ph idx="1"/>
          </p:nvPr>
        </p:nvSpPr>
        <p:spPr/>
        <p:txBody>
          <a:bodyPr/>
          <a:lstStyle/>
          <a:p>
            <a:r>
              <a:rPr lang="zh-CN" altLang="en-US" dirty="0"/>
              <a:t>连接字符</a:t>
            </a:r>
            <a:endParaRPr lang="en-US" altLang="zh-CN" dirty="0"/>
          </a:p>
          <a:p>
            <a:pPr lvl="1">
              <a:buFontTx/>
              <a:buNone/>
            </a:pPr>
            <a:r>
              <a:rPr lang="en-US" altLang="zh-CN" sz="2000" b="1" dirty="0">
                <a:solidFill>
                  <a:srgbClr val="009999"/>
                </a:solidFill>
                <a:latin typeface="Courier New" pitchFamily="49" charset="0"/>
                <a:cs typeface="Courier New" pitchFamily="49" charset="0"/>
              </a:rPr>
              <a:t>string</a:t>
            </a:r>
            <a:r>
              <a:rPr lang="en-US" altLang="zh-CN" sz="2000" b="1" dirty="0">
                <a:latin typeface="Courier New" pitchFamily="49" charset="0"/>
                <a:cs typeface="Courier New" pitchFamily="49" charset="0"/>
              </a:rPr>
              <a:t> word1 =</a:t>
            </a:r>
            <a:r>
              <a:rPr lang="en-US" altLang="zh-CN" sz="2000" dirty="0">
                <a:latin typeface="Courier New" pitchFamily="49" charset="0"/>
                <a:cs typeface="Courier New" pitchFamily="49" charset="0"/>
              </a:rPr>
              <a:t> "</a:t>
            </a:r>
            <a:r>
              <a:rPr lang="en-US" altLang="zh-CN" sz="2000" b="1" dirty="0">
                <a:latin typeface="Courier New" pitchFamily="49" charset="0"/>
                <a:cs typeface="Courier New" pitchFamily="49" charset="0"/>
              </a:rPr>
              <a:t>hello</a:t>
            </a:r>
            <a:r>
              <a:rPr lang="en-US" altLang="zh-CN" sz="2000" dirty="0">
                <a:latin typeface="Courier New" pitchFamily="49" charset="0"/>
                <a:cs typeface="Courier New" pitchFamily="49" charset="0"/>
              </a:rPr>
              <a:t>"</a:t>
            </a:r>
            <a:r>
              <a:rPr lang="en-US" altLang="zh-CN" sz="2000" b="1" dirty="0">
                <a:latin typeface="Courier New" pitchFamily="49" charset="0"/>
                <a:cs typeface="Courier New" pitchFamily="49" charset="0"/>
              </a:rPr>
              <a:t>;</a:t>
            </a:r>
          </a:p>
          <a:p>
            <a:pPr lvl="1">
              <a:buFontTx/>
              <a:buNone/>
            </a:pPr>
            <a:r>
              <a:rPr lang="en-US" altLang="zh-CN" sz="2000" b="1" dirty="0">
                <a:solidFill>
                  <a:srgbClr val="009999"/>
                </a:solidFill>
                <a:latin typeface="Courier New" pitchFamily="49" charset="0"/>
                <a:cs typeface="Courier New" pitchFamily="49" charset="0"/>
              </a:rPr>
              <a:t>string</a:t>
            </a:r>
            <a:r>
              <a:rPr lang="en-US" altLang="zh-CN" sz="2000" b="1" dirty="0">
                <a:latin typeface="Courier New" pitchFamily="49" charset="0"/>
                <a:cs typeface="Courier New" pitchFamily="49" charset="0"/>
              </a:rPr>
              <a:t> word2 = word1+ </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r>
              <a:rPr lang="en-US" altLang="zh-CN" sz="2000" b="1" dirty="0">
                <a:latin typeface="Courier New" pitchFamily="49" charset="0"/>
                <a:cs typeface="Courier New" pitchFamily="49" charset="0"/>
              </a:rPr>
              <a:t>!</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r>
              <a:rPr lang="en-US" altLang="zh-CN" sz="2000" b="1" dirty="0">
                <a:latin typeface="Courier New" pitchFamily="49" charset="0"/>
                <a:cs typeface="Courier New" pitchFamily="49" charset="0"/>
              </a:rPr>
              <a:t>;</a:t>
            </a:r>
            <a:endParaRPr lang="en-US" altLang="zh-CN" sz="2000" b="1" dirty="0">
              <a:solidFill>
                <a:srgbClr val="00B050"/>
              </a:solidFill>
              <a:latin typeface="Courier New" pitchFamily="49" charset="0"/>
              <a:cs typeface="Courier New" pitchFamily="49" charset="0"/>
            </a:endParaRPr>
          </a:p>
          <a:p>
            <a:pPr lvl="1">
              <a:buFontTx/>
              <a:buNone/>
            </a:pP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&lt;&lt;word2&lt;&lt;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输出</a:t>
            </a:r>
            <a:r>
              <a:rPr lang="en-US" altLang="zh-CN" sz="2000" b="1" dirty="0">
                <a:solidFill>
                  <a:srgbClr val="00B050"/>
                </a:solidFill>
                <a:latin typeface="Courier New" pitchFamily="49" charset="0"/>
                <a:cs typeface="Courier New" pitchFamily="49" charset="0"/>
              </a:rPr>
              <a:t>hello!</a:t>
            </a:r>
          </a:p>
          <a:p>
            <a:pPr lvl="1">
              <a:buFontTx/>
              <a:buNone/>
            </a:pPr>
            <a:r>
              <a:rPr lang="en-US" altLang="zh-CN" sz="2000" b="1" dirty="0">
                <a:latin typeface="Courier New" pitchFamily="49" charset="0"/>
                <a:cs typeface="Courier New" pitchFamily="49" charset="0"/>
              </a:rPr>
              <a:t>word2 += 65;</a:t>
            </a:r>
          </a:p>
          <a:p>
            <a:pPr lvl="1">
              <a:buFontTx/>
              <a:buNone/>
            </a:pP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&lt;&lt;word2&lt;&lt;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输出</a:t>
            </a:r>
            <a:r>
              <a:rPr lang="en-US" altLang="zh-CN" sz="2000" b="1" dirty="0" err="1">
                <a:solidFill>
                  <a:srgbClr val="00B050"/>
                </a:solidFill>
                <a:latin typeface="Courier New" pitchFamily="49" charset="0"/>
                <a:cs typeface="Courier New" pitchFamily="49" charset="0"/>
              </a:rPr>
              <a:t>hello!A</a:t>
            </a:r>
            <a:endParaRPr lang="en-US" altLang="zh-CN" sz="2000" b="1" dirty="0">
              <a:latin typeface="Courier New" pitchFamily="49" charset="0"/>
              <a:cs typeface="Courier New" pitchFamily="49" charset="0"/>
            </a:endParaRPr>
          </a:p>
          <a:p>
            <a:r>
              <a:rPr lang="zh-CN" altLang="en-US" dirty="0"/>
              <a:t>连接数字</a:t>
            </a:r>
            <a:endParaRPr lang="en-US" altLang="zh-CN" dirty="0"/>
          </a:p>
          <a:p>
            <a:pPr lvl="1">
              <a:buFontTx/>
              <a:buNone/>
            </a:pPr>
            <a:r>
              <a:rPr lang="en-US" altLang="zh-CN" sz="2000" b="1" dirty="0">
                <a:latin typeface="Courier New" pitchFamily="49" charset="0"/>
                <a:cs typeface="Courier New" pitchFamily="49" charset="0"/>
              </a:rPr>
              <a:t>double </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 = 3.1416;</a:t>
            </a:r>
          </a:p>
          <a:p>
            <a:pPr lvl="1">
              <a:buFontTx/>
              <a:buNone/>
            </a:pPr>
            <a:r>
              <a:rPr lang="en-US" altLang="zh-CN" sz="2000" b="1" dirty="0">
                <a:solidFill>
                  <a:srgbClr val="009999"/>
                </a:solidFill>
                <a:latin typeface="Courier New" pitchFamily="49" charset="0"/>
                <a:cs typeface="Courier New" pitchFamily="49" charset="0"/>
              </a:rPr>
              <a:t>string</a:t>
            </a:r>
            <a:r>
              <a:rPr lang="en-US" altLang="zh-CN" sz="2000" b="1" dirty="0">
                <a:latin typeface="Courier New" pitchFamily="49" charset="0"/>
                <a:cs typeface="Courier New" pitchFamily="49" charset="0"/>
              </a:rPr>
              <a:t> word1 =</a:t>
            </a:r>
            <a:r>
              <a:rPr lang="en-US" altLang="zh-CN" sz="2000" dirty="0">
                <a:latin typeface="Courier New" pitchFamily="49" charset="0"/>
                <a:cs typeface="Courier New" pitchFamily="49" charset="0"/>
              </a:rPr>
              <a:t> "</a:t>
            </a:r>
            <a:r>
              <a:rPr lang="en-US" altLang="zh-CN" sz="2000" b="1" dirty="0">
                <a:latin typeface="Courier New" pitchFamily="49" charset="0"/>
                <a:cs typeface="Courier New" pitchFamily="49" charset="0"/>
              </a:rPr>
              <a:t>hello</a:t>
            </a:r>
            <a:r>
              <a:rPr lang="en-US" altLang="zh-CN" sz="2000" dirty="0">
                <a:latin typeface="Courier New" pitchFamily="49" charset="0"/>
                <a:cs typeface="Courier New" pitchFamily="49" charset="0"/>
              </a:rPr>
              <a:t>"</a:t>
            </a:r>
            <a:r>
              <a:rPr lang="en-US" altLang="zh-CN" sz="2000" b="1" dirty="0">
                <a:latin typeface="Courier New" pitchFamily="49" charset="0"/>
                <a:cs typeface="Courier New" pitchFamily="49" charset="0"/>
              </a:rPr>
              <a:t>;</a:t>
            </a:r>
          </a:p>
          <a:p>
            <a:pPr lvl="1">
              <a:buFontTx/>
              <a:buNone/>
            </a:pPr>
            <a:r>
              <a:rPr lang="en-US" altLang="zh-CN" sz="2000" b="1" dirty="0">
                <a:solidFill>
                  <a:srgbClr val="009999"/>
                </a:solidFill>
                <a:latin typeface="Courier New" pitchFamily="49" charset="0"/>
                <a:cs typeface="Courier New" pitchFamily="49" charset="0"/>
              </a:rPr>
              <a:t>string</a:t>
            </a:r>
            <a:r>
              <a:rPr lang="en-US" altLang="zh-CN" sz="2000" b="1" dirty="0">
                <a:latin typeface="Courier New" pitchFamily="49" charset="0"/>
                <a:cs typeface="Courier New" pitchFamily="49" charset="0"/>
              </a:rPr>
              <a:t> word2 = word1 +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to_string</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pai</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r>
              <a:rPr lang="en-US" altLang="zh-CN" sz="2000" b="1" dirty="0">
                <a:latin typeface="Courier New" pitchFamily="49" charset="0"/>
                <a:cs typeface="Courier New" pitchFamily="49" charset="0"/>
              </a:rPr>
              <a:t>;</a:t>
            </a:r>
          </a:p>
          <a:p>
            <a:pPr lvl="1">
              <a:buFontTx/>
              <a:buNone/>
            </a:pP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&lt;&lt;word2&lt;&lt;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输出</a:t>
            </a:r>
            <a:r>
              <a:rPr lang="en-US" altLang="zh-CN" sz="2000" b="1" dirty="0">
                <a:solidFill>
                  <a:srgbClr val="00B050"/>
                </a:solidFill>
                <a:latin typeface="Courier New" pitchFamily="49" charset="0"/>
                <a:cs typeface="Courier New" pitchFamily="49" charset="0"/>
              </a:rPr>
              <a:t>hello3.141600</a:t>
            </a:r>
          </a:p>
          <a:p>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1200" b="1" dirty="0">
                <a:solidFill>
                  <a:schemeClr val="bg1"/>
                </a:solidFill>
                <a:latin typeface="Courier New" pitchFamily="49" charset="0"/>
                <a:cs typeface="Courier New" pitchFamily="49" charset="0"/>
              </a:rPr>
              <a:t>string</a:t>
            </a:r>
            <a:r>
              <a:rPr lang="zh-CN" altLang="en-US" sz="1200" b="1" dirty="0">
                <a:solidFill>
                  <a:schemeClr val="bg1"/>
                </a:solidFill>
                <a:latin typeface="Courier New" pitchFamily="49" charset="0"/>
                <a:cs typeface="Courier New" pitchFamily="49" charset="0"/>
              </a:rPr>
              <a:t>类型 ■</a:t>
            </a:r>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a:t>
            </a: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类型对象</a:t>
            </a: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类型对象的操作</a:t>
            </a: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类型对象数组</a:t>
            </a:r>
          </a:p>
        </p:txBody>
      </p:sp>
    </p:spTree>
    <p:extLst>
      <p:ext uri="{BB962C8B-B14F-4D97-AF65-F5344CB8AC3E}">
        <p14:creationId xmlns:p14="http://schemas.microsoft.com/office/powerpoint/2010/main" val="33302834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1"/>
          <p:cNvSpPr>
            <a:spLocks noGrp="1"/>
          </p:cNvSpPr>
          <p:nvPr>
            <p:ph type="title"/>
          </p:nvPr>
        </p:nvSpPr>
        <p:spPr/>
        <p:txBody>
          <a:bodyPr/>
          <a:lstStyle/>
          <a:p>
            <a:r>
              <a:rPr lang="zh-CN" altLang="en-US" dirty="0">
                <a:latin typeface="黑体" pitchFamily="49" charset="-122"/>
                <a:ea typeface="黑体" pitchFamily="49" charset="-122"/>
              </a:rPr>
              <a:t>字符串拷贝</a:t>
            </a:r>
          </a:p>
        </p:txBody>
      </p:sp>
      <p:sp>
        <p:nvSpPr>
          <p:cNvPr id="191491" name="内容占位符 2"/>
          <p:cNvSpPr>
            <a:spLocks noGrp="1"/>
          </p:cNvSpPr>
          <p:nvPr>
            <p:ph idx="1"/>
          </p:nvPr>
        </p:nvSpPr>
        <p:spPr/>
        <p:txBody>
          <a:bodyPr/>
          <a:lstStyle/>
          <a:p>
            <a:r>
              <a:rPr lang="zh-CN" altLang="en-US" dirty="0"/>
              <a:t>赋值</a:t>
            </a:r>
            <a:endParaRPr lang="en-US" altLang="zh-CN" dirty="0"/>
          </a:p>
          <a:p>
            <a:pPr lvl="1">
              <a:buFontTx/>
              <a:buNone/>
            </a:pPr>
            <a:r>
              <a:rPr lang="en-US" altLang="zh-CN" b="1" dirty="0">
                <a:solidFill>
                  <a:srgbClr val="009999"/>
                </a:solidFill>
                <a:latin typeface="Courier New" pitchFamily="49" charset="0"/>
                <a:cs typeface="Courier New" pitchFamily="49" charset="0"/>
              </a:rPr>
              <a:t>string</a:t>
            </a:r>
            <a:r>
              <a:rPr lang="en-US" altLang="zh-CN" b="1" dirty="0">
                <a:latin typeface="Courier New" pitchFamily="49" charset="0"/>
                <a:cs typeface="Courier New" pitchFamily="49" charset="0"/>
              </a:rPr>
              <a:t> word1 =</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hello</a:t>
            </a:r>
            <a:r>
              <a:rPr lang="en-US" altLang="zh-CN" dirty="0">
                <a:latin typeface="Courier New" pitchFamily="49" charset="0"/>
                <a:cs typeface="Courier New" pitchFamily="49" charset="0"/>
              </a:rPr>
              <a:t>"</a:t>
            </a:r>
            <a:r>
              <a:rPr lang="en-US" altLang="zh-CN" b="1" dirty="0">
                <a:latin typeface="Courier New" pitchFamily="49" charset="0"/>
                <a:cs typeface="Courier New" pitchFamily="49" charset="0"/>
              </a:rPr>
              <a:t>;</a:t>
            </a:r>
          </a:p>
          <a:p>
            <a:pPr lvl="1">
              <a:buFontTx/>
              <a:buNone/>
            </a:pPr>
            <a:r>
              <a:rPr lang="en-US" altLang="zh-CN" b="1" dirty="0">
                <a:solidFill>
                  <a:srgbClr val="009999"/>
                </a:solidFill>
                <a:latin typeface="Courier New" pitchFamily="49" charset="0"/>
                <a:cs typeface="Courier New" pitchFamily="49" charset="0"/>
              </a:rPr>
              <a:t>string</a:t>
            </a:r>
            <a:r>
              <a:rPr lang="en-US" altLang="zh-CN" b="1" dirty="0">
                <a:latin typeface="Courier New" pitchFamily="49" charset="0"/>
                <a:cs typeface="Courier New" pitchFamily="49" charset="0"/>
              </a:rPr>
              <a:t> word2 = word1;</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将</a:t>
            </a:r>
            <a:r>
              <a:rPr lang="en-US" altLang="zh-CN" b="1" dirty="0">
                <a:solidFill>
                  <a:srgbClr val="00B050"/>
                </a:solidFill>
                <a:latin typeface="Courier New" pitchFamily="49" charset="0"/>
                <a:cs typeface="Courier New" pitchFamily="49" charset="0"/>
              </a:rPr>
              <a:t>word1</a:t>
            </a:r>
            <a:r>
              <a:rPr lang="zh-CN" altLang="en-US" b="1" dirty="0">
                <a:solidFill>
                  <a:srgbClr val="00B050"/>
                </a:solidFill>
                <a:latin typeface="Courier New" pitchFamily="49" charset="0"/>
                <a:cs typeface="Courier New" pitchFamily="49" charset="0"/>
              </a:rPr>
              <a:t>值赋给</a:t>
            </a:r>
            <a:r>
              <a:rPr lang="en-US" altLang="zh-CN" b="1" dirty="0">
                <a:solidFill>
                  <a:srgbClr val="00B050"/>
                </a:solidFill>
                <a:latin typeface="Courier New" pitchFamily="49" charset="0"/>
                <a:cs typeface="Courier New" pitchFamily="49" charset="0"/>
              </a:rPr>
              <a:t>word2</a:t>
            </a:r>
          </a:p>
          <a:p>
            <a:r>
              <a:rPr lang="zh-CN" altLang="en-US" dirty="0"/>
              <a:t>复合赋值</a:t>
            </a:r>
            <a:r>
              <a:rPr lang="en-US" altLang="zh-CN" dirty="0"/>
              <a:t>+=</a:t>
            </a:r>
          </a:p>
          <a:p>
            <a:pPr lvl="1"/>
            <a:r>
              <a:rPr lang="zh-CN" altLang="en-US" dirty="0"/>
              <a:t>类似于算术运算中的</a:t>
            </a:r>
            <a:r>
              <a:rPr lang="en-US" altLang="zh-CN" dirty="0"/>
              <a:t>+=</a:t>
            </a:r>
          </a:p>
          <a:p>
            <a:pPr marL="914400" lvl="2" indent="0">
              <a:buNone/>
            </a:pPr>
            <a:r>
              <a:rPr lang="en-US" altLang="zh-CN" b="1" dirty="0">
                <a:latin typeface="Courier New" panose="02070309020205020404" pitchFamily="49" charset="0"/>
                <a:cs typeface="Courier New" panose="02070309020205020404" pitchFamily="49" charset="0"/>
              </a:rPr>
              <a:t>word1 += word2;</a:t>
            </a:r>
          </a:p>
          <a:p>
            <a:pPr marL="914400" lvl="2" indent="0">
              <a:buNone/>
            </a:pP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 &lt;&lt; word1&lt;&lt;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a:t>
            </a:r>
          </a:p>
          <a:p>
            <a:pPr marL="914400" lvl="2" indent="0">
              <a:buNone/>
            </a:pPr>
            <a:r>
              <a:rPr lang="zh-CN" altLang="en-US" b="1" dirty="0">
                <a:solidFill>
                  <a:schemeClr val="accent6">
                    <a:lumMod val="75000"/>
                  </a:schemeClr>
                </a:solidFill>
                <a:latin typeface="Courier New" panose="02070309020205020404" pitchFamily="49" charset="0"/>
                <a:cs typeface="Courier New" panose="02070309020205020404" pitchFamily="49" charset="0"/>
              </a:rPr>
              <a:t>输出结果为：</a:t>
            </a:r>
            <a:endParaRPr lang="en-US" altLang="zh-CN" b="1" dirty="0">
              <a:solidFill>
                <a:schemeClr val="accent6">
                  <a:lumMod val="75000"/>
                </a:schemeClr>
              </a:solidFill>
              <a:latin typeface="Courier New" panose="02070309020205020404" pitchFamily="49" charset="0"/>
              <a:cs typeface="Courier New" panose="02070309020205020404" pitchFamily="49" charset="0"/>
            </a:endParaRPr>
          </a:p>
          <a:p>
            <a:pPr marL="914400" lvl="2" indent="0">
              <a:buNone/>
            </a:pPr>
            <a:r>
              <a:rPr lang="en-US" altLang="zh-CN" b="1" dirty="0" err="1">
                <a:latin typeface="Courier New" panose="02070309020205020404" pitchFamily="49" charset="0"/>
                <a:cs typeface="Courier New" panose="02070309020205020404" pitchFamily="49" charset="0"/>
              </a:rPr>
              <a:t>hellohello</a:t>
            </a:r>
            <a:endParaRPr lang="en-US" altLang="zh-CN"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1200" b="1" dirty="0">
                <a:solidFill>
                  <a:schemeClr val="bg1"/>
                </a:solidFill>
                <a:latin typeface="Courier New" pitchFamily="49" charset="0"/>
                <a:cs typeface="Courier New" pitchFamily="49" charset="0"/>
              </a:rPr>
              <a:t>string</a:t>
            </a:r>
            <a:r>
              <a:rPr lang="zh-CN" altLang="en-US" sz="1200" b="1" dirty="0">
                <a:solidFill>
                  <a:schemeClr val="bg1"/>
                </a:solidFill>
                <a:latin typeface="Courier New" pitchFamily="49" charset="0"/>
                <a:cs typeface="Courier New" pitchFamily="49" charset="0"/>
              </a:rPr>
              <a:t>类型 ■</a:t>
            </a:r>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a:t>
            </a: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类型对象</a:t>
            </a: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类型对象的操作</a:t>
            </a: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string</a:t>
            </a:r>
            <a:r>
              <a:rPr lang="zh-CN" altLang="en-US" sz="1200" b="1" dirty="0">
                <a:solidFill>
                  <a:srgbClr val="820064"/>
                </a:solidFill>
                <a:latin typeface="Courier New" pitchFamily="49" charset="0"/>
                <a:cs typeface="Courier New" pitchFamily="49" charset="0"/>
              </a:rPr>
              <a:t>类型对象数组</a:t>
            </a:r>
          </a:p>
        </p:txBody>
      </p:sp>
    </p:spTree>
    <p:extLst>
      <p:ext uri="{BB962C8B-B14F-4D97-AF65-F5344CB8AC3E}">
        <p14:creationId xmlns:p14="http://schemas.microsoft.com/office/powerpoint/2010/main" val="16386723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625C18-F091-44D7-9AC7-CFDEB84ED209}"/>
              </a:ext>
            </a:extLst>
          </p:cNvPr>
          <p:cNvSpPr>
            <a:spLocks noGrp="1"/>
          </p:cNvSpPr>
          <p:nvPr>
            <p:ph idx="1"/>
          </p:nvPr>
        </p:nvSpPr>
        <p:spPr/>
        <p:txBody>
          <a:bodyPr/>
          <a:lstStyle/>
          <a:p>
            <a:pPr marL="0" indent="0">
              <a:buNone/>
            </a:pPr>
            <a:r>
              <a:rPr lang="en-US" altLang="zh-CN" dirty="0"/>
              <a:t>string</a:t>
            </a:r>
            <a:r>
              <a:rPr lang="zh-CN" altLang="en-US" dirty="0"/>
              <a:t>类型对象的说明</a:t>
            </a:r>
            <a:endParaRPr lang="en-US" altLang="zh-CN" dirty="0"/>
          </a:p>
          <a:p>
            <a:pPr marL="0" indent="0">
              <a:buNone/>
            </a:pPr>
            <a:r>
              <a:rPr lang="en-US" altLang="zh-CN" dirty="0"/>
              <a:t>string</a:t>
            </a:r>
            <a:r>
              <a:rPr lang="zh-CN" altLang="en-US" dirty="0"/>
              <a:t>类型对象与一维字符数组</a:t>
            </a:r>
            <a:endParaRPr lang="en-US" altLang="zh-CN" dirty="0"/>
          </a:p>
          <a:p>
            <a:pPr marL="0" indent="0">
              <a:buNone/>
            </a:pPr>
            <a:r>
              <a:rPr lang="zh-CN" altLang="en-US" dirty="0"/>
              <a:t>计算字符串长度</a:t>
            </a:r>
            <a:endParaRPr lang="en-US" altLang="zh-CN" dirty="0"/>
          </a:p>
          <a:p>
            <a:pPr marL="0" indent="0">
              <a:buNone/>
            </a:pPr>
            <a:r>
              <a:rPr lang="zh-CN" altLang="en-US" dirty="0"/>
              <a:t>字符串连接</a:t>
            </a:r>
            <a:endParaRPr lang="en-US" altLang="zh-CN" dirty="0"/>
          </a:p>
          <a:p>
            <a:pPr marL="0" indent="0">
              <a:buNone/>
            </a:pPr>
            <a:r>
              <a:rPr lang="zh-CN" altLang="en-US" dirty="0"/>
              <a:t>字符串拷贝</a:t>
            </a:r>
          </a:p>
        </p:txBody>
      </p:sp>
      <p:sp>
        <p:nvSpPr>
          <p:cNvPr id="3" name="标题 2">
            <a:extLst>
              <a:ext uri="{FF2B5EF4-FFF2-40B4-BE49-F238E27FC236}">
                <a16:creationId xmlns:a16="http://schemas.microsoft.com/office/drawing/2014/main" id="{73834533-B863-4BE8-B193-BF98C2C938F2}"/>
              </a:ext>
            </a:extLst>
          </p:cNvPr>
          <p:cNvSpPr>
            <a:spLocks noGrp="1"/>
          </p:cNvSpPr>
          <p:nvPr>
            <p:ph type="title"/>
          </p:nvPr>
        </p:nvSpPr>
        <p:spPr/>
        <p:txBody>
          <a:bodyPr/>
          <a:lstStyle/>
          <a:p>
            <a:r>
              <a:rPr lang="en-US" altLang="zh-CN" dirty="0"/>
              <a:t>Summary</a:t>
            </a:r>
            <a:endParaRPr lang="zh-CN" altLang="en-US" dirty="0"/>
          </a:p>
        </p:txBody>
      </p:sp>
      <p:sp>
        <p:nvSpPr>
          <p:cNvPr id="4" name="灯片编号占位符 3">
            <a:extLst>
              <a:ext uri="{FF2B5EF4-FFF2-40B4-BE49-F238E27FC236}">
                <a16:creationId xmlns:a16="http://schemas.microsoft.com/office/drawing/2014/main" id="{B00E908A-A360-42D5-8643-F7F1C6D04763}"/>
              </a:ext>
            </a:extLst>
          </p:cNvPr>
          <p:cNvSpPr>
            <a:spLocks noGrp="1"/>
          </p:cNvSpPr>
          <p:nvPr>
            <p:ph type="sldNum" sz="quarter" idx="11"/>
          </p:nvPr>
        </p:nvSpPr>
        <p:spPr/>
        <p:txBody>
          <a:bodyPr/>
          <a:lstStyle/>
          <a:p>
            <a:pPr>
              <a:defRPr/>
            </a:pPr>
            <a:fld id="{D5143908-0819-4B70-B92B-71A05F9F97D4}" type="slidenum">
              <a:rPr lang="zh-CN" altLang="en-US" smtClean="0"/>
              <a:pPr>
                <a:defRPr/>
              </a:pPr>
              <a:t>87</a:t>
            </a:fld>
            <a:endParaRPr lang="zh-CN" altLang="en-US" dirty="0"/>
          </a:p>
        </p:txBody>
      </p:sp>
    </p:spTree>
    <p:custDataLst>
      <p:tags r:id="rId1"/>
    </p:custDataLst>
    <p:extLst>
      <p:ext uri="{BB962C8B-B14F-4D97-AF65-F5344CB8AC3E}">
        <p14:creationId xmlns:p14="http://schemas.microsoft.com/office/powerpoint/2010/main" val="92328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9100553-7282-4F53-98EC-CC95E496441A}"/>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88</a:t>
            </a:fld>
            <a:endParaRPr lang="zh-CN" altLang="en-US" dirty="0"/>
          </a:p>
        </p:txBody>
      </p:sp>
      <p:sp>
        <p:nvSpPr>
          <p:cNvPr id="7" name="文本框 6">
            <a:extLst>
              <a:ext uri="{FF2B5EF4-FFF2-40B4-BE49-F238E27FC236}">
                <a16:creationId xmlns:a16="http://schemas.microsoft.com/office/drawing/2014/main" id="{7DE3D97F-35F4-4D93-95CE-7D48921EEEE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假设有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string s=“</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则可以使用</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strlen</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获取字符串</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的长度。</a:t>
            </a:r>
          </a:p>
        </p:txBody>
      </p:sp>
      <p:sp>
        <p:nvSpPr>
          <p:cNvPr id="8" name="文本框 7">
            <a:extLst>
              <a:ext uri="{FF2B5EF4-FFF2-40B4-BE49-F238E27FC236}">
                <a16:creationId xmlns:a16="http://schemas.microsoft.com/office/drawing/2014/main" id="{1AA00AFE-A25E-4317-ACE8-474E6148A311}"/>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9" name="文本框 8">
            <a:extLst>
              <a:ext uri="{FF2B5EF4-FFF2-40B4-BE49-F238E27FC236}">
                <a16:creationId xmlns:a16="http://schemas.microsoft.com/office/drawing/2014/main" id="{CDE790CE-2DF4-43A1-B454-6350C4698D15}"/>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不正确</a:t>
            </a:r>
          </a:p>
        </p:txBody>
      </p:sp>
      <p:sp>
        <p:nvSpPr>
          <p:cNvPr id="12" name="椭圆 11">
            <a:extLst>
              <a:ext uri="{FF2B5EF4-FFF2-40B4-BE49-F238E27FC236}">
                <a16:creationId xmlns:a16="http://schemas.microsoft.com/office/drawing/2014/main" id="{0FFDDDD0-55A9-45D7-AC9F-5EA54BAB2D46}"/>
              </a:ext>
            </a:extLst>
          </p:cNvPr>
          <p:cNvSpPr>
            <a:spLocks noChangeAspect="1"/>
          </p:cNvSpPr>
          <p:nvPr>
            <p:custDataLst>
              <p:tags r:id="rId5"/>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FAED4D10-8E7A-4956-AA9C-99A46B85BE83}"/>
              </a:ext>
            </a:extLst>
          </p:cNvPr>
          <p:cNvSpPr>
            <a:spLocks noChangeAspect="1"/>
          </p:cNvSpPr>
          <p:nvPr>
            <p:custDataLst>
              <p:tags r:id="rId6"/>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9FEF17A0-DAD2-4CF3-B6E0-407740CC5D89}"/>
              </a:ext>
            </a:extLst>
          </p:cNvPr>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74583900-5FF6-4466-A1DA-4056AB7D13D9}"/>
              </a:ext>
            </a:extLst>
          </p:cNvPr>
          <p:cNvGrpSpPr/>
          <p:nvPr>
            <p:custDataLst>
              <p:tags r:id="rId8"/>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2D668D14-8DF3-4C34-9735-249E7AE87F3F}"/>
                </a:ext>
              </a:extLst>
            </p:cNvPr>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F9E56D9E-00B8-46ED-AFAA-C96D8735E2D9}"/>
                </a:ext>
              </a:extLst>
            </p:cNvPr>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58980FBA-11A9-42C1-927D-39244AE69AD9}"/>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C0F50C32-B9A9-4682-8997-9B2B16C7B397}"/>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B7E95102-BCD7-40AD-830B-882E8696C0EC}"/>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005085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5850725-AAB4-4CB3-BC90-A671E13BD4E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以下这段代码：</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B63A038E-F809-4436-B5A4-35999198024E}"/>
              </a:ext>
            </a:extLst>
          </p:cNvPr>
          <p:cNvSpPr txBox="1"/>
          <p:nvPr>
            <p:custDataLst>
              <p:tags r:id="rId3"/>
            </p:custDataLst>
          </p:nvPr>
        </p:nvSpPr>
        <p:spPr>
          <a:xfrm>
            <a:off x="5944829" y="1635760"/>
            <a:ext cx="2181047"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没有错误</a:t>
            </a:r>
          </a:p>
        </p:txBody>
      </p:sp>
      <p:sp>
        <p:nvSpPr>
          <p:cNvPr id="6" name="文本框 5">
            <a:extLst>
              <a:ext uri="{FF2B5EF4-FFF2-40B4-BE49-F238E27FC236}">
                <a16:creationId xmlns:a16="http://schemas.microsoft.com/office/drawing/2014/main" id="{6228F21F-573E-42D6-90A1-E88941836626}"/>
              </a:ext>
            </a:extLst>
          </p:cNvPr>
          <p:cNvSpPr txBox="1"/>
          <p:nvPr>
            <p:custDataLst>
              <p:tags r:id="rId4"/>
            </p:custDataLst>
          </p:nvPr>
        </p:nvSpPr>
        <p:spPr>
          <a:xfrm>
            <a:off x="5944829" y="2493010"/>
            <a:ext cx="2566219"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有一条语句有误</a:t>
            </a:r>
          </a:p>
        </p:txBody>
      </p:sp>
      <p:sp>
        <p:nvSpPr>
          <p:cNvPr id="7" name="文本框 6">
            <a:extLst>
              <a:ext uri="{FF2B5EF4-FFF2-40B4-BE49-F238E27FC236}">
                <a16:creationId xmlns:a16="http://schemas.microsoft.com/office/drawing/2014/main" id="{C38D1ED6-7AA6-46B5-8789-79A44C30063C}"/>
              </a:ext>
            </a:extLst>
          </p:cNvPr>
          <p:cNvSpPr txBox="1"/>
          <p:nvPr>
            <p:custDataLst>
              <p:tags r:id="rId5"/>
            </p:custDataLst>
          </p:nvPr>
        </p:nvSpPr>
        <p:spPr>
          <a:xfrm>
            <a:off x="5944829" y="3350260"/>
            <a:ext cx="2566219"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有两条语句有误</a:t>
            </a:r>
          </a:p>
        </p:txBody>
      </p:sp>
      <p:sp>
        <p:nvSpPr>
          <p:cNvPr id="8" name="文本框 7">
            <a:extLst>
              <a:ext uri="{FF2B5EF4-FFF2-40B4-BE49-F238E27FC236}">
                <a16:creationId xmlns:a16="http://schemas.microsoft.com/office/drawing/2014/main" id="{F1EB368C-B645-4C6F-9543-68BC4482D002}"/>
              </a:ext>
            </a:extLst>
          </p:cNvPr>
          <p:cNvSpPr txBox="1"/>
          <p:nvPr>
            <p:custDataLst>
              <p:tags r:id="rId6"/>
            </p:custDataLst>
          </p:nvPr>
        </p:nvSpPr>
        <p:spPr>
          <a:xfrm>
            <a:off x="5944829" y="4207510"/>
            <a:ext cx="3008671"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有三条语句有误</a:t>
            </a:r>
          </a:p>
        </p:txBody>
      </p:sp>
      <p:sp>
        <p:nvSpPr>
          <p:cNvPr id="9" name="椭圆 8">
            <a:extLst>
              <a:ext uri="{FF2B5EF4-FFF2-40B4-BE49-F238E27FC236}">
                <a16:creationId xmlns:a16="http://schemas.microsoft.com/office/drawing/2014/main" id="{52473CB0-ED6B-4987-9C2A-8244CBFA5107}"/>
              </a:ext>
            </a:extLst>
          </p:cNvPr>
          <p:cNvSpPr>
            <a:spLocks noChangeAspect="1"/>
          </p:cNvSpPr>
          <p:nvPr>
            <p:custDataLst>
              <p:tags r:id="rId7"/>
            </p:custDataLst>
          </p:nvPr>
        </p:nvSpPr>
        <p:spPr>
          <a:xfrm>
            <a:off x="5230454" y="170005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F425753-74B9-4B2F-A713-0016DC9C798A}"/>
              </a:ext>
            </a:extLst>
          </p:cNvPr>
          <p:cNvSpPr>
            <a:spLocks noChangeAspect="1"/>
          </p:cNvSpPr>
          <p:nvPr>
            <p:custDataLst>
              <p:tags r:id="rId8"/>
            </p:custDataLst>
          </p:nvPr>
        </p:nvSpPr>
        <p:spPr>
          <a:xfrm>
            <a:off x="5230454" y="255730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3D8A825-5348-4373-B934-A677D2648EB5}"/>
              </a:ext>
            </a:extLst>
          </p:cNvPr>
          <p:cNvSpPr>
            <a:spLocks noChangeAspect="1"/>
          </p:cNvSpPr>
          <p:nvPr>
            <p:custDataLst>
              <p:tags r:id="rId9"/>
            </p:custDataLst>
          </p:nvPr>
        </p:nvSpPr>
        <p:spPr>
          <a:xfrm>
            <a:off x="5230454" y="341455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32AF733-E7A4-42BC-ACB5-B2748EE7AD31}"/>
              </a:ext>
            </a:extLst>
          </p:cNvPr>
          <p:cNvSpPr>
            <a:spLocks noChangeAspect="1"/>
          </p:cNvSpPr>
          <p:nvPr>
            <p:custDataLst>
              <p:tags r:id="rId10"/>
            </p:custDataLst>
          </p:nvPr>
        </p:nvSpPr>
        <p:spPr>
          <a:xfrm>
            <a:off x="5230454" y="427180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3D708E46-22F4-4011-8599-74F12DFBB5E5}"/>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1" name="图片 20">
            <a:extLst>
              <a:ext uri="{FF2B5EF4-FFF2-40B4-BE49-F238E27FC236}">
                <a16:creationId xmlns:a16="http://schemas.microsoft.com/office/drawing/2014/main" id="{F05466D6-126F-40B2-B70D-80984F49F91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16409" y="1927926"/>
            <a:ext cx="2999147" cy="3648217"/>
          </a:xfrm>
          <a:prstGeom prst="rect">
            <a:avLst/>
          </a:prstGeom>
        </p:spPr>
      </p:pic>
      <p:grpSp>
        <p:nvGrpSpPr>
          <p:cNvPr id="18" name="组合 17">
            <a:extLst>
              <a:ext uri="{FF2B5EF4-FFF2-40B4-BE49-F238E27FC236}">
                <a16:creationId xmlns:a16="http://schemas.microsoft.com/office/drawing/2014/main" id="{1A0BA573-9EBA-4D14-A302-71E60B593299}"/>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4EA1929-328A-4633-94AE-DE61863186B5}"/>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EF02245-8305-448A-B652-18825C203B83}"/>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97B25C49-E0AB-4BA7-8371-BF3087250E5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434E98D-41D9-4C7E-8BD3-DE86963DBBF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BD1434F-5EE2-4752-88A2-288B0AB84870}"/>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2744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pPr eaLnBrk="1" hangingPunct="1"/>
            <a:r>
              <a:rPr lang="zh-CN" altLang="en-US" dirty="0">
                <a:latin typeface="黑体" pitchFamily="49" charset="-122"/>
                <a:ea typeface="黑体" pitchFamily="49" charset="-122"/>
              </a:rPr>
              <a:t>一维数组</a:t>
            </a:r>
          </a:p>
        </p:txBody>
      </p:sp>
      <p:sp>
        <p:nvSpPr>
          <p:cNvPr id="143363" name="内容占位符 2"/>
          <p:cNvSpPr>
            <a:spLocks noGrp="1"/>
          </p:cNvSpPr>
          <p:nvPr>
            <p:ph idx="1"/>
          </p:nvPr>
        </p:nvSpPr>
        <p:spPr/>
        <p:txBody>
          <a:bodyPr/>
          <a:lstStyle/>
          <a:p>
            <a:pPr eaLnBrk="1" hangingPunct="1"/>
            <a:r>
              <a:rPr lang="zh-CN" altLang="en-US" dirty="0"/>
              <a:t>具有一个下标的数组叫做</a:t>
            </a:r>
            <a:r>
              <a:rPr lang="zh-CN" altLang="en-US" dirty="0">
                <a:solidFill>
                  <a:srgbClr val="FF0000"/>
                </a:solidFill>
              </a:rPr>
              <a:t>一维数组</a:t>
            </a:r>
            <a:r>
              <a:rPr lang="zh-CN" altLang="en-US" dirty="0"/>
              <a:t>，它是由</a:t>
            </a:r>
            <a:r>
              <a:rPr lang="en-US" altLang="zh-CN" dirty="0"/>
              <a:t>n</a:t>
            </a:r>
            <a:r>
              <a:rPr lang="zh-CN" altLang="en-US" dirty="0"/>
              <a:t>个同一类型数据组成的一维序列</a:t>
            </a:r>
            <a:endParaRPr lang="en-US" altLang="zh-CN" dirty="0"/>
          </a:p>
          <a:p>
            <a:pPr eaLnBrk="1" hangingPunct="1"/>
            <a:r>
              <a:rPr lang="zh-CN" altLang="en-US" dirty="0"/>
              <a:t>说明一维数组的格式</a:t>
            </a:r>
            <a:endParaRPr lang="en-US" altLang="zh-CN" dirty="0"/>
          </a:p>
          <a:p>
            <a:pPr lvl="1" eaLnBrk="1" hangingPunct="1"/>
            <a:r>
              <a:rPr lang="zh-CN" altLang="en-US" dirty="0"/>
              <a:t>&lt;类型名&gt; &lt;数组名&gt; [ &lt;元素数&gt; ] = { &lt;初值表&gt; }</a:t>
            </a:r>
            <a:endParaRPr lang="en-US" altLang="zh-CN" dirty="0"/>
          </a:p>
          <a:p>
            <a:pPr lvl="2" eaLnBrk="1" hangingPunct="1"/>
            <a:r>
              <a:rPr lang="en-US" altLang="zh-CN" dirty="0"/>
              <a:t>&lt;</a:t>
            </a:r>
            <a:r>
              <a:rPr lang="zh-CN" altLang="en-US" dirty="0"/>
              <a:t>类型名</a:t>
            </a:r>
            <a:r>
              <a:rPr lang="en-US" altLang="zh-CN" dirty="0"/>
              <a:t>&gt;</a:t>
            </a:r>
            <a:r>
              <a:rPr lang="zh-CN" altLang="en-US" dirty="0"/>
              <a:t>指出数组元素的类型，也称为数组类型</a:t>
            </a:r>
            <a:endParaRPr lang="en-US" altLang="zh-CN" dirty="0"/>
          </a:p>
          <a:p>
            <a:pPr lvl="2" eaLnBrk="1" hangingPunct="1"/>
            <a:r>
              <a:rPr lang="en-US" altLang="zh-CN" dirty="0"/>
              <a:t>&lt;</a:t>
            </a:r>
            <a:r>
              <a:rPr lang="zh-CN" altLang="en-US" dirty="0"/>
              <a:t>数组名</a:t>
            </a:r>
            <a:r>
              <a:rPr lang="en-US" altLang="zh-CN" dirty="0"/>
              <a:t>&gt;</a:t>
            </a:r>
            <a:r>
              <a:rPr lang="zh-CN" altLang="en-US" dirty="0"/>
              <a:t>是一个标识符，是为数组起的名字，该名字还代表数组首元素的地址</a:t>
            </a:r>
            <a:endParaRPr lang="en-US" altLang="zh-CN" dirty="0"/>
          </a:p>
          <a:p>
            <a:pPr lvl="2" eaLnBrk="1" hangingPunct="1"/>
            <a:r>
              <a:rPr lang="en-US" altLang="zh-CN" dirty="0"/>
              <a:t>&lt;</a:t>
            </a:r>
            <a:r>
              <a:rPr lang="zh-CN" altLang="en-US" dirty="0"/>
              <a:t>元素数</a:t>
            </a:r>
            <a:r>
              <a:rPr lang="en-US" altLang="zh-CN" dirty="0"/>
              <a:t>&gt;</a:t>
            </a:r>
            <a:r>
              <a:rPr lang="zh-CN" altLang="en-US" dirty="0"/>
              <a:t>指定数组的大小，它必须是一个整数或一个整型的常量表达式</a:t>
            </a:r>
            <a:endParaRPr lang="en-US" altLang="zh-CN" dirty="0"/>
          </a:p>
          <a:p>
            <a:pPr lvl="2" eaLnBrk="1" hangingPunct="1"/>
            <a:r>
              <a:rPr lang="en-US" altLang="zh-CN" dirty="0"/>
              <a:t>&lt;</a:t>
            </a:r>
            <a:r>
              <a:rPr lang="zh-CN" altLang="en-US" dirty="0"/>
              <a:t>初值表</a:t>
            </a:r>
            <a:r>
              <a:rPr lang="en-US" altLang="zh-CN" dirty="0"/>
              <a:t>&gt;</a:t>
            </a:r>
            <a:r>
              <a:rPr lang="zh-CN" altLang="en-US" dirty="0"/>
              <a:t>部分可有可无，若有的话，用于为数组元素置初值</a:t>
            </a:r>
            <a:r>
              <a:rPr lang="en-US" altLang="zh-CN" dirty="0"/>
              <a:t>,</a:t>
            </a:r>
            <a:r>
              <a:rPr lang="zh-CN" altLang="en-US" dirty="0"/>
              <a:t>由一批以逗号分割的常量值所构成</a:t>
            </a:r>
          </a:p>
        </p:txBody>
      </p:sp>
      <p:sp>
        <p:nvSpPr>
          <p:cNvPr id="12" name="矩形 11">
            <a:hlinkClick r:id="rId3" action="ppaction://hlinksldjump"/>
          </p:cNvPr>
          <p:cNvSpPr/>
          <p:nvPr/>
        </p:nvSpPr>
        <p:spPr>
          <a:xfrm>
            <a:off x="2"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数组概述 □</a:t>
            </a:r>
          </a:p>
        </p:txBody>
      </p:sp>
      <p:sp>
        <p:nvSpPr>
          <p:cNvPr id="13" name="矩形 12">
            <a:hlinkClick r:id="" action="ppaction://noaction"/>
          </p:cNvPr>
          <p:cNvSpPr/>
          <p:nvPr/>
        </p:nvSpPr>
        <p:spPr>
          <a:xfrm>
            <a:off x="2" y="23336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一维数组 ■</a:t>
            </a:r>
          </a:p>
        </p:txBody>
      </p:sp>
      <p:sp>
        <p:nvSpPr>
          <p:cNvPr id="14" name="矩形 13">
            <a:hlinkClick r:id="" action="ppaction://noaction"/>
          </p:cNvPr>
          <p:cNvSpPr/>
          <p:nvPr/>
        </p:nvSpPr>
        <p:spPr>
          <a:xfrm>
            <a:off x="2" y="414340"/>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二维数组 □</a:t>
            </a:r>
          </a:p>
        </p:txBody>
      </p:sp>
      <p:sp>
        <p:nvSpPr>
          <p:cNvPr id="15" name="矩形 14">
            <a:hlinkClick r:id="" action="ppaction://noaction"/>
          </p:cNvPr>
          <p:cNvSpPr/>
          <p:nvPr/>
        </p:nvSpPr>
        <p:spPr>
          <a:xfrm>
            <a:off x="2" y="593727"/>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zh-CN" altLang="en-US" sz="1200" b="1" dirty="0">
                <a:solidFill>
                  <a:prstClr val="white"/>
                </a:solidFill>
                <a:latin typeface="Courier New" pitchFamily="49" charset="0"/>
                <a:ea typeface="黑体" panose="02010609060101010101" pitchFamily="49" charset="-122"/>
                <a:cs typeface="Courier New" pitchFamily="49" charset="0"/>
              </a:rPr>
              <a:t>字符数组 □</a:t>
            </a:r>
          </a:p>
        </p:txBody>
      </p:sp>
      <p:sp>
        <p:nvSpPr>
          <p:cNvPr id="16" name="矩形 15">
            <a:hlinkClick r:id="" action="ppaction://noaction"/>
          </p:cNvPr>
          <p:cNvSpPr/>
          <p:nvPr/>
        </p:nvSpPr>
        <p:spPr>
          <a:xfrm>
            <a:off x="2786065"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一维数组说明</a:t>
            </a:r>
          </a:p>
        </p:txBody>
      </p:sp>
      <p:sp>
        <p:nvSpPr>
          <p:cNvPr id="17" name="矩形 16">
            <a:hlinkClick r:id="" action="ppaction://noaction"/>
          </p:cNvPr>
          <p:cNvSpPr/>
          <p:nvPr/>
        </p:nvSpPr>
        <p:spPr>
          <a:xfrm>
            <a:off x="2786065" y="233365"/>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一维数组的存储方式</a:t>
            </a:r>
          </a:p>
        </p:txBody>
      </p:sp>
      <p:sp>
        <p:nvSpPr>
          <p:cNvPr id="18" name="矩形 17">
            <a:hlinkClick r:id="" action="ppaction://noaction"/>
          </p:cNvPr>
          <p:cNvSpPr/>
          <p:nvPr/>
        </p:nvSpPr>
        <p:spPr>
          <a:xfrm>
            <a:off x="2786065" y="41434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一维数组的初始化</a:t>
            </a:r>
          </a:p>
        </p:txBody>
      </p:sp>
      <p:sp>
        <p:nvSpPr>
          <p:cNvPr id="19" name="矩形 18">
            <a:hlinkClick r:id="" action="ppaction://noaction"/>
          </p:cNvPr>
          <p:cNvSpPr/>
          <p:nvPr/>
        </p:nvSpPr>
        <p:spPr>
          <a:xfrm>
            <a:off x="2786402" y="594002"/>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200" b="1" dirty="0">
                <a:solidFill>
                  <a:srgbClr val="820064"/>
                </a:solidFill>
                <a:latin typeface="Courier New" pitchFamily="49" charset="0"/>
                <a:ea typeface="黑体" panose="02010609060101010101" pitchFamily="49" charset="-122"/>
                <a:cs typeface="Courier New" pitchFamily="49" charset="0"/>
              </a:rPr>
              <a:t>□ 一维数组元素</a:t>
            </a:r>
          </a:p>
        </p:txBody>
      </p:sp>
    </p:spTree>
  </p:cSld>
  <p:clrMapOvr>
    <a:masterClrMapping/>
  </p:clrMapOvr>
  <p:extLst mod="1"/>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1"/>
          <p:cNvSpPr>
            <a:spLocks noGrp="1"/>
          </p:cNvSpPr>
          <p:nvPr>
            <p:ph type="title"/>
          </p:nvPr>
        </p:nvSpPr>
        <p:spPr/>
        <p:txBody>
          <a:bodyPr/>
          <a:lstStyle/>
          <a:p>
            <a:r>
              <a:rPr lang="zh-CN" altLang="en-US" dirty="0"/>
              <a:t>字符串比较</a:t>
            </a:r>
            <a:endParaRPr lang="zh-CN" altLang="en-US" dirty="0">
              <a:latin typeface="黑体" pitchFamily="49" charset="-122"/>
              <a:ea typeface="黑体" pitchFamily="49" charset="-122"/>
            </a:endParaRPr>
          </a:p>
        </p:txBody>
      </p:sp>
      <p:sp>
        <p:nvSpPr>
          <p:cNvPr id="191491" name="内容占位符 2"/>
          <p:cNvSpPr>
            <a:spLocks noGrp="1"/>
          </p:cNvSpPr>
          <p:nvPr>
            <p:ph idx="1"/>
          </p:nvPr>
        </p:nvSpPr>
        <p:spPr/>
        <p:txBody>
          <a:bodyPr/>
          <a:lstStyle/>
          <a:p>
            <a:r>
              <a:rPr lang="zh-CN" altLang="en-US" dirty="0"/>
              <a:t>重载关系运算符：</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endParaRPr lang="en-US" altLang="zh-CN" dirty="0"/>
          </a:p>
          <a:p>
            <a:pPr lvl="1"/>
            <a:r>
              <a:rPr lang="zh-CN" altLang="en-US" dirty="0"/>
              <a:t>各种关系的含义如前文所述（见</a:t>
            </a:r>
            <a:r>
              <a:rPr lang="en-US" altLang="zh-CN" dirty="0" err="1"/>
              <a:t>strcmp</a:t>
            </a:r>
            <a:r>
              <a:rPr lang="zh-CN" altLang="en-US" dirty="0"/>
              <a:t>函数）</a:t>
            </a:r>
            <a:endParaRPr lang="en-US" altLang="zh-CN" dirty="0"/>
          </a:p>
          <a:p>
            <a:pPr lvl="2"/>
            <a:r>
              <a:rPr lang="zh-CN" altLang="en-US" dirty="0"/>
              <a:t>注意：当两个字符串</a:t>
            </a:r>
            <a:r>
              <a:rPr lang="en-US" altLang="zh-CN" dirty="0"/>
              <a:t>s1</a:t>
            </a:r>
            <a:r>
              <a:rPr lang="zh-CN" altLang="en-US" dirty="0"/>
              <a:t>和</a:t>
            </a:r>
            <a:r>
              <a:rPr lang="en-US" altLang="zh-CN" dirty="0"/>
              <a:t>s2</a:t>
            </a:r>
            <a:r>
              <a:rPr lang="zh-CN" altLang="en-US" dirty="0"/>
              <a:t>相等时，函数调用表达式</a:t>
            </a:r>
            <a:r>
              <a:rPr lang="en-US" altLang="zh-CN" dirty="0" err="1"/>
              <a:t>strcmp</a:t>
            </a:r>
            <a:r>
              <a:rPr lang="en-US" altLang="zh-CN" dirty="0"/>
              <a:t>(s1,s2)</a:t>
            </a:r>
            <a:r>
              <a:rPr lang="zh-CN" altLang="en-US" dirty="0"/>
              <a:t>的值为</a:t>
            </a:r>
            <a:r>
              <a:rPr lang="en-US" altLang="zh-CN" dirty="0"/>
              <a:t>0</a:t>
            </a:r>
            <a:r>
              <a:rPr lang="zh-CN" altLang="en-US" dirty="0"/>
              <a:t>，而关系表达式</a:t>
            </a:r>
            <a:r>
              <a:rPr lang="en-US" altLang="zh-CN" dirty="0"/>
              <a:t>s1==s2</a:t>
            </a:r>
            <a:r>
              <a:rPr lang="zh-CN" altLang="en-US" dirty="0"/>
              <a:t>的值为</a:t>
            </a:r>
            <a:r>
              <a:rPr lang="en-US" altLang="zh-CN" dirty="0"/>
              <a:t>true</a:t>
            </a:r>
          </a:p>
          <a:p>
            <a:pPr lvl="1"/>
            <a:r>
              <a:rPr lang="zh-CN" altLang="en-US" dirty="0"/>
              <a:t>构造关于字符串的关系表达式</a:t>
            </a:r>
          </a:p>
          <a:p>
            <a:r>
              <a:rPr lang="zh-CN" altLang="en-US" dirty="0"/>
              <a:t>使用</a:t>
            </a:r>
            <a:r>
              <a:rPr lang="en-US" altLang="zh-CN" dirty="0"/>
              <a:t>compare</a:t>
            </a:r>
            <a:r>
              <a:rPr lang="zh-CN" altLang="en-US" dirty="0"/>
              <a:t>函数</a:t>
            </a:r>
            <a:endParaRPr lang="en-US" altLang="zh-CN" dirty="0"/>
          </a:p>
          <a:p>
            <a:pPr lvl="1"/>
            <a:r>
              <a:rPr lang="zh-CN" altLang="en-US" dirty="0"/>
              <a:t>比较结果与</a:t>
            </a:r>
            <a:r>
              <a:rPr lang="en-US" altLang="zh-CN" dirty="0" err="1"/>
              <a:t>strcmp</a:t>
            </a:r>
            <a:r>
              <a:rPr lang="zh-CN" altLang="en-US" dirty="0"/>
              <a:t>一致</a:t>
            </a:r>
            <a:endParaRPr lang="en-US" altLang="zh-CN" dirty="0"/>
          </a:p>
          <a:p>
            <a:pPr marL="457200" lvl="1" indent="0">
              <a:buNone/>
            </a:pPr>
            <a:r>
              <a:rPr lang="en-US" altLang="zh-CN" dirty="0"/>
              <a:t>	s1.compare(s2)</a:t>
            </a:r>
          </a:p>
          <a:p>
            <a:pPr lvl="2"/>
            <a:r>
              <a:rPr lang="zh-CN" altLang="en-US" dirty="0"/>
              <a:t>相等则返回</a:t>
            </a:r>
            <a:r>
              <a:rPr lang="en-US" altLang="zh-CN" dirty="0"/>
              <a:t>0</a:t>
            </a:r>
          </a:p>
          <a:p>
            <a:pPr lvl="2"/>
            <a:r>
              <a:rPr lang="en-US" altLang="zh-CN" dirty="0"/>
              <a:t>s1&gt;s2</a:t>
            </a:r>
            <a:r>
              <a:rPr lang="zh-CN" altLang="en-US" dirty="0"/>
              <a:t>则返回</a:t>
            </a:r>
            <a:r>
              <a:rPr lang="en-US" altLang="zh-CN" dirty="0"/>
              <a:t>1</a:t>
            </a:r>
            <a:r>
              <a:rPr lang="zh-CN" altLang="en-US" dirty="0"/>
              <a:t>，</a:t>
            </a:r>
            <a:r>
              <a:rPr lang="en-US" altLang="zh-CN" dirty="0"/>
              <a:t>s1&lt;s2</a:t>
            </a:r>
            <a:r>
              <a:rPr lang="zh-CN" altLang="en-US" dirty="0"/>
              <a:t>返回</a:t>
            </a:r>
            <a:r>
              <a:rPr lang="en-US" altLang="zh-CN" dirty="0"/>
              <a:t>-1</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类型 ■</a:t>
            </a:r>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a:t>
            </a: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a:t>
            </a: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类型对象的操作</a:t>
            </a: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类型对象数组</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a:t>
            </a:r>
            <a:r>
              <a:rPr lang="en-US" altLang="zh-CN" dirty="0" err="1"/>
              <a:t>substr</a:t>
            </a:r>
            <a:r>
              <a:rPr lang="zh-CN" altLang="en-US" dirty="0"/>
              <a:t>函数</a:t>
            </a:r>
            <a:endParaRPr lang="en-US" altLang="zh-CN" dirty="0"/>
          </a:p>
          <a:p>
            <a:pPr lvl="1"/>
            <a:r>
              <a:rPr lang="zh-CN" altLang="en-US" dirty="0"/>
              <a:t>两个参数</a:t>
            </a:r>
            <a:endParaRPr lang="en-US" altLang="zh-CN" dirty="0"/>
          </a:p>
          <a:p>
            <a:pPr lvl="2"/>
            <a:r>
              <a:rPr lang="zh-CN" altLang="en-US" dirty="0"/>
              <a:t>指定子字符串开始的位置</a:t>
            </a:r>
            <a:endParaRPr lang="en-US" altLang="zh-CN" dirty="0"/>
          </a:p>
          <a:p>
            <a:pPr lvl="3"/>
            <a:r>
              <a:rPr lang="zh-CN" altLang="en-US" dirty="0"/>
              <a:t>从</a:t>
            </a:r>
            <a:r>
              <a:rPr lang="en-US" altLang="zh-CN" dirty="0"/>
              <a:t>0</a:t>
            </a:r>
            <a:r>
              <a:rPr lang="zh-CN" altLang="en-US" dirty="0"/>
              <a:t>开始算</a:t>
            </a:r>
            <a:endParaRPr lang="en-US" altLang="zh-CN" dirty="0"/>
          </a:p>
          <a:p>
            <a:pPr lvl="2"/>
            <a:r>
              <a:rPr lang="zh-CN" altLang="en-US" dirty="0"/>
              <a:t>指定子字符串中的字符个数</a:t>
            </a:r>
            <a:endParaRPr lang="en-US" altLang="zh-CN" dirty="0"/>
          </a:p>
          <a:p>
            <a:pPr marL="457200" lvl="1" indent="0">
              <a:buNone/>
            </a:pPr>
            <a:r>
              <a:rPr lang="en-US" altLang="zh-CN" sz="2000" b="1" dirty="0">
                <a:solidFill>
                  <a:srgbClr val="009999"/>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 = </a:t>
            </a:r>
            <a:r>
              <a:rPr lang="en-US" altLang="zh-CN" sz="2000" dirty="0">
                <a:latin typeface="Courier New" pitchFamily="49" charset="0"/>
                <a:cs typeface="Courier New" pitchFamily="49" charset="0"/>
              </a:rPr>
              <a:t>"</a:t>
            </a:r>
            <a:r>
              <a:rPr lang="en-US" altLang="zh-CN" sz="2000" b="1" dirty="0">
                <a:latin typeface="Courier New" panose="02070309020205020404" pitchFamily="49" charset="0"/>
                <a:cs typeface="Courier New" panose="02070309020205020404" pitchFamily="49" charset="0"/>
              </a:rPr>
              <a:t>The higher the fewer.</a:t>
            </a:r>
            <a:r>
              <a:rPr lang="en-US" altLang="zh-CN" sz="2000" dirty="0">
                <a:latin typeface="Courier New" pitchFamily="49" charset="0"/>
                <a:cs typeface="Courier New" pitchFamily="49" charset="0"/>
              </a:rPr>
              <a:t>"</a:t>
            </a:r>
            <a:r>
              <a:rPr lang="en-US" altLang="zh-CN" sz="2000" b="1" dirty="0">
                <a:latin typeface="Courier New" panose="02070309020205020404" pitchFamily="49" charset="0"/>
                <a:cs typeface="Courier New" panose="02070309020205020404" pitchFamily="49" charset="0"/>
              </a:rPr>
              <a:t>;</a:t>
            </a:r>
          </a:p>
          <a:p>
            <a:pPr marL="457200" lvl="1" indent="0">
              <a:buNone/>
            </a:pPr>
            <a:r>
              <a:rPr lang="en-US" altLang="zh-CN" sz="2000" b="1" dirty="0">
                <a:solidFill>
                  <a:srgbClr val="009999"/>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subs = </a:t>
            </a:r>
            <a:r>
              <a:rPr lang="en-US" altLang="zh-CN" sz="2000" b="1" dirty="0" err="1">
                <a:latin typeface="Courier New" panose="02070309020205020404" pitchFamily="49" charset="0"/>
                <a:cs typeface="Courier New" panose="02070309020205020404" pitchFamily="49" charset="0"/>
              </a:rPr>
              <a:t>s.substr</a:t>
            </a:r>
            <a:r>
              <a:rPr lang="en-US" altLang="zh-CN" sz="2000" b="1" dirty="0">
                <a:latin typeface="Courier New" panose="02070309020205020404" pitchFamily="49" charset="0"/>
                <a:cs typeface="Courier New" panose="02070309020205020404" pitchFamily="49" charset="0"/>
              </a:rPr>
              <a:t>(4,6);</a:t>
            </a:r>
          </a:p>
          <a:p>
            <a:pPr marL="457200" lvl="1" indent="0">
              <a:buNone/>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&lt;&lt;subs&lt;&lt;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457200" lvl="1" indent="0">
              <a:buNone/>
            </a:pPr>
            <a:r>
              <a:rPr lang="zh-CN" altLang="en-US" sz="2000" dirty="0">
                <a:solidFill>
                  <a:schemeClr val="accent6">
                    <a:lumMod val="75000"/>
                  </a:schemeClr>
                </a:solidFill>
              </a:rPr>
              <a:t>输出结果：</a:t>
            </a:r>
            <a:endParaRPr lang="en-US" altLang="zh-CN" sz="2000" dirty="0">
              <a:solidFill>
                <a:schemeClr val="accent6">
                  <a:lumMod val="75000"/>
                </a:schemeClr>
              </a:solidFill>
            </a:endParaRPr>
          </a:p>
          <a:p>
            <a:pPr marL="457200" lvl="1" indent="0">
              <a:buNone/>
            </a:pPr>
            <a:r>
              <a:rPr lang="en-US" altLang="zh-CN" sz="2000" b="1" dirty="0">
                <a:latin typeface="Courier New" panose="02070309020205020404" pitchFamily="49" charset="0"/>
                <a:cs typeface="Courier New" panose="02070309020205020404" pitchFamily="49" charset="0"/>
              </a:rPr>
              <a:t>higher</a:t>
            </a:r>
          </a:p>
          <a:p>
            <a:pPr marL="457200" lvl="1" indent="0">
              <a:buNone/>
            </a:pP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访问子字符串</a:t>
            </a:r>
            <a:endParaRPr lang="en-US" altLang="zh-CN" dirty="0"/>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类型 ■</a:t>
            </a: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a:t>
            </a: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a:t>
            </a: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类型对象的操作</a:t>
            </a: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类型对象数组</a:t>
            </a:r>
          </a:p>
        </p:txBody>
      </p:sp>
    </p:spTree>
    <p:extLst>
      <p:ext uri="{BB962C8B-B14F-4D97-AF65-F5344CB8AC3E}">
        <p14:creationId xmlns:p14="http://schemas.microsoft.com/office/powerpoint/2010/main" val="22100353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a:t>
            </a:r>
            <a:r>
              <a:rPr lang="en-US" altLang="zh-CN" dirty="0"/>
              <a:t>find</a:t>
            </a:r>
            <a:r>
              <a:rPr lang="zh-CN" altLang="en-US" dirty="0"/>
              <a:t>函数</a:t>
            </a:r>
            <a:endParaRPr lang="en-US" altLang="zh-CN" dirty="0"/>
          </a:p>
          <a:p>
            <a:pPr lvl="1"/>
            <a:r>
              <a:rPr lang="zh-CN" altLang="en-US" dirty="0"/>
              <a:t>参数：要搜索的子字符串、字符</a:t>
            </a:r>
            <a:endParaRPr lang="en-US" altLang="zh-CN" dirty="0"/>
          </a:p>
          <a:p>
            <a:pPr lvl="1"/>
            <a:r>
              <a:rPr lang="zh-CN" altLang="en-US" dirty="0"/>
              <a:t>返回值：子字符串开始的位置（索引值，从</a:t>
            </a:r>
            <a:r>
              <a:rPr lang="en-US" altLang="zh-CN" dirty="0"/>
              <a:t>0</a:t>
            </a:r>
            <a:r>
              <a:rPr lang="zh-CN" altLang="en-US" dirty="0"/>
              <a:t>开始）</a:t>
            </a:r>
            <a:endParaRPr lang="en-US" altLang="zh-CN" dirty="0"/>
          </a:p>
          <a:p>
            <a:r>
              <a:rPr lang="en-US" altLang="zh-CN" sz="2000" b="1" dirty="0">
                <a:solidFill>
                  <a:srgbClr val="009999"/>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 = "Manners </a:t>
            </a:r>
            <a:r>
              <a:rPr lang="en-US" altLang="zh-CN" sz="2000" b="1" dirty="0" err="1">
                <a:latin typeface="Courier New" panose="02070309020205020404" pitchFamily="49" charset="0"/>
                <a:cs typeface="Courier New" panose="02070309020205020404" pitchFamily="49" charset="0"/>
              </a:rPr>
              <a:t>maketh</a:t>
            </a:r>
            <a:r>
              <a:rPr lang="en-US" altLang="zh-CN" sz="2000" b="1" dirty="0">
                <a:latin typeface="Courier New" panose="02070309020205020404" pitchFamily="49" charset="0"/>
                <a:cs typeface="Courier New" panose="02070309020205020404" pitchFamily="49" charset="0"/>
              </a:rPr>
              <a:t> man";</a:t>
            </a:r>
          </a:p>
          <a:p>
            <a:r>
              <a:rPr lang="en-US" altLang="zh-CN" sz="2000" b="1" dirty="0">
                <a:solidFill>
                  <a:srgbClr val="009999"/>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substr</a:t>
            </a:r>
            <a:r>
              <a:rPr lang="en-US" altLang="zh-CN" sz="2000" b="1" dirty="0">
                <a:latin typeface="Courier New" panose="02070309020205020404" pitchFamily="49" charset="0"/>
                <a:cs typeface="Courier New" panose="02070309020205020404" pitchFamily="49" charset="0"/>
              </a:rPr>
              <a:t> = "man";</a:t>
            </a:r>
          </a:p>
          <a:p>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str.find</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substr</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str.find</a:t>
            </a:r>
            <a:r>
              <a:rPr lang="en-US" altLang="zh-CN" sz="2000" b="1" dirty="0">
                <a:latin typeface="Courier New" panose="02070309020205020404" pitchFamily="49" charset="0"/>
                <a:cs typeface="Courier New" panose="02070309020205020404" pitchFamily="49" charset="0"/>
              </a:rPr>
              <a:t>("Ma")&lt;&lt;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str.find</a:t>
            </a:r>
            <a:r>
              <a:rPr lang="en-US" altLang="zh-CN" sz="2000" b="1" dirty="0">
                <a:latin typeface="Courier New" panose="02070309020205020404" pitchFamily="49" charset="0"/>
                <a:cs typeface="Courier New" panose="02070309020205020404" pitchFamily="49" charset="0"/>
              </a:rPr>
              <a:t>('k')&lt;&lt;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str.find</a:t>
            </a:r>
            <a:r>
              <a:rPr lang="en-US" altLang="zh-CN" sz="2000" b="1" dirty="0">
                <a:latin typeface="Courier New" panose="02070309020205020404" pitchFamily="49" charset="0"/>
                <a:cs typeface="Courier New" panose="02070309020205020404" pitchFamily="49" charset="0"/>
              </a:rPr>
              <a:t>('x')&lt;&lt;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lvl="1"/>
            <a:endParaRPr lang="en-US" altLang="zh-CN" dirty="0"/>
          </a:p>
        </p:txBody>
      </p:sp>
      <p:sp>
        <p:nvSpPr>
          <p:cNvPr id="3" name="标题 2"/>
          <p:cNvSpPr>
            <a:spLocks noGrp="1"/>
          </p:cNvSpPr>
          <p:nvPr>
            <p:ph type="title"/>
          </p:nvPr>
        </p:nvSpPr>
        <p:spPr/>
        <p:txBody>
          <a:bodyPr/>
          <a:lstStyle/>
          <a:p>
            <a:r>
              <a:rPr lang="zh-CN" altLang="en-US" dirty="0"/>
              <a:t>字符串搜索</a:t>
            </a:r>
          </a:p>
        </p:txBody>
      </p:sp>
      <p:sp>
        <p:nvSpPr>
          <p:cNvPr id="5" name="TextBox 4"/>
          <p:cNvSpPr txBox="1"/>
          <p:nvPr/>
        </p:nvSpPr>
        <p:spPr>
          <a:xfrm>
            <a:off x="6084168" y="3933056"/>
            <a:ext cx="2376264" cy="16312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rPr>
              <a:t>输出结果：</a:t>
            </a:r>
            <a:endParaRPr kumimoji="0" lang="en-US" altLang="zh-CN"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15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4294967295</a:t>
            </a:r>
          </a:p>
        </p:txBody>
      </p:sp>
      <p:sp>
        <p:nvSpPr>
          <p:cNvPr id="6" name="矩形 5"/>
          <p:cNvSpPr/>
          <p:nvPr/>
        </p:nvSpPr>
        <p:spPr>
          <a:xfrm>
            <a:off x="6084168" y="5157192"/>
            <a:ext cx="194421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矩形 6">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类型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类型对象的操作</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类型对象数组</a:t>
            </a:r>
          </a:p>
        </p:txBody>
      </p:sp>
    </p:spTree>
    <p:extLst>
      <p:ext uri="{BB962C8B-B14F-4D97-AF65-F5344CB8AC3E}">
        <p14:creationId xmlns:p14="http://schemas.microsoft.com/office/powerpoint/2010/main" val="167711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swap</a:t>
            </a:r>
            <a:r>
              <a:rPr lang="zh-CN" altLang="en-US" dirty="0"/>
              <a:t>：交换字符串</a:t>
            </a:r>
            <a:endParaRPr lang="en-US" altLang="zh-CN" dirty="0"/>
          </a:p>
          <a:p>
            <a:r>
              <a:rPr lang="en-US" altLang="zh-CN" dirty="0" err="1"/>
              <a:t>rfind</a:t>
            </a:r>
            <a:r>
              <a:rPr lang="zh-CN" altLang="en-US" dirty="0"/>
              <a:t>：逆向搜索字符串</a:t>
            </a:r>
            <a:endParaRPr lang="en-US" altLang="zh-CN" dirty="0"/>
          </a:p>
          <a:p>
            <a:r>
              <a:rPr lang="en-US" altLang="zh-CN" dirty="0"/>
              <a:t>insert</a:t>
            </a:r>
            <a:r>
              <a:rPr lang="zh-CN" altLang="en-US" dirty="0"/>
              <a:t>：插入字符串</a:t>
            </a:r>
          </a:p>
          <a:p>
            <a:r>
              <a:rPr lang="en-US" altLang="zh-CN" dirty="0"/>
              <a:t>erase</a:t>
            </a:r>
            <a:r>
              <a:rPr lang="zh-CN" altLang="en-US" dirty="0"/>
              <a:t>：删除字符串</a:t>
            </a:r>
            <a:endParaRPr lang="en-US" altLang="zh-CN" dirty="0"/>
          </a:p>
          <a:p>
            <a:r>
              <a:rPr lang="en-US" altLang="zh-CN" dirty="0"/>
              <a:t>replace</a:t>
            </a:r>
            <a:r>
              <a:rPr lang="zh-CN" altLang="en-US" dirty="0"/>
              <a:t>：替换字符串</a:t>
            </a:r>
            <a:endParaRPr lang="en-US" altLang="zh-CN" dirty="0"/>
          </a:p>
          <a:p>
            <a:r>
              <a:rPr lang="en-US" altLang="zh-CN" dirty="0"/>
              <a:t>……</a:t>
            </a:r>
          </a:p>
        </p:txBody>
      </p:sp>
      <p:sp>
        <p:nvSpPr>
          <p:cNvPr id="3" name="标题 2"/>
          <p:cNvSpPr>
            <a:spLocks noGrp="1"/>
          </p:cNvSpPr>
          <p:nvPr>
            <p:ph type="title"/>
          </p:nvPr>
        </p:nvSpPr>
        <p:spPr/>
        <p:txBody>
          <a:bodyPr/>
          <a:lstStyle/>
          <a:p>
            <a:r>
              <a:rPr lang="en-US" altLang="zh-CN" dirty="0"/>
              <a:t>string</a:t>
            </a:r>
            <a:r>
              <a:rPr lang="zh-CN" altLang="en-US" dirty="0"/>
              <a:t>类型对象的其它操作</a:t>
            </a: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类型 ■</a:t>
            </a: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a:t>
            </a: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a:t>
            </a: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类型对象的操作</a:t>
            </a: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类型对象数组</a:t>
            </a:r>
          </a:p>
        </p:txBody>
      </p:sp>
    </p:spTree>
    <p:extLst>
      <p:ext uri="{BB962C8B-B14F-4D97-AF65-F5344CB8AC3E}">
        <p14:creationId xmlns:p14="http://schemas.microsoft.com/office/powerpoint/2010/main" val="20213026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1"/>
          <p:cNvSpPr>
            <a:spLocks noGrp="1"/>
          </p:cNvSpPr>
          <p:nvPr>
            <p:ph type="title"/>
          </p:nvPr>
        </p:nvSpPr>
        <p:spPr/>
        <p:txBody>
          <a:bodyPr/>
          <a:lstStyle/>
          <a:p>
            <a:r>
              <a:rPr lang="en-US" altLang="zh-CN" dirty="0"/>
              <a:t>string</a:t>
            </a:r>
            <a:r>
              <a:rPr lang="zh-CN" altLang="en-US" dirty="0"/>
              <a:t>类型对象数组</a:t>
            </a:r>
            <a:endParaRPr lang="zh-CN" altLang="en-US" dirty="0">
              <a:latin typeface="黑体" pitchFamily="49" charset="-122"/>
              <a:ea typeface="黑体" pitchFamily="49" charset="-122"/>
            </a:endParaRPr>
          </a:p>
        </p:txBody>
      </p:sp>
      <p:sp>
        <p:nvSpPr>
          <p:cNvPr id="192515" name="内容占位符 2"/>
          <p:cNvSpPr>
            <a:spLocks noGrp="1"/>
          </p:cNvSpPr>
          <p:nvPr>
            <p:ph idx="1"/>
          </p:nvPr>
        </p:nvSpPr>
        <p:spPr/>
        <p:txBody>
          <a:bodyPr/>
          <a:lstStyle/>
          <a:p>
            <a:r>
              <a:rPr lang="zh-CN" altLang="en-US" dirty="0"/>
              <a:t>说明</a:t>
            </a:r>
            <a:endParaRPr lang="en-US" altLang="zh-CN" dirty="0"/>
          </a:p>
          <a:p>
            <a:pPr marL="457200" lvl="1" indent="0" algn="just">
              <a:buNone/>
            </a:pPr>
            <a:r>
              <a:rPr lang="en-US" altLang="zh-CN" b="1" dirty="0">
                <a:solidFill>
                  <a:srgbClr val="009999"/>
                </a:solidFill>
                <a:latin typeface="Courier New" panose="02070309020205020404" pitchFamily="49" charset="0"/>
                <a:cs typeface="Courier New" panose="02070309020205020404" pitchFamily="49" charset="0"/>
              </a:rPr>
              <a:t>string</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[10];</a:t>
            </a:r>
          </a:p>
          <a:p>
            <a:r>
              <a:rPr lang="zh-CN" altLang="en-US" dirty="0"/>
              <a:t>初始化</a:t>
            </a:r>
            <a:endParaRPr lang="en-US" altLang="zh-CN" dirty="0"/>
          </a:p>
          <a:p>
            <a:pPr marL="457200" lvl="1" indent="0">
              <a:buNone/>
            </a:pPr>
            <a:r>
              <a:rPr lang="en-US" altLang="zh-CN" sz="2000" b="1" dirty="0">
                <a:solidFill>
                  <a:srgbClr val="009999"/>
                </a:solidFill>
                <a:latin typeface="Courier New" pitchFamily="49" charset="0"/>
              </a:rPr>
              <a:t>string</a:t>
            </a:r>
            <a:r>
              <a:rPr lang="en-US" altLang="zh-CN" sz="2000" b="1" dirty="0">
                <a:latin typeface="Courier New" pitchFamily="49" charset="0"/>
              </a:rPr>
              <a:t> </a:t>
            </a:r>
            <a:r>
              <a:rPr lang="en-US" altLang="zh-CN" sz="2000" b="1" dirty="0" err="1">
                <a:latin typeface="Courier New" pitchFamily="49" charset="0"/>
              </a:rPr>
              <a:t>str</a:t>
            </a:r>
            <a:r>
              <a:rPr lang="en-US" altLang="zh-CN" sz="2000" b="1" dirty="0">
                <a:latin typeface="Courier New" pitchFamily="49" charset="0"/>
              </a:rPr>
              <a:t>[10]={</a:t>
            </a:r>
            <a:r>
              <a:rPr lang="en-US" altLang="zh-CN" sz="2000" b="1" dirty="0">
                <a:latin typeface="Courier New" pitchFamily="49" charset="0"/>
                <a:cs typeface="Courier New" pitchFamily="49" charset="0"/>
              </a:rPr>
              <a:t>"</a:t>
            </a:r>
            <a:r>
              <a:rPr lang="en-US" altLang="zh-CN" sz="2000" b="1" dirty="0" err="1">
                <a:latin typeface="Courier New" pitchFamily="49" charset="0"/>
              </a:rPr>
              <a:t>zhao</a:t>
            </a:r>
            <a:r>
              <a:rPr lang="en-US" altLang="zh-CN" sz="2000" b="1" dirty="0">
                <a:latin typeface="Courier New" pitchFamily="49" charset="0"/>
                <a:cs typeface="Courier New" pitchFamily="49" charset="0"/>
              </a:rPr>
              <a:t>"</a:t>
            </a:r>
            <a:r>
              <a:rPr lang="en-US" altLang="zh-CN" sz="2000" b="1" dirty="0">
                <a:latin typeface="Courier New" pitchFamily="49" charset="0"/>
              </a:rPr>
              <a:t>,</a:t>
            </a:r>
            <a:r>
              <a:rPr lang="en-US" altLang="zh-CN" sz="2000" b="1" dirty="0">
                <a:latin typeface="Courier New" pitchFamily="49" charset="0"/>
                <a:cs typeface="Courier New" pitchFamily="49" charset="0"/>
              </a:rPr>
              <a:t>"</a:t>
            </a:r>
            <a:r>
              <a:rPr lang="en-US" altLang="zh-CN" sz="2000" b="1" dirty="0" err="1">
                <a:latin typeface="Courier New" pitchFamily="49" charset="0"/>
              </a:rPr>
              <a:t>qian</a:t>
            </a:r>
            <a:r>
              <a:rPr lang="en-US" altLang="zh-CN" sz="2000" b="1" dirty="0">
                <a:latin typeface="Courier New" pitchFamily="49" charset="0"/>
                <a:cs typeface="Courier New" pitchFamily="49" charset="0"/>
              </a:rPr>
              <a:t>", "sun", "li"</a:t>
            </a:r>
            <a:r>
              <a:rPr lang="en-US" altLang="zh-CN" sz="2000" b="1" dirty="0">
                <a:latin typeface="Courier New" pitchFamily="49" charset="0"/>
              </a:rPr>
              <a:t>};</a:t>
            </a:r>
          </a:p>
          <a:p>
            <a:pPr marL="457200" lvl="1" indent="0">
              <a:buNone/>
            </a:pPr>
            <a:r>
              <a:rPr lang="en-US" altLang="zh-CN" sz="2000" b="1" dirty="0">
                <a:solidFill>
                  <a:srgbClr val="0000FF"/>
                </a:solidFill>
                <a:latin typeface="Courier New" pitchFamily="49" charset="0"/>
              </a:rPr>
              <a:t>for</a:t>
            </a:r>
            <a:r>
              <a:rPr lang="en-US" altLang="zh-CN" sz="2000" b="1" dirty="0">
                <a:latin typeface="Courier New" pitchFamily="49" charset="0"/>
              </a:rPr>
              <a:t>(</a:t>
            </a:r>
            <a:r>
              <a:rPr lang="en-US" altLang="zh-CN" sz="2000" b="1" dirty="0">
                <a:solidFill>
                  <a:srgbClr val="0000FF"/>
                </a:solidFill>
                <a:latin typeface="Courier New" pitchFamily="49" charset="0"/>
              </a:rPr>
              <a:t>auto</a:t>
            </a:r>
            <a:r>
              <a:rPr lang="en-US" altLang="zh-CN" sz="2000" b="1" dirty="0">
                <a:latin typeface="Courier New" pitchFamily="49" charset="0"/>
              </a:rPr>
              <a:t> s:str)</a:t>
            </a:r>
          </a:p>
          <a:p>
            <a:pPr marL="457200" lvl="1" indent="0">
              <a:buNone/>
            </a:pPr>
            <a:r>
              <a:rPr lang="en-US" altLang="zh-CN" sz="2000" b="1" dirty="0">
                <a:latin typeface="Courier New" pitchFamily="49" charset="0"/>
              </a:rPr>
              <a:t>	</a:t>
            </a:r>
            <a:r>
              <a:rPr lang="en-US" altLang="zh-CN" sz="2000" b="1" dirty="0" err="1">
                <a:latin typeface="Courier New" pitchFamily="49" charset="0"/>
              </a:rPr>
              <a:t>cout</a:t>
            </a:r>
            <a:r>
              <a:rPr lang="en-US" altLang="zh-CN" sz="2000" b="1" dirty="0">
                <a:latin typeface="Courier New" pitchFamily="49" charset="0"/>
              </a:rPr>
              <a:t>&lt;&lt;s&lt;&lt;</a:t>
            </a:r>
            <a:r>
              <a:rPr lang="en-US" altLang="zh-CN" sz="2000" b="1" dirty="0" err="1">
                <a:latin typeface="Courier New" pitchFamily="49" charset="0"/>
              </a:rPr>
              <a:t>endl</a:t>
            </a:r>
            <a:r>
              <a:rPr lang="en-US" altLang="zh-CN" sz="2000" b="1" dirty="0">
                <a:latin typeface="Courier New" pitchFamily="49" charset="0"/>
              </a:rPr>
              <a:t>;</a:t>
            </a:r>
          </a:p>
          <a:p>
            <a:r>
              <a:rPr lang="zh-CN" altLang="en-US" dirty="0"/>
              <a:t>赋值</a:t>
            </a:r>
            <a:endParaRPr lang="en-US" altLang="zh-CN" dirty="0"/>
          </a:p>
          <a:p>
            <a:pPr marL="457200" lvl="1" indent="0">
              <a:buNone/>
            </a:pPr>
            <a:r>
              <a:rPr lang="en-US" altLang="zh-CN" b="1" dirty="0" err="1">
                <a:latin typeface="Courier New" pitchFamily="49" charset="0"/>
              </a:rPr>
              <a:t>str</a:t>
            </a:r>
            <a:r>
              <a:rPr lang="en-US" altLang="zh-CN" b="1" dirty="0">
                <a:latin typeface="Courier New" pitchFamily="49" charset="0"/>
              </a:rPr>
              <a:t>[2]=</a:t>
            </a:r>
            <a:r>
              <a:rPr lang="en-US" altLang="zh-CN" dirty="0">
                <a:latin typeface="Courier New" pitchFamily="49" charset="0"/>
                <a:cs typeface="Courier New" pitchFamily="49" charset="0"/>
              </a:rPr>
              <a:t> "</a:t>
            </a:r>
            <a:r>
              <a:rPr lang="en-US" altLang="zh-CN" b="1" dirty="0">
                <a:latin typeface="Courier New" pitchFamily="49" charset="0"/>
              </a:rPr>
              <a:t>sun</a:t>
            </a:r>
            <a:r>
              <a:rPr lang="en-US" altLang="zh-CN" dirty="0">
                <a:latin typeface="Courier New" pitchFamily="49" charset="0"/>
                <a:cs typeface="Courier New" pitchFamily="49" charset="0"/>
              </a:rPr>
              <a:t>"</a:t>
            </a:r>
            <a:r>
              <a:rPr lang="en-US" altLang="zh-CN" b="1" dirty="0">
                <a:latin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类型 ■</a:t>
            </a:r>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a:t>
            </a: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a:t>
            </a: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类型对象的操作</a:t>
            </a: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kumimoji="0" lang="en-US" altLang="zh-CN"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string</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类型对象数组</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8B09C1-7383-4C97-8FEB-4982474E05F0}"/>
              </a:ext>
            </a:extLst>
          </p:cNvPr>
          <p:cNvSpPr>
            <a:spLocks noGrp="1"/>
          </p:cNvSpPr>
          <p:nvPr>
            <p:ph idx="1"/>
          </p:nvPr>
        </p:nvSpPr>
        <p:spPr/>
        <p:txBody>
          <a:bodyPr/>
          <a:lstStyle/>
          <a:p>
            <a:pPr marL="0" indent="0">
              <a:buNone/>
            </a:pPr>
            <a:r>
              <a:rPr lang="zh-CN" altLang="en-US" dirty="0"/>
              <a:t>字符串比较</a:t>
            </a:r>
            <a:endParaRPr lang="en-US" altLang="zh-CN" dirty="0"/>
          </a:p>
          <a:p>
            <a:pPr marL="0" indent="0">
              <a:buNone/>
            </a:pPr>
            <a:r>
              <a:rPr lang="zh-CN" altLang="en-US" dirty="0"/>
              <a:t>访问子字符串</a:t>
            </a:r>
            <a:endParaRPr lang="en-US" altLang="zh-CN" dirty="0"/>
          </a:p>
          <a:p>
            <a:pPr marL="0" indent="0">
              <a:buNone/>
            </a:pPr>
            <a:r>
              <a:rPr lang="zh-CN" altLang="en-US" dirty="0"/>
              <a:t>字符串搜索</a:t>
            </a:r>
            <a:endParaRPr lang="en-US" altLang="zh-CN" dirty="0"/>
          </a:p>
          <a:p>
            <a:pPr marL="0" indent="0">
              <a:buNone/>
            </a:pPr>
            <a:r>
              <a:rPr lang="zh-CN" altLang="en-US" dirty="0"/>
              <a:t>其他操作</a:t>
            </a:r>
            <a:endParaRPr lang="en-US" altLang="zh-CN" dirty="0"/>
          </a:p>
          <a:p>
            <a:pPr marL="0" indent="0">
              <a:buNone/>
            </a:pPr>
            <a:r>
              <a:rPr lang="en-US" altLang="zh-CN" dirty="0"/>
              <a:t>string</a:t>
            </a:r>
            <a:r>
              <a:rPr lang="zh-CN" altLang="en-US" dirty="0"/>
              <a:t>数组</a:t>
            </a:r>
          </a:p>
        </p:txBody>
      </p:sp>
      <p:sp>
        <p:nvSpPr>
          <p:cNvPr id="3" name="标题 2">
            <a:extLst>
              <a:ext uri="{FF2B5EF4-FFF2-40B4-BE49-F238E27FC236}">
                <a16:creationId xmlns:a16="http://schemas.microsoft.com/office/drawing/2014/main" id="{69FB61BD-3CD3-4606-9D1B-A7F1D4F599FF}"/>
              </a:ext>
            </a:extLst>
          </p:cNvPr>
          <p:cNvSpPr>
            <a:spLocks noGrp="1"/>
          </p:cNvSpPr>
          <p:nvPr>
            <p:ph type="title"/>
          </p:nvPr>
        </p:nvSpPr>
        <p:spPr/>
        <p:txBody>
          <a:bodyPr/>
          <a:lstStyle/>
          <a:p>
            <a:r>
              <a:rPr lang="en-US" altLang="zh-CN" dirty="0"/>
              <a:t>Summary</a:t>
            </a:r>
            <a:endParaRPr lang="zh-CN" altLang="en-US" dirty="0"/>
          </a:p>
        </p:txBody>
      </p:sp>
      <p:sp>
        <p:nvSpPr>
          <p:cNvPr id="4" name="灯片编号占位符 3">
            <a:extLst>
              <a:ext uri="{FF2B5EF4-FFF2-40B4-BE49-F238E27FC236}">
                <a16:creationId xmlns:a16="http://schemas.microsoft.com/office/drawing/2014/main" id="{41DAB29B-3DE9-4808-AB40-ECB77E1436B6}"/>
              </a:ext>
            </a:extLst>
          </p:cNvPr>
          <p:cNvSpPr>
            <a:spLocks noGrp="1"/>
          </p:cNvSpPr>
          <p:nvPr>
            <p:ph type="sldNum" sz="quarter" idx="11"/>
          </p:nvPr>
        </p:nvSpPr>
        <p:spPr/>
        <p:txBody>
          <a:bodyPr/>
          <a:lstStyle/>
          <a:p>
            <a:pPr>
              <a:defRPr/>
            </a:pPr>
            <a:fld id="{D5143908-0819-4B70-B92B-71A05F9F97D4}" type="slidenum">
              <a:rPr lang="zh-CN" altLang="en-US" smtClean="0"/>
              <a:pPr>
                <a:defRPr/>
              </a:pPr>
              <a:t>95</a:t>
            </a:fld>
            <a:endParaRPr lang="zh-CN" altLang="en-US" dirty="0"/>
          </a:p>
        </p:txBody>
      </p:sp>
    </p:spTree>
    <p:custDataLst>
      <p:tags r:id="rId1"/>
    </p:custDataLst>
    <p:extLst>
      <p:ext uri="{BB962C8B-B14F-4D97-AF65-F5344CB8AC3E}">
        <p14:creationId xmlns:p14="http://schemas.microsoft.com/office/powerpoint/2010/main" val="154220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201E495-F455-434F-8046-1DF198E73480}"/>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96</a:t>
            </a:fld>
            <a:endParaRPr lang="zh-CN" altLang="en-US" dirty="0"/>
          </a:p>
        </p:txBody>
      </p:sp>
      <p:sp>
        <p:nvSpPr>
          <p:cNvPr id="7" name="文本框 6">
            <a:extLst>
              <a:ext uri="{FF2B5EF4-FFF2-40B4-BE49-F238E27FC236}">
                <a16:creationId xmlns:a16="http://schemas.microsoft.com/office/drawing/2014/main" id="{4D74AFEB-2A9B-420B-8E99-84F038B03BC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string</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类型的字符串可以直接用算术运算符比较大小。</a:t>
            </a:r>
          </a:p>
        </p:txBody>
      </p:sp>
      <p:sp>
        <p:nvSpPr>
          <p:cNvPr id="8" name="文本框 7">
            <a:extLst>
              <a:ext uri="{FF2B5EF4-FFF2-40B4-BE49-F238E27FC236}">
                <a16:creationId xmlns:a16="http://schemas.microsoft.com/office/drawing/2014/main" id="{F93D43A8-6C8C-40EB-A633-C2518546770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9" name="文本框 8">
            <a:extLst>
              <a:ext uri="{FF2B5EF4-FFF2-40B4-BE49-F238E27FC236}">
                <a16:creationId xmlns:a16="http://schemas.microsoft.com/office/drawing/2014/main" id="{CFB81095-E39E-4481-AFE0-6BD13439DA28}"/>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12" name="椭圆 11">
            <a:extLst>
              <a:ext uri="{FF2B5EF4-FFF2-40B4-BE49-F238E27FC236}">
                <a16:creationId xmlns:a16="http://schemas.microsoft.com/office/drawing/2014/main" id="{CEC6D454-0DE9-4989-959F-E39075635426}"/>
              </a:ext>
            </a:extLst>
          </p:cNvPr>
          <p:cNvSpPr>
            <a:spLocks noChangeAspect="1"/>
          </p:cNvSpPr>
          <p:nvPr>
            <p:custDataLst>
              <p:tags r:id="rId5"/>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F458254F-BF4B-4B2C-8002-CC7EED691ADB}"/>
              </a:ext>
            </a:extLst>
          </p:cNvPr>
          <p:cNvSpPr>
            <a:spLocks noChangeAspect="1"/>
          </p:cNvSpPr>
          <p:nvPr>
            <p:custDataLst>
              <p:tags r:id="rId6"/>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2C5F1DA2-FD3D-4424-AEED-1CE209EF8913}"/>
              </a:ext>
            </a:extLst>
          </p:cNvPr>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65CEC31C-653E-40E2-8EF3-CF5908188BBE}"/>
              </a:ext>
            </a:extLst>
          </p:cNvPr>
          <p:cNvGrpSpPr/>
          <p:nvPr>
            <p:custDataLst>
              <p:tags r:id="rId8"/>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DC8AD80F-9476-4065-9CC8-62B42B2DD6F1}"/>
                </a:ext>
              </a:extLst>
            </p:cNvPr>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1D6C78ED-19AB-46E6-826E-F52B9019282F}"/>
                </a:ext>
              </a:extLst>
            </p:cNvPr>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7ED628C3-BFD5-408B-BDE5-97456F9BD500}"/>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DB7DECC3-8CD3-4F94-9AE6-71A972A8F18F}"/>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1FC756BC-B020-47E8-B77D-9664B9ACA47B}"/>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238068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1812039-AC1C-4583-B949-83712B902D28}"/>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97</a:t>
            </a:fld>
            <a:endParaRPr lang="zh-CN" altLang="en-US" dirty="0"/>
          </a:p>
        </p:txBody>
      </p:sp>
      <p:sp>
        <p:nvSpPr>
          <p:cNvPr id="7" name="文本框 6">
            <a:extLst>
              <a:ext uri="{FF2B5EF4-FFF2-40B4-BE49-F238E27FC236}">
                <a16:creationId xmlns:a16="http://schemas.microsoft.com/office/drawing/2014/main" id="{B3BEC102-09C3-4D43-B172-2C19585D6033}"/>
              </a:ext>
            </a:extLst>
          </p:cNvPr>
          <p:cNvSpPr txBox="1"/>
          <p:nvPr>
            <p:custDataLst>
              <p:tags r:id="rId2"/>
            </p:custDataLst>
          </p:nvPr>
        </p:nvSpPr>
        <p:spPr>
          <a:xfrm>
            <a:off x="914400" y="136652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string</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方法返回查找到的字符串在主串的位置，查找不到返回</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8" name="矩形: 圆角 7">
            <a:extLst>
              <a:ext uri="{FF2B5EF4-FFF2-40B4-BE49-F238E27FC236}">
                <a16:creationId xmlns:a16="http://schemas.microsoft.com/office/drawing/2014/main" id="{3ABBFC4E-14AD-4820-A2DB-54877329DD10}"/>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4" name="矩形 13">
            <a:extLst>
              <a:ext uri="{FF2B5EF4-FFF2-40B4-BE49-F238E27FC236}">
                <a16:creationId xmlns:a16="http://schemas.microsoft.com/office/drawing/2014/main" id="{239F2D8A-5C1C-4667-8A38-70D6998639EF}"/>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3" name="组合 12">
            <a:extLst>
              <a:ext uri="{FF2B5EF4-FFF2-40B4-BE49-F238E27FC236}">
                <a16:creationId xmlns:a16="http://schemas.microsoft.com/office/drawing/2014/main" id="{96F4151F-89B3-4F13-90AD-73EDF416408F}"/>
              </a:ext>
            </a:extLst>
          </p:cNvPr>
          <p:cNvGrpSpPr/>
          <p:nvPr>
            <p:custDataLst>
              <p:tags r:id="rId5"/>
            </p:custDataLst>
          </p:nvPr>
        </p:nvGrpSpPr>
        <p:grpSpPr>
          <a:xfrm>
            <a:off x="0" y="0"/>
            <a:ext cx="9144000" cy="635000"/>
            <a:chOff x="0" y="0"/>
            <a:chExt cx="9144000" cy="635000"/>
          </a:xfrm>
        </p:grpSpPr>
        <p:sp>
          <p:nvSpPr>
            <p:cNvPr id="9" name="TitleBackground">
              <a:extLst>
                <a:ext uri="{FF2B5EF4-FFF2-40B4-BE49-F238E27FC236}">
                  <a16:creationId xmlns:a16="http://schemas.microsoft.com/office/drawing/2014/main" id="{5A8224BE-AD7A-4E69-BA60-2C01E48BD021}"/>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31007646-EB8B-4982-B303-9EDEA4AFE22F}"/>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5349867B-CFFB-41C8-9C66-5100F167687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2" name="TipText">
              <a:extLst>
                <a:ext uri="{FF2B5EF4-FFF2-40B4-BE49-F238E27FC236}">
                  <a16:creationId xmlns:a16="http://schemas.microsoft.com/office/drawing/2014/main" id="{14A31741-E6FC-4374-9CA1-9E6D90F2F3A5}"/>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B2AC0621-7A73-4400-9B40-44284D732D7E}"/>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65705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4.8|4.9|4.8|3.8"/>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TIMING" val="|2.3|6.9"/>
</p:tagLst>
</file>

<file path=ppt/tags/tag133.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20&quot;],&quot;CaseSensitive&quot;:false,&quot;FuzzyMatch&quot;:false},{&quot;Num&quot;:2,&quot;Score&quot;:1.0,&quot;Answers&quot;:[&quot;5&quot;],&quot;CaseSensitive&quot;:false,&quot;FuzzyMatch&quot;:false}]"/>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5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TIMING" val="|2.1|8|11.8|8.5|1.5"/>
</p:tagLst>
</file>

<file path=ppt/tags/tag16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40&quot;],&quot;CaseSensitive&quot;:false,&quot;FuzzyMatch&quot;:false},{&quot;Num&quot;:2,&quot;Score&quot;:1.0,&quot;Answers&quot;:[&quot;20&quot;],&quot;CaseSensitive&quot;:false,&quot;FuzzyMatch&quot;:false}]"/>
</p:tagLst>
</file>

<file path=ppt/tags/tag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2.xml><?xml version="1.0" encoding="utf-8"?>
<p:tagLst xmlns:a="http://schemas.openxmlformats.org/drawingml/2006/main" xmlns:r="http://schemas.openxmlformats.org/officeDocument/2006/relationships" xmlns:p="http://schemas.openxmlformats.org/presentationml/2006/main">
  <p:tag name="TIMING" val="|3.4|7.6|3.8|5.1|3.4"/>
</p:tagLst>
</file>

<file path=ppt/tags/tag19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find&quot;],&quot;CaseSensitive&quot;:false,&quot;FuzzyMatch&quot;:false},{&quot;Num&quot;:2,&quot;Score&quot;:1.0,&quot;Answers&quot;:[&quot;-1&quot;,&quot;npos&quot;,&quot;4294967295&quot;],&quot;CaseSensitive&quot;:false,&quot;FuzzyMatch&quot;:false}]"/>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09.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TIMING" val="|11|8.4|19.5|9.9|15.9|8.3"/>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TIMING" val="|102.8"/>
</p:tagLst>
</file>

<file path=ppt/tags/tag31.xml><?xml version="1.0" encoding="utf-8"?>
<p:tagLst xmlns:a="http://schemas.openxmlformats.org/drawingml/2006/main" xmlns:r="http://schemas.openxmlformats.org/officeDocument/2006/relationships" xmlns:p="http://schemas.openxmlformats.org/presentationml/2006/main">
  <p:tag name="TIMING" val="|25.6"/>
</p:tagLst>
</file>

<file path=ppt/tags/tag32.xml><?xml version="1.0" encoding="utf-8"?>
<p:tagLst xmlns:a="http://schemas.openxmlformats.org/drawingml/2006/main" xmlns:r="http://schemas.openxmlformats.org/officeDocument/2006/relationships" xmlns:p="http://schemas.openxmlformats.org/presentationml/2006/main">
  <p:tag name="TIMING" val="|1.6|3.1|64.8"/>
</p:tagLst>
</file>

<file path=ppt/tags/tag33.xml><?xml version="1.0" encoding="utf-8"?>
<p:tagLst xmlns:a="http://schemas.openxmlformats.org/drawingml/2006/main" xmlns:r="http://schemas.openxmlformats.org/officeDocument/2006/relationships" xmlns:p="http://schemas.openxmlformats.org/presentationml/2006/main">
  <p:tag name="TIMING" val="|40.8"/>
</p:tagLst>
</file>

<file path=ppt/tags/tag3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6.0"/>
  <p:tag name="PROBLEMBLANK" val="[{&quot;Num&quot;:1,&quot;Score&quot;:1.0,&quot;Answers&quot;:[&quot;int a[10];&quot;],&quot;CaseSensitive&quot;:false,&quot;FuzzyMatch&quot;:false},{&quot;Num&quot;:2,&quot;Score&quot;:1.0,&quot;Answers&quot;:[&quot;i&lt;10&quot;,&quot;i&lt;=9&quot;],&quot;CaseSensitive&quot;:false,&quot;FuzzyMatch&quot;:false},{&quot;Num&quot;:3,&quot;Score&quot;:1.0,&quot;Answers&quot;:[&quot;a[i]&quot;],&quot;CaseSensitive&quot;:false,&quot;FuzzyMatch&quot;:false},{&quot;Num&quot;:4,&quot;Score&quot;:1.0,&quot;Answers&quot;:[&quot;i&lt;10&quot;,&quot;i&lt;=9&quot;],&quot;CaseSensitive&quot;:false,&quot;FuzzyMatch&quot;:false},{&quot;Num&quot;:5,&quot;Score&quot;:1.0,&quot;Answers&quot;:[&quot;a[i]%3==0&quot;],&quot;CaseSensitive&quot;:false,&quot;FuzzyMatch&quot;:false},{&quot;Num&quot;:6,&quot;Score&quot;:1.0,&quot;Answers&quot;:[&quot;a[i]&quot;],&quot;CaseSensitive&quot;:false,&quot;FuzzyMatch&quot;:false}]"/>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7.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TIMING" val="|2.1|4.9|5.6|8.2"/>
</p:tagLst>
</file>

<file path=ppt/tags/tag45.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PROBLEMSCORE" val="1"/>
  <p:tag name="RAINPROBLEMTYPE" val="MultipleChoiceMA"/>
  <p:tag name="RAINPROBLEM" val="MultipleChoiceMA"/>
  <p:tag name="PROBLEMSCORE_HALF" val="0.0"/>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
  <p:tag name="PROBLEMSCORE_HALF" val="0.0"/>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TotalTime>
  <Words>12639</Words>
  <Application>Microsoft Office PowerPoint</Application>
  <PresentationFormat>全屏显示(4:3)</PresentationFormat>
  <Paragraphs>1448</Paragraphs>
  <Slides>97</Slides>
  <Notes>40</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97</vt:i4>
      </vt:variant>
    </vt:vector>
  </HeadingPairs>
  <TitlesOfParts>
    <vt:vector size="112" baseType="lpstr">
      <vt:lpstr>굴림</vt:lpstr>
      <vt:lpstr>Microsoft Yahei</vt:lpstr>
      <vt:lpstr>等线</vt:lpstr>
      <vt:lpstr>方正姚体</vt:lpstr>
      <vt:lpstr>黑体</vt:lpstr>
      <vt:lpstr>华文琥珀</vt:lpstr>
      <vt:lpstr>华文楷体</vt:lpstr>
      <vt:lpstr>楷体_GB2312</vt:lpstr>
      <vt:lpstr>宋体</vt:lpstr>
      <vt:lpstr>Arial</vt:lpstr>
      <vt:lpstr>Calibri</vt:lpstr>
      <vt:lpstr>Courier New</vt:lpstr>
      <vt:lpstr>Times New Roman</vt:lpstr>
      <vt:lpstr>Wingdings</vt:lpstr>
      <vt:lpstr>Office 主题</vt:lpstr>
      <vt:lpstr>PowerPoint 演示文稿</vt:lpstr>
      <vt:lpstr>第四章 程序的基本控制结构    及导出数据类型</vt:lpstr>
      <vt:lpstr>PowerPoint 演示文稿</vt:lpstr>
      <vt:lpstr>PowerPoint 演示文稿</vt:lpstr>
      <vt:lpstr>PowerPoint 演示文稿</vt:lpstr>
      <vt:lpstr>复合数据类型</vt:lpstr>
      <vt:lpstr>数组类型</vt:lpstr>
      <vt:lpstr>PowerPoint 演示文稿</vt:lpstr>
      <vt:lpstr>一维数组</vt:lpstr>
      <vt:lpstr>一维数组</vt:lpstr>
      <vt:lpstr>一维数组的存储方式</vt:lpstr>
      <vt:lpstr>一维数组初始化</vt:lpstr>
      <vt:lpstr>一维数组元素</vt:lpstr>
      <vt:lpstr>一维数组元素</vt:lpstr>
      <vt:lpstr>Summary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二维数组</vt:lpstr>
      <vt:lpstr>二维数组</vt:lpstr>
      <vt:lpstr>二维数组存储方式</vt:lpstr>
      <vt:lpstr>二维数组存储方式</vt:lpstr>
      <vt:lpstr>二维数组的初始化</vt:lpstr>
      <vt:lpstr>二维数组的初始化</vt:lpstr>
      <vt:lpstr>二维数组元素</vt:lpstr>
      <vt:lpstr>二维数组元素</vt:lpstr>
      <vt:lpstr>二维数组元素</vt:lpstr>
      <vt:lpstr>Summary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多维数组</vt:lpstr>
      <vt:lpstr>多维数组</vt:lpstr>
      <vt:lpstr>PowerPoint 演示文稿</vt:lpstr>
      <vt:lpstr>PowerPoint 演示文稿</vt:lpstr>
      <vt:lpstr>字符数组</vt:lpstr>
      <vt:lpstr>一维字符数组与字符串</vt:lpstr>
      <vt:lpstr>一维字符数组与字符串</vt:lpstr>
      <vt:lpstr>一维字符数组与字符串</vt:lpstr>
      <vt:lpstr>一维字符数组与字符串</vt:lpstr>
      <vt:lpstr>举例</vt:lpstr>
      <vt:lpstr>Summary</vt:lpstr>
      <vt:lpstr>PowerPoint 演示文稿</vt:lpstr>
      <vt:lpstr>PowerPoint 演示文稿</vt:lpstr>
      <vt:lpstr>二维字符数组</vt:lpstr>
      <vt:lpstr>字符串处理函数</vt:lpstr>
      <vt:lpstr>字符串处理函数</vt:lpstr>
      <vt:lpstr>PowerPoint 演示文稿</vt:lpstr>
      <vt:lpstr>字符串处理函数</vt:lpstr>
      <vt:lpstr>Summary</vt:lpstr>
      <vt:lpstr>PowerPoint 演示文稿</vt:lpstr>
      <vt:lpstr>PowerPoint 演示文稿</vt:lpstr>
      <vt:lpstr>PowerPoint 演示文稿</vt:lpstr>
      <vt:lpstr>标准模板库类型string</vt:lpstr>
      <vt:lpstr>string类型对象</vt:lpstr>
      <vt:lpstr>string类型对象</vt:lpstr>
      <vt:lpstr>计算字符串长度</vt:lpstr>
      <vt:lpstr>字符串连接</vt:lpstr>
      <vt:lpstr>字符串连接</vt:lpstr>
      <vt:lpstr>字符串拷贝</vt:lpstr>
      <vt:lpstr>Summary</vt:lpstr>
      <vt:lpstr>PowerPoint 演示文稿</vt:lpstr>
      <vt:lpstr>PowerPoint 演示文稿</vt:lpstr>
      <vt:lpstr>字符串比较</vt:lpstr>
      <vt:lpstr>访问子字符串</vt:lpstr>
      <vt:lpstr>字符串搜索</vt:lpstr>
      <vt:lpstr>string类型对象的其它操作</vt:lpstr>
      <vt:lpstr>string类型对象数组</vt:lpstr>
      <vt:lpstr>Summary</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Song</dc:creator>
  <cp:lastModifiedBy>zhhaiwei</cp:lastModifiedBy>
  <cp:revision>21</cp:revision>
  <dcterms:created xsi:type="dcterms:W3CDTF">2020-08-10T06:58:18Z</dcterms:created>
  <dcterms:modified xsi:type="dcterms:W3CDTF">2021-10-28T04:32:42Z</dcterms:modified>
</cp:coreProperties>
</file>