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40.xml" ContentType="application/vnd.openxmlformats-officedocument.presentationml.tags+xml"/>
  <Override PartName="/ppt/notesSlides/notesSlide31.xml" ContentType="application/vnd.openxmlformats-officedocument.presentationml.notesSlide+xml"/>
  <Override PartName="/ppt/tags/tag24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42.xml" ContentType="application/vnd.openxmlformats-officedocument.presentationml.tags+xml"/>
  <Override PartName="/ppt/notesSlides/notesSlide35.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36.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37.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42.xml" ContentType="application/vnd.openxmlformats-officedocument.presentationml.tags+xml"/>
  <Override PartName="/ppt/notesSlides/notesSlide40.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41.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96.xml" ContentType="application/vnd.openxmlformats-officedocument.presentationml.tags+xml"/>
  <Override PartName="/ppt/notesSlides/notesSlide45.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49.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46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5"/>
  </p:notesMasterIdLst>
  <p:sldIdLst>
    <p:sldId id="1031" r:id="rId2"/>
    <p:sldId id="1033" r:id="rId3"/>
    <p:sldId id="1040" r:id="rId4"/>
    <p:sldId id="1041" r:id="rId5"/>
    <p:sldId id="1043" r:id="rId6"/>
    <p:sldId id="1034" r:id="rId7"/>
    <p:sldId id="1039" r:id="rId8"/>
    <p:sldId id="1037" r:id="rId9"/>
    <p:sldId id="1036" r:id="rId10"/>
    <p:sldId id="1044" r:id="rId11"/>
    <p:sldId id="1045" r:id="rId12"/>
    <p:sldId id="1046" r:id="rId13"/>
    <p:sldId id="1047" r:id="rId14"/>
    <p:sldId id="1048" r:id="rId15"/>
    <p:sldId id="1049" r:id="rId16"/>
    <p:sldId id="1050" r:id="rId17"/>
    <p:sldId id="1051" r:id="rId18"/>
    <p:sldId id="1052" r:id="rId19"/>
    <p:sldId id="1195" r:id="rId20"/>
    <p:sldId id="1196" r:id="rId21"/>
    <p:sldId id="1197" r:id="rId22"/>
    <p:sldId id="1198" r:id="rId23"/>
    <p:sldId id="1053" r:id="rId24"/>
    <p:sldId id="1054" r:id="rId25"/>
    <p:sldId id="1055" r:id="rId26"/>
    <p:sldId id="1056" r:id="rId27"/>
    <p:sldId id="1057" r:id="rId28"/>
    <p:sldId id="1058" r:id="rId29"/>
    <p:sldId id="1059" r:id="rId30"/>
    <p:sldId id="1060" r:id="rId31"/>
    <p:sldId id="1061" r:id="rId32"/>
    <p:sldId id="1062" r:id="rId33"/>
    <p:sldId id="1063" r:id="rId34"/>
    <p:sldId id="1064" r:id="rId35"/>
    <p:sldId id="1065" r:id="rId36"/>
    <p:sldId id="1199" r:id="rId37"/>
    <p:sldId id="1200" r:id="rId38"/>
    <p:sldId id="1211" r:id="rId39"/>
    <p:sldId id="1217" r:id="rId40"/>
    <p:sldId id="1066" r:id="rId41"/>
    <p:sldId id="1067" r:id="rId42"/>
    <p:sldId id="1068" r:id="rId43"/>
    <p:sldId id="1069" r:id="rId44"/>
    <p:sldId id="1070" r:id="rId45"/>
    <p:sldId id="1201" r:id="rId46"/>
    <p:sldId id="1071" r:id="rId47"/>
    <p:sldId id="1072" r:id="rId48"/>
    <p:sldId id="1073" r:id="rId49"/>
    <p:sldId id="1074" r:id="rId50"/>
    <p:sldId id="1075" r:id="rId51"/>
    <p:sldId id="1076" r:id="rId52"/>
    <p:sldId id="1077" r:id="rId53"/>
    <p:sldId id="1078" r:id="rId54"/>
    <p:sldId id="1079" r:id="rId55"/>
    <p:sldId id="1203" r:id="rId56"/>
    <p:sldId id="1208" r:id="rId57"/>
    <p:sldId id="1209" r:id="rId58"/>
    <p:sldId id="1210" r:id="rId59"/>
    <p:sldId id="1220" r:id="rId60"/>
    <p:sldId id="1080" r:id="rId61"/>
    <p:sldId id="1081" r:id="rId62"/>
    <p:sldId id="1082" r:id="rId63"/>
    <p:sldId id="1083" r:id="rId64"/>
    <p:sldId id="1084" r:id="rId65"/>
    <p:sldId id="1085" r:id="rId66"/>
    <p:sldId id="1086" r:id="rId67"/>
    <p:sldId id="1087" r:id="rId68"/>
    <p:sldId id="1088" r:id="rId69"/>
    <p:sldId id="1089" r:id="rId70"/>
    <p:sldId id="1090" r:id="rId71"/>
    <p:sldId id="1214" r:id="rId72"/>
    <p:sldId id="1202" r:id="rId73"/>
    <p:sldId id="1218" r:id="rId74"/>
    <p:sldId id="1091" r:id="rId75"/>
    <p:sldId id="1092" r:id="rId76"/>
    <p:sldId id="1093" r:id="rId77"/>
    <p:sldId id="1094" r:id="rId78"/>
    <p:sldId id="1095" r:id="rId79"/>
    <p:sldId id="1204" r:id="rId80"/>
    <p:sldId id="1219" r:id="rId81"/>
    <p:sldId id="1096" r:id="rId82"/>
    <p:sldId id="1097" r:id="rId83"/>
    <p:sldId id="1098" r:id="rId84"/>
    <p:sldId id="1099" r:id="rId85"/>
    <p:sldId id="1100" r:id="rId86"/>
    <p:sldId id="1101" r:id="rId87"/>
    <p:sldId id="1212" r:id="rId88"/>
    <p:sldId id="1213" r:id="rId89"/>
    <p:sldId id="1224" r:id="rId90"/>
    <p:sldId id="1102" r:id="rId91"/>
    <p:sldId id="1103" r:id="rId92"/>
    <p:sldId id="1104" r:id="rId93"/>
    <p:sldId id="1105" r:id="rId94"/>
    <p:sldId id="1106" r:id="rId95"/>
    <p:sldId id="1107" r:id="rId96"/>
    <p:sldId id="1206" r:id="rId97"/>
    <p:sldId id="540" r:id="rId98"/>
    <p:sldId id="1205" r:id="rId99"/>
    <p:sldId id="1108" r:id="rId100"/>
    <p:sldId id="1110" r:id="rId101"/>
    <p:sldId id="1111" r:id="rId102"/>
    <p:sldId id="1112" r:id="rId103"/>
    <p:sldId id="1113" r:id="rId104"/>
    <p:sldId id="1114" r:id="rId105"/>
    <p:sldId id="1115" r:id="rId106"/>
    <p:sldId id="1116" r:id="rId107"/>
    <p:sldId id="1117" r:id="rId108"/>
    <p:sldId id="1225" r:id="rId109"/>
    <p:sldId id="1118" r:id="rId110"/>
    <p:sldId id="1119" r:id="rId111"/>
    <p:sldId id="1120" r:id="rId112"/>
    <p:sldId id="1121" r:id="rId113"/>
    <p:sldId id="1122" r:id="rId114"/>
    <p:sldId id="1123" r:id="rId115"/>
    <p:sldId id="1124" r:id="rId116"/>
    <p:sldId id="1215" r:id="rId117"/>
    <p:sldId id="1125" r:id="rId118"/>
    <p:sldId id="1126" r:id="rId119"/>
    <p:sldId id="1127" r:id="rId120"/>
    <p:sldId id="1128" r:id="rId121"/>
    <p:sldId id="1129" r:id="rId122"/>
    <p:sldId id="1130" r:id="rId123"/>
    <p:sldId id="1131" r:id="rId124"/>
    <p:sldId id="1132" r:id="rId125"/>
    <p:sldId id="1221" r:id="rId126"/>
    <p:sldId id="1133" r:id="rId127"/>
    <p:sldId id="1134" r:id="rId128"/>
    <p:sldId id="1135" r:id="rId129"/>
    <p:sldId id="1136" r:id="rId130"/>
    <p:sldId id="1137" r:id="rId131"/>
    <p:sldId id="1138" r:id="rId132"/>
    <p:sldId id="1139" r:id="rId133"/>
    <p:sldId id="1140" r:id="rId134"/>
    <p:sldId id="1207" r:id="rId135"/>
    <p:sldId id="1226" r:id="rId136"/>
    <p:sldId id="1141" r:id="rId137"/>
    <p:sldId id="1142" r:id="rId138"/>
    <p:sldId id="1143" r:id="rId139"/>
    <p:sldId id="1144" r:id="rId140"/>
    <p:sldId id="1145" r:id="rId141"/>
    <p:sldId id="1146" r:id="rId142"/>
    <p:sldId id="1147" r:id="rId143"/>
    <p:sldId id="1148" r:id="rId144"/>
    <p:sldId id="1216" r:id="rId145"/>
    <p:sldId id="1149" r:id="rId146"/>
    <p:sldId id="1150" r:id="rId147"/>
    <p:sldId id="1152" r:id="rId148"/>
    <p:sldId id="1153" r:id="rId149"/>
    <p:sldId id="1154" r:id="rId150"/>
    <p:sldId id="1155" r:id="rId151"/>
    <p:sldId id="1156" r:id="rId152"/>
    <p:sldId id="1157" r:id="rId153"/>
    <p:sldId id="1158" r:id="rId154"/>
    <p:sldId id="1159" r:id="rId155"/>
    <p:sldId id="1160" r:id="rId156"/>
    <p:sldId id="1161" r:id="rId157"/>
    <p:sldId id="1162" r:id="rId158"/>
    <p:sldId id="1163" r:id="rId159"/>
    <p:sldId id="1227" r:id="rId160"/>
    <p:sldId id="1164" r:id="rId161"/>
    <p:sldId id="1165" r:id="rId162"/>
    <p:sldId id="1166" r:id="rId163"/>
    <p:sldId id="1167" r:id="rId164"/>
    <p:sldId id="1168" r:id="rId165"/>
    <p:sldId id="1169" r:id="rId166"/>
    <p:sldId id="1170" r:id="rId167"/>
    <p:sldId id="1171" r:id="rId168"/>
    <p:sldId id="1172" r:id="rId169"/>
    <p:sldId id="1173" r:id="rId170"/>
    <p:sldId id="1174" r:id="rId171"/>
    <p:sldId id="1175" r:id="rId172"/>
    <p:sldId id="1222" r:id="rId173"/>
    <p:sldId id="1228" r:id="rId174"/>
    <p:sldId id="1176" r:id="rId175"/>
    <p:sldId id="1177" r:id="rId176"/>
    <p:sldId id="1178" r:id="rId177"/>
    <p:sldId id="1179" r:id="rId178"/>
    <p:sldId id="1180" r:id="rId179"/>
    <p:sldId id="1181" r:id="rId180"/>
    <p:sldId id="1182" r:id="rId181"/>
    <p:sldId id="1183" r:id="rId182"/>
    <p:sldId id="1184" r:id="rId183"/>
    <p:sldId id="1185" r:id="rId184"/>
    <p:sldId id="1186" r:id="rId185"/>
    <p:sldId id="1223" r:id="rId186"/>
    <p:sldId id="1187" r:id="rId187"/>
    <p:sldId id="1188" r:id="rId188"/>
    <p:sldId id="1189" r:id="rId189"/>
    <p:sldId id="1190" r:id="rId190"/>
    <p:sldId id="1191" r:id="rId191"/>
    <p:sldId id="1192" r:id="rId192"/>
    <p:sldId id="1193" r:id="rId193"/>
    <p:sldId id="746" r:id="rId1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90" autoAdjust="0"/>
  </p:normalViewPr>
  <p:slideViewPr>
    <p:cSldViewPr snapToGrid="0">
      <p:cViewPr varScale="1">
        <p:scale>
          <a:sx n="97" d="100"/>
          <a:sy n="97" d="100"/>
        </p:scale>
        <p:origin x="14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6467F-702E-4053-BFD7-14F4D09D3269}" type="datetimeFigureOut">
              <a:rPr lang="zh-CN" altLang="en-US" smtClean="0"/>
              <a:t>2021/12/31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702EA-338D-4425-9434-79968EAA1F25}" type="slidenum">
              <a:rPr lang="zh-CN" altLang="en-US" smtClean="0"/>
              <a:t>‹#›</a:t>
            </a:fld>
            <a:endParaRPr lang="zh-CN" altLang="en-US"/>
          </a:p>
        </p:txBody>
      </p:sp>
    </p:spTree>
    <p:extLst>
      <p:ext uri="{BB962C8B-B14F-4D97-AF65-F5344CB8AC3E}">
        <p14:creationId xmlns:p14="http://schemas.microsoft.com/office/powerpoint/2010/main" val="204029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379188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10</a:t>
            </a:fld>
            <a:endParaRPr lang="zh-CN" altLang="en-US"/>
          </a:p>
        </p:txBody>
      </p:sp>
    </p:spTree>
    <p:extLst>
      <p:ext uri="{BB962C8B-B14F-4D97-AF65-F5344CB8AC3E}">
        <p14:creationId xmlns:p14="http://schemas.microsoft.com/office/powerpoint/2010/main" val="29986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原先的版本中，指针变量占用的空间只说了一般为</a:t>
            </a:r>
            <a:r>
              <a:rPr lang="en-US" altLang="zh-CN" dirty="0"/>
              <a:t>4</a:t>
            </a:r>
            <a:r>
              <a:rPr lang="zh-CN" altLang="en-US" dirty="0"/>
              <a:t>字节，这里说了一下和平台相关</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13</a:t>
            </a:fld>
            <a:endParaRPr lang="zh-CN" altLang="en-US"/>
          </a:p>
        </p:txBody>
      </p:sp>
    </p:spTree>
    <p:extLst>
      <p:ext uri="{BB962C8B-B14F-4D97-AF65-F5344CB8AC3E}">
        <p14:creationId xmlns:p14="http://schemas.microsoft.com/office/powerpoint/2010/main" val="406394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是一个字面值常量，类型为</a:t>
            </a:r>
            <a:r>
              <a:rPr lang="en-US" altLang="zh-CN" sz="1200" b="0" i="0" kern="1200" dirty="0" err="1">
                <a:solidFill>
                  <a:schemeClr val="tx1"/>
                </a:solidFill>
                <a:effectLst/>
                <a:latin typeface="+mn-lt"/>
                <a:ea typeface="+mn-ea"/>
                <a:cs typeface="+mn-cs"/>
              </a:rPr>
              <a:t>std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nullptr_t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空指针常量可以转换为任意类型的指针类型。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所以在</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*p=NULL; </a:t>
            </a:r>
            <a:r>
              <a:rPr lang="zh-CN" altLang="en-US" sz="1200" b="0" i="0" kern="1200" dirty="0">
                <a:solidFill>
                  <a:schemeClr val="tx1"/>
                </a:solidFill>
                <a:effectLst/>
                <a:latin typeface="+mn-lt"/>
                <a:ea typeface="+mn-ea"/>
                <a:cs typeface="+mn-cs"/>
              </a:rPr>
              <a:t>实际表示将指针</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的值赋为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中当一个指针的值为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时，认为指针为空指针</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14</a:t>
            </a:fld>
            <a:endParaRPr lang="zh-CN" altLang="en-US"/>
          </a:p>
        </p:txBody>
      </p:sp>
    </p:spTree>
    <p:extLst>
      <p:ext uri="{BB962C8B-B14F-4D97-AF65-F5344CB8AC3E}">
        <p14:creationId xmlns:p14="http://schemas.microsoft.com/office/powerpoint/2010/main" val="205088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15</a:t>
            </a:fld>
            <a:endParaRPr lang="zh-CN" altLang="en-US"/>
          </a:p>
        </p:txBody>
      </p:sp>
    </p:spTree>
    <p:extLst>
      <p:ext uri="{BB962C8B-B14F-4D97-AF65-F5344CB8AC3E}">
        <p14:creationId xmlns:p14="http://schemas.microsoft.com/office/powerpoint/2010/main" val="23912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a:t>
            </a:fld>
            <a:endParaRPr lang="zh-CN" altLang="en-US"/>
          </a:p>
        </p:txBody>
      </p:sp>
    </p:spTree>
    <p:extLst>
      <p:ext uri="{BB962C8B-B14F-4D97-AF65-F5344CB8AC3E}">
        <p14:creationId xmlns:p14="http://schemas.microsoft.com/office/powerpoint/2010/main" val="2168218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18</a:t>
            </a:fld>
            <a:endParaRPr lang="zh-CN" altLang="en-US"/>
          </a:p>
        </p:txBody>
      </p:sp>
    </p:spTree>
    <p:extLst>
      <p:ext uri="{BB962C8B-B14F-4D97-AF65-F5344CB8AC3E}">
        <p14:creationId xmlns:p14="http://schemas.microsoft.com/office/powerpoint/2010/main" val="362971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23</a:t>
            </a:fld>
            <a:endParaRPr lang="zh-CN" altLang="en-US"/>
          </a:p>
        </p:txBody>
      </p:sp>
    </p:spTree>
    <p:extLst>
      <p:ext uri="{BB962C8B-B14F-4D97-AF65-F5344CB8AC3E}">
        <p14:creationId xmlns:p14="http://schemas.microsoft.com/office/powerpoint/2010/main" val="361906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高版本的</a:t>
            </a:r>
            <a:r>
              <a:rPr lang="en-US" altLang="zh-CN" dirty="0" err="1"/>
              <a:t>.net</a:t>
            </a:r>
            <a:r>
              <a:rPr lang="zh-CN" altLang="en-US" dirty="0"/>
              <a:t>，不再显示</a:t>
            </a:r>
            <a:r>
              <a:rPr lang="en-US" altLang="zh-CN" dirty="0"/>
              <a:t>0x</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24</a:t>
            </a:fld>
            <a:endParaRPr lang="zh-CN" altLang="en-US"/>
          </a:p>
        </p:txBody>
      </p:sp>
    </p:spTree>
    <p:extLst>
      <p:ext uri="{BB962C8B-B14F-4D97-AF65-F5344CB8AC3E}">
        <p14:creationId xmlns:p14="http://schemas.microsoft.com/office/powerpoint/2010/main" val="1711781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just">
              <a:lnSpc>
                <a:spcPct val="80000"/>
              </a:lnSpc>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之值即3</a:t>
            </a:r>
          </a:p>
          <a:p>
            <a:pPr lvl="1" algn="just">
              <a:lnSpc>
                <a:spcPct val="80000"/>
              </a:lnSpc>
              <a:buNone/>
            </a:pPr>
            <a:r>
              <a:rPr lang="zh-CN" altLang="en-US" sz="2400" b="1" dirty="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b="1" dirty="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pi = 123;</a:t>
            </a:r>
            <a:r>
              <a:rPr lang="en-US" altLang="zh-CN" sz="2400" b="1" dirty="0">
                <a:solidFill>
                  <a:schemeClr val="tx2"/>
                </a:solidFill>
                <a:latin typeface="Courier New" pitchFamily="49" charset="0"/>
                <a:cs typeface="Courier New" pitchFamily="49" charset="0"/>
              </a:rPr>
              <a:t>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给</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所指向的那一变量，既</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赋值123</a:t>
            </a:r>
            <a:endParaRPr lang="en-US" altLang="zh-CN" sz="2400" b="1" dirty="0">
              <a:solidFill>
                <a:srgbClr val="007434"/>
              </a:solidFill>
              <a:latin typeface="Courier New" pitchFamily="49" charset="0"/>
              <a:cs typeface="Courier New" pitchFamily="49" charset="0"/>
            </a:endParaRPr>
          </a:p>
          <a:p>
            <a:pPr lvl="1" algn="just">
              <a:lnSpc>
                <a:spcPct val="80000"/>
              </a:lnSpc>
              <a:buNone/>
            </a:pPr>
            <a:r>
              <a:rPr lang="zh-CN" altLang="en-US" sz="2400" b="1" dirty="0">
                <a:solidFill>
                  <a:srgbClr val="007434"/>
                </a:solidFill>
                <a:latin typeface="Courier New" pitchFamily="49" charset="0"/>
                <a:cs typeface="Courier New" pitchFamily="49" charset="0"/>
              </a:rPr>
              <a:t>//（等同于: </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=123;）</a:t>
            </a:r>
          </a:p>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26</a:t>
            </a:fld>
            <a:endParaRPr lang="zh-CN" altLang="en-US"/>
          </a:p>
        </p:txBody>
      </p:sp>
    </p:spTree>
    <p:extLst>
      <p:ext uri="{BB962C8B-B14F-4D97-AF65-F5344CB8AC3E}">
        <p14:creationId xmlns:p14="http://schemas.microsoft.com/office/powerpoint/2010/main" val="4170928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画图讲解</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33</a:t>
            </a:fld>
            <a:endParaRPr lang="zh-CN" altLang="en-US"/>
          </a:p>
        </p:txBody>
      </p:sp>
    </p:spTree>
    <p:extLst>
      <p:ext uri="{BB962C8B-B14F-4D97-AF65-F5344CB8AC3E}">
        <p14:creationId xmlns:p14="http://schemas.microsoft.com/office/powerpoint/2010/main" val="394056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1719486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40</a:t>
            </a:fld>
            <a:endParaRPr lang="zh-CN" altLang="en-US"/>
          </a:p>
        </p:txBody>
      </p:sp>
    </p:spTree>
    <p:extLst>
      <p:ext uri="{BB962C8B-B14F-4D97-AF65-F5344CB8AC3E}">
        <p14:creationId xmlns:p14="http://schemas.microsoft.com/office/powerpoint/2010/main" val="386522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41</a:t>
            </a:fld>
            <a:endParaRPr lang="zh-CN" altLang="en-US"/>
          </a:p>
        </p:txBody>
      </p:sp>
    </p:spTree>
    <p:extLst>
      <p:ext uri="{BB962C8B-B14F-4D97-AF65-F5344CB8AC3E}">
        <p14:creationId xmlns:p14="http://schemas.microsoft.com/office/powerpoint/2010/main" val="13139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43</a:t>
            </a:fld>
            <a:endParaRPr lang="zh-CN" altLang="en-US"/>
          </a:p>
        </p:txBody>
      </p:sp>
    </p:spTree>
    <p:extLst>
      <p:ext uri="{BB962C8B-B14F-4D97-AF65-F5344CB8AC3E}">
        <p14:creationId xmlns:p14="http://schemas.microsoft.com/office/powerpoint/2010/main" val="119240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B050"/>
                </a:solidFill>
                <a:latin typeface="Courier New" pitchFamily="49" charset="0"/>
                <a:cs typeface="Courier New" pitchFamily="49" charset="0"/>
              </a:rPr>
              <a:t>指针指向地址的数据值不能改变</a:t>
            </a:r>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44</a:t>
            </a:fld>
            <a:endParaRPr lang="zh-CN" altLang="en-US"/>
          </a:p>
        </p:txBody>
      </p:sp>
    </p:spTree>
    <p:extLst>
      <p:ext uri="{BB962C8B-B14F-4D97-AF65-F5344CB8AC3E}">
        <p14:creationId xmlns:p14="http://schemas.microsoft.com/office/powerpoint/2010/main" val="35018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46</a:t>
            </a:fld>
            <a:endParaRPr lang="zh-CN" altLang="en-US"/>
          </a:p>
        </p:txBody>
      </p:sp>
    </p:spTree>
    <p:extLst>
      <p:ext uri="{BB962C8B-B14F-4D97-AF65-F5344CB8AC3E}">
        <p14:creationId xmlns:p14="http://schemas.microsoft.com/office/powerpoint/2010/main" val="54475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47</a:t>
            </a:fld>
            <a:endParaRPr lang="zh-CN" altLang="en-US"/>
          </a:p>
        </p:txBody>
      </p:sp>
    </p:spTree>
    <p:extLst>
      <p:ext uri="{BB962C8B-B14F-4D97-AF65-F5344CB8AC3E}">
        <p14:creationId xmlns:p14="http://schemas.microsoft.com/office/powerpoint/2010/main" val="3231862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49</a:t>
            </a:fld>
            <a:endParaRPr lang="zh-CN" altLang="en-US"/>
          </a:p>
        </p:txBody>
      </p:sp>
    </p:spTree>
    <p:extLst>
      <p:ext uri="{BB962C8B-B14F-4D97-AF65-F5344CB8AC3E}">
        <p14:creationId xmlns:p14="http://schemas.microsoft.com/office/powerpoint/2010/main" val="3223603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endParaRPr lang="zh-CN" altLang="en-US" sz="2200"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53</a:t>
            </a:fld>
            <a:endParaRPr lang="zh-CN" altLang="en-US"/>
          </a:p>
        </p:txBody>
      </p:sp>
    </p:spTree>
    <p:extLst>
      <p:ext uri="{BB962C8B-B14F-4D97-AF65-F5344CB8AC3E}">
        <p14:creationId xmlns:p14="http://schemas.microsoft.com/office/powerpoint/2010/main" val="2019533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endParaRPr lang="zh-CN" altLang="en-US" sz="2200"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54</a:t>
            </a:fld>
            <a:endParaRPr lang="zh-CN" altLang="en-US"/>
          </a:p>
        </p:txBody>
      </p:sp>
    </p:spTree>
    <p:extLst>
      <p:ext uri="{BB962C8B-B14F-4D97-AF65-F5344CB8AC3E}">
        <p14:creationId xmlns:p14="http://schemas.microsoft.com/office/powerpoint/2010/main" val="1570445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60</a:t>
            </a:fld>
            <a:endParaRPr lang="zh-CN" altLang="en-US"/>
          </a:p>
        </p:txBody>
      </p:sp>
    </p:spTree>
    <p:extLst>
      <p:ext uri="{BB962C8B-B14F-4D97-AF65-F5344CB8AC3E}">
        <p14:creationId xmlns:p14="http://schemas.microsoft.com/office/powerpoint/2010/main" val="344878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3</a:t>
            </a:fld>
            <a:endParaRPr lang="zh-CN" altLang="en-US"/>
          </a:p>
        </p:txBody>
      </p:sp>
    </p:spTree>
    <p:extLst>
      <p:ext uri="{BB962C8B-B14F-4D97-AF65-F5344CB8AC3E}">
        <p14:creationId xmlns:p14="http://schemas.microsoft.com/office/powerpoint/2010/main" val="2173509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61</a:t>
            </a:fld>
            <a:endParaRPr lang="zh-CN" altLang="en-US"/>
          </a:p>
        </p:txBody>
      </p:sp>
    </p:spTree>
    <p:extLst>
      <p:ext uri="{BB962C8B-B14F-4D97-AF65-F5344CB8AC3E}">
        <p14:creationId xmlns:p14="http://schemas.microsoft.com/office/powerpoint/2010/main" val="2823672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62</a:t>
            </a:fld>
            <a:endParaRPr lang="zh-CN" altLang="en-US"/>
          </a:p>
        </p:txBody>
      </p:sp>
    </p:spTree>
    <p:extLst>
      <p:ext uri="{BB962C8B-B14F-4D97-AF65-F5344CB8AC3E}">
        <p14:creationId xmlns:p14="http://schemas.microsoft.com/office/powerpoint/2010/main" val="4249738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63</a:t>
            </a:fld>
            <a:endParaRPr lang="zh-CN" altLang="en-US"/>
          </a:p>
        </p:txBody>
      </p:sp>
    </p:spTree>
    <p:extLst>
      <p:ext uri="{BB962C8B-B14F-4D97-AF65-F5344CB8AC3E}">
        <p14:creationId xmlns:p14="http://schemas.microsoft.com/office/powerpoint/2010/main" val="3575693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65</a:t>
            </a:fld>
            <a:endParaRPr lang="zh-CN" altLang="en-US"/>
          </a:p>
        </p:txBody>
      </p:sp>
    </p:spTree>
    <p:extLst>
      <p:ext uri="{BB962C8B-B14F-4D97-AF65-F5344CB8AC3E}">
        <p14:creationId xmlns:p14="http://schemas.microsoft.com/office/powerpoint/2010/main" val="2179286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66</a:t>
            </a:fld>
            <a:endParaRPr lang="zh-CN" altLang="en-US"/>
          </a:p>
        </p:txBody>
      </p:sp>
    </p:spTree>
    <p:extLst>
      <p:ext uri="{BB962C8B-B14F-4D97-AF65-F5344CB8AC3E}">
        <p14:creationId xmlns:p14="http://schemas.microsoft.com/office/powerpoint/2010/main" val="2528514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68</a:t>
            </a:fld>
            <a:endParaRPr lang="zh-CN" altLang="en-US"/>
          </a:p>
        </p:txBody>
      </p:sp>
    </p:spTree>
    <p:extLst>
      <p:ext uri="{BB962C8B-B14F-4D97-AF65-F5344CB8AC3E}">
        <p14:creationId xmlns:p14="http://schemas.microsoft.com/office/powerpoint/2010/main" val="4067742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74</a:t>
            </a:fld>
            <a:endParaRPr lang="zh-CN" altLang="en-US"/>
          </a:p>
        </p:txBody>
      </p:sp>
    </p:spTree>
    <p:extLst>
      <p:ext uri="{BB962C8B-B14F-4D97-AF65-F5344CB8AC3E}">
        <p14:creationId xmlns:p14="http://schemas.microsoft.com/office/powerpoint/2010/main" val="344884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81</a:t>
            </a:fld>
            <a:endParaRPr lang="zh-CN" altLang="en-US"/>
          </a:p>
        </p:txBody>
      </p:sp>
    </p:spTree>
    <p:extLst>
      <p:ext uri="{BB962C8B-B14F-4D97-AF65-F5344CB8AC3E}">
        <p14:creationId xmlns:p14="http://schemas.microsoft.com/office/powerpoint/2010/main" val="2986683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89</a:t>
            </a:fld>
            <a:endParaRPr lang="zh-CN" altLang="en-US"/>
          </a:p>
        </p:txBody>
      </p:sp>
    </p:spTree>
    <p:extLst>
      <p:ext uri="{BB962C8B-B14F-4D97-AF65-F5344CB8AC3E}">
        <p14:creationId xmlns:p14="http://schemas.microsoft.com/office/powerpoint/2010/main" val="1594518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好像得重新录</a:t>
            </a:r>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90</a:t>
            </a:fld>
            <a:endParaRPr lang="zh-CN" altLang="en-US"/>
          </a:p>
        </p:txBody>
      </p:sp>
    </p:spTree>
    <p:extLst>
      <p:ext uri="{BB962C8B-B14F-4D97-AF65-F5344CB8AC3E}">
        <p14:creationId xmlns:p14="http://schemas.microsoft.com/office/powerpoint/2010/main" val="263324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4</a:t>
            </a:fld>
            <a:endParaRPr lang="zh-CN" altLang="en-US"/>
          </a:p>
        </p:txBody>
      </p:sp>
    </p:spTree>
    <p:extLst>
      <p:ext uri="{BB962C8B-B14F-4D97-AF65-F5344CB8AC3E}">
        <p14:creationId xmlns:p14="http://schemas.microsoft.com/office/powerpoint/2010/main" val="3859389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字符串常量初始化数组，不涉及常量指针</a:t>
            </a:r>
            <a:endParaRPr lang="en-US" altLang="zh-CN" dirty="0"/>
          </a:p>
          <a:p>
            <a:pPr marL="228600" indent="-228600">
              <a:buAutoNum type="arabicPeriod"/>
            </a:pPr>
            <a:r>
              <a:rPr lang="zh-CN" altLang="en-US" dirty="0"/>
              <a:t>解释后面的代码</a:t>
            </a:r>
            <a:endParaRPr lang="en-US" altLang="zh-CN" dirty="0"/>
          </a:p>
          <a:p>
            <a:pPr marL="228600" indent="-228600">
              <a:buAutoNum type="arabicPeriod"/>
            </a:pPr>
            <a:r>
              <a:rPr lang="zh-CN" altLang="en-US" dirty="0"/>
              <a:t>解释</a:t>
            </a:r>
            <a:r>
              <a:rPr lang="en-US" altLang="zh-CN" dirty="0"/>
              <a:t>\0</a:t>
            </a:r>
            <a:r>
              <a:rPr lang="zh-CN" altLang="en-US" dirty="0"/>
              <a:t>后面是什么字符</a:t>
            </a:r>
            <a:endParaRPr lang="en-US" altLang="zh-CN" dirty="0"/>
          </a:p>
          <a:p>
            <a:pPr marL="228600" indent="-228600">
              <a:buAutoNum type="arabicPeriod"/>
            </a:pPr>
            <a:r>
              <a:rPr lang="en-US" altLang="zh-CN" dirty="0"/>
              <a:t>Str</a:t>
            </a:r>
            <a:r>
              <a:rPr lang="zh-CN" altLang="en-US" dirty="0"/>
              <a:t>指针的位置以及</a:t>
            </a:r>
            <a:r>
              <a:rPr lang="en-US" altLang="zh-CN" dirty="0"/>
              <a:t>str+2</a:t>
            </a:r>
            <a:r>
              <a:rPr lang="zh-CN" altLang="en-US" dirty="0"/>
              <a:t>的位置</a:t>
            </a:r>
            <a:endParaRPr lang="en-US" altLang="zh-CN" dirty="0"/>
          </a:p>
          <a:p>
            <a:pPr marL="228600" indent="-228600">
              <a:buAutoNum type="arabicPeriod"/>
            </a:pPr>
            <a:r>
              <a:rPr lang="zh-CN" altLang="en-US" dirty="0"/>
              <a:t>解释代码</a:t>
            </a:r>
            <a:r>
              <a:rPr lang="en-US" altLang="zh-CN" dirty="0"/>
              <a:t>*str++</a:t>
            </a:r>
          </a:p>
          <a:p>
            <a:pPr marL="228600" indent="-228600">
              <a:buAutoNum type="arabicPeriod"/>
            </a:pPr>
            <a:r>
              <a:rPr lang="zh-CN" altLang="en-US" dirty="0"/>
              <a:t>解释剩下的代码</a:t>
            </a:r>
          </a:p>
        </p:txBody>
      </p:sp>
      <p:sp>
        <p:nvSpPr>
          <p:cNvPr id="4" name="灯片编号占位符 3"/>
          <p:cNvSpPr>
            <a:spLocks noGrp="1"/>
          </p:cNvSpPr>
          <p:nvPr>
            <p:ph type="sldNum" sz="quarter" idx="5"/>
          </p:nvPr>
        </p:nvSpPr>
        <p:spPr/>
        <p:txBody>
          <a:bodyPr/>
          <a:lstStyle/>
          <a:p>
            <a:fld id="{B46A318C-BA0A-4CD1-86F7-62041945D530}" type="slidenum">
              <a:rPr lang="zh-CN" altLang="en-US" smtClean="0"/>
              <a:t>92</a:t>
            </a:fld>
            <a:endParaRPr lang="zh-CN" altLang="en-US"/>
          </a:p>
        </p:txBody>
      </p:sp>
    </p:spTree>
    <p:extLst>
      <p:ext uri="{BB962C8B-B14F-4D97-AF65-F5344CB8AC3E}">
        <p14:creationId xmlns:p14="http://schemas.microsoft.com/office/powerpoint/2010/main" val="1711941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指向“常量”的指针</a:t>
            </a:r>
            <a:endParaRPr lang="en-US" altLang="zh-CN" dirty="0"/>
          </a:p>
          <a:p>
            <a:pPr lvl="1">
              <a:lnSpc>
                <a:spcPct val="120000"/>
              </a:lnSpc>
            </a:pPr>
            <a:r>
              <a:rPr lang="zh-CN" altLang="en-US" dirty="0"/>
              <a:t>指针本身可以改指向别的对象，但不能通过该指针修改对象，该对象可以通过其他方式修改</a:t>
            </a:r>
            <a:endParaRPr lang="en-US" altLang="zh-CN" dirty="0"/>
          </a:p>
          <a:p>
            <a:pPr lvl="1"/>
            <a:r>
              <a:rPr lang="zh-CN" altLang="en-US" dirty="0"/>
              <a:t>常用于函数的参数，以免误改了实参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97</a:t>
            </a:fld>
            <a:endParaRPr lang="zh-CN" altLang="en-US"/>
          </a:p>
        </p:txBody>
      </p:sp>
    </p:spTree>
    <p:extLst>
      <p:ext uri="{BB962C8B-B14F-4D97-AF65-F5344CB8AC3E}">
        <p14:creationId xmlns:p14="http://schemas.microsoft.com/office/powerpoint/2010/main" val="2153712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99</a:t>
            </a:fld>
            <a:endParaRPr lang="zh-CN" altLang="en-US"/>
          </a:p>
        </p:txBody>
      </p:sp>
    </p:spTree>
    <p:extLst>
      <p:ext uri="{BB962C8B-B14F-4D97-AF65-F5344CB8AC3E}">
        <p14:creationId xmlns:p14="http://schemas.microsoft.com/office/powerpoint/2010/main" val="639445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为什么这里也要使用</a:t>
            </a:r>
            <a:r>
              <a:rPr lang="en-US" altLang="zh-CN" dirty="0"/>
              <a:t>const?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6530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用笔写板书</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1762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字符串常量可以看做是一个指向第一个字符地址的字符型常量指针</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36299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108</a:t>
            </a:fld>
            <a:endParaRPr lang="zh-CN" altLang="en-US"/>
          </a:p>
        </p:txBody>
      </p:sp>
    </p:spTree>
    <p:extLst>
      <p:ext uri="{BB962C8B-B14F-4D97-AF65-F5344CB8AC3E}">
        <p14:creationId xmlns:p14="http://schemas.microsoft.com/office/powerpoint/2010/main" val="1949472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109</a:t>
            </a:fld>
            <a:endParaRPr lang="zh-CN" altLang="en-US"/>
          </a:p>
        </p:txBody>
      </p:sp>
    </p:spTree>
    <p:extLst>
      <p:ext uri="{BB962C8B-B14F-4D97-AF65-F5344CB8AC3E}">
        <p14:creationId xmlns:p14="http://schemas.microsoft.com/office/powerpoint/2010/main" val="3551979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a=5</a:t>
            </a:r>
          </a:p>
          <a:p>
            <a:r>
              <a:rPr lang="en-US" altLang="zh-CN" dirty="0"/>
              <a:t>b=10</a:t>
            </a:r>
          </a:p>
          <a:p>
            <a:r>
              <a:rPr lang="en-US" altLang="zh-CN" dirty="0"/>
              <a:t>*pa=10</a:t>
            </a:r>
          </a:p>
          <a:p>
            <a:r>
              <a:rPr lang="en-US" altLang="zh-CN" dirty="0"/>
              <a:t>*</a:t>
            </a:r>
            <a:r>
              <a:rPr lang="en-US" altLang="zh-CN" dirty="0" err="1"/>
              <a:t>pb</a:t>
            </a:r>
            <a:r>
              <a:rPr lang="en-US" altLang="zh-CN" dirty="0"/>
              <a:t>=5</a:t>
            </a:r>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115</a:t>
            </a:fld>
            <a:endParaRPr lang="zh-CN" altLang="en-US"/>
          </a:p>
        </p:txBody>
      </p:sp>
    </p:spTree>
    <p:extLst>
      <p:ext uri="{BB962C8B-B14F-4D97-AF65-F5344CB8AC3E}">
        <p14:creationId xmlns:p14="http://schemas.microsoft.com/office/powerpoint/2010/main" val="27681142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117</a:t>
            </a:fld>
            <a:endParaRPr lang="zh-CN" altLang="en-US"/>
          </a:p>
        </p:txBody>
      </p:sp>
    </p:spTree>
    <p:extLst>
      <p:ext uri="{BB962C8B-B14F-4D97-AF65-F5344CB8AC3E}">
        <p14:creationId xmlns:p14="http://schemas.microsoft.com/office/powerpoint/2010/main" val="410167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5</a:t>
            </a:fld>
            <a:endParaRPr lang="zh-CN" altLang="en-US"/>
          </a:p>
        </p:txBody>
      </p:sp>
    </p:spTree>
    <p:extLst>
      <p:ext uri="{BB962C8B-B14F-4D97-AF65-F5344CB8AC3E}">
        <p14:creationId xmlns:p14="http://schemas.microsoft.com/office/powerpoint/2010/main" val="2169395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126</a:t>
            </a:fld>
            <a:endParaRPr lang="zh-CN" altLang="en-US"/>
          </a:p>
        </p:txBody>
      </p:sp>
    </p:spTree>
    <p:extLst>
      <p:ext uri="{BB962C8B-B14F-4D97-AF65-F5344CB8AC3E}">
        <p14:creationId xmlns:p14="http://schemas.microsoft.com/office/powerpoint/2010/main" val="40517040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8E43C-EDFF-42DE-B346-37C4E5347BD1}" type="slidenum">
              <a:rPr lang="zh-CN" altLang="en-US" smtClean="0"/>
              <a:t>127</a:t>
            </a:fld>
            <a:endParaRPr lang="zh-CN" altLang="en-US"/>
          </a:p>
        </p:txBody>
      </p:sp>
    </p:spTree>
    <p:extLst>
      <p:ext uri="{BB962C8B-B14F-4D97-AF65-F5344CB8AC3E}">
        <p14:creationId xmlns:p14="http://schemas.microsoft.com/office/powerpoint/2010/main" val="40952124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语病有点多，考虑重新录</a:t>
            </a:r>
          </a:p>
        </p:txBody>
      </p:sp>
      <p:sp>
        <p:nvSpPr>
          <p:cNvPr id="4" name="灯片编号占位符 3"/>
          <p:cNvSpPr>
            <a:spLocks noGrp="1"/>
          </p:cNvSpPr>
          <p:nvPr>
            <p:ph type="sldNum" sz="quarter" idx="5"/>
          </p:nvPr>
        </p:nvSpPr>
        <p:spPr/>
        <p:txBody>
          <a:bodyPr/>
          <a:lstStyle/>
          <a:p>
            <a:fld id="{3118E43C-EDFF-42DE-B346-37C4E5347BD1}" type="slidenum">
              <a:rPr lang="zh-CN" altLang="en-US" smtClean="0"/>
              <a:t>132</a:t>
            </a:fld>
            <a:endParaRPr lang="zh-CN" altLang="en-US"/>
          </a:p>
        </p:txBody>
      </p:sp>
    </p:spTree>
    <p:extLst>
      <p:ext uri="{BB962C8B-B14F-4D97-AF65-F5344CB8AC3E}">
        <p14:creationId xmlns:p14="http://schemas.microsoft.com/office/powerpoint/2010/main" val="1218841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把这个练习的程序编出来讲解</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702EA-338D-4425-9434-79968EAA1F2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4463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135</a:t>
            </a:fld>
            <a:endParaRPr lang="zh-CN" altLang="en-US"/>
          </a:p>
        </p:txBody>
      </p:sp>
    </p:spTree>
    <p:extLst>
      <p:ext uri="{BB962C8B-B14F-4D97-AF65-F5344CB8AC3E}">
        <p14:creationId xmlns:p14="http://schemas.microsoft.com/office/powerpoint/2010/main" val="3316661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5515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如果用指针访问未知大小数组的话，必须用动态内存分配。此时，数组元素还没有进行初识化</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5206D-904B-4230-84F4-E1C0F70D07E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30878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50EBBB-54DF-4B10-8AE0-9B5DF4AF5E43}" type="slidenum">
              <a:rPr lang="zh-CN" altLang="en-US" smtClean="0"/>
              <a:t>139</a:t>
            </a:fld>
            <a:endParaRPr lang="zh-CN" altLang="en-US"/>
          </a:p>
        </p:txBody>
      </p:sp>
    </p:spTree>
    <p:extLst>
      <p:ext uri="{BB962C8B-B14F-4D97-AF65-F5344CB8AC3E}">
        <p14:creationId xmlns:p14="http://schemas.microsoft.com/office/powerpoint/2010/main" val="4016201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27239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这页有点磕巴</a:t>
            </a:r>
          </a:p>
        </p:txBody>
      </p:sp>
      <p:sp>
        <p:nvSpPr>
          <p:cNvPr id="4" name="灯片编号占位符 3"/>
          <p:cNvSpPr>
            <a:spLocks noGrp="1"/>
          </p:cNvSpPr>
          <p:nvPr>
            <p:ph type="sldNum" sz="quarter" idx="5"/>
          </p:nvPr>
        </p:nvSpPr>
        <p:spPr/>
        <p:txBody>
          <a:bodyPr/>
          <a:lstStyle/>
          <a:p>
            <a:fld id="{D14022F0-18A5-4BB7-92D2-FFC84972434F}" type="slidenum">
              <a:rPr lang="zh-CN" altLang="en-US" smtClean="0"/>
              <a:t>146</a:t>
            </a:fld>
            <a:endParaRPr lang="zh-CN" altLang="en-US"/>
          </a:p>
        </p:txBody>
      </p:sp>
    </p:spTree>
    <p:extLst>
      <p:ext uri="{BB962C8B-B14F-4D97-AF65-F5344CB8AC3E}">
        <p14:creationId xmlns:p14="http://schemas.microsoft.com/office/powerpoint/2010/main" val="212091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a:t>
            </a:fld>
            <a:endParaRPr lang="zh-CN" altLang="en-US"/>
          </a:p>
        </p:txBody>
      </p:sp>
    </p:spTree>
    <p:extLst>
      <p:ext uri="{BB962C8B-B14F-4D97-AF65-F5344CB8AC3E}">
        <p14:creationId xmlns:p14="http://schemas.microsoft.com/office/powerpoint/2010/main" val="3176731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最后有点磕巴，然后还咳嗽</a:t>
            </a:r>
          </a:p>
        </p:txBody>
      </p:sp>
      <p:sp>
        <p:nvSpPr>
          <p:cNvPr id="4" name="灯片编号占位符 3"/>
          <p:cNvSpPr>
            <a:spLocks noGrp="1"/>
          </p:cNvSpPr>
          <p:nvPr>
            <p:ph type="sldNum" sz="quarter" idx="5"/>
          </p:nvPr>
        </p:nvSpPr>
        <p:spPr/>
        <p:txBody>
          <a:bodyPr/>
          <a:lstStyle/>
          <a:p>
            <a:fld id="{D14022F0-18A5-4BB7-92D2-FFC84972434F}" type="slidenum">
              <a:rPr lang="zh-CN" altLang="en-US" smtClean="0"/>
              <a:t>147</a:t>
            </a:fld>
            <a:endParaRPr lang="zh-CN" altLang="en-US"/>
          </a:p>
        </p:txBody>
      </p:sp>
    </p:spTree>
    <p:extLst>
      <p:ext uri="{BB962C8B-B14F-4D97-AF65-F5344CB8AC3E}">
        <p14:creationId xmlns:p14="http://schemas.microsoft.com/office/powerpoint/2010/main" val="36996259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022F0-18A5-4BB7-92D2-FFC84972434F}" type="slidenum">
              <a:rPr lang="zh-CN" altLang="en-US" smtClean="0"/>
              <a:t>150</a:t>
            </a:fld>
            <a:endParaRPr lang="zh-CN" altLang="en-US"/>
          </a:p>
        </p:txBody>
      </p:sp>
    </p:spTree>
    <p:extLst>
      <p:ext uri="{BB962C8B-B14F-4D97-AF65-F5344CB8AC3E}">
        <p14:creationId xmlns:p14="http://schemas.microsoft.com/office/powerpoint/2010/main" val="2070745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07631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动态内存回收可以考虑单独一节课</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0EBBB-54DF-4B10-8AE0-9B5DF4AF5E4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6693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159</a:t>
            </a:fld>
            <a:endParaRPr lang="zh-CN" altLang="en-US"/>
          </a:p>
        </p:txBody>
      </p:sp>
    </p:spTree>
    <p:extLst>
      <p:ext uri="{BB962C8B-B14F-4D97-AF65-F5344CB8AC3E}">
        <p14:creationId xmlns:p14="http://schemas.microsoft.com/office/powerpoint/2010/main" val="35883831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音质不好，本页重录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864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61EF13-D3BC-4D65-BFC5-C7AAA133EEB9}" type="slidenum">
              <a:rPr lang="zh-CN" altLang="en-US" smtClean="0"/>
              <a:t>163</a:t>
            </a:fld>
            <a:endParaRPr lang="zh-CN" altLang="en-US"/>
          </a:p>
        </p:txBody>
      </p:sp>
    </p:spTree>
    <p:extLst>
      <p:ext uri="{BB962C8B-B14F-4D97-AF65-F5344CB8AC3E}">
        <p14:creationId xmlns:p14="http://schemas.microsoft.com/office/powerpoint/2010/main" val="23775189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173</a:t>
            </a:fld>
            <a:endParaRPr lang="zh-CN" altLang="en-US"/>
          </a:p>
        </p:txBody>
      </p:sp>
    </p:spTree>
    <p:extLst>
      <p:ext uri="{BB962C8B-B14F-4D97-AF65-F5344CB8AC3E}">
        <p14:creationId xmlns:p14="http://schemas.microsoft.com/office/powerpoint/2010/main" val="1301770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68761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874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7</a:t>
            </a:fld>
            <a:endParaRPr lang="zh-CN" altLang="en-US"/>
          </a:p>
        </p:txBody>
      </p:sp>
    </p:spTree>
    <p:extLst>
      <p:ext uri="{BB962C8B-B14F-4D97-AF65-F5344CB8AC3E}">
        <p14:creationId xmlns:p14="http://schemas.microsoft.com/office/powerpoint/2010/main" val="30445870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在函数体局部有效的变量</a:t>
            </a:r>
            <a:endParaRPr kumimoji="1" lang="en-US" altLang="zh-CN" dirty="0"/>
          </a:p>
          <a:p>
            <a:r>
              <a:rPr kumimoji="1" lang="zh-CN" altLang="en-US" dirty="0"/>
              <a:t>最后一句不严谨，需要改改，解释一下为什么要跟实参有关系</a:t>
            </a: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5206D-904B-4230-84F4-E1C0F70D07E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70961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这页重新</a:t>
            </a:r>
            <a:r>
              <a:rPr lang="zh-CN" altLang="en-US"/>
              <a:t>录一下</a:t>
            </a:r>
            <a:endParaRPr lang="en-US" altLang="zh-CN"/>
          </a:p>
        </p:txBody>
      </p:sp>
      <p:sp>
        <p:nvSpPr>
          <p:cNvPr id="4" name="灯片编号占位符 3"/>
          <p:cNvSpPr>
            <a:spLocks noGrp="1"/>
          </p:cNvSpPr>
          <p:nvPr>
            <p:ph type="sldNum" sz="quarter" idx="5"/>
          </p:nvPr>
        </p:nvSpPr>
        <p:spPr/>
        <p:txBody>
          <a:bodyPr/>
          <a:lstStyle/>
          <a:p>
            <a:fld id="{6D8EA51C-D28B-4937-B56E-A5F1000CF105}" type="slidenum">
              <a:rPr lang="zh-CN" altLang="en-US" smtClean="0"/>
              <a:t>190</a:t>
            </a:fld>
            <a:endParaRPr lang="zh-CN" altLang="en-US"/>
          </a:p>
        </p:txBody>
      </p:sp>
    </p:spTree>
    <p:extLst>
      <p:ext uri="{BB962C8B-B14F-4D97-AF65-F5344CB8AC3E}">
        <p14:creationId xmlns:p14="http://schemas.microsoft.com/office/powerpoint/2010/main" val="12236465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193</a:t>
            </a:fld>
            <a:endParaRPr lang="zh-CN" altLang="en-US"/>
          </a:p>
        </p:txBody>
      </p:sp>
    </p:spTree>
    <p:extLst>
      <p:ext uri="{BB962C8B-B14F-4D97-AF65-F5344CB8AC3E}">
        <p14:creationId xmlns:p14="http://schemas.microsoft.com/office/powerpoint/2010/main" val="391713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8</a:t>
            </a:fld>
            <a:endParaRPr lang="zh-CN" altLang="en-US"/>
          </a:p>
        </p:txBody>
      </p:sp>
    </p:spTree>
    <p:extLst>
      <p:ext uri="{BB962C8B-B14F-4D97-AF65-F5344CB8AC3E}">
        <p14:creationId xmlns:p14="http://schemas.microsoft.com/office/powerpoint/2010/main" val="25439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9</a:t>
            </a:fld>
            <a:endParaRPr lang="zh-CN" altLang="en-US"/>
          </a:p>
        </p:txBody>
      </p:sp>
    </p:spTree>
    <p:extLst>
      <p:ext uri="{BB962C8B-B14F-4D97-AF65-F5344CB8AC3E}">
        <p14:creationId xmlns:p14="http://schemas.microsoft.com/office/powerpoint/2010/main" val="1381670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33690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18986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5181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42338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35886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63200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59F2C8-95D8-4B43-A911-3544CDC95C48}"/>
              </a:ext>
            </a:extLst>
          </p:cNvPr>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218198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FF1270DC-62E0-4C2A-8BAF-0E5972EB3A8C}"/>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extLst>
      <p:ext uri="{BB962C8B-B14F-4D97-AF65-F5344CB8AC3E}">
        <p14:creationId xmlns:p14="http://schemas.microsoft.com/office/powerpoint/2010/main" val="3500378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slide" Target="slide100.xml"/></Relationships>
</file>

<file path=ppt/slides/_rels/slide10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slideLayout" Target="../slideLayouts/slideLayout3.xml"/><Relationship Id="rId7" Type="http://schemas.openxmlformats.org/officeDocument/2006/relationships/image" Target="../media/image31.emf"/><Relationship Id="rId2" Type="http://schemas.openxmlformats.org/officeDocument/2006/relationships/tags" Target="../tags/tag396.xml"/><Relationship Id="rId1" Type="http://schemas.openxmlformats.org/officeDocument/2006/relationships/vmlDrawing" Target="../drawings/vmlDrawing1.vml"/><Relationship Id="rId6" Type="http://schemas.openxmlformats.org/officeDocument/2006/relationships/image" Target="../media/image30.emf"/><Relationship Id="rId5" Type="http://schemas.openxmlformats.org/officeDocument/2006/relationships/package" Target="../embeddings/Microsoft_Visio___.vsdx"/><Relationship Id="rId4" Type="http://schemas.openxmlformats.org/officeDocument/2006/relationships/notesSlide" Target="../notesSlides/notesSlide45.xml"/><Relationship Id="rId9" Type="http://schemas.openxmlformats.org/officeDocument/2006/relationships/slide" Target="slide100.xml"/></Relationships>
</file>

<file path=ppt/slides/_rels/slide104.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Layout" Target="../slideLayouts/slideLayout3.xml"/><Relationship Id="rId1" Type="http://schemas.openxmlformats.org/officeDocument/2006/relationships/tags" Target="../tags/tag397.xml"/></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398.xml"/><Relationship Id="rId4" Type="http://schemas.openxmlformats.org/officeDocument/2006/relationships/slide" Target="slide100.xml"/></Relationships>
</file>

<file path=ppt/slides/_rels/slide106.xml.rels><?xml version="1.0" encoding="UTF-8" standalone="yes"?>
<Relationships xmlns="http://schemas.openxmlformats.org/package/2006/relationships"><Relationship Id="rId2" Type="http://schemas.openxmlformats.org/officeDocument/2006/relationships/slide" Target="slide100.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slide" Target="slide111.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tags" Target="../tags/tag406.xml"/><Relationship Id="rId13" Type="http://schemas.openxmlformats.org/officeDocument/2006/relationships/tags" Target="../tags/tag411.xml"/><Relationship Id="rId18" Type="http://schemas.openxmlformats.org/officeDocument/2006/relationships/slideLayout" Target="../slideLayouts/slideLayout7.xml"/><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tags" Target="../tags/tag410.xml"/><Relationship Id="rId17" Type="http://schemas.openxmlformats.org/officeDocument/2006/relationships/tags" Target="../tags/tag415.xml"/><Relationship Id="rId2" Type="http://schemas.openxmlformats.org/officeDocument/2006/relationships/tags" Target="../tags/tag400.xml"/><Relationship Id="rId16" Type="http://schemas.openxmlformats.org/officeDocument/2006/relationships/tags" Target="../tags/tag414.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tags" Target="../tags/tag409.xml"/><Relationship Id="rId5" Type="http://schemas.openxmlformats.org/officeDocument/2006/relationships/tags" Target="../tags/tag403.xml"/><Relationship Id="rId15" Type="http://schemas.openxmlformats.org/officeDocument/2006/relationships/tags" Target="../tags/tag413.xml"/><Relationship Id="rId10" Type="http://schemas.openxmlformats.org/officeDocument/2006/relationships/tags" Target="../tags/tag408.xml"/><Relationship Id="rId19" Type="http://schemas.openxmlformats.org/officeDocument/2006/relationships/image" Target="../media/image20.tmp"/><Relationship Id="rId4" Type="http://schemas.openxmlformats.org/officeDocument/2006/relationships/tags" Target="../tags/tag402.xml"/><Relationship Id="rId9" Type="http://schemas.openxmlformats.org/officeDocument/2006/relationships/tags" Target="../tags/tag407.xml"/><Relationship Id="rId14" Type="http://schemas.openxmlformats.org/officeDocument/2006/relationships/tags" Target="../tags/tag412.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8.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416.xml"/><Relationship Id="rId5" Type="http://schemas.openxmlformats.org/officeDocument/2006/relationships/slide" Target="slide111.xml"/><Relationship Id="rId4" Type="http://schemas.openxmlformats.org/officeDocument/2006/relationships/image" Target="../media/image35.png"/></Relationships>
</file>

<file path=ppt/slides/_rels/slide122.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8" Type="http://schemas.openxmlformats.org/officeDocument/2006/relationships/tags" Target="../tags/tag424.xml"/><Relationship Id="rId3" Type="http://schemas.openxmlformats.org/officeDocument/2006/relationships/tags" Target="../tags/tag419.xml"/><Relationship Id="rId7" Type="http://schemas.openxmlformats.org/officeDocument/2006/relationships/tags" Target="../tags/tag423.xml"/><Relationship Id="rId12" Type="http://schemas.openxmlformats.org/officeDocument/2006/relationships/image" Target="../media/image20.tmp"/><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11" Type="http://schemas.openxmlformats.org/officeDocument/2006/relationships/slideLayout" Target="../slideLayouts/slideLayout7.xml"/><Relationship Id="rId5" Type="http://schemas.openxmlformats.org/officeDocument/2006/relationships/tags" Target="../tags/tag421.xml"/><Relationship Id="rId10" Type="http://schemas.openxmlformats.org/officeDocument/2006/relationships/tags" Target="../tags/tag426.xml"/><Relationship Id="rId4" Type="http://schemas.openxmlformats.org/officeDocument/2006/relationships/tags" Target="../tags/tag420.xml"/><Relationship Id="rId9" Type="http://schemas.openxmlformats.org/officeDocument/2006/relationships/tags" Target="../tags/tag425.xml"/></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7.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0.wmf"/><Relationship Id="rId3" Type="http://schemas.openxmlformats.org/officeDocument/2006/relationships/notesSlide" Target="../notesSlides/notesSlide53.xml"/><Relationship Id="rId7" Type="http://schemas.openxmlformats.org/officeDocument/2006/relationships/image" Target="../media/image37.wmf"/><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8.wmf"/><Relationship Id="rId14" Type="http://schemas.openxmlformats.org/officeDocument/2006/relationships/slide" Target="slide111.xml"/></Relationships>
</file>

<file path=ppt/slides/_rels/slide134.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tags" Target="../tags/tag439.xml"/><Relationship Id="rId18" Type="http://schemas.openxmlformats.org/officeDocument/2006/relationships/slideLayout" Target="../slideLayouts/slideLayout7.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tags" Target="../tags/tag443.xml"/><Relationship Id="rId2" Type="http://schemas.openxmlformats.org/officeDocument/2006/relationships/tags" Target="../tags/tag428.xml"/><Relationship Id="rId16" Type="http://schemas.openxmlformats.org/officeDocument/2006/relationships/tags" Target="../tags/tag442.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5" Type="http://schemas.openxmlformats.org/officeDocument/2006/relationships/tags" Target="../tags/tag441.xml"/><Relationship Id="rId10" Type="http://schemas.openxmlformats.org/officeDocument/2006/relationships/tags" Target="../tags/tag436.xml"/><Relationship Id="rId19" Type="http://schemas.openxmlformats.org/officeDocument/2006/relationships/image" Target="../media/image20.tmp"/><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tags" Target="../tags/tag440.xml"/></Relationships>
</file>

<file path=ppt/slides/_rels/slide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slide" Target="slide111.xml"/></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7.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slide" Target="slide12.xml"/><Relationship Id="rId5" Type="http://schemas.openxmlformats.org/officeDocument/2006/relationships/image" Target="../media/image19.emf"/><Relationship Id="rId4" Type="http://schemas.openxmlformats.org/officeDocument/2006/relationships/image" Target="../media/image18.emf"/></Relationships>
</file>

<file path=ppt/slides/_rels/slide140.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18" Type="http://schemas.openxmlformats.org/officeDocument/2006/relationships/slideLayout" Target="../slideLayouts/slideLayout7.xml"/><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tags" Target="../tags/tag460.xml"/><Relationship Id="rId2" Type="http://schemas.openxmlformats.org/officeDocument/2006/relationships/tags" Target="../tags/tag445.xml"/><Relationship Id="rId16" Type="http://schemas.openxmlformats.org/officeDocument/2006/relationships/tags" Target="../tags/tag459.xml"/><Relationship Id="rId1" Type="http://schemas.openxmlformats.org/officeDocument/2006/relationships/tags" Target="../tags/tag444.x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tags" Target="../tags/tag458.xml"/><Relationship Id="rId10" Type="http://schemas.openxmlformats.org/officeDocument/2006/relationships/tags" Target="../tags/tag453.xml"/><Relationship Id="rId19" Type="http://schemas.openxmlformats.org/officeDocument/2006/relationships/image" Target="../media/image20.tmp"/><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6.xml.rels><?xml version="1.0" encoding="UTF-8" standalone="yes"?>
<Relationships xmlns="http://schemas.openxmlformats.org/package/2006/relationships"><Relationship Id="rId3" Type="http://schemas.openxmlformats.org/officeDocument/2006/relationships/slide" Target="slide148.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slide" Target="slide148.xm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14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slide" Target="slide1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461.xml"/><Relationship Id="rId4" Type="http://schemas.openxmlformats.org/officeDocument/2006/relationships/slide" Target="slide148.xml"/></Relationships>
</file>

<file path=ppt/slides/_rels/slide1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2.xml.rels><?xml version="1.0" encoding="UTF-8" standalone="yes"?>
<Relationships xmlns="http://schemas.openxmlformats.org/package/2006/relationships"><Relationship Id="rId3" Type="http://schemas.openxmlformats.org/officeDocument/2006/relationships/slide" Target="slide153.xm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slide" Target="slide153.xml"/></Relationships>
</file>

<file path=ppt/slides/_rels/slide158.xml.rels><?xml version="1.0" encoding="UTF-8" standalone="yes"?>
<Relationships xmlns="http://schemas.openxmlformats.org/package/2006/relationships"><Relationship Id="rId3" Type="http://schemas.openxmlformats.org/officeDocument/2006/relationships/slide" Target="slide153.xml"/><Relationship Id="rId2" Type="http://schemas.openxmlformats.org/officeDocument/2006/relationships/image" Target="../media/image43.emf"/><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slide" Target="slide15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slide" Target="slide12.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1.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slide" Target="slide162.xml"/><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8" Type="http://schemas.openxmlformats.org/officeDocument/2006/relationships/tags" Target="../tags/tag469.xml"/><Relationship Id="rId13" Type="http://schemas.openxmlformats.org/officeDocument/2006/relationships/tags" Target="../tags/tag474.xml"/><Relationship Id="rId18" Type="http://schemas.openxmlformats.org/officeDocument/2006/relationships/slideLayout" Target="../slideLayouts/slideLayout7.xml"/><Relationship Id="rId3" Type="http://schemas.openxmlformats.org/officeDocument/2006/relationships/tags" Target="../tags/tag464.xml"/><Relationship Id="rId7" Type="http://schemas.openxmlformats.org/officeDocument/2006/relationships/tags" Target="../tags/tag468.xml"/><Relationship Id="rId12" Type="http://schemas.openxmlformats.org/officeDocument/2006/relationships/tags" Target="../tags/tag473.xml"/><Relationship Id="rId17" Type="http://schemas.openxmlformats.org/officeDocument/2006/relationships/tags" Target="../tags/tag478.xml"/><Relationship Id="rId2" Type="http://schemas.openxmlformats.org/officeDocument/2006/relationships/tags" Target="../tags/tag463.xml"/><Relationship Id="rId16" Type="http://schemas.openxmlformats.org/officeDocument/2006/relationships/tags" Target="../tags/tag477.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tags" Target="../tags/tag472.xml"/><Relationship Id="rId5" Type="http://schemas.openxmlformats.org/officeDocument/2006/relationships/tags" Target="../tags/tag466.xml"/><Relationship Id="rId15" Type="http://schemas.openxmlformats.org/officeDocument/2006/relationships/tags" Target="../tags/tag476.xml"/><Relationship Id="rId10" Type="http://schemas.openxmlformats.org/officeDocument/2006/relationships/tags" Target="../tags/tag471.xml"/><Relationship Id="rId19" Type="http://schemas.openxmlformats.org/officeDocument/2006/relationships/image" Target="../media/image20.tmp"/><Relationship Id="rId4" Type="http://schemas.openxmlformats.org/officeDocument/2006/relationships/tags" Target="../tags/tag465.xml"/><Relationship Id="rId9" Type="http://schemas.openxmlformats.org/officeDocument/2006/relationships/tags" Target="../tags/tag470.xml"/><Relationship Id="rId14" Type="http://schemas.openxmlformats.org/officeDocument/2006/relationships/tags" Target="../tags/tag475.xml"/></Relationships>
</file>

<file path=ppt/slides/_rels/slide1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slide" Target="slide176.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8" Type="http://schemas.openxmlformats.org/officeDocument/2006/relationships/tags" Target="../tags/tag486.xml"/><Relationship Id="rId13" Type="http://schemas.openxmlformats.org/officeDocument/2006/relationships/tags" Target="../tags/tag491.xml"/><Relationship Id="rId18" Type="http://schemas.openxmlformats.org/officeDocument/2006/relationships/slideLayout" Target="../slideLayouts/slideLayout7.xml"/><Relationship Id="rId3" Type="http://schemas.openxmlformats.org/officeDocument/2006/relationships/tags" Target="../tags/tag481.xml"/><Relationship Id="rId7" Type="http://schemas.openxmlformats.org/officeDocument/2006/relationships/tags" Target="../tags/tag485.xml"/><Relationship Id="rId12" Type="http://schemas.openxmlformats.org/officeDocument/2006/relationships/tags" Target="../tags/tag490.xml"/><Relationship Id="rId17" Type="http://schemas.openxmlformats.org/officeDocument/2006/relationships/tags" Target="../tags/tag495.xml"/><Relationship Id="rId2" Type="http://schemas.openxmlformats.org/officeDocument/2006/relationships/tags" Target="../tags/tag480.xml"/><Relationship Id="rId16" Type="http://schemas.openxmlformats.org/officeDocument/2006/relationships/tags" Target="../tags/tag494.xml"/><Relationship Id="rId1" Type="http://schemas.openxmlformats.org/officeDocument/2006/relationships/tags" Target="../tags/tag479.xml"/><Relationship Id="rId6" Type="http://schemas.openxmlformats.org/officeDocument/2006/relationships/tags" Target="../tags/tag484.xml"/><Relationship Id="rId11" Type="http://schemas.openxmlformats.org/officeDocument/2006/relationships/tags" Target="../tags/tag489.xml"/><Relationship Id="rId5" Type="http://schemas.openxmlformats.org/officeDocument/2006/relationships/tags" Target="../tags/tag483.xml"/><Relationship Id="rId15" Type="http://schemas.openxmlformats.org/officeDocument/2006/relationships/tags" Target="../tags/tag493.xml"/><Relationship Id="rId10" Type="http://schemas.openxmlformats.org/officeDocument/2006/relationships/tags" Target="../tags/tag488.xml"/><Relationship Id="rId19" Type="http://schemas.openxmlformats.org/officeDocument/2006/relationships/image" Target="../media/image20.tmp"/><Relationship Id="rId4" Type="http://schemas.openxmlformats.org/officeDocument/2006/relationships/tags" Target="../tags/tag482.xml"/><Relationship Id="rId9" Type="http://schemas.openxmlformats.org/officeDocument/2006/relationships/tags" Target="../tags/tag487.xml"/><Relationship Id="rId14" Type="http://schemas.openxmlformats.org/officeDocument/2006/relationships/tags" Target="../tags/tag492.xml"/></Relationships>
</file>

<file path=ppt/slides/_rels/slide1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87.xml.rels><?xml version="1.0" encoding="UTF-8" standalone="yes"?>
<Relationships xmlns="http://schemas.openxmlformats.org/package/2006/relationships"><Relationship Id="rId2" Type="http://schemas.openxmlformats.org/officeDocument/2006/relationships/slide" Target="slide188.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slide" Target="slide188.xml"/><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18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7.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image" Target="../media/image20.tmp"/><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190.xml.rels><?xml version="1.0" encoding="UTF-8" standalone="yes"?>
<Relationships xmlns="http://schemas.openxmlformats.org/package/2006/relationships"><Relationship Id="rId3" Type="http://schemas.openxmlformats.org/officeDocument/2006/relationships/slide" Target="slide188.xm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188.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188.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image" Target="../media/image20.tmp"/><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1.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slideLayout" Target="../slideLayouts/slideLayout7.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tags" Target="../tags/tag43.xml"/><Relationship Id="rId16" Type="http://schemas.openxmlformats.org/officeDocument/2006/relationships/tags" Target="../tags/tag57.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image" Target="../media/image20.tmp"/><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22.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slideLayout" Target="../slideLayouts/slideLayout7.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image" Target="../media/image20.tmp"/><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31.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slide" Target="slide31.xml"/></Relationships>
</file>

<file path=ppt/slides/_rels/slide27.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31.xml"/></Relationships>
</file>

<file path=ppt/slides/_rels/slide3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Layout" Target="../slideLayouts/slideLayout7.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 Type="http://schemas.openxmlformats.org/officeDocument/2006/relationships/tags" Target="../tags/tag77.xml"/><Relationship Id="rId16" Type="http://schemas.openxmlformats.org/officeDocument/2006/relationships/tags" Target="../tags/tag91.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19" Type="http://schemas.openxmlformats.org/officeDocument/2006/relationships/image" Target="../media/image20.tmp"/><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37.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7.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image" Target="../media/image20.tmp"/><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38.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7.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20.tmp"/><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39.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slideLayout" Target="../slideLayouts/slideLayout7.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20.tmp"/><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0.jpeg"/><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 Type="http://schemas.openxmlformats.org/officeDocument/2006/relationships/tags" Target="../tags/tag145.xml"/><Relationship Id="rId16" Type="http://schemas.openxmlformats.org/officeDocument/2006/relationships/tags" Target="../tags/tag159.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tags" Target="../tags/tag158.xml"/><Relationship Id="rId10" Type="http://schemas.openxmlformats.org/officeDocument/2006/relationships/tags" Target="../tags/tag153.xml"/><Relationship Id="rId19" Type="http://schemas.openxmlformats.org/officeDocument/2006/relationships/image" Target="../media/image20.tmp"/><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61.xml"/><Relationship Id="rId4" Type="http://schemas.openxmlformats.org/officeDocument/2006/relationships/slide" Target="slide48.xml"/></Relationships>
</file>

<file path=ppt/slides/_rels/slide5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slideLayout" Target="../slideLayouts/slideLayout7.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tags" Target="../tags/tag178.xml"/><Relationship Id="rId2" Type="http://schemas.openxmlformats.org/officeDocument/2006/relationships/tags" Target="../tags/tag163.xml"/><Relationship Id="rId16" Type="http://schemas.openxmlformats.org/officeDocument/2006/relationships/tags" Target="../tags/tag177.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tags" Target="../tags/tag176.xml"/><Relationship Id="rId10" Type="http://schemas.openxmlformats.org/officeDocument/2006/relationships/tags" Target="../tags/tag171.xml"/><Relationship Id="rId19" Type="http://schemas.openxmlformats.org/officeDocument/2006/relationships/image" Target="../media/image20.tmp"/><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s>
</file>

<file path=ppt/slides/_rels/slide56.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slideLayout" Target="../slideLayouts/slideLayout7.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 Type="http://schemas.openxmlformats.org/officeDocument/2006/relationships/tags" Target="../tags/tag180.xml"/><Relationship Id="rId16" Type="http://schemas.openxmlformats.org/officeDocument/2006/relationships/tags" Target="../tags/tag194.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tags" Target="../tags/tag193.xml"/><Relationship Id="rId10" Type="http://schemas.openxmlformats.org/officeDocument/2006/relationships/tags" Target="../tags/tag188.xml"/><Relationship Id="rId19" Type="http://schemas.openxmlformats.org/officeDocument/2006/relationships/image" Target="../media/image20.tmp"/><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5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tags" Target="../tags/tag208.xml"/><Relationship Id="rId18" Type="http://schemas.openxmlformats.org/officeDocument/2006/relationships/slideLayout" Target="../slideLayouts/slideLayout7.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17" Type="http://schemas.openxmlformats.org/officeDocument/2006/relationships/tags" Target="../tags/tag212.xml"/><Relationship Id="rId2" Type="http://schemas.openxmlformats.org/officeDocument/2006/relationships/tags" Target="../tags/tag197.xml"/><Relationship Id="rId16" Type="http://schemas.openxmlformats.org/officeDocument/2006/relationships/tags" Target="../tags/tag211.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5" Type="http://schemas.openxmlformats.org/officeDocument/2006/relationships/tags" Target="../tags/tag210.xml"/><Relationship Id="rId10" Type="http://schemas.openxmlformats.org/officeDocument/2006/relationships/tags" Target="../tags/tag205.xml"/><Relationship Id="rId19" Type="http://schemas.openxmlformats.org/officeDocument/2006/relationships/image" Target="../media/image20.tmp"/><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tags" Target="../tags/tag209.xml"/></Relationships>
</file>

<file path=ppt/slides/_rels/slide58.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18" Type="http://schemas.openxmlformats.org/officeDocument/2006/relationships/slideLayout" Target="../slideLayouts/slideLayout7.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tags" Target="../tags/tag229.xml"/><Relationship Id="rId2" Type="http://schemas.openxmlformats.org/officeDocument/2006/relationships/tags" Target="../tags/tag214.xml"/><Relationship Id="rId16" Type="http://schemas.openxmlformats.org/officeDocument/2006/relationships/tags" Target="../tags/tag228.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tags" Target="../tags/tag227.xml"/><Relationship Id="rId10" Type="http://schemas.openxmlformats.org/officeDocument/2006/relationships/tags" Target="../tags/tag222.xml"/><Relationship Id="rId19" Type="http://schemas.openxmlformats.org/officeDocument/2006/relationships/image" Target="../media/image20.tmp"/><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s/_rels/slide59.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image" Target="../media/image20.tmp"/><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slideLayout" Target="../slideLayouts/slideLayout7.xml"/><Relationship Id="rId5" Type="http://schemas.openxmlformats.org/officeDocument/2006/relationships/tags" Target="../tags/tag234.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40.xml"/><Relationship Id="rId5" Type="http://schemas.openxmlformats.org/officeDocument/2006/relationships/slide" Target="slide61.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slide" Target="slide61.xml"/><Relationship Id="rId2" Type="http://schemas.openxmlformats.org/officeDocument/2006/relationships/slideLayout" Target="../slideLayouts/slideLayout3.xml"/><Relationship Id="rId1" Type="http://schemas.openxmlformats.org/officeDocument/2006/relationships/tags" Target="../tags/tag241.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42.xml"/><Relationship Id="rId5" Type="http://schemas.openxmlformats.org/officeDocument/2006/relationships/slide" Target="slide61.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18" Type="http://schemas.openxmlformats.org/officeDocument/2006/relationships/slideLayout" Target="../slideLayouts/slideLayout7.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tags" Target="../tags/tag259.xml"/><Relationship Id="rId2" Type="http://schemas.openxmlformats.org/officeDocument/2006/relationships/tags" Target="../tags/tag244.xml"/><Relationship Id="rId16" Type="http://schemas.openxmlformats.org/officeDocument/2006/relationships/tags" Target="../tags/tag258.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tags" Target="../tags/tag257.xml"/><Relationship Id="rId10" Type="http://schemas.openxmlformats.org/officeDocument/2006/relationships/tags" Target="../tags/tag252.xml"/><Relationship Id="rId19" Type="http://schemas.openxmlformats.org/officeDocument/2006/relationships/image" Target="../media/image20.tmp"/><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s/_rels/slide72.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tags" Target="../tags/tag272.xml"/><Relationship Id="rId18" Type="http://schemas.openxmlformats.org/officeDocument/2006/relationships/slideLayout" Target="../slideLayouts/slideLayout7.xml"/><Relationship Id="rId3" Type="http://schemas.openxmlformats.org/officeDocument/2006/relationships/tags" Target="../tags/tag262.xml"/><Relationship Id="rId7" Type="http://schemas.openxmlformats.org/officeDocument/2006/relationships/tags" Target="../tags/tag266.xml"/><Relationship Id="rId12" Type="http://schemas.openxmlformats.org/officeDocument/2006/relationships/tags" Target="../tags/tag271.xml"/><Relationship Id="rId17" Type="http://schemas.openxmlformats.org/officeDocument/2006/relationships/tags" Target="../tags/tag276.xml"/><Relationship Id="rId2" Type="http://schemas.openxmlformats.org/officeDocument/2006/relationships/tags" Target="../tags/tag261.xml"/><Relationship Id="rId16" Type="http://schemas.openxmlformats.org/officeDocument/2006/relationships/tags" Target="../tags/tag275.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5" Type="http://schemas.openxmlformats.org/officeDocument/2006/relationships/tags" Target="../tags/tag274.xml"/><Relationship Id="rId10" Type="http://schemas.openxmlformats.org/officeDocument/2006/relationships/tags" Target="../tags/tag269.xml"/><Relationship Id="rId19" Type="http://schemas.openxmlformats.org/officeDocument/2006/relationships/image" Target="../media/image20.tmp"/><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tags" Target="../tags/tag273.xml"/></Relationships>
</file>

<file path=ppt/slides/_rels/slide73.xml.rels><?xml version="1.0" encoding="UTF-8" standalone="yes"?>
<Relationships xmlns="http://schemas.openxmlformats.org/package/2006/relationships"><Relationship Id="rId8" Type="http://schemas.openxmlformats.org/officeDocument/2006/relationships/tags" Target="../tags/tag284.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image" Target="../media/image20.tmp"/><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slideLayout" Target="../slideLayouts/slideLayout7.xml"/><Relationship Id="rId5" Type="http://schemas.openxmlformats.org/officeDocument/2006/relationships/tags" Target="../tags/tag28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slideLayout" Target="../slideLayouts/slideLayout7.xml"/><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 Type="http://schemas.openxmlformats.org/officeDocument/2006/relationships/tags" Target="../tags/tag288.xml"/><Relationship Id="rId16" Type="http://schemas.openxmlformats.org/officeDocument/2006/relationships/tags" Target="../tags/tag302.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tags" Target="../tags/tag301.xml"/><Relationship Id="rId10" Type="http://schemas.openxmlformats.org/officeDocument/2006/relationships/tags" Target="../tags/tag296.xml"/><Relationship Id="rId19" Type="http://schemas.openxmlformats.org/officeDocument/2006/relationships/image" Target="../media/image20.tmp"/><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slide" Target="slide2.xml"/><Relationship Id="rId4" Type="http://schemas.openxmlformats.org/officeDocument/2006/relationships/image" Target="../media/image11.png"/><Relationship Id="rId9" Type="http://schemas.openxmlformats.org/officeDocument/2006/relationships/image" Target="../media/image17.png"/></Relationships>
</file>

<file path=ppt/slides/_rels/slide80.xml.rels><?xml version="1.0" encoding="UTF-8" standalone="yes"?>
<Relationships xmlns="http://schemas.openxmlformats.org/package/2006/relationships"><Relationship Id="rId8" Type="http://schemas.openxmlformats.org/officeDocument/2006/relationships/tags" Target="../tags/tag311.xml"/><Relationship Id="rId3" Type="http://schemas.openxmlformats.org/officeDocument/2006/relationships/tags" Target="../tags/tag306.xml"/><Relationship Id="rId7" Type="http://schemas.openxmlformats.org/officeDocument/2006/relationships/tags" Target="../tags/tag310.xml"/><Relationship Id="rId12" Type="http://schemas.openxmlformats.org/officeDocument/2006/relationships/image" Target="../media/image20.tmp"/><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slideLayout" Target="../slideLayouts/slideLayout7.xml"/><Relationship Id="rId5" Type="http://schemas.openxmlformats.org/officeDocument/2006/relationships/tags" Target="../tags/tag308.xml"/><Relationship Id="rId10" Type="http://schemas.openxmlformats.org/officeDocument/2006/relationships/tags" Target="../tags/tag313.xml"/><Relationship Id="rId4" Type="http://schemas.openxmlformats.org/officeDocument/2006/relationships/tags" Target="../tags/tag307.xml"/><Relationship Id="rId9" Type="http://schemas.openxmlformats.org/officeDocument/2006/relationships/tags" Target="../tags/tag31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2.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Layout" Target="../slideLayouts/slideLayout3.xml"/><Relationship Id="rId1" Type="http://schemas.openxmlformats.org/officeDocument/2006/relationships/tags" Target="../tags/tag314.xml"/></Relationships>
</file>

<file path=ppt/slides/_rels/slide86.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tags" Target="../tags/tag327.xml"/><Relationship Id="rId18" Type="http://schemas.openxmlformats.org/officeDocument/2006/relationships/slideLayout" Target="../slideLayouts/slideLayout7.xml"/><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tags" Target="../tags/tag326.xml"/><Relationship Id="rId17" Type="http://schemas.openxmlformats.org/officeDocument/2006/relationships/tags" Target="../tags/tag331.xml"/><Relationship Id="rId2" Type="http://schemas.openxmlformats.org/officeDocument/2006/relationships/tags" Target="../tags/tag316.xml"/><Relationship Id="rId16" Type="http://schemas.openxmlformats.org/officeDocument/2006/relationships/tags" Target="../tags/tag330.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tags" Target="../tags/tag325.xml"/><Relationship Id="rId5" Type="http://schemas.openxmlformats.org/officeDocument/2006/relationships/tags" Target="../tags/tag319.xml"/><Relationship Id="rId15" Type="http://schemas.openxmlformats.org/officeDocument/2006/relationships/tags" Target="../tags/tag329.xml"/><Relationship Id="rId10" Type="http://schemas.openxmlformats.org/officeDocument/2006/relationships/tags" Target="../tags/tag324.xml"/><Relationship Id="rId19" Type="http://schemas.openxmlformats.org/officeDocument/2006/relationships/image" Target="../media/image20.tmp"/><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tags" Target="../tags/tag328.xml"/></Relationships>
</file>

<file path=ppt/slides/_rels/slide88.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12" Type="http://schemas.openxmlformats.org/officeDocument/2006/relationships/image" Target="../media/image20.tmp"/><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slideLayout" Target="../slideLayouts/slideLayout7.xml"/><Relationship Id="rId5" Type="http://schemas.openxmlformats.org/officeDocument/2006/relationships/tags" Target="../tags/tag336.xml"/><Relationship Id="rId10" Type="http://schemas.openxmlformats.org/officeDocument/2006/relationships/tags" Target="../tags/tag341.xml"/><Relationship Id="rId4" Type="http://schemas.openxmlformats.org/officeDocument/2006/relationships/tags" Target="../tags/tag335.xml"/><Relationship Id="rId9" Type="http://schemas.openxmlformats.org/officeDocument/2006/relationships/tags" Target="../tags/tag340.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slide" Target="slide9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slide" Target="slide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slide" Target="slide92.xml"/><Relationship Id="rId2" Type="http://schemas.openxmlformats.org/officeDocument/2006/relationships/slideLayout" Target="../slideLayouts/slideLayout3.xml"/><Relationship Id="rId1" Type="http://schemas.openxmlformats.org/officeDocument/2006/relationships/tags" Target="../tags/tag34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3.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3.xml"/><Relationship Id="rId1" Type="http://schemas.openxmlformats.org/officeDocument/2006/relationships/tags" Target="../tags/tag343.xml"/><Relationship Id="rId4" Type="http://schemas.openxmlformats.org/officeDocument/2006/relationships/slide" Target="slide92.xml"/></Relationships>
</file>

<file path=ppt/slides/_rels/slide95.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Layout" Target="../slideLayouts/slideLayout3.xml"/><Relationship Id="rId1" Type="http://schemas.openxmlformats.org/officeDocument/2006/relationships/tags" Target="../tags/tag344.xml"/></Relationships>
</file>

<file path=ppt/slides/_rels/slide96.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slideLayout" Target="../slideLayouts/slideLayout7.xm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 Type="http://schemas.openxmlformats.org/officeDocument/2006/relationships/tags" Target="../tags/tag346.xml"/><Relationship Id="rId16" Type="http://schemas.openxmlformats.org/officeDocument/2006/relationships/tags" Target="../tags/tag360.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5" Type="http://schemas.openxmlformats.org/officeDocument/2006/relationships/tags" Target="../tags/tag349.xml"/><Relationship Id="rId15" Type="http://schemas.openxmlformats.org/officeDocument/2006/relationships/tags" Target="../tags/tag359.xml"/><Relationship Id="rId10" Type="http://schemas.openxmlformats.org/officeDocument/2006/relationships/tags" Target="../tags/tag354.xml"/><Relationship Id="rId19" Type="http://schemas.openxmlformats.org/officeDocument/2006/relationships/image" Target="../media/image20.tmp"/><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s>
</file>

<file path=ppt/slides/_rels/slide97.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18" Type="http://schemas.openxmlformats.org/officeDocument/2006/relationships/slideLayout" Target="../slideLayouts/slideLayout7.xml"/><Relationship Id="rId3" Type="http://schemas.openxmlformats.org/officeDocument/2006/relationships/tags" Target="../tags/tag364.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tags" Target="../tags/tag378.xml"/><Relationship Id="rId2" Type="http://schemas.openxmlformats.org/officeDocument/2006/relationships/tags" Target="../tags/tag363.xml"/><Relationship Id="rId16" Type="http://schemas.openxmlformats.org/officeDocument/2006/relationships/tags" Target="../tags/tag377.xml"/><Relationship Id="rId20" Type="http://schemas.openxmlformats.org/officeDocument/2006/relationships/image" Target="../media/image20.tmp"/><Relationship Id="rId1" Type="http://schemas.openxmlformats.org/officeDocument/2006/relationships/tags" Target="../tags/tag362.x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tags" Target="../tags/tag376.xml"/><Relationship Id="rId10" Type="http://schemas.openxmlformats.org/officeDocument/2006/relationships/tags" Target="../tags/tag371.xml"/><Relationship Id="rId19" Type="http://schemas.openxmlformats.org/officeDocument/2006/relationships/notesSlide" Target="../notesSlides/notesSlide41.xml"/><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tags" Target="../tags/tag375.xml"/></Relationships>
</file>

<file path=ppt/slides/_rels/slide98.xml.rels><?xml version="1.0" encoding="UTF-8" standalone="yes"?>
<Relationships xmlns="http://schemas.openxmlformats.org/package/2006/relationships"><Relationship Id="rId8" Type="http://schemas.openxmlformats.org/officeDocument/2006/relationships/tags" Target="../tags/tag386.xml"/><Relationship Id="rId13" Type="http://schemas.openxmlformats.org/officeDocument/2006/relationships/tags" Target="../tags/tag391.xml"/><Relationship Id="rId18" Type="http://schemas.openxmlformats.org/officeDocument/2006/relationships/slideLayout" Target="../slideLayouts/slideLayout7.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tags" Target="../tags/tag390.xml"/><Relationship Id="rId17" Type="http://schemas.openxmlformats.org/officeDocument/2006/relationships/tags" Target="../tags/tag395.xml"/><Relationship Id="rId2" Type="http://schemas.openxmlformats.org/officeDocument/2006/relationships/tags" Target="../tags/tag380.xml"/><Relationship Id="rId16" Type="http://schemas.openxmlformats.org/officeDocument/2006/relationships/tags" Target="../tags/tag394.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5" Type="http://schemas.openxmlformats.org/officeDocument/2006/relationships/tags" Target="../tags/tag393.xml"/><Relationship Id="rId10" Type="http://schemas.openxmlformats.org/officeDocument/2006/relationships/tags" Target="../tags/tag388.xml"/><Relationship Id="rId19" Type="http://schemas.openxmlformats.org/officeDocument/2006/relationships/image" Target="../media/image20.tmp"/><Relationship Id="rId4" Type="http://schemas.openxmlformats.org/officeDocument/2006/relationships/tags" Target="../tags/tag382.xml"/><Relationship Id="rId9" Type="http://schemas.openxmlformats.org/officeDocument/2006/relationships/tags" Target="../tags/tag387.xml"/><Relationship Id="rId14" Type="http://schemas.openxmlformats.org/officeDocument/2006/relationships/tags" Target="../tags/tag392.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27764" y="1627532"/>
            <a:ext cx="7715250" cy="1928813"/>
          </a:xfrm>
        </p:spPr>
        <p:txBody>
          <a:bodyPr/>
          <a:lstStyle/>
          <a:p>
            <a:r>
              <a:rPr lang="zh-CN" altLang="en-US" dirty="0"/>
              <a:t>第六章 指针、引用与动态内存分配</a:t>
            </a:r>
          </a:p>
        </p:txBody>
      </p:sp>
      <p:sp>
        <p:nvSpPr>
          <p:cNvPr id="3076" name="副标题 8"/>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8" name="图片 7">
            <a:extLst>
              <a:ext uri="{FF2B5EF4-FFF2-40B4-BE49-F238E27FC236}">
                <a16:creationId xmlns:a16="http://schemas.microsoft.com/office/drawing/2014/main" id="{AD1DBA2B-B576-4FDA-B5FC-A7A65C42FD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43C7EBD2-FE0F-497B-85C7-A5E4B5078F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2" name="TextBox 8">
            <a:extLst>
              <a:ext uri="{FF2B5EF4-FFF2-40B4-BE49-F238E27FC236}">
                <a16:creationId xmlns:a16="http://schemas.microsoft.com/office/drawing/2014/main" id="{58B932A9-A37D-4FE5-BB09-38D8ED7EB0F6}"/>
              </a:ext>
            </a:extLst>
          </p:cNvPr>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124589964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指针变量</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4289753136"/>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44824"/>
            <a:ext cx="8640960" cy="4479776"/>
          </a:xfrm>
        </p:spPr>
        <p:txBody>
          <a:bodyPr/>
          <a:lstStyle/>
          <a:p>
            <a:r>
              <a:rPr lang="zh-CN" altLang="en-US" dirty="0"/>
              <a:t>由字符指针组成的数组</a:t>
            </a:r>
            <a:endParaRPr lang="en-US" altLang="zh-CN" dirty="0"/>
          </a:p>
          <a:p>
            <a:pPr>
              <a:buNone/>
            </a:pPr>
            <a:r>
              <a:rPr lang="en-US" altLang="zh-CN" sz="2800" dirty="0">
                <a:solidFill>
                  <a:srgbClr val="C00000"/>
                </a:solidFill>
              </a:rPr>
              <a:t>【</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buNone/>
            </a:pP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*menu[]</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File","Edit","Search","Help</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en-US" altLang="zh-CN" sz="2800" dirty="0">
                <a:solidFill>
                  <a:srgbClr val="0000FF"/>
                </a:solidFill>
              </a:rPr>
              <a:t>	</a:t>
            </a:r>
            <a:r>
              <a:rPr lang="zh-CN" altLang="en-US" dirty="0"/>
              <a:t>是一个字符型指针数组，它的每个元素指向一个字符串字面值常量，因此每个元素是一个字符型的常量指针。</a:t>
            </a:r>
          </a:p>
          <a:p>
            <a:pPr>
              <a:buNone/>
            </a:pPr>
            <a:r>
              <a:rPr lang="en-US" altLang="zh-CN" dirty="0"/>
              <a:t>	menu[0]</a:t>
            </a:r>
            <a:r>
              <a:rPr lang="zh-CN" altLang="en-US" dirty="0"/>
              <a:t>，</a:t>
            </a:r>
            <a:r>
              <a:rPr lang="en-US" altLang="zh-CN" dirty="0"/>
              <a:t>menu[1]</a:t>
            </a:r>
            <a:r>
              <a:rPr lang="zh-CN" altLang="en-US" dirty="0"/>
              <a:t>，</a:t>
            </a:r>
            <a:r>
              <a:rPr lang="en-US" altLang="zh-CN" dirty="0"/>
              <a:t>menu[2]</a:t>
            </a:r>
            <a:r>
              <a:rPr lang="zh-CN" altLang="en-US" dirty="0"/>
              <a:t>，</a:t>
            </a:r>
            <a:r>
              <a:rPr lang="en-US" altLang="zh-CN" dirty="0"/>
              <a:t>menu[3]</a:t>
            </a:r>
            <a:r>
              <a:rPr lang="zh-CN" altLang="en-US" dirty="0"/>
              <a:t>将分别表示字符串字面值常量</a:t>
            </a:r>
            <a:r>
              <a:rPr lang="en-US" altLang="zh-CN" dirty="0"/>
              <a:t>”File”</a:t>
            </a:r>
            <a:r>
              <a:rPr lang="zh-CN" altLang="en-US" dirty="0"/>
              <a:t>，</a:t>
            </a:r>
            <a:r>
              <a:rPr lang="en-US" altLang="zh-CN" dirty="0"/>
              <a:t>”Edit”</a:t>
            </a:r>
            <a:r>
              <a:rPr lang="zh-CN" altLang="en-US" dirty="0"/>
              <a:t>，</a:t>
            </a:r>
            <a:r>
              <a:rPr lang="en-US" altLang="zh-CN" dirty="0"/>
              <a:t>”Search”</a:t>
            </a:r>
            <a:r>
              <a:rPr lang="zh-CN" altLang="en-US" dirty="0"/>
              <a:t>和</a:t>
            </a:r>
            <a:r>
              <a:rPr lang="en-US" altLang="zh-CN" dirty="0"/>
              <a:t>“Help”</a:t>
            </a:r>
            <a:endParaRPr lang="zh-CN" altLang="en-US" dirty="0"/>
          </a:p>
        </p:txBody>
      </p:sp>
      <p:sp>
        <p:nvSpPr>
          <p:cNvPr id="6" name="标题 5"/>
          <p:cNvSpPr>
            <a:spLocks noGrp="1"/>
          </p:cNvSpPr>
          <p:nvPr>
            <p:ph type="title"/>
          </p:nvPr>
        </p:nvSpPr>
        <p:spPr/>
        <p:txBody>
          <a:bodyPr/>
          <a:lstStyle/>
          <a:p>
            <a:r>
              <a:rPr lang="zh-CN" altLang="en-US" dirty="0"/>
              <a:t>字符指针数组</a:t>
            </a:r>
          </a:p>
        </p:txBody>
      </p:sp>
      <p:sp>
        <p:nvSpPr>
          <p:cNvPr id="14" name="矩形 13">
            <a:hlinkClick r:id="rId3" action="ppaction://hlinksldjump"/>
            <a:extLst>
              <a:ext uri="{FF2B5EF4-FFF2-40B4-BE49-F238E27FC236}">
                <a16:creationId xmlns:a16="http://schemas.microsoft.com/office/drawing/2014/main" id="{77659740-D1C4-4974-9B78-D66E37A2696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5" name="矩形 14">
            <a:hlinkClick r:id="" action="ppaction://noaction"/>
            <a:extLst>
              <a:ext uri="{FF2B5EF4-FFF2-40B4-BE49-F238E27FC236}">
                <a16:creationId xmlns:a16="http://schemas.microsoft.com/office/drawing/2014/main" id="{54E4DDCD-8129-4DC9-B245-1B5AD8719A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6" name="矩形 15">
            <a:hlinkClick r:id="" action="ppaction://noaction"/>
            <a:extLst>
              <a:ext uri="{FF2B5EF4-FFF2-40B4-BE49-F238E27FC236}">
                <a16:creationId xmlns:a16="http://schemas.microsoft.com/office/drawing/2014/main" id="{808EA423-445E-490A-BA8B-75E41CD273A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BA5C260-0996-4D2F-8350-5A3839985A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8DE86EA4-F085-4AD2-8109-DAFB14848B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19" name="矩形 18">
            <a:hlinkClick r:id="" action="ppaction://noaction"/>
            <a:extLst>
              <a:ext uri="{FF2B5EF4-FFF2-40B4-BE49-F238E27FC236}">
                <a16:creationId xmlns:a16="http://schemas.microsoft.com/office/drawing/2014/main" id="{C69FFE2C-C3FE-41F5-AF0B-464B784498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0" name="矩形 19">
            <a:hlinkClick r:id="" action="ppaction://noaction"/>
            <a:extLst>
              <a:ext uri="{FF2B5EF4-FFF2-40B4-BE49-F238E27FC236}">
                <a16:creationId xmlns:a16="http://schemas.microsoft.com/office/drawing/2014/main" id="{F7AD65E8-CC28-4705-9664-BA13AD0061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FD2D619D-88DA-493C-96BD-69F6F2D6D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20987357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90" y="1052736"/>
            <a:ext cx="905551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6.8】</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*name[]={"BASIC","PASCAL","C++"};</a:t>
            </a:r>
          </a:p>
          <a:p>
            <a:pPr lvl="1">
              <a:spcBef>
                <a:spcPts val="0"/>
              </a:spcBef>
              <a:buNone/>
            </a:pPr>
            <a:r>
              <a:rPr lang="en-US" altLang="zh-CN" b="1" dirty="0">
                <a:solidFill>
                  <a:srgbClr val="0000FF"/>
                </a:solidFill>
                <a:latin typeface="Courier New" pitchFamily="49" charset="0"/>
                <a:cs typeface="Courier New" pitchFamily="49" charset="0"/>
              </a:rPr>
              <a:t>	const</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13" name="矩形 12">
            <a:hlinkClick r:id="rId2" action="ppaction://hlinksldjump"/>
            <a:extLst>
              <a:ext uri="{FF2B5EF4-FFF2-40B4-BE49-F238E27FC236}">
                <a16:creationId xmlns:a16="http://schemas.microsoft.com/office/drawing/2014/main" id="{130C51FB-2A44-4BDC-99C6-4462FA3D35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1A1FA251-998F-4897-9463-7D058A8643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BD4F1190-F48F-4B12-8378-C4950B622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907BA42-CA42-431F-8320-3E8BB42583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08A5178F-5EC9-4A38-A072-160A2AE50A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0" name="矩形 19">
            <a:hlinkClick r:id="" action="ppaction://noaction"/>
            <a:extLst>
              <a:ext uri="{FF2B5EF4-FFF2-40B4-BE49-F238E27FC236}">
                <a16:creationId xmlns:a16="http://schemas.microsoft.com/office/drawing/2014/main" id="{09C7D51E-4DE4-4DBF-9FC9-170E5BB723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1" name="矩形 20">
            <a:hlinkClick r:id="" action="ppaction://noaction"/>
            <a:extLst>
              <a:ext uri="{FF2B5EF4-FFF2-40B4-BE49-F238E27FC236}">
                <a16:creationId xmlns:a16="http://schemas.microsoft.com/office/drawing/2014/main" id="{9552CFD2-8186-4499-BF8D-C2397E300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7A3C24B1-891D-4CBF-B344-805739876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42386762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0012FF78</a:t>
            </a:r>
          </a:p>
          <a:p>
            <a:pPr>
              <a:buNone/>
            </a:pPr>
            <a:r>
              <a:rPr lang="en-US" altLang="zh-CN" b="1" dirty="0">
                <a:latin typeface="Courier New" pitchFamily="49" charset="0"/>
                <a:cs typeface="Courier New" pitchFamily="49" charset="0"/>
              </a:rPr>
              <a:t>C++</a:t>
            </a:r>
          </a:p>
          <a:p>
            <a:pPr>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pic>
        <p:nvPicPr>
          <p:cNvPr id="2" name="图片 1">
            <a:extLst>
              <a:ext uri="{FF2B5EF4-FFF2-40B4-BE49-F238E27FC236}">
                <a16:creationId xmlns:a16="http://schemas.microsoft.com/office/drawing/2014/main" id="{C31B4534-0319-4CAA-8A24-64E96D1B2EAD}"/>
              </a:ext>
            </a:extLst>
          </p:cNvPr>
          <p:cNvPicPr>
            <a:picLocks noChangeAspect="1"/>
          </p:cNvPicPr>
          <p:nvPr/>
        </p:nvPicPr>
        <p:blipFill>
          <a:blip r:embed="rId3"/>
          <a:stretch>
            <a:fillRect/>
          </a:stretch>
        </p:blipFill>
        <p:spPr>
          <a:xfrm>
            <a:off x="3060949" y="1243495"/>
            <a:ext cx="5394357" cy="2336478"/>
          </a:xfrm>
          <a:prstGeom prst="rect">
            <a:avLst/>
          </a:prstGeom>
        </p:spPr>
      </p:pic>
      <p:sp>
        <p:nvSpPr>
          <p:cNvPr id="12" name="矩形 11">
            <a:extLst>
              <a:ext uri="{FF2B5EF4-FFF2-40B4-BE49-F238E27FC236}">
                <a16:creationId xmlns:a16="http://schemas.microsoft.com/office/drawing/2014/main" id="{D18A81F7-E86E-4AD7-A001-A47FFD1B0895}"/>
              </a:ext>
            </a:extLst>
          </p:cNvPr>
          <p:cNvSpPr/>
          <p:nvPr/>
        </p:nvSpPr>
        <p:spPr>
          <a:xfrm>
            <a:off x="2534856" y="3812047"/>
            <a:ext cx="6585994" cy="2800767"/>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#include</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&lt;iostream&gt;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using namespace </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std;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main(){</a:t>
            </a:r>
          </a:p>
          <a:p>
            <a:pPr lvl="1">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lang="en-US" altLang="zh-CN" sz="1600" b="1" dirty="0" err="1">
                <a:solidFill>
                  <a:srgbClr val="0000FF"/>
                </a:solidFill>
                <a:latin typeface="Courier New" pitchFamily="49" charset="0"/>
                <a:cs typeface="Courier New" pitchFamily="49" charset="0"/>
              </a:rPr>
              <a:t>const</a:t>
            </a:r>
            <a:r>
              <a:rPr lang="en-US" altLang="zh-CN" sz="1600" b="1" dirty="0">
                <a:solidFill>
                  <a:prstClr val="black"/>
                </a:solidFill>
                <a:latin typeface="Courier New" pitchFamily="49" charset="0"/>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char</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**p;</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const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char</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*name[]={"BASIC","PASCAL","C++"};</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p = name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endParaRPr kumimoji="0" lang="en-US" altLang="zh-CN" sz="16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endParaRPr kumimoji="0" lang="en-US" altLang="zh-CN" sz="16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return</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p:txBody>
      </p:sp>
      <p:sp>
        <p:nvSpPr>
          <p:cNvPr id="15" name="矩形 14">
            <a:hlinkClick r:id="rId4" action="ppaction://hlinksldjump"/>
            <a:extLst>
              <a:ext uri="{FF2B5EF4-FFF2-40B4-BE49-F238E27FC236}">
                <a16:creationId xmlns:a16="http://schemas.microsoft.com/office/drawing/2014/main" id="{EFF53698-724D-4C76-B9CE-AA373C0F2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43E444DB-F479-4791-A0D3-9FCAC3C1C2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B9DBFB93-EAB9-418E-8558-41B12B9636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50168295-607E-42D6-9A4D-4297959287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B42C7A38-94B2-41A3-86EC-3C664CBC28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2" name="矩形 21">
            <a:hlinkClick r:id="" action="ppaction://noaction"/>
            <a:extLst>
              <a:ext uri="{FF2B5EF4-FFF2-40B4-BE49-F238E27FC236}">
                <a16:creationId xmlns:a16="http://schemas.microsoft.com/office/drawing/2014/main" id="{C46B73EF-6198-469D-99BB-C52A007B27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3" name="矩形 22">
            <a:hlinkClick r:id="" action="ppaction://noaction"/>
            <a:extLst>
              <a:ext uri="{FF2B5EF4-FFF2-40B4-BE49-F238E27FC236}">
                <a16:creationId xmlns:a16="http://schemas.microsoft.com/office/drawing/2014/main" id="{27F897B0-6E22-45F9-B943-5D25379CE7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FB04830-335B-4161-B330-F76DF68239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720923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对象 16">
            <a:extLst>
              <a:ext uri="{FF2B5EF4-FFF2-40B4-BE49-F238E27FC236}">
                <a16:creationId xmlns:a16="http://schemas.microsoft.com/office/drawing/2014/main" id="{D4DA5CC7-E3BB-4D2F-A1A5-613082DCA350}"/>
              </a:ext>
            </a:extLst>
          </p:cNvPr>
          <p:cNvGraphicFramePr>
            <a:graphicFrameLocks noChangeAspect="1"/>
          </p:cNvGraphicFramePr>
          <p:nvPr/>
        </p:nvGraphicFramePr>
        <p:xfrm>
          <a:off x="3423341" y="1270000"/>
          <a:ext cx="5339659" cy="4068677"/>
        </p:xfrm>
        <a:graphic>
          <a:graphicData uri="http://schemas.openxmlformats.org/presentationml/2006/ole">
            <mc:AlternateContent xmlns:mc="http://schemas.openxmlformats.org/markup-compatibility/2006">
              <mc:Choice xmlns:v="urn:schemas-microsoft-com:vml" Requires="v">
                <p:oleObj spid="_x0000_s1108" name="Visio" r:id="rId5" imgW="6629770" imgH="5051871" progId="Visio.Drawing.15">
                  <p:embed/>
                </p:oleObj>
              </mc:Choice>
              <mc:Fallback>
                <p:oleObj name="Visio" r:id="rId5" imgW="6629770" imgH="5051871" progId="Visio.Drawing.15">
                  <p:embed/>
                  <p:pic>
                    <p:nvPicPr>
                      <p:cNvPr id="17" name="对象 16">
                        <a:extLst>
                          <a:ext uri="{FF2B5EF4-FFF2-40B4-BE49-F238E27FC236}">
                            <a16:creationId xmlns:a16="http://schemas.microsoft.com/office/drawing/2014/main" id="{D4DA5CC7-E3BB-4D2F-A1A5-613082DCA350}"/>
                          </a:ext>
                        </a:extLst>
                      </p:cNvPr>
                      <p:cNvPicPr/>
                      <p:nvPr/>
                    </p:nvPicPr>
                    <p:blipFill>
                      <a:blip r:embed="rId6"/>
                      <a:stretch>
                        <a:fillRect/>
                      </a:stretch>
                    </p:blipFill>
                    <p:spPr>
                      <a:xfrm>
                        <a:off x="3423341" y="1270000"/>
                        <a:ext cx="5339659" cy="4068677"/>
                      </a:xfrm>
                      <a:prstGeom prst="rect">
                        <a:avLst/>
                      </a:prstGeom>
                    </p:spPr>
                  </p:pic>
                </p:oleObj>
              </mc:Fallback>
            </mc:AlternateContent>
          </a:graphicData>
        </a:graphic>
      </p:graphicFrame>
      <p:pic>
        <p:nvPicPr>
          <p:cNvPr id="20" name="图片 19">
            <a:extLst>
              <a:ext uri="{FF2B5EF4-FFF2-40B4-BE49-F238E27FC236}">
                <a16:creationId xmlns:a16="http://schemas.microsoft.com/office/drawing/2014/main" id="{DE0A54FB-302E-451B-BF99-7A0A83C1A6B5}"/>
              </a:ext>
            </a:extLst>
          </p:cNvPr>
          <p:cNvPicPr>
            <a:picLocks noChangeAspect="1"/>
          </p:cNvPicPr>
          <p:nvPr/>
        </p:nvPicPr>
        <p:blipFill>
          <a:blip r:embed="rId7"/>
          <a:stretch>
            <a:fillRect/>
          </a:stretch>
        </p:blipFill>
        <p:spPr>
          <a:xfrm>
            <a:off x="1947601" y="1267478"/>
            <a:ext cx="1497560" cy="4075326"/>
          </a:xfrm>
          <a:prstGeom prst="rect">
            <a:avLst/>
          </a:prstGeom>
        </p:spPr>
      </p:pic>
      <p:pic>
        <p:nvPicPr>
          <p:cNvPr id="22" name="图片 21">
            <a:extLst>
              <a:ext uri="{FF2B5EF4-FFF2-40B4-BE49-F238E27FC236}">
                <a16:creationId xmlns:a16="http://schemas.microsoft.com/office/drawing/2014/main" id="{C6752FF5-390A-4296-A610-24DFC3A3166D}"/>
              </a:ext>
            </a:extLst>
          </p:cNvPr>
          <p:cNvPicPr>
            <a:picLocks noChangeAspect="1"/>
          </p:cNvPicPr>
          <p:nvPr/>
        </p:nvPicPr>
        <p:blipFill>
          <a:blip r:embed="rId8"/>
          <a:stretch>
            <a:fillRect/>
          </a:stretch>
        </p:blipFill>
        <p:spPr>
          <a:xfrm>
            <a:off x="456621" y="1521553"/>
            <a:ext cx="1497559" cy="3829824"/>
          </a:xfrm>
          <a:prstGeom prst="rect">
            <a:avLst/>
          </a:prstGeom>
        </p:spPr>
      </p:pic>
      <p:sp>
        <p:nvSpPr>
          <p:cNvPr id="15" name="矩形 14">
            <a:hlinkClick r:id="rId9" action="ppaction://hlinksldjump"/>
            <a:extLst>
              <a:ext uri="{FF2B5EF4-FFF2-40B4-BE49-F238E27FC236}">
                <a16:creationId xmlns:a16="http://schemas.microsoft.com/office/drawing/2014/main" id="{F200C3E7-4E70-4136-BC94-AB73760222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FDBF0BF1-68E2-44B3-9F60-7A6C7A29C3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8" name="矩形 17">
            <a:hlinkClick r:id="" action="ppaction://noaction"/>
            <a:extLst>
              <a:ext uri="{FF2B5EF4-FFF2-40B4-BE49-F238E27FC236}">
                <a16:creationId xmlns:a16="http://schemas.microsoft.com/office/drawing/2014/main" id="{278AB05A-9136-449F-AEBE-B7FA369D53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E24C603-E2CB-494F-84F8-8007D0DE969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1C81ECC6-3CC7-41DE-BBFB-14D1C3254B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5" name="矩形 24">
            <a:hlinkClick r:id="" action="ppaction://noaction"/>
            <a:extLst>
              <a:ext uri="{FF2B5EF4-FFF2-40B4-BE49-F238E27FC236}">
                <a16:creationId xmlns:a16="http://schemas.microsoft.com/office/drawing/2014/main" id="{A5AEEF52-630B-4A4B-B3C4-D5AA241F5F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6" name="矩形 25">
            <a:hlinkClick r:id="" action="ppaction://noaction"/>
            <a:extLst>
              <a:ext uri="{FF2B5EF4-FFF2-40B4-BE49-F238E27FC236}">
                <a16:creationId xmlns:a16="http://schemas.microsoft.com/office/drawing/2014/main" id="{0C85D730-F760-4A13-90A4-D46FB1972A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6BCAD13B-65A9-4F3B-B5E1-A9EE675856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2"/>
    </p:custDataLst>
    <p:extLst>
      <p:ext uri="{BB962C8B-B14F-4D97-AF65-F5344CB8AC3E}">
        <p14:creationId xmlns:p14="http://schemas.microsoft.com/office/powerpoint/2010/main" val="14570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90" y="1052736"/>
            <a:ext cx="905551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*name[]={"BASIC","PASCAL","C++"};</a:t>
            </a:r>
          </a:p>
          <a:p>
            <a:pPr lvl="1">
              <a:spcBef>
                <a:spcPts val="0"/>
              </a:spcBef>
              <a:buNone/>
            </a:pPr>
            <a:r>
              <a:rPr lang="en-US" altLang="zh-CN" b="1" dirty="0">
                <a:solidFill>
                  <a:srgbClr val="0000FF"/>
                </a:solidFill>
                <a:latin typeface="Courier New" pitchFamily="49" charset="0"/>
                <a:cs typeface="Courier New" pitchFamily="49" charset="0"/>
              </a:rPr>
              <a:t>	const</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13" name="内容占位符 2">
            <a:extLst>
              <a:ext uri="{FF2B5EF4-FFF2-40B4-BE49-F238E27FC236}">
                <a16:creationId xmlns:a16="http://schemas.microsoft.com/office/drawing/2014/main" id="{39054E95-7575-42D4-85BA-6ED18D46CCE8}"/>
              </a:ext>
            </a:extLst>
          </p:cNvPr>
          <p:cNvSpPr txBox="1">
            <a:spLocks/>
          </p:cNvSpPr>
          <p:nvPr/>
        </p:nvSpPr>
        <p:spPr bwMode="auto">
          <a:xfrm>
            <a:off x="6601619" y="989785"/>
            <a:ext cx="2133600" cy="2047377"/>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Font typeface="Arial" charset="0"/>
              <a:buNone/>
            </a:pPr>
            <a:r>
              <a:rPr lang="en-US" altLang="zh-CN" b="1" dirty="0">
                <a:latin typeface="Courier New" pitchFamily="49" charset="0"/>
                <a:cs typeface="Courier New" pitchFamily="49" charset="0"/>
              </a:rPr>
              <a:t>00FDFC28</a:t>
            </a:r>
          </a:p>
          <a:p>
            <a:pPr>
              <a:buFont typeface="Arial" charset="0"/>
              <a:buNone/>
            </a:pPr>
            <a:r>
              <a:rPr lang="en-US" altLang="zh-CN" b="1" dirty="0">
                <a:latin typeface="Courier New" pitchFamily="49" charset="0"/>
                <a:cs typeface="Courier New" pitchFamily="49" charset="0"/>
              </a:rPr>
              <a:t>C++</a:t>
            </a:r>
          </a:p>
          <a:p>
            <a:pPr>
              <a:buFont typeface="Arial" charset="0"/>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sp>
        <p:nvSpPr>
          <p:cNvPr id="16" name="矩形 15">
            <a:hlinkClick r:id="rId3" action="ppaction://hlinksldjump"/>
            <a:extLst>
              <a:ext uri="{FF2B5EF4-FFF2-40B4-BE49-F238E27FC236}">
                <a16:creationId xmlns:a16="http://schemas.microsoft.com/office/drawing/2014/main" id="{C5607A39-2140-4413-AC25-E49286AAAE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7" name="矩形 16">
            <a:hlinkClick r:id="" action="ppaction://noaction"/>
            <a:extLst>
              <a:ext uri="{FF2B5EF4-FFF2-40B4-BE49-F238E27FC236}">
                <a16:creationId xmlns:a16="http://schemas.microsoft.com/office/drawing/2014/main" id="{16749122-F0D4-487D-87C4-5C464F5E8B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8" name="矩形 17">
            <a:hlinkClick r:id="" action="ppaction://noaction"/>
            <a:extLst>
              <a:ext uri="{FF2B5EF4-FFF2-40B4-BE49-F238E27FC236}">
                <a16:creationId xmlns:a16="http://schemas.microsoft.com/office/drawing/2014/main" id="{52491A7C-C92E-4E12-97EB-D94E652CE6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1E99FBA-A2EA-41AA-A543-478DB872EE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8813C8C9-9B6D-4DBB-977C-84F0F6C6A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1" name="矩形 20">
            <a:hlinkClick r:id="" action="ppaction://noaction"/>
            <a:extLst>
              <a:ext uri="{FF2B5EF4-FFF2-40B4-BE49-F238E27FC236}">
                <a16:creationId xmlns:a16="http://schemas.microsoft.com/office/drawing/2014/main" id="{DE996E1C-9B72-4B94-8AB3-EF883E0E75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2" name="矩形 21">
            <a:hlinkClick r:id="" action="ppaction://noaction"/>
            <a:extLst>
              <a:ext uri="{FF2B5EF4-FFF2-40B4-BE49-F238E27FC236}">
                <a16:creationId xmlns:a16="http://schemas.microsoft.com/office/drawing/2014/main" id="{2FEAFAB2-4E39-42B0-BF57-2E505B183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76E831D3-A682-42E3-B891-A59B2A9A74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1"/>
    </p:custDataLst>
    <p:extLst>
      <p:ext uri="{BB962C8B-B14F-4D97-AF65-F5344CB8AC3E}">
        <p14:creationId xmlns:p14="http://schemas.microsoft.com/office/powerpoint/2010/main" val="38837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t>解析</a:t>
            </a:r>
            <a:endParaRPr lang="en-US" altLang="zh-CN" dirty="0"/>
          </a:p>
          <a:p>
            <a:pPr lvl="1"/>
            <a:r>
              <a:rPr lang="zh-CN" altLang="en-US" dirty="0"/>
              <a:t>字符串字面值常量的地址是其首字符的地址</a:t>
            </a:r>
            <a:endParaRPr lang="en-US" altLang="zh-CN" dirty="0"/>
          </a:p>
          <a:p>
            <a:pPr lvl="2"/>
            <a:r>
              <a:rPr lang="zh-CN" altLang="en-US" dirty="0"/>
              <a:t>指针数组</a:t>
            </a:r>
            <a:r>
              <a:rPr lang="en-US" altLang="zh-CN" dirty="0">
                <a:solidFill>
                  <a:srgbClr val="FF0000"/>
                </a:solidFill>
                <a:latin typeface="Courier New" pitchFamily="49" charset="0"/>
                <a:cs typeface="Courier New" pitchFamily="49" charset="0"/>
              </a:rPr>
              <a:t>name</a:t>
            </a:r>
            <a:r>
              <a:rPr lang="zh-CN" altLang="en-US" dirty="0"/>
              <a:t>由</a:t>
            </a:r>
            <a:r>
              <a:rPr lang="en-US" altLang="zh-CN" dirty="0"/>
              <a:t>3</a:t>
            </a:r>
            <a:r>
              <a:rPr lang="zh-CN" altLang="en-US" dirty="0"/>
              <a:t>个元素组成，分别是：字符</a:t>
            </a:r>
            <a:r>
              <a:rPr lang="en-US" altLang="zh-CN" dirty="0">
                <a:solidFill>
                  <a:srgbClr val="FF0000"/>
                </a:solidFill>
                <a:latin typeface="Courier New" pitchFamily="49" charset="0"/>
                <a:cs typeface="Courier New" pitchFamily="49" charset="0"/>
              </a:rPr>
              <a:t>’B’</a:t>
            </a:r>
            <a:r>
              <a:rPr lang="zh-CN" altLang="en-US" dirty="0"/>
              <a:t>的地址，字符</a:t>
            </a:r>
            <a:r>
              <a:rPr lang="en-US" altLang="zh-CN" dirty="0">
                <a:solidFill>
                  <a:srgbClr val="FF0000"/>
                </a:solidFill>
                <a:latin typeface="Courier New" pitchFamily="49" charset="0"/>
                <a:cs typeface="Courier New" pitchFamily="49" charset="0"/>
              </a:rPr>
              <a:t>’P’</a:t>
            </a:r>
            <a:r>
              <a:rPr lang="zh-CN" altLang="en-US" dirty="0"/>
              <a:t>的地址和字符</a:t>
            </a:r>
            <a:r>
              <a:rPr lang="en-US" altLang="zh-CN" dirty="0">
                <a:solidFill>
                  <a:srgbClr val="FF0000"/>
                </a:solidFill>
                <a:latin typeface="Courier New" pitchFamily="49" charset="0"/>
                <a:cs typeface="Courier New" pitchFamily="49" charset="0"/>
              </a:rPr>
              <a:t>’C’</a:t>
            </a:r>
            <a:r>
              <a:rPr lang="zh-CN" altLang="en-US" dirty="0"/>
              <a:t>的地址</a:t>
            </a:r>
            <a:endParaRPr lang="en-US" altLang="zh-CN" dirty="0"/>
          </a:p>
          <a:p>
            <a:pPr lvl="1"/>
            <a:r>
              <a:rPr lang="zh-CN" altLang="en-US" dirty="0"/>
              <a:t>访问指针数组（一维）中的元素，用二重指针</a:t>
            </a:r>
            <a:endParaRPr lang="en-US" altLang="zh-CN" dirty="0"/>
          </a:p>
        </p:txBody>
      </p:sp>
      <p:pic>
        <p:nvPicPr>
          <p:cNvPr id="38916" name="Picture 4"/>
          <p:cNvPicPr>
            <a:picLocks noChangeAspect="1" noChangeArrowheads="1"/>
          </p:cNvPicPr>
          <p:nvPr/>
        </p:nvPicPr>
        <p:blipFill>
          <a:blip r:embed="rId3" cstate="print"/>
          <a:srcRect/>
          <a:stretch>
            <a:fillRect/>
          </a:stretch>
        </p:blipFill>
        <p:spPr bwMode="auto">
          <a:xfrm>
            <a:off x="2123728" y="3287518"/>
            <a:ext cx="4896544" cy="2863236"/>
          </a:xfrm>
          <a:prstGeom prst="rect">
            <a:avLst/>
          </a:prstGeom>
          <a:noFill/>
          <a:ln w="9525">
            <a:noFill/>
            <a:miter lim="800000"/>
            <a:headEnd/>
            <a:tailEnd/>
          </a:ln>
          <a:effectLst/>
        </p:spPr>
      </p:pic>
      <p:sp>
        <p:nvSpPr>
          <p:cNvPr id="13" name="矩形 12">
            <a:hlinkClick r:id="rId4" action="ppaction://hlinksldjump"/>
            <a:extLst>
              <a:ext uri="{FF2B5EF4-FFF2-40B4-BE49-F238E27FC236}">
                <a16:creationId xmlns:a16="http://schemas.microsoft.com/office/drawing/2014/main" id="{5F2FE608-22B6-45CD-AE28-8B0D4C526C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E7099903-4938-4C40-8802-6E46352121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A6C44ABE-E307-47C3-AE39-20687D80BF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6B48A87F-D82E-4AB2-9F32-A2A8D2FE85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F06DE28-A1DC-45B2-AAC5-93F33E2EC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18" name="矩形 17">
            <a:hlinkClick r:id="" action="ppaction://noaction"/>
            <a:extLst>
              <a:ext uri="{FF2B5EF4-FFF2-40B4-BE49-F238E27FC236}">
                <a16:creationId xmlns:a16="http://schemas.microsoft.com/office/drawing/2014/main" id="{BF11E095-AD9C-42D9-B678-4AC475B42B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9" name="矩形 18">
            <a:hlinkClick r:id="" action="ppaction://noaction"/>
            <a:extLst>
              <a:ext uri="{FF2B5EF4-FFF2-40B4-BE49-F238E27FC236}">
                <a16:creationId xmlns:a16="http://schemas.microsoft.com/office/drawing/2014/main" id="{09E77578-0558-4FD9-BCC8-50D5515F82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8AE6B6A-690A-450B-A6D4-5A5B5709F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1"/>
    </p:custDataLst>
    <p:extLst>
      <p:ext uri="{BB962C8B-B14F-4D97-AF65-F5344CB8AC3E}">
        <p14:creationId xmlns:p14="http://schemas.microsoft.com/office/powerpoint/2010/main" val="309473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输出字符串地址（首地址）</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*string1="</a:t>
            </a:r>
            <a:r>
              <a:rPr lang="zh-CN" altLang="en-US" sz="2400" b="1" dirty="0">
                <a:latin typeface="Courier New" pitchFamily="49" charset="0"/>
                <a:cs typeface="Courier New" pitchFamily="49" charset="0"/>
              </a:rPr>
              <a:t>欢迎学习</a:t>
            </a:r>
            <a:r>
              <a:rPr lang="en-US" altLang="zh-CN" sz="2400" b="1" dirty="0">
                <a:latin typeface="Courier New" pitchFamily="49" charset="0"/>
                <a:cs typeface="Courier New" pitchFamily="49" charset="0"/>
              </a:rPr>
              <a:t>C++</a:t>
            </a:r>
            <a:r>
              <a:rPr lang="zh-CN" altLang="en-US" sz="2400" b="1" dirty="0">
                <a:latin typeface="Courier New" pitchFamily="49" charset="0"/>
                <a:cs typeface="Courier New" pitchFamily="49" charset="0"/>
              </a:rPr>
              <a:t>程序设计课程！</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zh-CN" altLang="en-US" sz="2400" b="1" dirty="0">
                <a:latin typeface="Courier New" pitchFamily="49" charset="0"/>
                <a:cs typeface="Courier New" pitchFamily="49" charset="0"/>
              </a:rPr>
              <a:t>串值是：</a:t>
            </a:r>
            <a:r>
              <a:rPr lang="en-US" altLang="zh-CN" sz="2400" b="1" dirty="0">
                <a:latin typeface="Courier New" pitchFamily="49" charset="0"/>
                <a:cs typeface="Courier New" pitchFamily="49" charset="0"/>
              </a:rPr>
              <a:t>"&lt;&lt;string1&lt;&lt;"\n</a:t>
            </a:r>
            <a:r>
              <a:rPr lang="zh-CN" altLang="en-US" sz="2400" b="1" dirty="0">
                <a:latin typeface="Courier New" pitchFamily="49" charset="0"/>
                <a:cs typeface="Courier New" pitchFamily="49" charset="0"/>
              </a:rPr>
              <a:t>串地址是：</a:t>
            </a:r>
            <a:r>
              <a:rPr lang="en-US" altLang="zh-CN" sz="2400" b="1" dirty="0">
                <a:latin typeface="Courier New" pitchFamily="49" charset="0"/>
                <a:cs typeface="Courier New" pitchFamily="49" charset="0"/>
              </a:rPr>
              <a:t>" &lt;&lt;(</a:t>
            </a: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*)string1&lt;&lt;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p>
          <a:p>
            <a:pPr lvl="1"/>
            <a:r>
              <a:rPr lang="zh-CN" altLang="en-US" dirty="0"/>
              <a:t>通常用输出数组名得到的是数组地址，但字符型数组（字符串）不同，输出的是数组内容。本例将字符指针强制转换为</a:t>
            </a:r>
            <a:r>
              <a:rPr lang="zh-CN" altLang="en-US" dirty="0">
                <a:solidFill>
                  <a:srgbClr val="FF0000"/>
                </a:solidFill>
              </a:rPr>
              <a:t>空指针</a:t>
            </a:r>
            <a:r>
              <a:rPr lang="zh-CN" altLang="en-US" dirty="0"/>
              <a:t>输出字符串中第一个字符的地址。</a:t>
            </a:r>
          </a:p>
        </p:txBody>
      </p:sp>
      <p:sp>
        <p:nvSpPr>
          <p:cNvPr id="15" name="矩形 14">
            <a:hlinkClick r:id="rId2" action="ppaction://hlinksldjump"/>
            <a:extLst>
              <a:ext uri="{FF2B5EF4-FFF2-40B4-BE49-F238E27FC236}">
                <a16:creationId xmlns:a16="http://schemas.microsoft.com/office/drawing/2014/main" id="{70E4EDB3-C9CA-4CE9-B325-2663327FE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57CF53B4-A69B-4643-811B-589497309E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FAF3A2DA-8DE9-491A-940B-12535A5E26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E5E58872-E2B9-4EB4-BBB1-6C1D22AD24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A329C67-53B9-4240-BD77-A9C0FAB8C1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0" name="矩形 19">
            <a:hlinkClick r:id="" action="ppaction://noaction"/>
            <a:extLst>
              <a:ext uri="{FF2B5EF4-FFF2-40B4-BE49-F238E27FC236}">
                <a16:creationId xmlns:a16="http://schemas.microsoft.com/office/drawing/2014/main" id="{B70BAA4F-5745-4ED2-9EF0-23B33532B5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1" name="矩形 20">
            <a:hlinkClick r:id="" action="ppaction://noaction"/>
            <a:extLst>
              <a:ext uri="{FF2B5EF4-FFF2-40B4-BE49-F238E27FC236}">
                <a16:creationId xmlns:a16="http://schemas.microsoft.com/office/drawing/2014/main" id="{DE9DAE4D-835B-4023-BBAB-88AB3B1B96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8369F8B-F289-49F1-B611-7F2A72140A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4590927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6.2</a:t>
            </a:r>
            <a:endParaRPr lang="zh-CN" altLang="en-US" dirty="0"/>
          </a:p>
        </p:txBody>
      </p:sp>
      <p:sp>
        <p:nvSpPr>
          <p:cNvPr id="3" name="内容占位符 2"/>
          <p:cNvSpPr>
            <a:spLocks noGrp="1"/>
          </p:cNvSpPr>
          <p:nvPr>
            <p:ph idx="1"/>
          </p:nvPr>
        </p:nvSpPr>
        <p:spPr/>
        <p:txBody>
          <a:bodyPr/>
          <a:lstStyle/>
          <a:p>
            <a:r>
              <a:rPr lang="zh-CN" altLang="en-US" dirty="0"/>
              <a:t>设计一个字符指针数组</a:t>
            </a:r>
            <a:r>
              <a:rPr lang="en-US" altLang="zh-CN" dirty="0"/>
              <a:t>name</a:t>
            </a:r>
            <a:r>
              <a:rPr lang="zh-CN" altLang="en-US" dirty="0"/>
              <a:t>，将该数组的元素按照第一个字母的</a:t>
            </a:r>
            <a:r>
              <a:rPr lang="en-US" altLang="zh-CN" dirty="0"/>
              <a:t>ASCII</a:t>
            </a:r>
            <a:r>
              <a:rPr lang="zh-CN" altLang="en-US" dirty="0"/>
              <a:t>码由小到大排序，如果第一个字母相同，则按第二个字母排序，以此类推。</a:t>
            </a:r>
          </a:p>
        </p:txBody>
      </p:sp>
    </p:spTree>
    <p:extLst>
      <p:ext uri="{BB962C8B-B14F-4D97-AF65-F5344CB8AC3E}">
        <p14:creationId xmlns:p14="http://schemas.microsoft.com/office/powerpoint/2010/main" val="18458988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36091" y="50933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1412177"/>
            <a:ext cx="5354762" cy="4457154"/>
            <a:chOff x="1643042" y="475193"/>
            <a:chExt cx="5354783" cy="4457175"/>
          </a:xfrm>
        </p:grpSpPr>
        <p:sp>
          <p:nvSpPr>
            <p:cNvPr id="14" name="五边形 13"/>
            <p:cNvSpPr/>
            <p:nvPr/>
          </p:nvSpPr>
          <p:spPr bwMode="auto">
            <a:xfrm flipH="1">
              <a:off x="2040043" y="47519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36073" y="3222521"/>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40" name="矩形 39">
            <a:hlinkClick r:id="rId4" action="ppaction://hlinksldjump"/>
            <a:extLst>
              <a:ext uri="{FF2B5EF4-FFF2-40B4-BE49-F238E27FC236}">
                <a16:creationId xmlns:a16="http://schemas.microsoft.com/office/drawing/2014/main" id="{02F9EB78-0889-4791-96DA-44DF79F6F6C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8" name="矩形 47">
            <a:hlinkClick r:id="" action="ppaction://noaction"/>
            <a:extLst>
              <a:ext uri="{FF2B5EF4-FFF2-40B4-BE49-F238E27FC236}">
                <a16:creationId xmlns:a16="http://schemas.microsoft.com/office/drawing/2014/main" id="{B309A86D-8D04-4DEF-9064-09BE42867C6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9" name="矩形 48">
            <a:hlinkClick r:id="" action="ppaction://noaction"/>
            <a:extLst>
              <a:ext uri="{FF2B5EF4-FFF2-40B4-BE49-F238E27FC236}">
                <a16:creationId xmlns:a16="http://schemas.microsoft.com/office/drawing/2014/main" id="{A88823E7-4B41-47CB-8E91-F9DAA98C69C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50" name="矩形 49">
            <a:hlinkClick r:id="" action="ppaction://noaction"/>
            <a:extLst>
              <a:ext uri="{FF2B5EF4-FFF2-40B4-BE49-F238E27FC236}">
                <a16:creationId xmlns:a16="http://schemas.microsoft.com/office/drawing/2014/main" id="{3C21D7B9-91B8-4DFF-8447-B16D10DD71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51" name="矩形 50">
            <a:hlinkClick r:id="" action="ppaction://noaction"/>
            <a:extLst>
              <a:ext uri="{FF2B5EF4-FFF2-40B4-BE49-F238E27FC236}">
                <a16:creationId xmlns:a16="http://schemas.microsoft.com/office/drawing/2014/main" id="{F507657C-F11C-47C4-A1A7-876C16E6E7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52" name="矩形 51">
            <a:hlinkClick r:id="" action="ppaction://noaction"/>
            <a:extLst>
              <a:ext uri="{FF2B5EF4-FFF2-40B4-BE49-F238E27FC236}">
                <a16:creationId xmlns:a16="http://schemas.microsoft.com/office/drawing/2014/main" id="{E00A9740-1B51-4874-94F2-BCF868F428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2" name="矩形 61">
            <a:hlinkClick r:id="" action="ppaction://noaction"/>
            <a:extLst>
              <a:ext uri="{FF2B5EF4-FFF2-40B4-BE49-F238E27FC236}">
                <a16:creationId xmlns:a16="http://schemas.microsoft.com/office/drawing/2014/main" id="{AE32227C-0DB4-4167-80BA-13D0036655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63" name="矩形 62">
            <a:hlinkClick r:id="" action="ppaction://noaction"/>
            <a:extLst>
              <a:ext uri="{FF2B5EF4-FFF2-40B4-BE49-F238E27FC236}">
                <a16:creationId xmlns:a16="http://schemas.microsoft.com/office/drawing/2014/main" id="{40014AC1-0E51-49F8-8EC9-30C5A0111F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4165084839"/>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指针参数</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4124296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pPr marL="914400" lvl="2" indent="0">
              <a:buNone/>
            </a:pPr>
            <a:endParaRPr lang="en-US" altLang="zh-CN" dirty="0"/>
          </a:p>
          <a:p>
            <a:pPr lvl="1"/>
            <a:r>
              <a:rPr lang="zh-CN" altLang="en-US" dirty="0"/>
              <a:t>指针指向内存地址（指针表示</a:t>
            </a:r>
            <a:r>
              <a:rPr lang="zh-CN" altLang="en-US" dirty="0">
                <a:solidFill>
                  <a:srgbClr val="FF0000"/>
                </a:solidFill>
              </a:rPr>
              <a:t>地址</a:t>
            </a:r>
            <a:r>
              <a:rPr lang="zh-CN" altLang="en-US" dirty="0"/>
              <a:t>）</a:t>
            </a:r>
            <a:endParaRPr lang="en-US" altLang="zh-CN" dirty="0"/>
          </a:p>
          <a:p>
            <a:pPr lvl="1"/>
            <a:endParaRPr lang="en-US" altLang="zh-CN" dirty="0"/>
          </a:p>
          <a:p>
            <a:pPr lvl="1"/>
            <a:r>
              <a:rPr lang="zh-CN" altLang="en-US" dirty="0"/>
              <a:t>指针是一种复合数据类型</a:t>
            </a:r>
            <a:endParaRPr lang="en-US" altLang="zh-CN" dirty="0"/>
          </a:p>
          <a:p>
            <a:pPr lvl="2"/>
            <a:r>
              <a:rPr lang="zh-CN" altLang="en-US" dirty="0"/>
              <a:t>基本类型的指针</a:t>
            </a:r>
            <a:endParaRPr lang="en-US" altLang="zh-CN" dirty="0"/>
          </a:p>
          <a:p>
            <a:pPr lvl="2"/>
            <a:r>
              <a:rPr lang="zh-CN" altLang="en-US" dirty="0"/>
              <a:t>数组类型的指针</a:t>
            </a:r>
            <a:endParaRPr lang="en-US" altLang="zh-CN" dirty="0"/>
          </a:p>
          <a:p>
            <a:pPr lvl="2"/>
            <a:r>
              <a:rPr lang="zh-CN" altLang="en-US" dirty="0"/>
              <a:t>指针类型的指针（多重指针）</a:t>
            </a:r>
            <a:endParaRPr lang="en-US" altLang="zh-CN" dirty="0"/>
          </a:p>
          <a:p>
            <a:pPr lvl="2"/>
            <a:r>
              <a:rPr lang="zh-CN" altLang="en-US" dirty="0"/>
              <a:t>函数的指针</a:t>
            </a:r>
            <a:endParaRPr lang="en-US" altLang="zh-CN" dirty="0"/>
          </a:p>
          <a:p>
            <a:pPr lvl="2"/>
            <a:r>
              <a:rPr lang="zh-CN" altLang="en-US" dirty="0"/>
              <a:t>类类型的指针</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Tree>
    <p:extLst>
      <p:ext uri="{BB962C8B-B14F-4D97-AF65-F5344CB8AC3E}">
        <p14:creationId xmlns:p14="http://schemas.microsoft.com/office/powerpoint/2010/main" val="2722536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指针做函数的参数</a:t>
            </a:r>
          </a:p>
        </p:txBody>
      </p:sp>
      <p:sp>
        <p:nvSpPr>
          <p:cNvPr id="3" name="内容占位符 2"/>
          <p:cNvSpPr>
            <a:spLocks noGrp="1"/>
          </p:cNvSpPr>
          <p:nvPr>
            <p:ph idx="1"/>
          </p:nvPr>
        </p:nvSpPr>
        <p:spPr>
          <a:xfrm>
            <a:off x="457200" y="1916832"/>
            <a:ext cx="8229600" cy="4500562"/>
          </a:xfrm>
        </p:spPr>
        <p:txBody>
          <a:bodyPr/>
          <a:lstStyle/>
          <a:p>
            <a:r>
              <a:rPr lang="zh-CN" altLang="en-US" dirty="0"/>
              <a:t>指针(如数组名，或其它指针变量)作为函数参数，可起到传递“地址”的功能</a:t>
            </a:r>
            <a:endParaRPr lang="en-US" altLang="zh-CN" dirty="0"/>
          </a:p>
          <a:p>
            <a:pPr lvl="1"/>
            <a:r>
              <a:rPr lang="zh-CN" altLang="en-US" dirty="0"/>
              <a:t>形参</a:t>
            </a:r>
            <a:endParaRPr lang="en-US" altLang="zh-CN" dirty="0"/>
          </a:p>
          <a:p>
            <a:pPr lvl="2"/>
            <a:r>
              <a:rPr lang="zh-CN" altLang="en-US" dirty="0"/>
              <a:t>指针变量、指针常量、常量指针</a:t>
            </a:r>
            <a:endParaRPr lang="en-US" altLang="zh-CN" dirty="0"/>
          </a:p>
          <a:p>
            <a:pPr lvl="1"/>
            <a:r>
              <a:rPr lang="zh-CN" altLang="en-US" dirty="0"/>
              <a:t>实参</a:t>
            </a:r>
            <a:endParaRPr lang="en-US" altLang="zh-CN" dirty="0"/>
          </a:p>
          <a:p>
            <a:pPr lvl="2"/>
            <a:r>
              <a:rPr lang="zh-CN" altLang="en-US" dirty="0"/>
              <a:t>地址表达式</a:t>
            </a:r>
            <a:endParaRPr lang="en-US" altLang="zh-CN" dirty="0"/>
          </a:p>
          <a:p>
            <a:pPr lvl="1"/>
            <a:r>
              <a:rPr lang="zh-CN" altLang="en-US" dirty="0"/>
              <a:t>对形参指针所指变量值的使用与改变，就是对实参指针所指变量值的直接使用与改变</a:t>
            </a:r>
            <a:endParaRPr lang="en-US" altLang="zh-CN" dirty="0"/>
          </a:p>
          <a:p>
            <a:pPr lvl="1"/>
            <a:r>
              <a:rPr lang="zh-CN" altLang="en-US" dirty="0"/>
              <a:t>注意形参和实参的</a:t>
            </a:r>
            <a:r>
              <a:rPr lang="zh-CN" altLang="en-US" dirty="0">
                <a:solidFill>
                  <a:srgbClr val="C00000"/>
                </a:solidFill>
              </a:rPr>
              <a:t>一致性</a:t>
            </a:r>
          </a:p>
        </p:txBody>
      </p:sp>
      <p:sp>
        <p:nvSpPr>
          <p:cNvPr id="14" name="矩形 13">
            <a:hlinkClick r:id="rId2" action="ppaction://hlinksldjump"/>
            <a:extLst>
              <a:ext uri="{FF2B5EF4-FFF2-40B4-BE49-F238E27FC236}">
                <a16:creationId xmlns:a16="http://schemas.microsoft.com/office/drawing/2014/main" id="{D57BEF7E-4296-402A-930F-58FCABCEA6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94D0CE24-C9C4-4277-9B57-CBD0836664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5A56E1B8-D3CB-4748-865B-CA4CA7858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C273C778-36E9-4EA0-82A9-6084E41B25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8" name="矩形 17">
            <a:hlinkClick r:id="" action="ppaction://noaction"/>
            <a:extLst>
              <a:ext uri="{FF2B5EF4-FFF2-40B4-BE49-F238E27FC236}">
                <a16:creationId xmlns:a16="http://schemas.microsoft.com/office/drawing/2014/main" id="{EF991CF2-7BFB-4E48-9C10-746ED2168B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2BBAAA61-1908-4983-B2DB-6C3EAC28F2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1BF90965-4F07-4D45-B1F0-08A504690A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2A55A074-F85B-4634-BDBA-60123D587E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1890681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zh-CN" altLang="en-US" dirty="0">
                <a:solidFill>
                  <a:srgbClr val="C00000"/>
                </a:solidFill>
              </a:rPr>
              <a:t>分析程序的运行结果</a:t>
            </a:r>
            <a:endParaRPr lang="en-US" altLang="zh-CN" dirty="0">
              <a:solidFill>
                <a:srgbClr val="C00000"/>
              </a:solidFill>
            </a:endParaRPr>
          </a:p>
          <a:p>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num); </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a[6]={1,2,3,4,5,6};</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*pa=a;</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(pa,6);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作为实参去调用自定义函数</a:t>
            </a:r>
            <a:r>
              <a:rPr lang="en-US" altLang="zh-CN" sz="2000" b="1" dirty="0" err="1">
                <a:solidFill>
                  <a:srgbClr val="00B050"/>
                </a:solidFill>
                <a:latin typeface="Courier New" pitchFamily="49" charset="0"/>
                <a:cs typeface="Courier New" pitchFamily="49" charset="0"/>
              </a:rPr>
              <a:t>muFunc</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&lt;&lt;"after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B050F168-5CA3-41EB-AA8B-68F32E440F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23FE610-A7EB-425F-97DE-DE2C4AEC26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7370D81-9602-46EC-B9CD-F6C583D6086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F6894F23-6440-44A1-9063-8AB1DFCA44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9" name="矩形 18">
            <a:hlinkClick r:id="" action="ppaction://noaction"/>
            <a:extLst>
              <a:ext uri="{FF2B5EF4-FFF2-40B4-BE49-F238E27FC236}">
                <a16:creationId xmlns:a16="http://schemas.microsoft.com/office/drawing/2014/main" id="{93421D57-33B2-4CC5-9CE4-C8BBE30566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42EA4EDE-53C8-46C7-8DD1-5710EB6F10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676C8F9-3EBA-4CFD-8D52-02A9E3AA91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E60CEF61-A9BE-4591-9A07-29531B7CF6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8283860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for(</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输出被</a:t>
            </a:r>
            <a:r>
              <a:rPr lang="en-US" altLang="zh-CN" sz="2000" b="1" dirty="0" err="1">
                <a:solidFill>
                  <a:srgbClr val="00B050"/>
                </a:solidFill>
                <a:latin typeface="Courier New" pitchFamily="49" charset="0"/>
                <a:cs typeface="Courier New" pitchFamily="49" charset="0"/>
              </a:rPr>
              <a:t>myFunc</a:t>
            </a:r>
            <a:r>
              <a:rPr lang="zh-CN" altLang="en-US" sz="2000" b="1" dirty="0">
                <a:solidFill>
                  <a:srgbClr val="00B050"/>
                </a:solidFill>
                <a:latin typeface="Courier New" pitchFamily="49" charset="0"/>
                <a:cs typeface="Courier New" pitchFamily="49" charset="0"/>
              </a:rPr>
              <a:t>改变后以</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为首地址的</a:t>
            </a:r>
          </a:p>
          <a:p>
            <a:pPr>
              <a:spcBef>
                <a:spcPts val="0"/>
              </a:spcBef>
              <a:buNone/>
            </a:pPr>
            <a:r>
              <a:rPr lang="zh-CN" altLang="en-US" sz="2000" b="1" dirty="0">
                <a:solidFill>
                  <a:srgbClr val="00B050"/>
                </a:solidFill>
                <a:latin typeface="Courier New" pitchFamily="49" charset="0"/>
                <a:cs typeface="Courier New" pitchFamily="49" charset="0"/>
              </a:rPr>
              <a:t>		//各元素值(每一数都加了100)</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num){</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sum=0;</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sum+=*(</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&lt;&lt;"in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 sum of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)="&lt;&lt;sum&lt;&lt;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)+=100; </a:t>
            </a:r>
          </a:p>
          <a:p>
            <a:pPr>
              <a:spcBef>
                <a:spcPts val="0"/>
              </a:spcBef>
              <a:buNone/>
            </a:pPr>
            <a:r>
              <a:rPr lang="en-US" altLang="zh-CN" sz="2000" b="1" dirty="0">
                <a:latin typeface="Courier New" pitchFamily="49" charset="0"/>
                <a:cs typeface="Courier New" pitchFamily="49" charset="0"/>
              </a:rPr>
              <a:t>} </a:t>
            </a:r>
          </a:p>
          <a:p>
            <a:pPr>
              <a:spcBef>
                <a:spcPts val="0"/>
              </a:spcBef>
              <a:buNone/>
            </a:pPr>
            <a:endParaRPr lang="zh-CN" altLang="en-US" sz="2000" b="1" dirty="0">
              <a:solidFill>
                <a:schemeClr val="tx2"/>
              </a:solidFill>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FDE6BAE9-AD58-4466-8A34-DAB6EDEDD9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A25EB174-7625-4F6B-80F5-8A8638AF0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30EB0946-218B-4CEA-9CAD-9555371C87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C1025EC6-465D-418D-99E0-44FA52BF824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DD49B779-BB96-4B73-866C-7A7C6234DF4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A37B0C46-2542-49B1-8E35-532A7C9EE6C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68B0948-DD3E-4477-9234-6CB1B0E0BB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A4DEFEBF-A2FB-4EDD-8F49-90F71E702D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0426496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p:spPr>
        <p:txBody>
          <a:bodyPr/>
          <a:lstStyle/>
          <a:p>
            <a:pPr marL="0" lvl="1" indent="0">
              <a:buNone/>
            </a:pPr>
            <a:r>
              <a:rPr lang="zh-CN" altLang="en-US" sz="2800" dirty="0">
                <a:solidFill>
                  <a:schemeClr val="accent6">
                    <a:lumMod val="75000"/>
                  </a:schemeClr>
                </a:solidFill>
              </a:rPr>
              <a:t>运行结果</a:t>
            </a:r>
            <a:endParaRPr lang="en-US" altLang="zh-CN" sz="2800" dirty="0">
              <a:solidFill>
                <a:schemeClr val="accent6">
                  <a:lumMod val="75000"/>
                </a:schemeClr>
              </a:solidFill>
            </a:endParaRPr>
          </a:p>
          <a:p>
            <a:pPr>
              <a:buSzPct val="75000"/>
              <a:buNone/>
            </a:pPr>
            <a:r>
              <a:rPr lang="en-US" altLang="zh-CN" sz="2800" b="1" dirty="0">
                <a:latin typeface="Courier New" pitchFamily="49" charset="0"/>
                <a:cs typeface="Courier New" pitchFamily="49" charset="0"/>
              </a:rPr>
              <a:t>before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1  2  3  4  5  6</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in </a:t>
            </a:r>
            <a:r>
              <a:rPr lang="en-US" altLang="zh-CN" sz="2800" b="1" dirty="0" err="1">
                <a:latin typeface="Courier New" pitchFamily="49" charset="0"/>
                <a:cs typeface="Courier New" pitchFamily="49" charset="0"/>
              </a:rPr>
              <a:t>myFunc</a:t>
            </a:r>
            <a:r>
              <a:rPr lang="en-US" altLang="zh-CN" sz="2800" b="1" dirty="0">
                <a:latin typeface="Courier New" pitchFamily="49" charset="0"/>
                <a:cs typeface="Courier New" pitchFamily="49" charset="0"/>
              </a:rPr>
              <a:t>, sum of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)=21</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after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101  102  103  104  105  106</a:t>
            </a:r>
            <a:endParaRPr lang="zh-CN" altLang="en-US"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3BE1F880-2119-41F1-8190-A505EBC6FA2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6D0E8F7E-227E-4CF3-8F4A-94F3ECF4F1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F6B7044-9950-4854-8FF1-02FE77A204F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31FE6B81-133B-46F3-B1F7-BDA784F70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AEE34A99-89EA-45F9-8D0E-82016C815C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13D7FB6A-E6AB-4926-AE34-E0AC6B7D7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DA1F16B-93A1-4B5E-AF09-F33E3290AD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4D7C8C5D-BCFA-4BAC-9CB7-30021D2B09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9849469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507288" cy="4500562"/>
          </a:xfrm>
        </p:spPr>
        <p:txBody>
          <a:bodyPr/>
          <a:lstStyle/>
          <a:p>
            <a:r>
              <a:rPr lang="zh-CN" altLang="en-US" dirty="0"/>
              <a:t>在函数的参数表中将形参说明为指针变量</a:t>
            </a:r>
            <a:endParaRPr lang="en-US" altLang="zh-CN" dirty="0"/>
          </a:p>
          <a:p>
            <a:pPr lvl="1"/>
            <a:r>
              <a:rPr lang="zh-CN" altLang="en-US" dirty="0"/>
              <a:t>函数调用表达式的实参可以是地址表达式</a:t>
            </a:r>
            <a:endParaRPr lang="en-US" altLang="zh-CN" dirty="0"/>
          </a:p>
          <a:p>
            <a:pPr lvl="2"/>
            <a:r>
              <a:rPr lang="zh-CN" altLang="en-US" dirty="0"/>
              <a:t>数组名</a:t>
            </a:r>
            <a:endParaRPr lang="en-US" altLang="zh-CN" dirty="0"/>
          </a:p>
          <a:p>
            <a:pPr lvl="2"/>
            <a:r>
              <a:rPr lang="zh-CN" altLang="en-US" dirty="0"/>
              <a:t>指针变量</a:t>
            </a:r>
            <a:endParaRPr lang="en-US" altLang="zh-CN" dirty="0"/>
          </a:p>
          <a:p>
            <a:pPr lvl="2"/>
            <a:r>
              <a:rPr lang="zh-CN" altLang="en-US" dirty="0"/>
              <a:t>字符串字面值常量</a:t>
            </a:r>
            <a:endParaRPr lang="en-US" altLang="zh-CN" dirty="0"/>
          </a:p>
          <a:p>
            <a:pPr lvl="2"/>
            <a:r>
              <a:rPr lang="zh-CN" altLang="en-US" dirty="0"/>
              <a:t>取地址表达式（</a:t>
            </a:r>
            <a:r>
              <a:rPr lang="en-US" altLang="zh-CN" dirty="0"/>
              <a:t>&amp;</a:t>
            </a:r>
            <a:r>
              <a:rPr lang="zh-CN" altLang="en-US" dirty="0"/>
              <a:t>）</a:t>
            </a:r>
            <a:endParaRPr lang="en-US" altLang="zh-CN" dirty="0"/>
          </a:p>
          <a:p>
            <a:pPr lvl="1"/>
            <a:r>
              <a:rPr lang="zh-CN" altLang="en-US" dirty="0"/>
              <a:t>函数调用时，将作为实参的地址表达式的值，</a:t>
            </a:r>
            <a:r>
              <a:rPr lang="zh-CN" altLang="en-US" dirty="0">
                <a:solidFill>
                  <a:srgbClr val="FF0000"/>
                </a:solidFill>
              </a:rPr>
              <a:t>赋值</a:t>
            </a:r>
            <a:r>
              <a:rPr lang="zh-CN" altLang="en-US" dirty="0"/>
              <a:t>给指针形参，在被调函数中形参指向实参的地址进行相关的计算，从而将对实参的操作反映到主调函数中</a:t>
            </a:r>
            <a:endParaRPr lang="en-US" altLang="zh-CN" dirty="0"/>
          </a:p>
          <a:p>
            <a:pPr lvl="2"/>
            <a:r>
              <a:rPr lang="zh-CN" altLang="en-US" dirty="0"/>
              <a:t>指针作为函数的参数，实质是“赋值调用”，但是由于赋的值是“</a:t>
            </a:r>
            <a:r>
              <a:rPr lang="zh-CN" altLang="en-US" dirty="0">
                <a:solidFill>
                  <a:srgbClr val="FF0000"/>
                </a:solidFill>
              </a:rPr>
              <a:t>地址</a:t>
            </a:r>
            <a:r>
              <a:rPr lang="zh-CN" altLang="en-US" dirty="0"/>
              <a:t>”，因此，起到了传递地址的功能，属于“</a:t>
            </a:r>
            <a:r>
              <a:rPr lang="zh-CN" altLang="en-US" dirty="0">
                <a:solidFill>
                  <a:srgbClr val="FF0000"/>
                </a:solidFill>
              </a:rPr>
              <a:t>双向传值</a:t>
            </a:r>
            <a:r>
              <a:rPr lang="zh-CN" altLang="en-US" dirty="0"/>
              <a:t>”</a:t>
            </a:r>
          </a:p>
        </p:txBody>
      </p:sp>
      <p:sp>
        <p:nvSpPr>
          <p:cNvPr id="3" name="标题 2"/>
          <p:cNvSpPr>
            <a:spLocks noGrp="1"/>
          </p:cNvSpPr>
          <p:nvPr>
            <p:ph type="title"/>
          </p:nvPr>
        </p:nvSpPr>
        <p:spPr/>
        <p:txBody>
          <a:bodyPr/>
          <a:lstStyle/>
          <a:p>
            <a:r>
              <a:rPr lang="zh-CN" altLang="en-US" dirty="0"/>
              <a:t>指针做参数的传递过程</a:t>
            </a:r>
          </a:p>
        </p:txBody>
      </p:sp>
      <p:sp>
        <p:nvSpPr>
          <p:cNvPr id="18" name="矩形 17">
            <a:hlinkClick r:id="" action="ppaction://noaction"/>
            <a:extLst>
              <a:ext uri="{FF2B5EF4-FFF2-40B4-BE49-F238E27FC236}">
                <a16:creationId xmlns:a16="http://schemas.microsoft.com/office/drawing/2014/main" id="{287EF24A-BD26-4874-944D-5B71A9E238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5745AFE7-51CA-4B9B-8161-A1A3CE7AD8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460BABA2-1C80-48D8-BA44-E0E11F7B5B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04A8FBE7-CF87-4C63-9D1B-F5C6B2CABF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FC7E0D10-261B-40BD-B11E-160CC49D17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5A8165DA-F28E-4F84-9AB4-AB3FABC681F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9975FFB-C8AF-44D0-8774-C62E14DD2C0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ADD3078E-2679-43EE-9165-E1E0C747F2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9994856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998C13-C12B-4B7C-9CF6-1ED39427EAF3}"/>
              </a:ext>
            </a:extLst>
          </p:cNvPr>
          <p:cNvSpPr>
            <a:spLocks noGrp="1"/>
          </p:cNvSpPr>
          <p:nvPr>
            <p:ph type="title"/>
          </p:nvPr>
        </p:nvSpPr>
        <p:spPr/>
        <p:txBody>
          <a:bodyPr/>
          <a:lstStyle/>
          <a:p>
            <a:r>
              <a:rPr lang="zh-CN" altLang="en-US" dirty="0"/>
              <a:t>指针的引用做函数的参数</a:t>
            </a:r>
          </a:p>
        </p:txBody>
      </p:sp>
      <p:sp>
        <p:nvSpPr>
          <p:cNvPr id="4" name="矩形 3">
            <a:extLst>
              <a:ext uri="{FF2B5EF4-FFF2-40B4-BE49-F238E27FC236}">
                <a16:creationId xmlns:a16="http://schemas.microsoft.com/office/drawing/2014/main" id="{8BA0A5FD-9493-4AD7-AF04-FCCBEDB150E6}"/>
              </a:ext>
            </a:extLst>
          </p:cNvPr>
          <p:cNvSpPr/>
          <p:nvPr/>
        </p:nvSpPr>
        <p:spPr>
          <a:xfrm>
            <a:off x="457200" y="1859280"/>
            <a:ext cx="8229600"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*temp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temp;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5, b = 10;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&amp;a, *pb = &amp;b;</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pa,pb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 action="ppaction://noaction"/>
            <a:extLst>
              <a:ext uri="{FF2B5EF4-FFF2-40B4-BE49-F238E27FC236}">
                <a16:creationId xmlns:a16="http://schemas.microsoft.com/office/drawing/2014/main" id="{827619FC-BCA2-4B79-B13A-739EEE62F2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2" name="矩形 11">
            <a:hlinkClick r:id="" action="ppaction://noaction"/>
            <a:extLst>
              <a:ext uri="{FF2B5EF4-FFF2-40B4-BE49-F238E27FC236}">
                <a16:creationId xmlns:a16="http://schemas.microsoft.com/office/drawing/2014/main" id="{215806B2-0AA3-4ACC-8F00-63C0547972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60E92FC-AA07-40B4-8724-A24029E758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4" name="矩形 13">
            <a:hlinkClick r:id="" action="ppaction://noaction"/>
            <a:extLst>
              <a:ext uri="{FF2B5EF4-FFF2-40B4-BE49-F238E27FC236}">
                <a16:creationId xmlns:a16="http://schemas.microsoft.com/office/drawing/2014/main" id="{A64E90A4-B66A-4AD1-90E4-3FED182E40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rId3" action="ppaction://hlinksldjump"/>
            <a:extLst>
              <a:ext uri="{FF2B5EF4-FFF2-40B4-BE49-F238E27FC236}">
                <a16:creationId xmlns:a16="http://schemas.microsoft.com/office/drawing/2014/main" id="{0E905567-8B3B-4486-8062-8086ABB06C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16D0F52-B466-4B3A-81FD-5F2821644E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8B072395-0031-4006-9703-B951D1A0B3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3B386356-4AAF-48C5-B9B7-A933855852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40889713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84C989-A893-4535-9F47-736449B600C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若函数形参是指针变量，则对应的实参（      ）</a:t>
            </a:r>
          </a:p>
        </p:txBody>
      </p:sp>
      <p:sp>
        <p:nvSpPr>
          <p:cNvPr id="7" name="文本框 6">
            <a:extLst>
              <a:ext uri="{FF2B5EF4-FFF2-40B4-BE49-F238E27FC236}">
                <a16:creationId xmlns:a16="http://schemas.microsoft.com/office/drawing/2014/main" id="{CE8044FE-04FD-44CE-BC47-D053F99F6974}"/>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只能是指针</a:t>
            </a:r>
          </a:p>
        </p:txBody>
      </p:sp>
      <p:sp>
        <p:nvSpPr>
          <p:cNvPr id="8" name="文本框 7">
            <a:extLst>
              <a:ext uri="{FF2B5EF4-FFF2-40B4-BE49-F238E27FC236}">
                <a16:creationId xmlns:a16="http://schemas.microsoft.com/office/drawing/2014/main" id="{4AA3AADD-AEDE-4988-8D5D-912FB2063F19}"/>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只能是数组名</a:t>
            </a:r>
          </a:p>
        </p:txBody>
      </p:sp>
      <p:sp>
        <p:nvSpPr>
          <p:cNvPr id="9" name="文本框 8">
            <a:extLst>
              <a:ext uri="{FF2B5EF4-FFF2-40B4-BE49-F238E27FC236}">
                <a16:creationId xmlns:a16="http://schemas.microsoft.com/office/drawing/2014/main" id="{F460C1CB-4766-4E05-A16D-BF24BA479BC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可以是指针或数组名</a:t>
            </a:r>
          </a:p>
        </p:txBody>
      </p:sp>
      <p:sp>
        <p:nvSpPr>
          <p:cNvPr id="10" name="文本框 9">
            <a:extLst>
              <a:ext uri="{FF2B5EF4-FFF2-40B4-BE49-F238E27FC236}">
                <a16:creationId xmlns:a16="http://schemas.microsoft.com/office/drawing/2014/main" id="{DBB78530-7818-42BC-9C09-A29C6D96693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任何类型的数据</a:t>
            </a:r>
          </a:p>
        </p:txBody>
      </p:sp>
      <p:sp>
        <p:nvSpPr>
          <p:cNvPr id="11" name="椭圆 10">
            <a:extLst>
              <a:ext uri="{FF2B5EF4-FFF2-40B4-BE49-F238E27FC236}">
                <a16:creationId xmlns:a16="http://schemas.microsoft.com/office/drawing/2014/main" id="{5E019DAA-F42A-40AB-BBC6-88171A5FAAE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DFFACEF-CD3E-4AC7-8E23-2AA9D8CCD72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280EDEE-8304-4EDA-907B-AEBC7DA603E6}"/>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5AD8F5D-39CC-41AE-87C3-6667CE0190C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C2DA6B5-E61D-4811-B923-372D339E053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B7B158C-3BA1-4D79-B209-C66F5D188049}"/>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EC1CD78-A08E-428F-9D69-EFB523B36D9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7F04D44-C287-4AC5-80B2-868D9A97AB5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1FF3C489-9374-4042-AF7B-BA9A2111F90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D4BC2E0-B4F6-46FD-A726-2C195AD24FD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F1A9DEE8-E601-47FE-996E-6F32F1B3049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995634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8" name="标题 4">
            <a:extLst>
              <a:ext uri="{FF2B5EF4-FFF2-40B4-BE49-F238E27FC236}">
                <a16:creationId xmlns:a16="http://schemas.microsoft.com/office/drawing/2014/main" id="{8BEF0B19-5D43-4C96-9DF5-1CA4D049426C}"/>
              </a:ext>
            </a:extLst>
          </p:cNvPr>
          <p:cNvSpPr>
            <a:spLocks noGrp="1"/>
          </p:cNvSpPr>
          <p:nvPr>
            <p:ph type="ctrTitle"/>
          </p:nvPr>
        </p:nvSpPr>
        <p:spPr>
          <a:xfrm>
            <a:off x="714348" y="2000240"/>
            <a:ext cx="7715304" cy="1928826"/>
          </a:xfrm>
        </p:spPr>
        <p:txBody>
          <a:bodyPr/>
          <a:lstStyle/>
          <a:p>
            <a:r>
              <a:rPr lang="zh-CN" altLang="en-US" dirty="0"/>
              <a:t>函数返回指针</a:t>
            </a:r>
          </a:p>
        </p:txBody>
      </p:sp>
      <p:sp>
        <p:nvSpPr>
          <p:cNvPr id="10" name="TextBox 8">
            <a:extLst>
              <a:ext uri="{FF2B5EF4-FFF2-40B4-BE49-F238E27FC236}">
                <a16:creationId xmlns:a16="http://schemas.microsoft.com/office/drawing/2014/main" id="{B743DC20-20E4-46DA-82C4-7B73475F8AE2}"/>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7" name="图片 6">
            <a:extLst>
              <a:ext uri="{FF2B5EF4-FFF2-40B4-BE49-F238E27FC236}">
                <a16:creationId xmlns:a16="http://schemas.microsoft.com/office/drawing/2014/main" id="{B887A3B5-24CD-4D0E-AAC0-E245EB1A276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9" name="图片 8">
            <a:extLst>
              <a:ext uri="{FF2B5EF4-FFF2-40B4-BE49-F238E27FC236}">
                <a16:creationId xmlns:a16="http://schemas.microsoft.com/office/drawing/2014/main" id="{157613E4-D28B-4C1D-9AFD-7F1AEF18E9F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07838835"/>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返回值类型为指针类型</a:t>
            </a:r>
            <a:endParaRPr lang="en-US" altLang="zh-CN" dirty="0"/>
          </a:p>
          <a:p>
            <a:pPr lvl="1"/>
            <a:r>
              <a:rPr lang="zh-CN" altLang="en-US" dirty="0"/>
              <a:t>返回值为指针的函数称为指针型函数，其返回类型的说明应在类型名后加“*”符号</a:t>
            </a:r>
            <a:endParaRPr lang="en-US" altLang="zh-CN" dirty="0"/>
          </a:p>
          <a:p>
            <a:pPr lvl="1"/>
            <a:r>
              <a:rPr lang="zh-CN" altLang="en-US" dirty="0"/>
              <a:t>说明格式：</a:t>
            </a:r>
            <a:endParaRPr lang="en-US" altLang="zh-CN" dirty="0"/>
          </a:p>
          <a:p>
            <a:pPr lvl="1">
              <a:buNone/>
            </a:pPr>
            <a:r>
              <a:rPr lang="zh-CN" altLang="en-US" dirty="0">
                <a:solidFill>
                  <a:schemeClr val="tx2"/>
                </a:solidFill>
                <a:latin typeface="Courier New" pitchFamily="49" charset="0"/>
                <a:cs typeface="Courier New" pitchFamily="49" charset="0"/>
              </a:rPr>
              <a:t>&lt;类型名&gt; * &lt;函数名&gt;( &lt;形参表&gt; );</a:t>
            </a:r>
            <a:endParaRPr lang="en-US" altLang="zh-CN" dirty="0">
              <a:solidFill>
                <a:schemeClr val="tx2"/>
              </a:solidFill>
              <a:latin typeface="Courier New" pitchFamily="49" charset="0"/>
              <a:cs typeface="Courier New" pitchFamily="49" charset="0"/>
            </a:endParaRPr>
          </a:p>
          <a:p>
            <a:pPr algn="just">
              <a:lnSpc>
                <a:spcPct val="85000"/>
              </a:lnSpc>
              <a:buNone/>
            </a:pPr>
            <a:r>
              <a:rPr lang="en-US" altLang="zh-CN" sz="2800" dirty="0">
                <a:solidFill>
                  <a:srgbClr val="C00000"/>
                </a:solidFill>
              </a:rPr>
              <a:t>	【</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lgn="just">
              <a:lnSpc>
                <a:spcPct val="85000"/>
              </a:lnSpc>
              <a:buNone/>
            </a:pPr>
            <a:r>
              <a:rPr lang="zh-CN" altLang="en-US" sz="2800" dirty="0">
                <a:solidFill>
                  <a:srgbClr val="0000FF"/>
                </a:solidFill>
              </a:rPr>
              <a:t>    </a:t>
            </a:r>
            <a:r>
              <a:rPr lang="en-US" altLang="zh-CN" sz="2800"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 f();</a:t>
            </a:r>
          </a:p>
          <a:p>
            <a:pPr algn="just">
              <a:lnSpc>
                <a:spcPct val="85000"/>
              </a:lnSpc>
              <a:buNone/>
            </a:pPr>
            <a:r>
              <a:rPr lang="en-US" altLang="zh-CN" sz="2800" dirty="0">
                <a:solidFill>
                  <a:srgbClr val="0000FF"/>
                </a:solidFill>
              </a:rPr>
              <a:t>	 	</a:t>
            </a:r>
            <a:r>
              <a:rPr lang="en-US" altLang="zh-CN" sz="2800" dirty="0">
                <a:solidFill>
                  <a:srgbClr val="00B050"/>
                </a:solidFill>
                <a:latin typeface="Courier New" pitchFamily="49" charset="0"/>
                <a:cs typeface="Courier New" pitchFamily="49" charset="0"/>
              </a:rPr>
              <a:t>//f</a:t>
            </a:r>
            <a:r>
              <a:rPr lang="zh-CN" altLang="en-US" sz="2800" dirty="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a:solidFill>
                  <a:srgbClr val="00B050"/>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//为</a:t>
            </a:r>
            <a:r>
              <a:rPr lang="en-US" altLang="zh-CN" sz="2800" dirty="0" err="1">
                <a:solidFill>
                  <a:srgbClr val="00B050"/>
                </a:solidFill>
                <a:latin typeface="Courier New" pitchFamily="49" charset="0"/>
                <a:cs typeface="Courier New" pitchFamily="49" charset="0"/>
              </a:rPr>
              <a:t>int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即指针类型。</a:t>
            </a:r>
            <a:endParaRPr lang="zh-CN" altLang="en-US" dirty="0">
              <a:solidFill>
                <a:srgbClr val="00B050"/>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rId2" action="ppaction://hlinksldjump"/>
            <a:extLst>
              <a:ext uri="{FF2B5EF4-FFF2-40B4-BE49-F238E27FC236}">
                <a16:creationId xmlns:a16="http://schemas.microsoft.com/office/drawing/2014/main" id="{9CF49F28-01A0-42EC-B967-280EDE4595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BC6CCA2-7D2E-4315-9E1E-61ECA4ECEB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A39FE5A-0A6D-4386-93AC-BD8422D78C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E05C6BDD-C6DF-4E9C-A0F4-62144D1BA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369672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340" y="1052736"/>
            <a:ext cx="8795320" cy="532859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dirty="0">
                <a:solidFill>
                  <a:srgbClr val="C00000"/>
                </a:solidFill>
              </a:rPr>
              <a:t>函数返回指针示例</a:t>
            </a:r>
            <a:endParaRPr lang="en-US" altLang="zh-CN" dirty="0">
              <a:solidFill>
                <a:srgbClr val="C00000"/>
              </a:solidFill>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*menu[]={"</a:t>
            </a:r>
            <a:r>
              <a:rPr lang="en-US" altLang="zh-CN" sz="2200" b="1" dirty="0" err="1">
                <a:latin typeface="Courier New" pitchFamily="49" charset="0"/>
                <a:cs typeface="Courier New" pitchFamily="49" charset="0"/>
              </a:rPr>
              <a:t>Error!","File","Edit","Search","Help</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p>
          <a:p>
            <a:pPr>
              <a:spcBef>
                <a:spcPts val="0"/>
              </a:spcBef>
              <a:buNone/>
            </a:pP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t>
            </a:r>
            <a:endParaRPr lang="zh-CN" altLang="en-US" sz="2200" b="1" dirty="0">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(m&lt;1 || m&gt;4)?menu[0]:menu[m];</a:t>
            </a: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&gt;&gt;x;</a:t>
            </a:r>
          </a:p>
          <a:p>
            <a:pPr>
              <a:spcBef>
                <a:spcPts val="0"/>
              </a:spcBef>
              <a:buNone/>
            </a:pPr>
            <a:r>
              <a:rPr lang="en-US" altLang="zh-CN" sz="2200" b="1" dirty="0">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*c = </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(x);</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&lt;&lt;c&lt;&lt;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en-US" altLang="zh-CN" sz="2200" b="1" dirty="0">
                <a:latin typeface="Courier New" pitchFamily="49" charset="0"/>
                <a:cs typeface="Courier New" pitchFamily="49" charset="0"/>
              </a:rPr>
              <a:t>}</a:t>
            </a:r>
            <a:r>
              <a:rPr lang="zh-CN" altLang="en-US" sz="2200" b="1" dirty="0"/>
              <a:t> </a:t>
            </a:r>
          </a:p>
          <a:p>
            <a:pPr lvl="1">
              <a:buNone/>
            </a:pPr>
            <a:endParaRPr lang="zh-CN" altLang="en-US" dirty="0"/>
          </a:p>
        </p:txBody>
      </p:sp>
      <p:sp>
        <p:nvSpPr>
          <p:cNvPr id="19" name="矩形 18">
            <a:hlinkClick r:id="" action="ppaction://noaction"/>
            <a:extLst>
              <a:ext uri="{FF2B5EF4-FFF2-40B4-BE49-F238E27FC236}">
                <a16:creationId xmlns:a16="http://schemas.microsoft.com/office/drawing/2014/main" id="{FF709909-FDDA-4085-A7B6-E4A673FA4F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0E3492BF-A045-415A-910E-29420F7FC0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BD4FFBB1-649D-4B50-B4E8-2BDE7103C8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AF02B234-8382-41F0-9BBD-EE323D06029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9541EB36-0AF6-4729-99ED-C53364C6DE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C3D62FD0-F1BE-40D4-A8A0-35B546A621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3FC4B16-830D-47E6-842E-A50E3752E1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097C5398-F42C-4616-A521-3107B30339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51921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p:txBody>
          <a:bodyPr/>
          <a:lstStyle/>
          <a:p>
            <a:r>
              <a:rPr lang="en-US" altLang="zh-CN" dirty="0"/>
              <a:t>&lt;</a:t>
            </a:r>
            <a:r>
              <a:rPr lang="zh-CN" altLang="en-US" dirty="0"/>
              <a:t>数据类型</a:t>
            </a:r>
            <a:r>
              <a:rPr lang="en-US" altLang="zh-CN" dirty="0"/>
              <a:t>&gt;*&lt;</a:t>
            </a:r>
            <a:r>
              <a:rPr lang="zh-CN" altLang="en-US" dirty="0"/>
              <a:t>指针变量名</a:t>
            </a:r>
            <a:r>
              <a:rPr lang="en-US" altLang="zh-CN" dirty="0"/>
              <a:t>&gt;</a:t>
            </a:r>
            <a:r>
              <a:rPr lang="en-US" altLang="zh-CN" dirty="0">
                <a:solidFill>
                  <a:srgbClr val="C00000"/>
                </a:solidFill>
              </a:rPr>
              <a:t>[</a:t>
            </a:r>
            <a:r>
              <a:rPr lang="en-US" altLang="zh-CN" dirty="0">
                <a:solidFill>
                  <a:srgbClr val="C00000"/>
                </a:solidFill>
                <a:latin typeface="Courier New" pitchFamily="49" charset="0"/>
                <a:cs typeface="Courier New" pitchFamily="49" charset="0"/>
              </a:rPr>
              <a:t>,</a:t>
            </a:r>
            <a:r>
              <a:rPr lang="en-US" altLang="zh-CN" dirty="0">
                <a:solidFill>
                  <a:srgbClr val="C00000"/>
                </a:solidFill>
              </a:rPr>
              <a:t>*&lt;</a:t>
            </a:r>
            <a:r>
              <a:rPr lang="zh-CN" altLang="en-US" dirty="0">
                <a:solidFill>
                  <a:srgbClr val="C00000"/>
                </a:solidFill>
              </a:rPr>
              <a:t>指针变量名</a:t>
            </a:r>
            <a:r>
              <a:rPr lang="en-US" altLang="zh-CN" dirty="0">
                <a:solidFill>
                  <a:srgbClr val="C00000"/>
                </a:solidFill>
              </a:rPr>
              <a:t>&gt;]</a:t>
            </a:r>
            <a:r>
              <a:rPr lang="en-US" altLang="zh-CN" dirty="0">
                <a:solidFill>
                  <a:schemeClr val="tx2"/>
                </a:solidFill>
                <a:latin typeface="Courier New" pitchFamily="49" charset="0"/>
                <a:cs typeface="Courier New" pitchFamily="49" charset="0"/>
              </a:rPr>
              <a:t>;</a:t>
            </a:r>
          </a:p>
          <a:p>
            <a:pPr lvl="1"/>
            <a:r>
              <a:rPr lang="zh-CN" altLang="en-US" dirty="0"/>
              <a:t>数据类型：基本数据类型、用户定义类型</a:t>
            </a:r>
            <a:endParaRPr lang="en-US" altLang="zh-CN" dirty="0"/>
          </a:p>
          <a:p>
            <a:pPr lvl="1"/>
            <a:r>
              <a:rPr lang="zh-CN" altLang="en-US" dirty="0"/>
              <a:t>指针变量名：标识符</a:t>
            </a:r>
            <a:endParaRPr lang="en-US" altLang="zh-CN" dirty="0"/>
          </a:p>
          <a:p>
            <a:pPr lvl="1"/>
            <a:r>
              <a:rPr lang="zh-CN" altLang="en-US" dirty="0"/>
              <a:t>表示指针指向</a:t>
            </a:r>
            <a:r>
              <a:rPr lang="en-US" altLang="zh-CN" dirty="0"/>
              <a:t>&lt;</a:t>
            </a:r>
            <a:r>
              <a:rPr lang="zh-CN" altLang="en-US" dirty="0"/>
              <a:t>数据类型</a:t>
            </a:r>
            <a:r>
              <a:rPr lang="en-US" altLang="zh-CN" dirty="0"/>
              <a:t>&gt;</a:t>
            </a:r>
            <a:r>
              <a:rPr lang="zh-CN" altLang="en-US" dirty="0"/>
              <a:t>类型变量的首地址</a:t>
            </a:r>
            <a:endParaRPr lang="en-US" altLang="zh-CN" dirty="0"/>
          </a:p>
          <a:p>
            <a:pPr lvl="2"/>
            <a:r>
              <a:rPr lang="zh-CN" altLang="en-US" dirty="0"/>
              <a:t>不同数据类型在内存中占空间不同，指向第一个字节所在的地址</a:t>
            </a:r>
            <a:endParaRPr lang="en-US" altLang="zh-CN" dirty="0"/>
          </a:p>
          <a:p>
            <a:pPr lvl="2"/>
            <a:r>
              <a:rPr lang="zh-CN" altLang="en-US" dirty="0"/>
              <a:t>指针指向的地址空间大小由数据类型决定</a:t>
            </a:r>
            <a:endParaRPr lang="en-US" altLang="zh-CN" dirty="0"/>
          </a:p>
          <a:p>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*p;</a:t>
            </a:r>
          </a:p>
          <a:p>
            <a:pPr lvl="1"/>
            <a:r>
              <a:rPr lang="zh-CN" altLang="en-US" dirty="0"/>
              <a:t>指针变量名为</a:t>
            </a:r>
            <a:r>
              <a:rPr lang="en-US" altLang="zh-CN" dirty="0"/>
              <a:t>p</a:t>
            </a:r>
            <a:r>
              <a:rPr lang="zh-CN" altLang="en-US" dirty="0"/>
              <a:t>，指向</a:t>
            </a:r>
            <a:r>
              <a:rPr lang="zh-CN" altLang="en-US" dirty="0">
                <a:solidFill>
                  <a:srgbClr val="FF0000"/>
                </a:solidFill>
              </a:rPr>
              <a:t>某</a:t>
            </a:r>
            <a:r>
              <a:rPr lang="zh-CN" altLang="en-US" dirty="0"/>
              <a:t>整型变量的</a:t>
            </a:r>
            <a:r>
              <a:rPr lang="zh-CN" altLang="en-US" dirty="0">
                <a:solidFill>
                  <a:srgbClr val="FF0000"/>
                </a:solidFill>
              </a:rPr>
              <a:t>首地址</a:t>
            </a:r>
            <a:endParaRPr lang="en-US" altLang="zh-CN" dirty="0">
              <a:solidFill>
                <a:srgbClr val="FF0000"/>
              </a:solidFill>
            </a:endParaRPr>
          </a:p>
          <a:p>
            <a:pPr lvl="2"/>
            <a:r>
              <a:rPr lang="zh-CN" altLang="en-US" dirty="0"/>
              <a:t>未赋初值，属于</a:t>
            </a:r>
            <a:r>
              <a:rPr lang="zh-CN" altLang="en-US" dirty="0">
                <a:solidFill>
                  <a:srgbClr val="FF0000"/>
                </a:solidFill>
              </a:rPr>
              <a:t>悬挂</a:t>
            </a:r>
            <a:r>
              <a:rPr lang="zh-CN" altLang="en-US" dirty="0"/>
              <a:t>状态</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3" name="矩形 12">
            <a:hlinkClick r:id="" action="ppaction://noaction"/>
            <a:extLst>
              <a:ext uri="{FF2B5EF4-FFF2-40B4-BE49-F238E27FC236}">
                <a16:creationId xmlns:a16="http://schemas.microsoft.com/office/drawing/2014/main" id="{C47B0BFA-CD75-49C1-91B3-4116028EE2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7109960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2013BD-3B49-4747-99A3-6EF31B8AC7FD}"/>
              </a:ext>
            </a:extLst>
          </p:cNvPr>
          <p:cNvSpPr>
            <a:spLocks noGrp="1"/>
          </p:cNvSpPr>
          <p:nvPr>
            <p:ph idx="1"/>
          </p:nvPr>
        </p:nvSpPr>
        <p:spPr/>
        <p:txBody>
          <a:bodyPr/>
          <a:lstStyle/>
          <a:p>
            <a:r>
              <a:rPr lang="zh-CN" altLang="en-US" dirty="0"/>
              <a:t>函数返回值类型要保证一致性</a:t>
            </a:r>
            <a:endParaRPr lang="en-US" altLang="zh-CN" dirty="0"/>
          </a:p>
          <a:p>
            <a:pPr lvl="1"/>
            <a:r>
              <a:rPr lang="zh-CN" altLang="en-US" dirty="0"/>
              <a:t>函数返回值类型说明</a:t>
            </a:r>
            <a:endParaRPr lang="en-US" altLang="zh-CN" dirty="0"/>
          </a:p>
          <a:p>
            <a:pPr lvl="1"/>
            <a:r>
              <a:rPr lang="zh-CN" altLang="en-US" dirty="0"/>
              <a:t>函数中</a:t>
            </a:r>
            <a:r>
              <a:rPr lang="en-US" altLang="zh-CN" dirty="0"/>
              <a:t>return</a:t>
            </a:r>
            <a:r>
              <a:rPr lang="zh-CN" altLang="en-US" dirty="0"/>
              <a:t>后面的表达式</a:t>
            </a:r>
            <a:endParaRPr lang="en-US" altLang="zh-CN" dirty="0"/>
          </a:p>
          <a:p>
            <a:pPr lvl="1"/>
            <a:r>
              <a:rPr lang="zh-CN" altLang="en-US" dirty="0"/>
              <a:t>接收函数返回值的对象类型</a:t>
            </a:r>
            <a:endParaRPr lang="en-US" altLang="zh-CN" dirty="0"/>
          </a:p>
          <a:p>
            <a:r>
              <a:rPr lang="zh-CN" altLang="en-US" dirty="0"/>
              <a:t>返回的指针在该函数被调用的域内是</a:t>
            </a:r>
            <a:r>
              <a:rPr lang="zh-CN" altLang="en-US" dirty="0">
                <a:solidFill>
                  <a:srgbClr val="FF0000"/>
                </a:solidFill>
              </a:rPr>
              <a:t>有确切的地址</a:t>
            </a:r>
            <a:r>
              <a:rPr lang="zh-CN" altLang="en-US" dirty="0"/>
              <a:t>的。切不可返回指向函数体内说明的局部变量或参数变量的指针，或无指向的指针。</a:t>
            </a:r>
            <a:endParaRPr lang="en-US" altLang="zh-CN" dirty="0"/>
          </a:p>
          <a:p>
            <a:pPr lvl="1"/>
            <a:endParaRPr lang="zh-CN" altLang="en-US" dirty="0"/>
          </a:p>
        </p:txBody>
      </p:sp>
      <p:sp>
        <p:nvSpPr>
          <p:cNvPr id="3" name="标题 2">
            <a:extLst>
              <a:ext uri="{FF2B5EF4-FFF2-40B4-BE49-F238E27FC236}">
                <a16:creationId xmlns:a16="http://schemas.microsoft.com/office/drawing/2014/main" id="{93FE0F92-8D38-4545-8734-9C0A52139CEF}"/>
              </a:ext>
            </a:extLst>
          </p:cNvPr>
          <p:cNvSpPr>
            <a:spLocks noGrp="1"/>
          </p:cNvSpPr>
          <p:nvPr>
            <p:ph type="title"/>
          </p:nvPr>
        </p:nvSpPr>
        <p:spPr/>
        <p:txBody>
          <a:bodyPr/>
          <a:lstStyle/>
          <a:p>
            <a:r>
              <a:rPr lang="zh-CN" altLang="en-US" dirty="0"/>
              <a:t>函数返回指针</a:t>
            </a:r>
          </a:p>
        </p:txBody>
      </p:sp>
      <p:sp>
        <p:nvSpPr>
          <p:cNvPr id="18" name="矩形 17">
            <a:hlinkClick r:id="" action="ppaction://noaction"/>
            <a:extLst>
              <a:ext uri="{FF2B5EF4-FFF2-40B4-BE49-F238E27FC236}">
                <a16:creationId xmlns:a16="http://schemas.microsoft.com/office/drawing/2014/main" id="{D52E06A9-9376-4787-ABF7-D77130EB50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31BDC922-2C92-4514-8D05-A2813322D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7422092D-3A45-47E3-AE85-2F4DF97B3C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1960B4C4-7492-4C0C-AC70-85D521C726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6D5816BA-96F4-4EF1-8889-B6F90EB35F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3347FB1B-93E1-437C-A71F-693A11B2B6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40E959BD-AD52-4938-BE02-C537CE365A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FEA182D3-E503-446F-93B2-B7AA646695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791311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8D7D8A-0D0D-4CFF-8057-028818D5833D}"/>
              </a:ext>
            </a:extLst>
          </p:cNvPr>
          <p:cNvSpPr/>
          <p:nvPr/>
        </p:nvSpPr>
        <p:spPr>
          <a:xfrm>
            <a:off x="225316" y="966417"/>
            <a:ext cx="6071419" cy="5416868"/>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 = 3;</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Func</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c[2 * num];</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0;</a:t>
            </a:r>
          </a:p>
          <a:p>
            <a:r>
              <a:rPr lang="nn-NO"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c[j] =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c[j+1] = 2 *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2;</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b[num] = { 1,2,3 };</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Func</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 num);</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2*</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pic>
        <p:nvPicPr>
          <p:cNvPr id="9" name="图片 8">
            <a:extLst>
              <a:ext uri="{FF2B5EF4-FFF2-40B4-BE49-F238E27FC236}">
                <a16:creationId xmlns:a16="http://schemas.microsoft.com/office/drawing/2014/main" id="{C5E9201E-B775-4474-904F-CFD15E14C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28" y="3299790"/>
            <a:ext cx="6159609" cy="1298713"/>
          </a:xfrm>
          <a:prstGeom prst="rect">
            <a:avLst/>
          </a:prstGeom>
        </p:spPr>
      </p:pic>
      <p:pic>
        <p:nvPicPr>
          <p:cNvPr id="11" name="内容占位符 4">
            <a:extLst>
              <a:ext uri="{FF2B5EF4-FFF2-40B4-BE49-F238E27FC236}">
                <a16:creationId xmlns:a16="http://schemas.microsoft.com/office/drawing/2014/main" id="{6B7C3DA9-0FB7-4BFD-883D-229A45F4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958481" y="1193564"/>
            <a:ext cx="2522842" cy="1997955"/>
          </a:xfrm>
          <a:prstGeom prst="rect">
            <a:avLst/>
          </a:prstGeom>
          <a:noFill/>
          <a:ln w="9525">
            <a:noFill/>
            <a:miter lim="800000"/>
            <a:headEnd/>
            <a:tailEnd/>
          </a:ln>
        </p:spPr>
      </p:pic>
      <p:sp>
        <p:nvSpPr>
          <p:cNvPr id="26" name="矩形 25">
            <a:hlinkClick r:id="" action="ppaction://noaction"/>
            <a:extLst>
              <a:ext uri="{FF2B5EF4-FFF2-40B4-BE49-F238E27FC236}">
                <a16:creationId xmlns:a16="http://schemas.microsoft.com/office/drawing/2014/main" id="{92DF9F9F-886C-4BC3-B5DF-EF27011D26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7" name="矩形 26">
            <a:hlinkClick r:id="" action="ppaction://noaction"/>
            <a:extLst>
              <a:ext uri="{FF2B5EF4-FFF2-40B4-BE49-F238E27FC236}">
                <a16:creationId xmlns:a16="http://schemas.microsoft.com/office/drawing/2014/main" id="{77182888-35CF-4F82-9B8E-8C43997EB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6607B7A3-ED3C-4B36-BFD5-5FEA4F21E5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9" name="矩形 28">
            <a:hlinkClick r:id="" action="ppaction://noaction"/>
            <a:extLst>
              <a:ext uri="{FF2B5EF4-FFF2-40B4-BE49-F238E27FC236}">
                <a16:creationId xmlns:a16="http://schemas.microsoft.com/office/drawing/2014/main" id="{3B53B20A-881D-4925-AAE0-6F14A6F81C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rId5" action="ppaction://hlinksldjump"/>
            <a:extLst>
              <a:ext uri="{FF2B5EF4-FFF2-40B4-BE49-F238E27FC236}">
                <a16:creationId xmlns:a16="http://schemas.microsoft.com/office/drawing/2014/main" id="{E5333C3D-ADAA-4364-8783-CF4F15D38A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2F979604-3373-4EE6-8912-F0EF508C7F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6EC8029-2D29-467C-B215-DC037644C0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16C9A1A8-6A6D-42DC-87FA-7241857F7C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custDataLst>
      <p:tags r:id="rId1"/>
    </p:custDataLst>
    <p:extLst>
      <p:ext uri="{BB962C8B-B14F-4D97-AF65-F5344CB8AC3E}">
        <p14:creationId xmlns:p14="http://schemas.microsoft.com/office/powerpoint/2010/main" val="12932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96BD52-D686-4C52-BBAF-E3C36855ED71}"/>
              </a:ext>
            </a:extLst>
          </p:cNvPr>
          <p:cNvSpPr>
            <a:spLocks noGrp="1"/>
          </p:cNvSpPr>
          <p:nvPr>
            <p:ph idx="1"/>
          </p:nvPr>
        </p:nvSpPr>
        <p:spPr>
          <a:xfrm>
            <a:off x="457200" y="1120877"/>
            <a:ext cx="8229600" cy="530849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6.13】</a:t>
            </a:r>
            <a:r>
              <a:rPr lang="zh-CN" altLang="en-US" dirty="0">
                <a:solidFill>
                  <a:srgbClr val="C00000"/>
                </a:solidFill>
              </a:rPr>
              <a:t>设计程序，实现如下功能：</a:t>
            </a:r>
            <a:endParaRPr lang="en-US" altLang="zh-CN" dirty="0">
              <a:solidFill>
                <a:srgbClr val="C00000"/>
              </a:solidFill>
            </a:endParaRPr>
          </a:p>
          <a:p>
            <a:pPr marL="0" indent="0">
              <a:buNone/>
            </a:pPr>
            <a:r>
              <a:rPr lang="zh-CN" altLang="en-US" dirty="0">
                <a:solidFill>
                  <a:srgbClr val="C00000"/>
                </a:solidFill>
              </a:rPr>
              <a:t>提示用户输入任意一个字符串，而后找到输入串中第一个'</a:t>
            </a:r>
            <a:r>
              <a:rPr lang="en-US" altLang="zh-CN" dirty="0">
                <a:solidFill>
                  <a:srgbClr val="C00000"/>
                </a:solidFill>
              </a:rPr>
              <a:t>a'</a:t>
            </a:r>
            <a:r>
              <a:rPr lang="zh-CN" altLang="en-US" dirty="0">
                <a:solidFill>
                  <a:srgbClr val="C00000"/>
                </a:solidFill>
              </a:rPr>
              <a:t>字符出现的位置(若有的话)，并输出从'</a:t>
            </a:r>
            <a:r>
              <a:rPr lang="en-US" altLang="zh-CN" dirty="0">
                <a:solidFill>
                  <a:srgbClr val="C00000"/>
                </a:solidFill>
              </a:rPr>
              <a:t>a'</a:t>
            </a:r>
            <a:r>
              <a:rPr lang="zh-CN" altLang="en-US" dirty="0">
                <a:solidFill>
                  <a:srgbClr val="C00000"/>
                </a:solidFill>
              </a:rPr>
              <a:t>字符开始的子串; 若输入串中不出现'</a:t>
            </a:r>
            <a:r>
              <a:rPr lang="en-US" altLang="zh-CN" dirty="0">
                <a:solidFill>
                  <a:srgbClr val="C00000"/>
                </a:solidFill>
              </a:rPr>
              <a:t>a'</a:t>
            </a:r>
            <a:r>
              <a:rPr lang="zh-CN" altLang="en-US" dirty="0">
                <a:solidFill>
                  <a:srgbClr val="C00000"/>
                </a:solidFill>
              </a:rPr>
              <a:t>字符的话, 输出 </a:t>
            </a:r>
            <a:r>
              <a:rPr lang="zh-CN" altLang="en-US" dirty="0">
                <a:solidFill>
                  <a:srgbClr val="C00000"/>
                </a:solidFill>
                <a:latin typeface="Times New Roman"/>
              </a:rPr>
              <a:t>“</a:t>
            </a:r>
            <a:r>
              <a:rPr lang="en-US" altLang="zh-CN" dirty="0">
                <a:solidFill>
                  <a:srgbClr val="C00000"/>
                </a:solidFill>
              </a:rPr>
              <a:t>No match found</a:t>
            </a:r>
            <a:r>
              <a:rPr lang="en-US" altLang="zh-CN" dirty="0">
                <a:solidFill>
                  <a:srgbClr val="C00000"/>
                </a:solidFill>
                <a:latin typeface="Times New Roman"/>
              </a:rPr>
              <a:t>”</a:t>
            </a:r>
            <a:r>
              <a:rPr lang="en-US" altLang="zh-CN" dirty="0">
                <a:solidFill>
                  <a:srgbClr val="C00000"/>
                </a:solidFill>
              </a:rPr>
              <a:t>。</a:t>
            </a:r>
          </a:p>
          <a:p>
            <a:pPr marL="0" indent="0">
              <a:buNone/>
            </a:pPr>
            <a:endParaRPr lang="zh-CN" altLang="en-US" dirty="0"/>
          </a:p>
        </p:txBody>
      </p:sp>
      <p:sp>
        <p:nvSpPr>
          <p:cNvPr id="11" name="矩形 10">
            <a:hlinkClick r:id="" action="ppaction://noaction"/>
            <a:extLst>
              <a:ext uri="{FF2B5EF4-FFF2-40B4-BE49-F238E27FC236}">
                <a16:creationId xmlns:a16="http://schemas.microsoft.com/office/drawing/2014/main" id="{51A43347-BA0B-41AE-9EAF-3A5D191DAF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2" name="矩形 11">
            <a:hlinkClick r:id="" action="ppaction://noaction"/>
            <a:extLst>
              <a:ext uri="{FF2B5EF4-FFF2-40B4-BE49-F238E27FC236}">
                <a16:creationId xmlns:a16="http://schemas.microsoft.com/office/drawing/2014/main" id="{FD1ECBBF-D2BA-472E-9588-41EF172F3A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898D8EAF-795F-4EC1-BBCF-36172928A0A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4" name="矩形 13">
            <a:hlinkClick r:id="" action="ppaction://noaction"/>
            <a:extLst>
              <a:ext uri="{FF2B5EF4-FFF2-40B4-BE49-F238E27FC236}">
                <a16:creationId xmlns:a16="http://schemas.microsoft.com/office/drawing/2014/main" id="{85D1D5C8-B6A4-4AD4-9CF8-BE2580B019D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rId2" action="ppaction://hlinksldjump"/>
            <a:extLst>
              <a:ext uri="{FF2B5EF4-FFF2-40B4-BE49-F238E27FC236}">
                <a16:creationId xmlns:a16="http://schemas.microsoft.com/office/drawing/2014/main" id="{2CF1341D-CA7B-4C62-9339-DCC1110E9F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3D991EF-B3CD-4D8F-BA1B-9C745F6991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149B3210-8290-4591-872E-369838B5EE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2FFA9B09-4F88-42ED-825B-3DE0361D51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15980968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63846"/>
            <a:ext cx="8229600" cy="4914577"/>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str);  </a:t>
            </a:r>
          </a:p>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返回</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s[81];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 string:"&lt;&lt;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cin.getline</a:t>
            </a:r>
            <a:r>
              <a:rPr lang="en-US" altLang="zh-CN" sz="2000" b="1" dirty="0">
                <a:latin typeface="Courier New" pitchFamily="49" charset="0"/>
                <a:cs typeface="Courier New" pitchFamily="49" charset="0"/>
              </a:rPr>
              <a:t>(s,80);</a:t>
            </a:r>
          </a:p>
          <a:p>
            <a:pPr algn="just">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latin typeface="Courier New" pitchFamily="49" charset="0"/>
                <a:cs typeface="Courier New" pitchFamily="49" charset="0"/>
              </a:rPr>
              <a:t> *p=match('</a:t>
            </a:r>
            <a:r>
              <a:rPr lang="en-US" altLang="zh-CN" sz="2000" b="1" dirty="0" err="1">
                <a:latin typeface="Courier New" pitchFamily="49" charset="0"/>
                <a:cs typeface="Courier New" pitchFamily="49" charset="0"/>
              </a:rPr>
              <a:t>a',s</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a:t>
            </a:r>
            <a:r>
              <a:rPr lang="en-US" altLang="zh-CN" sz="2000" b="1" dirty="0">
                <a:solidFill>
                  <a:srgbClr val="00B050"/>
                </a:solidFill>
                <a:latin typeface="Courier New" pitchFamily="49" charset="0"/>
                <a:cs typeface="Courier New" pitchFamily="49" charset="0"/>
              </a:rPr>
              <a:t>match，</a:t>
            </a:r>
            <a:r>
              <a:rPr lang="zh-CN" altLang="en-US" sz="2000" b="1" dirty="0">
                <a:solidFill>
                  <a:srgbClr val="00B050"/>
                </a:solidFill>
                <a:latin typeface="Courier New" pitchFamily="49" charset="0"/>
                <a:cs typeface="Courier New" pitchFamily="49" charset="0"/>
              </a:rPr>
              <a:t>返回串</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第一个'</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字符出现 的位置</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(p)</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字符时，返回的结果</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指针值为非0</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Sub_str</a:t>
            </a:r>
            <a:r>
              <a:rPr lang="en-US" altLang="zh-CN" sz="2000" b="1" dirty="0">
                <a:latin typeface="Courier New" pitchFamily="49" charset="0"/>
                <a:cs typeface="Courier New" pitchFamily="49" charset="0"/>
              </a:rPr>
              <a:t> from first 'a' ==&gt;"&lt;&lt;p&lt;&lt;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中不含有'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a:t>
            </a:r>
          </a:p>
          <a:p>
            <a:pPr algn="just">
              <a:spcBef>
                <a:spcPts val="0"/>
              </a:spcBef>
              <a:buNone/>
            </a:pPr>
            <a:r>
              <a:rPr lang="zh-CN" altLang="en-US" sz="2000" b="1" dirty="0">
                <a:solidFill>
                  <a:schemeClr val="tx2"/>
                </a:solidFill>
                <a:latin typeface="Courier New" pitchFamily="49" charset="0"/>
                <a:cs typeface="Courier New" pitchFamily="49" charset="0"/>
              </a:rPr>
              <a:t>	</a:t>
            </a: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&lt;&lt;"No match found"&lt;&lt;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F2F969E-E071-4BDD-92F1-FCB9784B97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75AA20C3-D6CA-40D9-AB6C-461EED0520F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2B9EA2AD-F60F-45C3-A35F-87CC42DD38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1A3E140E-FDB9-4EC3-813F-864102DDED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534B6390-DCE4-4AF8-AC5B-DD86687DA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8E1C05BD-54A9-4F64-9D63-42408EDD99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99B0302-48C2-4047-87F3-C6F5CCD3DF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6962FD91-ECA9-48A3-8744-FD065838DD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40449684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找</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&amp;&amp;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此时，或者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(&amp;s[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若找到，返回在</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串的地址</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nullptr</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没找到时返空指针</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dirty="0">
              <a:latin typeface="Courier New" pitchFamily="49" charset="0"/>
              <a:cs typeface="Courier New" pitchFamily="49" charset="0"/>
            </a:endParaRPr>
          </a:p>
          <a:p>
            <a:pPr algn="just">
              <a:spcBef>
                <a:spcPts val="0"/>
              </a:spcBef>
              <a:buNone/>
            </a:pPr>
            <a:r>
              <a:rPr lang="zh-CN" altLang="en-US" sz="2400" dirty="0">
                <a:solidFill>
                  <a:schemeClr val="accent6">
                    <a:lumMod val="75000"/>
                  </a:schemeClr>
                </a:solidFill>
              </a:rPr>
              <a:t>运行结果：</a:t>
            </a:r>
            <a:endParaRPr lang="en-US" altLang="zh-CN" sz="2400" dirty="0">
              <a:solidFill>
                <a:schemeClr val="accent6">
                  <a:lumMod val="75000"/>
                </a:schemeClr>
              </a:solidFill>
            </a:endParaRPr>
          </a:p>
          <a:p>
            <a:pPr algn="just">
              <a:lnSpc>
                <a:spcPct val="85000"/>
              </a:lnSpc>
              <a:buNone/>
            </a:pPr>
            <a:r>
              <a:rPr lang="en-US" altLang="zh-CN" sz="2400" b="1" dirty="0">
                <a:latin typeface="Courier New" panose="02070309020205020404" pitchFamily="49" charset="0"/>
                <a:cs typeface="Courier New" panose="02070309020205020404" pitchFamily="49" charset="0"/>
              </a:rPr>
              <a:t>Input a string:  </a:t>
            </a:r>
            <a:r>
              <a:rPr lang="en-US" altLang="zh-CN" sz="2400" b="1" dirty="0">
                <a:solidFill>
                  <a:srgbClr val="FF0000"/>
                </a:solidFill>
                <a:latin typeface="Courier New" panose="02070309020205020404" pitchFamily="49" charset="0"/>
                <a:cs typeface="Courier New" panose="02070309020205020404" pitchFamily="49" charset="0"/>
              </a:rPr>
              <a:t>I am a student.</a:t>
            </a:r>
          </a:p>
          <a:p>
            <a:pPr algn="just">
              <a:lnSpc>
                <a:spcPct val="85000"/>
              </a:lnSpc>
              <a:buNone/>
            </a:pPr>
            <a:r>
              <a:rPr lang="en-US" altLang="zh-CN" sz="2400" b="1" dirty="0" err="1">
                <a:latin typeface="Courier New" panose="02070309020205020404" pitchFamily="49" charset="0"/>
                <a:cs typeface="Courier New" panose="02070309020205020404" pitchFamily="49" charset="0"/>
              </a:rPr>
              <a:t>Sub_str</a:t>
            </a:r>
            <a:r>
              <a:rPr lang="en-US" altLang="zh-CN" sz="2400" b="1" dirty="0">
                <a:latin typeface="Courier New" panose="02070309020205020404" pitchFamily="49" charset="0"/>
                <a:cs typeface="Courier New" panose="02070309020205020404" pitchFamily="49" charset="0"/>
              </a:rPr>
              <a:t> from first 'a' ==&gt;am a student. </a:t>
            </a:r>
            <a:endParaRPr lang="zh-CN" altLang="en-US" sz="2400" b="1" dirty="0">
              <a:latin typeface="Courier New" panose="02070309020205020404" pitchFamily="49" charset="0"/>
              <a:cs typeface="Courier New" panose="02070309020205020404" pitchFamily="49" charset="0"/>
            </a:endParaRPr>
          </a:p>
          <a:p>
            <a:pPr algn="just">
              <a:spcBef>
                <a:spcPts val="0"/>
              </a:spcBef>
              <a:buNone/>
            </a:pPr>
            <a:endParaRPr lang="en-US" altLang="zh-CN" sz="2000" dirty="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F632A86D-F65C-4ACE-9F8D-9FE8EA9712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7F81D9E4-380F-4F4F-9615-A0A98AABE2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D674B3F-2279-4BE4-A725-1297D6973F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9D853F0C-8DED-49BC-B1D5-CC37E730C6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42CB2F86-F603-42C1-95A8-D0A7C99017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36FD5B11-0582-4628-9824-C27BBB1B20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1177CF57-DD13-4B6D-A53B-A0C772F7A5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6F4B9EA5-A59C-4238-B9B9-D09C71996D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119380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01E573-800C-4326-86DE-C464BD06DF1C}"/>
              </a:ext>
            </a:extLst>
          </p:cNvPr>
          <p:cNvSpPr txBox="1"/>
          <p:nvPr>
            <p:custDataLst>
              <p:tags r:id="rId2"/>
            </p:custDataLst>
          </p:nvPr>
        </p:nvSpPr>
        <p:spPr>
          <a:xfrm>
            <a:off x="914400" y="831100"/>
            <a:ext cx="7315200" cy="538396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lookup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在数组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中查找是否有等于</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的元素，若有，返回第一个相等元素的指针，否则，返回 空指针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请将函数补充完整。</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*lookup(int 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for(</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=0;i&lt;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break;}</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13C3BEF5-ADA6-44F0-82F9-2C37AFA7AD32}"/>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FD4A7E91-CADD-4D50-B949-4B75B09B1EC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A1AE8C12-4F0E-4151-ADFC-5495B1C9669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B999E6D1-8F94-4842-9AB9-1A32C4A092B9}"/>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000BDE4-9760-4F46-A403-99E4D5B056AE}"/>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CF77BF55-BDB2-4F97-A8BF-6B1AF91B18F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F07BDA33-D994-4D1E-B086-610DED13502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9DA6DE8-6ED7-426D-87D1-C30BC1519078}"/>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35812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B805C38D-776A-437D-AE85-D0314C07E352}"/>
              </a:ext>
            </a:extLst>
          </p:cNvPr>
          <p:cNvSpPr>
            <a:spLocks noGrp="1"/>
          </p:cNvSpPr>
          <p:nvPr>
            <p:ph type="ctrTitle"/>
          </p:nvPr>
        </p:nvSpPr>
        <p:spPr/>
        <p:txBody>
          <a:bodyPr/>
          <a:lstStyle/>
          <a:p>
            <a:r>
              <a:rPr lang="zh-CN" altLang="en-US" dirty="0"/>
              <a:t>函数指针</a:t>
            </a:r>
          </a:p>
        </p:txBody>
      </p:sp>
      <p:sp>
        <p:nvSpPr>
          <p:cNvPr id="10" name="TextBox 8">
            <a:extLst>
              <a:ext uri="{FF2B5EF4-FFF2-40B4-BE49-F238E27FC236}">
                <a16:creationId xmlns:a16="http://schemas.microsoft.com/office/drawing/2014/main" id="{FE6F3ED1-15E9-4F56-A011-3CD36CBE8E35}"/>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01270D4D-495B-4D02-9D93-2147826329C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F57B6664-FDC4-4D2E-9B21-0EC02ABECE9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569393904"/>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zh-CN" altLang="en-US" dirty="0"/>
              <a:t>也叫作函数指针</a:t>
            </a:r>
            <a:endParaRPr lang="en-US" altLang="zh-CN" dirty="0"/>
          </a:p>
          <a:p>
            <a:pPr lvl="1"/>
            <a:r>
              <a:rPr lang="zh-CN" altLang="en-US" dirty="0"/>
              <a:t>函数具有地址（称为</a:t>
            </a:r>
            <a:r>
              <a:rPr lang="zh-CN" altLang="en-US" dirty="0">
                <a:solidFill>
                  <a:srgbClr val="FF0000"/>
                </a:solidFill>
              </a:rPr>
              <a:t>入口地址</a:t>
            </a:r>
            <a:r>
              <a:rPr lang="zh-CN" altLang="en-US" dirty="0"/>
              <a:t>）</a:t>
            </a:r>
            <a:endParaRPr lang="en-US" altLang="zh-CN" dirty="0"/>
          </a:p>
          <a:p>
            <a:pPr lvl="1"/>
            <a:r>
              <a:rPr lang="zh-CN" altLang="en-US" dirty="0"/>
              <a:t>函数的地址也可作指针的值，这就是函数指针。函数指针的说明格式与函数的原型相似，主要区别是：原来的</a:t>
            </a:r>
            <a:r>
              <a:rPr lang="en-US" altLang="zh-CN" dirty="0"/>
              <a:t>〈</a:t>
            </a:r>
            <a:r>
              <a:rPr lang="zh-CN" altLang="en-US" dirty="0"/>
              <a:t>函数名</a:t>
            </a:r>
            <a:r>
              <a:rPr lang="en-US" altLang="zh-CN" dirty="0"/>
              <a:t>〉</a:t>
            </a:r>
            <a:r>
              <a:rPr lang="zh-CN" altLang="en-US" dirty="0"/>
              <a:t>，用*</a:t>
            </a:r>
            <a:r>
              <a:rPr lang="en-US" altLang="zh-CN" dirty="0"/>
              <a:t>〈</a:t>
            </a:r>
            <a:r>
              <a:rPr lang="zh-CN" altLang="en-US" dirty="0"/>
              <a:t>函数指针名</a:t>
            </a:r>
            <a:r>
              <a:rPr lang="en-US" altLang="zh-CN" dirty="0"/>
              <a:t>〉</a:t>
            </a:r>
            <a:r>
              <a:rPr lang="zh-CN" altLang="en-US" dirty="0"/>
              <a:t>所代替</a:t>
            </a:r>
            <a:endParaRPr lang="en-US" altLang="zh-CN" dirty="0"/>
          </a:p>
          <a:p>
            <a:pPr lvl="1"/>
            <a:r>
              <a:rPr lang="zh-CN" altLang="en-US" dirty="0"/>
              <a:t>说明格式：</a:t>
            </a:r>
            <a:endParaRPr lang="en-US" altLang="zh-CN" dirty="0"/>
          </a:p>
          <a:p>
            <a:pPr lvl="2">
              <a:buNone/>
            </a:pPr>
            <a:r>
              <a:rPr lang="zh-CN" altLang="en-US" sz="2400" b="1" dirty="0">
                <a:solidFill>
                  <a:schemeClr val="tx2"/>
                </a:solidFill>
                <a:latin typeface="Courier New" pitchFamily="49" charset="0"/>
                <a:cs typeface="Courier New" pitchFamily="49" charset="0"/>
              </a:rPr>
              <a:t>&lt;类型名&gt; (*</a:t>
            </a:r>
            <a:r>
              <a:rPr lang="en-US" altLang="zh-CN" sz="2400" b="1" dirty="0">
                <a:solidFill>
                  <a:schemeClr val="tx2"/>
                </a:solidFill>
                <a:latin typeface="Courier New" pitchFamily="49" charset="0"/>
                <a:cs typeface="Courier New" pitchFamily="49" charset="0"/>
              </a:rPr>
              <a:t>pf)(&lt;</a:t>
            </a:r>
            <a:r>
              <a:rPr lang="zh-CN" altLang="en-US" sz="2400" b="1" dirty="0">
                <a:solidFill>
                  <a:schemeClr val="tx2"/>
                </a:solidFill>
                <a:latin typeface="Courier New" pitchFamily="49" charset="0"/>
                <a:cs typeface="Courier New" pitchFamily="49" charset="0"/>
              </a:rPr>
              <a:t>参数表</a:t>
            </a:r>
            <a:r>
              <a:rPr lang="en-US" altLang="zh-CN" sz="2400" b="1" dirty="0">
                <a:solidFill>
                  <a:schemeClr val="tx2"/>
                </a:solidFill>
                <a:latin typeface="Courier New" pitchFamily="49" charset="0"/>
                <a:cs typeface="Courier New" pitchFamily="49" charset="0"/>
              </a:rPr>
              <a:t>&gt;);</a:t>
            </a:r>
          </a:p>
          <a:p>
            <a:pPr lvl="2">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p>
          <a:p>
            <a:pPr lvl="3"/>
            <a:r>
              <a:rPr lang="en-US" altLang="zh-CN" sz="2200" dirty="0" err="1"/>
              <a:t>pf</a:t>
            </a:r>
            <a:r>
              <a:rPr lang="zh-CN" altLang="en-US" sz="2200" dirty="0"/>
              <a:t>为指向“</a:t>
            </a:r>
            <a:r>
              <a:rPr lang="zh-CN" altLang="en-US" sz="2200" dirty="0">
                <a:solidFill>
                  <a:srgbClr val="FF0000"/>
                </a:solidFill>
              </a:rPr>
              <a:t>一族</a:t>
            </a:r>
            <a:r>
              <a:rPr lang="zh-CN" altLang="en-US" sz="2200" dirty="0"/>
              <a:t>”函数的指针(即*</a:t>
            </a:r>
            <a:r>
              <a:rPr lang="en-US" altLang="zh-CN" sz="2200" dirty="0" err="1"/>
              <a:t>pf</a:t>
            </a:r>
            <a:r>
              <a:rPr lang="zh-CN" altLang="en-US" sz="2200" dirty="0"/>
              <a:t>为函数名)，该函数无参，且返回值类型为</a:t>
            </a:r>
            <a:r>
              <a:rPr lang="en-US" altLang="zh-CN" sz="2200" dirty="0" err="1"/>
              <a:t>int</a:t>
            </a:r>
            <a:r>
              <a:rPr lang="en-US" altLang="zh-CN" sz="2200" dirty="0"/>
              <a:t>。</a:t>
            </a:r>
          </a:p>
          <a:p>
            <a:pPr lvl="2"/>
            <a:endParaRPr lang="zh-CN" altLang="en-US" dirty="0"/>
          </a:p>
        </p:txBody>
      </p:sp>
      <p:sp>
        <p:nvSpPr>
          <p:cNvPr id="20" name="矩形 19">
            <a:hlinkClick r:id="" action="ppaction://noaction"/>
            <a:extLst>
              <a:ext uri="{FF2B5EF4-FFF2-40B4-BE49-F238E27FC236}">
                <a16:creationId xmlns:a16="http://schemas.microsoft.com/office/drawing/2014/main" id="{FC934354-399F-46F4-881A-AC92343D82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1" name="矩形 20">
            <a:hlinkClick r:id="" action="ppaction://noaction"/>
            <a:extLst>
              <a:ext uri="{FF2B5EF4-FFF2-40B4-BE49-F238E27FC236}">
                <a16:creationId xmlns:a16="http://schemas.microsoft.com/office/drawing/2014/main" id="{E8BF927E-D193-4AB1-8933-C3DBB59307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A0594D1-2DC1-4808-954B-0849AC1342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3" name="矩形 22">
            <a:hlinkClick r:id="" action="ppaction://noaction"/>
            <a:extLst>
              <a:ext uri="{FF2B5EF4-FFF2-40B4-BE49-F238E27FC236}">
                <a16:creationId xmlns:a16="http://schemas.microsoft.com/office/drawing/2014/main" id="{34BB713E-49EE-4D55-A5C0-921467DF3E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3" action="ppaction://hlinksldjump"/>
            <a:extLst>
              <a:ext uri="{FF2B5EF4-FFF2-40B4-BE49-F238E27FC236}">
                <a16:creationId xmlns:a16="http://schemas.microsoft.com/office/drawing/2014/main" id="{290B746B-A784-4BCD-BAC6-71724732B4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BB331772-4695-40BF-BB43-8F0E3ED1C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211D01D-9691-4592-8D0F-15F7549F83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8CA06230-3005-4D3B-B5A6-E9A43561D9E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6970732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6.14】</a:t>
            </a:r>
            <a:r>
              <a:rPr lang="zh-CN" altLang="en-US" dirty="0">
                <a:solidFill>
                  <a:srgbClr val="C00000"/>
                </a:solidFill>
              </a:rPr>
              <a:t>通过使用指向函数的指针变量来调用自定义函数</a:t>
            </a:r>
            <a:r>
              <a:rPr lang="en-US" altLang="zh-CN" dirty="0">
                <a:solidFill>
                  <a:srgbClr val="C00000"/>
                </a:solidFill>
              </a:rPr>
              <a:t>max</a:t>
            </a:r>
            <a:r>
              <a:rPr lang="zh-CN" altLang="en-US" dirty="0">
                <a:solidFill>
                  <a:srgbClr val="C00000"/>
                </a:solidFill>
              </a:rPr>
              <a:t>及</a:t>
            </a:r>
            <a:r>
              <a:rPr lang="en-US" altLang="zh-CN" dirty="0">
                <a:solidFill>
                  <a:srgbClr val="C00000"/>
                </a:solidFill>
              </a:rPr>
              <a:t>min</a:t>
            </a: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a:solidFill>
                  <a:schemeClr val="tx2"/>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min(</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(x&lt;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a:t>
            </a:r>
            <a:r>
              <a:rPr lang="en-US" altLang="zh-CN" sz="2000" b="1" dirty="0" err="1">
                <a:solidFill>
                  <a:srgbClr val="0000FF"/>
                </a:solidFill>
                <a:latin typeface="Courier New" pitchFamily="49" charset="0"/>
                <a:cs typeface="Courier New" pitchFamily="49" charset="0"/>
              </a:rPr>
              <a:t>int</a:t>
            </a:r>
            <a:r>
              <a:rPr lang="en-US" altLang="zh-CN" sz="2000" b="1" dirty="0" err="1">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为指向函数的指针(即*</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为函数名)，该函数有两个</a:t>
            </a:r>
            <a:r>
              <a:rPr lang="en-US" altLang="zh-CN" sz="2000" b="1" dirty="0" err="1">
                <a:solidFill>
                  <a:srgbClr val="00B050"/>
                </a:solidFill>
                <a:latin typeface="Courier New" pitchFamily="49" charset="0"/>
                <a:cs typeface="Courier New" pitchFamily="49" charset="0"/>
              </a:rPr>
              <a:t>int</a:t>
            </a:r>
            <a:r>
              <a:rPr lang="zh-CN" altLang="en-US" sz="2000" b="1" dirty="0">
                <a:solidFill>
                  <a:srgbClr val="00B050"/>
                </a:solidFill>
                <a:latin typeface="Courier New" pitchFamily="49" charset="0"/>
                <a:cs typeface="Courier New" pitchFamily="49" charset="0"/>
              </a:rPr>
              <a:t>型参数, 且返回值类型也为</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endParaRPr lang="zh-CN" altLang="en-US" b="1" dirty="0"/>
          </a:p>
        </p:txBody>
      </p:sp>
      <p:sp>
        <p:nvSpPr>
          <p:cNvPr id="17" name="矩形 16">
            <a:hlinkClick r:id="" action="ppaction://noaction"/>
            <a:extLst>
              <a:ext uri="{FF2B5EF4-FFF2-40B4-BE49-F238E27FC236}">
                <a16:creationId xmlns:a16="http://schemas.microsoft.com/office/drawing/2014/main" id="{42D85ED3-5EDF-47F9-B2CA-D0BA5DD828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F8520BD1-6444-4CA2-A5F1-3DF91074AB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4E2367C-F041-4513-89CF-3AB331F619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25A6DA80-3DDA-4B12-BD9F-A02026B06FA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DBEF8D2A-9253-4115-BCF7-A7960F8D617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E4523FBC-2C3C-4805-BE55-4B8B45844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16F7BA5-B4BB-41AE-B44B-E11EC9DB39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F3718E65-8A9C-47AA-AFF9-BA643C463A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26161530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980728"/>
            <a:ext cx="8686800" cy="5572164"/>
          </a:xfrm>
        </p:spPr>
        <p:txBody>
          <a:bodyPr/>
          <a:lstStyle/>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&lt;&lt;"max?/min? -- input 1/0 :";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=='1')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max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max;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类似数组名，函数名也为</a:t>
            </a:r>
            <a:r>
              <a:rPr lang="zh-CN" altLang="en-US" sz="2000" b="1" dirty="0">
                <a:solidFill>
                  <a:srgbClr val="FF0000"/>
                </a:solidFill>
                <a:latin typeface="Courier New" pitchFamily="49" charset="0"/>
                <a:cs typeface="Courier New" pitchFamily="49" charset="0"/>
              </a:rPr>
              <a:t>指针常量</a:t>
            </a:r>
            <a:r>
              <a:rPr lang="zh-CN" altLang="en-US" sz="2000" b="1" dirty="0">
                <a:solidFill>
                  <a:srgbClr val="00B050"/>
                </a:solidFill>
                <a:latin typeface="Courier New" pitchFamily="49" charset="0"/>
                <a:cs typeface="Courier New" pitchFamily="49" charset="0"/>
              </a:rPr>
              <a:t>				//(表示函数的入口地址)，赋给函数指针</a:t>
            </a:r>
            <a:r>
              <a:rPr lang="en-US" altLang="zh-CN" sz="2000" b="1" dirty="0">
                <a:solidFill>
                  <a:srgbClr val="00B050"/>
                </a:solidFill>
                <a:latin typeface="Courier New" pitchFamily="49" charset="0"/>
                <a:cs typeface="Courier New" pitchFamily="49" charset="0"/>
              </a:rPr>
              <a:t>p</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MAX: input 2 integer numbers ==&gt;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 </a:t>
            </a:r>
          </a:p>
          <a:p>
            <a:pPr algn="just">
              <a:spcBef>
                <a:spcPts val="0"/>
              </a:spcBef>
              <a:buNone/>
            </a:pPr>
            <a:r>
              <a:rPr lang="en-US" altLang="zh-CN" sz="2000" b="1" dirty="0">
                <a:latin typeface="Courier New" pitchFamily="49" charset="0"/>
                <a:cs typeface="Courier New" pitchFamily="49" charset="0"/>
              </a:rPr>
              <a:t>		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min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&amp;min;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指向</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MIN: input 2 integer numbers ==&gt;</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&lt;&lt;"min(</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a:t>
            </a:r>
          </a:p>
        </p:txBody>
      </p:sp>
      <p:sp>
        <p:nvSpPr>
          <p:cNvPr id="17" name="矩形 16">
            <a:hlinkClick r:id="" action="ppaction://noaction"/>
            <a:extLst>
              <a:ext uri="{FF2B5EF4-FFF2-40B4-BE49-F238E27FC236}">
                <a16:creationId xmlns:a16="http://schemas.microsoft.com/office/drawing/2014/main" id="{D2F284F2-1DF2-409A-A840-89F0F70661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19653D4B-1BD0-43F9-9C12-9A23E456DB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012893CA-6275-4E91-A5B8-A11F1DF961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169C5941-F766-482D-9F9B-2023BB32F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36218AB5-7295-4089-8885-7DA6C0395C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ECAD4B19-F184-4FC6-8C0E-E50B5EA58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032DEA4-4E41-4921-B871-F3855EC711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2B39B29C-C184-4103-BF26-1F359866CD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86318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a:xfrm>
            <a:off x="457200" y="1736750"/>
            <a:ext cx="8229600" cy="4706912"/>
          </a:xfrm>
        </p:spPr>
        <p:txBody>
          <a:bodyPr/>
          <a:lstStyle/>
          <a:p>
            <a:r>
              <a:rPr lang="zh-CN" altLang="en-US" sz="2600" dirty="0"/>
              <a:t>指针变量的值</a:t>
            </a:r>
            <a:endParaRPr lang="en-US" altLang="zh-CN" sz="2600" dirty="0"/>
          </a:p>
          <a:p>
            <a:pPr lvl="1"/>
            <a:r>
              <a:rPr lang="zh-CN" altLang="en-US" dirty="0"/>
              <a:t>该指针变量指向的</a:t>
            </a:r>
            <a:r>
              <a:rPr lang="zh-CN" altLang="en-US" dirty="0">
                <a:solidFill>
                  <a:srgbClr val="FF0000"/>
                </a:solidFill>
              </a:rPr>
              <a:t>地址</a:t>
            </a:r>
            <a:endParaRPr lang="en-US" altLang="zh-CN" dirty="0">
              <a:solidFill>
                <a:srgbClr val="FF0000"/>
              </a:solidFill>
            </a:endParaRPr>
          </a:p>
          <a:p>
            <a:r>
              <a:rPr lang="zh-CN" altLang="en-US" sz="2600" dirty="0"/>
              <a:t>系统同样为指针变量分配空间</a:t>
            </a:r>
            <a:endParaRPr lang="en-US" altLang="zh-CN" sz="2600" dirty="0"/>
          </a:p>
          <a:p>
            <a:pPr lvl="1"/>
            <a:r>
              <a:rPr lang="zh-CN" altLang="en-US" dirty="0"/>
              <a:t>指针变量所占空间由系统决定</a:t>
            </a:r>
            <a:endParaRPr lang="en-US" altLang="zh-CN" dirty="0"/>
          </a:p>
          <a:p>
            <a:pPr lvl="1"/>
            <a:r>
              <a:rPr lang="en-US" altLang="zh-CN" dirty="0"/>
              <a:t>32</a:t>
            </a:r>
            <a:r>
              <a:rPr lang="zh-CN" altLang="en-US" dirty="0"/>
              <a:t>位系统下占用</a:t>
            </a:r>
            <a:r>
              <a:rPr lang="en-US" altLang="zh-CN" dirty="0">
                <a:solidFill>
                  <a:srgbClr val="FF0000"/>
                </a:solidFill>
              </a:rPr>
              <a:t>4</a:t>
            </a:r>
            <a:r>
              <a:rPr lang="zh-CN" altLang="en-US" dirty="0"/>
              <a:t>字节（</a:t>
            </a:r>
            <a:r>
              <a:rPr lang="en-US" altLang="zh-CN" dirty="0"/>
              <a:t>32 bit = 4 Byte</a:t>
            </a:r>
            <a:r>
              <a:rPr lang="zh-CN" altLang="en-US" dirty="0"/>
              <a:t>）</a:t>
            </a:r>
            <a:endParaRPr lang="en-US" altLang="zh-CN" dirty="0"/>
          </a:p>
          <a:p>
            <a:pPr marL="342900" lvl="1" indent="-342900">
              <a:buFont typeface="Arial" charset="0"/>
              <a:buChar char=" "/>
            </a:pPr>
            <a:r>
              <a:rPr lang="zh-CN" altLang="en-US" sz="2600" dirty="0"/>
              <a:t>指针可以指向的“成分”</a:t>
            </a:r>
            <a:endParaRPr lang="en-US" altLang="zh-CN" sz="2600" dirty="0"/>
          </a:p>
          <a:p>
            <a:pPr lvl="1"/>
            <a:r>
              <a:rPr lang="zh-CN" altLang="en-US" sz="2200" dirty="0"/>
              <a:t>变量</a:t>
            </a:r>
            <a:endParaRPr lang="en-US" altLang="zh-CN" sz="2200" dirty="0"/>
          </a:p>
          <a:p>
            <a:pPr lvl="1"/>
            <a:r>
              <a:rPr lang="zh-CN" altLang="en-US" sz="2200" dirty="0"/>
              <a:t>常量</a:t>
            </a:r>
            <a:endParaRPr lang="en-US" altLang="zh-CN" sz="2200" dirty="0"/>
          </a:p>
          <a:p>
            <a:pPr lvl="1"/>
            <a:r>
              <a:rPr lang="zh-CN" altLang="en-US" sz="2200" dirty="0"/>
              <a:t>数组</a:t>
            </a:r>
            <a:endParaRPr lang="en-US" altLang="zh-CN" sz="2200" dirty="0"/>
          </a:p>
          <a:p>
            <a:pPr lvl="1"/>
            <a:r>
              <a:rPr lang="zh-CN" altLang="en-US" sz="2200" dirty="0"/>
              <a:t>函数</a:t>
            </a:r>
          </a:p>
          <a:p>
            <a:pPr lvl="1"/>
            <a:r>
              <a:rPr lang="zh-CN" altLang="en-US" sz="2200" dirty="0"/>
              <a:t>类对象</a:t>
            </a:r>
            <a:endParaRPr lang="en-US" altLang="zh-CN" sz="2200" dirty="0"/>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DB469FDE-EF9E-41F5-B6F6-0D4146E6BB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961886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marL="0" indent="0">
              <a:buNone/>
            </a:pPr>
            <a:r>
              <a:rPr lang="zh-CN" altLang="en-US" dirty="0">
                <a:solidFill>
                  <a:schemeClr val="accent6">
                    <a:lumMod val="75000"/>
                  </a:schemeClr>
                </a:solidFill>
              </a:rPr>
              <a:t>程序执行后的显示结果如下：</a:t>
            </a:r>
            <a:endParaRPr lang="zh-CN" altLang="en-US" sz="3200" dirty="0">
              <a:solidFill>
                <a:schemeClr val="accent6">
                  <a:lumMod val="75000"/>
                </a:schemeClr>
              </a:solidFill>
            </a:endParaRPr>
          </a:p>
          <a:p>
            <a:pPr algn="just">
              <a:lnSpc>
                <a:spcPct val="85000"/>
              </a:lnSpc>
              <a:buNone/>
            </a:pPr>
            <a:endParaRPr lang="en-US" altLang="zh-CN" dirty="0">
              <a:solidFill>
                <a:schemeClr val="tx2"/>
              </a:solidFill>
            </a:endParaRPr>
          </a:p>
          <a:p>
            <a:pPr algn="just">
              <a:lnSpc>
                <a:spcPct val="85000"/>
              </a:lnSpc>
              <a:buNone/>
            </a:pPr>
            <a:r>
              <a:rPr lang="en-US" altLang="zh-CN" dirty="0"/>
              <a:t>max?/min? -- input 1/0 :</a:t>
            </a:r>
            <a:r>
              <a:rPr lang="en-US" altLang="zh-CN" dirty="0">
                <a:solidFill>
                  <a:srgbClr val="FF0000"/>
                </a:solidFill>
              </a:rPr>
              <a:t>1</a:t>
            </a:r>
          </a:p>
          <a:p>
            <a:pPr algn="just">
              <a:lnSpc>
                <a:spcPct val="85000"/>
              </a:lnSpc>
              <a:buNone/>
            </a:pPr>
            <a:r>
              <a:rPr lang="en-US" altLang="zh-CN" dirty="0"/>
              <a:t>For MAX: input 2 integer numbers ==&gt; a, b :</a:t>
            </a:r>
            <a:r>
              <a:rPr lang="en-US" altLang="zh-CN" dirty="0">
                <a:solidFill>
                  <a:srgbClr val="FF0000"/>
                </a:solidFill>
              </a:rPr>
              <a:t>22 -3</a:t>
            </a:r>
          </a:p>
          <a:p>
            <a:pPr algn="just">
              <a:lnSpc>
                <a:spcPct val="85000"/>
              </a:lnSpc>
              <a:buNone/>
            </a:pPr>
            <a:r>
              <a:rPr lang="en-US" altLang="zh-CN" dirty="0"/>
              <a:t>max(</a:t>
            </a:r>
            <a:r>
              <a:rPr lang="en-US" altLang="zh-CN" dirty="0" err="1"/>
              <a:t>a,b</a:t>
            </a:r>
            <a:r>
              <a:rPr lang="en-US" altLang="zh-CN" dirty="0"/>
              <a:t>)==&gt;22</a:t>
            </a:r>
            <a:endParaRPr lang="zh-CN" altLang="en-US" sz="3200" dirty="0"/>
          </a:p>
        </p:txBody>
      </p:sp>
      <p:sp>
        <p:nvSpPr>
          <p:cNvPr id="17" name="矩形 16">
            <a:hlinkClick r:id="" action="ppaction://noaction"/>
            <a:extLst>
              <a:ext uri="{FF2B5EF4-FFF2-40B4-BE49-F238E27FC236}">
                <a16:creationId xmlns:a16="http://schemas.microsoft.com/office/drawing/2014/main" id="{30F71227-DB2F-4310-9E54-A95A094DC0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03376066-AA3E-4A0E-A2B2-45DB11DAC0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6E586FF-5C89-430F-B9D4-AF0C5B42A4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45C907D6-AFD4-4A08-B2CC-47E1B40E4C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233A031A-8505-4FE3-BEB2-C6A0416EBD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9C4DFD59-B3E9-4C5B-8C24-AA937EA5FC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31DD84DE-925A-44D0-9EC2-F71FCCAAC9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465D1410-E242-4FB3-B38E-711715C3C9A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9499381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pPr>
              <a:buNone/>
            </a:pPr>
            <a:r>
              <a:rPr lang="en-US" altLang="zh-CN"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f1(</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f2(</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f3(</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f4</a:t>
            </a:r>
            <a:r>
              <a:rPr lang="en-US" altLang="zh-CN" sz="2400" b="1" dirty="0">
                <a:solidFill>
                  <a:schemeClr val="tx2"/>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a:t>
            </a:r>
            <a:endParaRPr lang="en-US" altLang="zh-CN" sz="2400" b="1" dirty="0"/>
          </a:p>
          <a:p>
            <a:pPr lvl="1"/>
            <a:r>
              <a:rPr lang="zh-CN" altLang="en-US" dirty="0"/>
              <a:t>设</a:t>
            </a:r>
            <a:r>
              <a:rPr lang="en-US" altLang="zh-CN" dirty="0"/>
              <a:t>f1,f2,f3,f4 </a:t>
            </a:r>
            <a:r>
              <a:rPr lang="zh-CN" altLang="en-US" dirty="0"/>
              <a:t>是</a:t>
            </a:r>
            <a:r>
              <a:rPr lang="en-US" altLang="zh-CN" dirty="0"/>
              <a:t>4 </a:t>
            </a:r>
            <a:r>
              <a:rPr lang="zh-CN" altLang="en-US" dirty="0"/>
              <a:t>个已说明的函数，这时，下面的说明和赋值，就有合法与不合法的区别：</a:t>
            </a:r>
            <a:endParaRPr lang="en-US" altLang="zh-CN" dirty="0"/>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)=&amp;f1;</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pf1)(</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)=&amp;f1;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不合法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=&amp;f4;</a:t>
            </a:r>
            <a:r>
              <a:rPr lang="zh-CN" altLang="en-US"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=&amp;f2;</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不合法</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=&amp;f3;</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p:txBody>
      </p:sp>
      <p:sp>
        <p:nvSpPr>
          <p:cNvPr id="18" name="矩形 17">
            <a:hlinkClick r:id="" action="ppaction://noaction"/>
            <a:extLst>
              <a:ext uri="{FF2B5EF4-FFF2-40B4-BE49-F238E27FC236}">
                <a16:creationId xmlns:a16="http://schemas.microsoft.com/office/drawing/2014/main" id="{5D129013-9B5E-4FBB-AC7F-8FF36A7BA4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2A32AE78-903B-468A-8805-A5C43E8607F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50506738-C610-4263-85C8-0131730795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68707B0C-9621-40EA-BE73-45B8ED758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8B3AEEC1-5E64-45F2-A1EA-1BC221D9D7D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D8DAF247-9206-4D38-AD70-FDB02B669D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C7A14DC5-D117-442B-9683-D90862A673A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265C8F1B-DD65-4F1B-BA1B-B39BC1CE52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980027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函数指针做参数</a:t>
            </a:r>
          </a:p>
        </p:txBody>
      </p:sp>
      <p:sp>
        <p:nvSpPr>
          <p:cNvPr id="3" name="内容占位符 2"/>
          <p:cNvSpPr>
            <a:spLocks noGrp="1"/>
          </p:cNvSpPr>
          <p:nvPr>
            <p:ph idx="1"/>
          </p:nvPr>
        </p:nvSpPr>
        <p:spPr/>
        <p:txBody>
          <a:bodyPr/>
          <a:lstStyle/>
          <a:p>
            <a:r>
              <a:rPr lang="en-US" altLang="zh-CN" dirty="0"/>
              <a:t>C</a:t>
            </a:r>
            <a:r>
              <a:rPr lang="zh-CN" altLang="en-US" dirty="0"/>
              <a:t>＋＋语言本身不允许把函数作为参数，有了函数指针，就可以通过函数指针，把函数作为参数使用。</a:t>
            </a:r>
          </a:p>
          <a:p>
            <a:pPr lvl="1"/>
            <a:r>
              <a:rPr lang="zh-CN" altLang="en-US" dirty="0">
                <a:solidFill>
                  <a:srgbClr val="C00000"/>
                </a:solidFill>
              </a:rPr>
              <a:t>例如：</a:t>
            </a:r>
            <a:r>
              <a:rPr lang="zh-CN" altLang="en-US" dirty="0"/>
              <a:t>用来计算函数定积分的函数</a:t>
            </a:r>
            <a:r>
              <a:rPr lang="en-US" altLang="zh-CN" dirty="0" err="1"/>
              <a:t>simpson</a:t>
            </a:r>
            <a:r>
              <a:rPr lang="zh-CN" altLang="en-US" dirty="0"/>
              <a:t>（），对于不同的函数计算其定积分值，应有一个函数参数，在</a:t>
            </a:r>
            <a:r>
              <a:rPr lang="en-US" altLang="zh-CN" dirty="0"/>
              <a:t>C</a:t>
            </a:r>
            <a:r>
              <a:rPr lang="zh-CN" altLang="en-US" dirty="0"/>
              <a:t>＋＋程序中用函数指针可以方便地解决这个问题：</a:t>
            </a:r>
            <a:endParaRPr lang="en-US" altLang="zh-CN" dirty="0"/>
          </a:p>
          <a:p>
            <a:pPr>
              <a:buNone/>
            </a:pPr>
            <a:r>
              <a:rPr lang="en-US" altLang="zh-CN" sz="2000"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simpson</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pf</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  </a:t>
            </a:r>
          </a:p>
          <a:p>
            <a:pPr lvl="2"/>
            <a:r>
              <a:rPr lang="zh-CN" altLang="en-US" dirty="0"/>
              <a:t>参数</a:t>
            </a:r>
            <a:r>
              <a:rPr lang="en-US" altLang="zh-CN" dirty="0" err="1"/>
              <a:t>a,b</a:t>
            </a:r>
            <a:r>
              <a:rPr lang="en-US" altLang="zh-CN" dirty="0"/>
              <a:t> </a:t>
            </a:r>
            <a:r>
              <a:rPr lang="zh-CN" altLang="en-US" dirty="0"/>
              <a:t>给出定积分的上下限，函数指针</a:t>
            </a:r>
            <a:r>
              <a:rPr lang="en-US" altLang="zh-CN" dirty="0" err="1"/>
              <a:t>pf</a:t>
            </a:r>
            <a:r>
              <a:rPr lang="en-US" altLang="zh-CN" dirty="0"/>
              <a:t> </a:t>
            </a:r>
            <a:r>
              <a:rPr lang="zh-CN" altLang="en-US" dirty="0"/>
              <a:t>则指向被积函数（函数体从略）。在使用时可以对不同的浮点函数和上下限，调用</a:t>
            </a:r>
            <a:r>
              <a:rPr lang="en-US" altLang="zh-CN" dirty="0" err="1"/>
              <a:t>simpson</a:t>
            </a:r>
            <a:r>
              <a:rPr lang="en-US" altLang="zh-CN" dirty="0"/>
              <a:t>()</a:t>
            </a:r>
            <a:r>
              <a:rPr lang="zh-CN" altLang="en-US" dirty="0"/>
              <a:t>计算其定积分</a:t>
            </a:r>
          </a:p>
        </p:txBody>
      </p:sp>
      <p:sp>
        <p:nvSpPr>
          <p:cNvPr id="18" name="矩形 17">
            <a:hlinkClick r:id="" action="ppaction://noaction"/>
            <a:extLst>
              <a:ext uri="{FF2B5EF4-FFF2-40B4-BE49-F238E27FC236}">
                <a16:creationId xmlns:a16="http://schemas.microsoft.com/office/drawing/2014/main" id="{71266C74-CBE9-4563-B146-C16A62A19B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0A2EA6BF-7F6D-403F-ABD1-DA2E5D8CEC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A346A075-B722-4CDA-9BE0-7C51EA079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F8ABB6E3-E9E8-4A3B-BF32-D48EA1F566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3" action="ppaction://hlinksldjump"/>
            <a:extLst>
              <a:ext uri="{FF2B5EF4-FFF2-40B4-BE49-F238E27FC236}">
                <a16:creationId xmlns:a16="http://schemas.microsoft.com/office/drawing/2014/main" id="{10FA04E4-4C5E-4C21-ADB7-40AB293889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0814B7C2-D59A-4B1E-8584-CDA6793A220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78A3BC8-5EC9-49C1-AC3F-6B682B2017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4981A151-6215-4384-BAA8-C6BCA4706CE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8616073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56" y="1639218"/>
            <a:ext cx="8401048" cy="4685382"/>
          </a:xfrm>
        </p:spPr>
        <p:txBody>
          <a:bodyPr/>
          <a:lstStyle/>
          <a:p>
            <a:r>
              <a:rPr lang="zh-CN" altLang="en-US" dirty="0"/>
              <a:t>根据给出的函数原型，设计函数，计算定积分并上机验证。</a:t>
            </a:r>
            <a:endParaRPr lang="en-US" altLang="zh-CN" dirty="0"/>
          </a:p>
          <a:p>
            <a:pPr lvl="1"/>
            <a:r>
              <a:rPr lang="zh-CN" altLang="en-US" dirty="0"/>
              <a:t>计算定积分的函数原型</a:t>
            </a:r>
            <a:endParaRPr lang="en-US" altLang="zh-CN" dirty="0"/>
          </a:p>
          <a:p>
            <a:pPr>
              <a:buNone/>
            </a:pPr>
            <a:r>
              <a:rPr lang="en-US" altLang="zh-CN" sz="20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integral(</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(*fun)(</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a:t>
            </a:r>
          </a:p>
          <a:p>
            <a:pPr lvl="1"/>
            <a:r>
              <a:rPr lang="zh-CN" altLang="en-US" dirty="0"/>
              <a:t>计算以下</a:t>
            </a:r>
            <a:r>
              <a:rPr lang="en-US" altLang="zh-CN" dirty="0"/>
              <a:t>5</a:t>
            </a:r>
            <a:r>
              <a:rPr lang="zh-CN" altLang="en-US" dirty="0"/>
              <a:t>个定积分</a:t>
            </a:r>
            <a:endParaRPr lang="en-US" altLang="zh-CN" dirty="0"/>
          </a:p>
          <a:p>
            <a:pPr lvl="2"/>
            <a:endParaRPr lang="zh-CN" altLang="en-US" dirty="0"/>
          </a:p>
        </p:txBody>
      </p:sp>
      <p:graphicFrame>
        <p:nvGraphicFramePr>
          <p:cNvPr id="6" name="对象 5"/>
          <p:cNvGraphicFramePr>
            <a:graphicFrameLocks noChangeAspect="1"/>
          </p:cNvGraphicFramePr>
          <p:nvPr/>
        </p:nvGraphicFramePr>
        <p:xfrm>
          <a:off x="1285852" y="4317903"/>
          <a:ext cx="2428892" cy="487165"/>
        </p:xfrm>
        <a:graphic>
          <a:graphicData uri="http://schemas.openxmlformats.org/presentationml/2006/ole">
            <mc:AlternateContent xmlns:mc="http://schemas.openxmlformats.org/markup-compatibility/2006">
              <mc:Choice xmlns:v="urn:schemas-microsoft-com:vml" Requires="v">
                <p:oleObj spid="_x0000_s2460" name="Equation" r:id="rId4" imgW="25298400" imgH="7620000" progId="">
                  <p:embed/>
                </p:oleObj>
              </mc:Choice>
              <mc:Fallback>
                <p:oleObj name="Equation" r:id="rId4" imgW="25298400" imgH="7620000" progId="">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4317903"/>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285852" y="4902101"/>
          <a:ext cx="2603500" cy="487362"/>
        </p:xfrm>
        <a:graphic>
          <a:graphicData uri="http://schemas.openxmlformats.org/presentationml/2006/ole">
            <mc:AlternateContent xmlns:mc="http://schemas.openxmlformats.org/markup-compatibility/2006">
              <mc:Choice xmlns:v="urn:schemas-microsoft-com:vml" Requires="v">
                <p:oleObj spid="_x0000_s2461" name="Equation" r:id="rId6" imgW="27127200" imgH="7620000" progId="">
                  <p:embed/>
                </p:oleObj>
              </mc:Choice>
              <mc:Fallback>
                <p:oleObj name="Equation" r:id="rId6" imgW="27127200" imgH="7620000" progId="">
                  <p:embed/>
                  <p:pic>
                    <p:nvPicPr>
                      <p:cNvPr id="20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2" y="4902101"/>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285852" y="5554563"/>
          <a:ext cx="1463675" cy="466725"/>
        </p:xfrm>
        <a:graphic>
          <a:graphicData uri="http://schemas.openxmlformats.org/presentationml/2006/ole">
            <mc:AlternateContent xmlns:mc="http://schemas.openxmlformats.org/markup-compatibility/2006">
              <mc:Choice xmlns:v="urn:schemas-microsoft-com:vml" Requires="v">
                <p:oleObj spid="_x0000_s2462" name="Equation" r:id="rId8" imgW="15240000" imgH="7315200" progId="">
                  <p:embed/>
                </p:oleObj>
              </mc:Choice>
              <mc:Fallback>
                <p:oleObj name="Equation" r:id="rId8" imgW="15240000" imgH="7315200" progId="">
                  <p:embed/>
                  <p:pic>
                    <p:nvPicPr>
                      <p:cNvPr id="205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852" y="5554563"/>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4595813" y="4317901"/>
          <a:ext cx="2809875" cy="487362"/>
        </p:xfrm>
        <a:graphic>
          <a:graphicData uri="http://schemas.openxmlformats.org/presentationml/2006/ole">
            <mc:AlternateContent xmlns:mc="http://schemas.openxmlformats.org/markup-compatibility/2006">
              <mc:Choice xmlns:v="urn:schemas-microsoft-com:vml" Requires="v">
                <p:oleObj spid="_x0000_s2463" name="Equation" r:id="rId10" imgW="29260800" imgH="7620000" progId="">
                  <p:embed/>
                </p:oleObj>
              </mc:Choice>
              <mc:Fallback>
                <p:oleObj name="Equation" r:id="rId10" imgW="29260800" imgH="7620000" progId="">
                  <p:embed/>
                  <p:pic>
                    <p:nvPicPr>
                      <p:cNvPr id="205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5813" y="4317901"/>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72000" y="4889401"/>
          <a:ext cx="2633662" cy="487362"/>
        </p:xfrm>
        <a:graphic>
          <a:graphicData uri="http://schemas.openxmlformats.org/presentationml/2006/ole">
            <mc:AlternateContent xmlns:mc="http://schemas.openxmlformats.org/markup-compatibility/2006">
              <mc:Choice xmlns:v="urn:schemas-microsoft-com:vml" Requires="v">
                <p:oleObj spid="_x0000_s2464" name="Equation" r:id="rId12" imgW="27432000" imgH="7620000" progId="">
                  <p:embed/>
                </p:oleObj>
              </mc:Choice>
              <mc:Fallback>
                <p:oleObj name="Equation" r:id="rId12" imgW="27432000" imgH="7620000" progId="">
                  <p:embed/>
                  <p:pic>
                    <p:nvPicPr>
                      <p:cNvPr id="205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4889401"/>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a:extLst>
              <a:ext uri="{FF2B5EF4-FFF2-40B4-BE49-F238E27FC236}">
                <a16:creationId xmlns:a16="http://schemas.microsoft.com/office/drawing/2014/main" id="{AF314DC4-D3E5-4644-AA09-673800DC6FBC}"/>
              </a:ext>
            </a:extLst>
          </p:cNvPr>
          <p:cNvSpPr>
            <a:spLocks noGrp="1"/>
          </p:cNvSpPr>
          <p:nvPr>
            <p:ph type="title"/>
          </p:nvPr>
        </p:nvSpPr>
        <p:spPr/>
        <p:txBody>
          <a:bodyPr/>
          <a:lstStyle/>
          <a:p>
            <a:r>
              <a:rPr lang="en-US" altLang="zh-CN" dirty="0"/>
              <a:t>【</a:t>
            </a:r>
            <a:r>
              <a:rPr lang="zh-CN" altLang="en-US" dirty="0"/>
              <a:t>练习</a:t>
            </a:r>
            <a:r>
              <a:rPr lang="en-US" altLang="zh-CN" dirty="0"/>
              <a:t>】</a:t>
            </a:r>
            <a:endParaRPr lang="zh-CN" altLang="en-US" dirty="0"/>
          </a:p>
        </p:txBody>
      </p:sp>
      <p:sp>
        <p:nvSpPr>
          <p:cNvPr id="23" name="矩形 22">
            <a:hlinkClick r:id="" action="ppaction://noaction"/>
            <a:extLst>
              <a:ext uri="{FF2B5EF4-FFF2-40B4-BE49-F238E27FC236}">
                <a16:creationId xmlns:a16="http://schemas.microsoft.com/office/drawing/2014/main" id="{7C5AF637-7EF5-4794-B633-865E8497BF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4" name="矩形 23">
            <a:hlinkClick r:id="" action="ppaction://noaction"/>
            <a:extLst>
              <a:ext uri="{FF2B5EF4-FFF2-40B4-BE49-F238E27FC236}">
                <a16:creationId xmlns:a16="http://schemas.microsoft.com/office/drawing/2014/main" id="{D6E4B763-A17A-4808-BB12-5BCB1CEA9A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a:extLst>
              <a:ext uri="{FF2B5EF4-FFF2-40B4-BE49-F238E27FC236}">
                <a16:creationId xmlns:a16="http://schemas.microsoft.com/office/drawing/2014/main" id="{2BF82ACA-89AB-444E-B21F-E6C9504092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6" name="矩形 25">
            <a:hlinkClick r:id="" action="ppaction://noaction"/>
            <a:extLst>
              <a:ext uri="{FF2B5EF4-FFF2-40B4-BE49-F238E27FC236}">
                <a16:creationId xmlns:a16="http://schemas.microsoft.com/office/drawing/2014/main" id="{F27267D6-BFC3-4137-9E63-56A8A66E79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rId14" action="ppaction://hlinksldjump"/>
            <a:extLst>
              <a:ext uri="{FF2B5EF4-FFF2-40B4-BE49-F238E27FC236}">
                <a16:creationId xmlns:a16="http://schemas.microsoft.com/office/drawing/2014/main" id="{463EB188-F747-4893-B8CE-432850D778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3B09B5B-5A85-4ECA-9566-1C796120C7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513E1004-FE38-46E2-934E-E7DBAE4F9F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8" name="矩形 27">
            <a:hlinkClick r:id="" action="ppaction://noaction"/>
            <a:extLst>
              <a:ext uri="{FF2B5EF4-FFF2-40B4-BE49-F238E27FC236}">
                <a16:creationId xmlns:a16="http://schemas.microsoft.com/office/drawing/2014/main" id="{3AA84596-D3C0-47DF-9C10-193B3562D0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26042819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D9ECB8D-C285-4830-8D00-ACC5A01D509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的含义是（     ）</a:t>
            </a:r>
          </a:p>
        </p:txBody>
      </p:sp>
      <p:sp>
        <p:nvSpPr>
          <p:cNvPr id="7" name="文本框 6">
            <a:extLst>
              <a:ext uri="{FF2B5EF4-FFF2-40B4-BE49-F238E27FC236}">
                <a16:creationId xmlns:a16="http://schemas.microsoft.com/office/drawing/2014/main" id="{AC0069BE-B5E2-40E4-8E98-E89868C9002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是一个函数名，该函数返回值是指针</a:t>
            </a:r>
          </a:p>
        </p:txBody>
      </p:sp>
      <p:sp>
        <p:nvSpPr>
          <p:cNvPr id="8" name="文本框 7">
            <a:extLst>
              <a:ext uri="{FF2B5EF4-FFF2-40B4-BE49-F238E27FC236}">
                <a16:creationId xmlns:a16="http://schemas.microsoft.com/office/drawing/2014/main" id="{0CAB8629-3AE9-4330-BA09-F11294BBECC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是一个指向一维数组的指针变量</a:t>
            </a:r>
          </a:p>
        </p:txBody>
      </p:sp>
      <p:sp>
        <p:nvSpPr>
          <p:cNvPr id="9" name="文本框 8">
            <a:extLst>
              <a:ext uri="{FF2B5EF4-FFF2-40B4-BE49-F238E27FC236}">
                <a16:creationId xmlns:a16="http://schemas.microsoft.com/office/drawing/2014/main" id="{9B38D709-765E-4948-BA97-29E2DAC67ED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是一个指向函数的指针，该函数返回值是整数</a:t>
            </a:r>
          </a:p>
        </p:txBody>
      </p:sp>
      <p:sp>
        <p:nvSpPr>
          <p:cNvPr id="10" name="文本框 9">
            <a:extLst>
              <a:ext uri="{FF2B5EF4-FFF2-40B4-BE49-F238E27FC236}">
                <a16:creationId xmlns:a16="http://schemas.microsoft.com/office/drawing/2014/main" id="{AD63A1DF-B747-4AE3-BD88-F3BDE827D7B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以上都不对</a:t>
            </a:r>
          </a:p>
        </p:txBody>
      </p:sp>
      <p:sp>
        <p:nvSpPr>
          <p:cNvPr id="11" name="椭圆 10">
            <a:extLst>
              <a:ext uri="{FF2B5EF4-FFF2-40B4-BE49-F238E27FC236}">
                <a16:creationId xmlns:a16="http://schemas.microsoft.com/office/drawing/2014/main" id="{7652B225-B8E6-433A-9939-08100CBF8153}"/>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64EFA34-BADC-4906-AC7F-0DD76E800D5B}"/>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D667043-686C-4847-8C5A-52BDA9C8D40E}"/>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9A56FF56-23B6-426B-B774-FFD561EB444A}"/>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4FEF4CF-94E9-4448-8EB2-7503C4FC296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57D2C7B0-2A94-458E-A597-426C55E460D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E7EA6F8-B1AA-44BF-AE6C-08FFCD6A456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F9F9A21-ACE3-4DD0-A07A-ECCD49658FC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7BB9C671-39FB-4959-AA4B-D3C275C6DF0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151730F4-2306-4200-8814-4B4C43F3450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6078083F-2A28-4B99-9B35-0BD4F37717A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643163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0062" y="234721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1600" y="1419527"/>
            <a:ext cx="792162" cy="788989"/>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1600" y="2344043"/>
            <a:ext cx="792162" cy="788988"/>
            <a:chOff x="854055" y="1643050"/>
            <a:chExt cx="792165" cy="788992"/>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3" name="矩形 52">
            <a:hlinkClick r:id="rId4" action="ppaction://hlinksldjump"/>
            <a:extLst>
              <a:ext uri="{FF2B5EF4-FFF2-40B4-BE49-F238E27FC236}">
                <a16:creationId xmlns:a16="http://schemas.microsoft.com/office/drawing/2014/main" id="{A47E000E-E292-466A-AA33-B4B4C7E430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a:extLst>
              <a:ext uri="{FF2B5EF4-FFF2-40B4-BE49-F238E27FC236}">
                <a16:creationId xmlns:a16="http://schemas.microsoft.com/office/drawing/2014/main" id="{C5EBC3A7-7D14-485E-A3A0-C40BD13AFC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5" name="矩形 54">
            <a:hlinkClick r:id="" action="ppaction://noaction"/>
            <a:extLst>
              <a:ext uri="{FF2B5EF4-FFF2-40B4-BE49-F238E27FC236}">
                <a16:creationId xmlns:a16="http://schemas.microsoft.com/office/drawing/2014/main" id="{44FD20AD-C5DC-48C3-B0EF-6CD140F955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57" name="矩形 56">
            <a:hlinkClick r:id="" action="ppaction://noaction"/>
            <a:extLst>
              <a:ext uri="{FF2B5EF4-FFF2-40B4-BE49-F238E27FC236}">
                <a16:creationId xmlns:a16="http://schemas.microsoft.com/office/drawing/2014/main" id="{46F32E8F-E600-453C-970A-CB7B835D1D7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62" name="五边形 24">
            <a:extLst>
              <a:ext uri="{FF2B5EF4-FFF2-40B4-BE49-F238E27FC236}">
                <a16:creationId xmlns:a16="http://schemas.microsoft.com/office/drawing/2014/main" id="{DAE74B39-47C5-4D45-87BE-14B558FBA14C}"/>
              </a:ext>
            </a:extLst>
          </p:cNvPr>
          <p:cNvSpPr/>
          <p:nvPr/>
        </p:nvSpPr>
        <p:spPr bwMode="auto">
          <a:xfrm flipH="1">
            <a:off x="2040062" y="3297031"/>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3" name="组合 28">
            <a:extLst>
              <a:ext uri="{FF2B5EF4-FFF2-40B4-BE49-F238E27FC236}">
                <a16:creationId xmlns:a16="http://schemas.microsoft.com/office/drawing/2014/main" id="{994747F8-0FE5-4F35-941E-168787C35421}"/>
              </a:ext>
            </a:extLst>
          </p:cNvPr>
          <p:cNvGrpSpPr>
            <a:grpSpLocks/>
          </p:cNvGrpSpPr>
          <p:nvPr/>
        </p:nvGrpSpPr>
        <p:grpSpPr bwMode="auto">
          <a:xfrm>
            <a:off x="1641600" y="3293855"/>
            <a:ext cx="792162" cy="788988"/>
            <a:chOff x="854055" y="1643050"/>
            <a:chExt cx="792165" cy="788992"/>
          </a:xfrm>
        </p:grpSpPr>
        <p:sp>
          <p:nvSpPr>
            <p:cNvPr id="64" name="椭圆 63">
              <a:extLst>
                <a:ext uri="{FF2B5EF4-FFF2-40B4-BE49-F238E27FC236}">
                  <a16:creationId xmlns:a16="http://schemas.microsoft.com/office/drawing/2014/main" id="{A1CC501A-68C8-4F5E-90B4-46D61E4C67CA}"/>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5" name="图片 22" descr="NANKAI.png">
              <a:extLst>
                <a:ext uri="{FF2B5EF4-FFF2-40B4-BE49-F238E27FC236}">
                  <a16:creationId xmlns:a16="http://schemas.microsoft.com/office/drawing/2014/main" id="{DF4E83C8-A7E3-42B5-A370-A7AD1CFF2DB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6" name="TextBox 43">
            <a:extLst>
              <a:ext uri="{FF2B5EF4-FFF2-40B4-BE49-F238E27FC236}">
                <a16:creationId xmlns:a16="http://schemas.microsoft.com/office/drawing/2014/main" id="{AE30072C-7CCF-4C58-A3A9-7B1681F230F4}"/>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67" name="矩形 66">
            <a:hlinkClick r:id="" action="ppaction://noaction"/>
            <a:extLst>
              <a:ext uri="{FF2B5EF4-FFF2-40B4-BE49-F238E27FC236}">
                <a16:creationId xmlns:a16="http://schemas.microsoft.com/office/drawing/2014/main" id="{ED95A039-E72E-49EB-949D-BC388F3E8B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68" name="矩形 67">
            <a:hlinkClick r:id="" action="ppaction://noaction"/>
            <a:extLst>
              <a:ext uri="{FF2B5EF4-FFF2-40B4-BE49-F238E27FC236}">
                <a16:creationId xmlns:a16="http://schemas.microsoft.com/office/drawing/2014/main" id="{73AEC012-AAC6-48FC-B413-3BE532D849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9" name="矩形 68">
            <a:hlinkClick r:id="" action="ppaction://noaction"/>
            <a:extLst>
              <a:ext uri="{FF2B5EF4-FFF2-40B4-BE49-F238E27FC236}">
                <a16:creationId xmlns:a16="http://schemas.microsoft.com/office/drawing/2014/main" id="{4F5CA451-310F-44C3-AB22-6886B1068B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70" name="矩形 69">
            <a:hlinkClick r:id="" action="ppaction://noaction"/>
            <a:extLst>
              <a:ext uri="{FF2B5EF4-FFF2-40B4-BE49-F238E27FC236}">
                <a16:creationId xmlns:a16="http://schemas.microsoft.com/office/drawing/2014/main" id="{D23A1F17-A3AA-4D86-A4D5-5CD1E8A47C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354042638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937D4D31-4E6E-44C5-BF9A-E7E813588816}"/>
              </a:ext>
            </a:extLst>
          </p:cNvPr>
          <p:cNvSpPr>
            <a:spLocks noGrp="1"/>
          </p:cNvSpPr>
          <p:nvPr>
            <p:ph type="ctrTitle"/>
          </p:nvPr>
        </p:nvSpPr>
        <p:spPr/>
        <p:txBody>
          <a:bodyPr/>
          <a:lstStyle/>
          <a:p>
            <a:r>
              <a:rPr lang="zh-CN" altLang="en-US" dirty="0"/>
              <a:t>动态内存分配</a:t>
            </a:r>
          </a:p>
        </p:txBody>
      </p:sp>
      <p:sp>
        <p:nvSpPr>
          <p:cNvPr id="10" name="TextBox 8">
            <a:extLst>
              <a:ext uri="{FF2B5EF4-FFF2-40B4-BE49-F238E27FC236}">
                <a16:creationId xmlns:a16="http://schemas.microsoft.com/office/drawing/2014/main" id="{E5C1B6EC-5D11-47C8-9D77-4CD8B8092862}"/>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7497F124-11B0-4553-BB29-C81A1A6F460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D01D10C0-5CE5-4D53-97AB-77BA7B2F494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748148942"/>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静态存储区</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栈区</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堆</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自动分配内存空间并初始化，空间始终有效</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全局变量</a:t>
            </a:r>
            <a:endParaRPr kumimoji="0" lang="en-US" altLang="zh-CN"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静态变量</a:t>
            </a:r>
          </a:p>
        </p:txBody>
      </p:sp>
      <p:sp>
        <p:nvSpPr>
          <p:cNvPr id="13" name="TextBox 12"/>
          <p:cNvSpPr txBox="1"/>
          <p:nvPr/>
        </p:nvSpPr>
        <p:spPr>
          <a:xfrm>
            <a:off x="3857620" y="2928934"/>
            <a:ext cx="1714512"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分配内存空间不进行初始化，随时释放该空间</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自动变量</a:t>
            </a:r>
          </a:p>
        </p:txBody>
      </p:sp>
      <p:sp>
        <p:nvSpPr>
          <p:cNvPr id="14" name="TextBox 13"/>
          <p:cNvSpPr txBox="1"/>
          <p:nvPr/>
        </p:nvSpPr>
        <p:spPr>
          <a:xfrm>
            <a:off x="6215074" y="2928934"/>
            <a:ext cx="1714512" cy="156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动态内存分配</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分配内存</a:t>
            </a:r>
            <a:endParaRPr kumimoji="0" lang="en-US" altLang="zh-CN"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回收内存</a:t>
            </a:r>
          </a:p>
        </p:txBody>
      </p:sp>
      <p:sp>
        <p:nvSpPr>
          <p:cNvPr id="22" name="矩形 21">
            <a:hlinkClick r:id="rId2" action="ppaction://hlinksldjump"/>
            <a:extLst>
              <a:ext uri="{FF2B5EF4-FFF2-40B4-BE49-F238E27FC236}">
                <a16:creationId xmlns:a16="http://schemas.microsoft.com/office/drawing/2014/main" id="{24045FED-23AD-4A89-A788-481445E84A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1" name="矩形 30">
            <a:hlinkClick r:id="" action="ppaction://noaction"/>
            <a:extLst>
              <a:ext uri="{FF2B5EF4-FFF2-40B4-BE49-F238E27FC236}">
                <a16:creationId xmlns:a16="http://schemas.microsoft.com/office/drawing/2014/main" id="{C586C072-69CA-46BF-94C4-4739790BE1D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64B4CB17-9A42-4D97-9889-3DA1EA3076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3" name="矩形 32">
            <a:hlinkClick r:id="" action="ppaction://noaction"/>
            <a:extLst>
              <a:ext uri="{FF2B5EF4-FFF2-40B4-BE49-F238E27FC236}">
                <a16:creationId xmlns:a16="http://schemas.microsoft.com/office/drawing/2014/main" id="{4C7CAC2B-6B11-40B3-AE2D-56F0E8B8AA1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27484A01-CCAB-4689-A513-7130B394CA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5" name="矩形 34">
            <a:hlinkClick r:id="" action="ppaction://noaction"/>
            <a:extLst>
              <a:ext uri="{FF2B5EF4-FFF2-40B4-BE49-F238E27FC236}">
                <a16:creationId xmlns:a16="http://schemas.microsoft.com/office/drawing/2014/main" id="{9B54E217-EE15-4249-9116-B918A9E414D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6" name="矩形 35">
            <a:hlinkClick r:id="" action="ppaction://noaction"/>
            <a:extLst>
              <a:ext uri="{FF2B5EF4-FFF2-40B4-BE49-F238E27FC236}">
                <a16:creationId xmlns:a16="http://schemas.microsoft.com/office/drawing/2014/main" id="{E97057C3-ABBF-42BA-A43A-47454C30476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7" name="矩形 36">
            <a:hlinkClick r:id="" action="ppaction://noaction"/>
            <a:extLst>
              <a:ext uri="{FF2B5EF4-FFF2-40B4-BE49-F238E27FC236}">
                <a16:creationId xmlns:a16="http://schemas.microsoft.com/office/drawing/2014/main" id="{41218866-2045-4202-8761-007E6C5D43D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29190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3" name="内容占位符 2"/>
          <p:cNvSpPr>
            <a:spLocks noGrp="1"/>
          </p:cNvSpPr>
          <p:nvPr>
            <p:ph idx="1"/>
          </p:nvPr>
        </p:nvSpPr>
        <p:spPr/>
        <p:txBody>
          <a:bodyPr/>
          <a:lstStyle/>
          <a:p>
            <a:r>
              <a:rPr lang="zh-CN" altLang="en-US" dirty="0"/>
              <a:t>未初始化的指针处于</a:t>
            </a:r>
            <a:r>
              <a:rPr lang="zh-CN" altLang="en-US" dirty="0">
                <a:solidFill>
                  <a:srgbClr val="FF0000"/>
                </a:solidFill>
              </a:rPr>
              <a:t>悬挂</a:t>
            </a:r>
            <a:r>
              <a:rPr lang="zh-CN" altLang="en-US" dirty="0"/>
              <a:t>状态，用人工方式分配内存空间</a:t>
            </a:r>
            <a:endParaRPr lang="en-US" altLang="zh-CN" dirty="0"/>
          </a:p>
          <a:p>
            <a:r>
              <a:rPr lang="zh-CN" altLang="en-US" dirty="0"/>
              <a:t>解决未知空间大小的内存管理问题</a:t>
            </a:r>
            <a:endParaRPr lang="en-US" altLang="zh-CN" dirty="0"/>
          </a:p>
          <a:p>
            <a:pPr lvl="1"/>
            <a:r>
              <a:rPr lang="zh-CN" altLang="en-US" dirty="0"/>
              <a:t>无法预知需要的内存空间大小</a:t>
            </a:r>
            <a:endParaRPr lang="en-US" altLang="zh-CN" dirty="0"/>
          </a:p>
          <a:p>
            <a:pPr lvl="2"/>
            <a:r>
              <a:rPr lang="zh-CN" altLang="en-US" dirty="0"/>
              <a:t>如未知大小的数组</a:t>
            </a:r>
            <a:endParaRPr lang="en-US" altLang="zh-CN" dirty="0"/>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count;</a:t>
            </a:r>
          </a:p>
          <a:p>
            <a:pPr marL="457200" lvl="1" indent="0">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&gt;&gt;count;</a:t>
            </a:r>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[count];</a:t>
            </a:r>
          </a:p>
          <a:p>
            <a:pPr lvl="1"/>
            <a:r>
              <a:rPr lang="en-US" altLang="zh-CN" dirty="0"/>
              <a:t>/*</a:t>
            </a:r>
            <a:r>
              <a:rPr lang="zh-CN" altLang="en-US" dirty="0"/>
              <a:t>将指针</a:t>
            </a:r>
            <a:r>
              <a:rPr lang="en-US" altLang="zh-CN" dirty="0"/>
              <a:t>a</a:t>
            </a:r>
            <a:r>
              <a:rPr lang="zh-CN" altLang="en-US" dirty="0"/>
              <a:t>与包含</a:t>
            </a:r>
            <a:r>
              <a:rPr lang="en-US" altLang="zh-CN" dirty="0"/>
              <a:t>count</a:t>
            </a:r>
            <a:r>
              <a:rPr lang="zh-CN" altLang="en-US" dirty="0"/>
              <a:t>个元素的数组关联，该数组没有名字，通过指针</a:t>
            </a:r>
            <a:r>
              <a:rPr lang="en-US" altLang="zh-CN" dirty="0"/>
              <a:t>a</a:t>
            </a:r>
            <a:r>
              <a:rPr lang="zh-CN" altLang="en-US" dirty="0"/>
              <a:t>访问</a:t>
            </a:r>
            <a:r>
              <a:rPr lang="en-US" altLang="zh-CN" dirty="0"/>
              <a:t>*/</a:t>
            </a:r>
            <a:endParaRPr lang="zh-CN" altLang="en-US" dirty="0"/>
          </a:p>
        </p:txBody>
      </p:sp>
      <p:sp>
        <p:nvSpPr>
          <p:cNvPr id="20" name="矩形 19">
            <a:hlinkClick r:id="rId3" action="ppaction://hlinksldjump"/>
            <a:extLst>
              <a:ext uri="{FF2B5EF4-FFF2-40B4-BE49-F238E27FC236}">
                <a16:creationId xmlns:a16="http://schemas.microsoft.com/office/drawing/2014/main" id="{E49AEE83-D2AF-4711-8CF4-BF08AC0145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A8C48125-1E09-4FF6-9822-7AFB3BDFCC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A6F29AA-D9A5-49F9-A228-29B87A449B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213977BE-C3BC-4102-9C91-21821A6461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A12CBE9-0DFB-477D-9A45-0D367EDDE1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AAD5E1E2-27B7-43B2-8865-5098F19848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A24C048F-7BF2-46D2-8950-E0AB931949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6C876DD8-0108-468C-9D27-113224CFBB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3431893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动态内存分配运算符</a:t>
            </a:r>
          </a:p>
        </p:txBody>
      </p:sp>
      <p:sp>
        <p:nvSpPr>
          <p:cNvPr id="3" name="内容占位符 2"/>
          <p:cNvSpPr>
            <a:spLocks noGrp="1"/>
          </p:cNvSpPr>
          <p:nvPr>
            <p:ph idx="1"/>
          </p:nvPr>
        </p:nvSpPr>
        <p:spPr>
          <a:xfrm>
            <a:off x="457200" y="1844824"/>
            <a:ext cx="8153400" cy="4727448"/>
          </a:xfrm>
        </p:spPr>
        <p:txBody>
          <a:bodyPr/>
          <a:lstStyle/>
          <a:p>
            <a:r>
              <a:rPr lang="zh-CN" altLang="en-US" dirty="0"/>
              <a:t>内存分配运算符</a:t>
            </a:r>
            <a:r>
              <a:rPr lang="en-US" altLang="zh-CN" dirty="0"/>
              <a:t>new</a:t>
            </a:r>
          </a:p>
          <a:p>
            <a:pPr>
              <a:lnSpc>
                <a:spcPct val="90000"/>
              </a:lnSpc>
              <a:buNone/>
            </a:pPr>
            <a:r>
              <a:rPr lang="en-US" altLang="zh-CN" sz="2400" dirty="0">
                <a:solidFill>
                  <a:schemeClr val="hlink"/>
                </a:solidFill>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a:t>
            </a:r>
            <a:r>
              <a:rPr lang="zh-CN" altLang="en-US" sz="2400" b="1" dirty="0">
                <a:solidFill>
                  <a:schemeClr val="tx2"/>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//动态变量</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&lt;元素个数&gt; ]  </a:t>
            </a:r>
            <a:r>
              <a:rPr lang="zh-CN" altLang="en-US" sz="2400" b="1" dirty="0">
                <a:solidFill>
                  <a:srgbClr val="00B050"/>
                </a:solidFill>
                <a:latin typeface="Courier New" pitchFamily="49" charset="0"/>
                <a:cs typeface="Courier New" pitchFamily="49" charset="0"/>
              </a:rPr>
              <a:t>//动态数组</a:t>
            </a:r>
            <a:endParaRPr lang="en-US" altLang="zh-CN" sz="2400" b="1" dirty="0">
              <a:solidFill>
                <a:srgbClr val="00B050"/>
              </a:solidFill>
              <a:latin typeface="Courier New" pitchFamily="49" charset="0"/>
              <a:cs typeface="Courier New" pitchFamily="49" charset="0"/>
            </a:endParaRPr>
          </a:p>
          <a:p>
            <a:pPr lvl="2"/>
            <a:r>
              <a:rPr lang="zh-CN" altLang="en-US" dirty="0"/>
              <a:t>生成一个（或一批)所给类型的</a:t>
            </a:r>
            <a:r>
              <a:rPr lang="zh-CN" altLang="en-US" dirty="0">
                <a:solidFill>
                  <a:srgbClr val="FF0000"/>
                </a:solidFill>
              </a:rPr>
              <a:t>无名动态变量</a:t>
            </a:r>
            <a:r>
              <a:rPr lang="zh-CN" altLang="en-US" dirty="0"/>
              <a:t>,返回所生成变量的一个指针值(首地址)</a:t>
            </a:r>
            <a:endParaRPr lang="en-US" altLang="zh-CN" dirty="0"/>
          </a:p>
          <a:p>
            <a:r>
              <a:rPr lang="zh-CN" altLang="en-US" dirty="0"/>
              <a:t>释放内存运算符</a:t>
            </a:r>
            <a:r>
              <a:rPr lang="en-US" altLang="zh-CN" dirty="0"/>
              <a:t>delete</a:t>
            </a:r>
          </a:p>
          <a:p>
            <a:pPr>
              <a:spcBef>
                <a:spcPts val="0"/>
              </a:spcBef>
              <a:buNone/>
            </a:pPr>
            <a:r>
              <a:rPr lang="zh-CN" altLang="en-US" dirty="0">
                <a:solidFill>
                  <a:srgbClr val="0000FF"/>
                </a:solidFill>
              </a:rPr>
              <a:t> </a:t>
            </a:r>
            <a:r>
              <a:rPr lang="en-US" altLang="zh-CN" dirty="0">
                <a:solidFill>
                  <a:srgbClr val="0000FF"/>
                </a:solidFill>
              </a:rPr>
              <a:t>		</a:t>
            </a:r>
            <a:r>
              <a:rPr lang="en-US" altLang="zh-CN" sz="2400" b="1" dirty="0">
                <a:solidFill>
                  <a:srgbClr val="0000FF"/>
                </a:solidFill>
                <a:latin typeface="Courier New" pitchFamily="49" charset="0"/>
                <a:cs typeface="Courier New" pitchFamily="49" charset="0"/>
              </a:rPr>
              <a:t>delete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指针&gt; </a:t>
            </a:r>
            <a:r>
              <a:rPr lang="zh-CN" altLang="en-US" sz="2400" b="1" dirty="0">
                <a:solidFill>
                  <a:schemeClr val="tx2"/>
                </a:solidFill>
                <a:latin typeface="Courier New" pitchFamily="49" charset="0"/>
                <a:cs typeface="Courier New" pitchFamily="49" charset="0"/>
              </a:rPr>
              <a:t>	</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&lt;</a:t>
            </a:r>
            <a:r>
              <a:rPr lang="zh-CN" altLang="en-US" sz="2400" b="1" dirty="0">
                <a:latin typeface="Courier New" pitchFamily="49" charset="0"/>
                <a:cs typeface="Courier New" pitchFamily="49" charset="0"/>
              </a:rPr>
              <a:t>指针&gt;    </a:t>
            </a:r>
            <a:endParaRPr lang="en-US" altLang="zh-CN" sz="2400" b="1" dirty="0">
              <a:latin typeface="Courier New" pitchFamily="49" charset="0"/>
              <a:cs typeface="Courier New" pitchFamily="49" charset="0"/>
            </a:endParaRPr>
          </a:p>
          <a:p>
            <a:pPr lvl="2"/>
            <a:r>
              <a:rPr lang="zh-CN" altLang="en-US" dirty="0"/>
              <a:t>释放通过</a:t>
            </a:r>
            <a:r>
              <a:rPr lang="en-US" altLang="zh-CN" dirty="0"/>
              <a:t>new</a:t>
            </a:r>
            <a:r>
              <a:rPr lang="zh-CN" altLang="en-US" dirty="0"/>
              <a:t>生成的动态变量(或动态数组)，但指针变量仍存在</a:t>
            </a:r>
            <a:endParaRPr lang="en-US" altLang="zh-CN" dirty="0"/>
          </a:p>
        </p:txBody>
      </p:sp>
      <p:sp>
        <p:nvSpPr>
          <p:cNvPr id="20" name="矩形 19">
            <a:hlinkClick r:id="rId3" action="ppaction://hlinksldjump"/>
            <a:extLst>
              <a:ext uri="{FF2B5EF4-FFF2-40B4-BE49-F238E27FC236}">
                <a16:creationId xmlns:a16="http://schemas.microsoft.com/office/drawing/2014/main" id="{558943C3-943F-4978-8FD7-D756DE24FD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A6A45D2-DB56-40D4-B492-164576ABDB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42B9370-8864-4DF7-985A-4F83B01C16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4F3A49C8-55AC-4657-A043-22D3989484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07E0FB8C-5205-4BCB-809B-96492210EB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6BA77382-EAF6-4558-B555-6BC726EE2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23239A57-3EB6-448A-85B1-AE7663F1E8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05CE7BA5-5C6B-4CBB-9E37-CBA74C1365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64334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37256" y="1749287"/>
            <a:ext cx="6073330" cy="4570784"/>
          </a:xfrm>
        </p:spPr>
        <p:txBody>
          <a:bodyPr/>
          <a:lstStyle/>
          <a:p>
            <a:pPr lvl="1"/>
            <a:r>
              <a:rPr lang="zh-CN" altLang="en-US" dirty="0"/>
              <a:t>初始化为内存地址</a:t>
            </a:r>
            <a:endParaRPr lang="en-US" altLang="zh-CN" dirty="0"/>
          </a:p>
          <a:p>
            <a:pPr lvl="2"/>
            <a:r>
              <a:rPr lang="zh-CN" altLang="en-US" dirty="0"/>
              <a:t>初始化时，“</a:t>
            </a:r>
            <a:r>
              <a:rPr lang="en-US" altLang="zh-CN" dirty="0"/>
              <a:t>=</a:t>
            </a:r>
            <a:r>
              <a:rPr lang="zh-CN" altLang="en-US" dirty="0"/>
              <a:t>”右边是能够表示地址的值</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 = 18;</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r>
              <a:rPr lang="en-US" altLang="zh-CN" dirty="0">
                <a:solidFill>
                  <a:srgbClr val="007434"/>
                </a:solidFill>
              </a:rPr>
              <a:t> </a:t>
            </a:r>
            <a:r>
              <a:rPr lang="en-US" altLang="zh-CN" b="1" dirty="0">
                <a:solidFill>
                  <a:srgbClr val="007434"/>
                </a:solidFill>
              </a:rPr>
              <a:t>/</a:t>
            </a:r>
            <a:r>
              <a:rPr lang="zh-CN" altLang="en-US" b="1" dirty="0">
                <a:solidFill>
                  <a:srgbClr val="007434"/>
                </a:solidFill>
              </a:rPr>
              <a:t>*</a:t>
            </a:r>
            <a:r>
              <a:rPr lang="en-US" altLang="zh-CN" b="1" dirty="0">
                <a:solidFill>
                  <a:srgbClr val="007434"/>
                </a:solidFill>
              </a:rPr>
              <a:t> p</a:t>
            </a:r>
            <a:r>
              <a:rPr lang="zh-CN" altLang="en-US" b="1" dirty="0">
                <a:solidFill>
                  <a:srgbClr val="007434"/>
                </a:solidFill>
              </a:rPr>
              <a:t>为</a:t>
            </a:r>
            <a:r>
              <a:rPr lang="en-US" altLang="zh-CN" b="1" dirty="0" err="1">
                <a:solidFill>
                  <a:srgbClr val="007434"/>
                </a:solidFill>
              </a:rPr>
              <a:t>int</a:t>
            </a:r>
            <a:r>
              <a:rPr lang="en-US" altLang="zh-CN" b="1" dirty="0">
                <a:solidFill>
                  <a:srgbClr val="007434"/>
                </a:solidFill>
              </a:rPr>
              <a:t>*</a:t>
            </a:r>
            <a:r>
              <a:rPr lang="zh-CN" altLang="en-US" b="1" dirty="0">
                <a:solidFill>
                  <a:srgbClr val="007434"/>
                </a:solidFill>
              </a:rPr>
              <a:t>型变量，其取值为一个</a:t>
            </a:r>
            <a:r>
              <a:rPr lang="en-US" altLang="zh-CN" b="1" dirty="0" err="1">
                <a:solidFill>
                  <a:srgbClr val="007434"/>
                </a:solidFill>
              </a:rPr>
              <a:t>int</a:t>
            </a:r>
            <a:r>
              <a:rPr lang="zh-CN" altLang="en-US" b="1" dirty="0">
                <a:solidFill>
                  <a:srgbClr val="007434"/>
                </a:solidFill>
              </a:rPr>
              <a:t>型变量的地址，也称</a:t>
            </a:r>
            <a:r>
              <a:rPr lang="en-US" altLang="zh-CN" b="1" dirty="0">
                <a:solidFill>
                  <a:srgbClr val="007434"/>
                </a:solidFill>
              </a:rPr>
              <a:t>p</a:t>
            </a:r>
            <a:r>
              <a:rPr lang="zh-CN" altLang="en-US" b="1" dirty="0">
                <a:solidFill>
                  <a:srgbClr val="007434"/>
                </a:solidFill>
              </a:rPr>
              <a:t>为指向</a:t>
            </a:r>
            <a:r>
              <a:rPr lang="en-US" altLang="zh-CN" b="1" dirty="0" err="1">
                <a:solidFill>
                  <a:srgbClr val="007434"/>
                </a:solidFill>
              </a:rPr>
              <a:t>int</a:t>
            </a:r>
            <a:r>
              <a:rPr lang="zh-CN" altLang="en-US" b="1" dirty="0">
                <a:solidFill>
                  <a:srgbClr val="007434"/>
                </a:solidFill>
              </a:rPr>
              <a:t>型数据的指针变量（简称指针）；</a:t>
            </a:r>
            <a:endParaRPr lang="en-US" altLang="zh-CN" b="1" dirty="0">
              <a:solidFill>
                <a:srgbClr val="007434"/>
              </a:solidFill>
            </a:endParaRPr>
          </a:p>
          <a:p>
            <a:pPr marL="914400" lvl="2" indent="0">
              <a:buNone/>
            </a:pPr>
            <a:r>
              <a:rPr lang="en-US" altLang="zh-CN" b="1" dirty="0">
                <a:solidFill>
                  <a:srgbClr val="007434"/>
                </a:solidFill>
              </a:rPr>
              <a:t>&amp;</a:t>
            </a:r>
            <a:r>
              <a:rPr lang="zh-CN" altLang="en-US" b="1" dirty="0">
                <a:solidFill>
                  <a:srgbClr val="007434"/>
                </a:solidFill>
              </a:rPr>
              <a:t>作单目运算符时为“取变量地址”*</a:t>
            </a:r>
            <a:r>
              <a:rPr lang="en-US" altLang="zh-CN" b="1" dirty="0">
                <a:solidFill>
                  <a:srgbClr val="007434"/>
                </a:solidFill>
              </a:rPr>
              <a:t>/</a:t>
            </a:r>
          </a:p>
          <a:p>
            <a:pPr lvl="1"/>
            <a:r>
              <a:rPr lang="zh-CN" altLang="en-US" dirty="0"/>
              <a:t>初始化为</a:t>
            </a:r>
            <a:r>
              <a:rPr lang="en-US" altLang="zh-CN" dirty="0" err="1"/>
              <a:t>nullptr</a:t>
            </a:r>
            <a:endParaRPr lang="en-US" altLang="zh-CN" dirty="0"/>
          </a:p>
          <a:p>
            <a:pPr lvl="2"/>
            <a:r>
              <a:rPr lang="zh-CN" altLang="en-US" dirty="0"/>
              <a:t>空指针，表示指针不指向任何变量的地址</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 = </a:t>
            </a:r>
            <a:r>
              <a:rPr lang="en-US" altLang="zh-CN" b="1" dirty="0" err="1">
                <a:solidFill>
                  <a:srgbClr val="0000FF"/>
                </a:solidFill>
                <a:latin typeface="Courier New" pitchFamily="49" charset="0"/>
                <a:cs typeface="Courier New" pitchFamily="49" charset="0"/>
              </a:rPr>
              <a:t>nullptr</a:t>
            </a:r>
            <a:r>
              <a:rPr lang="en-US" altLang="zh-CN" b="1" dirty="0">
                <a:latin typeface="Courier New" pitchFamily="49" charset="0"/>
                <a:cs typeface="Courier New" pitchFamily="49" charset="0"/>
              </a:rPr>
              <a:t>;</a:t>
            </a:r>
            <a:r>
              <a:rPr lang="en-US" altLang="zh-CN" b="1" dirty="0">
                <a:solidFill>
                  <a:srgbClr val="007434"/>
                </a:solidFill>
              </a:rPr>
              <a:t> //</a:t>
            </a:r>
            <a:r>
              <a:rPr lang="zh-CN" altLang="en-US" b="1" dirty="0">
                <a:solidFill>
                  <a:srgbClr val="007434"/>
                </a:solidFill>
              </a:rPr>
              <a:t>空指针常量</a:t>
            </a:r>
            <a:endParaRPr lang="en-US" altLang="zh-CN" b="1" dirty="0">
              <a:latin typeface="Courier New" pitchFamily="49" charset="0"/>
              <a:cs typeface="Courier New" pitchFamily="49" charset="0"/>
            </a:endParaRP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NULL; </a:t>
            </a:r>
            <a:r>
              <a:rPr lang="en-US" altLang="zh-CN" b="1" dirty="0">
                <a:solidFill>
                  <a:srgbClr val="007434"/>
                </a:solidFill>
              </a:rPr>
              <a:t>//</a:t>
            </a:r>
            <a:r>
              <a:rPr lang="zh-CN" altLang="en-US" b="1" dirty="0">
                <a:solidFill>
                  <a:srgbClr val="007434"/>
                </a:solidFill>
              </a:rPr>
              <a:t>旧标准写法，含义同</a:t>
            </a:r>
            <a:r>
              <a:rPr lang="en-US" altLang="zh-CN" b="1" dirty="0" err="1">
                <a:solidFill>
                  <a:srgbClr val="007434"/>
                </a:solidFill>
              </a:rPr>
              <a:t>nullptr</a:t>
            </a:r>
            <a:r>
              <a:rPr lang="zh-CN" altLang="en-US" b="1" dirty="0">
                <a:solidFill>
                  <a:srgbClr val="007434"/>
                </a:solidFill>
              </a:rPr>
              <a:t>，宏定义</a:t>
            </a:r>
            <a:r>
              <a:rPr lang="en-US" altLang="zh-CN" b="1" dirty="0">
                <a:solidFill>
                  <a:srgbClr val="007434"/>
                </a:solidFill>
              </a:rPr>
              <a:t>NULL</a:t>
            </a:r>
            <a:r>
              <a:rPr lang="zh-CN" altLang="en-US" b="1" dirty="0">
                <a:solidFill>
                  <a:srgbClr val="007434"/>
                </a:solidFill>
              </a:rPr>
              <a:t>为整数</a:t>
            </a:r>
            <a:r>
              <a:rPr lang="en-US" altLang="zh-CN" b="1" dirty="0">
                <a:solidFill>
                  <a:srgbClr val="007434"/>
                </a:solidFill>
              </a:rPr>
              <a:t>0</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0; </a:t>
            </a:r>
            <a:endParaRPr lang="en-US" altLang="zh-CN" b="1" dirty="0">
              <a:solidFill>
                <a:srgbClr val="007434"/>
              </a:solidFill>
            </a:endParaRPr>
          </a:p>
        </p:txBody>
      </p:sp>
      <p:graphicFrame>
        <p:nvGraphicFramePr>
          <p:cNvPr id="6" name="Group 67"/>
          <p:cNvGraphicFramePr>
            <a:graphicFrameLocks noGrp="1"/>
          </p:cNvGraphicFramePr>
          <p:nvPr/>
        </p:nvGraphicFramePr>
        <p:xfrm>
          <a:off x="615617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7" name="Group 65"/>
          <p:cNvGraphicFramePr>
            <a:graphicFrameLocks noGrp="1"/>
          </p:cNvGraphicFramePr>
          <p:nvPr/>
        </p:nvGraphicFramePr>
        <p:xfrm>
          <a:off x="790877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8" name="Line 27"/>
          <p:cNvSpPr>
            <a:spLocks noChangeShapeType="1"/>
          </p:cNvSpPr>
          <p:nvPr/>
        </p:nvSpPr>
        <p:spPr bwMode="auto">
          <a:xfrm>
            <a:off x="691817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8335584" y="2038344"/>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0" name="Text Box 56"/>
          <p:cNvSpPr txBox="1">
            <a:spLocks noChangeArrowheads="1"/>
          </p:cNvSpPr>
          <p:nvPr/>
        </p:nvSpPr>
        <p:spPr bwMode="auto">
          <a:xfrm>
            <a:off x="6513366" y="203834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7" name="Picture 2"/>
          <p:cNvPicPr>
            <a:picLocks noChangeAspect="1" noChangeArrowheads="1"/>
          </p:cNvPicPr>
          <p:nvPr/>
        </p:nvPicPr>
        <p:blipFill>
          <a:blip r:embed="rId4" cstate="print"/>
          <a:srcRect/>
          <a:stretch>
            <a:fillRect/>
          </a:stretch>
        </p:blipFill>
        <p:spPr bwMode="auto">
          <a:xfrm>
            <a:off x="829929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6107538" y="4975448"/>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sp>
        <p:nvSpPr>
          <p:cNvPr id="13" name="Line 27"/>
          <p:cNvSpPr>
            <a:spLocks noChangeShapeType="1"/>
          </p:cNvSpPr>
          <p:nvPr/>
        </p:nvSpPr>
        <p:spPr bwMode="auto">
          <a:xfrm>
            <a:off x="6869538" y="5356448"/>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464728" y="4442048"/>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graphicFrame>
        <p:nvGraphicFramePr>
          <p:cNvPr id="15" name="Group 65"/>
          <p:cNvGraphicFramePr>
            <a:graphicFrameLocks noGrp="1"/>
          </p:cNvGraphicFramePr>
          <p:nvPr/>
        </p:nvGraphicFramePr>
        <p:xfrm>
          <a:off x="7893496" y="497069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pic>
        <p:nvPicPr>
          <p:cNvPr id="18" name="Picture 3"/>
          <p:cNvPicPr>
            <a:picLocks noChangeAspect="1" noChangeArrowheads="1"/>
          </p:cNvPicPr>
          <p:nvPr/>
        </p:nvPicPr>
        <p:blipFill>
          <a:blip r:embed="rId5" cstate="print"/>
          <a:srcRect/>
          <a:stretch>
            <a:fillRect/>
          </a:stretch>
        </p:blipFill>
        <p:spPr bwMode="auto">
          <a:xfrm>
            <a:off x="8358605" y="5042109"/>
            <a:ext cx="249237" cy="542925"/>
          </a:xfrm>
          <a:prstGeom prst="rect">
            <a:avLst/>
          </a:prstGeom>
          <a:noFill/>
          <a:ln w="9525">
            <a:miter lim="800000"/>
            <a:headEnd/>
            <a:tailEnd/>
          </a:ln>
          <a:effectLst/>
        </p:spPr>
      </p:pic>
      <p:sp>
        <p:nvSpPr>
          <p:cNvPr id="16" name="矩形 15">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7" name="矩形 26">
            <a:hlinkClick r:id="" action="ppaction://noaction"/>
            <a:extLst>
              <a:ext uri="{FF2B5EF4-FFF2-40B4-BE49-F238E27FC236}">
                <a16:creationId xmlns:a16="http://schemas.microsoft.com/office/drawing/2014/main" id="{78FC24AA-893D-468F-8778-19FE9FFB58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39003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动态变量</a:t>
            </a:r>
          </a:p>
        </p:txBody>
      </p:sp>
      <p:sp>
        <p:nvSpPr>
          <p:cNvPr id="3" name="内容占位符 2"/>
          <p:cNvSpPr>
            <a:spLocks noGrp="1"/>
          </p:cNvSpPr>
          <p:nvPr>
            <p:ph idx="1"/>
          </p:nvPr>
        </p:nvSpPr>
        <p:spPr/>
        <p:txBody>
          <a:bodyPr/>
          <a:lstStyle/>
          <a:p>
            <a:r>
              <a:rPr lang="zh-CN" altLang="en-US" dirty="0"/>
              <a:t>运算符</a:t>
            </a:r>
            <a:r>
              <a:rPr lang="en-US" altLang="zh-CN" dirty="0"/>
              <a:t>new</a:t>
            </a:r>
            <a:r>
              <a:rPr lang="zh-CN" altLang="en-US" dirty="0"/>
              <a:t>在动态分配内存的同时，又说明了一种变量</a:t>
            </a:r>
            <a:r>
              <a:rPr lang="en-US" altLang="zh-CN" dirty="0"/>
              <a:t>——</a:t>
            </a:r>
            <a:r>
              <a:rPr lang="zh-CN" altLang="en-US" dirty="0">
                <a:solidFill>
                  <a:srgbClr val="FF0000"/>
                </a:solidFill>
              </a:rPr>
              <a:t>无名</a:t>
            </a:r>
            <a:r>
              <a:rPr lang="zh-CN" altLang="en-US" dirty="0"/>
              <a:t>动态变量</a:t>
            </a:r>
            <a:endParaRPr lang="en-US" altLang="zh-CN" dirty="0"/>
          </a:p>
          <a:p>
            <a:pPr lvl="1"/>
            <a:r>
              <a:rPr lang="zh-CN" altLang="en-US" dirty="0"/>
              <a:t>没有变量名</a:t>
            </a:r>
            <a:endParaRPr lang="en-US" altLang="zh-CN" dirty="0"/>
          </a:p>
          <a:p>
            <a:pPr lvl="1"/>
            <a:r>
              <a:rPr lang="zh-CN" altLang="en-US" dirty="0"/>
              <a:t>由指针指向该变量的地址</a:t>
            </a:r>
            <a:endParaRPr lang="en-US" altLang="zh-CN" dirty="0"/>
          </a:p>
          <a:p>
            <a:pPr lvl="1"/>
            <a:r>
              <a:rPr lang="zh-CN" altLang="en-US" dirty="0"/>
              <a:t>由指针变量的取内容表达式访问该变量的值</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(5);</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{5};</a:t>
            </a:r>
          </a:p>
          <a:p>
            <a:pPr lvl="2">
              <a:buNone/>
            </a:pPr>
            <a:r>
              <a:rPr lang="en-US" altLang="zh-CN" dirty="0">
                <a:solidFill>
                  <a:srgbClr val="00B050"/>
                </a:solidFill>
              </a:rPr>
              <a:t>//</a:t>
            </a:r>
            <a:r>
              <a:rPr lang="zh-CN" altLang="en-US" dirty="0">
                <a:solidFill>
                  <a:srgbClr val="00B050"/>
                </a:solidFill>
              </a:rPr>
              <a:t>生成动态变量并赋初值</a:t>
            </a:r>
            <a:r>
              <a:rPr lang="en-US" altLang="zh-CN" dirty="0">
                <a:solidFill>
                  <a:srgbClr val="00B050"/>
                </a:solidFill>
              </a:rPr>
              <a:t>5</a:t>
            </a:r>
          </a:p>
          <a:p>
            <a:pPr lvl="2">
              <a:buNone/>
            </a:pPr>
            <a:r>
              <a:rPr lang="en-US" altLang="zh-CN" dirty="0">
                <a:solidFill>
                  <a:srgbClr val="00B050"/>
                </a:solidFill>
              </a:rPr>
              <a:t>//</a:t>
            </a:r>
            <a:r>
              <a:rPr lang="zh-CN" altLang="en-US" dirty="0">
                <a:solidFill>
                  <a:srgbClr val="00B050"/>
                </a:solidFill>
              </a:rPr>
              <a:t>动态变量没有名字，其所在地址为</a:t>
            </a:r>
            <a:r>
              <a:rPr lang="en-US" altLang="zh-CN" dirty="0">
                <a:solidFill>
                  <a:srgbClr val="00B050"/>
                </a:solidFill>
              </a:rPr>
              <a:t>p</a:t>
            </a:r>
            <a:r>
              <a:rPr lang="zh-CN" altLang="en-US" dirty="0">
                <a:solidFill>
                  <a:srgbClr val="00B050"/>
                </a:solidFill>
              </a:rPr>
              <a:t>，其值为</a:t>
            </a:r>
            <a:r>
              <a:rPr lang="en-US" altLang="zh-CN" dirty="0">
                <a:solidFill>
                  <a:srgbClr val="00B050"/>
                </a:solidFill>
              </a:rPr>
              <a:t>*p</a:t>
            </a:r>
            <a:endParaRPr lang="zh-CN" altLang="en-US" dirty="0">
              <a:solidFill>
                <a:srgbClr val="00B050"/>
              </a:solidFill>
            </a:endParaRPr>
          </a:p>
        </p:txBody>
      </p:sp>
      <p:sp>
        <p:nvSpPr>
          <p:cNvPr id="28" name="矩形 27">
            <a:hlinkClick r:id="rId2" action="ppaction://hlinksldjump"/>
            <a:extLst>
              <a:ext uri="{FF2B5EF4-FFF2-40B4-BE49-F238E27FC236}">
                <a16:creationId xmlns:a16="http://schemas.microsoft.com/office/drawing/2014/main" id="{374E9243-6A78-428F-92F3-FB2234B925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B4F77DD9-01FE-445D-AF10-B470A4BFD7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E731C52E-8975-4AED-8DA5-3CECAD62A5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1" name="矩形 30">
            <a:hlinkClick r:id="" action="ppaction://noaction"/>
            <a:extLst>
              <a:ext uri="{FF2B5EF4-FFF2-40B4-BE49-F238E27FC236}">
                <a16:creationId xmlns:a16="http://schemas.microsoft.com/office/drawing/2014/main" id="{67256D9E-8D7E-432A-BFFD-FB700DF032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C6C0EC5F-8382-49C3-97AD-2DB59076B9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3" name="矩形 32">
            <a:hlinkClick r:id="" action="ppaction://noaction"/>
            <a:extLst>
              <a:ext uri="{FF2B5EF4-FFF2-40B4-BE49-F238E27FC236}">
                <a16:creationId xmlns:a16="http://schemas.microsoft.com/office/drawing/2014/main" id="{F6DBF955-C9A8-44FA-8114-629D3FA51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33EA02A7-2385-4093-9857-D2F7437B2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5" name="矩形 34">
            <a:hlinkClick r:id="" action="ppaction://noaction"/>
            <a:extLst>
              <a:ext uri="{FF2B5EF4-FFF2-40B4-BE49-F238E27FC236}">
                <a16:creationId xmlns:a16="http://schemas.microsoft.com/office/drawing/2014/main" id="{AE94207C-51C8-4C16-A63B-47A600D4E2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9252709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使用运算符</a:t>
            </a:r>
            <a:r>
              <a:rPr lang="en-US" altLang="zh-CN" dirty="0"/>
              <a:t>new</a:t>
            </a:r>
            <a:r>
              <a:rPr lang="zh-CN" altLang="en-US" dirty="0"/>
              <a:t>动态分配一组相同类型的内存空间</a:t>
            </a:r>
            <a:r>
              <a:rPr lang="en-US" altLang="zh-CN" dirty="0"/>
              <a:t>——</a:t>
            </a:r>
            <a:r>
              <a:rPr lang="zh-CN" altLang="en-US" dirty="0">
                <a:solidFill>
                  <a:srgbClr val="FF0000"/>
                </a:solidFill>
              </a:rPr>
              <a:t>无名</a:t>
            </a:r>
            <a:r>
              <a:rPr lang="zh-CN" altLang="en-US" dirty="0"/>
              <a:t>动态数组（一维数组）</a:t>
            </a:r>
            <a:endParaRPr lang="en-US" altLang="zh-CN" dirty="0"/>
          </a:p>
          <a:p>
            <a:pPr lvl="1"/>
            <a:r>
              <a:rPr lang="zh-CN" altLang="en-US" dirty="0"/>
              <a:t>没有数组名</a:t>
            </a:r>
            <a:endParaRPr lang="en-US" altLang="zh-CN" dirty="0"/>
          </a:p>
          <a:p>
            <a:pPr lvl="1"/>
            <a:r>
              <a:rPr lang="zh-CN" altLang="en-US" dirty="0"/>
              <a:t>由指针指向该数组的首地址</a:t>
            </a:r>
            <a:endParaRPr lang="en-US" altLang="zh-CN" dirty="0"/>
          </a:p>
          <a:p>
            <a:pPr lvl="1"/>
            <a:r>
              <a:rPr lang="zh-CN" altLang="en-US" dirty="0"/>
              <a:t>通过指针的“移动</a:t>
            </a:r>
            <a:r>
              <a:rPr lang="en-US" altLang="zh-CN" dirty="0"/>
              <a:t>+</a:t>
            </a:r>
            <a:r>
              <a:rPr lang="zh-CN" altLang="en-US" dirty="0"/>
              <a:t>取内容”访问动态数组中的元素</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457200" lvl="1" indent="0">
              <a:buNone/>
            </a:pPr>
            <a:r>
              <a:rPr lang="en-US" altLang="zh-CN" dirty="0"/>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*pa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[5];</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=0;i&lt;5;i++)</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a:t>
            </a:r>
            <a:endParaRPr lang="zh-CN" altLang="en-US" sz="20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一维动态数组</a:t>
            </a:r>
          </a:p>
        </p:txBody>
      </p:sp>
      <p:sp>
        <p:nvSpPr>
          <p:cNvPr id="22" name="矩形 21">
            <a:hlinkClick r:id="rId2" action="ppaction://hlinksldjump"/>
            <a:extLst>
              <a:ext uri="{FF2B5EF4-FFF2-40B4-BE49-F238E27FC236}">
                <a16:creationId xmlns:a16="http://schemas.microsoft.com/office/drawing/2014/main" id="{0C1A72A6-BC65-493F-A22A-B47D659538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E34BAB9D-8A70-4143-963B-1820975008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160E0B05-EE31-4A2A-9ADC-554557E1386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5" name="矩形 24">
            <a:hlinkClick r:id="" action="ppaction://noaction"/>
            <a:extLst>
              <a:ext uri="{FF2B5EF4-FFF2-40B4-BE49-F238E27FC236}">
                <a16:creationId xmlns:a16="http://schemas.microsoft.com/office/drawing/2014/main" id="{47D4C3A6-EDB7-4296-8A39-71F1135FA8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1366318C-BE24-45B6-B52A-C9D153CA4E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7" name="矩形 26">
            <a:hlinkClick r:id="" action="ppaction://noaction"/>
            <a:extLst>
              <a:ext uri="{FF2B5EF4-FFF2-40B4-BE49-F238E27FC236}">
                <a16:creationId xmlns:a16="http://schemas.microsoft.com/office/drawing/2014/main" id="{6D0A44F9-4223-47B7-AD9B-442AA4965A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6CFEBFF7-8E3C-437F-B6FD-88B68B72417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9" name="矩形 28">
            <a:hlinkClick r:id="" action="ppaction://noaction"/>
            <a:extLst>
              <a:ext uri="{FF2B5EF4-FFF2-40B4-BE49-F238E27FC236}">
                <a16:creationId xmlns:a16="http://schemas.microsoft.com/office/drawing/2014/main" id="{B8A67C82-0D77-45F1-9DE1-8CECF16CEA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42897303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689" y="1196752"/>
            <a:ext cx="8664496"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6.15】</a:t>
            </a:r>
            <a:r>
              <a:rPr lang="zh-CN" altLang="en-US" dirty="0">
                <a:solidFill>
                  <a:srgbClr val="C00000"/>
                </a:solidFill>
              </a:rPr>
              <a:t>从键盘输入整数</a:t>
            </a:r>
            <a:r>
              <a:rPr lang="en-US" altLang="zh-CN" dirty="0">
                <a:solidFill>
                  <a:srgbClr val="C00000"/>
                </a:solidFill>
              </a:rPr>
              <a:t>n</a:t>
            </a:r>
            <a:r>
              <a:rPr lang="zh-CN" altLang="en-US" dirty="0">
                <a:solidFill>
                  <a:srgbClr val="C00000"/>
                </a:solidFill>
              </a:rPr>
              <a:t>，再输入</a:t>
            </a:r>
            <a:r>
              <a:rPr lang="en-US" altLang="zh-CN" dirty="0">
                <a:solidFill>
                  <a:srgbClr val="C00000"/>
                </a:solidFill>
              </a:rPr>
              <a:t>n</a:t>
            </a:r>
            <a:r>
              <a:rPr lang="zh-CN" altLang="en-US" dirty="0">
                <a:solidFill>
                  <a:srgbClr val="C00000"/>
                </a:solidFill>
              </a:rPr>
              <a:t>个</a:t>
            </a:r>
            <a:r>
              <a:rPr lang="en-US" altLang="zh-CN" dirty="0" err="1">
                <a:solidFill>
                  <a:srgbClr val="C00000"/>
                </a:solidFill>
              </a:rPr>
              <a:t>int</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solidFill>
                  <a:srgbClr val="008000"/>
                </a:solidFill>
              </a:rPr>
              <a:t>程序执行后的输入输出结果为:</a:t>
            </a:r>
            <a:endParaRPr lang="zh-CN" altLang="en-US" dirty="0">
              <a:solidFill>
                <a:srgbClr val="0000FF"/>
              </a:solidFill>
            </a:endParaRPr>
          </a:p>
          <a:p>
            <a:pPr>
              <a:buNone/>
            </a:pPr>
            <a:r>
              <a:rPr lang="en-US" altLang="zh-CN" b="1" dirty="0">
                <a:latin typeface="Courier New" panose="02070309020205020404" pitchFamily="49" charset="0"/>
                <a:cs typeface="Courier New" panose="02070309020205020404" pitchFamily="49" charset="0"/>
              </a:rPr>
              <a:t>Input number n: </a:t>
            </a:r>
            <a:r>
              <a:rPr lang="en-US" altLang="zh-CN" b="1" dirty="0">
                <a:solidFill>
                  <a:srgbClr val="0000FF"/>
                </a:solidFill>
                <a:latin typeface="Courier New" panose="02070309020205020404" pitchFamily="49" charset="0"/>
                <a:cs typeface="Courier New" panose="02070309020205020404" pitchFamily="49" charset="0"/>
              </a:rPr>
              <a:t>10</a:t>
            </a:r>
          </a:p>
          <a:p>
            <a:pPr>
              <a:buNone/>
            </a:pPr>
            <a:r>
              <a:rPr lang="en-US" altLang="zh-CN" b="1" dirty="0">
                <a:latin typeface="Courier New" panose="02070309020205020404" pitchFamily="49" charset="0"/>
                <a:cs typeface="Courier New" panose="02070309020205020404" pitchFamily="49" charset="0"/>
              </a:rPr>
              <a:t>Input 10 integers: </a:t>
            </a:r>
            <a:r>
              <a:rPr lang="en-US" altLang="zh-CN" b="1" dirty="0">
                <a:solidFill>
                  <a:srgbClr val="0000FF"/>
                </a:solidFill>
                <a:latin typeface="Courier New" panose="02070309020205020404" pitchFamily="49" charset="0"/>
                <a:cs typeface="Courier New" panose="02070309020205020404" pitchFamily="49" charset="0"/>
              </a:rPr>
              <a:t>1 2 3 4 5 6 7 8 9 10</a:t>
            </a:r>
          </a:p>
          <a:p>
            <a:pPr>
              <a:buNone/>
            </a:pPr>
            <a:r>
              <a:rPr lang="en-US" altLang="zh-CN" b="1" dirty="0">
                <a:latin typeface="Courier New" panose="02070309020205020404" pitchFamily="49" charset="0"/>
                <a:cs typeface="Courier New" panose="02070309020205020404" pitchFamily="49" charset="0"/>
              </a:rPr>
              <a:t>---- The result ----</a:t>
            </a:r>
          </a:p>
          <a:p>
            <a:pPr>
              <a:buNone/>
            </a:pPr>
            <a:r>
              <a:rPr lang="en-US" altLang="zh-CN" b="1" dirty="0">
                <a:latin typeface="Courier New" panose="02070309020205020404" pitchFamily="49" charset="0"/>
                <a:cs typeface="Courier New" panose="02070309020205020404" pitchFamily="49" charset="0"/>
              </a:rPr>
              <a:t>10 9 8 7 6 5 4 3 2 1  </a:t>
            </a:r>
          </a:p>
          <a:p>
            <a:endParaRPr lang="zh-CN" altLang="en-US" dirty="0"/>
          </a:p>
        </p:txBody>
      </p:sp>
      <p:sp>
        <p:nvSpPr>
          <p:cNvPr id="28" name="矩形 27">
            <a:hlinkClick r:id="rId2" action="ppaction://hlinksldjump"/>
            <a:extLst>
              <a:ext uri="{FF2B5EF4-FFF2-40B4-BE49-F238E27FC236}">
                <a16:creationId xmlns:a16="http://schemas.microsoft.com/office/drawing/2014/main" id="{F4CD18CC-D08D-458E-8BC5-3619979D6E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E24E5BE6-EB46-48AE-B0D7-4058FAFC00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BA3CB54D-B7BD-4CC9-AAA2-EF3EEC52EC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1" name="矩形 30">
            <a:hlinkClick r:id="" action="ppaction://noaction"/>
            <a:extLst>
              <a:ext uri="{FF2B5EF4-FFF2-40B4-BE49-F238E27FC236}">
                <a16:creationId xmlns:a16="http://schemas.microsoft.com/office/drawing/2014/main" id="{B3AE3565-4CE8-4A31-A816-8AC54797B9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37B5C8B7-FD12-45A3-9F53-4F891641A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3" name="矩形 32">
            <a:hlinkClick r:id="" action="ppaction://noaction"/>
            <a:extLst>
              <a:ext uri="{FF2B5EF4-FFF2-40B4-BE49-F238E27FC236}">
                <a16:creationId xmlns:a16="http://schemas.microsoft.com/office/drawing/2014/main" id="{68623873-FD92-4624-B610-0D672A3994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260B0972-79E9-4C9B-BB8E-EBE15220B0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5" name="矩形 34">
            <a:hlinkClick r:id="" action="ppaction://noaction"/>
            <a:extLst>
              <a:ext uri="{FF2B5EF4-FFF2-40B4-BE49-F238E27FC236}">
                <a16:creationId xmlns:a16="http://schemas.microsoft.com/office/drawing/2014/main" id="{88148DD7-B601-4C54-B407-6DCE5703C4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3098175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400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 &lt;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n,*a, *p;</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number n: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&gt;&gt;n;</a:t>
            </a:r>
          </a:p>
          <a:p>
            <a:pPr>
              <a:spcBef>
                <a:spcPts val="0"/>
              </a:spcBef>
              <a:buNone/>
            </a:pPr>
            <a:r>
              <a:rPr lang="en-US" altLang="zh-CN" sz="2000" b="1" dirty="0">
                <a:latin typeface="Courier New" pitchFamily="49" charset="0"/>
                <a:cs typeface="Courier New" pitchFamily="49" charset="0"/>
              </a:rPr>
              <a:t>	a = </a:t>
            </a:r>
            <a:r>
              <a:rPr lang="en-US" altLang="zh-CN" sz="2000" b="1" dirty="0">
                <a:solidFill>
                  <a:srgbClr val="0000FF"/>
                </a:solidFill>
                <a:latin typeface="Courier New" pitchFamily="49" charset="0"/>
                <a:cs typeface="Courier New" pitchFamily="49" charset="0"/>
              </a:rPr>
              <a:t>new</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10 integers:"&lt;&lt;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a+i</a:t>
            </a:r>
            <a:r>
              <a:rPr lang="en-US" altLang="zh-CN" sz="2000" b="1" dirty="0">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也可用</a:t>
            </a:r>
            <a:r>
              <a:rPr lang="en-US" altLang="zh-CN" sz="2000" b="1" dirty="0">
                <a:solidFill>
                  <a:srgbClr val="007434"/>
                </a:solidFill>
                <a:latin typeface="Courier New" pitchFamily="49" charset="0"/>
                <a:cs typeface="Courier New" pitchFamily="49" charset="0"/>
              </a:rPr>
              <a:t>a[</a:t>
            </a:r>
            <a:r>
              <a:rPr lang="en-US" altLang="zh-CN" sz="2000" b="1" dirty="0" err="1">
                <a:solidFill>
                  <a:srgbClr val="007434"/>
                </a:solidFill>
                <a:latin typeface="Courier New" pitchFamily="49" charset="0"/>
                <a:cs typeface="Courier New" pitchFamily="49" charset="0"/>
              </a:rPr>
              <a:t>i</a:t>
            </a:r>
            <a:r>
              <a:rPr lang="en-US" altLang="zh-CN" sz="2000" b="1" dirty="0">
                <a:solidFill>
                  <a:srgbClr val="007434"/>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 The result ----"&lt;&lt;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(p=a+n-1; p&gt;=a; p--)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buNone/>
            </a:pPr>
            <a:endParaRPr lang="zh-CN" altLang="en-US" b="1" dirty="0"/>
          </a:p>
        </p:txBody>
      </p:sp>
      <p:sp>
        <p:nvSpPr>
          <p:cNvPr id="20" name="矩形 19">
            <a:hlinkClick r:id="rId2" action="ppaction://hlinksldjump"/>
            <a:extLst>
              <a:ext uri="{FF2B5EF4-FFF2-40B4-BE49-F238E27FC236}">
                <a16:creationId xmlns:a16="http://schemas.microsoft.com/office/drawing/2014/main" id="{4035B000-2ADE-4377-BF93-FE81C1C91B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65A91011-656B-4D95-9148-0505DE74F4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E2AB9EE-5B02-4876-BD19-FB1271BDC9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C8E809DF-E1AE-487A-AB82-E1E1AE349A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70BDB339-D494-4368-A41F-9C83564520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1E5FE9B6-3DDC-47F0-A1A6-28ABFF6453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A33FFE88-0196-4F09-8662-6F59FA5606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52F8FE41-E48E-435A-9F37-E49E192617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873586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63BC68-EAF8-4C67-A928-6ED8B0FF0AE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对使用关键字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new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所开辟的动态存储空间，释放时必须使用（      ）</a:t>
            </a:r>
          </a:p>
        </p:txBody>
      </p:sp>
      <p:sp>
        <p:nvSpPr>
          <p:cNvPr id="7" name="文本框 6">
            <a:extLst>
              <a:ext uri="{FF2B5EF4-FFF2-40B4-BE49-F238E27FC236}">
                <a16:creationId xmlns:a16="http://schemas.microsoft.com/office/drawing/2014/main" id="{D933F34B-2536-459E-869B-ED481FFC880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free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96093B7-AF1E-47E4-AF39-E3F1F25FA1A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delete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6922CB1-26BA-4362-854E-5AE67FA9EF8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release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209ED00-1807-495D-9F25-C807F5C9DB0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destroy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C4FB7B9-6391-4D0A-A2E1-E87188DB803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BDDCD25-E549-4609-8CDC-CD4CE6B48729}"/>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F080491-3F63-4A1A-A49A-19D796265938}"/>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A0682016-627E-4BD9-9498-9FA78BF9B2D8}"/>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A446302F-5801-4FF7-BE85-074AE35990F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AF4AB28-EBD7-46B2-B26A-2322D9E97B7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227A295-1F91-4BD9-A238-3D58E2540CEB}"/>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88B1BD77-6A04-4D8C-8D17-FAF9BAD78511}"/>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7EF4032-C26B-45A6-B3BF-8314BC99FA3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3F07585D-CE90-47D3-AA67-D38D59DBA29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6E8ED7E-9D2D-45D7-97C4-A5791C819A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44185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A455524B-59AE-49D1-822B-6F6626EA423C}"/>
              </a:ext>
            </a:extLst>
          </p:cNvPr>
          <p:cNvSpPr>
            <a:spLocks noGrp="1"/>
          </p:cNvSpPr>
          <p:nvPr>
            <p:ph type="ctrTitle"/>
          </p:nvPr>
        </p:nvSpPr>
        <p:spPr/>
        <p:txBody>
          <a:bodyPr/>
          <a:lstStyle/>
          <a:p>
            <a:r>
              <a:rPr lang="zh-CN" altLang="en-US" dirty="0"/>
              <a:t>二维动态数组</a:t>
            </a:r>
          </a:p>
        </p:txBody>
      </p:sp>
      <p:sp>
        <p:nvSpPr>
          <p:cNvPr id="10" name="TextBox 8">
            <a:extLst>
              <a:ext uri="{FF2B5EF4-FFF2-40B4-BE49-F238E27FC236}">
                <a16:creationId xmlns:a16="http://schemas.microsoft.com/office/drawing/2014/main" id="{76D933DC-4477-4F85-89C6-0689B69985A0}"/>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8BA54B09-406F-4D0F-8A5D-512D1042749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9600B541-37D7-4450-989E-2B3C643EDB0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519287145"/>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二维动态数组</a:t>
            </a:r>
          </a:p>
        </p:txBody>
      </p:sp>
      <p:sp>
        <p:nvSpPr>
          <p:cNvPr id="3" name="内容占位符 2"/>
          <p:cNvSpPr>
            <a:spLocks noGrp="1"/>
          </p:cNvSpPr>
          <p:nvPr>
            <p:ph idx="1"/>
          </p:nvPr>
        </p:nvSpPr>
        <p:spPr/>
        <p:txBody>
          <a:bodyPr/>
          <a:lstStyle/>
          <a:p>
            <a:r>
              <a:rPr lang="zh-CN" altLang="en-US" dirty="0"/>
              <a:t>使用动态内存分配的方式，按行和列分别分配存储空间</a:t>
            </a:r>
            <a:endParaRPr lang="en-US" altLang="zh-CN" dirty="0"/>
          </a:p>
          <a:p>
            <a:pPr>
              <a:spcBef>
                <a:spcPts val="0"/>
              </a:spcBef>
              <a:buNone/>
            </a:pPr>
            <a:r>
              <a:rPr lang="en-US" altLang="zh-CN" sz="2800" b="1" dirty="0">
                <a:solidFill>
                  <a:srgbClr val="0000FF"/>
                </a:solidFill>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*[3];</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为指针，指向具有3个</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数据的数组(即元素均为指针的数组)</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=0;i&lt;3;i++)</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[4];</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分配3批动态空间(每批为4个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大小)，并使上述数组元素指针指向它们。此时的</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实际上是一个3行4列的数组，也可通过</a:t>
            </a:r>
            <a:r>
              <a:rPr lang="en-US" altLang="zh-CN" sz="2400" b="1" dirty="0">
                <a:solidFill>
                  <a:srgbClr val="007434"/>
                </a:solidFill>
                <a:latin typeface="Courier New" pitchFamily="49" charset="0"/>
                <a:cs typeface="Courier New" pitchFamily="49" charset="0"/>
              </a:rPr>
              <a:t>a[</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][j]</a:t>
            </a:r>
            <a:r>
              <a:rPr lang="zh-CN" altLang="en-US" sz="2400" b="1" dirty="0">
                <a:solidFill>
                  <a:srgbClr val="007434"/>
                </a:solidFill>
                <a:latin typeface="Courier New" pitchFamily="49" charset="0"/>
                <a:cs typeface="Courier New" pitchFamily="49" charset="0"/>
              </a:rPr>
              <a:t>的形式访问各元素。</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endParaRPr lang="zh-CN" altLang="en-US" b="1" dirty="0">
              <a:solidFill>
                <a:srgbClr val="007434"/>
              </a:solidFill>
              <a:latin typeface="Courier New" pitchFamily="49" charset="0"/>
              <a:cs typeface="Courier New" pitchFamily="49" charset="0"/>
            </a:endParaRPr>
          </a:p>
        </p:txBody>
      </p:sp>
      <p:sp>
        <p:nvSpPr>
          <p:cNvPr id="15" name="矩形 14">
            <a:hlinkClick r:id="rId3" action="ppaction://hlinksldjump"/>
            <a:extLst>
              <a:ext uri="{FF2B5EF4-FFF2-40B4-BE49-F238E27FC236}">
                <a16:creationId xmlns:a16="http://schemas.microsoft.com/office/drawing/2014/main" id="{BF965725-F3B6-4EB8-B93D-F1A08CFE4D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E5D39E8-1742-412C-994D-35BF3D17C3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97004EA9-04A0-4587-A228-27551D77E6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BA63362C-DE62-4D23-B3F7-D85AD6CFEC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91CCBF7-CEBA-45BA-BB67-127E34D7A4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0" name="矩形 19">
            <a:hlinkClick r:id="" action="ppaction://noaction"/>
            <a:extLst>
              <a:ext uri="{FF2B5EF4-FFF2-40B4-BE49-F238E27FC236}">
                <a16:creationId xmlns:a16="http://schemas.microsoft.com/office/drawing/2014/main" id="{0EF217AE-5A07-406A-BD5D-4D85DA31E2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F35471AE-18C5-46D5-B347-354EBAEA8C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2" name="矩形 21">
            <a:hlinkClick r:id="" action="ppaction://noaction"/>
            <a:extLst>
              <a:ext uri="{FF2B5EF4-FFF2-40B4-BE49-F238E27FC236}">
                <a16:creationId xmlns:a16="http://schemas.microsoft.com/office/drawing/2014/main" id="{8EC24144-1226-4C78-97E1-1E87A0D0F19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615799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6.16】</a:t>
            </a:r>
            <a:r>
              <a:rPr lang="zh-CN" altLang="en-US" dirty="0">
                <a:solidFill>
                  <a:srgbClr val="C00000"/>
                </a:solidFill>
              </a:rPr>
              <a:t>分析程序运行结果</a:t>
            </a:r>
            <a:endParaRPr lang="en-US" altLang="zh-CN" dirty="0">
              <a:solidFill>
                <a:srgbClr val="C00000"/>
              </a:solidFill>
            </a:endParaRPr>
          </a:p>
          <a:p>
            <a:r>
              <a:rPr lang="zh-CN" altLang="en-US" dirty="0">
                <a:solidFill>
                  <a:srgbClr val="C00000"/>
                </a:solidFill>
              </a:rPr>
              <a:t>(利用二重指针实现二维动态数组)</a:t>
            </a:r>
          </a:p>
          <a:p>
            <a:pPr>
              <a:lnSpc>
                <a:spcPct val="80000"/>
              </a:lnSpc>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nSpc>
                <a:spcPct val="80000"/>
              </a:lnSpc>
              <a:buNone/>
            </a:pPr>
            <a:r>
              <a:rPr lang="en-US" altLang="zh-CN" sz="2000" b="1" dirty="0">
                <a:solidFill>
                  <a:srgbClr val="0000FF"/>
                </a:solidFill>
                <a:latin typeface="Courier New" pitchFamily="49" charset="0"/>
                <a:cs typeface="Courier New" pitchFamily="49" charset="0"/>
              </a:rPr>
              <a:t>using</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namespace</a:t>
            </a:r>
            <a:r>
              <a:rPr lang="en-US" altLang="zh-CN" sz="2000" b="1" dirty="0">
                <a:latin typeface="Courier New" pitchFamily="49" charset="0"/>
                <a:cs typeface="Courier New" pitchFamily="49" charset="0"/>
              </a:rPr>
              <a:t> std;</a:t>
            </a:r>
          </a:p>
          <a:p>
            <a:pPr>
              <a:lnSpc>
                <a:spcPct val="80000"/>
              </a:lnSpc>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lin,col,i,j</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lin,col</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任意输入行数</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及列数</a:t>
            </a:r>
            <a:r>
              <a:rPr lang="en-US" altLang="zh-CN" sz="2000" b="1" dirty="0" err="1">
                <a:solidFill>
                  <a:srgbClr val="007434"/>
                </a:solidFill>
                <a:latin typeface="Courier New" pitchFamily="49" charset="0"/>
                <a:cs typeface="Courier New" pitchFamily="49" charset="0"/>
              </a:rPr>
              <a:t>col</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**b;  </a:t>
            </a:r>
          </a:p>
          <a:p>
            <a:pPr>
              <a:lnSpc>
                <a:spcPct val="80000"/>
              </a:lnSpc>
              <a:buNone/>
            </a:pPr>
            <a:r>
              <a:rPr lang="en-US" altLang="zh-CN" sz="2000" b="1" dirty="0">
                <a:latin typeface="Courier New" pitchFamily="49" charset="0"/>
                <a:cs typeface="Courier New" pitchFamily="49" charset="0"/>
              </a:rPr>
              <a:t>	b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lin</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行数)个“</a:t>
            </a:r>
            <a:r>
              <a:rPr lang="en-US" altLang="zh-CN" sz="2000" b="1" dirty="0" err="1">
                <a:solidFill>
                  <a:srgbClr val="007434"/>
                </a:solidFill>
                <a:latin typeface="Courier New" pitchFamily="49" charset="0"/>
                <a:cs typeface="Courier New" pitchFamily="49" charset="0"/>
              </a:rPr>
              <a:t>int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”指针</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可以理解为</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b</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指向一维指针数组</a:t>
            </a:r>
            <a:endPar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与指针数组的“</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”关系类似</a:t>
            </a:r>
          </a:p>
          <a:p>
            <a:pPr>
              <a:lnSpc>
                <a:spcPct val="80000"/>
              </a:lnSpc>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p>
          <a:p>
            <a:pPr>
              <a:lnSpc>
                <a:spcPct val="80000"/>
              </a:lnSpc>
              <a:buNone/>
            </a:pPr>
            <a:r>
              <a:rPr lang="en-US" altLang="zh-CN" sz="2000" b="1" dirty="0">
                <a:solidFill>
                  <a:srgbClr val="00B050"/>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每行有</a:t>
            </a:r>
            <a:r>
              <a:rPr lang="en-US" altLang="zh-CN" sz="2000" b="1" dirty="0" err="1">
                <a:solidFill>
                  <a:srgbClr val="007434"/>
                </a:solidFill>
                <a:latin typeface="Courier New" pitchFamily="49" charset="0"/>
                <a:cs typeface="Courier New" pitchFamily="49" charset="0"/>
              </a:rPr>
              <a:t>col</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列数)个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数</a:t>
            </a:r>
          </a:p>
          <a:p>
            <a:pPr>
              <a:lnSpc>
                <a:spcPct val="80000"/>
              </a:lnSpc>
              <a:buNone/>
            </a:pPr>
            <a:r>
              <a:rPr lang="zh-CN" altLang="en-US"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//此时的</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成为动态(大小)的二维数组</a:t>
            </a:r>
            <a:endParaRPr lang="zh-CN" altLang="en-US" sz="2000" b="1" dirty="0">
              <a:solidFill>
                <a:schemeClr val="tx2"/>
              </a:solidFill>
              <a:latin typeface="Courier New" pitchFamily="49" charset="0"/>
              <a:cs typeface="Courier New" pitchFamily="49" charset="0"/>
            </a:endParaRPr>
          </a:p>
        </p:txBody>
      </p:sp>
      <p:sp>
        <p:nvSpPr>
          <p:cNvPr id="13" name="矩形 12">
            <a:hlinkClick r:id="rId3" action="ppaction://hlinksldjump"/>
            <a:extLst>
              <a:ext uri="{FF2B5EF4-FFF2-40B4-BE49-F238E27FC236}">
                <a16:creationId xmlns:a16="http://schemas.microsoft.com/office/drawing/2014/main" id="{3CDFF9DD-5EB9-4433-A223-527A91BEE7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48403C5D-4343-4325-91D4-6774897DF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DD6E801-BCCA-49FA-9418-489577454B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DE044112-69DE-4AD3-A5C3-6C3956B2CB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36A26F4-4475-462B-9E14-90313A86D1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0" name="矩形 19">
            <a:hlinkClick r:id="" action="ppaction://noaction"/>
            <a:extLst>
              <a:ext uri="{FF2B5EF4-FFF2-40B4-BE49-F238E27FC236}">
                <a16:creationId xmlns:a16="http://schemas.microsoft.com/office/drawing/2014/main" id="{654459AA-80B2-48B6-9DB6-804E948A7B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CDD7B3F1-E2AF-4D56-B867-08A2D35DC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2" name="矩形 21">
            <a:hlinkClick r:id="" action="ppaction://noaction"/>
            <a:extLst>
              <a:ext uri="{FF2B5EF4-FFF2-40B4-BE49-F238E27FC236}">
                <a16:creationId xmlns:a16="http://schemas.microsoft.com/office/drawing/2014/main" id="{53AFADF5-24DB-4786-B57A-7B66548A3C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624508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34904"/>
            <a:ext cx="8686800" cy="5376090"/>
          </a:xfrm>
        </p:spPr>
        <p:txBody>
          <a:bodyPr/>
          <a:lstStyle/>
          <a:p>
            <a:pPr>
              <a:spcBef>
                <a:spcPts val="0"/>
              </a:spcBef>
              <a:buNone/>
            </a:pPr>
            <a:r>
              <a:rPr lang="en-US" altLang="zh-CN" sz="24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a:t>
            </a:r>
            <a:r>
              <a:rPr lang="en-US" altLang="zh-CN" sz="2000" b="1" dirty="0" err="1">
                <a:latin typeface="Courier New" pitchFamily="49" charset="0"/>
                <a:cs typeface="Courier New" pitchFamily="49" charset="0"/>
              </a:rPr>
              <a:t>i+j</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可按下标方式使用各数组元素，给</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数组赋值</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r>
              <a:rPr lang="zh-CN" altLang="en-US" sz="2000" b="1" dirty="0">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按</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行</a:t>
            </a:r>
            <a:r>
              <a:rPr lang="en-US" altLang="zh-CN" sz="2000" b="1" dirty="0" err="1">
                <a:solidFill>
                  <a:srgbClr val="007434"/>
                </a:solidFill>
                <a:latin typeface="Courier New" pitchFamily="49" charset="0"/>
                <a:cs typeface="Courier New" pitchFamily="49" charset="0"/>
              </a:rPr>
              <a:t>col</a:t>
            </a:r>
            <a:r>
              <a:rPr lang="zh-CN" altLang="en-US" sz="2000" b="1" dirty="0">
                <a:solidFill>
                  <a:srgbClr val="007434"/>
                </a:solidFill>
                <a:latin typeface="Courier New" pitchFamily="49" charset="0"/>
                <a:cs typeface="Courier New" pitchFamily="49" charset="0"/>
              </a:rPr>
              <a:t>列格式显示出</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数组各元素	</a:t>
            </a:r>
          </a:p>
          <a:p>
            <a:pPr>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a:t>
            </a:r>
            <a:r>
              <a:rPr lang="zh-CN" altLang="en-US" sz="2000" b="1" dirty="0">
                <a:solidFill>
                  <a:srgbClr val="007434"/>
                </a:solidFill>
                <a:latin typeface="Courier New" pitchFamily="49" charset="0"/>
                <a:cs typeface="Courier New" pitchFamily="49" charset="0"/>
              </a:rPr>
              <a:t>地址，指针地址</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的地址，指针值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的值</a:t>
            </a:r>
            <a:endParaRPr lang="en-US" altLang="zh-CN" sz="2000" b="1" dirty="0">
              <a:solidFill>
                <a:srgbClr val="007434"/>
              </a:solidFill>
              <a:latin typeface="Courier New" pitchFamily="49" charset="0"/>
              <a:cs typeface="Courier New" pitchFamily="49" charset="0"/>
            </a:endParaRPr>
          </a:p>
          <a:p>
            <a:pPr>
              <a:lnSpc>
                <a:spcPct val="85000"/>
              </a:lnSpc>
              <a:buNone/>
            </a:pPr>
            <a:r>
              <a:rPr lang="en-US" altLang="zh-CN" sz="2000" b="1" dirty="0">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ED7A1575-4431-44F8-A2A6-8A7787CD36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8032A395-71E7-4D83-8D44-85E8BF40E3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66D920D-2B5F-4B5E-BE76-5FF16C5696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533721BC-F7AF-4AFE-9799-EAA5A48B8D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84C6480-AD3C-4C56-89DE-70B607B2FD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8" name="矩形 17">
            <a:hlinkClick r:id="" action="ppaction://noaction"/>
            <a:extLst>
              <a:ext uri="{FF2B5EF4-FFF2-40B4-BE49-F238E27FC236}">
                <a16:creationId xmlns:a16="http://schemas.microsoft.com/office/drawing/2014/main" id="{16C934F2-8C0E-4459-9C16-C31BAF14A25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06E2BE7-776E-45DD-9906-499616BCB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0" name="矩形 19">
            <a:hlinkClick r:id="" action="ppaction://noaction"/>
            <a:extLst>
              <a:ext uri="{FF2B5EF4-FFF2-40B4-BE49-F238E27FC236}">
                <a16:creationId xmlns:a16="http://schemas.microsoft.com/office/drawing/2014/main" id="{2F97E110-390D-4F09-836E-0757F92C9F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0419186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2677" y="2884944"/>
            <a:ext cx="7496871"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for</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=0;i&lt;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lin;i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b+i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for</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(j=0;j&lt;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col;j</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b+i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)+j&lt;&lt;"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endParaRPr kumimoji="0" lang="zh-CN" altLang="en-US"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r>
              <a:rPr lang="en-US" altLang="zh-CN" dirty="0">
                <a:solidFill>
                  <a:srgbClr val="C00000"/>
                </a:solidFill>
              </a:rPr>
              <a:t>【</a:t>
            </a:r>
            <a:r>
              <a:rPr lang="zh-CN" altLang="en-US" dirty="0">
                <a:solidFill>
                  <a:srgbClr val="C00000"/>
                </a:solidFill>
              </a:rPr>
              <a:t>思考</a:t>
            </a:r>
            <a:r>
              <a:rPr lang="en-US" altLang="zh-CN" dirty="0">
                <a:solidFill>
                  <a:srgbClr val="C00000"/>
                </a:solidFill>
              </a:rPr>
              <a:t>】</a:t>
            </a:r>
          </a:p>
          <a:p>
            <a:r>
              <a:rPr lang="zh-CN" altLang="en-US" dirty="0"/>
              <a:t>在</a:t>
            </a:r>
            <a:r>
              <a:rPr lang="zh-CN" altLang="en-US" dirty="0">
                <a:solidFill>
                  <a:srgbClr val="C00000"/>
                </a:solidFill>
              </a:rPr>
              <a:t>例</a:t>
            </a:r>
            <a:r>
              <a:rPr lang="en-US" altLang="zh-CN" dirty="0">
                <a:solidFill>
                  <a:srgbClr val="C00000"/>
                </a:solidFill>
              </a:rPr>
              <a:t>6.16</a:t>
            </a:r>
            <a:r>
              <a:rPr lang="zh-CN" altLang="en-US" dirty="0"/>
              <a:t>以下程序段主函数末尾添加如下代码，将显示什么结果</a:t>
            </a:r>
          </a:p>
        </p:txBody>
      </p:sp>
      <p:sp>
        <p:nvSpPr>
          <p:cNvPr id="14" name="矩形 13">
            <a:hlinkClick r:id="rId2" action="ppaction://hlinksldjump"/>
            <a:extLst>
              <a:ext uri="{FF2B5EF4-FFF2-40B4-BE49-F238E27FC236}">
                <a16:creationId xmlns:a16="http://schemas.microsoft.com/office/drawing/2014/main" id="{B912758B-04F2-4271-A255-77AD1DE7CC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365A2EB-B784-4F0F-BABA-D41F8A2420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16CB557D-A824-48A4-B6F3-EA64F912B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B496AF6A-FED3-4B6C-9B22-ECAAB693D0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E86ACB8-B075-4F50-8D61-F66559B283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1" name="矩形 20">
            <a:hlinkClick r:id="" action="ppaction://noaction"/>
            <a:extLst>
              <a:ext uri="{FF2B5EF4-FFF2-40B4-BE49-F238E27FC236}">
                <a16:creationId xmlns:a16="http://schemas.microsoft.com/office/drawing/2014/main" id="{10E3F403-0A7C-437F-BECC-218065C340C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FE8A519-A85E-4B7B-A597-806E582104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3" name="矩形 22">
            <a:hlinkClick r:id="" action="ppaction://noaction"/>
            <a:extLst>
              <a:ext uri="{FF2B5EF4-FFF2-40B4-BE49-F238E27FC236}">
                <a16:creationId xmlns:a16="http://schemas.microsoft.com/office/drawing/2014/main" id="{A543242C-880F-4B1F-9A71-BBDD0E205A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4036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txBox="1">
            <a:spLocks/>
          </p:cNvSpPr>
          <p:nvPr/>
        </p:nvSpPr>
        <p:spPr bwMode="auto">
          <a:xfrm>
            <a:off x="4925762" y="3531779"/>
            <a:ext cx="3518947" cy="2834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main(){</a:t>
            </a:r>
          </a:p>
          <a:p>
            <a:pPr marL="457200" lvl="1" indent="0">
              <a:buFont typeface="Arial" charset="0"/>
              <a:buNone/>
            </a:pPr>
            <a:r>
              <a:rPr lang="en-US" altLang="zh-CN" sz="2200" b="1" dirty="0">
                <a:latin typeface="Courier New" pitchFamily="49" charset="0"/>
                <a:cs typeface="Courier New" pitchFamily="49" charset="0"/>
              </a:rPr>
              <a:t> f(0); </a:t>
            </a:r>
            <a:endParaRPr lang="en-US" altLang="zh-CN" sz="2200" b="1" dirty="0">
              <a:solidFill>
                <a:srgbClr val="007434"/>
              </a:solidFill>
            </a:endParaRPr>
          </a:p>
          <a:p>
            <a:pPr marL="457200" lvl="1" indent="0">
              <a:buNone/>
            </a:pPr>
            <a:r>
              <a:rPr lang="en-US" altLang="zh-CN" sz="2200" b="1" dirty="0">
                <a:latin typeface="Courier New" pitchFamily="49" charset="0"/>
                <a:cs typeface="Courier New" pitchFamily="49" charset="0"/>
              </a:rPr>
              <a:t> f((</a:t>
            </a:r>
            <a:r>
              <a:rPr lang="en-US" altLang="zh-CN" sz="2200" b="1" dirty="0" err="1">
                <a:solidFill>
                  <a:srgbClr val="0000FF"/>
                </a:solidFill>
                <a:latin typeface="Courier New" pitchFamily="49" charset="0"/>
                <a:cs typeface="Courier New" pitchFamily="49" charset="0"/>
              </a:rPr>
              <a:t>int</a:t>
            </a:r>
            <a:r>
              <a:rPr lang="en-US" altLang="zh-CN" sz="2200" b="1" dirty="0">
                <a:latin typeface="Courier New" pitchFamily="49" charset="0"/>
                <a:cs typeface="Courier New" pitchFamily="49" charset="0"/>
              </a:rPr>
              <a:t>*)</a:t>
            </a:r>
            <a:r>
              <a:rPr lang="en-US" altLang="zh-CN" sz="22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2200" b="1" dirty="0">
                <a:latin typeface="Courier New" pitchFamily="49" charset="0"/>
                <a:cs typeface="Courier New" pitchFamily="49" charset="0"/>
              </a:rPr>
              <a:t>);</a:t>
            </a:r>
          </a:p>
          <a:p>
            <a:pPr marL="457200" lvl="1" indent="0">
              <a:buNone/>
            </a:pPr>
            <a:r>
              <a:rPr lang="en-US" altLang="zh-CN" sz="2200" b="1" dirty="0">
                <a:latin typeface="Courier New" pitchFamily="49" charset="0"/>
                <a:cs typeface="Courier New" pitchFamily="49" charset="0"/>
              </a:rPr>
              <a:t> f(</a:t>
            </a:r>
            <a:r>
              <a:rPr lang="en-US" altLang="zh-CN" sz="22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2200" b="1" dirty="0">
                <a:latin typeface="Courier New" pitchFamily="49" charset="0"/>
                <a:cs typeface="Courier New" pitchFamily="49" charset="0"/>
              </a:rPr>
              <a:t>); </a:t>
            </a:r>
            <a:endParaRPr lang="en-US" altLang="zh-CN" sz="2200" b="1" dirty="0">
              <a:solidFill>
                <a:srgbClr val="007434"/>
              </a:solidFill>
            </a:endParaRPr>
          </a:p>
          <a:p>
            <a:pPr marL="457200" lvl="1" indent="0">
              <a:buFont typeface="Arial" charset="0"/>
              <a:buNone/>
            </a:pPr>
            <a:r>
              <a:rPr lang="en-US" altLang="zh-CN" sz="2200" b="1" dirty="0">
                <a:latin typeface="Courier New" pitchFamily="49" charset="0"/>
                <a:cs typeface="Courier New" pitchFamily="49" charset="0"/>
              </a:rPr>
              <a:t> return 0;</a:t>
            </a:r>
          </a:p>
          <a:p>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457200" y="1792171"/>
            <a:ext cx="8435280" cy="1237665"/>
          </a:xfrm>
        </p:spPr>
        <p:txBody>
          <a:bodyPr/>
          <a:lstStyle/>
          <a:p>
            <a:pPr lvl="1" algn="just">
              <a:buNone/>
            </a:pPr>
            <a:r>
              <a:rPr lang="en-US" altLang="zh-CN" sz="2200" b="1" dirty="0">
                <a:solidFill>
                  <a:srgbClr val="0000FF"/>
                </a:solidFill>
                <a:latin typeface="Courier New" pitchFamily="49" charset="0"/>
                <a:cs typeface="Courier New" pitchFamily="49" charset="0"/>
              </a:rPr>
              <a:t>int </a:t>
            </a:r>
            <a:r>
              <a:rPr lang="zh-CN" altLang="en-US" sz="2200" b="1" dirty="0">
                <a:latin typeface="Courier New" pitchFamily="49" charset="0"/>
                <a:cs typeface="Courier New" pitchFamily="49" charset="0"/>
              </a:rPr>
              <a:t>*</a:t>
            </a:r>
            <a:r>
              <a:rPr lang="en-US" altLang="zh-CN" sz="2200" b="1" dirty="0">
                <a:latin typeface="Courier New" pitchFamily="49" charset="0"/>
                <a:cs typeface="Courier New" pitchFamily="49" charset="0"/>
              </a:rPr>
              <a:t>p=NULL;</a:t>
            </a:r>
          </a:p>
          <a:p>
            <a:pPr lvl="1" algn="just">
              <a:buNone/>
            </a:pPr>
            <a:r>
              <a:rPr lang="en-US" altLang="zh-CN" sz="2200" b="1" dirty="0">
                <a:solidFill>
                  <a:srgbClr val="007434"/>
                </a:solidFill>
              </a:rPr>
              <a:t>/*</a:t>
            </a:r>
            <a:r>
              <a:rPr lang="zh-CN" altLang="en-US" sz="2200" b="1" dirty="0">
                <a:solidFill>
                  <a:srgbClr val="007434"/>
                </a:solidFill>
              </a:rPr>
              <a:t>在使用</a:t>
            </a:r>
            <a:r>
              <a:rPr lang="en-US" altLang="zh-CN" sz="2200" b="1" dirty="0">
                <a:solidFill>
                  <a:srgbClr val="007434"/>
                </a:solidFill>
              </a:rPr>
              <a:t>NULL</a:t>
            </a:r>
            <a:r>
              <a:rPr lang="zh-CN" altLang="en-US" sz="2200" b="1" dirty="0">
                <a:solidFill>
                  <a:srgbClr val="007434"/>
                </a:solidFill>
              </a:rPr>
              <a:t>初始化的过程中，由于</a:t>
            </a:r>
            <a:r>
              <a:rPr lang="en-US" altLang="zh-CN" sz="2200" b="1" dirty="0">
                <a:solidFill>
                  <a:srgbClr val="007434"/>
                </a:solidFill>
              </a:rPr>
              <a:t>C++</a:t>
            </a:r>
            <a:r>
              <a:rPr lang="zh-CN" altLang="en-US" sz="2200" b="1" dirty="0">
                <a:solidFill>
                  <a:srgbClr val="007434"/>
                </a:solidFill>
              </a:rPr>
              <a:t>宏定义</a:t>
            </a:r>
            <a:r>
              <a:rPr lang="en-US" altLang="zh-CN" sz="2200" b="1" dirty="0">
                <a:solidFill>
                  <a:srgbClr val="007434"/>
                </a:solidFill>
              </a:rPr>
              <a:t>NULL</a:t>
            </a:r>
            <a:r>
              <a:rPr lang="zh-CN" altLang="en-US" sz="2200" b="1" dirty="0">
                <a:solidFill>
                  <a:srgbClr val="007434"/>
                </a:solidFill>
              </a:rPr>
              <a:t>为</a:t>
            </a:r>
            <a:r>
              <a:rPr lang="en-US" altLang="zh-CN" sz="2200" b="1" dirty="0">
                <a:solidFill>
                  <a:srgbClr val="007434"/>
                </a:solidFill>
              </a:rPr>
              <a:t>0</a:t>
            </a:r>
            <a:r>
              <a:rPr lang="zh-CN" altLang="en-US" sz="2200" b="1" dirty="0">
                <a:solidFill>
                  <a:srgbClr val="007434"/>
                </a:solidFill>
              </a:rPr>
              <a:t>，因此该语句实际执行了一个隐式类型转换</a:t>
            </a:r>
            <a:r>
              <a:rPr lang="en-US" altLang="zh-CN" sz="2200" b="1" dirty="0">
                <a:solidFill>
                  <a:srgbClr val="007434"/>
                </a:solidFill>
              </a:rPr>
              <a:t>int</a:t>
            </a:r>
            <a:r>
              <a:rPr lang="zh-CN" altLang="en-US" sz="2200" b="1" dirty="0">
                <a:solidFill>
                  <a:srgbClr val="007434"/>
                </a:solidFill>
              </a:rPr>
              <a:t>* </a:t>
            </a:r>
            <a:r>
              <a:rPr lang="en-US" altLang="zh-CN" sz="2200" b="1" dirty="0">
                <a:solidFill>
                  <a:srgbClr val="007434"/>
                </a:solidFill>
              </a:rPr>
              <a:t>p = (int*)0; */</a:t>
            </a:r>
          </a:p>
          <a:p>
            <a:pPr lvl="1" algn="just">
              <a:buNone/>
            </a:pPr>
            <a:r>
              <a:rPr lang="en-US" altLang="zh-CN" sz="2200" dirty="0">
                <a:solidFill>
                  <a:srgbClr val="C00000"/>
                </a:solidFill>
              </a:rPr>
              <a:t>【</a:t>
            </a:r>
            <a:r>
              <a:rPr lang="zh-CN" altLang="en-US" sz="2200" dirty="0">
                <a:solidFill>
                  <a:srgbClr val="C00000"/>
                </a:solidFill>
              </a:rPr>
              <a:t>例如</a:t>
            </a:r>
            <a:r>
              <a:rPr lang="en-US" altLang="zh-CN" sz="2200" dirty="0">
                <a:solidFill>
                  <a:srgbClr val="C00000"/>
                </a:solidFill>
              </a:rPr>
              <a:t>】</a:t>
            </a:r>
          </a:p>
          <a:p>
            <a:pPr lvl="1" algn="just">
              <a:buNone/>
            </a:pPr>
            <a:endParaRPr lang="en-US" altLang="zh-CN" sz="2200" b="1" dirty="0">
              <a:solidFill>
                <a:srgbClr val="007434"/>
              </a:solidFill>
            </a:endParaRPr>
          </a:p>
          <a:p>
            <a:endParaRPr lang="zh-CN" altLang="en-US" dirty="0"/>
          </a:p>
        </p:txBody>
      </p:sp>
      <p:sp>
        <p:nvSpPr>
          <p:cNvPr id="4" name="矩形 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内容占位符 2">
            <a:extLst>
              <a:ext uri="{FF2B5EF4-FFF2-40B4-BE49-F238E27FC236}">
                <a16:creationId xmlns:a16="http://schemas.microsoft.com/office/drawing/2014/main" id="{1546800B-BFC6-44C7-AFFB-FEADFBC9D463}"/>
              </a:ext>
            </a:extLst>
          </p:cNvPr>
          <p:cNvSpPr txBox="1">
            <a:spLocks/>
          </p:cNvSpPr>
          <p:nvPr/>
        </p:nvSpPr>
        <p:spPr bwMode="auto">
          <a:xfrm>
            <a:off x="499899" y="3531779"/>
            <a:ext cx="4469667" cy="258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5" name="文本框 14">
            <a:extLst>
              <a:ext uri="{FF2B5EF4-FFF2-40B4-BE49-F238E27FC236}">
                <a16:creationId xmlns:a16="http://schemas.microsoft.com/office/drawing/2014/main" id="{7F6A5574-706B-451C-B5F8-03A8B683DEAE}"/>
              </a:ext>
            </a:extLst>
          </p:cNvPr>
          <p:cNvSpPr txBox="1"/>
          <p:nvPr/>
        </p:nvSpPr>
        <p:spPr>
          <a:xfrm>
            <a:off x="6662841" y="3942005"/>
            <a:ext cx="963725"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en-US" altLang="zh-CN" sz="2000" b="1" dirty="0">
                <a:solidFill>
                  <a:srgbClr val="007434"/>
                </a:solidFill>
              </a:rPr>
              <a:t>)</a:t>
            </a:r>
          </a:p>
        </p:txBody>
      </p:sp>
      <p:sp>
        <p:nvSpPr>
          <p:cNvPr id="16" name="文本框 15">
            <a:extLst>
              <a:ext uri="{FF2B5EF4-FFF2-40B4-BE49-F238E27FC236}">
                <a16:creationId xmlns:a16="http://schemas.microsoft.com/office/drawing/2014/main" id="{03BBDFC7-2CC6-4840-A3CD-C264A916D9A9}"/>
              </a:ext>
            </a:extLst>
          </p:cNvPr>
          <p:cNvSpPr txBox="1"/>
          <p:nvPr/>
        </p:nvSpPr>
        <p:spPr>
          <a:xfrm>
            <a:off x="7241420" y="4810708"/>
            <a:ext cx="1686680" cy="400110"/>
          </a:xfrm>
          <a:prstGeom prst="rect">
            <a:avLst/>
          </a:prstGeom>
          <a:noFill/>
        </p:spPr>
        <p:txBody>
          <a:bodyPr wrap="none" rtlCol="0">
            <a:spAutoFit/>
          </a:bodyPr>
          <a:lstStyle/>
          <a:p>
            <a:r>
              <a:rPr lang="en-US" altLang="zh-CN" sz="2000" b="1" dirty="0">
                <a:solidFill>
                  <a:srgbClr val="007434"/>
                </a:solidFill>
              </a:rPr>
              <a:t>// </a:t>
            </a:r>
            <a:r>
              <a:rPr lang="zh-CN" altLang="en-US" sz="2000" b="1" dirty="0">
                <a:solidFill>
                  <a:srgbClr val="007434"/>
                </a:solidFill>
              </a:rPr>
              <a:t>报错，重载</a:t>
            </a:r>
            <a:endParaRPr lang="en-US" altLang="zh-CN" sz="2000" b="1" dirty="0">
              <a:solidFill>
                <a:srgbClr val="007434"/>
              </a:solidFill>
            </a:endParaRPr>
          </a:p>
        </p:txBody>
      </p:sp>
      <p:sp>
        <p:nvSpPr>
          <p:cNvPr id="17" name="文本框 16">
            <a:extLst>
              <a:ext uri="{FF2B5EF4-FFF2-40B4-BE49-F238E27FC236}">
                <a16:creationId xmlns:a16="http://schemas.microsoft.com/office/drawing/2014/main" id="{8E27563A-A77A-441B-B201-616CFFC3FB4C}"/>
              </a:ext>
            </a:extLst>
          </p:cNvPr>
          <p:cNvSpPr txBox="1"/>
          <p:nvPr/>
        </p:nvSpPr>
        <p:spPr>
          <a:xfrm>
            <a:off x="8045242" y="4358279"/>
            <a:ext cx="1063112"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zh-CN" altLang="en-US" sz="2000" b="1" dirty="0">
                <a:solidFill>
                  <a:srgbClr val="007434"/>
                </a:solidFill>
              </a:rPr>
              <a:t>*</a:t>
            </a:r>
            <a:r>
              <a:rPr lang="en-US" altLang="zh-CN" sz="2000" b="1" dirty="0">
                <a:solidFill>
                  <a:srgbClr val="007434"/>
                </a:solidFill>
              </a:rPr>
              <a:t>)</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7" name="文本框 26">
            <a:extLst>
              <a:ext uri="{FF2B5EF4-FFF2-40B4-BE49-F238E27FC236}">
                <a16:creationId xmlns:a16="http://schemas.microsoft.com/office/drawing/2014/main" id="{03BBDFC7-2CC6-4840-A3CD-C264A916D9A9}"/>
              </a:ext>
            </a:extLst>
          </p:cNvPr>
          <p:cNvSpPr txBox="1"/>
          <p:nvPr/>
        </p:nvSpPr>
        <p:spPr>
          <a:xfrm>
            <a:off x="5327608" y="4758389"/>
            <a:ext cx="325730" cy="400110"/>
          </a:xfrm>
          <a:prstGeom prst="rect">
            <a:avLst/>
          </a:prstGeom>
          <a:noFill/>
        </p:spPr>
        <p:txBody>
          <a:bodyPr wrap="none" rtlCol="0">
            <a:spAutoFit/>
          </a:bodyPr>
          <a:lstStyle/>
          <a:p>
            <a:r>
              <a:rPr lang="en-US" altLang="zh-CN" sz="2000" b="1" dirty="0">
                <a:solidFill>
                  <a:srgbClr val="007434"/>
                </a:solidFill>
              </a:rPr>
              <a:t>//</a:t>
            </a:r>
          </a:p>
        </p:txBody>
      </p:sp>
      <p:sp>
        <p:nvSpPr>
          <p:cNvPr id="20" name="矩形 19">
            <a:hlinkClick r:id="" action="ppaction://noaction"/>
            <a:extLst>
              <a:ext uri="{FF2B5EF4-FFF2-40B4-BE49-F238E27FC236}">
                <a16:creationId xmlns:a16="http://schemas.microsoft.com/office/drawing/2014/main" id="{18AE668E-7DE4-490C-9420-09E720856A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47725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3312368"/>
          </a:xfrm>
        </p:spPr>
        <p:txBody>
          <a:bodyPr/>
          <a:lstStyle/>
          <a:p>
            <a:r>
              <a:rPr lang="zh-CN" altLang="en-US" sz="2400" b="1" dirty="0">
                <a:solidFill>
                  <a:schemeClr val="accent6">
                    <a:lumMod val="75000"/>
                  </a:schemeClr>
                </a:solidFill>
              </a:rPr>
              <a:t>运行结果（部分）：</a:t>
            </a:r>
            <a:endParaRPr lang="en-US" altLang="zh-CN" sz="2400" b="1" dirty="0">
              <a:solidFill>
                <a:schemeClr val="accent6">
                  <a:lumMod val="75000"/>
                </a:schemeClr>
              </a:solidFill>
            </a:endParaRPr>
          </a:p>
          <a:p>
            <a:r>
              <a:rPr lang="en-US" altLang="zh-CN" sz="2400" dirty="0"/>
              <a:t>0134DCF0</a:t>
            </a:r>
          </a:p>
          <a:p>
            <a:r>
              <a:rPr lang="en-US" altLang="zh-CN" sz="2400" dirty="0"/>
              <a:t>0134DA20        0134DA24        0134DA28        0134DA2C</a:t>
            </a:r>
          </a:p>
          <a:p>
            <a:r>
              <a:rPr lang="en-US" altLang="zh-CN" sz="2400" dirty="0"/>
              <a:t>0134DCF4</a:t>
            </a:r>
          </a:p>
          <a:p>
            <a:r>
              <a:rPr lang="en-US" altLang="zh-CN" sz="2400" dirty="0"/>
              <a:t>0134DA60        0134DA64        0134DA68        0134DA6C</a:t>
            </a:r>
          </a:p>
          <a:p>
            <a:r>
              <a:rPr lang="en-US" altLang="zh-CN" sz="2400" dirty="0"/>
              <a:t>0134DCF8</a:t>
            </a:r>
          </a:p>
          <a:p>
            <a:r>
              <a:rPr lang="en-US" altLang="zh-CN" sz="2400" dirty="0"/>
              <a:t>0134DAA0       0134DAA4       0134DAA8        0134DAAC</a:t>
            </a:r>
          </a:p>
        </p:txBody>
      </p:sp>
      <p:sp>
        <p:nvSpPr>
          <p:cNvPr id="4" name="矩形 3"/>
          <p:cNvSpPr/>
          <p:nvPr/>
        </p:nvSpPr>
        <p:spPr>
          <a:xfrm>
            <a:off x="415200" y="1582994"/>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6" name="矩形 5"/>
          <p:cNvSpPr/>
          <p:nvPr/>
        </p:nvSpPr>
        <p:spPr>
          <a:xfrm>
            <a:off x="408674" y="2028168"/>
            <a:ext cx="8051758" cy="39925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9" name="TextBox 8"/>
          <p:cNvSpPr txBox="1"/>
          <p:nvPr/>
        </p:nvSpPr>
        <p:spPr>
          <a:xfrm>
            <a:off x="539552" y="4780844"/>
            <a:ext cx="1728192" cy="369332"/>
          </a:xfrm>
          <a:prstGeom prst="rect">
            <a:avLst/>
          </a:prstGeom>
          <a:solidFill>
            <a:srgbClr val="FFFF00"/>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0134DA20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11" name="直接箭头连接符 10"/>
          <p:cNvCxnSpPr>
            <a:stCxn id="9" idx="3"/>
          </p:cNvCxnSpPr>
          <p:nvPr/>
        </p:nvCxnSpPr>
        <p:spPr>
          <a:xfrm>
            <a:off x="2267744" y="4965510"/>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721" y="4244629"/>
            <a:ext cx="1711403"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0134DCF0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3" name="TextBox 12"/>
          <p:cNvSpPr txBox="1"/>
          <p:nvPr/>
        </p:nvSpPr>
        <p:spPr>
          <a:xfrm>
            <a:off x="3203847" y="4257401"/>
            <a:ext cx="1723549"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0134DA20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5" name="TextBox 14"/>
          <p:cNvSpPr txBox="1"/>
          <p:nvPr/>
        </p:nvSpPr>
        <p:spPr>
          <a:xfrm>
            <a:off x="3203847" y="4771027"/>
            <a:ext cx="2304255" cy="369332"/>
          </a:xfrm>
          <a:prstGeom prst="rect">
            <a:avLst/>
          </a:prstGeom>
          <a:solidFill>
            <a:schemeClr val="accent2">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即</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b[0][0])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6" name="TextBox 15"/>
          <p:cNvSpPr txBox="1"/>
          <p:nvPr/>
        </p:nvSpPr>
        <p:spPr>
          <a:xfrm>
            <a:off x="556341" y="5816277"/>
            <a:ext cx="1728192" cy="369332"/>
          </a:xfrm>
          <a:prstGeom prst="rect">
            <a:avLst/>
          </a:prstGeom>
          <a:solidFill>
            <a:srgbClr val="FFFF00"/>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0134DA60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17" name="直接箭头连接符 16"/>
          <p:cNvCxnSpPr>
            <a:stCxn id="16" idx="3"/>
          </p:cNvCxnSpPr>
          <p:nvPr/>
        </p:nvCxnSpPr>
        <p:spPr>
          <a:xfrm>
            <a:off x="2284533" y="6000943"/>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276" y="5243676"/>
            <a:ext cx="1922321" cy="369332"/>
          </a:xfrm>
          <a:prstGeom prst="rect">
            <a:avLst/>
          </a:prstGeom>
          <a:noFill/>
          <a:ln>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0134DCF4</a:t>
            </a:r>
          </a:p>
        </p:txBody>
      </p:sp>
      <p:sp>
        <p:nvSpPr>
          <p:cNvPr id="19" name="TextBox 18"/>
          <p:cNvSpPr txBox="1"/>
          <p:nvPr/>
        </p:nvSpPr>
        <p:spPr>
          <a:xfrm>
            <a:off x="3203847" y="5232692"/>
            <a:ext cx="2204450" cy="369332"/>
          </a:xfrm>
          <a:prstGeom prst="rect">
            <a:avLst/>
          </a:prstGeom>
          <a:noFill/>
          <a:ln>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0134DA60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0" name="TextBox 19"/>
          <p:cNvSpPr txBox="1"/>
          <p:nvPr/>
        </p:nvSpPr>
        <p:spPr>
          <a:xfrm>
            <a:off x="3220636" y="5806460"/>
            <a:ext cx="2287467" cy="369332"/>
          </a:xfrm>
          <a:prstGeom prst="rect">
            <a:avLst/>
          </a:prstGeom>
          <a:solidFill>
            <a:schemeClr val="accent2">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即</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1" name="矩形 20"/>
          <p:cNvSpPr/>
          <p:nvPr/>
        </p:nvSpPr>
        <p:spPr>
          <a:xfrm>
            <a:off x="5796136" y="4401695"/>
            <a:ext cx="2666114"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b =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new </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lin</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为</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分配连续的空间</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2" name="矩形 21"/>
          <p:cNvSpPr/>
          <p:nvPr/>
        </p:nvSpPr>
        <p:spPr>
          <a:xfrm>
            <a:off x="5796136" y="5140359"/>
            <a:ext cx="287129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new </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为</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srgbClr val="00B050"/>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分配连续的空间</a:t>
            </a:r>
            <a:endPar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但</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srgbClr val="00B050"/>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之间空间不连续</a:t>
            </a:r>
            <a:endParaRPr kumimoji="0" lang="zh-CN" altLang="en-US" sz="18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p:txBody>
      </p:sp>
      <p:cxnSp>
        <p:nvCxnSpPr>
          <p:cNvPr id="31" name="直接箭头连接符 30">
            <a:extLst>
              <a:ext uri="{FF2B5EF4-FFF2-40B4-BE49-F238E27FC236}">
                <a16:creationId xmlns:a16="http://schemas.microsoft.com/office/drawing/2014/main" id="{0B5E178C-9F28-4CCB-9DED-0F26DC5139FB}"/>
              </a:ext>
            </a:extLst>
          </p:cNvPr>
          <p:cNvCxnSpPr>
            <a:stCxn id="12" idx="2"/>
            <a:endCxn id="9" idx="0"/>
          </p:cNvCxnSpPr>
          <p:nvPr/>
        </p:nvCxnSpPr>
        <p:spPr>
          <a:xfrm flipH="1">
            <a:off x="1403648" y="4613961"/>
            <a:ext cx="775" cy="16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C56D2DD-40FE-41FA-A422-FDD28B696CDB}"/>
              </a:ext>
            </a:extLst>
          </p:cNvPr>
          <p:cNvCxnSpPr>
            <a:stCxn id="13" idx="2"/>
          </p:cNvCxnSpPr>
          <p:nvPr/>
        </p:nvCxnSpPr>
        <p:spPr>
          <a:xfrm>
            <a:off x="4065622" y="4626733"/>
            <a:ext cx="3458" cy="14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5304DE4-28E8-46D8-A158-29ECBAA1BF67}"/>
              </a:ext>
            </a:extLst>
          </p:cNvPr>
          <p:cNvCxnSpPr>
            <a:stCxn id="18" idx="2"/>
            <a:endCxn id="16" idx="0"/>
          </p:cNvCxnSpPr>
          <p:nvPr/>
        </p:nvCxnSpPr>
        <p:spPr>
          <a:xfrm>
            <a:off x="1420437" y="5613008"/>
            <a:ext cx="0" cy="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6F6D808-ABAB-4A5A-ABE0-CCD4444621A0}"/>
              </a:ext>
            </a:extLst>
          </p:cNvPr>
          <p:cNvCxnSpPr>
            <a:cxnSpLocks/>
          </p:cNvCxnSpPr>
          <p:nvPr/>
        </p:nvCxnSpPr>
        <p:spPr>
          <a:xfrm>
            <a:off x="4065621" y="5602024"/>
            <a:ext cx="0" cy="20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E828D31-3520-445A-854E-47E1A189D1B6}"/>
              </a:ext>
            </a:extLst>
          </p:cNvPr>
          <p:cNvSpPr/>
          <p:nvPr/>
        </p:nvSpPr>
        <p:spPr>
          <a:xfrm>
            <a:off x="415200" y="2492936"/>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4" name="矩形 33">
            <a:extLst>
              <a:ext uri="{FF2B5EF4-FFF2-40B4-BE49-F238E27FC236}">
                <a16:creationId xmlns:a16="http://schemas.microsoft.com/office/drawing/2014/main" id="{285C204D-084C-4D10-8357-B4CB47658484}"/>
              </a:ext>
            </a:extLst>
          </p:cNvPr>
          <p:cNvSpPr/>
          <p:nvPr/>
        </p:nvSpPr>
        <p:spPr>
          <a:xfrm>
            <a:off x="408674" y="2938110"/>
            <a:ext cx="8051758" cy="39925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6" name="矩形 35">
            <a:extLst>
              <a:ext uri="{FF2B5EF4-FFF2-40B4-BE49-F238E27FC236}">
                <a16:creationId xmlns:a16="http://schemas.microsoft.com/office/drawing/2014/main" id="{53D3DAB0-F789-4BA7-BCDF-AC7561EB884C}"/>
              </a:ext>
            </a:extLst>
          </p:cNvPr>
          <p:cNvSpPr/>
          <p:nvPr/>
        </p:nvSpPr>
        <p:spPr>
          <a:xfrm>
            <a:off x="411894" y="3377554"/>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7" name="矩形 36">
            <a:extLst>
              <a:ext uri="{FF2B5EF4-FFF2-40B4-BE49-F238E27FC236}">
                <a16:creationId xmlns:a16="http://schemas.microsoft.com/office/drawing/2014/main" id="{33F44075-1C12-4866-9730-EFB78A9F0523}"/>
              </a:ext>
            </a:extLst>
          </p:cNvPr>
          <p:cNvSpPr/>
          <p:nvPr/>
        </p:nvSpPr>
        <p:spPr>
          <a:xfrm>
            <a:off x="415200" y="3822728"/>
            <a:ext cx="8051758" cy="33992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41" name="矩形 40">
            <a:hlinkClick r:id="rId4" action="ppaction://hlinksldjump"/>
            <a:extLst>
              <a:ext uri="{FF2B5EF4-FFF2-40B4-BE49-F238E27FC236}">
                <a16:creationId xmlns:a16="http://schemas.microsoft.com/office/drawing/2014/main" id="{D4808308-B959-46AF-9945-3441049F7F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2" name="矩形 41">
            <a:hlinkClick r:id="" action="ppaction://noaction"/>
            <a:extLst>
              <a:ext uri="{FF2B5EF4-FFF2-40B4-BE49-F238E27FC236}">
                <a16:creationId xmlns:a16="http://schemas.microsoft.com/office/drawing/2014/main" id="{762B8E85-C737-49D6-88C7-69A3EC503EF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3" name="矩形 42">
            <a:hlinkClick r:id="" action="ppaction://noaction"/>
            <a:extLst>
              <a:ext uri="{FF2B5EF4-FFF2-40B4-BE49-F238E27FC236}">
                <a16:creationId xmlns:a16="http://schemas.microsoft.com/office/drawing/2014/main" id="{556FFFC0-98E5-4FEC-9626-A8E1361722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44" name="矩形 43">
            <a:hlinkClick r:id="" action="ppaction://noaction"/>
            <a:extLst>
              <a:ext uri="{FF2B5EF4-FFF2-40B4-BE49-F238E27FC236}">
                <a16:creationId xmlns:a16="http://schemas.microsoft.com/office/drawing/2014/main" id="{4EBEB6B0-979A-4C4B-AAAF-66A328E87F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5" name="矩形 44">
            <a:hlinkClick r:id="" action="ppaction://noaction"/>
            <a:extLst>
              <a:ext uri="{FF2B5EF4-FFF2-40B4-BE49-F238E27FC236}">
                <a16:creationId xmlns:a16="http://schemas.microsoft.com/office/drawing/2014/main" id="{669EB83E-6C6A-4B9D-A185-A8F52517FB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46" name="矩形 45">
            <a:hlinkClick r:id="" action="ppaction://noaction"/>
            <a:extLst>
              <a:ext uri="{FF2B5EF4-FFF2-40B4-BE49-F238E27FC236}">
                <a16:creationId xmlns:a16="http://schemas.microsoft.com/office/drawing/2014/main" id="{EE4D264A-99BC-4BF2-A603-99C26D5D66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47" name="矩形 46">
            <a:hlinkClick r:id="" action="ppaction://noaction"/>
            <a:extLst>
              <a:ext uri="{FF2B5EF4-FFF2-40B4-BE49-F238E27FC236}">
                <a16:creationId xmlns:a16="http://schemas.microsoft.com/office/drawing/2014/main" id="{E65E2429-1D5D-41B7-8688-2C32D14D27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48" name="矩形 47">
            <a:hlinkClick r:id="" action="ppaction://noaction"/>
            <a:extLst>
              <a:ext uri="{FF2B5EF4-FFF2-40B4-BE49-F238E27FC236}">
                <a16:creationId xmlns:a16="http://schemas.microsoft.com/office/drawing/2014/main" id="{B9601997-0EA0-4B27-83E4-DCB2A32DD0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custDataLst>
      <p:tags r:id="rId1"/>
    </p:custDataLst>
    <p:extLst>
      <p:ext uri="{BB962C8B-B14F-4D97-AF65-F5344CB8AC3E}">
        <p14:creationId xmlns:p14="http://schemas.microsoft.com/office/powerpoint/2010/main" val="124346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3" grpId="0" animBg="1"/>
      <p:bldP spid="15" grpId="0" animBg="1"/>
      <p:bldP spid="16" grpId="0" animBg="1"/>
      <p:bldP spid="18" grpId="0" animBg="1"/>
      <p:bldP spid="19" grpId="0" animBg="1"/>
      <p:bldP spid="20" grpId="0" animBg="1"/>
      <p:bldP spid="21" grpId="0"/>
      <p:bldP spid="22" grpId="0"/>
      <p:bldP spid="32" grpId="0" animBg="1"/>
      <p:bldP spid="34" grpId="0" animBg="1"/>
      <p:bldP spid="36" grpId="0" animBg="1"/>
      <p:bldP spid="3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F662B303-CF06-4608-A0F3-63790BDD8E91}"/>
              </a:ext>
            </a:extLst>
          </p:cNvPr>
          <p:cNvSpPr>
            <a:spLocks noGrp="1"/>
          </p:cNvSpPr>
          <p:nvPr>
            <p:ph type="ctrTitle"/>
          </p:nvPr>
        </p:nvSpPr>
        <p:spPr/>
        <p:txBody>
          <a:bodyPr/>
          <a:lstStyle/>
          <a:p>
            <a:r>
              <a:rPr lang="zh-CN" altLang="en-US" dirty="0"/>
              <a:t>动态内存回收</a:t>
            </a:r>
          </a:p>
        </p:txBody>
      </p:sp>
      <p:sp>
        <p:nvSpPr>
          <p:cNvPr id="10" name="TextBox 8">
            <a:extLst>
              <a:ext uri="{FF2B5EF4-FFF2-40B4-BE49-F238E27FC236}">
                <a16:creationId xmlns:a16="http://schemas.microsoft.com/office/drawing/2014/main" id="{4CFF3D9E-CE09-45E4-8293-C102D04F4499}"/>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2BBA2736-F8CC-46AF-A643-BDDD04104F8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9F73291-14A0-4D6C-BE65-440DC699F78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668965135"/>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动态内存回收机制</a:t>
            </a:r>
          </a:p>
        </p:txBody>
      </p:sp>
      <p:sp>
        <p:nvSpPr>
          <p:cNvPr id="3" name="内容占位符 2"/>
          <p:cNvSpPr>
            <a:spLocks noGrp="1"/>
          </p:cNvSpPr>
          <p:nvPr>
            <p:ph idx="1"/>
          </p:nvPr>
        </p:nvSpPr>
        <p:spPr/>
        <p:txBody>
          <a:bodyPr/>
          <a:lstStyle/>
          <a:p>
            <a:r>
              <a:rPr lang="zh-CN" altLang="en-US" dirty="0"/>
              <a:t>通过</a:t>
            </a:r>
            <a:r>
              <a:rPr lang="en-US" altLang="zh-CN" dirty="0"/>
              <a:t>delete</a:t>
            </a:r>
            <a:r>
              <a:rPr lang="zh-CN" altLang="en-US" dirty="0"/>
              <a:t>运算符实现</a:t>
            </a:r>
            <a:endParaRPr lang="en-US" altLang="zh-CN" dirty="0"/>
          </a:p>
          <a:p>
            <a:pPr lvl="1"/>
            <a:r>
              <a:rPr lang="zh-CN" altLang="en-US" dirty="0"/>
              <a:t>当不再需要动态变量时，可在程序的任何地点释放掉它们，回收其所占用的内存空间</a:t>
            </a:r>
            <a:endParaRPr lang="en-US" altLang="zh-CN" dirty="0"/>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动态变量</a:t>
            </a:r>
            <a:endParaRPr lang="en-US" altLang="zh-CN" b="1" dirty="0">
              <a:solidFill>
                <a:srgbClr val="007434"/>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  </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一维动态数组</a:t>
            </a:r>
            <a:endParaRPr lang="en-US" altLang="zh-CN" b="1" dirty="0">
              <a:solidFill>
                <a:srgbClr val="007434"/>
              </a:solidFill>
              <a:latin typeface="Courier New" pitchFamily="49" charset="0"/>
              <a:cs typeface="Courier New" pitchFamily="49" charset="0"/>
            </a:endParaRPr>
          </a:p>
          <a:p>
            <a:pPr lvl="1"/>
            <a:r>
              <a:rPr lang="zh-CN" altLang="en-US" dirty="0"/>
              <a:t>释放后的动态变量即不存在，但是指针变量仍然存在，仍可进行新的动态内存分配</a:t>
            </a:r>
            <a:endParaRPr lang="en-US" altLang="zh-CN" dirty="0"/>
          </a:p>
          <a:p>
            <a:pPr lvl="2"/>
            <a:r>
              <a:rPr lang="zh-CN" altLang="en-US" dirty="0"/>
              <a:t>即该指针能够继续指向新的动态变量</a:t>
            </a:r>
            <a:endParaRPr lang="en-US" altLang="zh-CN" dirty="0"/>
          </a:p>
          <a:p>
            <a:pPr lvl="1"/>
            <a:endParaRPr lang="zh-CN" altLang="en-US" dirty="0"/>
          </a:p>
        </p:txBody>
      </p:sp>
      <p:sp>
        <p:nvSpPr>
          <p:cNvPr id="14" name="矩形 13">
            <a:hlinkClick r:id="rId3" action="ppaction://hlinksldjump"/>
            <a:extLst>
              <a:ext uri="{FF2B5EF4-FFF2-40B4-BE49-F238E27FC236}">
                <a16:creationId xmlns:a16="http://schemas.microsoft.com/office/drawing/2014/main" id="{EA9EF6F3-F4AF-4CEC-9B85-CA155643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CD8F4F3-74D9-4091-A249-80E7A8FB5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2BEB2350-B58A-4CEB-B4C2-2BC2F704AC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22B03A13-112C-415A-9F92-7036E07860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F39C3DBB-2D90-47F2-A6BD-D44CA4AEBB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9" name="矩形 18">
            <a:hlinkClick r:id="" action="ppaction://noaction"/>
            <a:extLst>
              <a:ext uri="{FF2B5EF4-FFF2-40B4-BE49-F238E27FC236}">
                <a16:creationId xmlns:a16="http://schemas.microsoft.com/office/drawing/2014/main" id="{287272DD-4B87-46EF-A51F-77B25CD9C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D4989851-9AB6-441F-8F2C-236803F50F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1" name="矩形 20">
            <a:hlinkClick r:id="" action="ppaction://noaction"/>
            <a:extLst>
              <a:ext uri="{FF2B5EF4-FFF2-40B4-BE49-F238E27FC236}">
                <a16:creationId xmlns:a16="http://schemas.microsoft.com/office/drawing/2014/main" id="{C7B30CA5-BB81-485F-9B78-E37D374579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40809226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二维动态数组的内存回收</a:t>
            </a:r>
            <a:endParaRPr lang="en-US" altLang="zh-CN" dirty="0"/>
          </a:p>
          <a:p>
            <a:pPr lvl="1"/>
            <a:r>
              <a:rPr lang="zh-CN" altLang="en-US" dirty="0"/>
              <a:t>按照分配的方式逆向回收</a:t>
            </a:r>
            <a:endParaRPr lang="en-US" altLang="zh-CN" dirty="0"/>
          </a:p>
          <a:p>
            <a:pPr lvl="1"/>
            <a:r>
              <a:rPr lang="zh-CN" altLang="en-US" dirty="0">
                <a:solidFill>
                  <a:srgbClr val="C00000"/>
                </a:solidFill>
              </a:rPr>
              <a:t>例</a:t>
            </a:r>
            <a:r>
              <a:rPr lang="en-US" altLang="zh-CN" dirty="0">
                <a:solidFill>
                  <a:srgbClr val="C00000"/>
                </a:solidFill>
              </a:rPr>
              <a:t>6.16</a:t>
            </a:r>
            <a:r>
              <a:rPr lang="zh-CN" altLang="en-US" dirty="0"/>
              <a:t>中，二维动态数组的内存回收方式为：</a:t>
            </a:r>
            <a:endParaRPr lang="en-US" altLang="zh-CN" dirty="0"/>
          </a:p>
          <a:p>
            <a:pPr>
              <a:spcBef>
                <a:spcPts val="0"/>
              </a:spcBef>
              <a:buNone/>
            </a:pP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delete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delete []b;</a:t>
            </a:r>
          </a:p>
          <a:p>
            <a:pPr>
              <a:spcBef>
                <a:spcPts val="0"/>
              </a:spcBef>
              <a:buNone/>
            </a:pPr>
            <a:r>
              <a:rPr lang="en-US" altLang="zh-CN" sz="2000" b="1" dirty="0">
                <a:latin typeface="Courier New" pitchFamily="49" charset="0"/>
                <a:cs typeface="Courier New" pitchFamily="49" charset="0"/>
              </a:rPr>
              <a:t>   	</a:t>
            </a:r>
            <a:endParaRPr lang="zh-CN" altLang="en-US" dirty="0"/>
          </a:p>
        </p:txBody>
      </p:sp>
      <p:sp>
        <p:nvSpPr>
          <p:cNvPr id="3" name="标题 2"/>
          <p:cNvSpPr>
            <a:spLocks noGrp="1"/>
          </p:cNvSpPr>
          <p:nvPr>
            <p:ph type="title"/>
          </p:nvPr>
        </p:nvSpPr>
        <p:spPr/>
        <p:txBody>
          <a:bodyPr/>
          <a:lstStyle/>
          <a:p>
            <a:r>
              <a:rPr lang="zh-CN" altLang="en-US" dirty="0"/>
              <a:t>动态内存回收机制</a:t>
            </a:r>
          </a:p>
        </p:txBody>
      </p:sp>
      <p:sp>
        <p:nvSpPr>
          <p:cNvPr id="14" name="矩形 13">
            <a:hlinkClick r:id="rId2" action="ppaction://hlinksldjump"/>
            <a:extLst>
              <a:ext uri="{FF2B5EF4-FFF2-40B4-BE49-F238E27FC236}">
                <a16:creationId xmlns:a16="http://schemas.microsoft.com/office/drawing/2014/main" id="{F00434D1-01B6-4F83-BA9D-8DB233AD2CE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9D97212-F202-42CE-B621-344697379D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BC6F1088-9068-4871-B53E-8E3011276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DAA45FBF-CDF9-476E-94A3-FE42C65D24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B8D962B4-3D5D-47F0-8709-520BCDC6C68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9" name="矩形 18">
            <a:hlinkClick r:id="" action="ppaction://noaction"/>
            <a:extLst>
              <a:ext uri="{FF2B5EF4-FFF2-40B4-BE49-F238E27FC236}">
                <a16:creationId xmlns:a16="http://schemas.microsoft.com/office/drawing/2014/main" id="{44310ACC-C331-43FE-8BAC-992C6BC01B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34F9C6D0-7661-4043-ABAA-C46A4FA6BE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1" name="矩形 20">
            <a:hlinkClick r:id="" action="ppaction://noaction"/>
            <a:extLst>
              <a:ext uri="{FF2B5EF4-FFF2-40B4-BE49-F238E27FC236}">
                <a16:creationId xmlns:a16="http://schemas.microsoft.com/office/drawing/2014/main" id="{F5BA59D5-BC5C-4A52-9729-C5BFB7BBE7D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8915633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29642" cy="5029200"/>
          </a:xfrm>
        </p:spPr>
        <p:txBody>
          <a:bodyPr/>
          <a:lstStyle/>
          <a:p>
            <a:r>
              <a:rPr lang="en-US" altLang="zh-CN" dirty="0">
                <a:solidFill>
                  <a:srgbClr val="C00000"/>
                </a:solidFill>
              </a:rPr>
              <a:t>【</a:t>
            </a:r>
            <a:r>
              <a:rPr lang="zh-CN" altLang="en-US" dirty="0">
                <a:solidFill>
                  <a:srgbClr val="C00000"/>
                </a:solidFill>
              </a:rPr>
              <a:t>举例</a:t>
            </a:r>
            <a:r>
              <a:rPr lang="en-US" altLang="zh-CN" dirty="0">
                <a:solidFill>
                  <a:srgbClr val="C00000"/>
                </a:solidFill>
              </a:rPr>
              <a:t>】</a:t>
            </a:r>
          </a:p>
          <a:p>
            <a:pPr>
              <a:buNone/>
            </a:pPr>
            <a:r>
              <a:rPr lang="en-US" altLang="zh-CN"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pi =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[10];</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分配空间的大小可以是变量</a:t>
            </a:r>
            <a:r>
              <a:rPr lang="en-US" altLang="zh-CN" sz="2400" b="1" dirty="0">
                <a:solidFill>
                  <a:schemeClr val="tx2"/>
                </a:solidFill>
                <a:latin typeface="Courier New" pitchFamily="49" charset="0"/>
                <a:cs typeface="Courier New" pitchFamily="49" charset="0"/>
              </a:rPr>
              <a:t> </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释放动态变量*</a:t>
            </a:r>
            <a:r>
              <a:rPr lang="en-US" altLang="zh-CN" sz="2400" b="1" dirty="0">
                <a:solidFill>
                  <a:srgbClr val="007434"/>
                </a:solidFill>
                <a:latin typeface="Courier New" pitchFamily="49" charset="0"/>
                <a:cs typeface="Courier New" pitchFamily="49" charset="0"/>
              </a:rPr>
              <a:t>pi, </a:t>
            </a:r>
            <a:r>
              <a:rPr lang="zh-CN" altLang="en-US" sz="2400" b="1" dirty="0">
                <a:solidFill>
                  <a:srgbClr val="007434"/>
                </a:solidFill>
                <a:latin typeface="Courier New" pitchFamily="49" charset="0"/>
                <a:cs typeface="Courier New" pitchFamily="49" charset="0"/>
              </a:rPr>
              <a:t>但指针变量</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仍存在</a:t>
            </a: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p>
          <a:p>
            <a:pPr lvl="1"/>
            <a:r>
              <a:rPr lang="zh-CN" altLang="en-US" dirty="0">
                <a:solidFill>
                  <a:srgbClr val="FF0000"/>
                </a:solidFill>
              </a:rPr>
              <a:t>注意：</a:t>
            </a:r>
            <a:endParaRPr lang="en-US" altLang="zh-CN" dirty="0">
              <a:solidFill>
                <a:srgbClr val="FF0000"/>
              </a:solidFill>
            </a:endParaRP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和</a:t>
            </a: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的区别</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13" name="矩形 12">
            <a:hlinkClick r:id="rId2" action="ppaction://hlinksldjump"/>
            <a:extLst>
              <a:ext uri="{FF2B5EF4-FFF2-40B4-BE49-F238E27FC236}">
                <a16:creationId xmlns:a16="http://schemas.microsoft.com/office/drawing/2014/main" id="{F489B1D8-CDC5-417D-A220-5B90D702A3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B015DED1-EE9F-4F5A-B628-7ABC6665EB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54B277A-9830-437B-A20B-0B99149B8B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021E11A2-3BD6-4EFD-B8BC-ACB77C9D4B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A1CC9E6-6B3A-4A7D-B896-EC196A37AF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8" name="矩形 17">
            <a:hlinkClick r:id="" action="ppaction://noaction"/>
            <a:extLst>
              <a:ext uri="{FF2B5EF4-FFF2-40B4-BE49-F238E27FC236}">
                <a16:creationId xmlns:a16="http://schemas.microsoft.com/office/drawing/2014/main" id="{437DFD5C-1BF1-4B95-98D6-4142E4FDB7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EF8E797F-0063-4B88-A8D8-D1D73E92D2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0" name="矩形 19">
            <a:hlinkClick r:id="" action="ppaction://noaction"/>
            <a:extLst>
              <a:ext uri="{FF2B5EF4-FFF2-40B4-BE49-F238E27FC236}">
                <a16:creationId xmlns:a16="http://schemas.microsoft.com/office/drawing/2014/main" id="{A75E54AA-7612-46E0-8EF6-CB0182D8E86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874051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4B5146F-A601-4275-B7CA-584D30B7C97B}"/>
              </a:ext>
            </a:extLst>
          </p:cNvPr>
          <p:cNvSpPr/>
          <p:nvPr/>
        </p:nvSpPr>
        <p:spPr>
          <a:xfrm>
            <a:off x="771831" y="1317717"/>
            <a:ext cx="6336891" cy="341632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 0,1,2,3,4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=0;i&lt;5;i++)</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delete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5" name="矩形 4">
            <a:hlinkClick r:id="rId2" action="ppaction://hlinksldjump"/>
            <a:extLst>
              <a:ext uri="{FF2B5EF4-FFF2-40B4-BE49-F238E27FC236}">
                <a16:creationId xmlns:a16="http://schemas.microsoft.com/office/drawing/2014/main" id="{98F873C4-E9D3-4783-AB80-5522ED8554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7703F309-87F7-4668-B7AB-CA02D635F7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353AA279-64A1-4AA7-9CA3-58362485E8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1" name="矩形 10">
            <a:hlinkClick r:id="" action="ppaction://noaction"/>
            <a:extLst>
              <a:ext uri="{FF2B5EF4-FFF2-40B4-BE49-F238E27FC236}">
                <a16:creationId xmlns:a16="http://schemas.microsoft.com/office/drawing/2014/main" id="{2DBD75E3-70E2-45A8-8524-788F03993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072754BE-C770-4ED0-A09C-5370CA3F93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3" name="矩形 12">
            <a:hlinkClick r:id="" action="ppaction://noaction"/>
            <a:extLst>
              <a:ext uri="{FF2B5EF4-FFF2-40B4-BE49-F238E27FC236}">
                <a16:creationId xmlns:a16="http://schemas.microsoft.com/office/drawing/2014/main" id="{5819A78C-5270-4B26-BC1C-0645E9FF69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918FA27F-9B45-4FFB-ACC0-6CA1E05E0C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15" name="矩形 14">
            <a:hlinkClick r:id="" action="ppaction://noaction"/>
            <a:extLst>
              <a:ext uri="{FF2B5EF4-FFF2-40B4-BE49-F238E27FC236}">
                <a16:creationId xmlns:a16="http://schemas.microsoft.com/office/drawing/2014/main" id="{38DBCD80-E5AD-49C2-9DB0-208FDDA85E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872537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动态内存地址的保护</a:t>
            </a:r>
          </a:p>
        </p:txBody>
      </p:sp>
      <p:sp>
        <p:nvSpPr>
          <p:cNvPr id="3" name="内容占位符 2"/>
          <p:cNvSpPr>
            <a:spLocks noGrp="1"/>
          </p:cNvSpPr>
          <p:nvPr>
            <p:ph idx="1"/>
          </p:nvPr>
        </p:nvSpPr>
        <p:spPr/>
        <p:txBody>
          <a:bodyPr/>
          <a:lstStyle/>
          <a:p>
            <a:r>
              <a:rPr lang="zh-CN" altLang="en-US" dirty="0"/>
              <a:t>注意：</a:t>
            </a:r>
            <a:endParaRPr lang="en-US" altLang="zh-CN" dirty="0"/>
          </a:p>
          <a:p>
            <a:pPr lvl="1"/>
            <a:r>
              <a:rPr lang="zh-CN" altLang="en-US" dirty="0"/>
              <a:t>在使用动态变量时应注意的是，</a:t>
            </a:r>
            <a:r>
              <a:rPr lang="zh-CN" altLang="en-US" dirty="0">
                <a:solidFill>
                  <a:srgbClr val="FF3300"/>
                </a:solidFill>
              </a:rPr>
              <a:t>要保护动态变量的地址</a:t>
            </a:r>
            <a:r>
              <a:rPr lang="zh-CN" altLang="en-US" dirty="0"/>
              <a:t>。 </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程序段：</a:t>
            </a:r>
            <a:r>
              <a:rPr lang="en-US" altLang="zh-CN" dirty="0"/>
              <a:t> </a:t>
            </a:r>
          </a:p>
          <a:p>
            <a:pPr lvl="2">
              <a:buNone/>
            </a:pPr>
            <a:r>
              <a:rPr lang="en-US" altLang="zh-CN" b="1" dirty="0">
                <a:latin typeface="Courier New" pitchFamily="49" charset="0"/>
                <a:cs typeface="Courier New" pitchFamily="49" charset="0"/>
              </a:rPr>
              <a:t>pi=</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a:t>
            </a:r>
          </a:p>
          <a:p>
            <a:pPr lvl="2">
              <a:buNone/>
            </a:pPr>
            <a:r>
              <a:rPr lang="en-US" altLang="zh-CN" b="1" dirty="0">
                <a:latin typeface="Courier New" pitchFamily="49" charset="0"/>
                <a:cs typeface="Courier New" pitchFamily="49" charset="0"/>
              </a:rPr>
              <a:t>pi=&amp;a;</a:t>
            </a: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pi;</a:t>
            </a:r>
          </a:p>
          <a:p>
            <a:pPr lvl="1"/>
            <a:r>
              <a:rPr lang="zh-CN" altLang="en-US" dirty="0"/>
              <a:t>动态变量已经改变，无法实现释放原来动态变量所占的空间。这将造成</a:t>
            </a:r>
            <a:r>
              <a:rPr lang="zh-CN" altLang="en-US" dirty="0">
                <a:solidFill>
                  <a:srgbClr val="FF3300"/>
                </a:solidFill>
              </a:rPr>
              <a:t>内存的泄漏</a:t>
            </a:r>
            <a:r>
              <a:rPr lang="zh-CN" altLang="en-US" dirty="0"/>
              <a:t>，如果过多地话，将占用大量系统内存资源的浪费</a:t>
            </a:r>
          </a:p>
        </p:txBody>
      </p:sp>
      <p:sp>
        <p:nvSpPr>
          <p:cNvPr id="16" name="矩形 15">
            <a:hlinkClick r:id="rId2" action="ppaction://hlinksldjump"/>
            <a:extLst>
              <a:ext uri="{FF2B5EF4-FFF2-40B4-BE49-F238E27FC236}">
                <a16:creationId xmlns:a16="http://schemas.microsoft.com/office/drawing/2014/main" id="{D510CB6B-F45E-461C-9AC6-0C906D65043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FA54A45-0923-42F6-80FB-78D11E644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C8E9EF16-7570-4943-886B-EA37A87CFF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9" name="矩形 18">
            <a:hlinkClick r:id="" action="ppaction://noaction"/>
            <a:extLst>
              <a:ext uri="{FF2B5EF4-FFF2-40B4-BE49-F238E27FC236}">
                <a16:creationId xmlns:a16="http://schemas.microsoft.com/office/drawing/2014/main" id="{3695881D-4CFC-44CF-B234-26EE8DD57E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2802EE34-AEE9-4B62-BDFD-28E583708A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1" name="矩形 20">
            <a:hlinkClick r:id="" action="ppaction://noaction"/>
            <a:extLst>
              <a:ext uri="{FF2B5EF4-FFF2-40B4-BE49-F238E27FC236}">
                <a16:creationId xmlns:a16="http://schemas.microsoft.com/office/drawing/2014/main" id="{97E06EDF-DA9A-4C8E-BBD6-39ED1666F0B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2192F02C-AC62-4D8F-9CA6-C810259FBF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3" name="矩形 22">
            <a:hlinkClick r:id="" action="ppaction://noaction"/>
            <a:extLst>
              <a:ext uri="{FF2B5EF4-FFF2-40B4-BE49-F238E27FC236}">
                <a16:creationId xmlns:a16="http://schemas.microsoft.com/office/drawing/2014/main" id="{46FB3F77-46E4-42A9-BED3-DE82DA3C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9727365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FAA0E6-113E-4EBD-94F0-021A5DF245E9}"/>
              </a:ext>
            </a:extLst>
          </p:cNvPr>
          <p:cNvSpPr>
            <a:spLocks noGrp="1"/>
          </p:cNvSpPr>
          <p:nvPr>
            <p:ph idx="1"/>
          </p:nvPr>
        </p:nvSpPr>
        <p:spPr/>
        <p:txBody>
          <a:bodyPr/>
          <a:lstStyle/>
          <a:p>
            <a:r>
              <a:rPr lang="zh-CN" altLang="en-US" dirty="0"/>
              <a:t>使用</a:t>
            </a:r>
            <a:r>
              <a:rPr lang="en-US" altLang="zh-CN" dirty="0"/>
              <a:t>delete</a:t>
            </a:r>
            <a:r>
              <a:rPr lang="zh-CN" altLang="en-US" dirty="0"/>
              <a:t>释放内存，实质上是将指针与内存的“指向关系”释放，此时指针不再指向为其分配的内存空间，处于“悬挂”状态</a:t>
            </a:r>
          </a:p>
        </p:txBody>
      </p:sp>
      <p:sp>
        <p:nvSpPr>
          <p:cNvPr id="3" name="标题 2">
            <a:extLst>
              <a:ext uri="{FF2B5EF4-FFF2-40B4-BE49-F238E27FC236}">
                <a16:creationId xmlns:a16="http://schemas.microsoft.com/office/drawing/2014/main" id="{5F1A44DA-D33F-4FC8-AC5B-8D61BF6A80CC}"/>
              </a:ext>
            </a:extLst>
          </p:cNvPr>
          <p:cNvSpPr>
            <a:spLocks noGrp="1"/>
          </p:cNvSpPr>
          <p:nvPr>
            <p:ph type="title"/>
          </p:nvPr>
        </p:nvSpPr>
        <p:spPr/>
        <p:txBody>
          <a:bodyPr/>
          <a:lstStyle/>
          <a:p>
            <a:r>
              <a:rPr lang="zh-CN" altLang="en-US" dirty="0"/>
              <a:t>悬挂指针问题</a:t>
            </a:r>
          </a:p>
        </p:txBody>
      </p:sp>
      <p:sp>
        <p:nvSpPr>
          <p:cNvPr id="4" name="文本框 3">
            <a:extLst>
              <a:ext uri="{FF2B5EF4-FFF2-40B4-BE49-F238E27FC236}">
                <a16:creationId xmlns:a16="http://schemas.microsoft.com/office/drawing/2014/main" id="{10AF6DE6-023C-4723-80DB-12F87D545558}"/>
              </a:ext>
            </a:extLst>
          </p:cNvPr>
          <p:cNvSpPr txBox="1"/>
          <p:nvPr/>
        </p:nvSpPr>
        <p:spPr>
          <a:xfrm>
            <a:off x="11307337" y="418170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5" name="文本框 4">
            <a:extLst>
              <a:ext uri="{FF2B5EF4-FFF2-40B4-BE49-F238E27FC236}">
                <a16:creationId xmlns:a16="http://schemas.microsoft.com/office/drawing/2014/main" id="{6F2958E1-7FC7-4C74-B0FA-54AB74B51E7F}"/>
              </a:ext>
            </a:extLst>
          </p:cNvPr>
          <p:cNvSpPr txBox="1"/>
          <p:nvPr/>
        </p:nvSpPr>
        <p:spPr>
          <a:xfrm>
            <a:off x="11307337" y="388062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6" name="文本框 5">
            <a:extLst>
              <a:ext uri="{FF2B5EF4-FFF2-40B4-BE49-F238E27FC236}">
                <a16:creationId xmlns:a16="http://schemas.microsoft.com/office/drawing/2014/main" id="{24E6F9D5-2F3E-401B-A046-3395368E638E}"/>
              </a:ext>
            </a:extLst>
          </p:cNvPr>
          <p:cNvSpPr txBox="1"/>
          <p:nvPr/>
        </p:nvSpPr>
        <p:spPr>
          <a:xfrm>
            <a:off x="356837" y="3429000"/>
            <a:ext cx="491769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new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delete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pic>
        <p:nvPicPr>
          <p:cNvPr id="8" name="图片 7">
            <a:extLst>
              <a:ext uri="{FF2B5EF4-FFF2-40B4-BE49-F238E27FC236}">
                <a16:creationId xmlns:a16="http://schemas.microsoft.com/office/drawing/2014/main" id="{43A62C0B-EA9F-4267-975A-85A906827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173" y="3423181"/>
            <a:ext cx="2560542" cy="1127858"/>
          </a:xfrm>
          <a:prstGeom prst="rect">
            <a:avLst/>
          </a:prstGeom>
        </p:spPr>
      </p:pic>
      <p:pic>
        <p:nvPicPr>
          <p:cNvPr id="10" name="图片 9">
            <a:extLst>
              <a:ext uri="{FF2B5EF4-FFF2-40B4-BE49-F238E27FC236}">
                <a16:creationId xmlns:a16="http://schemas.microsoft.com/office/drawing/2014/main" id="{D120819C-0842-4668-B554-B89CD0AF9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174" y="4861681"/>
            <a:ext cx="2560542" cy="1183726"/>
          </a:xfrm>
          <a:prstGeom prst="rect">
            <a:avLst/>
          </a:prstGeom>
        </p:spPr>
      </p:pic>
      <p:sp>
        <p:nvSpPr>
          <p:cNvPr id="11" name="矩形 10">
            <a:hlinkClick r:id="rId4" action="ppaction://hlinksldjump"/>
            <a:extLst>
              <a:ext uri="{FF2B5EF4-FFF2-40B4-BE49-F238E27FC236}">
                <a16:creationId xmlns:a16="http://schemas.microsoft.com/office/drawing/2014/main" id="{0109A57B-EA86-4522-8267-BD735308AC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171CC152-E6DF-41CE-9E2B-8D24857BD6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CCD4CD75-2E8B-4D4E-B60C-99C6CF0A9D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4" name="矩形 13">
            <a:hlinkClick r:id="" action="ppaction://noaction"/>
            <a:extLst>
              <a:ext uri="{FF2B5EF4-FFF2-40B4-BE49-F238E27FC236}">
                <a16:creationId xmlns:a16="http://schemas.microsoft.com/office/drawing/2014/main" id="{7920180D-CF25-4819-885F-D3E4A2A4D6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4897E76D-76D7-4876-B647-9B1BE6C8FD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6" name="矩形 15">
            <a:hlinkClick r:id="" action="ppaction://noaction"/>
            <a:extLst>
              <a:ext uri="{FF2B5EF4-FFF2-40B4-BE49-F238E27FC236}">
                <a16:creationId xmlns:a16="http://schemas.microsoft.com/office/drawing/2014/main" id="{998EFFE0-A07F-4B6C-A28E-D2B95F69B9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C6A1BD4-D6E5-48E6-A22C-D713E8C9404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18" name="矩形 17">
            <a:hlinkClick r:id="" action="ppaction://noaction"/>
            <a:extLst>
              <a:ext uri="{FF2B5EF4-FFF2-40B4-BE49-F238E27FC236}">
                <a16:creationId xmlns:a16="http://schemas.microsoft.com/office/drawing/2014/main" id="{CFCFCC16-A993-49C5-9929-D7CD2E5DD0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35471748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26BF11-969A-4FCA-88DA-A4E1CAF36915}"/>
              </a:ext>
            </a:extLst>
          </p:cNvPr>
          <p:cNvSpPr>
            <a:spLocks noGrp="1"/>
          </p:cNvSpPr>
          <p:nvPr>
            <p:ph type="title"/>
          </p:nvPr>
        </p:nvSpPr>
        <p:spPr/>
        <p:txBody>
          <a:bodyPr/>
          <a:lstStyle/>
          <a:p>
            <a:r>
              <a:rPr lang="zh-CN" altLang="en-US" dirty="0"/>
              <a:t>内存碎片</a:t>
            </a:r>
          </a:p>
        </p:txBody>
      </p:sp>
      <p:pic>
        <p:nvPicPr>
          <p:cNvPr id="4" name="图片 3">
            <a:extLst>
              <a:ext uri="{FF2B5EF4-FFF2-40B4-BE49-F238E27FC236}">
                <a16:creationId xmlns:a16="http://schemas.microsoft.com/office/drawing/2014/main" id="{376E64A2-05DC-4082-948E-17BD861A84E0}"/>
              </a:ext>
            </a:extLst>
          </p:cNvPr>
          <p:cNvPicPr>
            <a:picLocks noChangeAspect="1"/>
          </p:cNvPicPr>
          <p:nvPr/>
        </p:nvPicPr>
        <p:blipFill>
          <a:blip r:embed="rId2"/>
          <a:stretch>
            <a:fillRect/>
          </a:stretch>
        </p:blipFill>
        <p:spPr>
          <a:xfrm>
            <a:off x="2156645" y="2724150"/>
            <a:ext cx="5120640" cy="1409700"/>
          </a:xfrm>
          <a:prstGeom prst="rect">
            <a:avLst/>
          </a:prstGeom>
        </p:spPr>
      </p:pic>
      <p:cxnSp>
        <p:nvCxnSpPr>
          <p:cNvPr id="8" name="连接符: 曲线 7">
            <a:extLst>
              <a:ext uri="{FF2B5EF4-FFF2-40B4-BE49-F238E27FC236}">
                <a16:creationId xmlns:a16="http://schemas.microsoft.com/office/drawing/2014/main" id="{79804531-712C-4BBA-8B4E-C6DDD603BB4D}"/>
              </a:ext>
            </a:extLst>
          </p:cNvPr>
          <p:cNvCxnSpPr>
            <a:cxnSpLocks/>
          </p:cNvCxnSpPr>
          <p:nvPr/>
        </p:nvCxnSpPr>
        <p:spPr>
          <a:xfrm rot="16200000" flipH="1">
            <a:off x="2445950" y="4423202"/>
            <a:ext cx="1631563" cy="1103969"/>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8DACE5AA-7A17-4765-8813-2A023A2C2A81}"/>
              </a:ext>
            </a:extLst>
          </p:cNvPr>
          <p:cNvCxnSpPr>
            <a:cxnSpLocks/>
          </p:cNvCxnSpPr>
          <p:nvPr/>
        </p:nvCxnSpPr>
        <p:spPr>
          <a:xfrm rot="5400000">
            <a:off x="3923488" y="4495684"/>
            <a:ext cx="1631563" cy="959007"/>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CE87FD6-9AD4-4506-BD3D-1744666B44C2}"/>
              </a:ext>
            </a:extLst>
          </p:cNvPr>
          <p:cNvSpPr txBox="1"/>
          <p:nvPr/>
        </p:nvSpPr>
        <p:spPr>
          <a:xfrm>
            <a:off x="2587083" y="5873931"/>
            <a:ext cx="31334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已分配的内存，且仍在使用</a:t>
            </a:r>
          </a:p>
        </p:txBody>
      </p:sp>
      <p:cxnSp>
        <p:nvCxnSpPr>
          <p:cNvPr id="16" name="直接箭头连接符 15">
            <a:extLst>
              <a:ext uri="{FF2B5EF4-FFF2-40B4-BE49-F238E27FC236}">
                <a16:creationId xmlns:a16="http://schemas.microsoft.com/office/drawing/2014/main" id="{36D5091D-06DB-45A5-B200-86DC7E5757FE}"/>
              </a:ext>
            </a:extLst>
          </p:cNvPr>
          <p:cNvCxnSpPr/>
          <p:nvPr/>
        </p:nvCxnSpPr>
        <p:spPr>
          <a:xfrm>
            <a:off x="3261732" y="2877011"/>
            <a:ext cx="2748775" cy="780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B8983BA-739A-43AF-9943-095FD12C3965}"/>
              </a:ext>
            </a:extLst>
          </p:cNvPr>
          <p:cNvCxnSpPr/>
          <p:nvPr/>
        </p:nvCxnSpPr>
        <p:spPr>
          <a:xfrm>
            <a:off x="3261732" y="2877011"/>
            <a:ext cx="551985" cy="780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57AD853-BBB1-4367-B04E-38FC29CCD26D}"/>
              </a:ext>
            </a:extLst>
          </p:cNvPr>
          <p:cNvSpPr txBox="1"/>
          <p:nvPr/>
        </p:nvSpPr>
        <p:spPr>
          <a:xfrm>
            <a:off x="1672682" y="2165449"/>
            <a:ext cx="313349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内存块已经释放，但它们都比下一个要分配额内存块小</a:t>
            </a:r>
          </a:p>
        </p:txBody>
      </p:sp>
      <p:sp>
        <p:nvSpPr>
          <p:cNvPr id="20" name="文本框 19">
            <a:extLst>
              <a:ext uri="{FF2B5EF4-FFF2-40B4-BE49-F238E27FC236}">
                <a16:creationId xmlns:a16="http://schemas.microsoft.com/office/drawing/2014/main" id="{647168E4-0C4A-49F1-917F-094DC88221CA}"/>
              </a:ext>
            </a:extLst>
          </p:cNvPr>
          <p:cNvSpPr txBox="1"/>
          <p:nvPr/>
        </p:nvSpPr>
        <p:spPr>
          <a:xfrm>
            <a:off x="5404623" y="2246583"/>
            <a:ext cx="22518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新请求分配的内存块</a:t>
            </a:r>
          </a:p>
        </p:txBody>
      </p:sp>
      <p:sp>
        <p:nvSpPr>
          <p:cNvPr id="14" name="矩形 13">
            <a:hlinkClick r:id="rId3" action="ppaction://hlinksldjump"/>
            <a:extLst>
              <a:ext uri="{FF2B5EF4-FFF2-40B4-BE49-F238E27FC236}">
                <a16:creationId xmlns:a16="http://schemas.microsoft.com/office/drawing/2014/main" id="{B96CC02B-4FAD-4E5C-BC33-02CAA40F6C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6454E905-4FBA-4203-8831-C7C54AD10B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4A57EA1-CAC8-4E2E-9BF6-3F3A92C5F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1" name="矩形 20">
            <a:hlinkClick r:id="" action="ppaction://noaction"/>
            <a:extLst>
              <a:ext uri="{FF2B5EF4-FFF2-40B4-BE49-F238E27FC236}">
                <a16:creationId xmlns:a16="http://schemas.microsoft.com/office/drawing/2014/main" id="{926EF00D-992F-48B0-ADEA-1EA528819C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3E8EF77-464D-4C49-A480-81840DEEE9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3" name="矩形 22">
            <a:hlinkClick r:id="" action="ppaction://noaction"/>
            <a:extLst>
              <a:ext uri="{FF2B5EF4-FFF2-40B4-BE49-F238E27FC236}">
                <a16:creationId xmlns:a16="http://schemas.microsoft.com/office/drawing/2014/main" id="{B3E7B261-3869-4D92-8CAB-365DDC0E9C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7A19C6A2-86AD-4141-86BD-8A1E028651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5" name="矩形 24">
            <a:hlinkClick r:id="" action="ppaction://noaction"/>
            <a:extLst>
              <a:ext uri="{FF2B5EF4-FFF2-40B4-BE49-F238E27FC236}">
                <a16:creationId xmlns:a16="http://schemas.microsoft.com/office/drawing/2014/main" id="{2F3A7348-30CC-4C26-A85F-33C0C8EF5DB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61991119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 name="组合 34"/>
          <p:cNvGrpSpPr>
            <a:grpSpLocks/>
          </p:cNvGrpSpPr>
          <p:nvPr/>
        </p:nvGrpSpPr>
        <p:grpSpPr bwMode="auto">
          <a:xfrm>
            <a:off x="1641600" y="1397421"/>
            <a:ext cx="5356225" cy="1735606"/>
            <a:chOff x="1643042" y="3196754"/>
            <a:chExt cx="5356246" cy="1735614"/>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1" name="矩形 50">
            <a:hlinkClick r:id="rId4" action="ppaction://hlinksldjump"/>
            <a:extLst>
              <a:ext uri="{FF2B5EF4-FFF2-40B4-BE49-F238E27FC236}">
                <a16:creationId xmlns:a16="http://schemas.microsoft.com/office/drawing/2014/main" id="{E394CED0-15E1-41ED-A9E3-FB88AD816E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2" name="矩形 51">
            <a:hlinkClick r:id="" action="ppaction://noaction"/>
            <a:extLst>
              <a:ext uri="{FF2B5EF4-FFF2-40B4-BE49-F238E27FC236}">
                <a16:creationId xmlns:a16="http://schemas.microsoft.com/office/drawing/2014/main" id="{F5CA97A8-C085-4EFA-AAAC-FCFD775875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3" name="矩形 52">
            <a:hlinkClick r:id="" action="ppaction://noaction"/>
            <a:extLst>
              <a:ext uri="{FF2B5EF4-FFF2-40B4-BE49-F238E27FC236}">
                <a16:creationId xmlns:a16="http://schemas.microsoft.com/office/drawing/2014/main" id="{120BFFB4-898C-4257-8044-55D64C1CAC1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a:extLst>
              <a:ext uri="{FF2B5EF4-FFF2-40B4-BE49-F238E27FC236}">
                <a16:creationId xmlns:a16="http://schemas.microsoft.com/office/drawing/2014/main" id="{38F107F8-6E03-446C-95EB-29AECB83DF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56" name="五边形 24">
            <a:extLst>
              <a:ext uri="{FF2B5EF4-FFF2-40B4-BE49-F238E27FC236}">
                <a16:creationId xmlns:a16="http://schemas.microsoft.com/office/drawing/2014/main" id="{FED05CB3-5CEA-4A17-ACBB-196D029650F8}"/>
              </a:ext>
            </a:extLst>
          </p:cNvPr>
          <p:cNvSpPr/>
          <p:nvPr/>
        </p:nvSpPr>
        <p:spPr bwMode="auto">
          <a:xfrm flipH="1">
            <a:off x="2040062" y="3297031"/>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7" name="组合 28">
            <a:extLst>
              <a:ext uri="{FF2B5EF4-FFF2-40B4-BE49-F238E27FC236}">
                <a16:creationId xmlns:a16="http://schemas.microsoft.com/office/drawing/2014/main" id="{92A6E709-64FC-4CCC-9329-2468ABE66C19}"/>
              </a:ext>
            </a:extLst>
          </p:cNvPr>
          <p:cNvGrpSpPr>
            <a:grpSpLocks/>
          </p:cNvGrpSpPr>
          <p:nvPr/>
        </p:nvGrpSpPr>
        <p:grpSpPr bwMode="auto">
          <a:xfrm>
            <a:off x="1641600" y="3293855"/>
            <a:ext cx="792162" cy="788988"/>
            <a:chOff x="854055" y="1643050"/>
            <a:chExt cx="792165" cy="788992"/>
          </a:xfrm>
        </p:grpSpPr>
        <p:sp>
          <p:nvSpPr>
            <p:cNvPr id="58" name="椭圆 57">
              <a:extLst>
                <a:ext uri="{FF2B5EF4-FFF2-40B4-BE49-F238E27FC236}">
                  <a16:creationId xmlns:a16="http://schemas.microsoft.com/office/drawing/2014/main" id="{22DC169D-C390-478B-8BBC-D93E59654E6C}"/>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9" name="图片 22" descr="NANKAI.png">
              <a:extLst>
                <a:ext uri="{FF2B5EF4-FFF2-40B4-BE49-F238E27FC236}">
                  <a16:creationId xmlns:a16="http://schemas.microsoft.com/office/drawing/2014/main" id="{35F8353D-86A1-4766-8B25-F2FDB6686D8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0" name="TextBox 43">
            <a:extLst>
              <a:ext uri="{FF2B5EF4-FFF2-40B4-BE49-F238E27FC236}">
                <a16:creationId xmlns:a16="http://schemas.microsoft.com/office/drawing/2014/main" id="{BFA098CC-7573-42CB-B4C8-4BC237FAB003}"/>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61" name="矩形 60">
            <a:hlinkClick r:id="" action="ppaction://noaction"/>
            <a:extLst>
              <a:ext uri="{FF2B5EF4-FFF2-40B4-BE49-F238E27FC236}">
                <a16:creationId xmlns:a16="http://schemas.microsoft.com/office/drawing/2014/main" id="{0ED01DCB-E044-41AC-88D8-7DA7A6CC733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62" name="矩形 61">
            <a:hlinkClick r:id="" action="ppaction://noaction"/>
            <a:extLst>
              <a:ext uri="{FF2B5EF4-FFF2-40B4-BE49-F238E27FC236}">
                <a16:creationId xmlns:a16="http://schemas.microsoft.com/office/drawing/2014/main" id="{20810AD1-C170-4D43-BE61-012477D389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3" name="矩形 62">
            <a:hlinkClick r:id="" action="ppaction://noaction"/>
            <a:extLst>
              <a:ext uri="{FF2B5EF4-FFF2-40B4-BE49-F238E27FC236}">
                <a16:creationId xmlns:a16="http://schemas.microsoft.com/office/drawing/2014/main" id="{2DFC6B50-751E-4C8B-86D1-C53362AE9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72" name="矩形 71">
            <a:hlinkClick r:id="" action="ppaction://noaction"/>
            <a:extLst>
              <a:ext uri="{FF2B5EF4-FFF2-40B4-BE49-F238E27FC236}">
                <a16:creationId xmlns:a16="http://schemas.microsoft.com/office/drawing/2014/main" id="{7187AC09-302B-4DE0-84AF-3157AD0F92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8457442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txBox="1">
            <a:spLocks/>
          </p:cNvSpPr>
          <p:nvPr/>
        </p:nvSpPr>
        <p:spPr bwMode="auto">
          <a:xfrm>
            <a:off x="5287618" y="3597965"/>
            <a:ext cx="2925521" cy="20359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buFont typeface="Arial" charset="0"/>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a:t>
            </a:r>
          </a:p>
          <a:p>
            <a:pPr marL="457200" lvl="1" indent="0">
              <a:buFont typeface="Arial" charset="0"/>
              <a:buNone/>
            </a:pPr>
            <a:r>
              <a:rPr lang="en-US" altLang="zh-CN" sz="2000" b="1" dirty="0">
                <a:latin typeface="Courier New" pitchFamily="49" charset="0"/>
                <a:cs typeface="Courier New" pitchFamily="49" charset="0"/>
              </a:rPr>
              <a:t> f(0); </a:t>
            </a:r>
            <a:endParaRPr lang="en-US" altLang="zh-CN" sz="2000" b="1" dirty="0">
              <a:solidFill>
                <a:srgbClr val="007434"/>
              </a:solidFill>
            </a:endParaRPr>
          </a:p>
          <a:p>
            <a:pPr marL="457200" lvl="1" indent="0">
              <a:buFont typeface="Arial" charset="0"/>
              <a:buNone/>
            </a:pPr>
            <a:r>
              <a:rPr lang="en-US" altLang="zh-CN" sz="2000" b="1" dirty="0">
                <a:latin typeface="Courier New" pitchFamily="49" charset="0"/>
                <a:cs typeface="Courier New" pitchFamily="49" charset="0"/>
              </a:rPr>
              <a:t> f(</a:t>
            </a:r>
            <a:r>
              <a:rPr lang="en-US" altLang="zh-CN" sz="2000" b="1" dirty="0" err="1">
                <a:solidFill>
                  <a:srgbClr val="0000FF"/>
                </a:solidFill>
                <a:latin typeface="Courier New" pitchFamily="49" charset="0"/>
                <a:cs typeface="Courier New" pitchFamily="49" charset="0"/>
              </a:rPr>
              <a:t>nullptr</a:t>
            </a:r>
            <a:r>
              <a:rPr lang="en-US" altLang="zh-CN" sz="2000" b="1" dirty="0">
                <a:latin typeface="Courier New" pitchFamily="49" charset="0"/>
                <a:cs typeface="Courier New" pitchFamily="49" charset="0"/>
              </a:rPr>
              <a:t>);</a:t>
            </a:r>
          </a:p>
          <a:p>
            <a:pPr marL="457200" lvl="1" indent="0">
              <a:buFont typeface="Arial" charset="0"/>
              <a:buNone/>
            </a:pPr>
            <a:r>
              <a:rPr lang="en-US" altLang="zh-CN" sz="2000" b="1" dirty="0">
                <a:latin typeface="Courier New" pitchFamily="49" charset="0"/>
                <a:cs typeface="Courier New" pitchFamily="49" charset="0"/>
              </a:rPr>
              <a:t> return 0;</a:t>
            </a:r>
          </a:p>
          <a:p>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endParaRPr lang="zh-CN" altLang="en-US" sz="2400" dirty="0"/>
          </a:p>
        </p:txBody>
      </p:sp>
      <p:sp>
        <p:nvSpPr>
          <p:cNvPr id="19" name="内容占位符 2">
            <a:extLst>
              <a:ext uri="{FF2B5EF4-FFF2-40B4-BE49-F238E27FC236}">
                <a16:creationId xmlns:a16="http://schemas.microsoft.com/office/drawing/2014/main" id="{1546800B-BFC6-44C7-AFFB-FEADFBC9D463}"/>
              </a:ext>
            </a:extLst>
          </p:cNvPr>
          <p:cNvSpPr txBox="1">
            <a:spLocks/>
          </p:cNvSpPr>
          <p:nvPr/>
        </p:nvSpPr>
        <p:spPr bwMode="auto">
          <a:xfrm>
            <a:off x="499899" y="3531779"/>
            <a:ext cx="4469667" cy="258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457200" y="1928813"/>
            <a:ext cx="8435280" cy="1669152"/>
          </a:xfrm>
        </p:spPr>
        <p:txBody>
          <a:bodyPr/>
          <a:lstStyle/>
          <a:p>
            <a:pPr lvl="1" algn="just">
              <a:buNone/>
            </a:pPr>
            <a:r>
              <a:rPr lang="en-US" altLang="zh-CN" sz="2200" b="1" dirty="0">
                <a:solidFill>
                  <a:srgbClr val="0000FF"/>
                </a:solidFill>
                <a:latin typeface="Courier New" pitchFamily="49" charset="0"/>
                <a:cs typeface="Courier New" pitchFamily="49" charset="0"/>
              </a:rPr>
              <a:t>int </a:t>
            </a:r>
            <a:r>
              <a:rPr lang="zh-CN" altLang="en-US" sz="2200" b="1" dirty="0">
                <a:latin typeface="Courier New" pitchFamily="49" charset="0"/>
                <a:cs typeface="Courier New" pitchFamily="49" charset="0"/>
              </a:rPr>
              <a:t>*</a:t>
            </a:r>
            <a:r>
              <a:rPr lang="en-US" altLang="zh-CN" sz="2200" b="1" dirty="0">
                <a:latin typeface="Courier New" pitchFamily="49" charset="0"/>
                <a:cs typeface="Courier New" pitchFamily="49" charset="0"/>
              </a:rPr>
              <a:t>p = NULL;</a:t>
            </a:r>
            <a:r>
              <a:rPr lang="en-US" altLang="zh-CN" sz="2200" b="1" dirty="0">
                <a:solidFill>
                  <a:srgbClr val="007434"/>
                </a:solidFill>
              </a:rPr>
              <a:t> //</a:t>
            </a:r>
            <a:r>
              <a:rPr lang="zh-CN" altLang="en-US" sz="2200" b="1" dirty="0">
                <a:solidFill>
                  <a:srgbClr val="007434"/>
                </a:solidFill>
              </a:rPr>
              <a:t>不推荐的写法</a:t>
            </a:r>
            <a:endParaRPr lang="en-US" altLang="zh-CN" sz="2200" b="1" dirty="0">
              <a:latin typeface="Courier New" pitchFamily="49" charset="0"/>
              <a:cs typeface="Courier New" pitchFamily="49" charset="0"/>
            </a:endParaRPr>
          </a:p>
          <a:p>
            <a:pPr lvl="1" algn="just">
              <a:buNone/>
            </a:pPr>
            <a:r>
              <a:rPr lang="en-US" altLang="zh-CN" sz="2200" b="1" dirty="0">
                <a:solidFill>
                  <a:srgbClr val="0000FF"/>
                </a:solidFill>
                <a:latin typeface="Courier New" pitchFamily="49" charset="0"/>
                <a:cs typeface="Courier New" pitchFamily="49" charset="0"/>
              </a:rPr>
              <a:t>int </a:t>
            </a:r>
            <a:r>
              <a:rPr lang="en-US" altLang="zh-CN" sz="2200" b="1" dirty="0">
                <a:latin typeface="Courier New" pitchFamily="49" charset="0"/>
                <a:cs typeface="Courier New" pitchFamily="49" charset="0"/>
              </a:rPr>
              <a:t>*pi</a:t>
            </a:r>
            <a:r>
              <a:rPr lang="en-US" altLang="zh-CN" sz="2200" b="1" dirty="0">
                <a:solidFill>
                  <a:srgbClr val="007434"/>
                </a:solidFill>
              </a:rPr>
              <a:t> </a:t>
            </a:r>
            <a:r>
              <a:rPr lang="en-US" altLang="zh-CN" sz="2200" b="1" dirty="0">
                <a:latin typeface="Courier New" pitchFamily="49" charset="0"/>
                <a:cs typeface="Courier New" pitchFamily="49" charset="0"/>
              </a:rPr>
              <a:t>=</a:t>
            </a:r>
            <a:r>
              <a:rPr lang="en-US" altLang="zh-CN" sz="2200" b="1" dirty="0">
                <a:solidFill>
                  <a:srgbClr val="007434"/>
                </a:solidFill>
              </a:rPr>
              <a:t> </a:t>
            </a:r>
            <a:r>
              <a:rPr lang="en-US" altLang="zh-CN" sz="2200" b="1" dirty="0" err="1">
                <a:solidFill>
                  <a:srgbClr val="0000FF"/>
                </a:solidFill>
                <a:latin typeface="Courier New" pitchFamily="49" charset="0"/>
                <a:cs typeface="Courier New" pitchFamily="49" charset="0"/>
              </a:rPr>
              <a:t>nullptr</a:t>
            </a:r>
            <a:r>
              <a:rPr lang="en-US" altLang="zh-CN" sz="2200" b="1" dirty="0">
                <a:latin typeface="Courier New" pitchFamily="49" charset="0"/>
                <a:cs typeface="Courier New" pitchFamily="49" charset="0"/>
              </a:rPr>
              <a:t>; </a:t>
            </a:r>
            <a:r>
              <a:rPr lang="en-US" altLang="zh-CN" sz="2200" b="1" dirty="0">
                <a:solidFill>
                  <a:srgbClr val="007434"/>
                </a:solidFill>
              </a:rPr>
              <a:t>//</a:t>
            </a:r>
            <a:r>
              <a:rPr lang="zh-CN" altLang="en-US" sz="2200" b="1" dirty="0">
                <a:solidFill>
                  <a:srgbClr val="007434"/>
                </a:solidFill>
              </a:rPr>
              <a:t>推荐的新标准写法</a:t>
            </a:r>
            <a:endParaRPr lang="en-US" altLang="zh-CN" sz="2400" dirty="0">
              <a:solidFill>
                <a:srgbClr val="C00000"/>
              </a:solidFill>
            </a:endParaRPr>
          </a:p>
          <a:p>
            <a:pPr lvl="1" algn="just">
              <a:spcBef>
                <a:spcPts val="1800"/>
              </a:spcBef>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p>
          <a:p>
            <a:r>
              <a:rPr lang="en-US" altLang="zh-CN" sz="2200" b="1" dirty="0">
                <a:latin typeface="Courier New" pitchFamily="49" charset="0"/>
                <a:cs typeface="Courier New" pitchFamily="49" charset="0"/>
              </a:rPr>
              <a:t> </a:t>
            </a:r>
            <a:endParaRPr lang="zh-CN" altLang="en-US" dirty="0"/>
          </a:p>
        </p:txBody>
      </p:sp>
      <p:sp>
        <p:nvSpPr>
          <p:cNvPr id="4" name="矩形 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文本框 14">
            <a:extLst>
              <a:ext uri="{FF2B5EF4-FFF2-40B4-BE49-F238E27FC236}">
                <a16:creationId xmlns:a16="http://schemas.microsoft.com/office/drawing/2014/main" id="{7F6A5574-706B-451C-B5F8-03A8B683DEAE}"/>
              </a:ext>
            </a:extLst>
          </p:cNvPr>
          <p:cNvSpPr txBox="1"/>
          <p:nvPr/>
        </p:nvSpPr>
        <p:spPr>
          <a:xfrm>
            <a:off x="7019847" y="3969618"/>
            <a:ext cx="963725"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en-US" altLang="zh-CN" sz="2000" b="1" dirty="0">
                <a:solidFill>
                  <a:srgbClr val="007434"/>
                </a:solidFill>
              </a:rPr>
              <a:t>)</a:t>
            </a:r>
          </a:p>
        </p:txBody>
      </p:sp>
      <p:sp>
        <p:nvSpPr>
          <p:cNvPr id="17" name="文本框 16">
            <a:extLst>
              <a:ext uri="{FF2B5EF4-FFF2-40B4-BE49-F238E27FC236}">
                <a16:creationId xmlns:a16="http://schemas.microsoft.com/office/drawing/2014/main" id="{8E27563A-A77A-441B-B201-616CFFC3FB4C}"/>
              </a:ext>
            </a:extLst>
          </p:cNvPr>
          <p:cNvSpPr txBox="1"/>
          <p:nvPr/>
        </p:nvSpPr>
        <p:spPr>
          <a:xfrm>
            <a:off x="7820575" y="4392396"/>
            <a:ext cx="1063112"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zh-CN" altLang="en-US" sz="2000" b="1" dirty="0">
                <a:solidFill>
                  <a:srgbClr val="007434"/>
                </a:solidFill>
              </a:rPr>
              <a:t>*</a:t>
            </a:r>
            <a:r>
              <a:rPr lang="en-US" altLang="zh-CN" sz="2000" b="1" dirty="0">
                <a:solidFill>
                  <a:srgbClr val="007434"/>
                </a:solidFill>
              </a:rPr>
              <a:t>)</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0" name="矩形 19">
            <a:hlinkClick r:id="" action="ppaction://noaction"/>
            <a:extLst>
              <a:ext uri="{FF2B5EF4-FFF2-40B4-BE49-F238E27FC236}">
                <a16:creationId xmlns:a16="http://schemas.microsoft.com/office/drawing/2014/main" id="{6B8548F9-64CE-4F77-A781-F02104189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76363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3B036FD0-678F-492F-AED1-D42B73F53CD4}"/>
              </a:ext>
            </a:extLst>
          </p:cNvPr>
          <p:cNvSpPr>
            <a:spLocks noGrp="1"/>
          </p:cNvSpPr>
          <p:nvPr>
            <p:ph type="ctrTitle"/>
          </p:nvPr>
        </p:nvSpPr>
        <p:spPr/>
        <p:txBody>
          <a:bodyPr/>
          <a:lstStyle/>
          <a:p>
            <a:r>
              <a:rPr lang="zh-CN" altLang="en-US" dirty="0"/>
              <a:t>引用类型</a:t>
            </a:r>
          </a:p>
        </p:txBody>
      </p:sp>
      <p:sp>
        <p:nvSpPr>
          <p:cNvPr id="10" name="TextBox 8">
            <a:extLst>
              <a:ext uri="{FF2B5EF4-FFF2-40B4-BE49-F238E27FC236}">
                <a16:creationId xmlns:a16="http://schemas.microsoft.com/office/drawing/2014/main" id="{AB51A79A-39B4-422C-8B83-395BD5108E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49C704B8-C962-4409-8796-699C04C3F62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8E5E42D-816C-4548-AABE-F989C7D33BA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45219038"/>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引用的含义</a:t>
            </a:r>
          </a:p>
        </p:txBody>
      </p:sp>
      <p:sp>
        <p:nvSpPr>
          <p:cNvPr id="3" name="内容占位符 2"/>
          <p:cNvSpPr>
            <a:spLocks noGrp="1"/>
          </p:cNvSpPr>
          <p:nvPr>
            <p:ph idx="1"/>
          </p:nvPr>
        </p:nvSpPr>
        <p:spPr/>
        <p:txBody>
          <a:bodyPr/>
          <a:lstStyle/>
          <a:p>
            <a:r>
              <a:rPr lang="zh-CN" altLang="en-US" dirty="0"/>
              <a:t>引用（</a:t>
            </a:r>
            <a:r>
              <a:rPr lang="en-US" altLang="zh-CN" dirty="0"/>
              <a:t>reference</a:t>
            </a:r>
            <a:r>
              <a:rPr lang="zh-CN" altLang="en-US" dirty="0"/>
              <a:t>）是</a:t>
            </a:r>
            <a:r>
              <a:rPr lang="en-US" altLang="zh-CN" dirty="0"/>
              <a:t>C</a:t>
            </a:r>
            <a:r>
              <a:rPr lang="zh-CN" altLang="en-US" dirty="0"/>
              <a:t>＋＋语言特有的数据形式。它的存在不仅像数组和指针那样依赖于已有的类型，而且它还依赖于一个已有的变量</a:t>
            </a:r>
            <a:endParaRPr lang="en-US" altLang="zh-CN" dirty="0"/>
          </a:p>
          <a:p>
            <a:pPr lvl="1"/>
            <a:r>
              <a:rPr lang="zh-CN" altLang="en-US" dirty="0"/>
              <a:t>引用是某个变量或对象的别名。建立引用，</a:t>
            </a:r>
            <a:r>
              <a:rPr lang="zh-CN" altLang="en-US" dirty="0">
                <a:solidFill>
                  <a:srgbClr val="C00000"/>
                </a:solidFill>
              </a:rPr>
              <a:t>必须用某个变量名或对象名来对它进行初始化</a:t>
            </a:r>
            <a:r>
              <a:rPr lang="zh-CN" altLang="en-US" dirty="0"/>
              <a:t>，从而将该引用绑定在那一个变量或对象上</a:t>
            </a:r>
            <a:endParaRPr lang="en-US" altLang="zh-CN" dirty="0"/>
          </a:p>
          <a:p>
            <a:pPr lvl="1"/>
            <a:r>
              <a:rPr lang="zh-CN" altLang="en-US" dirty="0"/>
              <a:t>建立引用并不重新为其分配内存空间，引用只是另一变量或对象的别名，任何对引用的使用与改变都是对该引用所绑定的那一变量或对象的使用与改变</a:t>
            </a:r>
          </a:p>
        </p:txBody>
      </p:sp>
      <p:sp>
        <p:nvSpPr>
          <p:cNvPr id="16" name="矩形 15">
            <a:hlinkClick r:id="rId2" action="ppaction://hlinksldjump"/>
            <a:extLst>
              <a:ext uri="{FF2B5EF4-FFF2-40B4-BE49-F238E27FC236}">
                <a16:creationId xmlns:a16="http://schemas.microsoft.com/office/drawing/2014/main" id="{A15E14E4-DB54-4ACC-A712-13CC07883B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251D948-BBE4-49E5-8B11-8E387A0EE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5A0CAAA9-7EA2-43B1-963D-CB55211AD0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24DBA1E-02AB-457C-ACFC-C5C34917C47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DAFEAC00-B157-489D-89FA-CCAFBFF14C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DD451B49-2B1B-4581-BAC3-6988ECDBA0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47267C0-9F7E-479C-8B0A-E1AE89FC6DD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0C8E7A52-4881-47FA-A08A-995C899104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6069158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引用变量</a:t>
            </a:r>
          </a:p>
        </p:txBody>
      </p:sp>
      <p:sp>
        <p:nvSpPr>
          <p:cNvPr id="3" name="内容占位符 2"/>
          <p:cNvSpPr>
            <a:spLocks noGrp="1"/>
          </p:cNvSpPr>
          <p:nvPr>
            <p:ph idx="1"/>
          </p:nvPr>
        </p:nvSpPr>
        <p:spPr/>
        <p:txBody>
          <a:bodyPr/>
          <a:lstStyle/>
          <a:p>
            <a:r>
              <a:rPr lang="zh-CN" altLang="en-US" dirty="0"/>
              <a:t>引用变量的说明与初始化</a:t>
            </a:r>
            <a:endParaRPr lang="en-US" altLang="zh-CN" dirty="0">
              <a:solidFill>
                <a:srgbClr val="FF00FF"/>
              </a:solidFill>
            </a:endParaRPr>
          </a:p>
          <a:p>
            <a:pPr lvl="1">
              <a:buNone/>
            </a:pPr>
            <a:r>
              <a:rPr lang="zh-CN" altLang="en-US" b="1" dirty="0">
                <a:latin typeface="Courier New" pitchFamily="49" charset="0"/>
                <a:cs typeface="Courier New" pitchFamily="49" charset="0"/>
              </a:rPr>
              <a:t>&lt;类型&gt; &amp;&lt;变量名&gt; = &lt;对象变量名&gt;</a:t>
            </a:r>
            <a:endParaRPr lang="en-US" altLang="zh-CN" b="1" dirty="0">
              <a:latin typeface="Courier New" pitchFamily="49" charset="0"/>
              <a:cs typeface="Courier New" pitchFamily="49" charset="0"/>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a=2, b;</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refa</a:t>
            </a:r>
            <a:r>
              <a:rPr lang="en-US" altLang="zh-CN" b="1" dirty="0">
                <a:latin typeface="Courier New" pitchFamily="49" charset="0"/>
                <a:cs typeface="Courier New" pitchFamily="49" charset="0"/>
              </a:rPr>
              <a:t>=a;</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refa</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的别名</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refb</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refb</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b</a:t>
            </a:r>
            <a:r>
              <a:rPr lang="zh-CN" altLang="en-US" b="1" dirty="0">
                <a:solidFill>
                  <a:srgbClr val="00B050"/>
                </a:solidFill>
                <a:latin typeface="Courier New" pitchFamily="49" charset="0"/>
                <a:cs typeface="Courier New" pitchFamily="49" charset="0"/>
              </a:rPr>
              <a:t>的别名</a:t>
            </a:r>
          </a:p>
          <a:p>
            <a:pPr lvl="1"/>
            <a:r>
              <a:rPr lang="zh-CN" altLang="en-US" dirty="0"/>
              <a:t>经过赋值“</a:t>
            </a:r>
            <a:r>
              <a:rPr lang="en-US" altLang="zh-CN" dirty="0" err="1"/>
              <a:t>refb</a:t>
            </a:r>
            <a:r>
              <a:rPr lang="en-US" altLang="zh-CN" dirty="0"/>
              <a:t>=55;”</a:t>
            </a:r>
            <a:r>
              <a:rPr lang="zh-CN" altLang="en-US" dirty="0"/>
              <a:t>以及“</a:t>
            </a:r>
            <a:r>
              <a:rPr lang="en-US" altLang="zh-CN" dirty="0" err="1"/>
              <a:t>refa</a:t>
            </a:r>
            <a:r>
              <a:rPr lang="en-US" altLang="zh-CN" dirty="0"/>
              <a:t>+=2;”</a:t>
            </a:r>
            <a:r>
              <a:rPr lang="zh-CN" altLang="en-US" dirty="0"/>
              <a:t>之后，</a:t>
            </a:r>
            <a:r>
              <a:rPr lang="en-US" altLang="zh-CN" dirty="0"/>
              <a:t>b</a:t>
            </a:r>
            <a:r>
              <a:rPr lang="zh-CN" altLang="en-US" dirty="0"/>
              <a:t>与</a:t>
            </a:r>
            <a:r>
              <a:rPr lang="en-US" altLang="zh-CN" dirty="0" err="1"/>
              <a:t>refb</a:t>
            </a:r>
            <a:r>
              <a:rPr lang="zh-CN" altLang="en-US" dirty="0"/>
              <a:t>的当前值都将是55，而</a:t>
            </a:r>
            <a:r>
              <a:rPr lang="en-US" altLang="zh-CN" dirty="0"/>
              <a:t>a</a:t>
            </a:r>
            <a:r>
              <a:rPr lang="zh-CN" altLang="en-US" dirty="0"/>
              <a:t>与</a:t>
            </a:r>
            <a:r>
              <a:rPr lang="en-US" altLang="zh-CN" dirty="0" err="1"/>
              <a:t>refa</a:t>
            </a:r>
            <a:r>
              <a:rPr lang="zh-CN" altLang="en-US" dirty="0"/>
              <a:t>都在原有值2的基础上增加了2，即当前值都变成了4。 </a:t>
            </a:r>
          </a:p>
          <a:p>
            <a:endParaRPr lang="zh-CN" altLang="en-US" dirty="0"/>
          </a:p>
        </p:txBody>
      </p:sp>
      <p:sp>
        <p:nvSpPr>
          <p:cNvPr id="14" name="矩形 13">
            <a:hlinkClick r:id="rId2" action="ppaction://hlinksldjump"/>
            <a:extLst>
              <a:ext uri="{FF2B5EF4-FFF2-40B4-BE49-F238E27FC236}">
                <a16:creationId xmlns:a16="http://schemas.microsoft.com/office/drawing/2014/main" id="{E1CC3B18-7182-4B53-B9C3-E03B0C8B04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2D21BE2-3C7B-4856-8074-7D97141A35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2A166009-5732-4970-8046-EEFA33E18F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00B4759-A7C2-4F0F-BBCE-21A5F4855F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BF58369B-4870-45F3-A64F-E2037E1F25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FFF1D1D5-3C24-442B-936F-58340465F9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E2B075EE-B35F-4F91-A2FE-F42AAB182F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D756E7DC-AEB2-44FB-B7E2-B66C56E20E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28952949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p:txBody>
          <a:bodyPr/>
          <a:lstStyle/>
          <a:p>
            <a:pPr algn="just"/>
            <a:r>
              <a:rPr lang="zh-CN" altLang="en-US" dirty="0"/>
              <a:t>指针表示的是一个对象变量的地址，而引用则表示一个对象变量的别名。因此在程序中表示其对象变量时，前者要通过取内容运算符“*”，而后者可直接代表</a:t>
            </a:r>
            <a:r>
              <a:rPr lang="en-US" altLang="zh-CN" dirty="0"/>
              <a: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algn="just">
              <a:lnSpc>
                <a:spcPct val="110000"/>
              </a:lnSpc>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p>
          <a:p>
            <a:pPr algn="just">
              <a:lnSpc>
                <a:spcPct val="110000"/>
              </a:lnSpc>
              <a:buNone/>
            </a:pPr>
            <a:r>
              <a:rPr lang="en-US" altLang="zh-CN" sz="2400" dirty="0">
                <a:solidFill>
                  <a:srgbClr val="0000FF"/>
                </a:solidFill>
              </a:rPr>
              <a:t>     </a:t>
            </a:r>
            <a:r>
              <a:rPr lang="en-US" altLang="zh-CN" sz="2400" dirty="0"/>
              <a:t> </a:t>
            </a:r>
            <a:r>
              <a:rPr lang="zh-CN" altLang="en-US" sz="2400" dirty="0"/>
              <a:t>当要对</a:t>
            </a:r>
            <a:r>
              <a:rPr lang="en-US" altLang="zh-CN" sz="2400" dirty="0"/>
              <a:t>a</a:t>
            </a:r>
            <a:r>
              <a:rPr lang="zh-CN" altLang="en-US" sz="2400" dirty="0"/>
              <a:t>赋值123时，下述三个语句是等价的：</a:t>
            </a:r>
          </a:p>
          <a:p>
            <a:pPr algn="just">
              <a:lnSpc>
                <a:spcPct val="110000"/>
              </a:lnSpc>
              <a:buNone/>
            </a:pPr>
            <a:r>
              <a:rPr lang="en-US" altLang="zh-CN" sz="2400" dirty="0">
                <a:solidFill>
                  <a:srgbClr val="0000FF"/>
                </a:solidFill>
              </a:rPr>
              <a:t>	</a:t>
            </a:r>
            <a:r>
              <a:rPr lang="zh-CN" altLang="en-US" sz="2400" dirty="0">
                <a:solidFill>
                  <a:srgbClr val="0000FF"/>
                </a:solidFill>
              </a:rPr>
              <a:t>	</a:t>
            </a:r>
            <a:r>
              <a:rPr lang="en-US" altLang="zh-CN" sz="2400" b="1" dirty="0">
                <a:latin typeface="Courier New" pitchFamily="49" charset="0"/>
                <a:cs typeface="Courier New" pitchFamily="49" charset="0"/>
              </a:rPr>
              <a:t>a=123;    *pa=123;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endParaRPr lang="zh-CN" altLang="en-US" sz="2400" b="1" dirty="0" err="1">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0DF63DE1-DA73-4C2F-A727-42C65DE46C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D71B27E2-BBC8-4870-86A8-FEE33EF71D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F30C817-C8DE-4C49-B374-89A07A00A7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EA29656-29A4-41A4-A844-39C72C7B96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6D2EA8D2-0C8D-496E-8B59-B0B27DBEC8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0BE9BFB1-9F8F-467D-AC5D-25FCF550DE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C0CC59ED-9D46-4231-96FF-CB05B8656E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E9BBA940-481A-43E4-92AF-FEFCE9866A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1493225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a:xfrm>
            <a:off x="457200" y="1844824"/>
            <a:ext cx="8507288" cy="4479776"/>
          </a:xfrm>
        </p:spPr>
        <p:txBody>
          <a:bodyPr/>
          <a:lstStyle/>
          <a:p>
            <a:r>
              <a:rPr lang="zh-CN" altLang="en-US" dirty="0"/>
              <a:t>指针是可变的，它可以指向变量</a:t>
            </a:r>
            <a:r>
              <a:rPr lang="en-US" altLang="zh-CN" dirty="0"/>
              <a:t>a，</a:t>
            </a:r>
            <a:r>
              <a:rPr lang="zh-CN" altLang="en-US" dirty="0"/>
              <a:t>也可以指向变量</a:t>
            </a:r>
            <a:r>
              <a:rPr lang="en-US" altLang="zh-CN" dirty="0"/>
              <a:t>b，</a:t>
            </a:r>
            <a:r>
              <a:rPr lang="zh-CN" altLang="en-US" dirty="0"/>
              <a:t>而</a:t>
            </a:r>
            <a:r>
              <a:rPr lang="zh-CN" altLang="en-US" dirty="0">
                <a:solidFill>
                  <a:srgbClr val="FF0000"/>
                </a:solidFill>
              </a:rPr>
              <a:t>引用则只能在建立时一次确定</a:t>
            </a:r>
            <a:r>
              <a:rPr lang="zh-CN" altLang="en-US" dirty="0"/>
              <a:t>（固定绑定在某一个变量上），不可改变。</a:t>
            </a:r>
            <a:endParaRPr lang="en-US" altLang="zh-CN" dirty="0"/>
          </a:p>
          <a:p>
            <a:pPr lvl="1">
              <a:buNone/>
            </a:pPr>
            <a:r>
              <a:rPr lang="en-US" altLang="zh-CN"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=456;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*p=&amp;a;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&amp;</a:t>
            </a:r>
            <a:r>
              <a:rPr lang="en-US" altLang="zh-CN" b="1" dirty="0" err="1">
                <a:latin typeface="Courier New" pitchFamily="49" charset="0"/>
                <a:cs typeface="Courier New" pitchFamily="49" charset="0"/>
              </a:rPr>
              <a:t>ra</a:t>
            </a:r>
            <a:r>
              <a:rPr lang="en-US" altLang="zh-CN" b="1" dirty="0">
                <a:latin typeface="Courier New" pitchFamily="49" charset="0"/>
                <a:cs typeface="Courier New" pitchFamily="49" charset="0"/>
              </a:rPr>
              <a:t>=a;</a:t>
            </a:r>
          </a:p>
          <a:p>
            <a:pPr marL="914400" lvl="2" indent="0">
              <a:buNone/>
            </a:pPr>
            <a:r>
              <a:rPr lang="en-US" altLang="zh-CN" sz="2400" b="1" dirty="0">
                <a:latin typeface="Courier New" pitchFamily="49" charset="0"/>
                <a:cs typeface="Courier New" pitchFamily="49" charset="0"/>
              </a:rPr>
              <a:t>p=&amp;b;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的地址赋给指针</a:t>
            </a:r>
            <a:r>
              <a:rPr lang="en-US" altLang="zh-CN" sz="2400" b="1" dirty="0">
                <a:solidFill>
                  <a:srgbClr val="007434"/>
                </a:solidFill>
                <a:latin typeface="Courier New" pitchFamily="49" charset="0"/>
                <a:cs typeface="Courier New" pitchFamily="49" charset="0"/>
              </a:rPr>
              <a:t>p</a:t>
            </a:r>
          </a:p>
          <a:p>
            <a:pPr marL="914400" lvl="2" indent="0">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的值（即456）赋给了与</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绑定的变量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以及引用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本身，不是将变量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与引用变量</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a:t>
            </a:r>
            <a:r>
              <a:rPr lang="en-US" altLang="zh-CN" sz="2400" b="1" dirty="0">
                <a:solidFill>
                  <a:srgbClr val="007434"/>
                </a:solidFill>
                <a:latin typeface="Courier New" pitchFamily="49" charset="0"/>
                <a:cs typeface="Courier New" pitchFamily="49" charset="0"/>
              </a:rPr>
              <a:t>*/</a:t>
            </a:r>
          </a:p>
          <a:p>
            <a:pPr marL="914400" lvl="2"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不合法，为引用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重新建立新的绑定关系则会导致出现一个编译错误（</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重定义，重复初始化）</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p:txBody>
      </p:sp>
      <p:sp>
        <p:nvSpPr>
          <p:cNvPr id="14" name="矩形 13">
            <a:hlinkClick r:id="rId2" action="ppaction://hlinksldjump"/>
            <a:extLst>
              <a:ext uri="{FF2B5EF4-FFF2-40B4-BE49-F238E27FC236}">
                <a16:creationId xmlns:a16="http://schemas.microsoft.com/office/drawing/2014/main" id="{D681F47A-FB8A-4835-9234-202FEE184C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9C85CDC0-B506-4539-998F-101DA6B821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07B3CCC-A734-409A-BC08-854FF2898C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A4B096A4-219F-44D8-88F3-C217842A36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8" name="矩形 17">
            <a:hlinkClick r:id="" action="ppaction://noaction"/>
            <a:extLst>
              <a:ext uri="{FF2B5EF4-FFF2-40B4-BE49-F238E27FC236}">
                <a16:creationId xmlns:a16="http://schemas.microsoft.com/office/drawing/2014/main" id="{35C538AD-5EA3-4631-8038-57EA5A5A82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9" name="矩形 18">
            <a:hlinkClick r:id="" action="ppaction://noaction"/>
            <a:extLst>
              <a:ext uri="{FF2B5EF4-FFF2-40B4-BE49-F238E27FC236}">
                <a16:creationId xmlns:a16="http://schemas.microsoft.com/office/drawing/2014/main" id="{290DC73B-69F4-42A5-8E4F-848C2AE54F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4182F552-9E29-4620-86AE-185E3218D4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C904ABE-8AD7-43E5-BDB5-EACF3A1D199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72032539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endParaRPr lang="en-US" altLang="zh-CN" dirty="0"/>
          </a:p>
        </p:txBody>
      </p:sp>
      <p:sp>
        <p:nvSpPr>
          <p:cNvPr id="3" name="内容占位符 2"/>
          <p:cNvSpPr>
            <a:spLocks noGrp="1"/>
          </p:cNvSpPr>
          <p:nvPr>
            <p:ph idx="1"/>
          </p:nvPr>
        </p:nvSpPr>
        <p:spPr/>
        <p:txBody>
          <a:bodyPr/>
          <a:lstStyle/>
          <a:p>
            <a:r>
              <a:rPr lang="zh-CN" altLang="en-US" dirty="0"/>
              <a:t>由于引用本身不是一个独立的变量（它本身不具有独立的变量地址，使用的是与其绑定</a:t>
            </a:r>
            <a:r>
              <a:rPr lang="zh-CN" altLang="en-US"/>
              <a:t>的那个变量</a:t>
            </a:r>
            <a:r>
              <a:rPr lang="zh-CN" altLang="en-US" dirty="0"/>
              <a:t>的地址），所以，</a:t>
            </a:r>
            <a:r>
              <a:rPr lang="zh-CN" altLang="en-US" dirty="0">
                <a:solidFill>
                  <a:srgbClr val="FF0000"/>
                </a:solidFill>
              </a:rPr>
              <a:t>不能出现引用的引用，不能出现元素为引用的数组，也不能使用指向引用的指针</a:t>
            </a:r>
            <a:endParaRPr lang="en-US" altLang="zh-CN" dirty="0">
              <a:solidFill>
                <a:srgbClr val="FF0000"/>
              </a:solidFill>
            </a:endParaRPr>
          </a:p>
          <a:p>
            <a:r>
              <a:rPr lang="zh-CN" altLang="en-US" dirty="0"/>
              <a:t>指针是独立变量，可以出现指针的指针、可以出现元素为指针的数组，也可以说明对指针的引用</a:t>
            </a:r>
          </a:p>
        </p:txBody>
      </p:sp>
      <p:sp>
        <p:nvSpPr>
          <p:cNvPr id="13" name="矩形 12">
            <a:hlinkClick r:id="rId2" action="ppaction://hlinksldjump"/>
            <a:extLst>
              <a:ext uri="{FF2B5EF4-FFF2-40B4-BE49-F238E27FC236}">
                <a16:creationId xmlns:a16="http://schemas.microsoft.com/office/drawing/2014/main" id="{12FA1797-EEDA-4FC9-9084-A58FBC9468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2DC8D70C-3ECB-46A0-956A-3C6A73ACBC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380A103-0C9C-4254-AFC1-0C02679739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BB24531-ABAE-45E0-993F-8DF5AA0EE8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B473B5CB-A2C8-4802-A6CB-826A42B9E0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8" name="矩形 17">
            <a:hlinkClick r:id="" action="ppaction://noaction"/>
            <a:extLst>
              <a:ext uri="{FF2B5EF4-FFF2-40B4-BE49-F238E27FC236}">
                <a16:creationId xmlns:a16="http://schemas.microsoft.com/office/drawing/2014/main" id="{0541D887-09D7-4226-A950-2BB255E21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CB856CF-E1BA-4C8F-B59D-D88AD6A2E9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A05E9F5A-95EB-40C1-82D1-BB3DDAB2D0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294956208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844824"/>
            <a:ext cx="8543956" cy="4479776"/>
          </a:xfrm>
        </p:spPr>
        <p:txBody>
          <a:bodyPr/>
          <a:lstStyle/>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&amp;&amp;ref;</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右值引用，不是引用的引用</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refa</a:t>
            </a:r>
            <a:r>
              <a:rPr lang="en-US" altLang="zh-CN" sz="2800" b="1" dirty="0">
                <a:latin typeface="Courier New" pitchFamily="49" charset="0"/>
                <a:cs typeface="Courier New" pitchFamily="49" charset="0"/>
              </a:rPr>
              <a:t>[10];</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refp</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*pi, *&amp;</a:t>
            </a:r>
            <a:r>
              <a:rPr lang="en-US" altLang="zh-CN" sz="2800" b="1" dirty="0" err="1">
                <a:latin typeface="Courier New" pitchFamily="49" charset="0"/>
                <a:cs typeface="Courier New" pitchFamily="49" charset="0"/>
              </a:rPr>
              <a:t>pref</a:t>
            </a:r>
            <a:r>
              <a:rPr lang="en-US" altLang="zh-CN" sz="2800" b="1" dirty="0">
                <a:latin typeface="Courier New" pitchFamily="49" charset="0"/>
                <a:cs typeface="Courier New" pitchFamily="49" charset="0"/>
              </a:rPr>
              <a:t>=pi;</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/*OK! </a:t>
            </a:r>
            <a:r>
              <a:rPr lang="zh-CN" altLang="en-US" sz="2800" b="1" dirty="0">
                <a:solidFill>
                  <a:srgbClr val="007434"/>
                </a:solidFill>
                <a:latin typeface="Courier New" pitchFamily="49" charset="0"/>
                <a:cs typeface="Courier New" pitchFamily="49" charset="0"/>
              </a:rPr>
              <a:t>可以说明对指针的引用，将引用</a:t>
            </a:r>
            <a:r>
              <a:rPr lang="en-US" altLang="zh-CN" sz="2800" b="1" dirty="0" err="1">
                <a:solidFill>
                  <a:srgbClr val="007434"/>
                </a:solidFill>
                <a:latin typeface="Courier New" pitchFamily="49" charset="0"/>
                <a:cs typeface="Courier New" pitchFamily="49" charset="0"/>
              </a:rPr>
              <a:t>pref</a:t>
            </a:r>
            <a:r>
              <a:rPr lang="zh-CN" altLang="en-US" sz="2800" b="1" dirty="0">
                <a:solidFill>
                  <a:srgbClr val="007434"/>
                </a:solidFill>
                <a:latin typeface="Courier New" pitchFamily="49" charset="0"/>
                <a:cs typeface="Courier New" pitchFamily="49" charset="0"/>
              </a:rPr>
              <a:t>与</a:t>
            </a:r>
            <a:r>
              <a:rPr lang="en-US" altLang="zh-CN" sz="2800" b="1" dirty="0" err="1">
                <a:solidFill>
                  <a:srgbClr val="007434"/>
                </a:solidFill>
                <a:latin typeface="Courier New" pitchFamily="49" charset="0"/>
                <a:cs typeface="Courier New" pitchFamily="49" charset="0"/>
              </a:rPr>
              <a:t>int</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类型的指针变量</a:t>
            </a:r>
            <a:r>
              <a:rPr lang="en-US" altLang="zh-CN" sz="2800" b="1" dirty="0">
                <a:solidFill>
                  <a:srgbClr val="007434"/>
                </a:solidFill>
                <a:latin typeface="Courier New" pitchFamily="49" charset="0"/>
                <a:cs typeface="Courier New" pitchFamily="49" charset="0"/>
              </a:rPr>
              <a:t>pi</a:t>
            </a:r>
            <a:r>
              <a:rPr lang="zh-CN" altLang="en-US" sz="2800" b="1" dirty="0">
                <a:solidFill>
                  <a:srgbClr val="007434"/>
                </a:solidFill>
                <a:latin typeface="Courier New" pitchFamily="49" charset="0"/>
                <a:cs typeface="Courier New" pitchFamily="49" charset="0"/>
              </a:rPr>
              <a:t>进行了绑定</a:t>
            </a:r>
            <a:r>
              <a:rPr lang="en-US" altLang="zh-CN" sz="2800" b="1" dirty="0">
                <a:solidFill>
                  <a:srgbClr val="007434"/>
                </a:solidFill>
                <a:latin typeface="Courier New" pitchFamily="49" charset="0"/>
                <a:cs typeface="Courier New" pitchFamily="49" charset="0"/>
              </a:rPr>
              <a:t>*/</a:t>
            </a:r>
            <a:endParaRPr lang="zh-CN" altLang="en-US" sz="2800" b="1" dirty="0">
              <a:solidFill>
                <a:srgbClr val="007434"/>
              </a:solidFill>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28B15BC2-1FA1-47D8-86D9-EA5D78C5977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D4A6122-C719-4D42-8ED8-F245A2A8F6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3D3479D3-7E8F-4FDE-8C2D-638B1A6F8F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E967F0A8-93B0-44EF-8B68-40FEF9F469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9" name="矩形 18">
            <a:hlinkClick r:id="" action="ppaction://noaction"/>
            <a:extLst>
              <a:ext uri="{FF2B5EF4-FFF2-40B4-BE49-F238E27FC236}">
                <a16:creationId xmlns:a16="http://schemas.microsoft.com/office/drawing/2014/main" id="{4E9712C4-5C8D-40B9-9ECA-D4634501DC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0" name="矩形 19">
            <a:hlinkClick r:id="" action="ppaction://noaction"/>
            <a:extLst>
              <a:ext uri="{FF2B5EF4-FFF2-40B4-BE49-F238E27FC236}">
                <a16:creationId xmlns:a16="http://schemas.microsoft.com/office/drawing/2014/main" id="{45E9ED76-6FE4-4879-BFBF-DF94016D1A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CE9AD755-3B6C-464B-BD2F-150DEA378D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07433B9-3945-47C8-A04E-622EFE5DA1A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958564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6.17】</a:t>
            </a:r>
            <a:r>
              <a:rPr lang="zh-CN" altLang="en-US" dirty="0">
                <a:solidFill>
                  <a:srgbClr val="C00000"/>
                </a:solidFill>
              </a:rPr>
              <a:t>引用的建立及简单使用</a:t>
            </a:r>
            <a:endParaRPr lang="en-US" altLang="zh-CN" dirty="0">
              <a:solidFill>
                <a:srgbClr val="C00000"/>
              </a:solidFill>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为引用，它是变量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 ="&lt;&lt;&amp;a&lt;&lt;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是</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&lt;&lt;"&amp;pa="&lt;&lt;&amp;pa&lt;&lt;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a=123;</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赋值123后，使</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的值都成为123</a:t>
            </a:r>
            <a:r>
              <a:rPr lang="zh-CN" altLang="en-US" sz="2400" dirty="0">
                <a:solidFill>
                  <a:srgbClr val="0000FF"/>
                </a:solidFill>
                <a:latin typeface="Courier New" pitchFamily="49" charset="0"/>
                <a:cs typeface="Courier New" pitchFamily="49" charset="0"/>
              </a:rPr>
              <a:t>	</a:t>
            </a:r>
            <a:endParaRPr lang="zh-CN" altLang="en-US" dirty="0"/>
          </a:p>
        </p:txBody>
      </p:sp>
      <p:sp>
        <p:nvSpPr>
          <p:cNvPr id="13" name="矩形 12">
            <a:hlinkClick r:id="rId2" action="ppaction://hlinksldjump"/>
            <a:extLst>
              <a:ext uri="{FF2B5EF4-FFF2-40B4-BE49-F238E27FC236}">
                <a16:creationId xmlns:a16="http://schemas.microsoft.com/office/drawing/2014/main" id="{39A5E9E1-DDD0-49D3-B59C-8EAAD06DC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6DA0E9DF-CA4C-4396-842B-76336E6C2B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221AC6A9-635A-4286-9F4F-435EF66984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E9118B32-869F-423A-9D92-F92368079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5AF0A6E3-538F-46EE-BBF9-DB868891C1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8" name="矩形 17">
            <a:hlinkClick r:id="" action="ppaction://noaction"/>
            <a:extLst>
              <a:ext uri="{FF2B5EF4-FFF2-40B4-BE49-F238E27FC236}">
                <a16:creationId xmlns:a16="http://schemas.microsoft.com/office/drawing/2014/main" id="{85253724-A983-4258-88B6-02B76ED6FF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468E1D3B-2619-4530-BD63-F74BB40CA3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95D49B2-AC05-434C-B420-42FCEED393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828760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pa=456;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赋值456后，使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的值都成为456</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赋值789后，使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的值都成为789</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20" name="矩形 19">
            <a:hlinkClick r:id="rId2" action="ppaction://hlinksldjump"/>
            <a:extLst>
              <a:ext uri="{FF2B5EF4-FFF2-40B4-BE49-F238E27FC236}">
                <a16:creationId xmlns:a16="http://schemas.microsoft.com/office/drawing/2014/main" id="{10388804-350D-4094-B715-4BD4D79AE0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20883C84-C040-43F0-9D30-52BB07CCE9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548C2BD-678F-4D7E-91A0-A24BFB96F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18689F93-7916-4D2A-9D65-DA353DED2AA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4" name="矩形 23">
            <a:hlinkClick r:id="" action="ppaction://noaction"/>
            <a:extLst>
              <a:ext uri="{FF2B5EF4-FFF2-40B4-BE49-F238E27FC236}">
                <a16:creationId xmlns:a16="http://schemas.microsoft.com/office/drawing/2014/main" id="{AACC9722-9B02-4DF5-91F6-419E00FA32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5" name="矩形 24">
            <a:hlinkClick r:id="" action="ppaction://noaction"/>
            <a:extLst>
              <a:ext uri="{FF2B5EF4-FFF2-40B4-BE49-F238E27FC236}">
                <a16:creationId xmlns:a16="http://schemas.microsoft.com/office/drawing/2014/main" id="{01AB96A6-0EBA-4614-AF70-AB52E2207C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91EEBC23-220C-4A0A-9918-297CEEB9E4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FEC275E8-B073-4FFF-B231-7BD73FF607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12212257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spcBef>
                <a:spcPts val="0"/>
              </a:spcBef>
              <a:buNone/>
            </a:pP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 =0065FDF4</a:t>
            </a:r>
          </a:p>
          <a:p>
            <a:pPr algn="just">
              <a:spcBef>
                <a:spcPts val="0"/>
              </a:spcBef>
              <a:buNone/>
            </a:pPr>
            <a:r>
              <a:rPr lang="en-US" altLang="zh-CN" sz="2400" b="1" dirty="0">
                <a:latin typeface="Courier New" pitchFamily="49" charset="0"/>
                <a:cs typeface="Courier New" pitchFamily="49" charset="0"/>
              </a:rPr>
              <a:t>&amp;ra=0065FDF4</a:t>
            </a:r>
          </a:p>
          <a:p>
            <a:pPr algn="just">
              <a:spcBef>
                <a:spcPts val="0"/>
              </a:spcBef>
              <a:buNone/>
            </a:pPr>
            <a:r>
              <a:rPr lang="en-US" altLang="zh-CN" sz="2400" b="1" dirty="0">
                <a:latin typeface="Courier New" pitchFamily="49" charset="0"/>
                <a:cs typeface="Courier New" pitchFamily="49" charset="0"/>
              </a:rPr>
              <a:t>&amp;pa=0065FDF0</a:t>
            </a:r>
          </a:p>
          <a:p>
            <a:pPr algn="just">
              <a:spcBef>
                <a:spcPts val="0"/>
              </a:spcBef>
              <a:buNone/>
            </a:pPr>
            <a:r>
              <a:rPr lang="en-US" altLang="zh-CN" sz="2400" b="1" dirty="0">
                <a:latin typeface="Courier New" pitchFamily="49" charset="0"/>
                <a:cs typeface="Courier New" pitchFamily="49" charset="0"/>
              </a:rPr>
              <a:t>a=123</a:t>
            </a:r>
          </a:p>
          <a:p>
            <a:pPr algn="just">
              <a:spcBef>
                <a:spcPts val="0"/>
              </a:spcBef>
              <a:buNone/>
            </a:pPr>
            <a:r>
              <a:rPr lang="en-US" altLang="zh-CN" sz="2400" b="1" dirty="0">
                <a:latin typeface="Courier New" pitchFamily="49" charset="0"/>
                <a:cs typeface="Courier New" pitchFamily="49" charset="0"/>
              </a:rPr>
              <a:t>*pa=123</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p>
          <a:p>
            <a:pPr algn="just">
              <a:spcBef>
                <a:spcPts val="0"/>
              </a:spcBef>
              <a:buNone/>
            </a:pPr>
            <a:r>
              <a:rPr lang="en-US" altLang="zh-CN" sz="2400" b="1" dirty="0">
                <a:latin typeface="Courier New" pitchFamily="49" charset="0"/>
                <a:cs typeface="Courier New" pitchFamily="49" charset="0"/>
              </a:rPr>
              <a:t>a=456</a:t>
            </a:r>
          </a:p>
          <a:p>
            <a:pPr algn="just">
              <a:spcBef>
                <a:spcPts val="0"/>
              </a:spcBef>
              <a:buNone/>
            </a:pPr>
            <a:r>
              <a:rPr lang="en-US" altLang="zh-CN" sz="2400" b="1" dirty="0">
                <a:latin typeface="Courier New" pitchFamily="49" charset="0"/>
                <a:cs typeface="Courier New" pitchFamily="49" charset="0"/>
              </a:rPr>
              <a:t>*pa=456</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=456</a:t>
            </a:r>
          </a:p>
          <a:p>
            <a:pPr algn="just">
              <a:spcBef>
                <a:spcPts val="0"/>
              </a:spcBef>
              <a:buNone/>
            </a:pPr>
            <a:r>
              <a:rPr lang="en-US" altLang="zh-CN" sz="2400" b="1" dirty="0">
                <a:latin typeface="Courier New" pitchFamily="49" charset="0"/>
                <a:cs typeface="Courier New" pitchFamily="49" charset="0"/>
              </a:rPr>
              <a:t>a=789</a:t>
            </a:r>
          </a:p>
          <a:p>
            <a:pPr algn="just">
              <a:spcBef>
                <a:spcPts val="0"/>
              </a:spcBef>
              <a:buNone/>
            </a:pPr>
            <a:r>
              <a:rPr lang="en-US" altLang="zh-CN" sz="2400" b="1" dirty="0">
                <a:latin typeface="Courier New" pitchFamily="49" charset="0"/>
                <a:cs typeface="Courier New" pitchFamily="49" charset="0"/>
              </a:rPr>
              <a:t>*pa=789</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endParaRPr lang="zh-CN" altLang="en-US" sz="2400" b="1" dirty="0">
              <a:latin typeface="Courier New" pitchFamily="49" charset="0"/>
              <a:cs typeface="Courier New" pitchFamily="49" charset="0"/>
            </a:endParaRPr>
          </a:p>
        </p:txBody>
      </p:sp>
      <p:sp>
        <p:nvSpPr>
          <p:cNvPr id="20" name="矩形 19">
            <a:hlinkClick r:id="rId2" action="ppaction://hlinksldjump"/>
            <a:extLst>
              <a:ext uri="{FF2B5EF4-FFF2-40B4-BE49-F238E27FC236}">
                <a16:creationId xmlns:a16="http://schemas.microsoft.com/office/drawing/2014/main" id="{5752EFDB-DD15-4D98-858A-3D866C7C35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50A696A7-DDCB-43D2-ADE2-D8E5EFA2DE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D91D2F3F-D7CD-409F-957B-4B9D81E206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52E3B8C8-2A23-4017-8ACD-F3C8CDAB46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4" name="矩形 23">
            <a:hlinkClick r:id="" action="ppaction://noaction"/>
            <a:extLst>
              <a:ext uri="{FF2B5EF4-FFF2-40B4-BE49-F238E27FC236}">
                <a16:creationId xmlns:a16="http://schemas.microsoft.com/office/drawing/2014/main" id="{04D50463-D03B-4746-9208-0D13E2263C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5" name="矩形 24">
            <a:hlinkClick r:id="" action="ppaction://noaction"/>
            <a:extLst>
              <a:ext uri="{FF2B5EF4-FFF2-40B4-BE49-F238E27FC236}">
                <a16:creationId xmlns:a16="http://schemas.microsoft.com/office/drawing/2014/main" id="{F2F0205C-DA29-47DA-9DBB-C2F8A203780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DD16BE6B-C293-487A-9710-E4D58751A74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F6CB2419-6BA0-4171-92D6-3AE55C65DB2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98713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指针变量的赋值</a:t>
            </a:r>
          </a:p>
        </p:txBody>
      </p:sp>
      <p:sp>
        <p:nvSpPr>
          <p:cNvPr id="3" name="内容占位符 2"/>
          <p:cNvSpPr>
            <a:spLocks noGrp="1"/>
          </p:cNvSpPr>
          <p:nvPr>
            <p:ph idx="1"/>
          </p:nvPr>
        </p:nvSpPr>
        <p:spPr>
          <a:xfrm>
            <a:off x="457200" y="1928813"/>
            <a:ext cx="8408504" cy="4500562"/>
          </a:xfrm>
        </p:spPr>
        <p:txBody>
          <a:bodyPr/>
          <a:lstStyle/>
          <a:p>
            <a:pPr>
              <a:buFont typeface="Wingdings" panose="05000000000000000000" pitchFamily="2" charset="2"/>
              <a:buChar char="ü"/>
            </a:pPr>
            <a:r>
              <a:rPr lang="zh-CN" altLang="en-US" dirty="0"/>
              <a:t>赋值运算符“</a:t>
            </a:r>
            <a:r>
              <a:rPr lang="en-US" altLang="zh-CN" dirty="0"/>
              <a:t>=</a:t>
            </a:r>
            <a:r>
              <a:rPr lang="zh-CN" altLang="en-US" dirty="0"/>
              <a:t>”</a:t>
            </a:r>
            <a:r>
              <a:rPr lang="zh-CN" altLang="en-US" dirty="0">
                <a:solidFill>
                  <a:srgbClr val="FF0000"/>
                </a:solidFill>
              </a:rPr>
              <a:t>类型</a:t>
            </a:r>
            <a:r>
              <a:rPr lang="zh-CN" altLang="en-US" dirty="0"/>
              <a:t>一致</a:t>
            </a:r>
            <a:endParaRPr lang="en-US" altLang="zh-CN" dirty="0"/>
          </a:p>
          <a:p>
            <a:pPr lvl="1"/>
            <a:r>
              <a:rPr lang="zh-CN" altLang="en-US" dirty="0"/>
              <a:t>左边：指针变量（注意与</a:t>
            </a:r>
            <a:r>
              <a:rPr lang="zh-CN" altLang="en-US" dirty="0">
                <a:solidFill>
                  <a:srgbClr val="FF0000"/>
                </a:solidFill>
              </a:rPr>
              <a:t>初始化表达式</a:t>
            </a:r>
            <a:r>
              <a:rPr lang="zh-CN" altLang="en-US" dirty="0"/>
              <a:t>的区别）</a:t>
            </a:r>
            <a:endParaRPr lang="en-US" altLang="zh-CN" dirty="0"/>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p>
          <a:p>
            <a:pPr lvl="2">
              <a:buNone/>
            </a:pPr>
            <a:r>
              <a:rPr lang="en-US" altLang="zh-CN" b="1" dirty="0">
                <a:latin typeface="Courier New" pitchFamily="49" charset="0"/>
                <a:cs typeface="Courier New" pitchFamily="49" charset="0"/>
              </a:rPr>
              <a:t>p = &amp;a;</a:t>
            </a:r>
          </a:p>
          <a:p>
            <a:pPr lvl="1"/>
            <a:r>
              <a:rPr lang="zh-CN" altLang="en-US" dirty="0"/>
              <a:t>右边：描述</a:t>
            </a:r>
            <a:r>
              <a:rPr lang="zh-CN" altLang="en-US" dirty="0">
                <a:solidFill>
                  <a:srgbClr val="FF0000"/>
                </a:solidFill>
              </a:rPr>
              <a:t>地址</a:t>
            </a:r>
            <a:r>
              <a:rPr lang="zh-CN" altLang="en-US" dirty="0"/>
              <a:t>的表达式</a:t>
            </a:r>
            <a:endParaRPr lang="en-US" altLang="zh-CN" dirty="0"/>
          </a:p>
          <a:p>
            <a:pPr lvl="1"/>
            <a:r>
              <a:rPr lang="zh-CN" altLang="en-US" dirty="0"/>
              <a:t>地址存放数据的类型与指针说明的类型一致</a:t>
            </a:r>
            <a:endParaRPr lang="en-US" altLang="zh-CN" dirty="0"/>
          </a:p>
          <a:p>
            <a:pPr>
              <a:spcBef>
                <a:spcPts val="0"/>
              </a:spcBef>
              <a:buFont typeface="Wingdings" panose="05000000000000000000" pitchFamily="2" charset="2"/>
              <a:buChar char="ü"/>
            </a:pPr>
            <a:r>
              <a:rPr lang="zh-CN" altLang="en-US" dirty="0"/>
              <a:t>指针绝不可任意赋一个内存地址，</a:t>
            </a:r>
            <a:r>
              <a:rPr lang="zh-CN" altLang="en-US" dirty="0">
                <a:solidFill>
                  <a:srgbClr val="FF0000"/>
                </a:solidFill>
              </a:rPr>
              <a:t>不可赋地址常量</a:t>
            </a:r>
            <a:endParaRPr lang="en-US" altLang="zh-CN" dirty="0">
              <a:solidFill>
                <a:srgbClr val="FF0000"/>
              </a:solidFill>
            </a:endParaRPr>
          </a:p>
          <a:p>
            <a:pPr>
              <a:spcBef>
                <a:spcPts val="0"/>
              </a:spcBef>
            </a:pPr>
            <a:r>
              <a:rPr lang="zh-CN" altLang="en-US" dirty="0"/>
              <a:t>只能取一个</a:t>
            </a:r>
            <a:r>
              <a:rPr lang="zh-CN" altLang="en-US" dirty="0">
                <a:solidFill>
                  <a:srgbClr val="FF0000"/>
                </a:solidFill>
              </a:rPr>
              <a:t>已经分配了内存的变量</a:t>
            </a:r>
            <a:r>
              <a:rPr lang="zh-CN" altLang="en-US" dirty="0"/>
              <a:t>的地址赋给指针变量，或者赋值为</a:t>
            </a:r>
            <a:r>
              <a:rPr lang="en-US" altLang="zh-CN" dirty="0" err="1">
                <a:solidFill>
                  <a:srgbClr val="FF0000"/>
                </a:solidFill>
              </a:rPr>
              <a:t>nullptr</a:t>
            </a:r>
            <a:endParaRPr lang="en-US" altLang="zh-CN" dirty="0"/>
          </a:p>
        </p:txBody>
      </p:sp>
      <p:sp>
        <p:nvSpPr>
          <p:cNvPr id="4" name="矩形 3">
            <a:extLst>
              <a:ext uri="{FF2B5EF4-FFF2-40B4-BE49-F238E27FC236}">
                <a16:creationId xmlns:a16="http://schemas.microsoft.com/office/drawing/2014/main" id="{37989D2E-F83E-4DB7-A67C-397E69D1F8DC}"/>
              </a:ext>
            </a:extLst>
          </p:cNvPr>
          <p:cNvSpPr/>
          <p:nvPr/>
        </p:nvSpPr>
        <p:spPr>
          <a:xfrm>
            <a:off x="1331640" y="3212976"/>
            <a:ext cx="1368152" cy="714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4" name="矩形 13">
            <a:hlinkClick r:id="" action="ppaction://noaction"/>
            <a:extLst>
              <a:ext uri="{FF2B5EF4-FFF2-40B4-BE49-F238E27FC236}">
                <a16:creationId xmlns:a16="http://schemas.microsoft.com/office/drawing/2014/main" id="{E6A457BC-81B4-40F8-A2AC-80F8F52A29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0919710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5A1182-1667-4E7B-966B-2C8FDFE79654}"/>
              </a:ext>
            </a:extLst>
          </p:cNvPr>
          <p:cNvSpPr>
            <a:spLocks noGrp="1"/>
          </p:cNvSpPr>
          <p:nvPr>
            <p:ph idx="1"/>
          </p:nvPr>
        </p:nvSpPr>
        <p:spPr/>
        <p:txBody>
          <a:bodyPr/>
          <a:lstStyle/>
          <a:p>
            <a:r>
              <a:rPr lang="zh-CN" altLang="en-US" dirty="0"/>
              <a:t>右值一般是指临时值，不能作为“左值”的值</a:t>
            </a:r>
            <a:endParaRPr lang="en-US" altLang="zh-CN" dirty="0"/>
          </a:p>
          <a:p>
            <a:pPr lvl="1"/>
            <a:r>
              <a:rPr lang="zh-CN" altLang="en-US" dirty="0"/>
              <a:t>字面值常量</a:t>
            </a:r>
            <a:endParaRPr lang="en-US" altLang="zh-CN" dirty="0"/>
          </a:p>
          <a:p>
            <a:pPr lvl="1"/>
            <a:r>
              <a:rPr lang="zh-CN" altLang="en-US" dirty="0"/>
              <a:t>返回类型非引用的函数调用表达式</a:t>
            </a:r>
            <a:endParaRPr lang="en-US" altLang="zh-CN" dirty="0"/>
          </a:p>
          <a:p>
            <a:pPr lvl="1"/>
            <a:r>
              <a:rPr lang="zh-CN" altLang="en-US" dirty="0"/>
              <a:t>算术运算、关系运算等其它运算表达式</a:t>
            </a:r>
            <a:endParaRPr lang="en-US" altLang="zh-CN" dirty="0"/>
          </a:p>
          <a:p>
            <a:pPr lvl="1"/>
            <a:endParaRPr lang="en-US" altLang="zh-CN" dirty="0"/>
          </a:p>
          <a:p>
            <a:pPr lvl="1"/>
            <a:endParaRPr lang="en-US" altLang="zh-CN" dirty="0"/>
          </a:p>
          <a:p>
            <a:endParaRPr lang="en-US" altLang="zh-CN" dirty="0"/>
          </a:p>
          <a:p>
            <a:r>
              <a:rPr lang="zh-CN" altLang="en-US" dirty="0"/>
              <a:t>右值无法寻址，在相关语句完成后，存储右值临时值的内存被立即收回</a:t>
            </a:r>
          </a:p>
        </p:txBody>
      </p:sp>
      <p:sp>
        <p:nvSpPr>
          <p:cNvPr id="3" name="标题 2">
            <a:extLst>
              <a:ext uri="{FF2B5EF4-FFF2-40B4-BE49-F238E27FC236}">
                <a16:creationId xmlns:a16="http://schemas.microsoft.com/office/drawing/2014/main" id="{2D70ED6A-392D-4A1D-A065-369F63AFD5CE}"/>
              </a:ext>
            </a:extLst>
          </p:cNvPr>
          <p:cNvSpPr>
            <a:spLocks noGrp="1"/>
          </p:cNvSpPr>
          <p:nvPr>
            <p:ph type="title"/>
          </p:nvPr>
        </p:nvSpPr>
        <p:spPr/>
        <p:txBody>
          <a:bodyPr/>
          <a:lstStyle/>
          <a:p>
            <a:r>
              <a:rPr lang="zh-CN" altLang="en-US"/>
              <a:t>右值引用</a:t>
            </a:r>
          </a:p>
        </p:txBody>
      </p:sp>
      <p:sp>
        <p:nvSpPr>
          <p:cNvPr id="4" name="文本框 3">
            <a:extLst>
              <a:ext uri="{FF2B5EF4-FFF2-40B4-BE49-F238E27FC236}">
                <a16:creationId xmlns:a16="http://schemas.microsoft.com/office/drawing/2014/main" id="{58065B83-BBAB-4C6B-B480-58802D821803}"/>
              </a:ext>
            </a:extLst>
          </p:cNvPr>
          <p:cNvSpPr txBox="1"/>
          <p:nvPr/>
        </p:nvSpPr>
        <p:spPr>
          <a:xfrm>
            <a:off x="2251588" y="3952567"/>
            <a:ext cx="4060722" cy="1015663"/>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 = 1, b=2;</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 = std::abs(a-b);</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d = </a:t>
            </a:r>
            <a:r>
              <a:rPr lang="en-US" altLang="zh-CN" sz="2000" b="1" dirty="0" err="1">
                <a:latin typeface="Courier New" panose="02070309020205020404" pitchFamily="49" charset="0"/>
                <a:cs typeface="Courier New" panose="02070309020205020404" pitchFamily="49" charset="0"/>
              </a:rPr>
              <a:t>a+b</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2" action="ppaction://hlinksldjump"/>
            <a:extLst>
              <a:ext uri="{FF2B5EF4-FFF2-40B4-BE49-F238E27FC236}">
                <a16:creationId xmlns:a16="http://schemas.microsoft.com/office/drawing/2014/main" id="{CB187DAF-DB92-46C4-895B-CFC4AB9FEF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a:extLst>
              <a:ext uri="{FF2B5EF4-FFF2-40B4-BE49-F238E27FC236}">
                <a16:creationId xmlns:a16="http://schemas.microsoft.com/office/drawing/2014/main" id="{BAAEE115-E0D5-4977-AA0D-EF86F5F5CAA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22740942-AC57-478F-A936-A430C054C7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AD48D072-90E5-47E9-99AF-C1F93D48A3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3" name="矩形 12">
            <a:hlinkClick r:id="" action="ppaction://noaction"/>
            <a:extLst>
              <a:ext uri="{FF2B5EF4-FFF2-40B4-BE49-F238E27FC236}">
                <a16:creationId xmlns:a16="http://schemas.microsoft.com/office/drawing/2014/main" id="{DFD27E83-7056-4C91-BB85-331F74987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4" name="矩形 13">
            <a:hlinkClick r:id="" action="ppaction://noaction"/>
            <a:extLst>
              <a:ext uri="{FF2B5EF4-FFF2-40B4-BE49-F238E27FC236}">
                <a16:creationId xmlns:a16="http://schemas.microsoft.com/office/drawing/2014/main" id="{29225C89-9E5B-48E1-8C74-1BE313B761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C99BCDF-D8E1-4019-A843-4C5B7C94DF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3DF6C062-4496-472F-93D0-EF595C381A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072819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40B27E-981E-479E-966B-D9EFEC092A6E}"/>
              </a:ext>
            </a:extLst>
          </p:cNvPr>
          <p:cNvSpPr>
            <a:spLocks noGrp="1"/>
          </p:cNvSpPr>
          <p:nvPr>
            <p:ph idx="1"/>
          </p:nvPr>
        </p:nvSpPr>
        <p:spPr/>
        <p:txBody>
          <a:bodyPr/>
          <a:lstStyle/>
          <a:p>
            <a:r>
              <a:rPr lang="zh-CN" altLang="en-US" dirty="0"/>
              <a:t>右值引用绑定一个右值表达式，可以延长所谓临时值的生存期</a:t>
            </a:r>
            <a:endParaRPr lang="en-US" altLang="zh-CN" dirty="0"/>
          </a:p>
          <a:p>
            <a:pPr lvl="1"/>
            <a:r>
              <a:rPr lang="zh-CN" altLang="en-US" dirty="0"/>
              <a:t>右值引用还在其作用域内，用于所谓右值（临时值）的内存就不会被回收</a:t>
            </a:r>
          </a:p>
        </p:txBody>
      </p:sp>
      <p:sp>
        <p:nvSpPr>
          <p:cNvPr id="3" name="标题 2">
            <a:extLst>
              <a:ext uri="{FF2B5EF4-FFF2-40B4-BE49-F238E27FC236}">
                <a16:creationId xmlns:a16="http://schemas.microsoft.com/office/drawing/2014/main" id="{AA85DD88-13D2-4FCA-A36C-D73A78A32A4B}"/>
              </a:ext>
            </a:extLst>
          </p:cNvPr>
          <p:cNvSpPr>
            <a:spLocks noGrp="1"/>
          </p:cNvSpPr>
          <p:nvPr>
            <p:ph type="title"/>
          </p:nvPr>
        </p:nvSpPr>
        <p:spPr/>
        <p:txBody>
          <a:bodyPr/>
          <a:lstStyle/>
          <a:p>
            <a:r>
              <a:rPr lang="zh-CN" altLang="en-US" dirty="0"/>
              <a:t>右值引用</a:t>
            </a:r>
          </a:p>
        </p:txBody>
      </p:sp>
      <p:sp>
        <p:nvSpPr>
          <p:cNvPr id="4" name="文本框 3">
            <a:extLst>
              <a:ext uri="{FF2B5EF4-FFF2-40B4-BE49-F238E27FC236}">
                <a16:creationId xmlns:a16="http://schemas.microsoft.com/office/drawing/2014/main" id="{FAAE9232-8DFB-4811-9B02-DB58D927AE65}"/>
              </a:ext>
            </a:extLst>
          </p:cNvPr>
          <p:cNvSpPr txBox="1"/>
          <p:nvPr/>
        </p:nvSpPr>
        <p:spPr>
          <a:xfrm>
            <a:off x="1238864" y="3814915"/>
            <a:ext cx="6764593" cy="1631216"/>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count{5};</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&amp;&amp;</a:t>
            </a:r>
            <a:r>
              <a:rPr lang="en-US" altLang="zh-CN" sz="2000" b="1" dirty="0" err="1">
                <a:latin typeface="Courier New" panose="02070309020205020404" pitchFamily="49" charset="0"/>
                <a:cs typeface="Courier New" panose="02070309020205020404" pitchFamily="49" charset="0"/>
              </a:rPr>
              <a:t>rtemp</a:t>
            </a:r>
            <a:r>
              <a:rPr lang="en-US" altLang="zh-CN" sz="2000" b="1" dirty="0">
                <a:latin typeface="Courier New" panose="02070309020205020404" pitchFamily="49" charset="0"/>
                <a:cs typeface="Courier New" panose="02070309020205020404" pitchFamily="49" charset="0"/>
              </a:rPr>
              <a:t> {count+3};</a:t>
            </a:r>
            <a:r>
              <a:rPr lang="en-US" altLang="zh-CN" sz="2000" b="1" dirty="0">
                <a:solidFill>
                  <a:srgbClr val="008000"/>
                </a:solidFill>
                <a:latin typeface="Courier New" panose="02070309020205020404" pitchFamily="49" charset="0"/>
                <a:cs typeface="Courier New" panose="02070309020205020404" pitchFamily="49" charset="0"/>
              </a:rPr>
              <a:t>//</a:t>
            </a:r>
            <a:r>
              <a:rPr lang="en-US" altLang="zh-CN" sz="2000" b="1" dirty="0" err="1">
                <a:solidFill>
                  <a:srgbClr val="008000"/>
                </a:solidFill>
                <a:latin typeface="Courier New" panose="02070309020205020404" pitchFamily="49" charset="0"/>
                <a:cs typeface="Courier New" panose="02070309020205020404" pitchFamily="49" charset="0"/>
              </a:rPr>
              <a:t>rtemp</a:t>
            </a:r>
            <a:r>
              <a:rPr lang="zh-CN" altLang="en-US" sz="2000" b="1" dirty="0">
                <a:solidFill>
                  <a:srgbClr val="008000"/>
                </a:solidFill>
                <a:latin typeface="Courier New" panose="02070309020205020404" pitchFamily="49" charset="0"/>
                <a:cs typeface="Courier New" panose="02070309020205020404" pitchFamily="49" charset="0"/>
              </a:rPr>
              <a:t>是右值引用</a:t>
            </a:r>
            <a:endParaRPr lang="en-US" altLang="zh-CN" sz="2000" b="1" dirty="0">
              <a:solidFill>
                <a:srgbClr val="008000"/>
              </a:solidFill>
              <a:latin typeface="Courier New" panose="02070309020205020404" pitchFamily="49" charset="0"/>
              <a:cs typeface="Courier New" panose="02070309020205020404" pitchFamily="49" charset="0"/>
            </a:endParaRP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rtemp</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&amp;</a:t>
            </a:r>
            <a:r>
              <a:rPr lang="en-US" altLang="zh-CN" sz="2000" b="1" dirty="0" err="1">
                <a:latin typeface="Courier New" panose="02070309020205020404" pitchFamily="49" charset="0"/>
                <a:cs typeface="Courier New" panose="02070309020205020404" pitchFamily="49" charset="0"/>
              </a:rPr>
              <a:t>rcount</a:t>
            </a:r>
            <a:r>
              <a:rPr lang="en-US" altLang="zh-CN" sz="2000" b="1" dirty="0">
                <a:latin typeface="Courier New" panose="02070309020205020404" pitchFamily="49" charset="0"/>
                <a:cs typeface="Courier New" panose="02070309020205020404" pitchFamily="49" charset="0"/>
              </a:rPr>
              <a:t>{count};</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rcount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hlinkClick r:id="rId2" action="ppaction://hlinksldjump"/>
            <a:extLst>
              <a:ext uri="{FF2B5EF4-FFF2-40B4-BE49-F238E27FC236}">
                <a16:creationId xmlns:a16="http://schemas.microsoft.com/office/drawing/2014/main" id="{6751F7A9-C888-404F-94FC-0616D55C33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67790F75-0031-4235-B19F-975C7248B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787C953F-98C6-4D97-9856-9219FD38570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1DCBEB48-1748-4283-8DC5-2861025E66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2" name="矩形 11">
            <a:hlinkClick r:id="" action="ppaction://noaction"/>
            <a:extLst>
              <a:ext uri="{FF2B5EF4-FFF2-40B4-BE49-F238E27FC236}">
                <a16:creationId xmlns:a16="http://schemas.microsoft.com/office/drawing/2014/main" id="{6290BBAF-20E9-4D06-9D53-8BE45F3E9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3" name="矩形 12">
            <a:hlinkClick r:id="" action="ppaction://noaction"/>
            <a:extLst>
              <a:ext uri="{FF2B5EF4-FFF2-40B4-BE49-F238E27FC236}">
                <a16:creationId xmlns:a16="http://schemas.microsoft.com/office/drawing/2014/main" id="{96B17607-3D33-47DE-A181-9F06817BB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FE769FB1-5FF3-4B10-8CA3-EDFFEAD69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E27CA936-A780-41A7-A92A-446E2DAD31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7941317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5DF3DF-2367-46DF-A9ED-5E190CE2C8B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m=10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下列表示引用的方法中，正确的是（      ）</a:t>
            </a:r>
          </a:p>
        </p:txBody>
      </p:sp>
      <p:sp>
        <p:nvSpPr>
          <p:cNvPr id="7" name="文本框 6">
            <a:extLst>
              <a:ext uri="{FF2B5EF4-FFF2-40B4-BE49-F238E27FC236}">
                <a16:creationId xmlns:a16="http://schemas.microsoft.com/office/drawing/2014/main" id="{484838EE-DFE6-443A-9550-FF0B430F890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0A11ADA-E508-4CBA-A2C5-1791ACD917D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&amp;x=10;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75766F4-1695-4B88-B180-CD9BCAD639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05D6189-C534-422A-A62D-E9D303538DA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&amp;t=&amp;m;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4F1048-71F8-4F46-8E7B-C3B3893FF75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AE7999D-2C8E-4F21-B82C-F05E001E31F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0904B1E-DD46-4474-9D25-8A834EE7DB2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CFD6651-9DD8-40F3-AC85-0E8A9CF7DED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8A76E87-D652-4C9D-B7E8-939E5ECD66E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C9F25BA-8C18-4783-A1FF-7A9CD7FC2D8F}"/>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DA15F3C-8F00-4D40-BC5C-E89CCEE5E61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4C8BFE2-3BAA-4612-B13C-D731E3B0728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5952469-9D08-45D8-8D0F-1A4E09EEB64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11040AE6-ED51-49C7-B0E3-907285323E3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50959A0-816A-42B0-97BD-183966CD0CC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138845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 name="组合 34"/>
          <p:cNvGrpSpPr>
            <a:grpSpLocks/>
          </p:cNvGrpSpPr>
          <p:nvPr/>
        </p:nvGrpSpPr>
        <p:grpSpPr bwMode="auto">
          <a:xfrm>
            <a:off x="1641600" y="1397421"/>
            <a:ext cx="5356225" cy="1735606"/>
            <a:chOff x="1643042" y="3196754"/>
            <a:chExt cx="5356246" cy="1735614"/>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6" name="五边形 24">
            <a:extLst>
              <a:ext uri="{FF2B5EF4-FFF2-40B4-BE49-F238E27FC236}">
                <a16:creationId xmlns:a16="http://schemas.microsoft.com/office/drawing/2014/main" id="{FED05CB3-5CEA-4A17-ACBB-196D029650F8}"/>
              </a:ext>
            </a:extLst>
          </p:cNvPr>
          <p:cNvSpPr/>
          <p:nvPr/>
        </p:nvSpPr>
        <p:spPr bwMode="auto">
          <a:xfrm flipH="1">
            <a:off x="2040062" y="3297031"/>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7" name="组合 28">
            <a:extLst>
              <a:ext uri="{FF2B5EF4-FFF2-40B4-BE49-F238E27FC236}">
                <a16:creationId xmlns:a16="http://schemas.microsoft.com/office/drawing/2014/main" id="{92A6E709-64FC-4CCC-9329-2468ABE66C19}"/>
              </a:ext>
            </a:extLst>
          </p:cNvPr>
          <p:cNvGrpSpPr>
            <a:grpSpLocks/>
          </p:cNvGrpSpPr>
          <p:nvPr/>
        </p:nvGrpSpPr>
        <p:grpSpPr bwMode="auto">
          <a:xfrm>
            <a:off x="1641600" y="3293855"/>
            <a:ext cx="792162" cy="788988"/>
            <a:chOff x="854055" y="1643050"/>
            <a:chExt cx="792165" cy="788992"/>
          </a:xfrm>
        </p:grpSpPr>
        <p:sp>
          <p:nvSpPr>
            <p:cNvPr id="58" name="椭圆 57">
              <a:extLst>
                <a:ext uri="{FF2B5EF4-FFF2-40B4-BE49-F238E27FC236}">
                  <a16:creationId xmlns:a16="http://schemas.microsoft.com/office/drawing/2014/main" id="{22DC169D-C390-478B-8BBC-D93E59654E6C}"/>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9" name="图片 22" descr="NANKAI.png">
              <a:extLst>
                <a:ext uri="{FF2B5EF4-FFF2-40B4-BE49-F238E27FC236}">
                  <a16:creationId xmlns:a16="http://schemas.microsoft.com/office/drawing/2014/main" id="{35F8353D-86A1-4766-8B25-F2FDB6686D8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0" name="TextBox 43">
            <a:extLst>
              <a:ext uri="{FF2B5EF4-FFF2-40B4-BE49-F238E27FC236}">
                <a16:creationId xmlns:a16="http://schemas.microsoft.com/office/drawing/2014/main" id="{BFA098CC-7573-42CB-B4C8-4BC237FAB003}"/>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26" name="矩形 25">
            <a:hlinkClick r:id="rId4" action="ppaction://hlinksldjump"/>
            <a:extLst>
              <a:ext uri="{FF2B5EF4-FFF2-40B4-BE49-F238E27FC236}">
                <a16:creationId xmlns:a16="http://schemas.microsoft.com/office/drawing/2014/main" id="{63649E43-4AA9-45D3-B215-D8D0C72BE1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76ECAF5E-BA28-4A73-BE6E-7A0BA11518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19A5102B-1FE2-44A3-B2A7-1F8C047B8F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D5D0C32A-FC7E-4763-8299-DCB5F3495BA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10232265-9DCF-43C4-AE94-CD8C1C1625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31" name="矩形 30">
            <a:hlinkClick r:id="" action="ppaction://noaction"/>
            <a:extLst>
              <a:ext uri="{FF2B5EF4-FFF2-40B4-BE49-F238E27FC236}">
                <a16:creationId xmlns:a16="http://schemas.microsoft.com/office/drawing/2014/main" id="{E957C9CD-FEF0-4038-98D9-750082E11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5992A191-5EC4-4BBB-9F8F-416A9D1020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3" name="矩形 32">
            <a:hlinkClick r:id="" action="ppaction://noaction"/>
            <a:extLst>
              <a:ext uri="{FF2B5EF4-FFF2-40B4-BE49-F238E27FC236}">
                <a16:creationId xmlns:a16="http://schemas.microsoft.com/office/drawing/2014/main" id="{7AD34EC4-88E6-4D43-AA61-6414D59076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46085974"/>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8" name="TextBox 8">
            <a:extLst>
              <a:ext uri="{FF2B5EF4-FFF2-40B4-BE49-F238E27FC236}">
                <a16:creationId xmlns:a16="http://schemas.microsoft.com/office/drawing/2014/main" id="{E7A1F597-EDF5-4A8D-BA3D-EF3CEB7E8CDA}"/>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0" name="图片 9">
            <a:extLst>
              <a:ext uri="{FF2B5EF4-FFF2-40B4-BE49-F238E27FC236}">
                <a16:creationId xmlns:a16="http://schemas.microsoft.com/office/drawing/2014/main" id="{DCFF15A1-957D-43E9-A872-D685DBEBDBC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2" name="图片 11">
            <a:extLst>
              <a:ext uri="{FF2B5EF4-FFF2-40B4-BE49-F238E27FC236}">
                <a16:creationId xmlns:a16="http://schemas.microsoft.com/office/drawing/2014/main" id="{99660287-62B2-4403-A81C-03E52039090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3" name="标题 2">
            <a:extLst>
              <a:ext uri="{FF2B5EF4-FFF2-40B4-BE49-F238E27FC236}">
                <a16:creationId xmlns:a16="http://schemas.microsoft.com/office/drawing/2014/main" id="{1EB814AA-2165-402E-B6F7-26655A0A1B1E}"/>
              </a:ext>
            </a:extLst>
          </p:cNvPr>
          <p:cNvSpPr>
            <a:spLocks noGrp="1"/>
          </p:cNvSpPr>
          <p:nvPr>
            <p:ph type="ctrTitle"/>
          </p:nvPr>
        </p:nvSpPr>
        <p:spPr/>
        <p:txBody>
          <a:bodyPr/>
          <a:lstStyle/>
          <a:p>
            <a:r>
              <a:rPr lang="zh-CN" altLang="en-US" dirty="0"/>
              <a:t>引用参数</a:t>
            </a:r>
          </a:p>
        </p:txBody>
      </p:sp>
    </p:spTree>
    <p:extLst>
      <p:ext uri="{BB962C8B-B14F-4D97-AF65-F5344CB8AC3E}">
        <p14:creationId xmlns:p14="http://schemas.microsoft.com/office/powerpoint/2010/main" val="2671466440"/>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a:xfrm>
            <a:off x="457200" y="1844824"/>
            <a:ext cx="8153400" cy="4656010"/>
          </a:xfrm>
        </p:spPr>
        <p:txBody>
          <a:bodyPr/>
          <a:lstStyle/>
          <a:p>
            <a:r>
              <a:rPr lang="zh-CN" altLang="en-US" dirty="0"/>
              <a:t>变量的引用作为函数的形式参数</a:t>
            </a:r>
            <a:endParaRPr lang="en-US" altLang="zh-CN" dirty="0"/>
          </a:p>
          <a:p>
            <a:pPr lvl="1"/>
            <a:r>
              <a:rPr lang="zh-CN" altLang="en-US" dirty="0"/>
              <a:t>引用形参</a:t>
            </a:r>
            <a:r>
              <a:rPr lang="en-US" altLang="zh-CN" dirty="0"/>
              <a:t>——</a:t>
            </a:r>
            <a:r>
              <a:rPr lang="zh-CN" altLang="en-US" dirty="0"/>
              <a:t>在形参表中将参数说明为引用类型</a:t>
            </a:r>
            <a:endParaRPr lang="en-US" altLang="zh-CN" dirty="0"/>
          </a:p>
          <a:p>
            <a:pPr lvl="2"/>
            <a:r>
              <a:rPr lang="zh-CN" altLang="en-US" dirty="0"/>
              <a:t>为变量起“别名”</a:t>
            </a:r>
            <a:endParaRPr lang="en-US" altLang="zh-CN" dirty="0"/>
          </a:p>
          <a:p>
            <a:pPr lvl="3"/>
            <a:r>
              <a:rPr lang="zh-CN" altLang="en-US" dirty="0"/>
              <a:t>在作为形参的变量前加符号“</a:t>
            </a:r>
            <a:r>
              <a:rPr lang="en-US" altLang="zh-CN" dirty="0"/>
              <a:t>&amp;</a:t>
            </a:r>
            <a:r>
              <a:rPr lang="zh-CN" altLang="en-US" dirty="0"/>
              <a:t>”</a:t>
            </a:r>
            <a:endParaRPr lang="en-US" altLang="zh-CN" dirty="0"/>
          </a:p>
          <a:p>
            <a:pPr lvl="2"/>
            <a:r>
              <a:rPr lang="zh-CN" altLang="en-US" dirty="0"/>
              <a:t>与实参的内存地址相同</a:t>
            </a:r>
            <a:endParaRPr lang="en-US" altLang="zh-CN" dirty="0"/>
          </a:p>
          <a:p>
            <a:pPr lvl="1"/>
            <a:r>
              <a:rPr lang="zh-CN" altLang="en-US" dirty="0"/>
              <a:t>需要</a:t>
            </a:r>
            <a:r>
              <a:rPr lang="zh-CN" altLang="en-US" dirty="0">
                <a:solidFill>
                  <a:srgbClr val="C00000"/>
                </a:solidFill>
              </a:rPr>
              <a:t>在函数中改变实参值并将变化反映到主调函数</a:t>
            </a:r>
            <a:r>
              <a:rPr lang="zh-CN" altLang="en-US" dirty="0"/>
              <a:t>的时候，用作为实参的变量引用是一种方法</a:t>
            </a:r>
            <a:endParaRPr lang="en-US" altLang="zh-CN" dirty="0"/>
          </a:p>
          <a:p>
            <a:pPr lvl="2"/>
            <a:r>
              <a:rPr lang="zh-CN" altLang="en-US" dirty="0"/>
              <a:t>还可以用指针做形参操作变量地址</a:t>
            </a:r>
            <a:endParaRPr lang="en-US" altLang="zh-CN" dirty="0"/>
          </a:p>
        </p:txBody>
      </p:sp>
      <p:sp>
        <p:nvSpPr>
          <p:cNvPr id="13" name="矩形 12">
            <a:hlinkClick r:id="rId2" action="ppaction://hlinksldjump"/>
            <a:extLst>
              <a:ext uri="{FF2B5EF4-FFF2-40B4-BE49-F238E27FC236}">
                <a16:creationId xmlns:a16="http://schemas.microsoft.com/office/drawing/2014/main" id="{0A5AD9DE-2C3E-443F-9679-06A9D02AEA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B807158-2CE8-471A-BC39-F5261056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78866288-D120-450B-9BB2-AA1FDAD6211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4E74DF0-0E40-45D6-BD7C-97FCB6E668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AA62B49-A7E3-476B-B4F8-8E88F64E24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4F46F297-668A-4E4D-980C-85CBA11C25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0584D51D-FF74-4305-91E5-713F2B8682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EF11EBBC-9047-472E-B19C-ECE4DC58B82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849542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p:txBody>
          <a:bodyPr/>
          <a:lstStyle/>
          <a:p>
            <a:r>
              <a:rPr lang="zh-CN" altLang="en-US" dirty="0"/>
              <a:t>引用形参</a:t>
            </a:r>
            <a:endParaRPr lang="en-US" altLang="zh-CN" dirty="0"/>
          </a:p>
          <a:p>
            <a:pPr lvl="1"/>
            <a:r>
              <a:rPr lang="zh-CN" altLang="en-US" dirty="0"/>
              <a:t>函数定义的参数表中，名字前加上符号＆的参数为引用形参。</a:t>
            </a:r>
            <a:r>
              <a:rPr lang="zh-CN" altLang="en-US" dirty="0">
                <a:solidFill>
                  <a:srgbClr val="C00000"/>
                </a:solidFill>
              </a:rPr>
              <a:t>例如</a:t>
            </a:r>
            <a:endParaRPr lang="en-US" altLang="zh-CN" dirty="0">
              <a:solidFill>
                <a:srgbClr val="C00000"/>
              </a:solidFill>
            </a:endParaRPr>
          </a:p>
          <a:p>
            <a:pPr marL="457200" lvl="1" indent="0" algn="ctr">
              <a:buNone/>
            </a:pP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swap(</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&amp;a</a:t>
            </a:r>
            <a:r>
              <a:rPr lang="zh-CN" altLang="en-US"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&amp;b);</a:t>
            </a:r>
          </a:p>
          <a:p>
            <a:pPr lvl="1"/>
            <a:r>
              <a:rPr lang="zh-CN" altLang="en-US" dirty="0"/>
              <a:t>引用形参在调用过程中的参数传递机制</a:t>
            </a:r>
          </a:p>
          <a:p>
            <a:pPr lvl="2"/>
            <a:r>
              <a:rPr lang="zh-CN" altLang="en-US" dirty="0"/>
              <a:t>函数的调用语句中对应于引用形参的实参必须是同一类型的变量，</a:t>
            </a:r>
            <a:r>
              <a:rPr lang="zh-CN" altLang="en-US" dirty="0">
                <a:solidFill>
                  <a:srgbClr val="C00000"/>
                </a:solidFill>
              </a:rPr>
              <a:t>非变量的表达式则不允许</a:t>
            </a:r>
            <a:r>
              <a:rPr lang="zh-CN" altLang="en-US" dirty="0"/>
              <a:t>。</a:t>
            </a:r>
          </a:p>
          <a:p>
            <a:pPr lvl="2"/>
            <a:r>
              <a:rPr lang="zh-CN" altLang="en-US" dirty="0"/>
              <a:t>参数传递的内容不是实参的值，而是实参的别名（也可以理解为传递实参的地址），其实际的效果是令对应的引用形参在调用过程中，作为一个变量名</a:t>
            </a:r>
            <a:r>
              <a:rPr lang="zh-CN" altLang="en-US" dirty="0">
                <a:solidFill>
                  <a:srgbClr val="FF0000"/>
                </a:solidFill>
              </a:rPr>
              <a:t>绑定</a:t>
            </a:r>
            <a:r>
              <a:rPr lang="zh-CN" altLang="en-US" dirty="0"/>
              <a:t>作为实参的这个变量，</a:t>
            </a:r>
            <a:r>
              <a:rPr lang="zh-CN" altLang="en-US" dirty="0">
                <a:solidFill>
                  <a:srgbClr val="C00000"/>
                </a:solidFill>
              </a:rPr>
              <a:t>在引用调用过程中并不创建新的参数变量</a:t>
            </a:r>
            <a:r>
              <a:rPr lang="zh-CN" altLang="en-US" dirty="0"/>
              <a:t>。</a:t>
            </a:r>
            <a:r>
              <a:rPr lang="zh-CN" altLang="en-US" dirty="0">
                <a:solidFill>
                  <a:srgbClr val="00B050"/>
                </a:solidFill>
              </a:rPr>
              <a:t>这一点有别于赋值调用</a:t>
            </a:r>
            <a:endParaRPr lang="zh-CN" altLang="en-US" dirty="0"/>
          </a:p>
        </p:txBody>
      </p:sp>
      <p:sp>
        <p:nvSpPr>
          <p:cNvPr id="13" name="矩形 12">
            <a:hlinkClick r:id="rId2" action="ppaction://hlinksldjump"/>
            <a:extLst>
              <a:ext uri="{FF2B5EF4-FFF2-40B4-BE49-F238E27FC236}">
                <a16:creationId xmlns:a16="http://schemas.microsoft.com/office/drawing/2014/main" id="{12D7DCA8-4135-4E1E-AB0F-BFBD4062E6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2B91846-97EB-4500-A9A9-9EC31DAE14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FB52B00-F0C8-40D9-AB27-97F9082F42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094DCBF-3A8E-4E8C-B974-6022A73FEE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66FE697-C5CF-4E62-85EE-76FE870FD9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7A871C2A-6105-4353-95A3-09022C146E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CA9D27FD-6AFE-4678-ADC4-6F5F4FE4B5C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7354E84-067C-4348-AB12-D384906CA8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499376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pPr lvl="1"/>
            <a:r>
              <a:rPr lang="zh-CN" altLang="en-US" dirty="0"/>
              <a:t>在函数体程序块的运行中，引用形参的每次出现，由于它现在已经是指向实参变量，因此相当于全用实参变量所代替。即起到了所谓的“换名”的作用。</a:t>
            </a:r>
          </a:p>
          <a:p>
            <a:pPr lvl="1"/>
            <a:r>
              <a:rPr lang="zh-CN" altLang="en-US" dirty="0"/>
              <a:t>在函数体程序运行结束，控制转回调用点时，该引用形参与实参变量的对应关系也就终止了。但是在调用过程中对于这个实参变量的所有处理和操作的结果，却保留下来。</a:t>
            </a:r>
            <a:r>
              <a:rPr lang="zh-CN" altLang="en-US" dirty="0">
                <a:solidFill>
                  <a:srgbClr val="00B050"/>
                </a:solidFill>
              </a:rPr>
              <a:t>这一点也是区别于赋值调用的</a:t>
            </a:r>
            <a:r>
              <a:rPr lang="zh-CN" altLang="en-US" dirty="0"/>
              <a:t>  </a:t>
            </a:r>
          </a:p>
          <a:p>
            <a:pPr lvl="1"/>
            <a:endParaRPr lang="zh-CN" altLang="en-US" dirty="0"/>
          </a:p>
        </p:txBody>
      </p:sp>
      <p:sp>
        <p:nvSpPr>
          <p:cNvPr id="14" name="矩形 13">
            <a:hlinkClick r:id="rId2" action="ppaction://hlinksldjump"/>
            <a:extLst>
              <a:ext uri="{FF2B5EF4-FFF2-40B4-BE49-F238E27FC236}">
                <a16:creationId xmlns:a16="http://schemas.microsoft.com/office/drawing/2014/main" id="{26574C4E-75A4-4976-AB9B-12E1E373D4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D6C19095-FC50-481B-80EF-B6E572F3A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20DCEBA-FBAC-4376-8843-73B48342A8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00E9DE0E-5F4B-493A-B722-675899DF55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55D7A430-10D8-44F1-8C6C-D145FEC16C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9909E518-6332-4F90-9237-75E5AC7C2D0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0E468EAE-9D83-461F-BC3A-DBD95B6E4A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961DD79B-391D-4631-822E-F2043B22098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319869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16832"/>
            <a:ext cx="8401080" cy="4407768"/>
          </a:xfrm>
        </p:spPr>
        <p:txBody>
          <a:bodyPr/>
          <a:lstStyle/>
          <a:p>
            <a:r>
              <a:rPr lang="zh-CN" altLang="en-US" dirty="0"/>
              <a:t>设计函数在下面两种情形时，建议采用引用参数 </a:t>
            </a:r>
            <a:endParaRPr lang="en-US" altLang="zh-CN" dirty="0"/>
          </a:p>
          <a:p>
            <a:pPr lvl="1"/>
            <a:r>
              <a:rPr lang="zh-CN" altLang="en-US" dirty="0"/>
              <a:t>需要改变某些实参的值，并反映在主调函数中（上述函数</a:t>
            </a:r>
            <a:r>
              <a:rPr lang="en-US" altLang="zh-CN" dirty="0"/>
              <a:t>swap </a:t>
            </a:r>
            <a:r>
              <a:rPr lang="zh-CN" altLang="en-US" dirty="0"/>
              <a:t>就是一例）</a:t>
            </a:r>
            <a:endParaRPr lang="en-US" altLang="zh-CN" dirty="0"/>
          </a:p>
          <a:p>
            <a:pPr lvl="1"/>
            <a:r>
              <a:rPr lang="zh-CN" altLang="en-US" dirty="0"/>
              <a:t>对于占内存较多的数据参数，为了不另建新的参数变量以节省内存</a:t>
            </a:r>
            <a:endParaRPr lang="en-US" altLang="zh-CN" dirty="0"/>
          </a:p>
          <a:p>
            <a:pPr lvl="2"/>
            <a:r>
              <a:rPr lang="zh-CN" altLang="en-US" dirty="0"/>
              <a:t>为了保证实参不在函数中被修改，可在形参说明中加上</a:t>
            </a:r>
            <a:r>
              <a:rPr lang="en-US" altLang="zh-CN" dirty="0"/>
              <a:t>const </a:t>
            </a:r>
            <a:r>
              <a:rPr lang="zh-CN" altLang="en-US" dirty="0"/>
              <a:t>说明，例如：</a:t>
            </a:r>
            <a:r>
              <a:rPr lang="en-US" altLang="zh-CN" dirty="0"/>
              <a:t> </a:t>
            </a:r>
          </a:p>
          <a:p>
            <a:pPr lvl="2">
              <a:buNone/>
            </a:pPr>
            <a:r>
              <a:rPr lang="en-US" altLang="zh-CN" sz="2000" b="1" dirty="0">
                <a:solidFill>
                  <a:schemeClr val="tx2"/>
                </a:solidFill>
                <a:latin typeface="Courier New" pitchFamily="49" charset="0"/>
                <a:cs typeface="Courier New" pitchFamily="49" charset="0"/>
              </a:rPr>
              <a:t>complex add(</a:t>
            </a:r>
            <a:r>
              <a:rPr lang="en-US" altLang="zh-CN" sz="2000" b="1" dirty="0" err="1">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a:t>
            </a:r>
            <a:r>
              <a:rPr lang="zh-CN" altLang="en-US"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b);</a:t>
            </a:r>
          </a:p>
          <a:p>
            <a:pPr lvl="3"/>
            <a:r>
              <a:rPr lang="zh-CN" altLang="en-US" dirty="0"/>
              <a:t>而对于赋值形参，则无此必要。</a:t>
            </a:r>
          </a:p>
        </p:txBody>
      </p:sp>
      <p:sp>
        <p:nvSpPr>
          <p:cNvPr id="14" name="矩形 13">
            <a:hlinkClick r:id="rId2" action="ppaction://hlinksldjump"/>
            <a:extLst>
              <a:ext uri="{FF2B5EF4-FFF2-40B4-BE49-F238E27FC236}">
                <a16:creationId xmlns:a16="http://schemas.microsoft.com/office/drawing/2014/main" id="{F923AD4F-2B5D-400B-9DCC-C31E0C487C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8351999-DD71-4AE0-8DDB-DC45E387F8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CC55117-EF6C-4922-A089-2236B3B325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DCDF486-9CD9-482A-89F2-6FE2A7E7A97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6BBD625-D3E0-4FA5-AD71-F936F87F15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3FEE8A43-BAC4-4E06-8190-146F7D4FCF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629C29D3-568A-4B0C-B85F-6D41BEF60B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60FB73C-BA6C-46D1-9488-540D18C536A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597562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6.18】</a:t>
            </a:r>
            <a:r>
              <a:rPr lang="zh-CN" altLang="en-US" dirty="0">
                <a:solidFill>
                  <a:srgbClr val="C00000"/>
                </a:solidFill>
              </a:rPr>
              <a:t>分析程序的运行结果</a:t>
            </a:r>
            <a:endParaRPr lang="en-US" altLang="zh-CN" dirty="0">
              <a:solidFill>
                <a:srgbClr val="C00000"/>
              </a:solidFill>
            </a:endParaRP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&lt;iostream&gt;</a:t>
            </a:r>
          </a:p>
          <a:p>
            <a:pPr>
              <a:spcBef>
                <a:spcPts val="0"/>
              </a:spcBef>
              <a:buNone/>
            </a:pPr>
            <a:r>
              <a:rPr lang="en-US" altLang="zh-CN" sz="2000" b="1" dirty="0">
                <a:latin typeface="Courier New" pitchFamily="49" charset="0"/>
                <a:cs typeface="Courier New" pitchFamily="49" charset="0"/>
              </a:rPr>
              <a:t>using namespace std;</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p1,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p2){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交换指针所指变量的值</a:t>
            </a:r>
          </a:p>
          <a:p>
            <a:pPr>
              <a:spcBef>
                <a:spcPts val="0"/>
              </a:spcBef>
              <a:buNone/>
            </a:pPr>
            <a:r>
              <a:rPr lang="zh-CN" altLang="en-US"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spcBef>
                <a:spcPts val="0"/>
              </a:spcBef>
              <a:buNone/>
            </a:pPr>
            <a:r>
              <a:rPr lang="en-US" altLang="zh-CN" sz="2000" b="1" dirty="0">
                <a:latin typeface="Courier New" pitchFamily="49" charset="0"/>
                <a:cs typeface="Courier New" pitchFamily="49" charset="0"/>
              </a:rPr>
              <a:t>	temp = *p1; </a:t>
            </a:r>
          </a:p>
          <a:p>
            <a:pPr>
              <a:spcBef>
                <a:spcPts val="0"/>
              </a:spcBef>
              <a:buNone/>
            </a:pPr>
            <a:r>
              <a:rPr lang="en-US" altLang="zh-CN" sz="2000" b="1" dirty="0">
                <a:latin typeface="Courier New" pitchFamily="49" charset="0"/>
                <a:cs typeface="Courier New" pitchFamily="49" charset="0"/>
              </a:rPr>
              <a:t>	*p1 = *p2; </a:t>
            </a:r>
          </a:p>
          <a:p>
            <a:pPr>
              <a:spcBef>
                <a:spcPts val="0"/>
              </a:spcBef>
              <a:buNone/>
            </a:pPr>
            <a:r>
              <a:rPr lang="en-US" altLang="zh-CN" sz="2000" b="1" dirty="0">
                <a:latin typeface="Courier New" pitchFamily="49" charset="0"/>
                <a:cs typeface="Courier New" pitchFamily="49" charset="0"/>
              </a:rPr>
              <a:t>	*p2 = temp; </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spcBef>
                <a:spcPts val="0"/>
              </a:spcBef>
              <a:buNone/>
            </a:pPr>
            <a:endParaRPr lang="en-US" altLang="zh-CN" sz="2000"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FCAABE05-FD70-4A6D-A4DC-0E1121F92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4FA8774E-7DDA-452C-816A-5F0F437C687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1C3F31C5-1719-4599-ABF4-71712E7E0C8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C8D00FE3-6631-47A8-9C8B-865C6AB823F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629ACF9-2516-4707-B2F1-6D8C47C34B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20" name="矩形 19">
            <a:hlinkClick r:id="" action="ppaction://noaction"/>
            <a:extLst>
              <a:ext uri="{FF2B5EF4-FFF2-40B4-BE49-F238E27FC236}">
                <a16:creationId xmlns:a16="http://schemas.microsoft.com/office/drawing/2014/main" id="{118DE5D1-492C-4060-B982-6BFFACF4F3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4DCAA786-6238-4407-9476-997D88C0C9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E4A01A86-8260-4D50-98C2-4A7BE0AE9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025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a:t>
            </a:r>
            <a:r>
              <a:rPr lang="zh-CN" altLang="en-US" dirty="0">
                <a:solidFill>
                  <a:srgbClr val="C00000"/>
                </a:solidFill>
              </a:rPr>
              <a:t>指针变量的赋值</a:t>
            </a:r>
            <a:endParaRPr lang="en-US" altLang="zh-CN" dirty="0"/>
          </a:p>
          <a:p>
            <a:pPr lvl="1" algn="just">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=3,*pi;</a:t>
            </a:r>
          </a:p>
          <a:p>
            <a:pPr lvl="1" algn="just">
              <a:lnSpc>
                <a:spcPct val="80000"/>
              </a:lnSpc>
              <a:buNone/>
            </a:pPr>
            <a:r>
              <a:rPr lang="en-US" altLang="zh-CN" sz="2400" b="1" dirty="0">
                <a:latin typeface="Courier New" pitchFamily="49" charset="0"/>
                <a:cs typeface="Courier New" pitchFamily="49" charset="0"/>
              </a:rPr>
              <a:t>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lvl="1" algn="just">
              <a:lnSpc>
                <a:spcPct val="80000"/>
              </a:lnSpc>
              <a:buNone/>
            </a:pPr>
            <a:endParaRPr lang="en-US" altLang="zh-CN" sz="2400" b="1" dirty="0">
              <a:latin typeface="Courier New" pitchFamily="49" charset="0"/>
              <a:cs typeface="Courier New" pitchFamily="49" charset="0"/>
            </a:endParaRPr>
          </a:p>
          <a:p>
            <a:pPr lvl="1" algn="just">
              <a:buNone/>
            </a:pP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a:t>
            </a:r>
          </a:p>
          <a:p>
            <a:pPr lvl="1" algn="just">
              <a:buNone/>
            </a:pP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nullptr</a:t>
            </a:r>
            <a:r>
              <a:rPr lang="en-US" altLang="zh-CN" sz="2400"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en-US" altLang="zh-CN" b="1" dirty="0" err="1">
                <a:solidFill>
                  <a:srgbClr val="007434"/>
                </a:solidFill>
                <a:latin typeface="Courier New" pitchFamily="49" charset="0"/>
                <a:cs typeface="Courier New" pitchFamily="49" charset="0"/>
              </a:rPr>
              <a:t>nullptr</a:t>
            </a:r>
            <a:r>
              <a:rPr lang="zh-CN" altLang="en-US" b="1" dirty="0">
                <a:solidFill>
                  <a:srgbClr val="007434"/>
                </a:solidFill>
                <a:latin typeface="Courier New" pitchFamily="49" charset="0"/>
                <a:cs typeface="Courier New" pitchFamily="49" charset="0"/>
              </a:rPr>
              <a:t>是空指针，它是可以赋给任一类型指针变量的值，表示当前该指针不指向任何变量的地址。</a:t>
            </a:r>
            <a:r>
              <a:rPr lang="en-US" altLang="zh-CN" sz="2400" b="1" dirty="0">
                <a:solidFill>
                  <a:srgbClr val="007434"/>
                </a:solidFill>
                <a:latin typeface="Courier New" pitchFamily="49" charset="0"/>
                <a:cs typeface="Courier New" pitchFamily="49" charset="0"/>
              </a:rPr>
              <a:t>*/</a:t>
            </a:r>
            <a:endParaRPr lang="zh-CN" altLang="en-US" b="1" dirty="0">
              <a:solidFill>
                <a:srgbClr val="007434"/>
              </a:solidFill>
            </a:endParaRP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6" name="矩形 15">
            <a:hlinkClick r:id="" action="ppaction://noaction"/>
            <a:extLst>
              <a:ext uri="{FF2B5EF4-FFF2-40B4-BE49-F238E27FC236}">
                <a16:creationId xmlns:a16="http://schemas.microsoft.com/office/drawing/2014/main" id="{755CA66A-1182-4CC7-AA76-3342E1E3CA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41748841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DF7EF02-BDEF-4018-BF93-68DC6867572A}"/>
              </a:ext>
            </a:extLst>
          </p:cNvPr>
          <p:cNvSpPr/>
          <p:nvPr/>
        </p:nvSpPr>
        <p:spPr>
          <a:xfrm>
            <a:off x="665545" y="1360932"/>
            <a:ext cx="8050192" cy="1595052"/>
          </a:xfrm>
          <a:prstGeom prst="rect">
            <a:avLst/>
          </a:prstGeom>
        </p:spPr>
        <p:txBody>
          <a:bodyPr wrap="square">
            <a:spAutoFit/>
          </a:bodyPr>
          <a:lstStyle/>
          <a:p>
            <a:pPr>
              <a:lnSpc>
                <a:spcPct val="90000"/>
              </a:lnSpc>
              <a:spcBef>
                <a:spcPts val="0"/>
              </a:spcBef>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swap12(</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*p1,</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*temp;</a:t>
            </a:r>
          </a:p>
          <a:p>
            <a:pPr>
              <a:lnSpc>
                <a:spcPct val="90000"/>
              </a:lnSpc>
              <a:spcBef>
                <a:spcPts val="0"/>
              </a:spcBef>
              <a:buNone/>
            </a:pPr>
            <a:r>
              <a:rPr lang="en-US" altLang="zh-CN" b="1" dirty="0">
                <a:latin typeface="Courier New" pitchFamily="49" charset="0"/>
                <a:cs typeface="Courier New" pitchFamily="49" charset="0"/>
              </a:rPr>
              <a:t>	temp = p1;</a:t>
            </a:r>
          </a:p>
          <a:p>
            <a:pPr>
              <a:lnSpc>
                <a:spcPct val="90000"/>
              </a:lnSpc>
              <a:spcBef>
                <a:spcPts val="0"/>
              </a:spcBef>
              <a:buNone/>
            </a:pPr>
            <a:r>
              <a:rPr lang="en-US" altLang="zh-CN" b="1" dirty="0">
                <a:latin typeface="Courier New" pitchFamily="49" charset="0"/>
                <a:cs typeface="Courier New" pitchFamily="49" charset="0"/>
              </a:rPr>
              <a:t>	p1 = p2;</a:t>
            </a:r>
          </a:p>
          <a:p>
            <a:pPr>
              <a:lnSpc>
                <a:spcPct val="90000"/>
              </a:lnSpc>
              <a:spcBef>
                <a:spcPts val="0"/>
              </a:spcBef>
              <a:buNone/>
            </a:pPr>
            <a:r>
              <a:rPr lang="en-US" altLang="zh-CN" b="1" dirty="0">
                <a:latin typeface="Courier New" pitchFamily="49" charset="0"/>
                <a:cs typeface="Courier New" pitchFamily="49" charset="0"/>
              </a:rPr>
              <a:t>	p2 = temp; </a:t>
            </a:r>
          </a:p>
          <a:p>
            <a:pPr>
              <a:lnSpc>
                <a:spcPct val="90000"/>
              </a:lnSpc>
              <a:spcBef>
                <a:spcPts val="0"/>
              </a:spcBef>
              <a:buNone/>
            </a:pPr>
            <a:r>
              <a:rPr lang="en-US" altLang="zh-CN" b="1" dirty="0">
                <a:latin typeface="Courier New" pitchFamily="49" charset="0"/>
                <a:cs typeface="Courier New" pitchFamily="49" charset="0"/>
              </a:rPr>
              <a:t>}  </a:t>
            </a:r>
          </a:p>
        </p:txBody>
      </p:sp>
      <p:sp>
        <p:nvSpPr>
          <p:cNvPr id="15" name="矩形 14">
            <a:hlinkClick r:id="rId2" action="ppaction://hlinksldjump"/>
            <a:extLst>
              <a:ext uri="{FF2B5EF4-FFF2-40B4-BE49-F238E27FC236}">
                <a16:creationId xmlns:a16="http://schemas.microsoft.com/office/drawing/2014/main" id="{1519E679-38C4-40F2-8566-3F4BA14313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3E246014-C132-4253-8BF2-9B875C2349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63AC354A-F34E-439E-84DB-3AFD8CE984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AA939C58-BBA7-4A9E-9AF0-2580F041FA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D9DB58FF-BA53-4EEA-A59F-FBFE1A626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20" name="矩形 19">
            <a:hlinkClick r:id="" action="ppaction://noaction"/>
            <a:extLst>
              <a:ext uri="{FF2B5EF4-FFF2-40B4-BE49-F238E27FC236}">
                <a16:creationId xmlns:a16="http://schemas.microsoft.com/office/drawing/2014/main" id="{5A07711B-DE48-4CA0-8567-D0C0A6DD59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32BE91D4-12FD-4DC9-B087-0284A87D2FB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129FE0DD-0295-4875-9ED6-2C9E9CF298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4907274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538FE3E-72F3-47F4-A4F3-1DCE4D18B790}"/>
              </a:ext>
            </a:extLst>
          </p:cNvPr>
          <p:cNvSpPr/>
          <p:nvPr/>
        </p:nvSpPr>
        <p:spPr>
          <a:xfrm>
            <a:off x="500063" y="1384081"/>
            <a:ext cx="8215674" cy="1595052"/>
          </a:xfrm>
          <a:prstGeom prst="rect">
            <a:avLst/>
          </a:prstGeom>
        </p:spPr>
        <p:txBody>
          <a:bodyPr wrap="square">
            <a:spAutoFit/>
          </a:bodyPr>
          <a:lstStyle/>
          <a:p>
            <a:pPr>
              <a:lnSpc>
                <a:spcPct val="90000"/>
              </a:lnSpc>
              <a:spcBef>
                <a:spcPts val="0"/>
              </a:spcBef>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swap2(</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&amp;a, </a:t>
            </a:r>
            <a:r>
              <a:rPr lang="en-US" altLang="zh-CN" b="1" dirty="0">
                <a:solidFill>
                  <a:srgbClr val="0000FF"/>
                </a:solidFill>
                <a:latin typeface="Courier New" pitchFamily="49" charset="0"/>
                <a:cs typeface="Courier New" pitchFamily="49" charset="0"/>
              </a:rPr>
              <a:t> int </a:t>
            </a:r>
            <a:r>
              <a:rPr lang="en-US" altLang="zh-CN" b="1" dirty="0">
                <a:latin typeface="Courier New" pitchFamily="49" charset="0"/>
                <a:cs typeface="Courier New" pitchFamily="49" charset="0"/>
              </a:rPr>
              <a:t>&amp;b){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temp;</a:t>
            </a:r>
          </a:p>
          <a:p>
            <a:pPr>
              <a:lnSpc>
                <a:spcPct val="90000"/>
              </a:lnSpc>
              <a:spcBef>
                <a:spcPts val="0"/>
              </a:spcBef>
              <a:buNone/>
            </a:pPr>
            <a:r>
              <a:rPr lang="en-US" altLang="zh-CN" b="1" dirty="0">
                <a:latin typeface="Courier New" pitchFamily="49" charset="0"/>
                <a:cs typeface="Courier New" pitchFamily="49" charset="0"/>
              </a:rPr>
              <a:t>	temp = a;</a:t>
            </a:r>
          </a:p>
          <a:p>
            <a:pPr>
              <a:lnSpc>
                <a:spcPct val="90000"/>
              </a:lnSpc>
              <a:spcBef>
                <a:spcPts val="0"/>
              </a:spcBef>
              <a:buNone/>
            </a:pPr>
            <a:r>
              <a:rPr lang="en-US" altLang="zh-CN" b="1" dirty="0">
                <a:latin typeface="Courier New" pitchFamily="49" charset="0"/>
                <a:cs typeface="Courier New" pitchFamily="49" charset="0"/>
              </a:rPr>
              <a:t>	a = b;</a:t>
            </a:r>
          </a:p>
          <a:p>
            <a:pPr>
              <a:lnSpc>
                <a:spcPct val="90000"/>
              </a:lnSpc>
              <a:spcBef>
                <a:spcPts val="0"/>
              </a:spcBef>
              <a:buNone/>
            </a:pPr>
            <a:r>
              <a:rPr lang="en-US" altLang="zh-CN" b="1" dirty="0">
                <a:latin typeface="Courier New" pitchFamily="49" charset="0"/>
                <a:cs typeface="Courier New" pitchFamily="49" charset="0"/>
              </a:rPr>
              <a:t>	b = temp; </a:t>
            </a:r>
          </a:p>
          <a:p>
            <a:pPr>
              <a:lnSpc>
                <a:spcPct val="90000"/>
              </a:lnSpc>
              <a:spcBef>
                <a:spcPts val="0"/>
              </a:spcBef>
              <a:buNone/>
            </a:pPr>
            <a:r>
              <a:rPr lang="en-US" altLang="zh-CN" b="1" dirty="0">
                <a:latin typeface="Courier New" pitchFamily="49" charset="0"/>
                <a:cs typeface="Courier New" pitchFamily="49" charset="0"/>
              </a:rPr>
              <a:t>}</a:t>
            </a:r>
          </a:p>
        </p:txBody>
      </p:sp>
      <p:sp>
        <p:nvSpPr>
          <p:cNvPr id="13" name="矩形 12">
            <a:hlinkClick r:id="rId2" action="ppaction://hlinksldjump"/>
            <a:extLst>
              <a:ext uri="{FF2B5EF4-FFF2-40B4-BE49-F238E27FC236}">
                <a16:creationId xmlns:a16="http://schemas.microsoft.com/office/drawing/2014/main" id="{91124C51-91FC-4120-8F08-5F98284A68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CE5A78A1-4D96-453C-962B-C239CD01D6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F6D847D-56D1-46CF-B294-656F9B96D9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50900C28-D153-41E6-8043-069D61A78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95FF5D9-ABD3-442F-93D7-A0F0E7B619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1875B1BE-E44C-4FA2-A82B-635010B4F7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6A4B7106-001A-4C66-A2DE-40DAC6B6FE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C2186EDD-4788-4A00-8D81-BB18CE241F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6806222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swap3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x,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y){</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x; </a:t>
            </a:r>
          </a:p>
          <a:p>
            <a:pPr>
              <a:lnSpc>
                <a:spcPct val="90000"/>
              </a:lnSpc>
              <a:spcBef>
                <a:spcPts val="0"/>
              </a:spcBef>
              <a:buNone/>
            </a:pPr>
            <a:r>
              <a:rPr lang="en-US" altLang="zh-CN" sz="2000" b="1" dirty="0">
                <a:latin typeface="Courier New" pitchFamily="49" charset="0"/>
                <a:cs typeface="Courier New" pitchFamily="49" charset="0"/>
              </a:rPr>
              <a:t>	x = y;</a:t>
            </a:r>
          </a:p>
          <a:p>
            <a:pPr>
              <a:lnSpc>
                <a:spcPct val="90000"/>
              </a:lnSpc>
              <a:spcBef>
                <a:spcPts val="0"/>
              </a:spcBef>
              <a:buNone/>
            </a:pPr>
            <a:r>
              <a:rPr lang="en-US" altLang="zh-CN" sz="2000" b="1" dirty="0">
                <a:latin typeface="Courier New" pitchFamily="49" charset="0"/>
                <a:cs typeface="Courier New" pitchFamily="49" charset="0"/>
              </a:rPr>
              <a:t>	y = temp; </a:t>
            </a:r>
          </a:p>
          <a:p>
            <a:pPr>
              <a:lnSpc>
                <a:spcPct val="90000"/>
              </a:lnSpc>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A7A2D09F-372A-4CBB-BB36-2AC8B96B19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DECBA34-5DDB-4995-B414-76AB9A4E14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C2D2E287-5AE9-4782-8028-E892FBDCE3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4245621-9145-4D10-B82C-D6CD869940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D7B6CDC-F98F-4F04-80BD-F6C564F277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7" name="矩形 16">
            <a:hlinkClick r:id="" action="ppaction://noaction"/>
            <a:extLst>
              <a:ext uri="{FF2B5EF4-FFF2-40B4-BE49-F238E27FC236}">
                <a16:creationId xmlns:a16="http://schemas.microsoft.com/office/drawing/2014/main" id="{5D035E66-0385-4187-B7A1-54E1F6F037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251B66D9-962D-4E75-9C59-B7322B0614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CAC374DC-948A-49A7-BC6C-4804008E15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610640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640ABE-2378-4F05-8278-764BFAFE4E2E}"/>
              </a:ext>
            </a:extLst>
          </p:cNvPr>
          <p:cNvSpPr/>
          <p:nvPr/>
        </p:nvSpPr>
        <p:spPr>
          <a:xfrm>
            <a:off x="303835" y="816030"/>
            <a:ext cx="8536330" cy="5909310"/>
          </a:xfrm>
          <a:prstGeom prst="rect">
            <a:avLst/>
          </a:prstGeom>
        </p:spPr>
        <p:txBody>
          <a:bodyPr wrap="square">
            <a:spAutoFit/>
          </a:bodyPr>
          <a:lstStyle/>
          <a:p>
            <a:pPr>
              <a:spcBef>
                <a:spcPts val="0"/>
              </a:spcBef>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pPr>
              <a:spcBef>
                <a:spcPts val="0"/>
              </a:spcBef>
              <a:buNone/>
            </a:pPr>
            <a:r>
              <a:rPr lang="en-US" altLang="zh-CN" b="1" dirty="0">
                <a:solidFill>
                  <a:srgbClr val="0000FF"/>
                </a:solidFill>
                <a:latin typeface="Courier New" pitchFamily="49" charset="0"/>
                <a:cs typeface="Courier New" pitchFamily="49" charset="0"/>
              </a:rPr>
              <a:t>   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a1=11, a2=22;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swap1 =&gt; a1,a2 = "&lt;&lt;a1&lt;&lt;"  "&lt;&lt;a2&lt;&lt;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swap1(&amp;a1, &amp;a2);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swap1 =&gt; a1,a2 = "&lt;&lt;a1&lt;&lt;"  "&lt;&lt;a2&lt;&lt;</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n\n"; </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b1=11, b2=22;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swap12 =&gt; b1,b2 = "&lt;&lt;b1&lt;&lt;"  "&lt;&lt;b2&lt;&lt;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swap12(&amp;b1, &amp;b2);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swap12 =&gt; b1,b2 = "&lt;&lt;b1&lt;&lt;"  "&lt;&lt;b2&lt;&lt;"\n\n";</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c1=33, c2=44;</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swap2 =&gt; c1,c2 = "&lt;&lt;c1&lt;&lt;"  "&lt;&lt;c2&lt;&lt;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swap2(c1, c2);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swap2 =&gt; c1,c2 = "&lt;&lt;c1&lt;&lt;"  "&lt;&lt;c2&lt;&lt;"\n\n";</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solidFill>
                  <a:srgbClr val="0000FF"/>
                </a:solidFill>
                <a:latin typeface="Courier New" pitchFamily="49" charset="0"/>
                <a:cs typeface="Courier New" pitchFamily="49" charset="0"/>
              </a:rPr>
              <a:t>   int </a:t>
            </a:r>
            <a:r>
              <a:rPr lang="en-US" altLang="zh-CN" b="1" dirty="0">
                <a:latin typeface="Courier New" pitchFamily="49" charset="0"/>
                <a:cs typeface="Courier New" pitchFamily="49" charset="0"/>
              </a:rPr>
              <a:t>d1=55, d2=66;</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swap3 =&gt; d1,d2 = "&lt;&lt;d1&lt;&lt;"  "&lt;&lt;d2&lt;&lt;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swap3(d1, d2);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swap3 =&gt; d1,d2 = "&lt;&lt;d1&lt;&lt;"  "&lt;&lt;d2&lt;&lt;"\n\n";</a:t>
            </a:r>
          </a:p>
          <a:p>
            <a:pPr>
              <a:spcBef>
                <a:spcPts val="0"/>
              </a:spcBef>
              <a:buNone/>
            </a:pPr>
            <a:r>
              <a:rPr lang="en-US" altLang="zh-CN" b="1" dirty="0">
                <a:latin typeface="Courier New" pitchFamily="49" charset="0"/>
                <a:cs typeface="Courier New" pitchFamily="49" charset="0"/>
              </a:rPr>
              <a:t>}</a:t>
            </a:r>
          </a:p>
        </p:txBody>
      </p:sp>
      <p:sp>
        <p:nvSpPr>
          <p:cNvPr id="7" name="矩形 6">
            <a:hlinkClick r:id="rId2" action="ppaction://hlinksldjump"/>
            <a:extLst>
              <a:ext uri="{FF2B5EF4-FFF2-40B4-BE49-F238E27FC236}">
                <a16:creationId xmlns:a16="http://schemas.microsoft.com/office/drawing/2014/main" id="{4CE1A30C-FB59-41DC-81B2-5309B6A7DF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a:extLst>
              <a:ext uri="{FF2B5EF4-FFF2-40B4-BE49-F238E27FC236}">
                <a16:creationId xmlns:a16="http://schemas.microsoft.com/office/drawing/2014/main" id="{5F83D7A0-1F02-4838-A25D-5E5AD40F96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7E34CD88-4F03-4D64-83D3-CA29D95E5E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B74C92AF-7AB1-4115-99C1-404B82905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44A46726-21F0-4B26-AF48-4E039D638F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2" name="矩形 11">
            <a:hlinkClick r:id="" action="ppaction://noaction"/>
            <a:extLst>
              <a:ext uri="{FF2B5EF4-FFF2-40B4-BE49-F238E27FC236}">
                <a16:creationId xmlns:a16="http://schemas.microsoft.com/office/drawing/2014/main" id="{F05370FD-3098-42B0-B983-CDE7F8B8DA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970ADFDA-2E0F-42AA-AE8E-BD1E48F3F1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DBDD4544-5D8F-4C1D-BDAE-4A950951BE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6103882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4500562"/>
          </a:xfrm>
        </p:spPr>
        <p:txBody>
          <a:bodyPr/>
          <a:lstStyle/>
          <a:p>
            <a:pPr marL="0" indent="0">
              <a:buNone/>
            </a:pPr>
            <a:r>
              <a:rPr lang="zh-CN" altLang="en-US" sz="2800" b="1" dirty="0">
                <a:solidFill>
                  <a:schemeClr val="accent6">
                    <a:lumMod val="75000"/>
                  </a:schemeClr>
                </a:solidFill>
              </a:rPr>
              <a:t>程序执行后的显示结果如下：</a:t>
            </a:r>
          </a:p>
          <a:p>
            <a:pPr>
              <a:lnSpc>
                <a:spcPct val="70000"/>
              </a:lnSpc>
              <a:buNone/>
            </a:pPr>
            <a:endParaRPr lang="en-US" altLang="zh-CN" sz="2400" b="1" dirty="0">
              <a:solidFill>
                <a:schemeClr val="accent6">
                  <a:lumMod val="75000"/>
                </a:schemeClr>
              </a:solidFill>
              <a:latin typeface="Courier New" pitchFamily="49" charset="0"/>
              <a:cs typeface="Courier New" pitchFamily="49" charset="0"/>
            </a:endParaRPr>
          </a:p>
          <a:p>
            <a:pPr>
              <a:lnSpc>
                <a:spcPct val="70000"/>
              </a:lnSpc>
              <a:buNone/>
            </a:pPr>
            <a:r>
              <a:rPr lang="en-US" altLang="zh-CN" sz="2400" b="1" dirty="0">
                <a:latin typeface="Courier New" pitchFamily="49" charset="0"/>
                <a:cs typeface="Courier New" pitchFamily="49" charset="0"/>
              </a:rPr>
              <a:t>before swap1 =&gt; b1,b2 = 11  22</a:t>
            </a:r>
          </a:p>
          <a:p>
            <a:pPr>
              <a:lnSpc>
                <a:spcPct val="70000"/>
              </a:lnSpc>
              <a:buNone/>
            </a:pPr>
            <a:r>
              <a:rPr lang="en-US" altLang="zh-CN" sz="2400" b="1" dirty="0">
                <a:latin typeface="Courier New" pitchFamily="49" charset="0"/>
                <a:cs typeface="Courier New" pitchFamily="49" charset="0"/>
              </a:rPr>
              <a:t>after swap1 =&gt; b1,b2 = 22  11</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swap12 =&gt; b1,b2 = 11  22</a:t>
            </a:r>
          </a:p>
          <a:p>
            <a:pPr>
              <a:lnSpc>
                <a:spcPct val="70000"/>
              </a:lnSpc>
              <a:buNone/>
            </a:pPr>
            <a:r>
              <a:rPr lang="en-US" altLang="zh-CN" sz="2400" b="1" dirty="0">
                <a:latin typeface="Courier New" pitchFamily="49" charset="0"/>
                <a:cs typeface="Courier New" pitchFamily="49" charset="0"/>
              </a:rPr>
              <a:t>after swap12 =&gt; b1,b2 = 11  22</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swap2 =&gt; c1,c2 = 33  44</a:t>
            </a:r>
          </a:p>
          <a:p>
            <a:pPr>
              <a:lnSpc>
                <a:spcPct val="70000"/>
              </a:lnSpc>
              <a:buNone/>
            </a:pPr>
            <a:r>
              <a:rPr lang="en-US" altLang="zh-CN" sz="2400" b="1" dirty="0">
                <a:latin typeface="Courier New" pitchFamily="49" charset="0"/>
                <a:cs typeface="Courier New" pitchFamily="49" charset="0"/>
              </a:rPr>
              <a:t>after swap2 =&gt; c1,c2 = 44  33</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swap3 =&gt; d1,d2 = 55  66</a:t>
            </a:r>
          </a:p>
          <a:p>
            <a:pPr>
              <a:lnSpc>
                <a:spcPct val="70000"/>
              </a:lnSpc>
              <a:buNone/>
            </a:pPr>
            <a:r>
              <a:rPr lang="en-US" altLang="zh-CN" sz="2400" b="1" dirty="0">
                <a:latin typeface="Courier New" pitchFamily="49" charset="0"/>
                <a:cs typeface="Courier New" pitchFamily="49" charset="0"/>
              </a:rPr>
              <a:t>after swap3 =&gt; d1,d2 = 55  66</a:t>
            </a:r>
            <a:endParaRPr lang="zh-CN" altLang="en-US"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ADD10D52-A5D7-43E7-9D22-EFB100E6A5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82306651-262B-474C-9DA8-073215EA2D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F701457B-9996-426C-BF25-7D9EDC92456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17220988-1E0A-4055-A614-D2A394F41D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E71EEBEE-1959-47F6-AAD5-4DA1B6E673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8" name="矩形 17">
            <a:hlinkClick r:id="" action="ppaction://noaction"/>
            <a:extLst>
              <a:ext uri="{FF2B5EF4-FFF2-40B4-BE49-F238E27FC236}">
                <a16:creationId xmlns:a16="http://schemas.microsoft.com/office/drawing/2014/main" id="{9A8F94E3-4731-4B1D-88AC-A38121E8E6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A92E2C8-AA73-41AE-8282-C449E0092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4D055C9-1434-49B4-BB0A-2AF2E01DE9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13896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78EA1FE-D36A-4D61-BAD8-D607388EC326}"/>
              </a:ext>
            </a:extLst>
          </p:cNvPr>
          <p:cNvSpPr txBox="1"/>
          <p:nvPr>
            <p:custDataLst>
              <p:tags r:id="rId2"/>
            </p:custDataLst>
          </p:nvPr>
        </p:nvSpPr>
        <p:spPr>
          <a:xfrm>
            <a:off x="914400" y="963077"/>
            <a:ext cx="79756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已知函数</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的原型为：</a:t>
            </a:r>
          </a:p>
          <a:p>
            <a:r>
              <a:rPr lang="en-US" altLang="zh-CN" sz="2600" dirty="0">
                <a:solidFill>
                  <a:srgbClr val="000000"/>
                </a:solidFill>
                <a:latin typeface="Microsoft Yahei" panose="020B0503020204020204" pitchFamily="34" charset="-122"/>
                <a:ea typeface="Microsoft Yahei" panose="020B0503020204020204" pitchFamily="34" charset="-122"/>
              </a:rPr>
              <a:t>void f (int &amp;a, char *b);</a:t>
            </a:r>
            <a:endParaRPr lang="zh-CN" altLang="zh-CN" sz="2600" dirty="0">
              <a:solidFill>
                <a:srgbClr val="000000"/>
              </a:solidFill>
              <a:latin typeface="Microsoft Yahei" panose="020B0503020204020204" pitchFamily="34" charset="-122"/>
              <a:ea typeface="Microsoft Yahei" panose="020B0503020204020204" pitchFamily="34" charset="-122"/>
            </a:endParaRPr>
          </a:p>
          <a:p>
            <a:r>
              <a:rPr lang="zh-CN" altLang="zh-CN" sz="2600" dirty="0">
                <a:solidFill>
                  <a:srgbClr val="000000"/>
                </a:solidFill>
                <a:latin typeface="Microsoft Yahei" panose="020B0503020204020204" pitchFamily="34" charset="-122"/>
                <a:ea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rPr>
              <a:t>s</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的定义是：</a:t>
            </a:r>
            <a:r>
              <a:rPr lang="en-US" altLang="zh-CN" sz="2600" dirty="0">
                <a:solidFill>
                  <a:srgbClr val="000000"/>
                </a:solidFill>
                <a:latin typeface="Microsoft Yahei" panose="020B0503020204020204" pitchFamily="34" charset="-122"/>
                <a:ea typeface="Microsoft Yahei" panose="020B0503020204020204" pitchFamily="34" charset="-122"/>
              </a:rPr>
              <a:t>int s;  char t[ ]="ABCD";</a:t>
            </a:r>
            <a:endParaRPr lang="zh-CN" altLang="zh-CN" sz="2600" dirty="0">
              <a:solidFill>
                <a:srgbClr val="000000"/>
              </a:solidFill>
              <a:latin typeface="Microsoft Yahei" panose="020B0503020204020204" pitchFamily="34" charset="-122"/>
              <a:ea typeface="Microsoft Yahei" panose="020B0503020204020204" pitchFamily="34" charset="-122"/>
            </a:endParaRPr>
          </a:p>
          <a:p>
            <a:r>
              <a:rPr lang="zh-CN" altLang="zh-CN" sz="2600" dirty="0">
                <a:solidFill>
                  <a:srgbClr val="000000"/>
                </a:solidFill>
                <a:latin typeface="Microsoft Yahei" panose="020B0503020204020204" pitchFamily="34" charset="-122"/>
                <a:ea typeface="Microsoft Yahei" panose="020B0503020204020204" pitchFamily="34" charset="-122"/>
              </a:rPr>
              <a:t>把</a:t>
            </a:r>
            <a:r>
              <a:rPr lang="en-US" altLang="zh-CN" sz="2600" dirty="0">
                <a:solidFill>
                  <a:srgbClr val="000000"/>
                </a:solidFill>
                <a:latin typeface="Microsoft Yahei" panose="020B0503020204020204" pitchFamily="34" charset="-122"/>
                <a:ea typeface="Microsoft Yahei" panose="020B0503020204020204" pitchFamily="34" charset="-122"/>
              </a:rPr>
              <a:t>s</a:t>
            </a:r>
            <a:r>
              <a:rPr lang="zh-CN" altLang="zh-CN" sz="2600" dirty="0">
                <a:solidFill>
                  <a:srgbClr val="000000"/>
                </a:solidFill>
                <a:latin typeface="Microsoft Yahei" panose="020B0503020204020204" pitchFamily="34" charset="-122"/>
                <a:ea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分别作为第一参数和第二参数来调用函数</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，正确的调用语句是</a:t>
            </a:r>
            <a:r>
              <a:rPr lang="en-US" altLang="zh-CN" sz="2600" dirty="0">
                <a:solidFill>
                  <a:srgbClr val="000000"/>
                </a:solidFill>
                <a:latin typeface="Microsoft Yahei" panose="020B0503020204020204" pitchFamily="34" charset="-122"/>
                <a:ea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1459185-88CC-4641-9399-08A59E6C312B}"/>
              </a:ext>
            </a:extLst>
          </p:cNvPr>
          <p:cNvSpPr txBox="1"/>
          <p:nvPr>
            <p:custDataLst>
              <p:tags r:id="rId3"/>
            </p:custDataLst>
          </p:nvPr>
        </p:nvSpPr>
        <p:spPr>
          <a:xfrm>
            <a:off x="1828800" y="31879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f(&amp;s, &amp;t);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BAC0277-6107-48F2-8AE5-3CD536E3A4A3}"/>
              </a:ext>
            </a:extLst>
          </p:cNvPr>
          <p:cNvSpPr txBox="1"/>
          <p:nvPr>
            <p:custDataLst>
              <p:tags r:id="rId4"/>
            </p:custDataLst>
          </p:nvPr>
        </p:nvSpPr>
        <p:spPr>
          <a:xfrm>
            <a:off x="1828800" y="404523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f(&amp;s, 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9D03942-3145-4041-9B22-AB53BC54055C}"/>
              </a:ext>
            </a:extLst>
          </p:cNvPr>
          <p:cNvSpPr txBox="1"/>
          <p:nvPr>
            <p:custDataLst>
              <p:tags r:id="rId5"/>
            </p:custDataLst>
          </p:nvPr>
        </p:nvSpPr>
        <p:spPr>
          <a:xfrm>
            <a:off x="1828800" y="49024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f(s, 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6EA250F-F408-42EC-B0F7-7D88A5EBFA34}"/>
              </a:ext>
            </a:extLst>
          </p:cNvPr>
          <p:cNvSpPr txBox="1"/>
          <p:nvPr>
            <p:custDataLst>
              <p:tags r:id="rId6"/>
            </p:custDataLst>
          </p:nvPr>
        </p:nvSpPr>
        <p:spPr>
          <a:xfrm>
            <a:off x="1828800" y="575973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f(s, &amp;t);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69ECEE8-9C15-4F6C-BF28-4DE317F43D28}"/>
              </a:ext>
            </a:extLst>
          </p:cNvPr>
          <p:cNvSpPr>
            <a:spLocks noChangeAspect="1"/>
          </p:cNvSpPr>
          <p:nvPr>
            <p:custDataLst>
              <p:tags r:id="rId7"/>
            </p:custDataLst>
          </p:nvPr>
        </p:nvSpPr>
        <p:spPr>
          <a:xfrm>
            <a:off x="1114425" y="325227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BCE7812-1463-4FFD-A2C9-E8981D4881FF}"/>
              </a:ext>
            </a:extLst>
          </p:cNvPr>
          <p:cNvSpPr>
            <a:spLocks noChangeAspect="1"/>
          </p:cNvSpPr>
          <p:nvPr>
            <p:custDataLst>
              <p:tags r:id="rId8"/>
            </p:custDataLst>
          </p:nvPr>
        </p:nvSpPr>
        <p:spPr>
          <a:xfrm>
            <a:off x="1114425" y="410952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2943E38B-1635-4A15-A14C-45B210F9FD3C}"/>
              </a:ext>
            </a:extLst>
          </p:cNvPr>
          <p:cNvSpPr>
            <a:spLocks noChangeAspect="1"/>
          </p:cNvSpPr>
          <p:nvPr>
            <p:custDataLst>
              <p:tags r:id="rId9"/>
            </p:custDataLst>
          </p:nvPr>
        </p:nvSpPr>
        <p:spPr>
          <a:xfrm>
            <a:off x="1114425" y="496677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4AA67FB-611D-4202-9638-2F036DA55DC3}"/>
              </a:ext>
            </a:extLst>
          </p:cNvPr>
          <p:cNvSpPr>
            <a:spLocks noChangeAspect="1"/>
          </p:cNvSpPr>
          <p:nvPr>
            <p:custDataLst>
              <p:tags r:id="rId10"/>
            </p:custDataLst>
          </p:nvPr>
        </p:nvSpPr>
        <p:spPr>
          <a:xfrm>
            <a:off x="1114425" y="582402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785E510-3AEA-4003-B8B6-41E3501C2FA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5EE28BA-06DA-492A-8C7A-2FE38201B2C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8A99F28F-E647-4C93-9B86-1AF7A3DE7D2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EA1EA8F-6D2B-401A-AA73-5FE6CA930E7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0E907A81-EBB4-4475-9B49-6AB9AD1B86F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01A3D8EC-9C0B-4BDC-991D-E5D6B7E38EB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9B2FCE9-73FC-44B4-A18E-8A62DDCB687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0427192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08AF32B9-F596-472B-B75D-2C333B59BC68}"/>
              </a:ext>
            </a:extLst>
          </p:cNvPr>
          <p:cNvSpPr>
            <a:spLocks noGrp="1"/>
          </p:cNvSpPr>
          <p:nvPr>
            <p:ph type="ctrTitle"/>
          </p:nvPr>
        </p:nvSpPr>
        <p:spPr/>
        <p:txBody>
          <a:bodyPr/>
          <a:lstStyle/>
          <a:p>
            <a:r>
              <a:rPr lang="zh-CN" altLang="en-US" dirty="0"/>
              <a:t>函数返回引用</a:t>
            </a:r>
          </a:p>
        </p:txBody>
      </p:sp>
      <p:sp>
        <p:nvSpPr>
          <p:cNvPr id="10" name="TextBox 8">
            <a:extLst>
              <a:ext uri="{FF2B5EF4-FFF2-40B4-BE49-F238E27FC236}">
                <a16:creationId xmlns:a16="http://schemas.microsoft.com/office/drawing/2014/main" id="{7D55CBDC-09B5-48EC-868D-DC7B99715AB8}"/>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78FEFDBB-86A1-469D-9107-50714EBEFD8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81926878-2EBF-4290-91DE-9CC9B48CF9C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804670758"/>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3" name="内容占位符 2"/>
          <p:cNvSpPr>
            <a:spLocks noGrp="1"/>
          </p:cNvSpPr>
          <p:nvPr>
            <p:ph idx="1"/>
          </p:nvPr>
        </p:nvSpPr>
        <p:spPr>
          <a:xfrm>
            <a:off x="515890" y="1851037"/>
            <a:ext cx="8031266" cy="4500562"/>
          </a:xfrm>
        </p:spPr>
        <p:txBody>
          <a:bodyPr/>
          <a:lstStyle/>
          <a:p>
            <a:r>
              <a:rPr lang="zh-CN" altLang="en-US" dirty="0"/>
              <a:t>非引用型的函数通常仅返回一个值，而若把函数的返回类型说明为引用类型时，则这个函数除返回一个值外，而且还返回了</a:t>
            </a:r>
            <a:r>
              <a:rPr lang="zh-CN" altLang="en-US" dirty="0">
                <a:solidFill>
                  <a:srgbClr val="FF0000"/>
                </a:solidFill>
              </a:rPr>
              <a:t>该返回值</a:t>
            </a:r>
            <a:r>
              <a:rPr lang="zh-CN" altLang="en-US" dirty="0"/>
              <a:t>的“别名”</a:t>
            </a:r>
            <a:endParaRPr lang="en-US" altLang="zh-CN" dirty="0"/>
          </a:p>
          <a:p>
            <a:pPr lvl="1"/>
            <a:r>
              <a:rPr lang="zh-CN" altLang="en-US" dirty="0"/>
              <a:t>该函数调用的结果还可以被赋值（调用结果可以作左值），相当于对返回值进行赋值。</a:t>
            </a:r>
          </a:p>
        </p:txBody>
      </p:sp>
      <p:sp>
        <p:nvSpPr>
          <p:cNvPr id="16" name="矩形 15">
            <a:hlinkClick r:id="rId2" action="ppaction://hlinksldjump"/>
            <a:extLst>
              <a:ext uri="{FF2B5EF4-FFF2-40B4-BE49-F238E27FC236}">
                <a16:creationId xmlns:a16="http://schemas.microsoft.com/office/drawing/2014/main" id="{04F96E09-89AC-4EF6-9AB6-8F2ED75DA2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54674558-43E6-47A8-BFEF-D0F02ADAD8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EE54D05-7D80-41DB-B64C-CAF49DD264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D97CDB32-1757-4BDA-94E5-4F60BF0D89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B0A5CB7F-E96B-4909-A11D-0D815D37CC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1" name="矩形 20">
            <a:hlinkClick r:id="" action="ppaction://noaction"/>
            <a:extLst>
              <a:ext uri="{FF2B5EF4-FFF2-40B4-BE49-F238E27FC236}">
                <a16:creationId xmlns:a16="http://schemas.microsoft.com/office/drawing/2014/main" id="{06218BB2-C89E-4C43-8659-E4BFECF5B6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7C2656EB-FD6D-4DA0-AFDB-6613315454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0B7FCF47-1C6F-4C5C-91E2-49979FD76EC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1541303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52736"/>
            <a:ext cx="8472518"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6.19】</a:t>
            </a:r>
            <a:r>
              <a:rPr lang="zh-CN" altLang="en-US" dirty="0">
                <a:solidFill>
                  <a:srgbClr val="C00000"/>
                </a:solidFill>
              </a:rPr>
              <a:t>函数返回值做左值举例</a:t>
            </a:r>
            <a:endParaRPr lang="en-US" altLang="zh-CN" dirty="0">
              <a:solidFill>
                <a:srgbClr val="C00000"/>
              </a:solidFill>
            </a:endParaRPr>
          </a:p>
          <a:p>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&lt;iostream&gt;</a:t>
            </a:r>
          </a:p>
          <a:p>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	int</a:t>
            </a:r>
            <a:r>
              <a:rPr lang="en-US" altLang="zh-CN" sz="2400" b="1" dirty="0">
                <a:solidFill>
                  <a:srgbClr val="FF3300"/>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(m&gt;n)</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m;</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由于函数类型为引用，返回的必须是</a:t>
            </a:r>
            <a:r>
              <a:rPr lang="zh-CN" altLang="en-US" sz="2400" dirty="0">
                <a:solidFill>
                  <a:srgbClr val="C00000"/>
                </a:solidFill>
                <a:latin typeface="Courier New" pitchFamily="49" charset="0"/>
                <a:cs typeface="Courier New" pitchFamily="49" charset="0"/>
              </a:rPr>
              <a:t>变量</a:t>
            </a:r>
            <a:r>
              <a:rPr lang="zh-CN" altLang="en-US" sz="2400" dirty="0">
                <a:solidFill>
                  <a:srgbClr val="007434"/>
                </a:solidFill>
                <a:latin typeface="Courier New" pitchFamily="49" charset="0"/>
                <a:cs typeface="Courier New" pitchFamily="49" charset="0"/>
              </a:rPr>
              <a:t>（可作左值）</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函数</a:t>
            </a:r>
            <a:r>
              <a:rPr lang="en-US" altLang="zh-CN" sz="2400" dirty="0" err="1">
                <a:solidFill>
                  <a:srgbClr val="007434"/>
                </a:solidFill>
                <a:latin typeface="Courier New" pitchFamily="49" charset="0"/>
                <a:cs typeface="Courier New" pitchFamily="49" charset="0"/>
              </a:rPr>
              <a:t>maxr</a:t>
            </a:r>
            <a:r>
              <a:rPr lang="zh-CN" altLang="en-US" sz="2400" dirty="0">
                <a:solidFill>
                  <a:srgbClr val="007434"/>
                </a:solidFill>
                <a:latin typeface="Courier New" pitchFamily="49" charset="0"/>
                <a:cs typeface="Courier New" pitchFamily="49" charset="0"/>
              </a:rPr>
              <a:t>调用表达式是返回值</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或者</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（也就是形参）</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的引用，同时也是</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和</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对应实参的引用</a:t>
            </a:r>
          </a:p>
        </p:txBody>
      </p:sp>
      <p:sp>
        <p:nvSpPr>
          <p:cNvPr id="13" name="矩形 12">
            <a:hlinkClick r:id="rId3" action="ppaction://hlinksldjump"/>
            <a:extLst>
              <a:ext uri="{FF2B5EF4-FFF2-40B4-BE49-F238E27FC236}">
                <a16:creationId xmlns:a16="http://schemas.microsoft.com/office/drawing/2014/main" id="{C1C283A0-31FF-4FD6-B21E-212A2D1542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345C4EC1-02D2-44E7-BE22-7D46EB49AA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96F9DC4-0070-4924-9FCD-F5F3E2C036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4745FF9-B2FE-421F-8099-912E340DEDC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FC0E848-B7AC-4316-9F51-40069F5018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18" name="矩形 17">
            <a:hlinkClick r:id="" action="ppaction://noaction"/>
            <a:extLst>
              <a:ext uri="{FF2B5EF4-FFF2-40B4-BE49-F238E27FC236}">
                <a16:creationId xmlns:a16="http://schemas.microsoft.com/office/drawing/2014/main" id="{56C62AA6-BA3C-424C-B290-54FF815E03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30DFBCA-1DFB-4BDF-AD56-F9E57709C1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CA32425F-7316-42A3-9608-78F01F155F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7942681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253" y="1412776"/>
            <a:ext cx="8229600" cy="4500562"/>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a=2, b=4, c;</a:t>
            </a:r>
          </a:p>
          <a:p>
            <a:pPr algn="just">
              <a:spcBef>
                <a:spcPts val="0"/>
              </a:spcBef>
              <a:buNone/>
            </a:pPr>
            <a:r>
              <a:rPr lang="en-US" altLang="zh-CN" sz="2400" b="1" dirty="0">
                <a:latin typeface="Courier New" pitchFamily="49" charset="0"/>
                <a:cs typeface="Courier New" pitchFamily="49" charset="0"/>
              </a:rPr>
              <a:t>		c=</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一般性调用，使</a:t>
            </a:r>
            <a:r>
              <a:rPr lang="en-US" altLang="zh-CN" sz="2400" b="1" dirty="0">
                <a:solidFill>
                  <a:srgbClr val="007434"/>
                </a:solidFill>
                <a:latin typeface="Courier New" pitchFamily="49" charset="0"/>
                <a:cs typeface="Courier New" pitchFamily="49" charset="0"/>
              </a:rPr>
              <a:t>c</a:t>
            </a:r>
            <a:r>
              <a:rPr lang="zh-CN" altLang="en-US" sz="2400" b="1" dirty="0">
                <a:solidFill>
                  <a:srgbClr val="007434"/>
                </a:solidFill>
                <a:latin typeface="Courier New" pitchFamily="49" charset="0"/>
                <a:cs typeface="Courier New" pitchFamily="49" charset="0"/>
              </a:rPr>
              <a:t>值为4</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)=88;</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值变为88</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值增加1</a:t>
            </a:r>
            <a:r>
              <a:rPr lang="en-US" altLang="zh-CN" sz="2400" b="1" dirty="0">
                <a:solidFill>
                  <a:srgbClr val="007434"/>
                </a:solidFill>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935458A0-3135-40A3-B0FE-85CCB37A83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6D376674-06EC-4215-8B3A-6EFA06C7B4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2A98647-7656-4C4B-8CBA-BB87FE3DD1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173F1CB9-C33D-4860-B98D-7C9EB0220E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4EF0ACC2-56E7-422F-A580-C532239749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0" name="矩形 19">
            <a:hlinkClick r:id="" action="ppaction://noaction"/>
            <a:extLst>
              <a:ext uri="{FF2B5EF4-FFF2-40B4-BE49-F238E27FC236}">
                <a16:creationId xmlns:a16="http://schemas.microsoft.com/office/drawing/2014/main" id="{2A4E4B59-217A-4846-AFC9-290176CB4E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93D5C65E-809E-4CED-9339-C09C8C7F82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BFB0183-2094-4C81-A84C-DFAE6FEEC2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28543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7B4B3B-10C3-4B30-86F9-A101C5B6F1F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下列关于指针的用法中，错误的是（       ）</a:t>
            </a:r>
          </a:p>
        </p:txBody>
      </p:sp>
      <p:sp>
        <p:nvSpPr>
          <p:cNvPr id="7" name="文本框 6">
            <a:extLst>
              <a:ext uri="{FF2B5EF4-FFF2-40B4-BE49-F238E27FC236}">
                <a16:creationId xmlns:a16="http://schemas.microsoft.com/office/drawing/2014/main" id="{EDFC9F23-9F28-4CC1-B8DF-02262F4757B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*p=&amp;</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B78EC41-635F-4E2A-A76C-D0C3292E38A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*p;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38CEAFE-B783-4EB6-B5FF-C3E9971E9DE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64E8F5E-B747-45D5-A3BF-E01873A3807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  int *p; p=&amp;</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0836906-57DB-434F-9A72-82285CA3A97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A6ABEF6-5661-46D4-8252-A46ADCD56117}"/>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1BAA507-66B7-476C-8EA7-A1F98128994A}"/>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BFE8BCD-AF71-41E4-B247-2077ED72C741}"/>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82D61EA-402B-4A1C-A4D5-8091908B406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EAA7F475-B1F5-4610-851B-AD35FBAC98E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B978FFA5-D5C4-435F-AB94-E47EE41E65A3}"/>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EA666CE-928C-417B-8F00-6B6690D0C21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D5B6561-7D3B-4CED-94A2-EE2C0F62677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9BD591D3-1C66-4C73-BB9D-E554D01860D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78A02D7-CF1D-4D78-9D47-195E33B51F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5945349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6.20】</a:t>
            </a:r>
            <a:r>
              <a:rPr lang="zh-CN" altLang="en-US" dirty="0">
                <a:solidFill>
                  <a:srgbClr val="C00000"/>
                </a:solidFill>
              </a:rPr>
              <a:t>引用参数及返回引用的函数</a:t>
            </a:r>
            <a:endParaRPr lang="en-US" altLang="zh-CN" dirty="0">
              <a:solidFill>
                <a:srgbClr val="C00000"/>
              </a:solidFill>
            </a:endParaRPr>
          </a:p>
          <a:p>
            <a:pPr lvl="1"/>
            <a:r>
              <a:rPr lang="zh-CN" altLang="en-US" dirty="0"/>
              <a:t>二形参均为引用参数，函数的返回类型也为引用，且返回的是某一个引用参数，可达到作为左值的目的，起到了一个独立变量的作用</a:t>
            </a:r>
            <a:endParaRPr lang="en-US" altLang="zh-CN" dirty="0"/>
          </a:p>
          <a:p>
            <a:pPr algn="just">
              <a:lnSpc>
                <a:spcPct val="85000"/>
              </a:lnSpc>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p>
          <a:p>
            <a:pPr algn="just">
              <a:spcBef>
                <a:spcPts val="0"/>
              </a:spcBef>
              <a:buNone/>
            </a:pPr>
            <a:r>
              <a:rPr lang="en-US" altLang="zh-CN" sz="2400" b="1" dirty="0">
                <a:solidFill>
                  <a:srgbClr val="0000FF"/>
                </a:solidFill>
                <a:latin typeface="Courier New" pitchFamily="49" charset="0"/>
                <a:cs typeface="Courier New" pitchFamily="49" charset="0"/>
              </a:rPr>
              <a:t>using</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namespace</a:t>
            </a:r>
            <a:r>
              <a:rPr lang="en-US" altLang="zh-CN" sz="2400" b="1" dirty="0">
                <a:latin typeface="Courier New" pitchFamily="49" charset="0"/>
                <a:cs typeface="Courier New" pitchFamily="49" charset="0"/>
              </a:rPr>
              <a:t> std;</a:t>
            </a:r>
          </a:p>
          <a:p>
            <a:pPr algn="just">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a:t>
            </a:r>
          </a:p>
          <a:p>
            <a:pPr algn="just">
              <a:spcBef>
                <a:spcPts val="0"/>
              </a:spcBef>
              <a:buNone/>
            </a:pPr>
            <a:r>
              <a:rPr lang="zh-CN" altLang="en-US" sz="2400" b="1" dirty="0">
                <a:latin typeface="Courier New" pitchFamily="49" charset="0"/>
                <a:cs typeface="Courier New" pitchFamily="49" charset="0"/>
              </a:rPr>
              <a:t>{</a:t>
            </a:r>
          </a:p>
          <a:p>
            <a:pPr algn="just">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if(m&gt;n)</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返回变量（可作左值）</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7" name="矩形 16">
            <a:hlinkClick r:id="rId3" action="ppaction://hlinksldjump"/>
            <a:extLst>
              <a:ext uri="{FF2B5EF4-FFF2-40B4-BE49-F238E27FC236}">
                <a16:creationId xmlns:a16="http://schemas.microsoft.com/office/drawing/2014/main" id="{F0083B7C-9A8E-46E8-948A-43AC791B391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571E156-8EAC-4EE5-A508-10D29C941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10C70ED-8C7F-4F45-8947-E3209CD514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3407A828-8E74-4033-8F44-0AB6045384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6F2A6D1-4D73-428F-86FD-FCD329A979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2" name="矩形 21">
            <a:hlinkClick r:id="" action="ppaction://noaction"/>
            <a:extLst>
              <a:ext uri="{FF2B5EF4-FFF2-40B4-BE49-F238E27FC236}">
                <a16:creationId xmlns:a16="http://schemas.microsoft.com/office/drawing/2014/main" id="{0AB0FCDE-305F-44AD-A2BE-A1740AC67D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D9E9E22D-7C20-4020-90FE-EAB55BD7B2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04F98658-BE04-4197-A08F-E1497B3B02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301696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60" y="1052736"/>
            <a:ext cx="8858280" cy="5348310"/>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a=3, b=5, c=0;</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0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（以及</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5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)=2;</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，而后为</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重新赋值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2, 5</a:t>
            </a:r>
          </a:p>
          <a:p>
            <a:pPr algn="just">
              <a:lnSpc>
                <a:spcPct val="90000"/>
              </a:lnSpc>
              <a:spcBef>
                <a:spcPts val="0"/>
              </a:spcBef>
              <a:buNone/>
            </a:pPr>
            <a:r>
              <a:rPr lang="en-US" altLang="zh-CN" sz="2400" b="1" dirty="0">
                <a:solidFill>
                  <a:srgbClr val="0000FF"/>
                </a:solidFill>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，而后实现</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4</a:t>
            </a:r>
            <a:r>
              <a:rPr lang="en-US" altLang="zh-CN" sz="2400" b="1">
                <a:solidFill>
                  <a:srgbClr val="007434"/>
                </a:solidFill>
                <a:latin typeface="Courier New" pitchFamily="49" charset="0"/>
                <a:cs typeface="Courier New" pitchFamily="49" charset="0"/>
              </a:rPr>
              <a:t>, 2, </a:t>
            </a:r>
            <a:r>
              <a:rPr lang="en-US" altLang="zh-CN" sz="2400" b="1" dirty="0">
                <a:solidFill>
                  <a:srgbClr val="007434"/>
                </a:solidFill>
                <a:latin typeface="Courier New" pitchFamily="49" charset="0"/>
                <a:cs typeface="Courier New" pitchFamily="49" charset="0"/>
              </a:rPr>
              <a:t>5</a:t>
            </a:r>
          </a:p>
          <a:p>
            <a:pPr algn="just">
              <a:lnSpc>
                <a:spcPct val="90000"/>
              </a:lnSpc>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C03AE207-33F6-4261-BC40-D42FE40DD5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ECD7CCB-43FD-4988-A01C-0303EB1F20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73AE3C23-8EF3-4352-97B5-599C7E1F6F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8A7D7890-05B9-4F73-9A81-F47DF6DD6F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7B58505-9377-40E8-AC6C-11153BC4BA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0" name="矩形 19">
            <a:hlinkClick r:id="" action="ppaction://noaction"/>
            <a:extLst>
              <a:ext uri="{FF2B5EF4-FFF2-40B4-BE49-F238E27FC236}">
                <a16:creationId xmlns:a16="http://schemas.microsoft.com/office/drawing/2014/main" id="{43291FC0-8CBE-41F7-A162-06BA35039E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5AF04538-7FD2-4EC5-87A6-DAAEC62375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8026AFD2-28DA-405A-A0C4-3E6D6463D06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0832205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lnSpc>
                <a:spcPct val="90000"/>
              </a:lnSpc>
              <a:buNone/>
            </a:pPr>
            <a:endParaRPr lang="en-US" altLang="zh-CN" dirty="0">
              <a:solidFill>
                <a:schemeClr val="tx2"/>
              </a:solidFill>
              <a:latin typeface="Courier New" pitchFamily="49" charset="0"/>
              <a:cs typeface="Courier New" pitchFamily="49" charset="0"/>
            </a:endParaRPr>
          </a:p>
          <a:p>
            <a:pPr algn="just">
              <a:lnSpc>
                <a:spcPct val="90000"/>
              </a:lnSpc>
              <a:buNone/>
            </a:pPr>
            <a:r>
              <a:rPr lang="en-US" altLang="zh-CN" b="1" dirty="0">
                <a:latin typeface="Courier New" pitchFamily="49" charset="0"/>
                <a:cs typeface="Courier New" pitchFamily="49" charset="0"/>
              </a:rPr>
              <a:t>a, b, c = 3, 5, 0</a:t>
            </a:r>
          </a:p>
          <a:p>
            <a:pPr algn="just">
              <a:lnSpc>
                <a:spcPct val="90000"/>
              </a:lnSpc>
              <a:buNone/>
            </a:pPr>
            <a:r>
              <a:rPr lang="en-US" altLang="zh-CN" b="1" dirty="0">
                <a:latin typeface="Courier New" pitchFamily="49" charset="0"/>
                <a:cs typeface="Courier New" pitchFamily="49" charset="0"/>
              </a:rPr>
              <a:t>a, b, c = 3, 5, 5</a:t>
            </a:r>
          </a:p>
          <a:p>
            <a:pPr algn="just">
              <a:lnSpc>
                <a:spcPct val="90000"/>
              </a:lnSpc>
              <a:buNone/>
            </a:pPr>
            <a:r>
              <a:rPr lang="en-US" altLang="zh-CN" b="1" dirty="0">
                <a:latin typeface="Courier New" pitchFamily="49" charset="0"/>
                <a:cs typeface="Courier New" pitchFamily="49" charset="0"/>
              </a:rPr>
              <a:t>a, b, c = 3, 2, 5</a:t>
            </a:r>
          </a:p>
          <a:p>
            <a:pPr algn="just">
              <a:lnSpc>
                <a:spcPct val="90000"/>
              </a:lnSpc>
              <a:buNone/>
            </a:pPr>
            <a:r>
              <a:rPr lang="en-US" altLang="zh-CN" b="1" dirty="0">
                <a:latin typeface="Courier New" pitchFamily="49" charset="0"/>
                <a:cs typeface="Courier New" pitchFamily="49" charset="0"/>
              </a:rPr>
              <a:t>a, b, c = 4, 2, 5</a:t>
            </a:r>
          </a:p>
          <a:p>
            <a:pPr>
              <a:buNone/>
            </a:pPr>
            <a:endParaRPr lang="zh-CN" altLang="en-US" dirty="0"/>
          </a:p>
        </p:txBody>
      </p:sp>
      <p:sp>
        <p:nvSpPr>
          <p:cNvPr id="12" name="矩形 11">
            <a:hlinkClick r:id="rId2" action="ppaction://hlinksldjump"/>
            <a:extLst>
              <a:ext uri="{FF2B5EF4-FFF2-40B4-BE49-F238E27FC236}">
                <a16:creationId xmlns:a16="http://schemas.microsoft.com/office/drawing/2014/main" id="{1A6DD9BD-0FA2-4FFC-90DD-5FF8978167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257EEA9-453C-4DF2-A800-7C9FDA7773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04C55447-DC78-4C41-A49B-EC685C10F4A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F10E4727-C670-46D8-AED8-866E0EEFF5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DCB2C0A-6FDE-4CDC-BA51-A6F348801A6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17" name="矩形 16">
            <a:hlinkClick r:id="" action="ppaction://noaction"/>
            <a:extLst>
              <a:ext uri="{FF2B5EF4-FFF2-40B4-BE49-F238E27FC236}">
                <a16:creationId xmlns:a16="http://schemas.microsoft.com/office/drawing/2014/main" id="{3D2B69AC-CB11-4F8F-9F46-FDDB9905C4B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451DC242-4F8D-4315-B18B-46D04B32C7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81D13B0-E877-4528-88D2-4A672D4AD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4636415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第六章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12" name="图片 11">
            <a:extLst>
              <a:ext uri="{FF2B5EF4-FFF2-40B4-BE49-F238E27FC236}">
                <a16:creationId xmlns:a16="http://schemas.microsoft.com/office/drawing/2014/main" id="{877489A1-1EFF-43CC-AB3E-13B47D243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8ECE33B-0998-4300-A229-EEE51BCDE9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1942884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34" name="矩形 3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0" name="矩形 3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Tree>
    <p:extLst>
      <p:ext uri="{BB962C8B-B14F-4D97-AF65-F5344CB8AC3E}">
        <p14:creationId xmlns:p14="http://schemas.microsoft.com/office/powerpoint/2010/main" val="345485318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29A123-25A6-4F42-B48E-1BEA917D89D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*p=&amp;k;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定义了指针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，与这个语句等效的语句序列是（       ）</a:t>
            </a:r>
          </a:p>
        </p:txBody>
      </p:sp>
      <p:sp>
        <p:nvSpPr>
          <p:cNvPr id="5" name="文本框 4">
            <a:extLst>
              <a:ext uri="{FF2B5EF4-FFF2-40B4-BE49-F238E27FC236}">
                <a16:creationId xmlns:a16="http://schemas.microsoft.com/office/drawing/2014/main" id="{01F82987-18D8-4DDC-B2F9-A6527A896DC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0D11B18-0A68-4968-AB13-7F0220C749E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824D1D0-619A-4611-9A0B-036B945B73D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30A6FE0-385E-4882-8DED-5C37AAEEBC3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85589266-9EF7-4E88-914A-41A6CC6C9722}"/>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A7965E9-0CBE-4828-88AB-7A5390A55D4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31667D4-107E-4DBA-9B15-3CF0BD53CDA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8459D49-BD25-4BB0-888E-9751A6C553D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8504CC8-F8BD-4596-B3AB-4BF56920C48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77051E7-B4AC-4598-82E7-E02DAD81CC5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48A4ACC-AD24-4B1E-BEF5-0CD83415734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7B21161-A6A1-4637-9039-81FD2534571F}"/>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90255E6-B5F9-4F54-B987-FDDADB2A396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14086B-00C0-480C-BED4-A820A2FC9A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2CAFF38-989A-4DB4-816B-5C1CF0529AA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464882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7327A2-7B1A-4DFB-A4FE-0D46BBAA041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有关指针变量说法不正确的是（       ）</a:t>
            </a:r>
          </a:p>
        </p:txBody>
      </p:sp>
      <p:sp>
        <p:nvSpPr>
          <p:cNvPr id="5" name="文本框 4">
            <a:extLst>
              <a:ext uri="{FF2B5EF4-FFF2-40B4-BE49-F238E27FC236}">
                <a16:creationId xmlns:a16="http://schemas.microsoft.com/office/drawing/2014/main" id="{5A147B48-412A-4FE3-A155-2EAA3273E35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指针变量有地址</a:t>
            </a:r>
          </a:p>
        </p:txBody>
      </p:sp>
      <p:sp>
        <p:nvSpPr>
          <p:cNvPr id="6" name="文本框 5">
            <a:extLst>
              <a:ext uri="{FF2B5EF4-FFF2-40B4-BE49-F238E27FC236}">
                <a16:creationId xmlns:a16="http://schemas.microsoft.com/office/drawing/2014/main" id="{8E405C6E-4AF5-4763-BC07-14AD3E743C4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指针变量是一个不变的地址</a:t>
            </a:r>
          </a:p>
        </p:txBody>
      </p:sp>
      <p:sp>
        <p:nvSpPr>
          <p:cNvPr id="7" name="文本框 6">
            <a:extLst>
              <a:ext uri="{FF2B5EF4-FFF2-40B4-BE49-F238E27FC236}">
                <a16:creationId xmlns:a16="http://schemas.microsoft.com/office/drawing/2014/main" id="{421FDD8E-F792-4E43-90C6-D3D0759C39A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指针变量是一个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字节存储单元</a:t>
            </a:r>
          </a:p>
        </p:txBody>
      </p:sp>
      <p:sp>
        <p:nvSpPr>
          <p:cNvPr id="8" name="文本框 7">
            <a:extLst>
              <a:ext uri="{FF2B5EF4-FFF2-40B4-BE49-F238E27FC236}">
                <a16:creationId xmlns:a16="http://schemas.microsoft.com/office/drawing/2014/main" id="{C66F7913-0B65-43E8-9AE4-2066FCFB868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指针变量可存放存储单元地址</a:t>
            </a:r>
          </a:p>
        </p:txBody>
      </p:sp>
      <p:sp>
        <p:nvSpPr>
          <p:cNvPr id="9" name="椭圆 8">
            <a:extLst>
              <a:ext uri="{FF2B5EF4-FFF2-40B4-BE49-F238E27FC236}">
                <a16:creationId xmlns:a16="http://schemas.microsoft.com/office/drawing/2014/main" id="{15BE8562-2C92-4054-A4A4-2BAF5E61A47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C6FC083-4BD3-47A0-A8CA-77832A43BEE2}"/>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65D6E4-A178-41B0-9EA7-374AC966ECCB}"/>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8473A18-72E9-489F-BC17-98FD7DDE4D0D}"/>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AAB496B-2E51-4825-85FD-E99CFEABAA7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C77B866-4EF3-405F-BB42-BB2D3AA9C78E}"/>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29B0D8B-54FB-40F3-9CE8-55AAADF6F7A7}"/>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4905BB0-1953-43FD-882D-8DE8C1EAA7F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9C8864F-BE99-4D2F-BEF0-B3AAAFA8D5D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4FD0B44-CF62-4084-AB69-85A070E8DF2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FF274A3-FAEC-4253-B435-A86A9ACF0DB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4951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DE411D-722B-428C-806D-D8BA23E5CA1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有以下定义及初始化：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 *p=&amp;a;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则由此可以推断，*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33628861-DED5-4948-ABC9-1600192FC47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A66DE10-9A9D-453B-9F80-CE223D1AC68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的地址值</a:t>
            </a:r>
          </a:p>
        </p:txBody>
      </p:sp>
      <p:sp>
        <p:nvSpPr>
          <p:cNvPr id="7" name="文本框 6">
            <a:extLst>
              <a:ext uri="{FF2B5EF4-FFF2-40B4-BE49-F238E27FC236}">
                <a16:creationId xmlns:a16="http://schemas.microsoft.com/office/drawing/2014/main" id="{080B909F-2718-41FE-A33A-6FF68D2B8F8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的地址值</a:t>
            </a:r>
          </a:p>
        </p:txBody>
      </p:sp>
      <p:sp>
        <p:nvSpPr>
          <p:cNvPr id="8" name="文本框 7">
            <a:extLst>
              <a:ext uri="{FF2B5EF4-FFF2-40B4-BE49-F238E27FC236}">
                <a16:creationId xmlns:a16="http://schemas.microsoft.com/office/drawing/2014/main" id="{8115F64C-4FD2-45E1-A05A-86CDB8A4EB8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无意义</a:t>
            </a:r>
          </a:p>
        </p:txBody>
      </p:sp>
      <p:sp>
        <p:nvSpPr>
          <p:cNvPr id="9" name="椭圆 8">
            <a:extLst>
              <a:ext uri="{FF2B5EF4-FFF2-40B4-BE49-F238E27FC236}">
                <a16:creationId xmlns:a16="http://schemas.microsoft.com/office/drawing/2014/main" id="{4161B754-69C1-4589-89DC-CF4723FFCB69}"/>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38944DF-6141-4C92-8405-0614DACB209C}"/>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C1CA060-3790-4051-954F-505724CA5660}"/>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07E745C-5693-4DCC-83BE-D20008DCB761}"/>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80C3621-0E38-4BF7-855B-79132FB040B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9D137E9-4ABB-47A2-98BD-E86683AAA56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48D15E6-E5CA-474D-9CC7-D2CF6D893C9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9036642-3452-41C1-8517-F26E342FE3AD}"/>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9CDB991-B2FC-4158-9342-2E745E95CF9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5A2447-43E7-4280-BDC2-F507979C3D2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F7FB596-832C-4F9F-B5F0-B919B5DDA05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057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指针运算</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8936008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347870" y="1715111"/>
            <a:ext cx="8229600" cy="4500562"/>
          </a:xfrm>
        </p:spPr>
        <p:txBody>
          <a:bodyPr/>
          <a:lstStyle/>
          <a:p>
            <a:r>
              <a:rPr lang="zh-CN" altLang="en-US" dirty="0"/>
              <a:t>“</a:t>
            </a:r>
            <a:r>
              <a:rPr lang="en-US" altLang="zh-CN" dirty="0">
                <a:solidFill>
                  <a:srgbClr val="FF0000"/>
                </a:solidFill>
              </a:rPr>
              <a:t>*</a:t>
            </a:r>
            <a:r>
              <a:rPr lang="zh-CN" altLang="en-US" dirty="0"/>
              <a:t>”取内容运算</a:t>
            </a:r>
            <a:endParaRPr lang="en-US" altLang="zh-CN" dirty="0"/>
          </a:p>
          <a:p>
            <a:pPr lvl="1"/>
            <a:r>
              <a:rPr lang="zh-CN" altLang="en-US" dirty="0"/>
              <a:t>运算表达式：</a:t>
            </a:r>
            <a:r>
              <a:rPr lang="en-US" altLang="zh-CN" dirty="0"/>
              <a:t>*&lt;</a:t>
            </a:r>
            <a:r>
              <a:rPr lang="zh-CN" altLang="en-US" dirty="0"/>
              <a:t>指针变量名</a:t>
            </a:r>
            <a:r>
              <a:rPr lang="en-US" altLang="zh-CN" dirty="0"/>
              <a:t>&gt;</a:t>
            </a:r>
          </a:p>
          <a:p>
            <a:pPr lvl="2"/>
            <a:r>
              <a:rPr lang="zh-CN" altLang="en-US" dirty="0"/>
              <a:t>可看作一个变量</a:t>
            </a:r>
            <a:endParaRPr lang="en-US" altLang="zh-CN" dirty="0"/>
          </a:p>
          <a:p>
            <a:pPr lvl="1"/>
            <a:r>
              <a:rPr lang="zh-CN" altLang="en-US" dirty="0"/>
              <a:t>作用于一个</a:t>
            </a:r>
            <a:r>
              <a:rPr lang="zh-CN" altLang="en-US" dirty="0">
                <a:solidFill>
                  <a:srgbClr val="FF0000"/>
                </a:solidFill>
              </a:rPr>
              <a:t>指针类型</a:t>
            </a:r>
            <a:r>
              <a:rPr lang="zh-CN" altLang="en-US" dirty="0"/>
              <a:t>的变量</a:t>
            </a:r>
            <a:endParaRPr lang="en-US" altLang="zh-CN" dirty="0"/>
          </a:p>
          <a:p>
            <a:pPr lvl="1"/>
            <a:r>
              <a:rPr lang="zh-CN" altLang="en-US" dirty="0"/>
              <a:t>访问该指针所指向的内存</a:t>
            </a:r>
            <a:r>
              <a:rPr lang="zh-CN" altLang="en-US" dirty="0">
                <a:solidFill>
                  <a:srgbClr val="FF0000"/>
                </a:solidFill>
              </a:rPr>
              <a:t>数据</a:t>
            </a:r>
            <a:endParaRPr lang="en-US" altLang="zh-CN" dirty="0">
              <a:solidFill>
                <a:srgbClr val="FF0000"/>
              </a:solidFill>
            </a:endParaRP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1" name="内容占位符 2"/>
          <p:cNvSpPr txBox="1">
            <a:spLocks/>
          </p:cNvSpPr>
          <p:nvPr/>
        </p:nvSpPr>
        <p:spPr bwMode="auto">
          <a:xfrm>
            <a:off x="347870" y="4102406"/>
            <a:ext cx="8229600" cy="234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a:t>
            </a:r>
            <a:r>
              <a:rPr lang="en-US" altLang="zh-CN" dirty="0">
                <a:solidFill>
                  <a:srgbClr val="FF0000"/>
                </a:solidFill>
              </a:rPr>
              <a:t>&amp;</a:t>
            </a:r>
            <a:r>
              <a:rPr lang="zh-CN" altLang="en-US" dirty="0"/>
              <a:t>”取地址运算</a:t>
            </a:r>
            <a:endParaRPr lang="en-US" altLang="zh-CN" dirty="0"/>
          </a:p>
          <a:p>
            <a:pPr lvl="1"/>
            <a:r>
              <a:rPr lang="zh-CN" altLang="en-US" dirty="0"/>
              <a:t>运算表达式：</a:t>
            </a:r>
            <a:r>
              <a:rPr lang="en-US" altLang="zh-CN" dirty="0"/>
              <a:t>&amp;&lt;</a:t>
            </a:r>
            <a:r>
              <a:rPr lang="zh-CN" altLang="en-US" dirty="0"/>
              <a:t>可寻址数据名</a:t>
            </a:r>
            <a:r>
              <a:rPr lang="en-US" altLang="zh-CN" dirty="0"/>
              <a:t>&gt;</a:t>
            </a:r>
          </a:p>
          <a:p>
            <a:pPr lvl="2"/>
            <a:r>
              <a:rPr lang="zh-CN" altLang="en-US" dirty="0"/>
              <a:t>可寻址数据包括：变量、数组元素、类对象等</a:t>
            </a:r>
            <a:endParaRPr lang="en-US" altLang="zh-CN" dirty="0"/>
          </a:p>
          <a:p>
            <a:pPr lvl="1"/>
            <a:r>
              <a:rPr lang="zh-CN" altLang="en-US" dirty="0"/>
              <a:t>作用于内存中一个</a:t>
            </a:r>
            <a:r>
              <a:rPr lang="zh-CN" altLang="en-US" dirty="0">
                <a:solidFill>
                  <a:srgbClr val="FF0000"/>
                </a:solidFill>
              </a:rPr>
              <a:t>可寻址</a:t>
            </a:r>
            <a:r>
              <a:rPr lang="zh-CN" altLang="en-US" dirty="0"/>
              <a:t>的数据</a:t>
            </a:r>
            <a:endParaRPr lang="en-US" altLang="zh-CN" dirty="0"/>
          </a:p>
          <a:p>
            <a:pPr lvl="1"/>
            <a:r>
              <a:rPr lang="zh-CN" altLang="en-US" dirty="0"/>
              <a:t>操作的结果是获得</a:t>
            </a:r>
            <a:r>
              <a:rPr lang="zh-CN" altLang="en-US" dirty="0">
                <a:solidFill>
                  <a:srgbClr val="FF0000"/>
                </a:solidFill>
              </a:rPr>
              <a:t>该数据的地址</a:t>
            </a:r>
            <a:endParaRPr lang="en-US" altLang="zh-CN" dirty="0">
              <a:solidFill>
                <a:srgbClr val="FF0000"/>
              </a:solidFill>
            </a:endParaRPr>
          </a:p>
        </p:txBody>
      </p:sp>
      <p:sp>
        <p:nvSpPr>
          <p:cNvPr id="13" name="矩形 12">
            <a:hlinkClick r:id="" action="ppaction://noaction"/>
            <a:extLst>
              <a:ext uri="{FF2B5EF4-FFF2-40B4-BE49-F238E27FC236}">
                <a16:creationId xmlns:a16="http://schemas.microsoft.com/office/drawing/2014/main" id="{F1A63831-897C-4708-9864-41D241F0DC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08771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p:cNvSpPr/>
          <p:nvPr/>
        </p:nvSpPr>
        <p:spPr>
          <a:xfrm>
            <a:off x="175767" y="2697137"/>
            <a:ext cx="8929750" cy="2460032"/>
          </a:xfrm>
          <a:prstGeom prst="rect">
            <a:avLst/>
          </a:prstGeom>
        </p:spPr>
        <p:txBody>
          <a:bodyPr wrap="square">
            <a:spAutoFit/>
          </a:bodyPr>
          <a:lstStyle/>
          <a:p>
            <a:pPr lvl="1" algn="just">
              <a:lnSpc>
                <a:spcPct val="130000"/>
              </a:lnSpc>
              <a:buNone/>
            </a:pP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a=18,*p;</a:t>
            </a:r>
          </a:p>
          <a:p>
            <a:pPr lvl="1" algn="just">
              <a:lnSpc>
                <a:spcPct val="130000"/>
              </a:lnSpc>
              <a:buNone/>
            </a:pPr>
            <a:r>
              <a:rPr lang="en-US" altLang="zh-CN" sz="2400" b="1" dirty="0">
                <a:latin typeface="Courier New" pitchFamily="49" charset="0"/>
                <a:ea typeface="楷体_GB2312" pitchFamily="49" charset="-122"/>
                <a:cs typeface="Courier New" pitchFamily="49" charset="0"/>
              </a:rPr>
              <a:t>p = &amp;a;</a:t>
            </a: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0x1234abcd</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的地址</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18</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所在地址的数据值，即</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的值</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&lt;&lt;&amp;p;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0x456789bcd</a:t>
            </a:r>
            <a:r>
              <a:rPr lang="zh-CN" altLang="en-US" sz="2400" b="1" dirty="0">
                <a:solidFill>
                  <a:srgbClr val="007434"/>
                </a:solidFill>
                <a:latin typeface="Courier New" pitchFamily="49" charset="0"/>
                <a:ea typeface="楷体_GB2312" pitchFamily="49" charset="-122"/>
                <a:cs typeface="Courier New" pitchFamily="49" charset="0"/>
              </a:rPr>
              <a:t>，是指针变量</a:t>
            </a:r>
            <a:r>
              <a:rPr lang="en-US" altLang="zh-CN" sz="2400" b="1" dirty="0">
                <a:solidFill>
                  <a:srgbClr val="007434"/>
                </a:solidFill>
                <a:latin typeface="Courier New" pitchFamily="49" charset="0"/>
                <a:ea typeface="楷体_GB2312" pitchFamily="49" charset="-122"/>
                <a:cs typeface="Courier New" pitchFamily="49" charset="0"/>
              </a:rPr>
              <a:t>p</a:t>
            </a:r>
            <a:r>
              <a:rPr lang="zh-CN" altLang="en-US" sz="2400" b="1" dirty="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14" name="Group 67"/>
          <p:cNvGraphicFramePr>
            <a:graphicFrameLocks noGrp="1"/>
          </p:cNvGraphicFramePr>
          <p:nvPr/>
        </p:nvGraphicFramePr>
        <p:xfrm>
          <a:off x="5659536" y="2208755"/>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15" name="Group 65"/>
          <p:cNvGraphicFramePr>
            <a:graphicFrameLocks noGrp="1"/>
          </p:cNvGraphicFramePr>
          <p:nvPr/>
        </p:nvGraphicFramePr>
        <p:xfrm>
          <a:off x="7412136" y="2208755"/>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16" name="Line 27"/>
          <p:cNvSpPr>
            <a:spLocks noChangeShapeType="1"/>
          </p:cNvSpPr>
          <p:nvPr/>
        </p:nvSpPr>
        <p:spPr bwMode="auto">
          <a:xfrm>
            <a:off x="6421536" y="2589755"/>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7" name="Text Box 55"/>
          <p:cNvSpPr txBox="1">
            <a:spLocks noChangeArrowheads="1"/>
          </p:cNvSpPr>
          <p:nvPr/>
        </p:nvSpPr>
        <p:spPr bwMode="auto">
          <a:xfrm>
            <a:off x="7838944" y="1675355"/>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8" name="Text Box 56"/>
          <p:cNvSpPr txBox="1">
            <a:spLocks noChangeArrowheads="1"/>
          </p:cNvSpPr>
          <p:nvPr/>
        </p:nvSpPr>
        <p:spPr bwMode="auto">
          <a:xfrm>
            <a:off x="6016726" y="1675355"/>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9" name="Picture 2"/>
          <p:cNvPicPr>
            <a:picLocks noChangeAspect="1" noChangeArrowheads="1"/>
          </p:cNvPicPr>
          <p:nvPr/>
        </p:nvPicPr>
        <p:blipFill>
          <a:blip r:embed="rId4" cstate="print"/>
          <a:srcRect/>
          <a:stretch>
            <a:fillRect/>
          </a:stretch>
        </p:blipFill>
        <p:spPr bwMode="auto">
          <a:xfrm>
            <a:off x="7802631" y="2351641"/>
            <a:ext cx="368300" cy="439737"/>
          </a:xfrm>
          <a:prstGeom prst="rect">
            <a:avLst/>
          </a:prstGeom>
          <a:noFill/>
          <a:ln w="9525">
            <a:miter lim="800000"/>
            <a:headEnd/>
            <a:tailEnd/>
          </a:ln>
          <a:effectLst/>
        </p:spPr>
      </p:pic>
      <p:sp>
        <p:nvSpPr>
          <p:cNvPr id="20" name="矩形 19"/>
          <p:cNvSpPr/>
          <p:nvPr/>
        </p:nvSpPr>
        <p:spPr>
          <a:xfrm>
            <a:off x="529368" y="2089449"/>
            <a:ext cx="1415772" cy="461665"/>
          </a:xfrm>
          <a:prstGeom prst="rect">
            <a:avLst/>
          </a:prstGeom>
        </p:spPr>
        <p:txBody>
          <a:bodyPr wrap="none">
            <a:spAutoFit/>
          </a:bodyPr>
          <a:lstStyle/>
          <a:p>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endParaRPr lang="zh-CN" altLang="en-US" sz="2400" dirty="0"/>
          </a:p>
        </p:txBody>
      </p:sp>
      <p:sp>
        <p:nvSpPr>
          <p:cNvPr id="21" name="矩形 20">
            <a:hlinkClick r:id="" action="ppaction://noaction"/>
            <a:extLst>
              <a:ext uri="{FF2B5EF4-FFF2-40B4-BE49-F238E27FC236}">
                <a16:creationId xmlns:a16="http://schemas.microsoft.com/office/drawing/2014/main" id="{8903B225-0E25-4154-826D-5224EF9AB96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67969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139148" y="1799605"/>
            <a:ext cx="8637104" cy="4500562"/>
          </a:xfrm>
        </p:spPr>
        <p:txBody>
          <a:bodyPr/>
          <a:lstStyle/>
          <a:p>
            <a:r>
              <a:rPr lang="en-US" altLang="zh-CN" sz="2200" dirty="0">
                <a:solidFill>
                  <a:srgbClr val="C00000"/>
                </a:solidFill>
              </a:rPr>
              <a:t>【</a:t>
            </a:r>
            <a:r>
              <a:rPr lang="zh-CN" altLang="en-US" sz="2200" dirty="0">
                <a:solidFill>
                  <a:srgbClr val="C00000"/>
                </a:solidFill>
              </a:rPr>
              <a:t>例如</a:t>
            </a:r>
            <a:r>
              <a:rPr lang="en-US" altLang="zh-CN" sz="2200" dirty="0">
                <a:solidFill>
                  <a:srgbClr val="C00000"/>
                </a:solidFill>
              </a:rPr>
              <a:t>】</a:t>
            </a:r>
            <a:r>
              <a:rPr lang="zh-CN" altLang="en-US" sz="2200" dirty="0"/>
              <a:t>如下3处出现的*</a:t>
            </a:r>
            <a:r>
              <a:rPr lang="en-US" altLang="zh-CN" sz="2200" dirty="0"/>
              <a:t>pi，</a:t>
            </a:r>
            <a:r>
              <a:rPr lang="zh-CN" altLang="en-US" sz="2200" dirty="0"/>
              <a:t>其含义各不相同：</a:t>
            </a:r>
          </a:p>
          <a:p>
            <a:pPr algn="just">
              <a:buNone/>
            </a:pPr>
            <a:r>
              <a:rPr lang="en-US" altLang="zh-CN" sz="2200"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=23, *pi=&amp;</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&lt;&lt;*pi;  </a:t>
            </a:r>
          </a:p>
          <a:p>
            <a:pPr algn="just">
              <a:buNone/>
            </a:pPr>
            <a:r>
              <a:rPr lang="en-US" altLang="zh-CN" sz="2200" b="1" dirty="0">
                <a:latin typeface="Courier New" pitchFamily="49" charset="0"/>
                <a:cs typeface="Courier New" pitchFamily="49" charset="0"/>
              </a:rPr>
              <a:t>    	*pi=56; </a:t>
            </a:r>
            <a:endParaRPr lang="en-US" altLang="zh-CN" dirty="0">
              <a:solidFill>
                <a:srgbClr val="00B050"/>
              </a:solidFill>
            </a:endParaRPr>
          </a:p>
          <a:p>
            <a:pPr lvl="1"/>
            <a:r>
              <a:rPr lang="zh-CN" altLang="en-US" sz="2200" dirty="0">
                <a:solidFill>
                  <a:srgbClr val="00B050"/>
                </a:solidFill>
              </a:rPr>
              <a:t>第一行</a:t>
            </a:r>
            <a:r>
              <a:rPr lang="zh-CN" altLang="en-US" sz="2200" dirty="0"/>
              <a:t>的“*</a:t>
            </a:r>
            <a:r>
              <a:rPr lang="en-US" altLang="zh-CN" sz="2200" dirty="0"/>
              <a:t>pi”</a:t>
            </a:r>
            <a:r>
              <a:rPr lang="zh-CN" altLang="en-US" sz="2200" dirty="0"/>
              <a:t>处于变量说明处，是说明</a:t>
            </a:r>
            <a:r>
              <a:rPr lang="en-US" altLang="zh-CN" sz="2200" dirty="0"/>
              <a:t>pi</a:t>
            </a:r>
            <a:r>
              <a:rPr lang="zh-CN" altLang="en-US" sz="2200" dirty="0"/>
              <a:t>为“</a:t>
            </a:r>
            <a:r>
              <a:rPr lang="en-US" altLang="zh-CN" sz="2200" dirty="0" err="1"/>
              <a:t>int</a:t>
            </a:r>
            <a:r>
              <a:rPr lang="en-US" altLang="zh-CN" sz="2200" dirty="0"/>
              <a:t>*”</a:t>
            </a:r>
            <a:r>
              <a:rPr lang="zh-CN" altLang="en-US" sz="2200" dirty="0"/>
              <a:t>型变量，并同时将该指针变量初始化为</a:t>
            </a:r>
            <a:r>
              <a:rPr lang="en-US" altLang="zh-CN" sz="2200" dirty="0" err="1"/>
              <a:t>i</a:t>
            </a:r>
            <a:r>
              <a:rPr lang="zh-CN" altLang="en-US" sz="2200" dirty="0"/>
              <a:t>的地址。不可将此处的“*”理解为“取内容”运算，它与前面的</a:t>
            </a:r>
            <a:r>
              <a:rPr lang="en-US" altLang="zh-CN" sz="2200" dirty="0" err="1"/>
              <a:t>int</a:t>
            </a:r>
            <a:r>
              <a:rPr lang="zh-CN" altLang="en-US" sz="2200" dirty="0"/>
              <a:t>联合起来以说明</a:t>
            </a:r>
            <a:r>
              <a:rPr lang="en-US" altLang="zh-CN" sz="2200" dirty="0"/>
              <a:t>pi</a:t>
            </a:r>
            <a:r>
              <a:rPr lang="zh-CN" altLang="en-US" sz="2200" dirty="0"/>
              <a:t>为“</a:t>
            </a:r>
            <a:r>
              <a:rPr lang="en-US" altLang="zh-CN" sz="2200" dirty="0" err="1"/>
              <a:t>int</a:t>
            </a:r>
            <a:r>
              <a:rPr lang="en-US" altLang="zh-CN" sz="2200" dirty="0"/>
              <a:t>*”</a:t>
            </a:r>
            <a:r>
              <a:rPr lang="zh-CN" altLang="en-US" sz="2200" dirty="0"/>
              <a:t>型变量。</a:t>
            </a:r>
            <a:endParaRPr lang="en-US" altLang="zh-CN" sz="2200" dirty="0"/>
          </a:p>
          <a:p>
            <a:pPr lvl="1"/>
            <a:r>
              <a:rPr lang="zh-CN" altLang="en-US" sz="2200" dirty="0">
                <a:solidFill>
                  <a:srgbClr val="00B050"/>
                </a:solidFill>
              </a:rPr>
              <a:t>第二行</a:t>
            </a:r>
            <a:r>
              <a:rPr lang="zh-CN" altLang="en-US" sz="2200" dirty="0"/>
              <a:t>的“*</a:t>
            </a:r>
            <a:r>
              <a:rPr lang="en-US" altLang="zh-CN" sz="2200" dirty="0"/>
              <a:t>pi”</a:t>
            </a:r>
            <a:r>
              <a:rPr lang="zh-CN" altLang="en-US" sz="2200" dirty="0"/>
              <a:t>表示指针变量</a:t>
            </a:r>
            <a:r>
              <a:rPr lang="en-US" altLang="zh-CN" sz="2200" dirty="0"/>
              <a:t>pi</a:t>
            </a:r>
            <a:r>
              <a:rPr lang="zh-CN" altLang="en-US" sz="2200" dirty="0"/>
              <a:t>所指向的那一变量（即</a:t>
            </a:r>
            <a:r>
              <a:rPr lang="en-US" altLang="zh-CN" sz="2200" dirty="0" err="1"/>
              <a:t>i</a:t>
            </a:r>
            <a:r>
              <a:rPr lang="en-US" altLang="zh-CN" sz="2200" dirty="0"/>
              <a:t>）</a:t>
            </a:r>
            <a:r>
              <a:rPr lang="zh-CN" altLang="en-US" sz="2200" dirty="0"/>
              <a:t>的内容（*理解为“取内容”运算，使用其值）。</a:t>
            </a:r>
            <a:endParaRPr lang="en-US" altLang="zh-CN" sz="2200" dirty="0"/>
          </a:p>
          <a:p>
            <a:pPr lvl="1"/>
            <a:r>
              <a:rPr lang="zh-CN" altLang="en-US" sz="2200" dirty="0">
                <a:solidFill>
                  <a:srgbClr val="00B050"/>
                </a:solidFill>
              </a:rPr>
              <a:t>第三行</a:t>
            </a:r>
            <a:r>
              <a:rPr lang="zh-CN" altLang="en-US" sz="2200" dirty="0"/>
              <a:t>的“*</a:t>
            </a:r>
            <a:r>
              <a:rPr lang="en-US" altLang="zh-CN" sz="2200" dirty="0"/>
              <a:t>pi”</a:t>
            </a:r>
            <a:r>
              <a:rPr lang="zh-CN" altLang="en-US" sz="2200" dirty="0"/>
              <a:t>为左值（存储空间概念），表示要改变指针变量</a:t>
            </a:r>
            <a:r>
              <a:rPr lang="en-US" altLang="zh-CN" sz="2200" dirty="0"/>
              <a:t>pi</a:t>
            </a:r>
            <a:r>
              <a:rPr lang="zh-CN" altLang="en-US" sz="2200" dirty="0"/>
              <a:t>所指向的那一变量（即</a:t>
            </a:r>
            <a:r>
              <a:rPr lang="en-US" altLang="zh-CN" sz="2200" dirty="0" err="1"/>
              <a:t>i</a:t>
            </a:r>
            <a:r>
              <a:rPr lang="en-US" altLang="zh-CN" sz="2200" dirty="0"/>
              <a:t>）</a:t>
            </a:r>
            <a:r>
              <a:rPr lang="zh-CN" altLang="en-US" sz="2200" dirty="0"/>
              <a:t>空间中的内容（使用其存储空间）</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A8CFC11-D36E-4F4F-A971-C924520FE3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02188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457200" y="1928813"/>
            <a:ext cx="7275443" cy="4500562"/>
          </a:xfrm>
        </p:spPr>
        <p:txBody>
          <a:bodyPr/>
          <a:lstStyle/>
          <a:p>
            <a:r>
              <a:rPr lang="zh-CN" altLang="en-US" dirty="0"/>
              <a:t>算术运算</a:t>
            </a:r>
            <a:endParaRPr lang="en-US" altLang="zh-CN" dirty="0"/>
          </a:p>
          <a:p>
            <a:pPr lvl="1">
              <a:lnSpc>
                <a:spcPct val="120000"/>
              </a:lnSpc>
            </a:pPr>
            <a:r>
              <a:rPr lang="zh-CN" altLang="en-US" dirty="0"/>
              <a:t>当指针变量指向数组时，可以进行算术运算，</a:t>
            </a:r>
            <a:endParaRPr lang="en-US" altLang="zh-CN" dirty="0"/>
          </a:p>
          <a:p>
            <a:pPr marL="457200" lvl="1" indent="0">
              <a:lnSpc>
                <a:spcPct val="120000"/>
              </a:lnSpc>
              <a:buNone/>
            </a:pPr>
            <a:r>
              <a:rPr lang="en-US" altLang="zh-CN" dirty="0"/>
              <a:t>   </a:t>
            </a:r>
            <a:r>
              <a:rPr lang="zh-CN" altLang="en-US" dirty="0"/>
              <a:t>包括</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p>
          <a:p>
            <a:pPr lvl="1" algn="just">
              <a:lnSpc>
                <a:spcPct val="120000"/>
              </a:lnSpc>
            </a:pPr>
            <a:r>
              <a:rPr lang="zh-CN" altLang="en-US" dirty="0"/>
              <a:t>若</a:t>
            </a:r>
            <a:r>
              <a:rPr lang="en-US" altLang="zh-CN" dirty="0"/>
              <a:t>p</a:t>
            </a:r>
            <a:r>
              <a:rPr lang="zh-CN" altLang="en-US" dirty="0"/>
              <a:t>为指针，已指向数组的某一元素，</a:t>
            </a:r>
            <a:endParaRPr lang="en-US" altLang="zh-CN" dirty="0"/>
          </a:p>
          <a:p>
            <a:pPr marL="457200" lvl="1" indent="0" algn="just">
              <a:lnSpc>
                <a:spcPct val="120000"/>
              </a:lnSpc>
              <a:buNone/>
            </a:pPr>
            <a:r>
              <a:rPr lang="en-US" altLang="zh-CN" dirty="0"/>
              <a:t>   </a:t>
            </a:r>
            <a:r>
              <a:rPr lang="zh-CN" altLang="en-US" dirty="0"/>
              <a:t>则</a:t>
            </a:r>
            <a:r>
              <a:rPr lang="en-US" altLang="zh-CN" dirty="0" err="1"/>
              <a:t>p+i</a:t>
            </a:r>
            <a:r>
              <a:rPr lang="en-US" altLang="zh-CN" dirty="0"/>
              <a:t> (</a:t>
            </a:r>
            <a:r>
              <a:rPr lang="zh-CN" altLang="en-US" dirty="0"/>
              <a:t>或</a:t>
            </a:r>
            <a:r>
              <a:rPr lang="en-US" altLang="zh-CN" dirty="0"/>
              <a:t>p-</a:t>
            </a:r>
            <a:r>
              <a:rPr lang="en-US" altLang="zh-CN" dirty="0" err="1"/>
              <a:t>i</a:t>
            </a:r>
            <a:r>
              <a:rPr lang="en-US" altLang="zh-CN" dirty="0"/>
              <a:t>,</a:t>
            </a:r>
            <a:r>
              <a:rPr lang="zh-CN" altLang="en-US" dirty="0"/>
              <a:t>其中</a:t>
            </a:r>
            <a:r>
              <a:rPr lang="en-US" altLang="zh-CN" dirty="0" err="1"/>
              <a:t>i</a:t>
            </a:r>
            <a:r>
              <a:rPr lang="zh-CN" altLang="en-US" dirty="0"/>
              <a:t>为正整数)也为一指针，</a:t>
            </a:r>
            <a:endParaRPr lang="en-US" altLang="zh-CN" dirty="0"/>
          </a:p>
          <a:p>
            <a:pPr marL="457200" lvl="1" indent="0" algn="just">
              <a:lnSpc>
                <a:spcPct val="120000"/>
              </a:lnSpc>
              <a:buNone/>
            </a:pPr>
            <a:r>
              <a:rPr lang="en-US" altLang="zh-CN" dirty="0"/>
              <a:t>   </a:t>
            </a:r>
            <a:r>
              <a:rPr lang="zh-CN" altLang="en-US" dirty="0"/>
              <a:t>它指向当前</a:t>
            </a:r>
            <a:r>
              <a:rPr lang="en-US" altLang="zh-CN" dirty="0"/>
              <a:t>p</a:t>
            </a:r>
            <a:r>
              <a:rPr lang="zh-CN" altLang="en-US" dirty="0"/>
              <a:t>已指元素的后面(或前面)第</a:t>
            </a:r>
            <a:r>
              <a:rPr lang="en-US" altLang="zh-CN" dirty="0" err="1"/>
              <a:t>i</a:t>
            </a:r>
            <a:r>
              <a:rPr lang="zh-CN" altLang="en-US" dirty="0"/>
              <a:t>个元素</a:t>
            </a:r>
            <a:endParaRPr lang="en-US" altLang="zh-CN" dirty="0"/>
          </a:p>
          <a:p>
            <a:pPr algn="just">
              <a:lnSpc>
                <a:spcPct val="120000"/>
              </a:lnSpc>
              <a:buNone/>
            </a:pPr>
            <a:r>
              <a:rPr lang="en-US" altLang="zh-CN" sz="2800" dirty="0">
                <a:solidFill>
                  <a:srgbClr val="C00000"/>
                </a:solidFill>
              </a:rPr>
              <a:t>	</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5C45251-13E1-4E5A-92F6-1C862F4A85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01263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203751" y="2808568"/>
            <a:ext cx="8786192" cy="3736350"/>
          </a:xfrm>
        </p:spPr>
        <p:txBody>
          <a:bodyPr/>
          <a:lstStyle/>
          <a:p>
            <a:pPr algn="just">
              <a:buNone/>
            </a:pPr>
            <a:r>
              <a:rPr lang="en-US" altLang="zh-CN" sz="2400" dirty="0"/>
              <a:t>	</a:t>
            </a:r>
            <a:r>
              <a:rPr lang="zh-CN" altLang="en-US" sz="2400" dirty="0"/>
              <a:t>无论何时, 下述两种表示数组元素</a:t>
            </a:r>
            <a:r>
              <a:rPr lang="en-US" altLang="zh-CN" sz="2400" dirty="0"/>
              <a:t>a[</a:t>
            </a:r>
            <a:r>
              <a:rPr lang="en-US" altLang="zh-CN" sz="2400" dirty="0" err="1"/>
              <a:t>i</a:t>
            </a:r>
            <a:r>
              <a:rPr lang="en-US" altLang="zh-CN" sz="2400" dirty="0"/>
              <a:t>]</a:t>
            </a:r>
            <a:r>
              <a:rPr lang="zh-CN" altLang="en-US" sz="2400" dirty="0"/>
              <a:t>的方式总是相同的：</a:t>
            </a:r>
          </a:p>
          <a:p>
            <a:pPr algn="just">
              <a:lnSpc>
                <a:spcPct val="75000"/>
              </a:lnSpc>
              <a:buNone/>
            </a:pPr>
            <a:r>
              <a:rPr lang="zh-CN" altLang="en-US" sz="2400" dirty="0"/>
              <a:t>		</a:t>
            </a:r>
            <a:r>
              <a:rPr lang="en-US" altLang="zh-CN" sz="2400" b="1" dirty="0">
                <a:latin typeface="Courier New" pitchFamily="49" charset="0"/>
                <a:cs typeface="Courier New" pitchFamily="49" charset="0"/>
              </a:rPr>
              <a:t>a[0] &lt;==&gt; *a     </a:t>
            </a:r>
          </a:p>
          <a:p>
            <a:pPr algn="just">
              <a:lnSpc>
                <a:spcPct val="75000"/>
              </a:lnSpc>
              <a:buNone/>
            </a:pPr>
            <a:r>
              <a:rPr lang="en-US" altLang="zh-CN" sz="2400" b="1" dirty="0">
                <a:latin typeface="Courier New" pitchFamily="49" charset="0"/>
                <a:cs typeface="Courier New" pitchFamily="49" charset="0"/>
              </a:rPr>
              <a:t>		a[1] &lt;==&gt; *(a+1) </a:t>
            </a:r>
          </a:p>
          <a:p>
            <a:pPr algn="just">
              <a:lnSpc>
                <a:spcPct val="75000"/>
              </a:lnSpc>
              <a:buNone/>
            </a:pPr>
            <a:r>
              <a:rPr lang="en-US" altLang="zh-CN" sz="2400" b="1" dirty="0">
                <a:latin typeface="Courier New" pitchFamily="49" charset="0"/>
                <a:cs typeface="Courier New" pitchFamily="49" charset="0"/>
              </a:rPr>
              <a:t>		...</a:t>
            </a:r>
          </a:p>
          <a:p>
            <a:pPr algn="just">
              <a:lnSpc>
                <a:spcPct val="75000"/>
              </a:lnSpc>
              <a:buNone/>
            </a:pPr>
            <a:r>
              <a:rPr lang="en-US" altLang="zh-CN" sz="2400" b="1" dirty="0">
                <a:latin typeface="Courier New" pitchFamily="49" charset="0"/>
                <a:cs typeface="Courier New" pitchFamily="49" charset="0"/>
              </a:rPr>
              <a:t>		a[9] &lt;==&gt; *(a+9)</a:t>
            </a:r>
            <a:r>
              <a:rPr lang="en-US" altLang="zh-CN" sz="2400" b="1" dirty="0">
                <a:latin typeface="Times New Roman"/>
              </a:rPr>
              <a:t> 	</a:t>
            </a:r>
          </a:p>
          <a:p>
            <a:pPr algn="just">
              <a:buNone/>
            </a:pPr>
            <a:r>
              <a:rPr lang="en-US" altLang="zh-CN" sz="2400" dirty="0">
                <a:latin typeface="Times New Roman"/>
              </a:rPr>
              <a:t>	</a:t>
            </a:r>
            <a:r>
              <a:rPr lang="zh-CN" altLang="en-US" sz="2400" dirty="0"/>
              <a:t>另外下述两种表示数组元素</a:t>
            </a:r>
            <a:r>
              <a:rPr lang="en-US" altLang="zh-CN" sz="2400" dirty="0"/>
              <a:t>a[</a:t>
            </a:r>
            <a:r>
              <a:rPr lang="en-US" altLang="zh-CN" sz="2400" dirty="0" err="1"/>
              <a:t>i</a:t>
            </a:r>
            <a:r>
              <a:rPr lang="en-US" altLang="zh-CN" sz="2400" dirty="0"/>
              <a:t>]</a:t>
            </a:r>
            <a:r>
              <a:rPr lang="zh-CN" altLang="en-US" sz="2400" dirty="0"/>
              <a:t>之地址的方式也总是相同的：</a:t>
            </a:r>
          </a:p>
          <a:p>
            <a:pPr algn="just">
              <a:lnSpc>
                <a:spcPct val="75000"/>
              </a:lnSpc>
              <a:buNone/>
            </a:pPr>
            <a:r>
              <a:rPr lang="zh-CN" altLang="en-US" sz="2400" dirty="0"/>
              <a:t>		</a:t>
            </a: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a[0] &lt;==&gt; a   </a:t>
            </a:r>
          </a:p>
          <a:p>
            <a:pPr algn="just">
              <a:lnSpc>
                <a:spcPct val="75000"/>
              </a:lnSpc>
              <a:buNone/>
            </a:pPr>
            <a:r>
              <a:rPr lang="en-US" altLang="zh-CN" sz="2400" b="1" dirty="0">
                <a:latin typeface="Courier New" pitchFamily="49" charset="0"/>
                <a:cs typeface="Courier New" pitchFamily="49" charset="0"/>
              </a:rPr>
              <a:t>		&amp;a[1] &lt;==&gt; a+1 </a:t>
            </a:r>
          </a:p>
          <a:p>
            <a:pPr algn="just">
              <a:lnSpc>
                <a:spcPct val="75000"/>
              </a:lnSpc>
              <a:buNone/>
            </a:pPr>
            <a:r>
              <a:rPr lang="en-US" altLang="zh-CN" sz="2400" b="1" dirty="0">
                <a:latin typeface="Courier New" pitchFamily="49" charset="0"/>
                <a:cs typeface="Courier New" pitchFamily="49" charset="0"/>
              </a:rPr>
              <a:t>		...</a:t>
            </a:r>
          </a:p>
          <a:p>
            <a:pPr algn="just">
              <a:lnSpc>
                <a:spcPct val="75000"/>
              </a:lnSpc>
              <a:buNone/>
            </a:pPr>
            <a:r>
              <a:rPr lang="en-US" altLang="zh-CN" sz="2400" b="1" dirty="0">
                <a:latin typeface="Courier New" pitchFamily="49" charset="0"/>
                <a:cs typeface="Courier New" pitchFamily="49" charset="0"/>
              </a:rPr>
              <a:t>		&amp;a[9] &lt;==&gt; a+9</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p:cNvSpPr/>
          <p:nvPr/>
        </p:nvSpPr>
        <p:spPr>
          <a:xfrm>
            <a:off x="606287" y="1672281"/>
            <a:ext cx="7926456" cy="978729"/>
          </a:xfrm>
          <a:prstGeom prst="rect">
            <a:avLst/>
          </a:prstGeom>
        </p:spPr>
        <p:txBody>
          <a:bodyPr wrap="square">
            <a:spAutoFit/>
          </a:bodyPr>
          <a:lstStyle/>
          <a:p>
            <a:pPr algn="just">
              <a:lnSpc>
                <a:spcPct val="120000"/>
              </a:lnSpc>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a[10];</a:t>
            </a:r>
            <a:r>
              <a:rPr lang="en-US" altLang="zh-CN" sz="2400" b="1" dirty="0"/>
              <a:t> </a:t>
            </a:r>
            <a:r>
              <a:rPr lang="en-US" altLang="zh-CN" sz="2400" dirty="0">
                <a:solidFill>
                  <a:srgbClr val="00B050"/>
                </a:solidFill>
              </a:rPr>
              <a:t>/*</a:t>
            </a:r>
            <a:r>
              <a:rPr lang="zh-CN" altLang="en-US" sz="2400" dirty="0">
                <a:solidFill>
                  <a:srgbClr val="00B050"/>
                </a:solidFill>
              </a:rPr>
              <a:t>任一数组名字，如</a:t>
            </a:r>
            <a:r>
              <a:rPr lang="en-US" altLang="zh-CN" sz="2400" dirty="0">
                <a:solidFill>
                  <a:srgbClr val="00B050"/>
                </a:solidFill>
              </a:rPr>
              <a:t>a</a:t>
            </a:r>
            <a:r>
              <a:rPr lang="zh-CN" altLang="en-US" sz="2400" dirty="0">
                <a:solidFill>
                  <a:srgbClr val="00B050"/>
                </a:solidFill>
              </a:rPr>
              <a:t>，都是一个</a:t>
            </a:r>
            <a:r>
              <a:rPr lang="zh-CN" altLang="en-US" sz="2400" dirty="0">
                <a:solidFill>
                  <a:srgbClr val="FF0000"/>
                </a:solidFill>
              </a:rPr>
              <a:t>指针常量</a:t>
            </a:r>
            <a:r>
              <a:rPr lang="zh-CN" altLang="en-US" sz="2400" dirty="0">
                <a:solidFill>
                  <a:srgbClr val="00B050"/>
                </a:solidFill>
              </a:rPr>
              <a:t>, 代表数组的首地址（即首元素的地址）, </a:t>
            </a:r>
            <a:r>
              <a:rPr lang="en-US" altLang="zh-CN" sz="2400" dirty="0">
                <a:solidFill>
                  <a:srgbClr val="00B050"/>
                </a:solidFill>
              </a:rPr>
              <a:t>a</a:t>
            </a:r>
            <a:r>
              <a:rPr lang="zh-CN" altLang="en-US" sz="2400" dirty="0">
                <a:solidFill>
                  <a:srgbClr val="00B050"/>
                </a:solidFill>
              </a:rPr>
              <a:t>总等同于&amp;</a:t>
            </a:r>
            <a:r>
              <a:rPr lang="en-US" altLang="zh-CN" sz="2400" dirty="0">
                <a:solidFill>
                  <a:srgbClr val="00B050"/>
                </a:solidFill>
              </a:rPr>
              <a:t>a[0]*/</a:t>
            </a:r>
            <a:endParaRPr lang="zh-CN" altLang="en-US" sz="2400" dirty="0"/>
          </a:p>
        </p:txBody>
      </p:sp>
      <p:sp>
        <p:nvSpPr>
          <p:cNvPr id="13" name="矩形 12">
            <a:hlinkClick r:id="" action="ppaction://noaction"/>
            <a:extLst>
              <a:ext uri="{FF2B5EF4-FFF2-40B4-BE49-F238E27FC236}">
                <a16:creationId xmlns:a16="http://schemas.microsoft.com/office/drawing/2014/main" id="{7BA0E751-573A-4AA0-9B1A-B73E69F3D5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88994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6.3】</a:t>
            </a:r>
            <a:r>
              <a:rPr lang="zh-CN" altLang="en-US" dirty="0">
                <a:solidFill>
                  <a:srgbClr val="C00000"/>
                </a:solidFill>
              </a:rPr>
              <a:t>指针变量与数组的联系</a:t>
            </a:r>
            <a:endParaRPr lang="en-US" altLang="zh-CN" dirty="0">
              <a:solidFill>
                <a:srgbClr val="C00000"/>
              </a:solidFill>
            </a:endParaRPr>
          </a:p>
          <a:p>
            <a:pPr algn="just">
              <a:lnSpc>
                <a:spcPct val="80000"/>
              </a:lnSpc>
              <a:buNone/>
            </a:pPr>
            <a:r>
              <a:rPr lang="en-US" altLang="zh-CN" dirty="0">
                <a:solidFill>
                  <a:srgbClr val="008000"/>
                </a:solidFill>
              </a:rPr>
              <a:t>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a[10];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*pa=a;</a:t>
            </a:r>
            <a:r>
              <a:rPr lang="en-US" altLang="zh-CN" dirty="0">
                <a:solidFill>
                  <a:srgbClr val="0000FF"/>
                </a:solidFill>
              </a:rPr>
              <a:t> </a:t>
            </a:r>
            <a:r>
              <a:rPr lang="en-US" altLang="zh-CN" dirty="0">
                <a:solidFill>
                  <a:srgbClr val="00B050"/>
                </a:solidFill>
              </a:rPr>
              <a:t>/*pa</a:t>
            </a:r>
            <a:r>
              <a:rPr lang="zh-CN" altLang="en-US" dirty="0">
                <a:solidFill>
                  <a:srgbClr val="00B050"/>
                </a:solidFill>
              </a:rPr>
              <a:t>为指针变量，此时</a:t>
            </a:r>
            <a:r>
              <a:rPr lang="en-US" altLang="zh-CN" dirty="0">
                <a:solidFill>
                  <a:srgbClr val="00B050"/>
                </a:solidFill>
              </a:rPr>
              <a:t>pa</a:t>
            </a:r>
            <a:r>
              <a:rPr lang="zh-CN" altLang="en-US" dirty="0">
                <a:solidFill>
                  <a:srgbClr val="00B050"/>
                </a:solidFill>
              </a:rPr>
              <a:t>与</a:t>
            </a:r>
            <a:r>
              <a:rPr lang="en-US" altLang="zh-CN" dirty="0">
                <a:solidFill>
                  <a:srgbClr val="00B050"/>
                </a:solidFill>
              </a:rPr>
              <a:t>a</a:t>
            </a:r>
            <a:r>
              <a:rPr lang="zh-CN" altLang="en-US" dirty="0">
                <a:solidFill>
                  <a:srgbClr val="00B050"/>
                </a:solidFill>
              </a:rPr>
              <a:t>均指向数组</a:t>
            </a:r>
            <a:r>
              <a:rPr lang="en-US" altLang="zh-CN" dirty="0">
                <a:solidFill>
                  <a:srgbClr val="00B050"/>
                </a:solidFill>
              </a:rPr>
              <a:t>a</a:t>
            </a:r>
            <a:r>
              <a:rPr lang="zh-CN" altLang="en-US" dirty="0">
                <a:solidFill>
                  <a:srgbClr val="00B050"/>
                </a:solidFill>
              </a:rPr>
              <a:t>的首元素的地址 </a:t>
            </a:r>
            <a:r>
              <a:rPr lang="en-US" altLang="zh-CN" dirty="0">
                <a:solidFill>
                  <a:srgbClr val="00B050"/>
                </a:solidFill>
              </a:rPr>
              <a:t>*/</a:t>
            </a:r>
          </a:p>
          <a:p>
            <a:pPr algn="just">
              <a:lnSpc>
                <a:spcPct val="80000"/>
              </a:lnSpc>
              <a:buNone/>
            </a:pPr>
            <a:endParaRPr lang="zh-CN" altLang="en-US" dirty="0">
              <a:solidFill>
                <a:srgbClr val="0000FF"/>
              </a:solidFill>
            </a:endParaRPr>
          </a:p>
          <a:p>
            <a:pPr algn="just">
              <a:lnSpc>
                <a:spcPct val="80000"/>
              </a:lnSpc>
              <a:buNone/>
            </a:pPr>
            <a:r>
              <a:rPr lang="en-US" altLang="zh-CN" dirty="0">
                <a:solidFill>
                  <a:srgbClr val="0000FF"/>
                </a:solidFill>
              </a:rPr>
              <a:t>	</a:t>
            </a:r>
            <a:r>
              <a:rPr lang="zh-CN" altLang="en-US" dirty="0"/>
              <a:t>下述三种表示数组元素</a:t>
            </a:r>
            <a:r>
              <a:rPr lang="en-US" altLang="zh-CN" dirty="0"/>
              <a:t>a[</a:t>
            </a:r>
            <a:r>
              <a:rPr lang="en-US" altLang="zh-CN" dirty="0" err="1"/>
              <a:t>i</a:t>
            </a:r>
            <a:r>
              <a:rPr lang="en-US" altLang="zh-CN" dirty="0"/>
              <a:t>]</a:t>
            </a:r>
            <a:r>
              <a:rPr lang="zh-CN" altLang="en-US" dirty="0"/>
              <a:t>的方式是等同的：</a:t>
            </a:r>
          </a:p>
          <a:p>
            <a:pPr algn="just">
              <a:lnSpc>
                <a:spcPct val="80000"/>
              </a:lnSpc>
              <a:buNone/>
            </a:pPr>
            <a:r>
              <a:rPr lang="en-US" altLang="zh-CN" dirty="0">
                <a:solidFill>
                  <a:srgbClr val="0000FF"/>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a[0]</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*(a+1)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*(pa+1)</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*(pa+9)</a:t>
            </a:r>
            <a:endParaRPr lang="zh-CN" altLang="en-US" b="1" dirty="0">
              <a:solidFill>
                <a:srgbClr val="002060"/>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B1BAC0A-A986-4A66-A034-93A91ADC3F0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13122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初识指针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6735303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334" y="1447563"/>
            <a:ext cx="8504853" cy="4500562"/>
          </a:xfrm>
        </p:spPr>
        <p:txBody>
          <a:bodyPr/>
          <a:lstStyle/>
          <a:p>
            <a:pPr algn="just">
              <a:buNone/>
            </a:pPr>
            <a:r>
              <a:rPr lang="zh-CN" altLang="en-US" dirty="0"/>
              <a:t>下述三种表示数组元素</a:t>
            </a:r>
            <a:r>
              <a:rPr lang="en-US" altLang="zh-CN" dirty="0"/>
              <a:t>a[</a:t>
            </a:r>
            <a:r>
              <a:rPr lang="en-US" altLang="zh-CN" dirty="0" err="1"/>
              <a:t>i</a:t>
            </a:r>
            <a:r>
              <a:rPr lang="en-US" altLang="zh-CN" dirty="0"/>
              <a:t>]</a:t>
            </a:r>
            <a:r>
              <a:rPr lang="zh-CN" altLang="en-US" dirty="0"/>
              <a:t>之地址的方式也是等同的：</a:t>
            </a:r>
          </a:p>
          <a:p>
            <a:pPr algn="just">
              <a:buNone/>
            </a:pPr>
            <a:r>
              <a:rPr lang="zh-CN" altLang="en-US" dirty="0">
                <a:solidFill>
                  <a:srgbClr val="0000FF"/>
                </a:solidFill>
              </a:rPr>
              <a:t>		</a:t>
            </a:r>
            <a:r>
              <a:rPr lang="zh-CN" altLang="en-US" b="1" dirty="0">
                <a:solidFill>
                  <a:schemeClr val="tx2"/>
                </a:solidFill>
                <a:latin typeface="Courier New" pitchFamily="49" charset="0"/>
                <a:cs typeface="Courier New" pitchFamily="49" charset="0"/>
              </a:rPr>
              <a:t>&amp;</a:t>
            </a:r>
            <a:r>
              <a:rPr lang="en-US" altLang="zh-CN" b="1" dirty="0">
                <a:solidFill>
                  <a:schemeClr val="tx2"/>
                </a:solidFill>
                <a:latin typeface="Courier New" pitchFamily="49" charset="0"/>
                <a:cs typeface="Courier New" pitchFamily="49" charset="0"/>
              </a:rPr>
              <a:t>a[0]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&amp;a[1]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pa+1</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pa+9</a:t>
            </a:r>
            <a:r>
              <a:rPr lang="en-US" altLang="zh-CN" b="1" dirty="0">
                <a:solidFill>
                  <a:srgbClr val="0000FF"/>
                </a:solidFill>
                <a:latin typeface="Courier New" pitchFamily="49" charset="0"/>
                <a:cs typeface="Courier New" pitchFamily="49" charset="0"/>
              </a:rPr>
              <a:t>	</a:t>
            </a:r>
          </a:p>
          <a:p>
            <a:pPr algn="just">
              <a:buNone/>
            </a:pPr>
            <a:endParaRPr lang="en-US" altLang="zh-CN" b="1" dirty="0">
              <a:solidFill>
                <a:schemeClr val="hlink"/>
              </a:solidFill>
              <a:latin typeface="Courier New" pitchFamily="49" charset="0"/>
              <a:cs typeface="Courier New" pitchFamily="49" charset="0"/>
            </a:endParaRPr>
          </a:p>
          <a:p>
            <a:pPr algn="just">
              <a:buNone/>
            </a:pPr>
            <a:r>
              <a:rPr lang="en-US" altLang="zh-CN" dirty="0">
                <a:solidFill>
                  <a:srgbClr val="0000FF"/>
                </a:solidFill>
              </a:rPr>
              <a:t> </a:t>
            </a:r>
            <a:r>
              <a:rPr lang="zh-CN" altLang="en-US" dirty="0"/>
              <a:t>而 </a:t>
            </a:r>
            <a:r>
              <a:rPr lang="en-US" altLang="zh-CN" b="1" dirty="0">
                <a:latin typeface="Courier New" pitchFamily="49" charset="0"/>
                <a:cs typeface="Courier New" pitchFamily="49" charset="0"/>
              </a:rPr>
              <a:t>pa+=3; </a:t>
            </a:r>
            <a:r>
              <a:rPr lang="zh-CN" altLang="en-US" b="1" dirty="0"/>
              <a:t>及 </a:t>
            </a:r>
            <a:r>
              <a:rPr lang="en-US" altLang="zh-CN" b="1" dirty="0">
                <a:latin typeface="Courier New" pitchFamily="49" charset="0"/>
                <a:cs typeface="Courier New" pitchFamily="49" charset="0"/>
              </a:rPr>
              <a:t>pa--; </a:t>
            </a:r>
            <a:r>
              <a:rPr lang="zh-CN" altLang="en-US" b="1" dirty="0"/>
              <a:t>也都为正确的句子</a:t>
            </a:r>
            <a:endParaRPr lang="en-US" altLang="zh-CN" b="1" dirty="0"/>
          </a:p>
          <a:p>
            <a:pPr algn="just">
              <a:buNone/>
            </a:pPr>
            <a:r>
              <a:rPr lang="zh-CN" altLang="en-US" b="1" dirty="0">
                <a:solidFill>
                  <a:srgbClr val="0000FF"/>
                </a:solidFill>
              </a:rPr>
              <a:t>(但，</a:t>
            </a:r>
            <a:r>
              <a:rPr lang="en-US" altLang="zh-CN" b="1" dirty="0">
                <a:solidFill>
                  <a:srgbClr val="0000FF"/>
                </a:solidFill>
                <a:latin typeface="Courier New" pitchFamily="49" charset="0"/>
                <a:cs typeface="Courier New" pitchFamily="49" charset="0"/>
              </a:rPr>
              <a:t>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a--; </a:t>
            </a:r>
            <a:r>
              <a:rPr lang="zh-CN" altLang="en-US" dirty="0">
                <a:solidFill>
                  <a:srgbClr val="0000FF"/>
                </a:solidFill>
              </a:rPr>
              <a:t>却都是不正确的句子! </a:t>
            </a:r>
            <a:endParaRPr lang="en-US" altLang="zh-CN" dirty="0">
              <a:solidFill>
                <a:srgbClr val="0000FF"/>
              </a:solidFill>
            </a:endParaRPr>
          </a:p>
          <a:p>
            <a:pPr algn="just">
              <a:buNone/>
            </a:pPr>
            <a:r>
              <a:rPr lang="zh-CN" altLang="en-US" dirty="0">
                <a:solidFill>
                  <a:srgbClr val="0000FF"/>
                </a:solidFill>
              </a:rPr>
              <a:t>为什么?)</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2410499-2A82-40B7-995C-3E95082A44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19693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指针变量之间的算术运算</a:t>
            </a:r>
            <a:endParaRPr lang="en-US" altLang="zh-CN" dirty="0"/>
          </a:p>
          <a:p>
            <a:pPr lvl="1">
              <a:lnSpc>
                <a:spcPct val="130000"/>
              </a:lnSpc>
            </a:pPr>
            <a:r>
              <a:rPr lang="zh-CN" altLang="en-US" dirty="0"/>
              <a:t>若</a:t>
            </a:r>
            <a:r>
              <a:rPr lang="en-US" altLang="zh-CN" dirty="0" err="1"/>
              <a:t>p,q</a:t>
            </a:r>
            <a:r>
              <a:rPr lang="zh-CN" altLang="en-US" dirty="0"/>
              <a:t>都为同类型的指针</a:t>
            </a:r>
            <a:endParaRPr lang="en-US" altLang="zh-CN" dirty="0"/>
          </a:p>
          <a:p>
            <a:pPr marL="457200" lvl="1" indent="0">
              <a:lnSpc>
                <a:spcPct val="130000"/>
              </a:lnSpc>
              <a:buNone/>
            </a:pPr>
            <a:r>
              <a:rPr lang="en-US" altLang="zh-CN" dirty="0"/>
              <a:t>   </a:t>
            </a:r>
            <a:r>
              <a:rPr lang="zh-CN" altLang="en-US" dirty="0"/>
              <a:t>则</a:t>
            </a:r>
            <a:r>
              <a:rPr lang="en-US" altLang="zh-CN" dirty="0"/>
              <a:t>p-q</a:t>
            </a:r>
            <a:r>
              <a:rPr lang="zh-CN" altLang="en-US" dirty="0"/>
              <a:t>为</a:t>
            </a:r>
            <a:r>
              <a:rPr lang="en-US" altLang="zh-CN" dirty="0"/>
              <a:t>p</a:t>
            </a:r>
            <a:r>
              <a:rPr lang="zh-CN" altLang="en-US" dirty="0"/>
              <a:t>与</a:t>
            </a:r>
            <a:r>
              <a:rPr lang="en-US" altLang="zh-CN" dirty="0"/>
              <a:t>q</a:t>
            </a:r>
            <a:r>
              <a:rPr lang="zh-CN" altLang="en-US" dirty="0"/>
              <a:t>之间的数据项数</a:t>
            </a:r>
            <a:endParaRPr lang="en-US" altLang="zh-CN" dirty="0"/>
          </a:p>
          <a:p>
            <a:pPr marL="457200" lvl="1" indent="0">
              <a:lnSpc>
                <a:spcPct val="130000"/>
              </a:lnSpc>
              <a:buNone/>
            </a:pPr>
            <a:r>
              <a:rPr lang="en-US" altLang="zh-CN" dirty="0"/>
              <a:t>   </a:t>
            </a:r>
            <a:r>
              <a:rPr lang="zh-CN" altLang="en-US" dirty="0"/>
              <a:t>(当</a:t>
            </a:r>
            <a:r>
              <a:rPr lang="en-US" altLang="zh-CN" dirty="0" err="1"/>
              <a:t>p,q</a:t>
            </a:r>
            <a:r>
              <a:rPr lang="zh-CN" altLang="en-US" dirty="0"/>
              <a:t>指向同一数组时，结果有意义)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CD8EFA3-8DCE-411C-8BAE-68C2A9504B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38133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关系运算</a:t>
            </a:r>
            <a:endParaRPr lang="en-US" altLang="zh-CN" dirty="0"/>
          </a:p>
          <a:p>
            <a:pPr lvl="1"/>
            <a:r>
              <a:rPr lang="zh-CN" altLang="en-US" dirty="0"/>
              <a:t>若</a:t>
            </a:r>
            <a:r>
              <a:rPr lang="en-US" altLang="zh-CN" dirty="0" err="1"/>
              <a:t>p,q</a:t>
            </a:r>
            <a:r>
              <a:rPr lang="zh-CN" altLang="en-US" dirty="0"/>
              <a:t>都为同类型的指针，可进行关系运算</a:t>
            </a:r>
            <a:endParaRPr lang="en-US" altLang="zh-CN" dirty="0"/>
          </a:p>
          <a:p>
            <a:pPr lvl="2"/>
            <a:r>
              <a:rPr lang="zh-CN" altLang="en-US" sz="2400" dirty="0"/>
              <a:t>相等或不相等</a:t>
            </a:r>
            <a:endParaRPr lang="en-US" altLang="zh-CN" sz="2400" dirty="0"/>
          </a:p>
          <a:p>
            <a:pPr lvl="3"/>
            <a:r>
              <a:rPr lang="zh-CN" altLang="en-US" sz="2000" dirty="0"/>
              <a:t>根据指针指向的地址判断</a:t>
            </a:r>
            <a:endParaRPr lang="en-US" altLang="zh-CN" sz="2000" dirty="0"/>
          </a:p>
          <a:p>
            <a:pPr lvl="3"/>
            <a:r>
              <a:rPr lang="zh-CN" altLang="en-US" sz="2000" dirty="0"/>
              <a:t>与</a:t>
            </a:r>
            <a:r>
              <a:rPr lang="en-US" altLang="zh-CN" sz="2000" dirty="0" err="1"/>
              <a:t>nullptr</a:t>
            </a:r>
            <a:r>
              <a:rPr lang="zh-CN" altLang="en-US" sz="2000" dirty="0"/>
              <a:t>、</a:t>
            </a:r>
            <a:r>
              <a:rPr lang="en-US" altLang="zh-CN" sz="2000" dirty="0"/>
              <a:t>NULL</a:t>
            </a:r>
            <a:r>
              <a:rPr lang="zh-CN" altLang="en-US" sz="2000" dirty="0"/>
              <a:t>进行比较</a:t>
            </a:r>
            <a:endParaRPr lang="en-US" altLang="zh-CN" sz="2000" dirty="0"/>
          </a:p>
          <a:p>
            <a:pPr lvl="2"/>
            <a:r>
              <a:rPr lang="zh-CN" altLang="en-US" sz="2400" dirty="0"/>
              <a:t>数组指针可以进行</a:t>
            </a:r>
            <a:r>
              <a:rPr lang="en-US" altLang="zh-CN" sz="2400" dirty="0"/>
              <a:t>6</a:t>
            </a:r>
            <a:r>
              <a:rPr lang="zh-CN" altLang="en-US" sz="2400" dirty="0"/>
              <a:t>种比较运算</a:t>
            </a:r>
            <a:endParaRPr lang="en-US" altLang="zh-CN" sz="2400" dirty="0"/>
          </a:p>
          <a:p>
            <a:pPr marL="914400" lvl="2" indent="0">
              <a:buNone/>
            </a:pPr>
            <a:r>
              <a:rPr lang="en-US" altLang="zh-CN" sz="2400" dirty="0"/>
              <a:t>   </a:t>
            </a:r>
            <a:r>
              <a:rPr lang="zh-CN" altLang="en-US" sz="2400" dirty="0"/>
              <a:t>(通常用于</a:t>
            </a:r>
            <a:r>
              <a:rPr lang="en-US" altLang="zh-CN" sz="2400" dirty="0" err="1"/>
              <a:t>p,q</a:t>
            </a:r>
            <a:r>
              <a:rPr lang="zh-CN" altLang="en-US" sz="2400" dirty="0"/>
              <a:t>指向同一数组，靠前者其指针值小)</a:t>
            </a:r>
            <a:endParaRPr lang="en-US" altLang="zh-CN" sz="2400"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77EC36-FBF1-4477-8127-4200F94B5B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738080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80405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dirty="0">
                <a:solidFill>
                  <a:srgbClr val="C00000"/>
                </a:solidFill>
              </a:rPr>
              <a:t>分析程序的运行结果</a:t>
            </a:r>
            <a:r>
              <a:rPr lang="en-US" altLang="zh-CN" dirty="0"/>
              <a:t>	</a:t>
            </a:r>
          </a:p>
          <a:p>
            <a:pPr lvl="1"/>
            <a:endParaRPr lang="en-US" altLang="zh-CN" dirty="0"/>
          </a:p>
        </p:txBody>
      </p:sp>
      <p:sp>
        <p:nvSpPr>
          <p:cNvPr id="6" name="矩形 5"/>
          <p:cNvSpPr/>
          <p:nvPr/>
        </p:nvSpPr>
        <p:spPr>
          <a:xfrm>
            <a:off x="473220" y="1742221"/>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pPr eaLnBrk="1" hangingPunct="1">
              <a:lnSpc>
                <a:spcPct val="90000"/>
              </a:lnSpc>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=3,j=6,*pi,*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D4B4754-5638-483C-95B9-B21BC42500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783517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=123, 125</a:t>
            </a:r>
          </a:p>
          <a:p>
            <a:pPr algn="just">
              <a:lnSpc>
                <a:spcPct val="120000"/>
              </a:lnSpc>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=123, 125</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FA96B8A-9F9C-44C0-9CD6-8E29E0C4E8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432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70158"/>
            <a:ext cx="8229600" cy="5232623"/>
          </a:xfrm>
        </p:spPr>
        <p:txBody>
          <a:bodyPr/>
          <a:lstStyle/>
          <a:p>
            <a:pPr algn="just" eaLnBrk="0" hangingPunct="0">
              <a:lnSpc>
                <a:spcPct val="120000"/>
              </a:lnSpc>
              <a:spcBef>
                <a:spcPct val="0"/>
              </a:spcBef>
              <a:buClrTx/>
              <a:buSzTx/>
              <a:buFont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6.5】</a:t>
            </a:r>
            <a:r>
              <a:rPr lang="zh-CN" altLang="en-US" dirty="0">
                <a:solidFill>
                  <a:srgbClr val="C00000"/>
                </a:solidFill>
              </a:rPr>
              <a:t>编程序，首先输入5个整数放入数组</a:t>
            </a:r>
            <a:r>
              <a:rPr lang="en-US" altLang="zh-CN" dirty="0">
                <a:solidFill>
                  <a:srgbClr val="C00000"/>
                </a:solidFill>
              </a:rPr>
              <a:t>a，</a:t>
            </a:r>
            <a:r>
              <a:rPr lang="zh-CN" altLang="en-US" dirty="0">
                <a:solidFill>
                  <a:srgbClr val="C00000"/>
                </a:solidFill>
              </a:rPr>
              <a:t>而后按输入的相反顺序输出这5个数</a:t>
            </a:r>
            <a:endParaRPr lang="en-US" altLang="zh-CN" dirty="0">
              <a:solidFill>
                <a:srgbClr val="C00000"/>
              </a:solidFill>
            </a:endParaRPr>
          </a:p>
          <a:p>
            <a:pPr algn="just" eaLnBrk="0" hangingPunct="0">
              <a:spcBef>
                <a:spcPct val="0"/>
              </a:spcBef>
              <a:buClrTx/>
              <a:buSzTx/>
              <a:buFontTx/>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ct val="0"/>
              </a:spcBef>
              <a:buNone/>
            </a:pPr>
            <a:r>
              <a:rPr kumimoji="1" lang="en-US" altLang="zh-CN" sz="2400" b="1" dirty="0">
                <a:solidFill>
                  <a:srgbClr val="0000FF"/>
                </a:solidFill>
                <a:latin typeface="Courier New" pitchFamily="49" charset="0"/>
                <a:cs typeface="Courier New" pitchFamily="49" charset="0"/>
              </a:rPr>
              <a:t>using namespace </a:t>
            </a:r>
            <a:r>
              <a:rPr kumimoji="1" lang="en-US" altLang="zh-CN" sz="2400" b="1" dirty="0" err="1">
                <a:latin typeface="Courier New" pitchFamily="49" charset="0"/>
                <a:cs typeface="Courier New" pitchFamily="49" charset="0"/>
              </a:rPr>
              <a:t>std</a:t>
            </a:r>
            <a:r>
              <a:rPr kumimoji="1" lang="en-US" altLang="zh-CN" sz="2400" b="1" dirty="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gn="just" eaLnBrk="0" hangingPunct="0">
              <a:spcBef>
                <a:spcPct val="0"/>
              </a:spcBef>
              <a:buClrTx/>
              <a:buSzTx/>
              <a:buFontTx/>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a:t>
            </a:r>
            <a:r>
              <a:rPr lang="en-US" altLang="zh-CN" sz="2400" b="1" dirty="0">
                <a:latin typeface="Courier New" pitchFamily="49" charset="0"/>
                <a:cs typeface="Courier New" pitchFamily="49" charset="0"/>
              </a:rPr>
              <a:t>[5],*p;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指针变量</a:t>
            </a:r>
            <a:r>
              <a:rPr lang="en-US" altLang="zh-CN" sz="2400" b="1" dirty="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5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Reverse output: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for(p=a+4; p&gt;=a; p--)</a:t>
            </a:r>
            <a:r>
              <a:rPr lang="zh-CN" altLang="en-US" sz="2400" b="1" dirty="0">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p&gt;=a</a:t>
            </a:r>
            <a:r>
              <a:rPr lang="zh-CN" altLang="en-US" sz="2400" b="1" dirty="0">
                <a:solidFill>
                  <a:srgbClr val="00B050"/>
                </a:solidFill>
                <a:latin typeface="Courier New" pitchFamily="49" charset="0"/>
                <a:cs typeface="Courier New" pitchFamily="49" charset="0"/>
              </a:rPr>
              <a:t>为指针比较运算</a:t>
            </a:r>
            <a:endParaRPr lang="en-US" altLang="zh-CN" sz="2400" b="1" dirty="0">
              <a:solidFill>
                <a:srgbClr val="00B050"/>
              </a:solidFill>
              <a:latin typeface="Courier New" pitchFamily="49" charset="0"/>
              <a:cs typeface="Courier New" pitchFamily="49" charset="0"/>
            </a:endParaRPr>
          </a:p>
          <a:p>
            <a:pPr algn="just">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  "; </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指向各不同</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循环过程中</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值总在变化(通过指针加减运算)</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E10353-9227-4770-8E45-5D91BD8404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423222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D566A41-B335-460D-BEEE-8E912D7EF04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对于类型相同的指针变量，下面进行下面哪种运算是没有意义的（       ）</a:t>
            </a:r>
          </a:p>
        </p:txBody>
      </p:sp>
      <p:sp>
        <p:nvSpPr>
          <p:cNvPr id="7" name="文本框 6">
            <a:extLst>
              <a:ext uri="{FF2B5EF4-FFF2-40B4-BE49-F238E27FC236}">
                <a16:creationId xmlns:a16="http://schemas.microsoft.com/office/drawing/2014/main" id="{9361E5FD-F503-4218-8DDD-7F9252BFF1D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BDB363-ED96-4290-963C-AB7C2E8A1EC4}"/>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D929B2F-03C1-4EE7-8847-B82386CCFA10}"/>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3046742-2D57-4D54-98DB-2EAF54C0831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65B2E4C-E811-4672-A66D-5DDBBFD6176E}"/>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AA53689-B137-4205-8AD4-2669C49BBDD3}"/>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FDB180D-4892-4385-AD6D-760B67DDF5B0}"/>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19F4167-64BA-4C62-B94A-D2EBC98E3C4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A8F90D7-988C-4419-A740-B143B897D73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FD5C7C9-3F4A-4FDD-939D-03927F1FC2E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62A4DD61-5E77-483B-8036-9698E609EB0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6F45392F-542F-4D8F-8571-D2C994E2DEE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48D2BC88-3600-491E-BE5C-B2626D597CC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53744E5-415F-4776-B2EF-B785655CF23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7409994-B2CD-420D-889E-D84618205A9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28116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488020-78AE-4F92-A830-D90B3CD0E01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下列关于指针的运算中，</a:t>
            </a:r>
            <a:r>
              <a:rPr lang="zh-CN" altLang="en-US" sz="2600" dirty="0">
                <a:solidFill>
                  <a:srgbClr val="000000"/>
                </a:solidFill>
                <a:latin typeface="Microsoft Yahei" panose="020B0503020204020204" pitchFamily="34" charset="-122"/>
                <a:ea typeface="Microsoft Yahei" panose="020B0503020204020204" pitchFamily="34" charset="-122"/>
              </a:rPr>
              <a:t>（        ）是非法的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3923CBB-3AF8-453C-BBA1-BFEEF2E4BAE8}"/>
              </a:ext>
            </a:extLst>
          </p:cNvPr>
          <p:cNvSpPr txBox="1"/>
          <p:nvPr>
            <p:custDataLst>
              <p:tags r:id="rId3"/>
            </p:custDataLst>
          </p:nvPr>
        </p:nvSpPr>
        <p:spPr>
          <a:xfrm>
            <a:off x="1828800" y="2786063"/>
            <a:ext cx="68630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两个指针在一定条件下，可以进行关系运算</a:t>
            </a:r>
          </a:p>
        </p:txBody>
      </p:sp>
      <p:sp>
        <p:nvSpPr>
          <p:cNvPr id="6" name="文本框 5">
            <a:extLst>
              <a:ext uri="{FF2B5EF4-FFF2-40B4-BE49-F238E27FC236}">
                <a16:creationId xmlns:a16="http://schemas.microsoft.com/office/drawing/2014/main" id="{FDD50779-970F-42F6-9C82-5C8B14FDF05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可以将一个空指针赋值给某个指针</a:t>
            </a:r>
          </a:p>
        </p:txBody>
      </p:sp>
      <p:sp>
        <p:nvSpPr>
          <p:cNvPr id="7" name="文本框 6">
            <a:extLst>
              <a:ext uri="{FF2B5EF4-FFF2-40B4-BE49-F238E27FC236}">
                <a16:creationId xmlns:a16="http://schemas.microsoft.com/office/drawing/2014/main" id="{17CF4759-BB40-461C-810F-8C8CADAE159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一个指针可以加上两个整数之差</a:t>
            </a:r>
          </a:p>
        </p:txBody>
      </p:sp>
      <p:sp>
        <p:nvSpPr>
          <p:cNvPr id="8" name="文本框 7">
            <a:extLst>
              <a:ext uri="{FF2B5EF4-FFF2-40B4-BE49-F238E27FC236}">
                <a16:creationId xmlns:a16="http://schemas.microsoft.com/office/drawing/2014/main" id="{207702BC-B21D-4BC4-9B91-EDECAAFD9B3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两个指针在一定条件下可以加减运算</a:t>
            </a:r>
          </a:p>
        </p:txBody>
      </p:sp>
      <p:sp>
        <p:nvSpPr>
          <p:cNvPr id="9" name="椭圆 8">
            <a:extLst>
              <a:ext uri="{FF2B5EF4-FFF2-40B4-BE49-F238E27FC236}">
                <a16:creationId xmlns:a16="http://schemas.microsoft.com/office/drawing/2014/main" id="{BEA5C2AE-0AEA-439E-A1FB-1A83AE64A850}"/>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0206C20-8C3B-4901-A6EB-9C36E7B69BF7}"/>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A0D8BC6-F751-4182-A989-9107AE9C4395}"/>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1C69108-50D2-453A-B1DD-E0C296F7FD2E}"/>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A8A8D8-031D-4388-8AAA-DCFDB8B1AD2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784971A-AAD2-41D3-B9B1-C15AC5377042}"/>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682EA7A-74C9-4535-9F9E-FF2E2018923B}"/>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23A67AA-D22A-4749-9868-4DDF648F607D}"/>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37C5884-0E31-497B-B6CD-30F17C35696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147B772-3A4E-4D8E-8D9B-06D89662531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64ADC60-F22A-4B45-B562-15899BBF90C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19091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91B47B-2EC2-454F-9F02-1AF2A003740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设有以下程序段：</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a[5]={0},*p,*q;  p=a;  q=a;</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则下列选项中，合法的运算是（     ）</a:t>
            </a:r>
          </a:p>
        </p:txBody>
      </p:sp>
      <p:sp>
        <p:nvSpPr>
          <p:cNvPr id="5" name="文本框 4">
            <a:extLst>
              <a:ext uri="{FF2B5EF4-FFF2-40B4-BE49-F238E27FC236}">
                <a16:creationId xmlns:a16="http://schemas.microsoft.com/office/drawing/2014/main" id="{E68A8A1E-2831-475A-BBC4-63B87CE2C37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8AB3F81-1C75-4808-A474-9338C4B0B1E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92E141B-E919-4444-8C5B-66B481270BD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41BBE20-F617-4F29-BD50-494706688899}"/>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D38BB39-AD3A-43CA-AD6C-73C248504C6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103BFC7-0FF7-460C-9355-27A6C16C8171}"/>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791AAA-FFAF-4C69-B361-8FE5D1D5D809}"/>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1DA8AD7-AD9F-4237-8F3D-E3FB6282CBD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FB65CE9-BBC5-4784-A40A-685105B16D0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1DF75DB-C3F7-4EC6-A908-4A18E6C4A48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574C032-3C60-49E4-9A0D-263D0F5BB3A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0B80BB6-4275-44CD-95D3-428F2B0A6C8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8142930-D466-45A0-8538-1CF45316382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51A22EA-7623-4E6C-8292-A1A7B775801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DC1EF6E-1782-40D8-9421-36EB054EAC3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4428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AED503-9690-4E90-8586-B42B6FD02E7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*p1,*p2,a[10];  p1=&amp;a[1]; p2=&amp;a[6];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      ）</a:t>
            </a:r>
          </a:p>
        </p:txBody>
      </p:sp>
      <p:sp>
        <p:nvSpPr>
          <p:cNvPr id="5" name="文本框 4">
            <a:extLst>
              <a:ext uri="{FF2B5EF4-FFF2-40B4-BE49-F238E27FC236}">
                <a16:creationId xmlns:a16="http://schemas.microsoft.com/office/drawing/2014/main" id="{AE8C2309-F2E1-45E6-9B2F-FE3E7BD41B1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6" name="文本框 5">
            <a:extLst>
              <a:ext uri="{FF2B5EF4-FFF2-40B4-BE49-F238E27FC236}">
                <a16:creationId xmlns:a16="http://schemas.microsoft.com/office/drawing/2014/main" id="{3411A4C9-36C8-4D22-AAFC-0C4C53E6BD0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的值小于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7" name="文本框 6">
            <a:extLst>
              <a:ext uri="{FF2B5EF4-FFF2-40B4-BE49-F238E27FC236}">
                <a16:creationId xmlns:a16="http://schemas.microsoft.com/office/drawing/2014/main" id="{AC93016A-3B89-4C6C-B29F-CADDD3E2DEA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没有可比性</a:t>
            </a:r>
          </a:p>
        </p:txBody>
      </p:sp>
      <p:sp>
        <p:nvSpPr>
          <p:cNvPr id="8" name="文本框 7">
            <a:extLst>
              <a:ext uri="{FF2B5EF4-FFF2-40B4-BE49-F238E27FC236}">
                <a16:creationId xmlns:a16="http://schemas.microsoft.com/office/drawing/2014/main" id="{54D0448F-0775-4680-9B88-DB55296FCF5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哪个大不确定</a:t>
            </a:r>
          </a:p>
        </p:txBody>
      </p:sp>
      <p:sp>
        <p:nvSpPr>
          <p:cNvPr id="9" name="椭圆 8">
            <a:extLst>
              <a:ext uri="{FF2B5EF4-FFF2-40B4-BE49-F238E27FC236}">
                <a16:creationId xmlns:a16="http://schemas.microsoft.com/office/drawing/2014/main" id="{0702D41A-BD9B-4E15-871C-5DDECD82922E}"/>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30D1674-C1AF-4B0A-92D5-6EF6F73D22C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C42750-AA28-4D5D-8CCE-E37BB8C95BD1}"/>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E740304-D3C7-4C4E-B09C-9219536FBE5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756CA89-3DD8-4BE9-91BE-C213502616A1}"/>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5429B7E7-0AFF-4677-9E79-4C0B45428D8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3E2565C-6555-4F0D-BBAE-DEB939B515EF}"/>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6F5AF9A7-5863-4A7B-BD92-9080C24807B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2F453787-5079-426B-8DAB-6DE9AD4743A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E21B3E5-6351-49CF-B9AC-56BAACB076F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C4C046A-2336-4104-8301-2EB02F74F5E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3622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变量存储回顾</a:t>
            </a:r>
            <a:endParaRPr lang="en-US" altLang="zh-CN" dirty="0"/>
          </a:p>
        </p:txBody>
      </p:sp>
      <p:sp>
        <p:nvSpPr>
          <p:cNvPr id="3" name="内容占位符 2"/>
          <p:cNvSpPr>
            <a:spLocks noGrp="1"/>
          </p:cNvSpPr>
          <p:nvPr>
            <p:ph idx="1"/>
          </p:nvPr>
        </p:nvSpPr>
        <p:spPr>
          <a:xfrm>
            <a:off x="569467" y="1826173"/>
            <a:ext cx="7952233" cy="4500562"/>
          </a:xfrm>
        </p:spPr>
        <p:txBody>
          <a:bodyPr/>
          <a:lstStyle/>
          <a:p>
            <a:pPr lvl="1"/>
            <a:r>
              <a:rPr lang="zh-CN" altLang="en-US" dirty="0"/>
              <a:t>根据数据类型为变量分配相应大小的内存空间</a:t>
            </a:r>
            <a:endParaRPr lang="en-US" altLang="zh-CN" dirty="0"/>
          </a:p>
          <a:p>
            <a:pPr lvl="2"/>
            <a:r>
              <a:rPr lang="zh-CN" altLang="en-US" dirty="0"/>
              <a:t>变量地址即变量在内存空间的位置</a:t>
            </a:r>
            <a:endParaRPr lang="en-US" altLang="zh-CN" dirty="0"/>
          </a:p>
          <a:p>
            <a:pPr lvl="2"/>
            <a:r>
              <a:rPr lang="zh-CN" altLang="en-US" dirty="0"/>
              <a:t>内存空间中每个字节的编号即地址</a:t>
            </a:r>
            <a:endParaRPr lang="en-US" altLang="zh-CN" dirty="0">
              <a:solidFill>
                <a:srgbClr val="C00000"/>
              </a:solidFill>
            </a:endParaRPr>
          </a:p>
        </p:txBody>
      </p:sp>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pic>
        <p:nvPicPr>
          <p:cNvPr id="1026" name="Picture 2" descr="https://img2018.cnblogs.com/common/1418489/202002/1418489-20200209204325314-27945759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031" y="3161337"/>
            <a:ext cx="5740812" cy="316539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hlinkClick r:id="" action="ppaction://noaction"/>
            <a:extLst>
              <a:ext uri="{FF2B5EF4-FFF2-40B4-BE49-F238E27FC236}">
                <a16:creationId xmlns:a16="http://schemas.microsoft.com/office/drawing/2014/main" id="{B843BD93-1182-4F80-A6C7-3745822CC57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071003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sp>
        <p:nvSpPr>
          <p:cNvPr id="64" name="矩形 6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0" name="矩形 39">
            <a:hlinkClick r:id="" action="ppaction://noaction"/>
            <a:extLst>
              <a:ext uri="{FF2B5EF4-FFF2-40B4-BE49-F238E27FC236}">
                <a16:creationId xmlns:a16="http://schemas.microsoft.com/office/drawing/2014/main" id="{CA426115-0879-4C56-A59C-3B14885928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2355269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指针常量</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69596358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指针常量</a:t>
            </a:r>
          </a:p>
        </p:txBody>
      </p:sp>
      <p:sp>
        <p:nvSpPr>
          <p:cNvPr id="3" name="内容占位符 2"/>
          <p:cNvSpPr>
            <a:spLocks noGrp="1"/>
          </p:cNvSpPr>
          <p:nvPr>
            <p:ph idx="1"/>
          </p:nvPr>
        </p:nvSpPr>
        <p:spPr>
          <a:xfrm>
            <a:off x="541683" y="1789665"/>
            <a:ext cx="7419561" cy="4500562"/>
          </a:xfrm>
        </p:spPr>
        <p:txBody>
          <a:bodyPr/>
          <a:lstStyle/>
          <a:p>
            <a:r>
              <a:rPr lang="zh-CN" altLang="en-US" dirty="0"/>
              <a:t>指针本身是常量</a:t>
            </a:r>
            <a:endParaRPr lang="en-US" altLang="zh-CN" dirty="0"/>
          </a:p>
          <a:p>
            <a:pPr lvl="1"/>
            <a:r>
              <a:rPr lang="zh-CN" altLang="en-US" dirty="0"/>
              <a:t>固定指向一个对象的指针，指向的地址固定不变</a:t>
            </a:r>
            <a:endParaRPr lang="en-US" altLang="zh-CN" dirty="0"/>
          </a:p>
          <a:p>
            <a:pPr>
              <a:buNone/>
            </a:pPr>
            <a:r>
              <a:rPr lang="en-US" altLang="zh-CN" sz="2400"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const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ptr</a:t>
            </a:r>
            <a:r>
              <a:rPr lang="zh-CN" altLang="en-US" sz="2400" dirty="0">
                <a:solidFill>
                  <a:srgbClr val="00B050"/>
                </a:solidFill>
                <a:latin typeface="Courier New" pitchFamily="49" charset="0"/>
                <a:cs typeface="Courier New" pitchFamily="49" charset="0"/>
              </a:rPr>
              <a:t>是指针常量</a:t>
            </a:r>
            <a:endParaRPr lang="en-US" altLang="zh-CN" sz="2400" b="1" dirty="0">
              <a:latin typeface="Courier New" pitchFamily="49" charset="0"/>
              <a:cs typeface="Courier New" pitchFamily="49" charset="0"/>
            </a:endParaRPr>
          </a:p>
          <a:p>
            <a:pPr>
              <a:buNone/>
            </a:pPr>
            <a:r>
              <a:rPr lang="en-US" altLang="zh-CN" sz="2400" dirty="0">
                <a:solidFill>
                  <a:srgbClr val="00B050"/>
                </a:solidFill>
                <a:latin typeface="Tahoma" pitchFamily="34"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a:t>
            </a:r>
            <a:r>
              <a:rPr lang="en-US" altLang="zh-CN" sz="2400" dirty="0">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放在类型说明之后，标识符之前</a:t>
            </a:r>
          </a:p>
          <a:p>
            <a:pPr>
              <a:buNone/>
            </a:pPr>
            <a:r>
              <a:rPr lang="en-US" altLang="zh-CN" sz="2400"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正确，指向地址的值可以变</a:t>
            </a:r>
          </a:p>
          <a:p>
            <a:pPr>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错误，指向的地址固定不变</a:t>
            </a:r>
          </a:p>
          <a:p>
            <a:pPr>
              <a:buNone/>
            </a:pPr>
            <a:r>
              <a:rPr lang="en-US" altLang="zh-CN" sz="2400" dirty="0">
                <a:solidFill>
                  <a:srgbClr val="0000CC"/>
                </a:solidFill>
                <a:latin typeface="Tahoma" pitchFamily="34" charset="0"/>
              </a:rPr>
              <a:t>	</a:t>
            </a:r>
            <a:r>
              <a:rPr lang="en-US" altLang="zh-CN" sz="2400" dirty="0" err="1">
                <a:solidFill>
                  <a:srgbClr val="FF0000"/>
                </a:solidFill>
                <a:latin typeface="Courier New" pitchFamily="49" charset="0"/>
                <a:cs typeface="Courier New" pitchFamily="49" charset="0"/>
              </a:rPr>
              <a:t>ptr</a:t>
            </a:r>
            <a:r>
              <a:rPr lang="zh-CN" altLang="en-US" sz="2400" dirty="0">
                <a:solidFill>
                  <a:srgbClr val="FF0000"/>
                </a:solidFill>
                <a:latin typeface="Courier New" pitchFamily="49" charset="0"/>
                <a:cs typeface="Courier New" pitchFamily="49" charset="0"/>
              </a:rPr>
              <a:t>本身在初始化时所指向的地址是不可改变的，但它指向的目标</a:t>
            </a:r>
            <a:r>
              <a:rPr lang="en-US" altLang="zh-CN" sz="2400" dirty="0" err="1">
                <a:solidFill>
                  <a:srgbClr val="FF0000"/>
                </a:solidFill>
                <a:latin typeface="Courier New" pitchFamily="49" charset="0"/>
                <a:cs typeface="Courier New" pitchFamily="49" charset="0"/>
              </a:rPr>
              <a:t>ch</a:t>
            </a:r>
            <a:r>
              <a:rPr lang="zh-CN" altLang="en-US" sz="2400" dirty="0">
                <a:solidFill>
                  <a:srgbClr val="FF0000"/>
                </a:solidFill>
                <a:latin typeface="Courier New" pitchFamily="49" charset="0"/>
                <a:cs typeface="Courier New" pitchFamily="49" charset="0"/>
              </a:rPr>
              <a:t>的值是可以改变的</a:t>
            </a:r>
            <a:endParaRPr lang="en-US" altLang="zh-CN" sz="2400" dirty="0">
              <a:solidFill>
                <a:srgbClr val="FF0000"/>
              </a:solidFill>
              <a:latin typeface="Courier New" pitchFamily="49" charset="0"/>
              <a:cs typeface="Courier New" pitchFamily="49" charset="0"/>
            </a:endParaRPr>
          </a:p>
          <a:p>
            <a:pPr lvl="1">
              <a:lnSpc>
                <a:spcPct val="130000"/>
              </a:lnSpc>
            </a:pPr>
            <a:r>
              <a:rPr lang="zh-CN" altLang="en-US" dirty="0"/>
              <a:t>任一数组名字，都是一个指针常量</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24F935A-F1DE-40A4-9ECE-C9D44C59855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645079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a:t>常量</a:t>
            </a:r>
            <a:r>
              <a:rPr lang="zh-CN" altLang="en-US" dirty="0"/>
              <a:t>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4703817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常量指针</a:t>
            </a:r>
          </a:p>
        </p:txBody>
      </p:sp>
      <p:sp>
        <p:nvSpPr>
          <p:cNvPr id="3" name="内容占位符 2"/>
          <p:cNvSpPr>
            <a:spLocks noGrp="1"/>
          </p:cNvSpPr>
          <p:nvPr>
            <p:ph idx="1"/>
          </p:nvPr>
        </p:nvSpPr>
        <p:spPr>
          <a:xfrm>
            <a:off x="387626" y="1775929"/>
            <a:ext cx="7899124" cy="4500562"/>
          </a:xfrm>
        </p:spPr>
        <p:txBody>
          <a:bodyPr/>
          <a:lstStyle/>
          <a:p>
            <a:r>
              <a:rPr lang="zh-CN" altLang="en-US" dirty="0"/>
              <a:t>指向“常量”的指针</a:t>
            </a:r>
            <a:endParaRPr lang="en-US" altLang="zh-CN" dirty="0"/>
          </a:p>
          <a:p>
            <a:pPr lvl="1">
              <a:lnSpc>
                <a:spcPct val="120000"/>
              </a:lnSpc>
            </a:pPr>
            <a:r>
              <a:rPr lang="zh-CN" altLang="en-US" dirty="0"/>
              <a:t>指针本身可以改指向别的对象，但不能通过该指针修改对象，该对象可以通过其他方式修改</a:t>
            </a:r>
            <a:endParaRPr lang="en-US" altLang="zh-CN" dirty="0"/>
          </a:p>
          <a:p>
            <a:pPr lvl="1"/>
            <a:r>
              <a:rPr lang="zh-CN" altLang="en-US" dirty="0"/>
              <a:t>常用于函数的参数，以免误改了实参</a:t>
            </a:r>
            <a:endParaRPr lang="en-US" altLang="zh-CN" dirty="0"/>
          </a:p>
          <a:p>
            <a:pPr>
              <a:lnSpc>
                <a:spcPct val="11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lnSpc>
                <a:spcPct val="11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 ptr1=&amp;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//ptr1</a:t>
            </a:r>
            <a:r>
              <a:rPr lang="zh-CN" altLang="en-US" sz="2400" dirty="0">
                <a:solidFill>
                  <a:srgbClr val="00B050"/>
                </a:solidFill>
                <a:latin typeface="Courier New" pitchFamily="49" charset="0"/>
                <a:cs typeface="Courier New" pitchFamily="49" charset="0"/>
              </a:rPr>
              <a:t>是常量指针</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注意</a:t>
            </a:r>
            <a:r>
              <a:rPr lang="en-US" altLang="zh-CN" sz="2400" dirty="0" err="1">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放在类型说明之前</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ptr1=</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错误，不能通过该指针修改对象</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正确，该对象可以通过其他方式修改</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b="1" dirty="0">
                <a:latin typeface="Courier New" pitchFamily="49" charset="0"/>
                <a:cs typeface="Courier New" pitchFamily="49" charset="0"/>
              </a:rPr>
              <a:t>  ptr1=&amp;ch1;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正确，指针可以改指向别的对象</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E7BFDDE-5A36-4A80-8E04-C021F6249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720547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C0F5D4-42B0-455C-A628-8A878352777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c;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 const pc="</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asdf</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则以下正确的是（       ）</a:t>
            </a:r>
          </a:p>
        </p:txBody>
      </p:sp>
      <p:sp>
        <p:nvSpPr>
          <p:cNvPr id="7" name="文本框 6">
            <a:extLst>
              <a:ext uri="{FF2B5EF4-FFF2-40B4-BE49-F238E27FC236}">
                <a16:creationId xmlns:a16="http://schemas.microsoft.com/office/drawing/2014/main" id="{C651C103-47C6-4CEC-BE1B-40598DCAB32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dfgh</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57CBF8F-B063-4E58-9D8B-0F4F190181D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*pc='b'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127F43F-2B66-4D4B-AD85-D12ABD03BC5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AFD237D-812B-4361-ACCB-ECAAD6892F7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pc=&amp;c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99FB62-1F7E-4414-926E-6555BD0A27B0}"/>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F73FC56-8025-4B58-9D1A-9E468128BFF8}"/>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4EB04AB-9A01-47AE-91A2-083D9F0B7C57}"/>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DB32CEC-92BC-407F-BBA4-533CC284517A}"/>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8F13DCE-31D6-4CA2-BCBE-5F961FCE1CA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7BEE9A4E-1D42-4980-B23C-D5D8A8F444D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AF324A72-5FFB-4AAC-AEFF-CC36A46AC46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6403EC3-ED02-404C-BA21-8783FD0E105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C80D3785-BF0F-469C-8FF6-56537BF577F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957B1AE2-6C03-4876-8ACA-EC862A3F0A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7EC0616-F333-4DCE-B806-D5A170698DD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47791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326796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3" name="矩形 5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62" name="矩形 6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40" name="矩形 39">
            <a:hlinkClick r:id="" action="ppaction://noaction"/>
            <a:extLst>
              <a:ext uri="{FF2B5EF4-FFF2-40B4-BE49-F238E27FC236}">
                <a16:creationId xmlns:a16="http://schemas.microsoft.com/office/drawing/2014/main" id="{B2DA79EB-2F61-4186-9042-C908CE5621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3940710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指向数组元素的指针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92082460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endParaRPr lang="zh-CN" altLang="en-US" b="1" dirty="0"/>
          </a:p>
        </p:txBody>
      </p:sp>
      <p:sp>
        <p:nvSpPr>
          <p:cNvPr id="3" name="内容占位符 2"/>
          <p:cNvSpPr>
            <a:spLocks noGrp="1"/>
          </p:cNvSpPr>
          <p:nvPr>
            <p:ph idx="1"/>
          </p:nvPr>
        </p:nvSpPr>
        <p:spPr/>
        <p:txBody>
          <a:bodyPr/>
          <a:lstStyle/>
          <a:p>
            <a:r>
              <a:rPr lang="zh-CN" altLang="en-US" dirty="0"/>
              <a:t>建立指向数组元素的指针</a:t>
            </a:r>
            <a:endParaRPr lang="en-US" altLang="zh-CN" dirty="0"/>
          </a:p>
          <a:p>
            <a:pPr lvl="1"/>
            <a:r>
              <a:rPr lang="zh-CN" altLang="en-US" dirty="0"/>
              <a:t>将数组的首地址赋值给指针变量</a:t>
            </a:r>
            <a:endParaRPr lang="en-US" altLang="zh-CN" dirty="0"/>
          </a:p>
          <a:p>
            <a:pPr lvl="2"/>
            <a:r>
              <a:rPr lang="zh-CN" altLang="en-US" dirty="0"/>
              <a:t>用数组名赋值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a[10];</a:t>
            </a:r>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a:t>
            </a:r>
          </a:p>
          <a:p>
            <a:pPr lvl="2"/>
            <a:r>
              <a:rPr lang="zh-CN" altLang="en-US" dirty="0"/>
              <a:t>用数组第一个元素地址赋值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*p1=&amp;a[0];</a:t>
            </a:r>
          </a:p>
          <a:p>
            <a:pPr lvl="1"/>
            <a:r>
              <a:rPr lang="zh-CN" altLang="en-US" dirty="0">
                <a:latin typeface="Courier New" pitchFamily="49" charset="0"/>
                <a:cs typeface="Courier New" pitchFamily="49" charset="0"/>
              </a:rPr>
              <a:t>数组元素可看作相应数据类型的变量，将其地址赋值给指针变量</a:t>
            </a:r>
            <a:endParaRPr lang="en-US" altLang="zh-CN" dirty="0">
              <a:latin typeface="Courier New" pitchFamily="49" charset="0"/>
              <a:cs typeface="Courier New" pitchFamily="49" charset="0"/>
            </a:endParaRPr>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*p2=&amp;a[4];</a:t>
            </a:r>
            <a:endParaRPr lang="zh-CN" altLang="en-US" dirty="0">
              <a:latin typeface="Courier New" pitchFamily="49" charset="0"/>
              <a:cs typeface="Courier New" pitchFamily="49" charset="0"/>
            </a:endParaRPr>
          </a:p>
          <a:p>
            <a:pPr lvl="1"/>
            <a:r>
              <a:rPr lang="zh-CN" altLang="en-US" dirty="0">
                <a:latin typeface="Courier New" pitchFamily="49" charset="0"/>
                <a:cs typeface="Courier New" pitchFamily="49" charset="0"/>
              </a:rPr>
              <a:t>指向数组元素的指针类似于一般的指针</a:t>
            </a:r>
          </a:p>
          <a:p>
            <a:pPr lvl="1"/>
            <a:endParaRPr lang="zh-CN" altLang="en-US"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2" name="矩形 11">
            <a:hlinkClick r:id="" action="ppaction://noaction"/>
            <a:extLst>
              <a:ext uri="{FF2B5EF4-FFF2-40B4-BE49-F238E27FC236}">
                <a16:creationId xmlns:a16="http://schemas.microsoft.com/office/drawing/2014/main" id="{36A21FD8-3781-4DA0-9CD6-4130B3B96D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282663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4" name="内容占位符 2"/>
          <p:cNvSpPr txBox="1">
            <a:spLocks/>
          </p:cNvSpPr>
          <p:nvPr/>
        </p:nvSpPr>
        <p:spPr bwMode="auto">
          <a:xfrm>
            <a:off x="527266" y="1714500"/>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zh-CN" altLang="en-US" dirty="0"/>
              <a:t>用指针访问数组元素</a:t>
            </a:r>
            <a:endParaRPr lang="en-US" altLang="zh-CN" dirty="0"/>
          </a:p>
          <a:p>
            <a:pPr lvl="1">
              <a:lnSpc>
                <a:spcPct val="130000"/>
              </a:lnSpc>
            </a:pPr>
            <a:r>
              <a:rPr lang="zh-CN" altLang="en-US" dirty="0"/>
              <a:t>指针常量方式</a:t>
            </a:r>
            <a:endParaRPr lang="en-US" altLang="zh-CN" dirty="0"/>
          </a:p>
          <a:p>
            <a:pPr lvl="2">
              <a:lnSpc>
                <a:spcPct val="130000"/>
              </a:lnSpc>
              <a:buFont typeface="Wingdings" pitchFamily="2" charset="2"/>
              <a:buChar char="ü"/>
            </a:pPr>
            <a:r>
              <a:rPr lang="zh-CN" altLang="en-US" b="1" dirty="0">
                <a:solidFill>
                  <a:srgbClr val="007434"/>
                </a:solidFill>
                <a:latin typeface="楷体_GB2312" pitchFamily="49" charset="-122"/>
                <a:ea typeface="楷体_GB2312" pitchFamily="49" charset="-122"/>
              </a:rPr>
              <a:t>数组名即指针常量，指针常量算术运算</a:t>
            </a:r>
            <a:endParaRPr lang="en-US" altLang="zh-CN" b="1" dirty="0">
              <a:solidFill>
                <a:srgbClr val="007434"/>
              </a:solidFill>
              <a:latin typeface="楷体_GB2312" pitchFamily="49" charset="-122"/>
              <a:ea typeface="楷体_GB2312" pitchFamily="49" charset="-122"/>
            </a:endParaRPr>
          </a:p>
          <a:p>
            <a:pPr lvl="1">
              <a:lnSpc>
                <a:spcPct val="130000"/>
              </a:lnSpc>
            </a:pPr>
            <a:r>
              <a:rPr lang="zh-CN" altLang="en-US" dirty="0"/>
              <a:t>指针变量方式</a:t>
            </a:r>
            <a:endParaRPr lang="en-US" altLang="zh-CN" dirty="0"/>
          </a:p>
          <a:p>
            <a:pPr lvl="2">
              <a:lnSpc>
                <a:spcPct val="130000"/>
              </a:lnSpc>
              <a:buFont typeface="Wingdings" pitchFamily="2" charset="2"/>
              <a:buChar char="ü"/>
            </a:pPr>
            <a:r>
              <a:rPr lang="zh-CN" altLang="en-US" b="1" dirty="0">
                <a:solidFill>
                  <a:srgbClr val="007434"/>
                </a:solidFill>
                <a:latin typeface="楷体_GB2312" pitchFamily="49" charset="-122"/>
                <a:ea typeface="楷体_GB2312" pitchFamily="49" charset="-122"/>
              </a:rPr>
              <a:t>将数组首地址赋予指针变量</a:t>
            </a:r>
            <a:endParaRPr lang="en-US" altLang="zh-CN" b="1" dirty="0">
              <a:solidFill>
                <a:srgbClr val="007434"/>
              </a:solidFill>
              <a:latin typeface="楷体_GB2312" pitchFamily="49" charset="-122"/>
              <a:ea typeface="楷体_GB2312" pitchFamily="49" charset="-122"/>
            </a:endParaRPr>
          </a:p>
          <a:p>
            <a:pPr lvl="3">
              <a:lnSpc>
                <a:spcPct val="130000"/>
              </a:lnSpc>
              <a:buFont typeface="Arial" panose="020B0604020202020204" pitchFamily="34" charset="0"/>
              <a:buChar char="•"/>
            </a:pPr>
            <a:r>
              <a:rPr lang="zh-CN" altLang="en-US" dirty="0"/>
              <a:t>指针变量算术运算</a:t>
            </a:r>
            <a:endParaRPr lang="en-US" altLang="zh-CN" dirty="0"/>
          </a:p>
          <a:p>
            <a:pPr lvl="3">
              <a:lnSpc>
                <a:spcPct val="130000"/>
              </a:lnSpc>
              <a:buFont typeface="Arial" panose="020B0604020202020204" pitchFamily="34" charset="0"/>
              <a:buChar char="•"/>
            </a:pPr>
            <a:r>
              <a:rPr lang="zh-CN" altLang="en-US" dirty="0"/>
              <a:t>指针变量下标方式</a:t>
            </a:r>
            <a:endParaRPr lang="en-US" altLang="zh-CN" dirty="0"/>
          </a:p>
          <a:p>
            <a:pPr marL="457200" lvl="1" indent="0">
              <a:lnSpc>
                <a:spcPct val="130000"/>
              </a:lnSpc>
              <a:buNone/>
            </a:pPr>
            <a:r>
              <a:rPr lang="zh-CN" altLang="en-US" b="1" dirty="0">
                <a:latin typeface="楷体_GB2312" pitchFamily="49" charset="-122"/>
                <a:ea typeface="楷体_GB2312" pitchFamily="49" charset="-122"/>
              </a:rPr>
              <a:t>指针算术运算：加、减、增量、减量</a:t>
            </a:r>
            <a:endParaRPr lang="en-US" altLang="zh-CN" b="1" dirty="0">
              <a:latin typeface="楷体_GB2312" pitchFamily="49" charset="-122"/>
              <a:ea typeface="楷体_GB2312" pitchFamily="49" charset="-122"/>
            </a:endParaRPr>
          </a:p>
          <a:p>
            <a:pPr lvl="2">
              <a:lnSpc>
                <a:spcPct val="130000"/>
              </a:lnSpc>
              <a:buFont typeface="Wingdings" pitchFamily="2" charset="2"/>
              <a:buChar char="ü"/>
            </a:pPr>
            <a:r>
              <a:rPr lang="zh-CN" altLang="en-US" b="1" dirty="0">
                <a:latin typeface="楷体_GB2312" pitchFamily="49" charset="-122"/>
                <a:ea typeface="楷体_GB2312" pitchFamily="49" charset="-122"/>
              </a:rPr>
              <a:t>指针移动的字节数与数组数据类型有关</a:t>
            </a:r>
          </a:p>
          <a:p>
            <a:pPr lvl="2">
              <a:lnSpc>
                <a:spcPct val="130000"/>
              </a:lnSpc>
              <a:buFont typeface="Wingdings" pitchFamily="2" charset="2"/>
              <a:buChar char="ü"/>
            </a:pPr>
            <a:endParaRPr lang="zh-CN" altLang="en-US" b="1" dirty="0">
              <a:latin typeface="楷体_GB2312" pitchFamily="49" charset="-122"/>
              <a:ea typeface="楷体_GB2312" pitchFamily="49" charset="-122"/>
            </a:endParaRPr>
          </a:p>
          <a:p>
            <a:pPr lvl="4">
              <a:lnSpc>
                <a:spcPct val="130000"/>
              </a:lnSpc>
              <a:buFont typeface="Wingdings" pitchFamily="2" charset="2"/>
              <a:buChar char="ü"/>
            </a:pPr>
            <a:endParaRPr lang="en-US" altLang="zh-CN" b="1" dirty="0">
              <a:solidFill>
                <a:srgbClr val="007434"/>
              </a:solidFill>
              <a:latin typeface="楷体_GB2312" pitchFamily="49" charset="-122"/>
              <a:ea typeface="楷体_GB2312" pitchFamily="49" charset="-122"/>
            </a:endParaRPr>
          </a:p>
        </p:txBody>
      </p:sp>
      <p:sp>
        <p:nvSpPr>
          <p:cNvPr id="15" name="矩形 14">
            <a:hlinkClick r:id="" action="ppaction://noaction"/>
            <a:extLst>
              <a:ext uri="{FF2B5EF4-FFF2-40B4-BE49-F238E27FC236}">
                <a16:creationId xmlns:a16="http://schemas.microsoft.com/office/drawing/2014/main" id="{538EA9F6-7030-4478-90DF-E688335D97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94146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变量存储回顾</a:t>
            </a:r>
            <a:endParaRPr lang="en-US" altLang="zh-CN" dirty="0"/>
          </a:p>
        </p:txBody>
      </p:sp>
      <p:pic>
        <p:nvPicPr>
          <p:cNvPr id="15" name="Picture 3"/>
          <p:cNvPicPr>
            <a:picLocks noChangeAspect="1" noChangeArrowheads="1"/>
          </p:cNvPicPr>
          <p:nvPr/>
        </p:nvPicPr>
        <p:blipFill rotWithShape="1">
          <a:blip r:embed="rId4" cstate="print"/>
          <a:srcRect r="-806" b="64961"/>
          <a:stretch/>
        </p:blipFill>
        <p:spPr bwMode="auto">
          <a:xfrm>
            <a:off x="4049108" y="4205530"/>
            <a:ext cx="623672" cy="1397030"/>
          </a:xfrm>
          <a:prstGeom prst="rect">
            <a:avLst/>
          </a:prstGeom>
          <a:noFill/>
          <a:ln w="9525">
            <a:noFill/>
            <a:miter lim="800000"/>
            <a:headEnd/>
            <a:tailEnd/>
          </a:ln>
          <a:effectLst/>
        </p:spPr>
      </p:pic>
      <p:pic>
        <p:nvPicPr>
          <p:cNvPr id="16" name="Picture 6"/>
          <p:cNvPicPr>
            <a:picLocks noChangeAspect="1" noChangeArrowheads="1"/>
          </p:cNvPicPr>
          <p:nvPr/>
        </p:nvPicPr>
        <p:blipFill rotWithShape="1">
          <a:blip r:embed="rId5" cstate="print"/>
          <a:srcRect b="65024"/>
          <a:stretch/>
        </p:blipFill>
        <p:spPr bwMode="auto">
          <a:xfrm>
            <a:off x="1788959" y="4206912"/>
            <a:ext cx="2031738" cy="1394531"/>
          </a:xfrm>
          <a:prstGeom prst="rect">
            <a:avLst/>
          </a:prstGeom>
          <a:noFill/>
          <a:ln w="9525">
            <a:noFill/>
            <a:miter lim="800000"/>
            <a:headEnd/>
            <a:tailEnd/>
          </a:ln>
          <a:effectLst/>
        </p:spPr>
      </p:pic>
      <p:sp>
        <p:nvSpPr>
          <p:cNvPr id="26" name="内容占位符 2"/>
          <p:cNvSpPr txBox="1">
            <a:spLocks/>
          </p:cNvSpPr>
          <p:nvPr/>
        </p:nvSpPr>
        <p:spPr bwMode="auto">
          <a:xfrm>
            <a:off x="921834" y="1858145"/>
            <a:ext cx="7599866" cy="210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12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声明两个整型变量并赋值</a:t>
            </a:r>
            <a:endParaRPr lang="en-US" altLang="zh-CN" dirty="0"/>
          </a:p>
          <a:p>
            <a:pPr marL="457200" lvl="1" indent="0">
              <a:spcBef>
                <a:spcPts val="1200"/>
              </a:spcBef>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 </a:t>
            </a:r>
          </a:p>
          <a:p>
            <a:pPr marL="457200" lvl="1" indent="0">
              <a:spcBef>
                <a:spcPts val="600"/>
              </a:spcBef>
              <a:buNone/>
            </a:pPr>
            <a:r>
              <a:rPr lang="en-US" altLang="zh-CN" b="1" dirty="0">
                <a:latin typeface="Courier New" pitchFamily="49" charset="0"/>
                <a:cs typeface="Courier New" pitchFamily="49" charset="0"/>
              </a:rPr>
              <a:t>  a = 100;</a:t>
            </a:r>
          </a:p>
          <a:p>
            <a:pPr marL="457200" lvl="1" indent="0">
              <a:spcBef>
                <a:spcPts val="600"/>
              </a:spcBef>
              <a:buNone/>
            </a:pPr>
            <a:r>
              <a:rPr lang="en-US" altLang="zh-CN" b="1" dirty="0">
                <a:latin typeface="Courier New" pitchFamily="49" charset="0"/>
                <a:cs typeface="Courier New" pitchFamily="49" charset="0"/>
              </a:rPr>
              <a:t>  b = 150;</a:t>
            </a:r>
          </a:p>
          <a:p>
            <a:pPr lvl="2">
              <a:lnSpc>
                <a:spcPct val="130000"/>
              </a:lnSpc>
            </a:pPr>
            <a:endParaRPr lang="zh-CN" altLang="en-US" dirty="0"/>
          </a:p>
        </p:txBody>
      </p:sp>
      <p:pic>
        <p:nvPicPr>
          <p:cNvPr id="19" name="Picture 4"/>
          <p:cNvPicPr>
            <a:picLocks noChangeAspect="1" noChangeArrowheads="1"/>
          </p:cNvPicPr>
          <p:nvPr/>
        </p:nvPicPr>
        <p:blipFill>
          <a:blip r:embed="rId6" cstate="print"/>
          <a:srcRect/>
          <a:stretch>
            <a:fillRect/>
          </a:stretch>
        </p:blipFill>
        <p:spPr bwMode="auto">
          <a:xfrm>
            <a:off x="5091171" y="4781641"/>
            <a:ext cx="725621" cy="724146"/>
          </a:xfrm>
          <a:prstGeom prst="rect">
            <a:avLst/>
          </a:prstGeom>
          <a:noFill/>
          <a:ln w="9525">
            <a:noFill/>
            <a:miter lim="800000"/>
            <a:headEnd/>
            <a:tailEnd/>
          </a:ln>
          <a:effectLst/>
        </p:spPr>
      </p:pic>
      <p:pic>
        <p:nvPicPr>
          <p:cNvPr id="20" name="Picture 5"/>
          <p:cNvPicPr>
            <a:picLocks noChangeAspect="1" noChangeArrowheads="1"/>
          </p:cNvPicPr>
          <p:nvPr/>
        </p:nvPicPr>
        <p:blipFill rotWithShape="1">
          <a:blip r:embed="rId7" cstate="print"/>
          <a:srcRect b="65028"/>
          <a:stretch/>
        </p:blipFill>
        <p:spPr bwMode="auto">
          <a:xfrm>
            <a:off x="6035058" y="4195077"/>
            <a:ext cx="1168630" cy="1394356"/>
          </a:xfrm>
          <a:prstGeom prst="rect">
            <a:avLst/>
          </a:prstGeom>
          <a:noFill/>
          <a:ln w="9525">
            <a:noFill/>
            <a:miter lim="800000"/>
            <a:headEnd/>
            <a:tailEnd/>
          </a:ln>
          <a:effectLst/>
        </p:spPr>
      </p:pic>
      <p:sp>
        <p:nvSpPr>
          <p:cNvPr id="17" name="矩形 16">
            <a:hlinkClick r:id="rId8" action="ppaction://hlinksldjump"/>
            <a:extLst>
              <a:ext uri="{FF2B5EF4-FFF2-40B4-BE49-F238E27FC236}">
                <a16:creationId xmlns:a16="http://schemas.microsoft.com/office/drawing/2014/main" id="{01FDE9D8-AE23-46B8-9198-518117485B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8" name="矩形 17">
            <a:hlinkClick r:id="" action="ppaction://noaction"/>
            <a:extLst>
              <a:ext uri="{FF2B5EF4-FFF2-40B4-BE49-F238E27FC236}">
                <a16:creationId xmlns:a16="http://schemas.microsoft.com/office/drawing/2014/main" id="{B809A6E9-2571-479B-B647-840462ADE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1" name="矩形 20">
            <a:hlinkClick r:id="" action="ppaction://noaction"/>
            <a:extLst>
              <a:ext uri="{FF2B5EF4-FFF2-40B4-BE49-F238E27FC236}">
                <a16:creationId xmlns:a16="http://schemas.microsoft.com/office/drawing/2014/main" id="{39B8C6AD-54EF-454A-A558-4118608C3C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2" name="矩形 21">
            <a:hlinkClick r:id="" action="ppaction://noaction"/>
            <a:extLst>
              <a:ext uri="{FF2B5EF4-FFF2-40B4-BE49-F238E27FC236}">
                <a16:creationId xmlns:a16="http://schemas.microsoft.com/office/drawing/2014/main" id="{F2A0BD51-D018-4242-9B62-06E3507B47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3" name="矩形 22">
            <a:hlinkClick r:id="" action="ppaction://noaction"/>
            <a:extLst>
              <a:ext uri="{FF2B5EF4-FFF2-40B4-BE49-F238E27FC236}">
                <a16:creationId xmlns:a16="http://schemas.microsoft.com/office/drawing/2014/main" id="{42E8136E-C006-48F8-80D0-25595A68BF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a:extLst>
              <a:ext uri="{FF2B5EF4-FFF2-40B4-BE49-F238E27FC236}">
                <a16:creationId xmlns:a16="http://schemas.microsoft.com/office/drawing/2014/main" id="{0B65CE8B-2BD6-47FF-8999-32F0DE90F2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a:extLst>
              <a:ext uri="{FF2B5EF4-FFF2-40B4-BE49-F238E27FC236}">
                <a16:creationId xmlns:a16="http://schemas.microsoft.com/office/drawing/2014/main" id="{3E78F30B-DDB1-404C-A1EB-97B3986699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D53AA856-F7A3-45D6-9D02-CCEF473887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559166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a:xfrm>
            <a:off x="457200" y="2258958"/>
            <a:ext cx="5326971" cy="370890"/>
          </a:xfrm>
        </p:spPr>
        <p:txBody>
          <a:bodyPr/>
          <a:lstStyle/>
          <a:p>
            <a:pPr marL="457200" lvl="1" indent="0">
              <a:buNone/>
            </a:pPr>
            <a:r>
              <a:rPr lang="zh-CN" altLang="en-US" dirty="0"/>
              <a:t>数组</a:t>
            </a:r>
            <a:r>
              <a:rPr lang="en-US" altLang="zh-CN" dirty="0">
                <a:latin typeface="Courier New" pitchFamily="49" charset="0"/>
                <a:cs typeface="Courier New" pitchFamily="49" charset="0"/>
              </a:rPr>
              <a:t>a</a:t>
            </a:r>
            <a:r>
              <a:rPr lang="zh-CN" altLang="en-US" dirty="0"/>
              <a:t>，指向数组</a:t>
            </a:r>
            <a:r>
              <a:rPr lang="en-US" altLang="zh-CN" dirty="0">
                <a:latin typeface="Courier New" pitchFamily="49" charset="0"/>
                <a:cs typeface="Courier New" pitchFamily="49" charset="0"/>
              </a:rPr>
              <a:t>a</a:t>
            </a:r>
            <a:r>
              <a:rPr lang="zh-CN" altLang="en-US" dirty="0">
                <a:latin typeface="Courier New" pitchFamily="49" charset="0"/>
                <a:cs typeface="Courier New" pitchFamily="49" charset="0"/>
              </a:rPr>
              <a:t>首地址</a:t>
            </a:r>
            <a:r>
              <a:rPr lang="zh-CN" altLang="en-US" dirty="0"/>
              <a:t>的指针</a:t>
            </a:r>
            <a:r>
              <a:rPr lang="en-US" altLang="zh-CN" dirty="0">
                <a:latin typeface="Courier New" pitchFamily="49" charset="0"/>
                <a:cs typeface="Courier New" pitchFamily="49" charset="0"/>
              </a:rPr>
              <a:t>p</a:t>
            </a:r>
          </a:p>
        </p:txBody>
      </p:sp>
      <p:graphicFrame>
        <p:nvGraphicFramePr>
          <p:cNvPr id="35" name="表格 34"/>
          <p:cNvGraphicFramePr>
            <a:graphicFrameLocks noGrp="1"/>
          </p:cNvGraphicFramePr>
          <p:nvPr/>
        </p:nvGraphicFramePr>
        <p:xfrm>
          <a:off x="566834" y="3305433"/>
          <a:ext cx="8208000" cy="118872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20000"/>
                    </a:ext>
                  </a:extLst>
                </a:gridCol>
                <a:gridCol w="2052000">
                  <a:extLst>
                    <a:ext uri="{9D8B030D-6E8A-4147-A177-3AD203B41FA5}">
                      <a16:colId xmlns:a16="http://schemas.microsoft.com/office/drawing/2014/main" val="20001"/>
                    </a:ext>
                  </a:extLst>
                </a:gridCol>
                <a:gridCol w="2052000">
                  <a:extLst>
                    <a:ext uri="{9D8B030D-6E8A-4147-A177-3AD203B41FA5}">
                      <a16:colId xmlns:a16="http://schemas.microsoft.com/office/drawing/2014/main" val="20002"/>
                    </a:ext>
                  </a:extLst>
                </a:gridCol>
                <a:gridCol w="2052000">
                  <a:extLst>
                    <a:ext uri="{9D8B030D-6E8A-4147-A177-3AD203B41FA5}">
                      <a16:colId xmlns:a16="http://schemas.microsoft.com/office/drawing/2014/main" val="20003"/>
                    </a:ext>
                  </a:extLst>
                </a:gridCol>
              </a:tblGrid>
              <a:tr h="360000">
                <a:tc gridSpan="2">
                  <a:txBody>
                    <a:bodyPr/>
                    <a:lstStyle/>
                    <a:p>
                      <a:pPr algn="ctr"/>
                      <a:r>
                        <a:rPr lang="zh-CN" altLang="en-US" sz="2000" b="1" dirty="0"/>
                        <a:t>下标访问</a:t>
                      </a:r>
                    </a:p>
                  </a:txBody>
                  <a:tcPr/>
                </a:tc>
                <a:tc hMerge="1">
                  <a:txBody>
                    <a:bodyPr/>
                    <a:lstStyle/>
                    <a:p>
                      <a:endParaRPr lang="zh-CN" altLang="en-US" dirty="0"/>
                    </a:p>
                  </a:txBody>
                  <a:tcPr/>
                </a:tc>
                <a:tc gridSpan="2">
                  <a:txBody>
                    <a:bodyPr/>
                    <a:lstStyle/>
                    <a:p>
                      <a:pPr algn="ctr"/>
                      <a:r>
                        <a:rPr lang="zh-CN" altLang="en-US" sz="2000" dirty="0"/>
                        <a:t>指针访问</a:t>
                      </a:r>
                    </a:p>
                  </a:txBody>
                  <a:tcPr/>
                </a:tc>
                <a:tc hMerge="1">
                  <a:txBody>
                    <a:bodyPr/>
                    <a:lstStyle/>
                    <a:p>
                      <a:endParaRPr lang="zh-CN" altLang="en-US" dirty="0"/>
                    </a:p>
                  </a:txBody>
                  <a:tcPr/>
                </a:tc>
                <a:extLst>
                  <a:ext uri="{0D108BD9-81ED-4DB2-BD59-A6C34878D82A}">
                    <a16:rowId xmlns:a16="http://schemas.microsoft.com/office/drawing/2014/main" val="10000"/>
                  </a:ext>
                </a:extLst>
              </a:tr>
              <a:tr h="360000">
                <a:tc>
                  <a:txBody>
                    <a:bodyPr/>
                    <a:lstStyle/>
                    <a:p>
                      <a:pPr algn="ctr"/>
                      <a:r>
                        <a:rPr lang="zh-CN" altLang="en-US" sz="2000" b="1" dirty="0">
                          <a:latin typeface="楷体_GB2312" pitchFamily="49" charset="-122"/>
                          <a:ea typeface="楷体_GB2312" pitchFamily="49" charset="-122"/>
                        </a:rPr>
                        <a:t>数组下标</a:t>
                      </a:r>
                    </a:p>
                  </a:txBody>
                  <a:tcPr/>
                </a:tc>
                <a:tc>
                  <a:txBody>
                    <a:bodyPr/>
                    <a:lstStyle/>
                    <a:p>
                      <a:pPr algn="ctr"/>
                      <a:r>
                        <a:rPr lang="zh-CN" altLang="en-US" sz="2000" b="1" dirty="0">
                          <a:latin typeface="楷体_GB2312" pitchFamily="49" charset="-122"/>
                          <a:ea typeface="楷体_GB2312" pitchFamily="49" charset="-122"/>
                        </a:rPr>
                        <a:t>指针变量下标</a:t>
                      </a:r>
                    </a:p>
                  </a:txBody>
                  <a:tcPr/>
                </a:tc>
                <a:tc>
                  <a:txBody>
                    <a:bodyPr/>
                    <a:lstStyle/>
                    <a:p>
                      <a:pPr algn="ctr"/>
                      <a:r>
                        <a:rPr lang="zh-CN" altLang="en-US" sz="2000" b="1" dirty="0">
                          <a:latin typeface="楷体_GB2312" pitchFamily="49" charset="-122"/>
                          <a:ea typeface="楷体_GB2312" pitchFamily="49" charset="-122"/>
                        </a:rPr>
                        <a:t>指针常量</a:t>
                      </a:r>
                    </a:p>
                  </a:txBody>
                  <a:tcPr/>
                </a:tc>
                <a:tc>
                  <a:txBody>
                    <a:bodyPr/>
                    <a:lstStyle/>
                    <a:p>
                      <a:pPr algn="ctr"/>
                      <a:r>
                        <a:rPr lang="zh-CN" altLang="en-US" sz="2000" b="1" dirty="0">
                          <a:latin typeface="楷体_GB2312" pitchFamily="49" charset="-122"/>
                          <a:ea typeface="楷体_GB2312" pitchFamily="49" charset="-122"/>
                        </a:rPr>
                        <a:t>指针变量</a:t>
                      </a:r>
                    </a:p>
                  </a:txBody>
                  <a:tcPr/>
                </a:tc>
                <a:extLst>
                  <a:ext uri="{0D108BD9-81ED-4DB2-BD59-A6C34878D82A}">
                    <a16:rowId xmlns:a16="http://schemas.microsoft.com/office/drawing/2014/main" val="10001"/>
                  </a:ext>
                </a:extLst>
              </a:tr>
              <a:tr h="360000">
                <a:tc>
                  <a:txBody>
                    <a:bodyPr/>
                    <a:lstStyle/>
                    <a:p>
                      <a:pPr algn="ctr"/>
                      <a:r>
                        <a:rPr lang="en-US" altLang="zh-CN" sz="2000" b="1" dirty="0">
                          <a:solidFill>
                            <a:srgbClr val="C00000"/>
                          </a:solidFill>
                          <a:latin typeface="Courier New" pitchFamily="49" charset="0"/>
                          <a:cs typeface="Courier New" pitchFamily="49" charset="0"/>
                        </a:rPr>
                        <a:t>a[</a:t>
                      </a:r>
                      <a:r>
                        <a:rPr lang="en-US" altLang="zh-CN" sz="2000" b="1" dirty="0" err="1">
                          <a:solidFill>
                            <a:srgbClr val="C00000"/>
                          </a:solidFill>
                          <a:latin typeface="Courier New" pitchFamily="49" charset="0"/>
                          <a:cs typeface="Courier New" pitchFamily="49" charset="0"/>
                        </a:rPr>
                        <a:t>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p[</a:t>
                      </a:r>
                      <a:r>
                        <a:rPr lang="en-US" altLang="zh-CN" sz="2000" b="1" dirty="0" err="1">
                          <a:solidFill>
                            <a:srgbClr val="C00000"/>
                          </a:solidFill>
                          <a:latin typeface="Courier New" pitchFamily="49" charset="0"/>
                          <a:cs typeface="Courier New" pitchFamily="49" charset="0"/>
                        </a:rPr>
                        <a:t>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a:t>
                      </a:r>
                      <a:r>
                        <a:rPr lang="en-US" altLang="zh-CN" sz="2000" b="1" dirty="0" err="1">
                          <a:solidFill>
                            <a:srgbClr val="C00000"/>
                          </a:solidFill>
                          <a:latin typeface="Courier New" pitchFamily="49" charset="0"/>
                          <a:cs typeface="Courier New" pitchFamily="49" charset="0"/>
                        </a:rPr>
                        <a:t>a+i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a:t>
                      </a:r>
                      <a:r>
                        <a:rPr lang="en-US" altLang="zh-CN" sz="2000" b="1" dirty="0" err="1">
                          <a:solidFill>
                            <a:srgbClr val="C00000"/>
                          </a:solidFill>
                          <a:latin typeface="Courier New" pitchFamily="49" charset="0"/>
                          <a:cs typeface="Courier New" pitchFamily="49" charset="0"/>
                        </a:rPr>
                        <a:t>p+i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extLst>
                  <a:ext uri="{0D108BD9-81ED-4DB2-BD59-A6C34878D82A}">
                    <a16:rowId xmlns:a16="http://schemas.microsoft.com/office/drawing/2014/main" val="10002"/>
                  </a:ext>
                </a:extLst>
              </a:tr>
            </a:tbl>
          </a:graphicData>
        </a:graphic>
      </p:graphicFrame>
      <p:sp>
        <p:nvSpPr>
          <p:cNvPr id="13" name="矩形 12">
            <a:hlinkClick r:id="rId2" action="ppaction://hlinksldjump"/>
            <a:extLst>
              <a:ext uri="{FF2B5EF4-FFF2-40B4-BE49-F238E27FC236}">
                <a16:creationId xmlns:a16="http://schemas.microsoft.com/office/drawing/2014/main" id="{CA80545F-2825-4442-A26A-8209139B81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EC1C7540-A98A-4F07-858B-713C5559A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CD52AD12-93A0-46D0-BF80-496DF2EA2D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5221577E-CA03-4B63-9BE1-231E4C0FD3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F5FE8FC0-1C75-449C-A506-CD04F985D3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A133580C-CCF3-4E2A-9B93-85550099CA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D46C06B7-1F3E-4ED9-AF20-75591B386B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0" name="矩形 19">
            <a:hlinkClick r:id="" action="ppaction://noaction"/>
            <a:extLst>
              <a:ext uri="{FF2B5EF4-FFF2-40B4-BE49-F238E27FC236}">
                <a16:creationId xmlns:a16="http://schemas.microsoft.com/office/drawing/2014/main" id="{5ECCEE7B-0024-4487-9AEE-59C05EC9ACC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89032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graphicFrame>
        <p:nvGraphicFramePr>
          <p:cNvPr id="4" name="表格 3"/>
          <p:cNvGraphicFramePr>
            <a:graphicFrameLocks noGrp="1"/>
          </p:cNvGraphicFramePr>
          <p:nvPr/>
        </p:nvGraphicFramePr>
        <p:xfrm>
          <a:off x="2448339" y="2568088"/>
          <a:ext cx="3887870" cy="3169920"/>
        </p:xfrm>
        <a:graphic>
          <a:graphicData uri="http://schemas.openxmlformats.org/drawingml/2006/table">
            <a:tbl>
              <a:tblPr firstRow="1" bandRow="1">
                <a:tableStyleId>{5940675A-B579-460E-94D1-54222C63F5DA}</a:tableStyleId>
              </a:tblPr>
              <a:tblGrid>
                <a:gridCol w="3887870">
                  <a:extLst>
                    <a:ext uri="{9D8B030D-6E8A-4147-A177-3AD203B41FA5}">
                      <a16:colId xmlns:a16="http://schemas.microsoft.com/office/drawing/2014/main" val="1937364849"/>
                    </a:ext>
                  </a:extLst>
                </a:gridCol>
              </a:tblGrid>
              <a:tr h="360000">
                <a:tc>
                  <a:txBody>
                    <a:bodyPr/>
                    <a:lstStyle/>
                    <a:p>
                      <a:pPr marL="0" lvl="1" indent="0" algn="l" rtl="0" eaLnBrk="0" fontAlgn="base" hangingPunct="0">
                        <a:spcBef>
                          <a:spcPct val="20000"/>
                        </a:spcBef>
                        <a:spcAft>
                          <a:spcPct val="0"/>
                        </a:spcAft>
                        <a:buFont typeface="Arial" charset="0"/>
                        <a:buNone/>
                      </a:pPr>
                      <a:r>
                        <a:rPr lang="en-US" altLang="zh-CN" sz="2000" kern="1200" dirty="0">
                          <a:solidFill>
                            <a:schemeClr val="tx1"/>
                          </a:solidFill>
                          <a:latin typeface="Courier New" pitchFamily="49" charset="0"/>
                          <a:ea typeface="黑体" pitchFamily="2" charset="-122"/>
                          <a:cs typeface="Courier New" pitchFamily="49" charset="0"/>
                        </a:rPr>
                        <a:t>a[0], p[0],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a,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p</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859118453"/>
                  </a:ext>
                </a:extLst>
              </a:tr>
              <a:tr h="360000">
                <a:tc>
                  <a:txBody>
                    <a:bodyPr/>
                    <a:lstStyle/>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en-US" altLang="zh-CN" sz="2000" kern="1200" dirty="0">
                          <a:solidFill>
                            <a:schemeClr val="tx1"/>
                          </a:solidFill>
                          <a:latin typeface="Courier New" pitchFamily="49" charset="0"/>
                          <a:ea typeface="黑体" pitchFamily="2" charset="-122"/>
                          <a:cs typeface="Courier New" pitchFamily="49" charset="0"/>
                        </a:rPr>
                        <a:t>a[1], p[1],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a+1</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p+1</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93367466"/>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73616461"/>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871295895"/>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037192746"/>
                  </a:ext>
                </a:extLst>
              </a:tr>
              <a:tr h="360000">
                <a:tc>
                  <a:txBody>
                    <a:bodyPr/>
                    <a:lstStyle/>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en-US" altLang="zh-CN" sz="2000" kern="1200" dirty="0">
                          <a:solidFill>
                            <a:schemeClr val="tx1"/>
                          </a:solidFill>
                          <a:latin typeface="Courier New" pitchFamily="49" charset="0"/>
                          <a:ea typeface="黑体" pitchFamily="2" charset="-122"/>
                          <a:cs typeface="Courier New" pitchFamily="49" charset="0"/>
                        </a:rPr>
                        <a:t>a[</a:t>
                      </a:r>
                      <a:r>
                        <a:rPr lang="en-US" altLang="zh-CN" sz="2000" kern="1200" dirty="0" err="1">
                          <a:solidFill>
                            <a:schemeClr val="tx1"/>
                          </a:solidFill>
                          <a:latin typeface="Courier New" pitchFamily="49" charset="0"/>
                          <a:ea typeface="黑体" pitchFamily="2" charset="-122"/>
                          <a:cs typeface="Courier New" pitchFamily="49" charset="0"/>
                        </a:rPr>
                        <a:t>i</a:t>
                      </a:r>
                      <a:r>
                        <a:rPr lang="en-US" altLang="zh-CN" sz="2000" kern="1200" dirty="0">
                          <a:solidFill>
                            <a:schemeClr val="tx1"/>
                          </a:solidFill>
                          <a:latin typeface="Courier New" pitchFamily="49" charset="0"/>
                          <a:ea typeface="黑体" pitchFamily="2" charset="-122"/>
                          <a:cs typeface="Courier New" pitchFamily="49" charset="0"/>
                        </a:rPr>
                        <a:t>], p[</a:t>
                      </a:r>
                      <a:r>
                        <a:rPr lang="en-US" altLang="zh-CN" sz="2000" kern="1200" dirty="0" err="1">
                          <a:solidFill>
                            <a:schemeClr val="tx1"/>
                          </a:solidFill>
                          <a:latin typeface="Courier New" pitchFamily="49" charset="0"/>
                          <a:ea typeface="黑体" pitchFamily="2" charset="-122"/>
                          <a:cs typeface="Courier New" pitchFamily="49" charset="0"/>
                        </a:rPr>
                        <a:t>i</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err="1">
                          <a:solidFill>
                            <a:schemeClr val="tx1"/>
                          </a:solidFill>
                          <a:latin typeface="Courier New" pitchFamily="49" charset="0"/>
                          <a:ea typeface="黑体" pitchFamily="2" charset="-122"/>
                          <a:cs typeface="Courier New" pitchFamily="49" charset="0"/>
                        </a:rPr>
                        <a:t>a+i</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err="1">
                          <a:solidFill>
                            <a:schemeClr val="tx1"/>
                          </a:solidFill>
                          <a:latin typeface="Courier New" pitchFamily="49" charset="0"/>
                          <a:ea typeface="黑体" pitchFamily="2" charset="-122"/>
                          <a:cs typeface="Courier New" pitchFamily="49" charset="0"/>
                        </a:rPr>
                        <a:t>p+i</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530130108"/>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985177914"/>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263649312"/>
                  </a:ext>
                </a:extLst>
              </a:tr>
            </a:tbl>
          </a:graphicData>
        </a:graphic>
      </p:graphicFrame>
      <p:sp>
        <p:nvSpPr>
          <p:cNvPr id="13" name="文本框 12"/>
          <p:cNvSpPr txBox="1"/>
          <p:nvPr/>
        </p:nvSpPr>
        <p:spPr>
          <a:xfrm>
            <a:off x="472109" y="2286011"/>
            <a:ext cx="1331844" cy="2779222"/>
          </a:xfrm>
          <a:prstGeom prst="rect">
            <a:avLst/>
          </a:prstGeom>
          <a:noFill/>
        </p:spPr>
        <p:txBody>
          <a:bodyPr wrap="square" rtlCol="0">
            <a:spAutoFit/>
          </a:bodyPr>
          <a:lstStyle/>
          <a:p>
            <a:pPr algn="ctr">
              <a:lnSpc>
                <a:spcPct val="145000"/>
              </a:lnSpc>
            </a:pPr>
            <a:r>
              <a:rPr lang="en-US" altLang="zh-CN" dirty="0">
                <a:latin typeface="Courier New" pitchFamily="49" charset="0"/>
                <a:ea typeface="黑体" pitchFamily="2" charset="-122"/>
                <a:cs typeface="Courier New" pitchFamily="49" charset="0"/>
              </a:rPr>
              <a:t>a, p</a:t>
            </a:r>
          </a:p>
          <a:p>
            <a:pPr>
              <a:lnSpc>
                <a:spcPct val="145000"/>
              </a:lnSpc>
            </a:pPr>
            <a:r>
              <a:rPr lang="en-US" altLang="zh-CN" dirty="0">
                <a:latin typeface="Courier New" pitchFamily="49" charset="0"/>
                <a:ea typeface="黑体" pitchFamily="2" charset="-122"/>
                <a:cs typeface="Courier New" pitchFamily="49" charset="0"/>
              </a:rPr>
              <a:t>a+1, p+1</a:t>
            </a: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r>
              <a:rPr lang="en-US" altLang="zh-CN" dirty="0" err="1">
                <a:latin typeface="Courier New" pitchFamily="49" charset="0"/>
                <a:ea typeface="黑体" pitchFamily="2" charset="-122"/>
                <a:cs typeface="Courier New" pitchFamily="49" charset="0"/>
              </a:rPr>
              <a:t>a+i</a:t>
            </a:r>
            <a:r>
              <a:rPr lang="en-US" altLang="zh-CN" dirty="0">
                <a:latin typeface="Courier New" pitchFamily="49" charset="0"/>
                <a:ea typeface="黑体" pitchFamily="2" charset="-122"/>
                <a:cs typeface="Courier New" pitchFamily="49" charset="0"/>
              </a:rPr>
              <a:t>, </a:t>
            </a:r>
            <a:r>
              <a:rPr lang="en-US" altLang="zh-CN" dirty="0" err="1">
                <a:latin typeface="Courier New" pitchFamily="49" charset="0"/>
                <a:ea typeface="黑体" pitchFamily="2" charset="-122"/>
                <a:cs typeface="Courier New" pitchFamily="49" charset="0"/>
              </a:rPr>
              <a:t>p+i</a:t>
            </a:r>
            <a:endParaRPr lang="en-US" altLang="zh-CN" dirty="0">
              <a:latin typeface="Courier New" pitchFamily="49" charset="0"/>
              <a:ea typeface="黑体" pitchFamily="2" charset="-122"/>
              <a:cs typeface="Courier New" pitchFamily="49" charset="0"/>
            </a:endParaRPr>
          </a:p>
          <a:p>
            <a:endParaRPr lang="zh-CN" altLang="en-US" dirty="0"/>
          </a:p>
        </p:txBody>
      </p:sp>
      <p:cxnSp>
        <p:nvCxnSpPr>
          <p:cNvPr id="15" name="直接箭头连接符 14"/>
          <p:cNvCxnSpPr/>
          <p:nvPr/>
        </p:nvCxnSpPr>
        <p:spPr>
          <a:xfrm>
            <a:off x="1729408" y="2573057"/>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1729407" y="2973936"/>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1729407" y="4551359"/>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6369324" y="2568088"/>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H="1">
            <a:off x="6369323" y="2968967"/>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6369323" y="4546390"/>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6968153" y="2286011"/>
            <a:ext cx="1718647" cy="2502223"/>
          </a:xfrm>
          <a:prstGeom prst="rect">
            <a:avLst/>
          </a:prstGeom>
          <a:noFill/>
        </p:spPr>
        <p:txBody>
          <a:bodyPr wrap="square" rtlCol="0">
            <a:spAutoFit/>
          </a:bodyPr>
          <a:lstStyle/>
          <a:p>
            <a:pPr algn="ctr">
              <a:lnSpc>
                <a:spcPct val="145000"/>
              </a:lnSpc>
            </a:pPr>
            <a:r>
              <a:rPr lang="en-US" altLang="zh-CN" dirty="0">
                <a:latin typeface="Courier New" pitchFamily="49" charset="0"/>
                <a:ea typeface="黑体" pitchFamily="2" charset="-122"/>
                <a:cs typeface="Courier New" pitchFamily="49" charset="0"/>
              </a:rPr>
              <a:t>&amp;a[0], &amp;p[0] &amp;a[1], &amp;p[1] </a:t>
            </a: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r>
              <a:rPr lang="en-US" altLang="zh-CN" dirty="0">
                <a:latin typeface="Courier New" pitchFamily="49" charset="0"/>
                <a:ea typeface="黑体" pitchFamily="2" charset="-122"/>
                <a:cs typeface="Courier New" pitchFamily="49" charset="0"/>
              </a:rPr>
              <a:t>&amp;a[</a:t>
            </a:r>
            <a:r>
              <a:rPr lang="en-US" altLang="zh-CN" dirty="0" err="1">
                <a:latin typeface="Courier New" pitchFamily="49" charset="0"/>
                <a:ea typeface="黑体" pitchFamily="2" charset="-122"/>
                <a:cs typeface="Courier New" pitchFamily="49" charset="0"/>
              </a:rPr>
              <a:t>i</a:t>
            </a:r>
            <a:r>
              <a:rPr lang="en-US" altLang="zh-CN" dirty="0">
                <a:latin typeface="Courier New" pitchFamily="49" charset="0"/>
                <a:ea typeface="黑体" pitchFamily="2" charset="-122"/>
                <a:cs typeface="Courier New" pitchFamily="49" charset="0"/>
              </a:rPr>
              <a:t>], &amp;p[</a:t>
            </a:r>
            <a:r>
              <a:rPr lang="en-US" altLang="zh-CN" dirty="0" err="1">
                <a:latin typeface="Courier New" pitchFamily="49" charset="0"/>
                <a:ea typeface="黑体" pitchFamily="2" charset="-122"/>
                <a:cs typeface="Courier New" pitchFamily="49" charset="0"/>
              </a:rPr>
              <a:t>i</a:t>
            </a:r>
            <a:r>
              <a:rPr lang="en-US" altLang="zh-CN" dirty="0">
                <a:latin typeface="Courier New" pitchFamily="49" charset="0"/>
                <a:ea typeface="黑体" pitchFamily="2" charset="-122"/>
                <a:cs typeface="Courier New" pitchFamily="49" charset="0"/>
              </a:rPr>
              <a:t>]</a:t>
            </a:r>
            <a:endParaRPr lang="zh-CN" altLang="en-US" dirty="0"/>
          </a:p>
        </p:txBody>
      </p:sp>
      <p:sp>
        <p:nvSpPr>
          <p:cNvPr id="31" name="文本框 30"/>
          <p:cNvSpPr txBox="1"/>
          <p:nvPr/>
        </p:nvSpPr>
        <p:spPr>
          <a:xfrm>
            <a:off x="3856397" y="2198756"/>
            <a:ext cx="1162878" cy="369332"/>
          </a:xfrm>
          <a:prstGeom prst="rect">
            <a:avLst/>
          </a:prstGeom>
          <a:noFill/>
        </p:spPr>
        <p:txBody>
          <a:bodyPr wrap="square" rtlCol="0">
            <a:spAutoFit/>
          </a:bodyPr>
          <a:lstStyle/>
          <a:p>
            <a:r>
              <a:rPr lang="zh-CN" altLang="en-US" dirty="0">
                <a:solidFill>
                  <a:srgbClr val="FF0000"/>
                </a:solidFill>
              </a:rPr>
              <a:t>数组</a:t>
            </a:r>
            <a:r>
              <a:rPr lang="en-US" altLang="zh-CN" dirty="0">
                <a:solidFill>
                  <a:srgbClr val="FF0000"/>
                </a:solidFill>
                <a:latin typeface="Courier New" panose="02070309020205020404" pitchFamily="49" charset="0"/>
                <a:cs typeface="Courier New" panose="02070309020205020404" pitchFamily="49" charset="0"/>
              </a:rPr>
              <a:t>a</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21" name="矩形 20">
            <a:hlinkClick r:id="rId2" action="ppaction://hlinksldjump"/>
            <a:extLst>
              <a:ext uri="{FF2B5EF4-FFF2-40B4-BE49-F238E27FC236}">
                <a16:creationId xmlns:a16="http://schemas.microsoft.com/office/drawing/2014/main" id="{0FA54BF3-9AAD-45F0-B587-A5F85E503A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2F7C211A-5460-44C9-B9C2-311C6015BE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3" name="矩形 22">
            <a:hlinkClick r:id="" action="ppaction://noaction"/>
            <a:extLst>
              <a:ext uri="{FF2B5EF4-FFF2-40B4-BE49-F238E27FC236}">
                <a16:creationId xmlns:a16="http://schemas.microsoft.com/office/drawing/2014/main" id="{F127C416-3D72-477B-9C3A-8326EB14C4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4" name="矩形 23">
            <a:hlinkClick r:id="" action="ppaction://noaction"/>
            <a:extLst>
              <a:ext uri="{FF2B5EF4-FFF2-40B4-BE49-F238E27FC236}">
                <a16:creationId xmlns:a16="http://schemas.microsoft.com/office/drawing/2014/main" id="{02640C4E-E27C-4090-B1AC-2D9EC87141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30" name="矩形 29">
            <a:hlinkClick r:id="" action="ppaction://noaction"/>
            <a:extLst>
              <a:ext uri="{FF2B5EF4-FFF2-40B4-BE49-F238E27FC236}">
                <a16:creationId xmlns:a16="http://schemas.microsoft.com/office/drawing/2014/main" id="{A7DF0756-E838-48C7-8C7F-D9EDB3D644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33" name="矩形 32">
            <a:hlinkClick r:id="" action="ppaction://noaction"/>
            <a:extLst>
              <a:ext uri="{FF2B5EF4-FFF2-40B4-BE49-F238E27FC236}">
                <a16:creationId xmlns:a16="http://schemas.microsoft.com/office/drawing/2014/main" id="{C7F0E7AA-E37B-45F0-8ED5-796DB5DF04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34" name="矩形 33">
            <a:hlinkClick r:id="" action="ppaction://noaction"/>
            <a:extLst>
              <a:ext uri="{FF2B5EF4-FFF2-40B4-BE49-F238E27FC236}">
                <a16:creationId xmlns:a16="http://schemas.microsoft.com/office/drawing/2014/main" id="{72E87C6D-9B1E-4A54-BCFC-71F478FC6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35" name="矩形 34">
            <a:hlinkClick r:id="" action="ppaction://noaction"/>
            <a:extLst>
              <a:ext uri="{FF2B5EF4-FFF2-40B4-BE49-F238E27FC236}">
                <a16:creationId xmlns:a16="http://schemas.microsoft.com/office/drawing/2014/main" id="{F1D1967D-BAB4-4A30-A386-35FB5A74AE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02667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9634" y="1033653"/>
            <a:ext cx="8928992" cy="538236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6.6】</a:t>
            </a:r>
            <a:r>
              <a:rPr lang="zh-CN" altLang="en-US" dirty="0">
                <a:solidFill>
                  <a:srgbClr val="C00000"/>
                </a:solidFill>
              </a:rPr>
              <a:t>指针访问数组元素</a:t>
            </a:r>
            <a:endParaRPr lang="en-US" altLang="zh-CN" dirty="0">
              <a:solidFill>
                <a:srgbClr val="C00000"/>
              </a:solidFill>
            </a:endParaRPr>
          </a:p>
          <a:p>
            <a:pPr algn="just">
              <a:lnSpc>
                <a:spcPct val="110000"/>
              </a:lnSpc>
              <a:spcBef>
                <a:spcPts val="0"/>
              </a:spcBef>
              <a:buNone/>
            </a:pPr>
            <a:r>
              <a:rPr kumimoji="1" lang="en-US" altLang="zh-CN" sz="2000" b="1" dirty="0">
                <a:solidFill>
                  <a:srgbClr val="0000FF"/>
                </a:solidFill>
                <a:latin typeface="Courier New" pitchFamily="49" charset="0"/>
                <a:cs typeface="Courier New" pitchFamily="49" charset="0"/>
              </a:rPr>
              <a:t>#include </a:t>
            </a:r>
            <a:r>
              <a:rPr kumimoji="1" lang="en-US" altLang="zh-CN" sz="2000" b="1" dirty="0">
                <a:latin typeface="Courier New" pitchFamily="49" charset="0"/>
                <a:cs typeface="Courier New" pitchFamily="49" charset="0"/>
              </a:rPr>
              <a:t>&lt;</a:t>
            </a:r>
            <a:r>
              <a:rPr kumimoji="1" lang="en-US" altLang="zh-CN" sz="2000" b="1" dirty="0" err="1">
                <a:latin typeface="Courier New" pitchFamily="49" charset="0"/>
                <a:cs typeface="Courier New" pitchFamily="49" charset="0"/>
              </a:rPr>
              <a:t>iostream</a:t>
            </a:r>
            <a:r>
              <a:rPr kumimoji="1" lang="en-US" altLang="zh-CN" sz="2000" b="1" dirty="0">
                <a:latin typeface="Courier New" pitchFamily="49" charset="0"/>
                <a:cs typeface="Courier New" pitchFamily="49" charset="0"/>
              </a:rPr>
              <a:t>&gt;</a:t>
            </a:r>
          </a:p>
          <a:p>
            <a:pPr algn="just">
              <a:lnSpc>
                <a:spcPct val="110000"/>
              </a:lnSpc>
              <a:spcBef>
                <a:spcPts val="0"/>
              </a:spcBef>
              <a:buNone/>
            </a:pPr>
            <a:r>
              <a:rPr kumimoji="1" lang="en-US" altLang="zh-CN" sz="2000" b="1" dirty="0">
                <a:solidFill>
                  <a:srgbClr val="0000FF"/>
                </a:solidFill>
                <a:latin typeface="Courier New" pitchFamily="49" charset="0"/>
                <a:cs typeface="Courier New" pitchFamily="49" charset="0"/>
              </a:rPr>
              <a:t>using namespace </a:t>
            </a:r>
            <a:r>
              <a:rPr kumimoji="1" lang="en-US" altLang="zh-CN" sz="2000" b="1" dirty="0">
                <a:latin typeface="Courier New" pitchFamily="49" charset="0"/>
                <a:cs typeface="Courier New" pitchFamily="49" charset="0"/>
              </a:rPr>
              <a:t>std;</a:t>
            </a:r>
          </a:p>
          <a:p>
            <a:pPr algn="just">
              <a:lnSpc>
                <a:spcPct val="110000"/>
              </a:lnSpc>
              <a:spcBef>
                <a:spcPts val="0"/>
              </a:spcBef>
              <a:buNone/>
            </a:pP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main(){</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i,fibon</a:t>
            </a:r>
            <a:r>
              <a:rPr kumimoji="1" lang="en-US" altLang="zh-CN" sz="2000" b="1" dirty="0">
                <a:latin typeface="Courier New" pitchFamily="49" charset="0"/>
                <a:cs typeface="Courier New" pitchFamily="49" charset="0"/>
              </a:rPr>
              <a:t>[10]={0,1,1,2,3,5,8,13,21,34},*pfib1,*pfib2;</a:t>
            </a:r>
          </a:p>
          <a:p>
            <a:pPr algn="just">
              <a:lnSpc>
                <a:spcPct val="110000"/>
              </a:lnSpc>
              <a:spcBef>
                <a:spcPts val="0"/>
              </a:spcBef>
              <a:buNone/>
            </a:pPr>
            <a:r>
              <a:rPr kumimoji="1" lang="en-US" altLang="zh-CN" sz="2000" b="1" dirty="0">
                <a:latin typeface="Courier New" pitchFamily="49" charset="0"/>
                <a:cs typeface="Courier New" pitchFamily="49" charset="0"/>
              </a:rPr>
              <a:t>  pfib1=pfib2=</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a:t>
            </a:r>
            <a:r>
              <a:rPr kumimoji="1" lang="zh-CN" altLang="en-US" sz="2000" b="1" dirty="0">
                <a:solidFill>
                  <a:srgbClr val="008000"/>
                </a:solidFill>
                <a:latin typeface="Courier New" pitchFamily="49" charset="0"/>
                <a:cs typeface="Courier New" pitchFamily="49" charset="0"/>
              </a:rPr>
              <a:t>也可以用</a:t>
            </a:r>
            <a:r>
              <a:rPr kumimoji="1" lang="en-US" altLang="zh-CN" sz="2000" b="1" dirty="0">
                <a:solidFill>
                  <a:srgbClr val="008000"/>
                </a:solidFill>
                <a:latin typeface="Courier New" pitchFamily="49" charset="0"/>
                <a:cs typeface="Courier New" pitchFamily="49" charset="0"/>
              </a:rPr>
              <a:t>pfib1=pfib2=&amp;</a:t>
            </a:r>
            <a:r>
              <a:rPr kumimoji="1" lang="en-US" altLang="zh-CN" sz="2000" b="1" dirty="0" err="1">
                <a:solidFill>
                  <a:srgbClr val="008000"/>
                </a:solidFill>
                <a:latin typeface="Courier New" pitchFamily="49" charset="0"/>
                <a:cs typeface="Courier New" pitchFamily="49" charset="0"/>
              </a:rPr>
              <a:t>fibon</a:t>
            </a:r>
            <a:r>
              <a:rPr kumimoji="1" lang="en-US" altLang="zh-CN" sz="2000" b="1" dirty="0">
                <a:solidFill>
                  <a:srgbClr val="008000"/>
                </a:solidFill>
                <a:latin typeface="Courier New" pitchFamily="49" charset="0"/>
                <a:cs typeface="Courier New" pitchFamily="49" charset="0"/>
              </a:rPr>
              <a:t>[0]</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使用数组显示斐波那契数列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]&lt;&lt;'\t'&lt;&lt;pfib1[</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chemeClr val="tx2"/>
                </a:solidFill>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使用指针显示斐波那契数列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a:solidFill>
                  <a:srgbClr val="FF0000"/>
                </a:solidFill>
                <a:latin typeface="Courier New" pitchFamily="49" charset="0"/>
                <a:cs typeface="Courier New" pitchFamily="49" charset="0"/>
              </a:rPr>
              <a:t>*(</a:t>
            </a:r>
            <a:r>
              <a:rPr kumimoji="1" lang="en-US" altLang="zh-CN" sz="2000" b="1" dirty="0" err="1">
                <a:solidFill>
                  <a:srgbClr val="FF0000"/>
                </a:solidFill>
                <a:latin typeface="Courier New" pitchFamily="49" charset="0"/>
                <a:cs typeface="Courier New" pitchFamily="49" charset="0"/>
              </a:rPr>
              <a:t>fibon+i</a:t>
            </a:r>
            <a:r>
              <a:rPr kumimoji="1" lang="en-US" altLang="zh-CN" sz="2000" b="1" dirty="0">
                <a:latin typeface="Courier New" pitchFamily="49" charset="0"/>
                <a:cs typeface="Courier New" pitchFamily="49" charset="0"/>
              </a:rPr>
              <a:t>)&lt;&lt;'\t'&lt;&lt;</a:t>
            </a:r>
            <a:r>
              <a:rPr kumimoji="1" lang="en-US" altLang="zh-CN" sz="2000" b="1" dirty="0">
                <a:solidFill>
                  <a:srgbClr val="FF0000"/>
                </a:solidFill>
                <a:latin typeface="Courier New" pitchFamily="49" charset="0"/>
                <a:cs typeface="Courier New" pitchFamily="49" charset="0"/>
              </a:rPr>
              <a:t>*pfib2</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显示指针相减</a:t>
            </a:r>
            <a:r>
              <a:rPr kumimoji="1" lang="en-US" altLang="zh-CN" sz="2000" b="1" dirty="0">
                <a:latin typeface="Courier New" pitchFamily="49" charset="0"/>
                <a:cs typeface="Courier New" pitchFamily="49" charset="0"/>
              </a:rPr>
              <a:t>,</a:t>
            </a:r>
            <a:r>
              <a:rPr kumimoji="1" lang="zh-CN" altLang="en-US" sz="2000" b="1" dirty="0">
                <a:latin typeface="Courier New" pitchFamily="49" charset="0"/>
                <a:cs typeface="Courier New" pitchFamily="49" charset="0"/>
              </a:rPr>
              <a:t>应为数组长度</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&lt;&lt;pfib2-pfib1&lt;&lt;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//pfib2</a:t>
            </a:r>
            <a:r>
              <a:rPr kumimoji="1" lang="zh-CN" altLang="en-US" sz="2000" b="1" dirty="0">
                <a:solidFill>
                  <a:srgbClr val="008000"/>
                </a:solidFill>
                <a:latin typeface="Courier New" pitchFamily="49" charset="0"/>
                <a:cs typeface="Courier New" pitchFamily="49" charset="0"/>
              </a:rPr>
              <a:t>已指向数组末尾，</a:t>
            </a:r>
            <a:r>
              <a:rPr kumimoji="1" lang="en-US" altLang="zh-CN" sz="2000" b="1" dirty="0">
                <a:solidFill>
                  <a:srgbClr val="008000"/>
                </a:solidFill>
                <a:latin typeface="Courier New" pitchFamily="49" charset="0"/>
                <a:cs typeface="Courier New" pitchFamily="49" charset="0"/>
              </a:rPr>
              <a:t>10</a:t>
            </a:r>
          </a:p>
          <a:p>
            <a:pPr algn="just">
              <a:lnSpc>
                <a:spcPct val="110000"/>
              </a:lnSpc>
              <a:spcBef>
                <a:spcPts val="0"/>
              </a:spcBef>
              <a:buNone/>
            </a:pPr>
            <a:r>
              <a:rPr kumimoji="1" lang="zh-CN" altLang="en-US"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return</a:t>
            </a:r>
            <a:r>
              <a:rPr kumimoji="1" lang="en-US" altLang="zh-CN" sz="2000" b="1" dirty="0">
                <a:solidFill>
                  <a:srgbClr val="0000CC"/>
                </a:solidFill>
                <a:latin typeface="Courier New" pitchFamily="49" charset="0"/>
                <a:cs typeface="Courier New" pitchFamily="49" charset="0"/>
              </a:rPr>
              <a:t> </a:t>
            </a:r>
            <a:r>
              <a:rPr kumimoji="1" lang="en-US" altLang="zh-CN" sz="2000" b="1" dirty="0">
                <a:latin typeface="Courier New" pitchFamily="49" charset="0"/>
                <a:cs typeface="Courier New" pitchFamily="49" charset="0"/>
              </a:rPr>
              <a:t>0;</a:t>
            </a:r>
          </a:p>
          <a:p>
            <a:pPr algn="just">
              <a:lnSpc>
                <a:spcPct val="110000"/>
              </a:lnSpc>
              <a:spcBef>
                <a:spcPts val="0"/>
              </a:spcBef>
              <a:buNone/>
            </a:pPr>
            <a:r>
              <a:rPr kumimoji="1" lang="en-US" altLang="zh-CN" sz="2000" b="1" dirty="0">
                <a:latin typeface="Courier New" pitchFamily="49" charset="0"/>
                <a:cs typeface="Courier New" pitchFamily="49" charset="0"/>
              </a:rPr>
              <a:t>}</a:t>
            </a:r>
            <a:endParaRPr lang="en-US" altLang="zh-CN" b="1" dirty="0"/>
          </a:p>
        </p:txBody>
      </p:sp>
      <p:sp>
        <p:nvSpPr>
          <p:cNvPr id="12" name="矩形 11">
            <a:hlinkClick r:id="rId2" action="ppaction://hlinksldjump"/>
            <a:extLst>
              <a:ext uri="{FF2B5EF4-FFF2-40B4-BE49-F238E27FC236}">
                <a16:creationId xmlns:a16="http://schemas.microsoft.com/office/drawing/2014/main" id="{2BB5D876-8E9F-47AF-A2AE-E1EEAC6928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7AC7389-B475-47B4-8C94-3197098EEC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1599E388-DE80-4577-A3B0-1AF841A548A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90E1E56F-3EAA-48B7-8630-BAE7B7098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7F2DFD5-060F-4863-BA46-6353E0D024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7" name="矩形 16">
            <a:hlinkClick r:id="" action="ppaction://noaction"/>
            <a:extLst>
              <a:ext uri="{FF2B5EF4-FFF2-40B4-BE49-F238E27FC236}">
                <a16:creationId xmlns:a16="http://schemas.microsoft.com/office/drawing/2014/main" id="{6018D8BA-09AB-46FF-A7B0-10C681268D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8" name="矩形 17">
            <a:hlinkClick r:id="" action="ppaction://noaction"/>
            <a:extLst>
              <a:ext uri="{FF2B5EF4-FFF2-40B4-BE49-F238E27FC236}">
                <a16:creationId xmlns:a16="http://schemas.microsoft.com/office/drawing/2014/main" id="{464B7BFC-4552-42CC-B956-F6147009E9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9" name="矩形 18">
            <a:hlinkClick r:id="" action="ppaction://noaction"/>
            <a:extLst>
              <a:ext uri="{FF2B5EF4-FFF2-40B4-BE49-F238E27FC236}">
                <a16:creationId xmlns:a16="http://schemas.microsoft.com/office/drawing/2014/main" id="{6386DA7B-7909-465D-BCE8-C4FF3E384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166403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sp>
        <p:nvSpPr>
          <p:cNvPr id="3" name="内容占位符 2"/>
          <p:cNvSpPr>
            <a:spLocks noGrp="1"/>
          </p:cNvSpPr>
          <p:nvPr>
            <p:ph idx="1"/>
          </p:nvPr>
        </p:nvSpPr>
        <p:spPr>
          <a:xfrm>
            <a:off x="457200" y="1839962"/>
            <a:ext cx="8229600" cy="2778872"/>
          </a:xfrm>
        </p:spPr>
        <p:txBody>
          <a:bodyPr/>
          <a:lstStyle/>
          <a:p>
            <a:r>
              <a:rPr lang="zh-CN" altLang="en-US" sz="2400" dirty="0"/>
              <a:t>将二维数组首地址赋予指针</a:t>
            </a:r>
            <a:endParaRPr lang="en-US" altLang="zh-CN" sz="2400" dirty="0"/>
          </a:p>
          <a:p>
            <a:r>
              <a:rPr lang="zh-CN" altLang="en-US" sz="2400" dirty="0"/>
              <a:t>按照一维数组的存储方式移动指针</a:t>
            </a:r>
            <a:endParaRPr lang="en-US" altLang="zh-CN" sz="2400" dirty="0"/>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A[3][4]={……}</a:t>
            </a:r>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*pa=A[0];</a:t>
            </a:r>
            <a:r>
              <a:rPr lang="en-US" altLang="zh-CN" sz="2800" b="1" dirty="0">
                <a:solidFill>
                  <a:srgbClr val="00B050"/>
                </a:solidFill>
                <a:latin typeface="Courier New" pitchFamily="49" charset="0"/>
                <a:cs typeface="Courier New" pitchFamily="49" charset="0"/>
              </a:rPr>
              <a:t>//</a:t>
            </a:r>
            <a:r>
              <a:rPr lang="en-US" altLang="zh-CN" sz="2800" b="1" dirty="0" err="1">
                <a:solidFill>
                  <a:srgbClr val="00B050"/>
                </a:solidFill>
                <a:latin typeface="Courier New" pitchFamily="49" charset="0"/>
                <a:cs typeface="Courier New" pitchFamily="49" charset="0"/>
              </a:rPr>
              <a:t>int</a:t>
            </a:r>
            <a:r>
              <a:rPr lang="en-US" altLang="zh-CN" sz="2800" b="1" dirty="0">
                <a:solidFill>
                  <a:srgbClr val="00B050"/>
                </a:solidFill>
                <a:latin typeface="Courier New" pitchFamily="49" charset="0"/>
                <a:cs typeface="Courier New" pitchFamily="49" charset="0"/>
              </a:rPr>
              <a:t> *pa = A,</a:t>
            </a:r>
            <a:r>
              <a:rPr lang="zh-CN" altLang="en-US" sz="2800" b="1" dirty="0">
                <a:solidFill>
                  <a:srgbClr val="00B050"/>
                </a:solidFill>
                <a:latin typeface="Courier New" pitchFamily="49" charset="0"/>
                <a:cs typeface="Courier New" pitchFamily="49" charset="0"/>
              </a:rPr>
              <a:t>错误！</a:t>
            </a:r>
            <a:endParaRPr lang="en-US" altLang="zh-CN" sz="2800" b="1" dirty="0">
              <a:solidFill>
                <a:srgbClr val="00B050"/>
              </a:solidFill>
              <a:latin typeface="Courier New" pitchFamily="49" charset="0"/>
              <a:cs typeface="Courier New" pitchFamily="49" charset="0"/>
            </a:endParaRPr>
          </a:p>
          <a:p>
            <a:pPr lvl="2">
              <a:buNone/>
            </a:pP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(;pa&lt;A[0]+12;pa++)</a:t>
            </a:r>
          </a:p>
          <a:p>
            <a:pPr lvl="2">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&lt;&lt;*pa&lt;&lt;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lvl="2">
              <a:buNone/>
            </a:pPr>
            <a:endParaRPr lang="en-US" altLang="zh-CN" sz="2400" b="1" dirty="0">
              <a:latin typeface="Courier New" pitchFamily="49" charset="0"/>
              <a:cs typeface="Courier New" pitchFamily="49" charset="0"/>
            </a:endParaRPr>
          </a:p>
          <a:p>
            <a:pPr lvl="2">
              <a:buNone/>
            </a:pPr>
            <a:endParaRPr lang="en-US" altLang="zh-CN" sz="2400" b="1" dirty="0">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6304564" y="5023955"/>
          <a:ext cx="2129668" cy="1112520"/>
        </p:xfrm>
        <a:graphic>
          <a:graphicData uri="http://schemas.openxmlformats.org/drawingml/2006/table">
            <a:tbl>
              <a:tblPr firstRow="1" bandRow="1">
                <a:tableStyleId>{5940675A-B579-460E-94D1-54222C63F5DA}</a:tableStyleId>
              </a:tblPr>
              <a:tblGrid>
                <a:gridCol w="532417">
                  <a:extLst>
                    <a:ext uri="{9D8B030D-6E8A-4147-A177-3AD203B41FA5}">
                      <a16:colId xmlns:a16="http://schemas.microsoft.com/office/drawing/2014/main" val="270392583"/>
                    </a:ext>
                  </a:extLst>
                </a:gridCol>
                <a:gridCol w="532417">
                  <a:extLst>
                    <a:ext uri="{9D8B030D-6E8A-4147-A177-3AD203B41FA5}">
                      <a16:colId xmlns:a16="http://schemas.microsoft.com/office/drawing/2014/main" val="1434027444"/>
                    </a:ext>
                  </a:extLst>
                </a:gridCol>
                <a:gridCol w="532417">
                  <a:extLst>
                    <a:ext uri="{9D8B030D-6E8A-4147-A177-3AD203B41FA5}">
                      <a16:colId xmlns:a16="http://schemas.microsoft.com/office/drawing/2014/main" val="4116405787"/>
                    </a:ext>
                  </a:extLst>
                </a:gridCol>
                <a:gridCol w="532417">
                  <a:extLst>
                    <a:ext uri="{9D8B030D-6E8A-4147-A177-3AD203B41FA5}">
                      <a16:colId xmlns:a16="http://schemas.microsoft.com/office/drawing/2014/main" val="1514545731"/>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84666596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7789386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923878570"/>
                  </a:ext>
                </a:extLst>
              </a:tr>
            </a:tbl>
          </a:graphicData>
        </a:graphic>
      </p:graphicFrame>
      <p:sp>
        <p:nvSpPr>
          <p:cNvPr id="5" name="文本框 4"/>
          <p:cNvSpPr txBox="1"/>
          <p:nvPr/>
        </p:nvSpPr>
        <p:spPr>
          <a:xfrm>
            <a:off x="5490684" y="4872020"/>
            <a:ext cx="579749" cy="425373"/>
          </a:xfrm>
          <a:prstGeom prst="rect">
            <a:avLst/>
          </a:prstGeom>
          <a:noFill/>
        </p:spPr>
        <p:txBody>
          <a:bodyPr wrap="square" rtlCol="0">
            <a:spAutoFit/>
          </a:bodyPr>
          <a:lstStyle/>
          <a:p>
            <a:pPr>
              <a:lnSpc>
                <a:spcPct val="135000"/>
              </a:lnSpc>
            </a:pPr>
            <a:r>
              <a:rPr lang="en-US" altLang="zh-CN" dirty="0"/>
              <a:t>A[0]</a:t>
            </a:r>
          </a:p>
        </p:txBody>
      </p:sp>
      <p:sp>
        <p:nvSpPr>
          <p:cNvPr id="14" name="文本框 13"/>
          <p:cNvSpPr txBox="1"/>
          <p:nvPr/>
        </p:nvSpPr>
        <p:spPr>
          <a:xfrm>
            <a:off x="6139751" y="4351697"/>
            <a:ext cx="329625" cy="369332"/>
          </a:xfrm>
          <a:prstGeom prst="rect">
            <a:avLst/>
          </a:prstGeom>
          <a:noFill/>
        </p:spPr>
        <p:txBody>
          <a:bodyPr wrap="square" rtlCol="0">
            <a:spAutoFit/>
          </a:bodyPr>
          <a:lstStyle/>
          <a:p>
            <a:r>
              <a:rPr lang="en-US" altLang="zh-CN" dirty="0"/>
              <a:t>A</a:t>
            </a:r>
            <a:endParaRPr lang="zh-CN" altLang="en-US" dirty="0"/>
          </a:p>
        </p:txBody>
      </p:sp>
      <p:cxnSp>
        <p:nvCxnSpPr>
          <p:cNvPr id="16" name="直接箭头连接符 15"/>
          <p:cNvCxnSpPr/>
          <p:nvPr/>
        </p:nvCxnSpPr>
        <p:spPr>
          <a:xfrm>
            <a:off x="6304564" y="4731883"/>
            <a:ext cx="0" cy="292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6064535" y="5023955"/>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hlinkClick r:id="rId4" action="ppaction://hlinksldjump"/>
            <a:extLst>
              <a:ext uri="{FF2B5EF4-FFF2-40B4-BE49-F238E27FC236}">
                <a16:creationId xmlns:a16="http://schemas.microsoft.com/office/drawing/2014/main" id="{5E30FF9B-C838-4658-9631-7E2CDAC7B6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 action="ppaction://noaction"/>
            <a:extLst>
              <a:ext uri="{FF2B5EF4-FFF2-40B4-BE49-F238E27FC236}">
                <a16:creationId xmlns:a16="http://schemas.microsoft.com/office/drawing/2014/main" id="{AAB0066A-44A5-4464-A33D-632F715A78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a:extLst>
              <a:ext uri="{FF2B5EF4-FFF2-40B4-BE49-F238E27FC236}">
                <a16:creationId xmlns:a16="http://schemas.microsoft.com/office/drawing/2014/main" id="{58D75743-08BA-404B-A16A-C8DD067E84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a:extLst>
              <a:ext uri="{FF2B5EF4-FFF2-40B4-BE49-F238E27FC236}">
                <a16:creationId xmlns:a16="http://schemas.microsoft.com/office/drawing/2014/main" id="{60140182-5C42-47CB-A657-F79123AA2E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BC81F344-6F2A-42F8-970B-8F6152F83A7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3" name="矩形 22">
            <a:hlinkClick r:id="" action="ppaction://noaction"/>
            <a:extLst>
              <a:ext uri="{FF2B5EF4-FFF2-40B4-BE49-F238E27FC236}">
                <a16:creationId xmlns:a16="http://schemas.microsoft.com/office/drawing/2014/main" id="{ED101031-AB3B-4CC8-957E-6A027B69D8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4" name="矩形 23">
            <a:hlinkClick r:id="" action="ppaction://noaction"/>
            <a:extLst>
              <a:ext uri="{FF2B5EF4-FFF2-40B4-BE49-F238E27FC236}">
                <a16:creationId xmlns:a16="http://schemas.microsoft.com/office/drawing/2014/main" id="{295FAF4B-125D-404C-B664-AA11D259E6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5" name="矩形 24">
            <a:hlinkClick r:id="" action="ppaction://noaction"/>
            <a:extLst>
              <a:ext uri="{FF2B5EF4-FFF2-40B4-BE49-F238E27FC236}">
                <a16:creationId xmlns:a16="http://schemas.microsoft.com/office/drawing/2014/main" id="{1B0511A3-30E0-4B4B-9FDE-30FBF5D5E4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37591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graphicFrame>
        <p:nvGraphicFramePr>
          <p:cNvPr id="4" name="表格 3"/>
          <p:cNvGraphicFramePr>
            <a:graphicFrameLocks noGrp="1"/>
          </p:cNvGraphicFramePr>
          <p:nvPr/>
        </p:nvGraphicFramePr>
        <p:xfrm>
          <a:off x="6499244" y="2935674"/>
          <a:ext cx="2129668" cy="1112520"/>
        </p:xfrm>
        <a:graphic>
          <a:graphicData uri="http://schemas.openxmlformats.org/drawingml/2006/table">
            <a:tbl>
              <a:tblPr firstRow="1" bandRow="1">
                <a:tableStyleId>{5940675A-B579-460E-94D1-54222C63F5DA}</a:tableStyleId>
              </a:tblPr>
              <a:tblGrid>
                <a:gridCol w="532417">
                  <a:extLst>
                    <a:ext uri="{9D8B030D-6E8A-4147-A177-3AD203B41FA5}">
                      <a16:colId xmlns:a16="http://schemas.microsoft.com/office/drawing/2014/main" val="270392583"/>
                    </a:ext>
                  </a:extLst>
                </a:gridCol>
                <a:gridCol w="532417">
                  <a:extLst>
                    <a:ext uri="{9D8B030D-6E8A-4147-A177-3AD203B41FA5}">
                      <a16:colId xmlns:a16="http://schemas.microsoft.com/office/drawing/2014/main" val="1434027444"/>
                    </a:ext>
                  </a:extLst>
                </a:gridCol>
                <a:gridCol w="532417">
                  <a:extLst>
                    <a:ext uri="{9D8B030D-6E8A-4147-A177-3AD203B41FA5}">
                      <a16:colId xmlns:a16="http://schemas.microsoft.com/office/drawing/2014/main" val="4116405787"/>
                    </a:ext>
                  </a:extLst>
                </a:gridCol>
                <a:gridCol w="532417">
                  <a:extLst>
                    <a:ext uri="{9D8B030D-6E8A-4147-A177-3AD203B41FA5}">
                      <a16:colId xmlns:a16="http://schemas.microsoft.com/office/drawing/2014/main" val="1514545731"/>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84666596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77893860"/>
                  </a:ext>
                </a:extLst>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923878570"/>
                  </a:ext>
                </a:extLst>
              </a:tr>
            </a:tbl>
          </a:graphicData>
        </a:graphic>
      </p:graphicFrame>
      <p:sp>
        <p:nvSpPr>
          <p:cNvPr id="5" name="文本框 4"/>
          <p:cNvSpPr txBox="1"/>
          <p:nvPr/>
        </p:nvSpPr>
        <p:spPr>
          <a:xfrm>
            <a:off x="5685364" y="2783739"/>
            <a:ext cx="579749" cy="1214179"/>
          </a:xfrm>
          <a:prstGeom prst="rect">
            <a:avLst/>
          </a:prstGeom>
          <a:noFill/>
        </p:spPr>
        <p:txBody>
          <a:bodyPr wrap="square" rtlCol="0">
            <a:spAutoFit/>
          </a:bodyPr>
          <a:lstStyle/>
          <a:p>
            <a:pPr>
              <a:lnSpc>
                <a:spcPct val="135000"/>
              </a:lnSpc>
            </a:pPr>
            <a:r>
              <a:rPr lang="en-US" altLang="zh-CN" dirty="0"/>
              <a:t>A[0]</a:t>
            </a:r>
          </a:p>
          <a:p>
            <a:pPr>
              <a:lnSpc>
                <a:spcPct val="135000"/>
              </a:lnSpc>
            </a:pPr>
            <a:r>
              <a:rPr lang="en-US" altLang="zh-CN" dirty="0"/>
              <a:t>A[1]</a:t>
            </a:r>
          </a:p>
          <a:p>
            <a:pPr>
              <a:lnSpc>
                <a:spcPct val="135000"/>
              </a:lnSpc>
            </a:pPr>
            <a:r>
              <a:rPr lang="en-US" altLang="zh-CN" dirty="0"/>
              <a:t>A[2]</a:t>
            </a:r>
          </a:p>
        </p:txBody>
      </p:sp>
      <p:sp>
        <p:nvSpPr>
          <p:cNvPr id="14" name="文本框 13"/>
          <p:cNvSpPr txBox="1"/>
          <p:nvPr/>
        </p:nvSpPr>
        <p:spPr>
          <a:xfrm>
            <a:off x="6334431" y="2263416"/>
            <a:ext cx="329625" cy="369332"/>
          </a:xfrm>
          <a:prstGeom prst="rect">
            <a:avLst/>
          </a:prstGeom>
          <a:noFill/>
        </p:spPr>
        <p:txBody>
          <a:bodyPr wrap="square" rtlCol="0">
            <a:spAutoFit/>
          </a:bodyPr>
          <a:lstStyle/>
          <a:p>
            <a:r>
              <a:rPr lang="en-US" altLang="zh-CN" dirty="0"/>
              <a:t>A</a:t>
            </a:r>
            <a:endParaRPr lang="zh-CN" altLang="en-US" dirty="0"/>
          </a:p>
        </p:txBody>
      </p:sp>
      <p:cxnSp>
        <p:nvCxnSpPr>
          <p:cNvPr id="16" name="直接箭头连接符 15"/>
          <p:cNvCxnSpPr/>
          <p:nvPr/>
        </p:nvCxnSpPr>
        <p:spPr>
          <a:xfrm>
            <a:off x="6499244" y="2643602"/>
            <a:ext cx="0" cy="292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6259215" y="2935674"/>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6259215" y="3306349"/>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259215" y="3682925"/>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119819" y="1939925"/>
            <a:ext cx="5332487" cy="4216539"/>
          </a:xfrm>
          <a:prstGeom prst="rect">
            <a:avLst/>
          </a:prstGeom>
        </p:spPr>
        <p:txBody>
          <a:bodyPr wrap="square">
            <a:spAutoFit/>
          </a:bodyPr>
          <a:lstStyle/>
          <a:p>
            <a:pPr marL="742950" lvl="1" indent="-285750" eaLnBrk="0" fontAlgn="base" hangingPunct="0">
              <a:lnSpc>
                <a:spcPct val="130000"/>
              </a:lnSpc>
              <a:spcBef>
                <a:spcPct val="20000"/>
              </a:spcBef>
              <a:spcAft>
                <a:spcPct val="0"/>
              </a:spcAft>
              <a:buFont typeface="Arial" charset="0"/>
              <a:buChar char="•"/>
            </a:pPr>
            <a:r>
              <a:rPr lang="zh-CN" altLang="en-US" sz="2000" dirty="0">
                <a:ea typeface="黑体" pitchFamily="2" charset="-122"/>
              </a:rPr>
              <a:t>二维数组</a:t>
            </a:r>
            <a:r>
              <a:rPr lang="en-US" altLang="zh-CN" sz="2000" dirty="0">
                <a:ea typeface="黑体" pitchFamily="2" charset="-122"/>
              </a:rPr>
              <a:t>A</a:t>
            </a:r>
            <a:r>
              <a:rPr lang="zh-CN" altLang="en-US" sz="2000" dirty="0">
                <a:ea typeface="黑体" pitchFamily="2" charset="-122"/>
              </a:rPr>
              <a:t>由</a:t>
            </a:r>
            <a:r>
              <a:rPr lang="en-US" altLang="zh-CN" sz="2000" dirty="0">
                <a:ea typeface="黑体" pitchFamily="2" charset="-122"/>
              </a:rPr>
              <a:t>A[0]</a:t>
            </a:r>
            <a:r>
              <a:rPr lang="zh-CN" altLang="en-US" sz="2000" dirty="0">
                <a:ea typeface="黑体" pitchFamily="2" charset="-122"/>
              </a:rPr>
              <a:t>、</a:t>
            </a:r>
            <a:r>
              <a:rPr lang="en-US" altLang="zh-CN" sz="2000" dirty="0">
                <a:ea typeface="黑体" pitchFamily="2" charset="-122"/>
              </a:rPr>
              <a:t>A[1]</a:t>
            </a:r>
            <a:r>
              <a:rPr lang="zh-CN" altLang="en-US" sz="2000" dirty="0">
                <a:ea typeface="黑体" pitchFamily="2" charset="-122"/>
              </a:rPr>
              <a:t>、</a:t>
            </a:r>
            <a:r>
              <a:rPr lang="en-US" altLang="zh-CN" sz="2000" dirty="0">
                <a:ea typeface="黑体" pitchFamily="2" charset="-122"/>
              </a:rPr>
              <a:t>A[2]</a:t>
            </a:r>
            <a:r>
              <a:rPr lang="zh-CN" altLang="en-US" sz="2000" dirty="0">
                <a:ea typeface="黑体" pitchFamily="2" charset="-122"/>
              </a:rPr>
              <a:t>三个一维数组组成，一维数组具有</a:t>
            </a:r>
            <a:r>
              <a:rPr lang="en-US" altLang="zh-CN" sz="2000" dirty="0">
                <a:ea typeface="黑体" pitchFamily="2" charset="-122"/>
              </a:rPr>
              <a:t>4</a:t>
            </a:r>
            <a:r>
              <a:rPr lang="zh-CN" altLang="en-US" sz="2000" dirty="0">
                <a:ea typeface="黑体" pitchFamily="2" charset="-122"/>
              </a:rPr>
              <a:t>个整型元素</a:t>
            </a:r>
            <a:endParaRPr lang="en-US" altLang="zh-CN" sz="2000" dirty="0">
              <a:ea typeface="黑体" pitchFamily="2" charset="-122"/>
            </a:endParaRPr>
          </a:p>
          <a:p>
            <a:pPr marL="742950" lvl="1" indent="-285750" eaLnBrk="0" fontAlgn="base" hangingPunct="0">
              <a:lnSpc>
                <a:spcPct val="130000"/>
              </a:lnSpc>
              <a:spcBef>
                <a:spcPct val="20000"/>
              </a:spcBef>
              <a:spcAft>
                <a:spcPct val="0"/>
              </a:spcAft>
              <a:buFont typeface="Arial" charset="0"/>
              <a:buChar char="•"/>
            </a:pPr>
            <a:r>
              <a:rPr lang="en-US" altLang="zh-CN" sz="2000" dirty="0">
                <a:ea typeface="黑体" pitchFamily="2" charset="-122"/>
              </a:rPr>
              <a:t>A[0]</a:t>
            </a:r>
            <a:r>
              <a:rPr lang="zh-CN" altLang="en-US" sz="2000" dirty="0">
                <a:ea typeface="黑体" pitchFamily="2" charset="-122"/>
              </a:rPr>
              <a:t>、</a:t>
            </a:r>
            <a:r>
              <a:rPr lang="en-US" altLang="zh-CN" sz="2000" dirty="0">
                <a:ea typeface="黑体" pitchFamily="2" charset="-122"/>
              </a:rPr>
              <a:t>A[1]</a:t>
            </a:r>
            <a:r>
              <a:rPr lang="zh-CN" altLang="en-US" sz="2000" dirty="0">
                <a:ea typeface="黑体" pitchFamily="2" charset="-122"/>
              </a:rPr>
              <a:t>、</a:t>
            </a:r>
            <a:r>
              <a:rPr lang="en-US" altLang="zh-CN" sz="2000" dirty="0">
                <a:ea typeface="黑体" pitchFamily="2" charset="-122"/>
              </a:rPr>
              <a:t>A[2]</a:t>
            </a:r>
            <a:r>
              <a:rPr lang="zh-CN" altLang="en-US" sz="2000" dirty="0">
                <a:ea typeface="黑体" pitchFamily="2" charset="-122"/>
              </a:rPr>
              <a:t>是一维数组名，地址常量指针，其值依次为二维数组每行第一个元素的地址，其基类型是数组元素的类型</a:t>
            </a:r>
            <a:r>
              <a:rPr lang="en-US" altLang="zh-CN" sz="2000" dirty="0">
                <a:ea typeface="黑体" pitchFamily="2" charset="-122"/>
              </a:rPr>
              <a:t>(</a:t>
            </a:r>
            <a:r>
              <a:rPr lang="en-US" altLang="zh-CN" sz="2000" dirty="0" err="1">
                <a:ea typeface="黑体" pitchFamily="2" charset="-122"/>
              </a:rPr>
              <a:t>int</a:t>
            </a:r>
            <a:r>
              <a:rPr lang="zh-CN" altLang="en-US" sz="2000" dirty="0">
                <a:ea typeface="黑体" pitchFamily="2" charset="-122"/>
              </a:rPr>
              <a:t>整型</a:t>
            </a:r>
            <a:r>
              <a:rPr lang="en-US" altLang="zh-CN" sz="2000" dirty="0">
                <a:ea typeface="黑体" pitchFamily="2" charset="-122"/>
              </a:rPr>
              <a:t>)</a:t>
            </a:r>
          </a:p>
          <a:p>
            <a:pPr marL="742950" lvl="1" indent="-285750" eaLnBrk="0" fontAlgn="base" hangingPunct="0">
              <a:lnSpc>
                <a:spcPct val="130000"/>
              </a:lnSpc>
              <a:spcBef>
                <a:spcPct val="20000"/>
              </a:spcBef>
              <a:spcAft>
                <a:spcPct val="0"/>
              </a:spcAft>
              <a:buFont typeface="Arial" charset="0"/>
              <a:buChar char="•"/>
            </a:pPr>
            <a:r>
              <a:rPr lang="zh-CN" altLang="en-US" sz="2000" dirty="0">
                <a:ea typeface="黑体" pitchFamily="2" charset="-122"/>
              </a:rPr>
              <a:t>二维数组名也是一个地址常量，同样也是一个存放地址常量的指针，其值为二维数组中第一个元素的地址，其基类型为具有</a:t>
            </a:r>
            <a:r>
              <a:rPr lang="en-US" altLang="zh-CN" sz="2000" dirty="0">
                <a:ea typeface="黑体" pitchFamily="2" charset="-122"/>
              </a:rPr>
              <a:t>4</a:t>
            </a:r>
            <a:r>
              <a:rPr lang="zh-CN" altLang="en-US" sz="2000" dirty="0">
                <a:ea typeface="黑体" pitchFamily="2" charset="-122"/>
              </a:rPr>
              <a:t>个整型元素的数组类型</a:t>
            </a:r>
          </a:p>
        </p:txBody>
      </p:sp>
      <p:sp>
        <p:nvSpPr>
          <p:cNvPr id="19" name="矩形 18"/>
          <p:cNvSpPr/>
          <p:nvPr/>
        </p:nvSpPr>
        <p:spPr>
          <a:xfrm>
            <a:off x="4875817" y="4615842"/>
            <a:ext cx="4687037" cy="707886"/>
          </a:xfrm>
          <a:prstGeom prst="rect">
            <a:avLst/>
          </a:prstGeom>
        </p:spPr>
        <p:txBody>
          <a:bodyPr wrap="square">
            <a:spAutoFit/>
          </a:bodyPr>
          <a:lstStyle/>
          <a:p>
            <a:pPr lvl="2">
              <a:buNone/>
            </a:pP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 = A[0];</a:t>
            </a:r>
          </a:p>
          <a:p>
            <a:pPr lvl="2">
              <a:buNone/>
            </a:pPr>
            <a:r>
              <a:rPr lang="en-US" altLang="zh-CN" sz="2000" b="1" dirty="0">
                <a:solidFill>
                  <a:srgbClr val="00B050"/>
                </a:solidFill>
                <a:latin typeface="Courier New" pitchFamily="49" charset="0"/>
                <a:cs typeface="Courier New" pitchFamily="49" charset="0"/>
              </a:rPr>
              <a:t>//</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 *pa = A,</a:t>
            </a:r>
            <a:r>
              <a:rPr lang="zh-CN" altLang="en-US" sz="2000" b="1" dirty="0">
                <a:solidFill>
                  <a:srgbClr val="00B050"/>
                </a:solidFill>
                <a:latin typeface="Courier New" pitchFamily="49" charset="0"/>
                <a:cs typeface="Courier New" pitchFamily="49" charset="0"/>
              </a:rPr>
              <a:t>错误！</a:t>
            </a:r>
            <a:endParaRPr lang="en-US" altLang="zh-CN" sz="2000" b="1" dirty="0">
              <a:solidFill>
                <a:srgbClr val="00B050"/>
              </a:solidFill>
              <a:latin typeface="Courier New" pitchFamily="49" charset="0"/>
              <a:cs typeface="Courier New" pitchFamily="49" charset="0"/>
            </a:endParaRPr>
          </a:p>
        </p:txBody>
      </p:sp>
      <p:sp>
        <p:nvSpPr>
          <p:cNvPr id="22" name="矩形 21">
            <a:hlinkClick r:id="rId3" action="ppaction://hlinksldjump"/>
            <a:extLst>
              <a:ext uri="{FF2B5EF4-FFF2-40B4-BE49-F238E27FC236}">
                <a16:creationId xmlns:a16="http://schemas.microsoft.com/office/drawing/2014/main" id="{8C9BE071-69A5-477E-B9DD-268B171672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3" name="矩形 22">
            <a:hlinkClick r:id="" action="ppaction://noaction"/>
            <a:extLst>
              <a:ext uri="{FF2B5EF4-FFF2-40B4-BE49-F238E27FC236}">
                <a16:creationId xmlns:a16="http://schemas.microsoft.com/office/drawing/2014/main" id="{B3FAECF3-3660-4EE8-92EF-1CD5F85D3D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4" name="矩形 23">
            <a:hlinkClick r:id="" action="ppaction://noaction"/>
            <a:extLst>
              <a:ext uri="{FF2B5EF4-FFF2-40B4-BE49-F238E27FC236}">
                <a16:creationId xmlns:a16="http://schemas.microsoft.com/office/drawing/2014/main" id="{E4915EA3-480E-4B83-8BF8-AC7D9537B5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5" name="矩形 24">
            <a:hlinkClick r:id="" action="ppaction://noaction"/>
            <a:extLst>
              <a:ext uri="{FF2B5EF4-FFF2-40B4-BE49-F238E27FC236}">
                <a16:creationId xmlns:a16="http://schemas.microsoft.com/office/drawing/2014/main" id="{92755995-4C36-4FEC-85DB-7DB753D8A9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1E9876F5-0256-42DC-B1BF-C26D2D4669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7" name="矩形 26">
            <a:hlinkClick r:id="" action="ppaction://noaction"/>
            <a:extLst>
              <a:ext uri="{FF2B5EF4-FFF2-40B4-BE49-F238E27FC236}">
                <a16:creationId xmlns:a16="http://schemas.microsoft.com/office/drawing/2014/main" id="{ACD5E864-37FE-4348-91BC-ABB723294C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8" name="矩形 27">
            <a:hlinkClick r:id="" action="ppaction://noaction"/>
            <a:extLst>
              <a:ext uri="{FF2B5EF4-FFF2-40B4-BE49-F238E27FC236}">
                <a16:creationId xmlns:a16="http://schemas.microsoft.com/office/drawing/2014/main" id="{4CE5EC3C-AEE6-4A67-8EBF-54CDA642CA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9" name="矩形 28">
            <a:hlinkClick r:id="" action="ppaction://noaction"/>
            <a:extLst>
              <a:ext uri="{FF2B5EF4-FFF2-40B4-BE49-F238E27FC236}">
                <a16:creationId xmlns:a16="http://schemas.microsoft.com/office/drawing/2014/main" id="{483A3C58-3793-4AC2-A34F-21D33E2EB7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9919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ECC6EFC-B819-4B77-9B54-E390F1DA0D4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有如下定义：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a[5]={1,3,5,7,9}, *p=a;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下列表达式中不能得到数值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        ）</a:t>
            </a:r>
          </a:p>
        </p:txBody>
      </p:sp>
      <p:sp>
        <p:nvSpPr>
          <p:cNvPr id="7" name="文本框 6">
            <a:extLst>
              <a:ext uri="{FF2B5EF4-FFF2-40B4-BE49-F238E27FC236}">
                <a16:creationId xmlns:a16="http://schemas.microsoft.com/office/drawing/2014/main" id="{3ECFD57F-3DA1-44C2-9957-01A895874B1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277D772-280C-4F71-ABD4-50915ED678C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99139F1-D5D4-4665-A49A-D95FD4F41ED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E2A702D-920B-4288-BF97-E08C1371905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6F68DDC-C0CE-490E-8F99-1CCC65D2068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495AA3A-6C67-4B33-B0AD-A74672D94AC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9731CFF-BC65-4DBE-BD5E-B212D16A43CB}"/>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7DF0D82-E725-487D-83D3-833C23AC1A0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AD587F8-A524-4778-8325-E7144254377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774B14D-050E-4862-9D31-C3319AF6A53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90E1C35-8CBA-4BFC-B9D4-C629AB5A2C1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260D209-A183-4A0B-8D4D-DD82B004EAA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8EB32B4-686F-470B-9937-7A6DA8886C1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B66DB360-4BF0-40D4-B92D-AE5292E931B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EF3728E-25E8-4BC7-A2EB-806D53ECDD1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17724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05EA11-A3A4-4BCF-ACC3-2B646A389EE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要使指针变量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指向一维数组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个元素（下标为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的元素），正确的赋值表达式是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7802AB18-24CC-45F0-A49A-89DF51608DB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DA60E9F-9306-41A8-A223-4C30C83C796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F3E7261-A7F2-4827-B6E7-802C3B3FD08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4F5AF32-14DA-4267-82F5-60B426D8F5A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C9936D5-3B19-41A9-903C-9299E428DDD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A4F370F-D2A4-4D29-8AD4-CA231F5C915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E5B1CAF-6795-4418-AE81-ADE46FF6B76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CFCBED8-567B-4D53-994B-B19F22A88D6C}"/>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5483264-4EA3-402F-B831-ABEFE7D954F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DE05E48-92E3-4A0F-B9A1-6FA766DF666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3958BFD-387A-4F3F-A555-E94664D4F18F}"/>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157A45A-A61A-44B7-B584-506FF0D9F02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15A0773-0191-4156-8761-ACCBC061FFD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0C1EFCE-129D-479A-A9AE-B61E5843794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E2599D7-AE4D-4525-9C0C-F2D39CBC614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23441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D4E099-F011-449C-97D8-DD3E7A5F8CF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下列表达式中，与下标表达式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等效的是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52862994-6936-4733-A280-B8172B5EE8F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8A9039D-8CEB-4FA2-BCE8-A1E657AFB30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6242C1C-4D16-4930-B6B1-F85ED881F22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9231074-FA98-4BC2-8323-262594E7AD0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80EBF1C1-F5B4-490F-ADDC-C43B759C7CF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2FD0F27-99C7-4CF7-AE5B-926E3B035E6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7A5EBC4-AF8E-40F0-814D-7FB5FE0E9826}"/>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7CF4570-C6D1-4E39-896D-58D028EB301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58DAADC-98D0-4F8C-94FF-1F0D0E0E211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7C47F48-A2E9-46FB-A0C5-13EE4C80FD5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3556E99-0257-44CF-8D27-3D6577E53056}"/>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0192AB92-8059-4F13-89F8-C32508B93A2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F6965AE-73E3-4E64-806C-54CB82877B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8A8C717-861B-48F2-B737-62BC0074056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4DD1FD1-1478-4FC1-A1F9-10A4A12D876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11764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861A4C-5630-4DAB-BF9D-03A26A675CF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a[20], *p=x;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则下列表达式哪个与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不等价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AAF07FAF-F8A4-4E36-BE06-211A536ACD5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36D94B5-FD2F-4DD6-A3C6-87A4FD75B4F9}"/>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EB5129-5873-4A58-B077-D4E9CAC205A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E4CE318-9B26-4273-B59E-08494D96EED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7C21412-8285-42EA-9D97-1BE85491451A}"/>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02F2B94-A6FE-46EC-A2A7-C5966768AD0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415F09D-3E03-4427-9C04-CB6EA8F367D4}"/>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793AECF-0169-4540-89AC-B7A58287EBE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795535D-4534-4B66-8DAD-12E0AA909CF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F739DE2-4EBB-4A4D-B45F-B324B6900213}"/>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0E33A8D-07E2-4D22-AADE-E75011C4696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0F0D8F5-A609-4BBB-90BB-271C6997F20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68DE621-50B4-42D2-B930-8BA353D8A78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F6992E9-EF11-4BA2-BA7A-E1F609B9902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54E69A7-9470-455D-AAE8-5ABF10AA219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95299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0201B9-794F-4C79-BF3B-EE85ACAD8CE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a[4]={10,11,12,13}, b, *p=a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。接着执行语句“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52F8871E-9283-4C70-81D9-96FA9F35ED08}"/>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8FC5CD8-4B69-4AAE-A834-FB4E84BBFF1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9AFF9C8-75A6-4769-8E87-28562FC344BC}"/>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47A63F4-2E17-4FE9-A31D-7ACA3B45B34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16132C6D-B958-4424-9F5D-02DB3AB7DF60}"/>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CD78316B-590A-46DF-A8C5-1DBE853F38B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DCB0D132-71E5-44FA-8BAE-9EFB50DFE5D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F7D0D57-C3C4-4419-BAA7-C596EEC4F4A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84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数组存储回顾</a:t>
            </a:r>
            <a:endParaRPr lang="en-US" altLang="zh-CN" dirty="0"/>
          </a:p>
        </p:txBody>
      </p:sp>
      <p:sp>
        <p:nvSpPr>
          <p:cNvPr id="3" name="内容占位符 2"/>
          <p:cNvSpPr>
            <a:spLocks noGrp="1"/>
          </p:cNvSpPr>
          <p:nvPr>
            <p:ph idx="1"/>
          </p:nvPr>
        </p:nvSpPr>
        <p:spPr>
          <a:xfrm>
            <a:off x="-64605" y="1774134"/>
            <a:ext cx="6210459" cy="4500562"/>
          </a:xfrm>
        </p:spPr>
        <p:txBody>
          <a:bodyPr/>
          <a:lstStyle/>
          <a:p>
            <a:pPr lvl="1"/>
            <a:r>
              <a:rPr lang="zh-CN" altLang="en-US" dirty="0"/>
              <a:t>空间连续分配的相同类型的元素序列</a:t>
            </a:r>
            <a:endParaRPr lang="en-US" altLang="zh-CN" dirty="0"/>
          </a:p>
          <a:p>
            <a:pPr lvl="2">
              <a:lnSpc>
                <a:spcPct val="130000"/>
              </a:lnSpc>
            </a:pPr>
            <a:r>
              <a:rPr lang="zh-CN" altLang="en-US" dirty="0"/>
              <a:t>数组每一个元素等价于一个同类型变量，</a:t>
            </a:r>
            <a:endParaRPr lang="en-US" altLang="zh-CN" dirty="0"/>
          </a:p>
          <a:p>
            <a:pPr marL="914400" lvl="2" indent="0">
              <a:lnSpc>
                <a:spcPct val="130000"/>
              </a:lnSpc>
              <a:buNone/>
            </a:pPr>
            <a:r>
              <a:rPr lang="en-US" altLang="zh-CN" dirty="0"/>
              <a:t>   </a:t>
            </a:r>
            <a:r>
              <a:rPr lang="zh-CN" altLang="en-US" dirty="0"/>
              <a:t>占据存储空间相等，变量名：数组名</a:t>
            </a:r>
            <a:r>
              <a:rPr lang="en-US" altLang="zh-CN" dirty="0"/>
              <a:t>[</a:t>
            </a:r>
            <a:r>
              <a:rPr lang="zh-CN" altLang="en-US" dirty="0"/>
              <a:t>下标</a:t>
            </a:r>
            <a:r>
              <a:rPr lang="en-US" altLang="zh-CN" dirty="0"/>
              <a:t>]</a:t>
            </a:r>
          </a:p>
          <a:p>
            <a:pPr lvl="2">
              <a:lnSpc>
                <a:spcPct val="130000"/>
              </a:lnSpc>
            </a:pPr>
            <a:r>
              <a:rPr lang="zh-CN" altLang="en-US" dirty="0">
                <a:solidFill>
                  <a:srgbClr val="FF0000"/>
                </a:solidFill>
              </a:rPr>
              <a:t>数组名</a:t>
            </a:r>
            <a:r>
              <a:rPr lang="zh-CN" altLang="en-US" dirty="0"/>
              <a:t>等价于数组（第一个元素）的首地址</a:t>
            </a:r>
            <a:endParaRPr lang="en-US" altLang="zh-CN" dirty="0"/>
          </a:p>
          <a:p>
            <a:pPr lvl="1">
              <a:spcBef>
                <a:spcPts val="12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整型数组</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p>
          <a:p>
            <a:pPr lvl="2">
              <a:lnSpc>
                <a:spcPct val="130000"/>
              </a:lnSpc>
            </a:pPr>
            <a:r>
              <a:rPr lang="zh-CN" altLang="en-US" dirty="0"/>
              <a:t>数组名</a:t>
            </a:r>
            <a:r>
              <a:rPr lang="en-US" altLang="zh-CN" dirty="0"/>
              <a:t>a</a:t>
            </a:r>
            <a:r>
              <a:rPr lang="zh-CN" altLang="en-US" dirty="0"/>
              <a:t>，表示数组第一个元素</a:t>
            </a:r>
            <a:r>
              <a:rPr lang="en-US" altLang="zh-CN" dirty="0"/>
              <a:t>a[0]</a:t>
            </a:r>
            <a:r>
              <a:rPr lang="zh-CN" altLang="en-US" dirty="0"/>
              <a:t>的</a:t>
            </a:r>
            <a:r>
              <a:rPr lang="zh-CN" altLang="en-US" dirty="0">
                <a:solidFill>
                  <a:srgbClr val="FF0000"/>
                </a:solidFill>
              </a:rPr>
              <a:t>首地址</a:t>
            </a:r>
            <a:endParaRPr lang="en-US" altLang="zh-CN" dirty="0"/>
          </a:p>
          <a:p>
            <a:pPr lvl="2">
              <a:lnSpc>
                <a:spcPct val="130000"/>
              </a:lnSpc>
            </a:pPr>
            <a:r>
              <a:rPr lang="zh-CN" altLang="en-US" dirty="0"/>
              <a:t>从该地址开始每</a:t>
            </a:r>
            <a:r>
              <a:rPr lang="en-US" altLang="zh-CN" dirty="0"/>
              <a:t>4</a:t>
            </a:r>
            <a:r>
              <a:rPr lang="zh-CN" altLang="en-US" dirty="0"/>
              <a:t>个字节存储一个数组元素</a:t>
            </a:r>
            <a:endParaRPr lang="en-US" altLang="zh-CN" dirty="0"/>
          </a:p>
          <a:p>
            <a:pPr lvl="2">
              <a:lnSpc>
                <a:spcPct val="130000"/>
              </a:lnSpc>
            </a:pPr>
            <a:r>
              <a:rPr lang="zh-CN" altLang="en-US" dirty="0"/>
              <a:t>数组元素</a:t>
            </a:r>
            <a:r>
              <a:rPr lang="en-US" altLang="zh-CN" dirty="0"/>
              <a:t>a[</a:t>
            </a:r>
            <a:r>
              <a:rPr lang="en-US" altLang="zh-CN" dirty="0" err="1"/>
              <a:t>i</a:t>
            </a:r>
            <a:r>
              <a:rPr lang="en-US" altLang="zh-CN" dirty="0"/>
              <a:t>]</a:t>
            </a:r>
            <a:r>
              <a:rPr lang="zh-CN" altLang="en-US" dirty="0"/>
              <a:t>的地址 </a:t>
            </a:r>
            <a:r>
              <a:rPr lang="en-US" altLang="zh-CN" dirty="0"/>
              <a:t>= a[0]</a:t>
            </a:r>
            <a:r>
              <a:rPr lang="zh-CN" altLang="en-US" dirty="0"/>
              <a:t>的地址 </a:t>
            </a:r>
            <a:r>
              <a:rPr lang="en-US" altLang="zh-CN" dirty="0"/>
              <a:t>+ 4 </a:t>
            </a:r>
            <a:r>
              <a:rPr lang="zh-CN" altLang="en-US" dirty="0"/>
              <a:t>* </a:t>
            </a:r>
            <a:r>
              <a:rPr lang="en-US" altLang="zh-CN" dirty="0" err="1"/>
              <a:t>i</a:t>
            </a:r>
            <a:endParaRPr lang="zh-CN" altLang="en-US" dirty="0"/>
          </a:p>
        </p:txBody>
      </p:sp>
      <p:pic>
        <p:nvPicPr>
          <p:cNvPr id="14" name="Picture 6"/>
          <p:cNvPicPr>
            <a:picLocks noChangeAspect="1" noChangeArrowheads="1"/>
          </p:cNvPicPr>
          <p:nvPr/>
        </p:nvPicPr>
        <p:blipFill>
          <a:blip r:embed="rId3" cstate="print"/>
          <a:srcRect/>
          <a:stretch>
            <a:fillRect/>
          </a:stretch>
        </p:blipFill>
        <p:spPr bwMode="auto">
          <a:xfrm>
            <a:off x="6439301" y="2120900"/>
            <a:ext cx="2401555" cy="3378335"/>
          </a:xfrm>
          <a:prstGeom prst="rect">
            <a:avLst/>
          </a:prstGeom>
          <a:noFill/>
          <a:ln w="9525">
            <a:noFill/>
            <a:miter lim="800000"/>
            <a:headEnd/>
            <a:tailEnd/>
          </a:ln>
        </p:spPr>
      </p:pic>
      <p:sp>
        <p:nvSpPr>
          <p:cNvPr id="15" name="矩形 14">
            <a:hlinkClick r:id="rId4" action="ppaction://hlinksldjump"/>
            <a:extLst>
              <a:ext uri="{FF2B5EF4-FFF2-40B4-BE49-F238E27FC236}">
                <a16:creationId xmlns:a16="http://schemas.microsoft.com/office/drawing/2014/main" id="{F7EF8B6C-09A0-4BF3-B4F6-A461978045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73A1B027-D53A-4E0D-B1B4-EDC081588E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3C7EDF78-7B2A-4A87-A2B9-F3F360CE3F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0146EF3D-BC26-4E2B-8B81-50BC258B15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9" name="矩形 18">
            <a:hlinkClick r:id="" action="ppaction://noaction"/>
            <a:extLst>
              <a:ext uri="{FF2B5EF4-FFF2-40B4-BE49-F238E27FC236}">
                <a16:creationId xmlns:a16="http://schemas.microsoft.com/office/drawing/2014/main" id="{533334A0-504C-43A6-9945-752C06051F9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0" name="矩形 19">
            <a:hlinkClick r:id="" action="ppaction://noaction"/>
            <a:extLst>
              <a:ext uri="{FF2B5EF4-FFF2-40B4-BE49-F238E27FC236}">
                <a16:creationId xmlns:a16="http://schemas.microsoft.com/office/drawing/2014/main" id="{82E0C875-8E9E-4CA4-B184-DB853F220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1" name="矩形 20">
            <a:hlinkClick r:id="" action="ppaction://noaction"/>
            <a:extLst>
              <a:ext uri="{FF2B5EF4-FFF2-40B4-BE49-F238E27FC236}">
                <a16:creationId xmlns:a16="http://schemas.microsoft.com/office/drawing/2014/main" id="{B61AEAC1-EF72-498B-A262-0E589624C3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DE18E15F-25C0-42F2-AA6E-5C180E07D9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517796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a:t>指向数组的指针</a:t>
            </a:r>
            <a:endParaRPr lang="zh-CN" altLang="en-US" dirty="0"/>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43190817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457200" y="1844824"/>
            <a:ext cx="8153400" cy="4727448"/>
          </a:xfrm>
        </p:spPr>
        <p:txBody>
          <a:bodyPr/>
          <a:lstStyle/>
          <a:p>
            <a:r>
              <a:rPr lang="zh-CN" altLang="en-US" dirty="0"/>
              <a:t>指向数组的指针（</a:t>
            </a:r>
            <a:r>
              <a:rPr lang="zh-CN" altLang="en-US" dirty="0">
                <a:solidFill>
                  <a:srgbClr val="FF0000"/>
                </a:solidFill>
              </a:rPr>
              <a:t>数组指针</a:t>
            </a:r>
            <a:r>
              <a:rPr lang="zh-CN" altLang="en-US" dirty="0"/>
              <a:t>）</a:t>
            </a:r>
            <a:endParaRPr lang="en-US" altLang="zh-CN" dirty="0"/>
          </a:p>
          <a:p>
            <a:pPr lvl="1"/>
            <a:r>
              <a:rPr lang="zh-CN" altLang="en-US" dirty="0"/>
              <a:t>把数组作为整体，指向这样一个整体的指针，被称为指向数组的指针</a:t>
            </a:r>
            <a:endParaRPr lang="en-US" altLang="zh-CN" dirty="0"/>
          </a:p>
          <a:p>
            <a:pPr lvl="1"/>
            <a:endParaRPr lang="en-US" altLang="zh-CN" dirty="0"/>
          </a:p>
          <a:p>
            <a:r>
              <a:rPr lang="zh-CN" altLang="en-US" dirty="0"/>
              <a:t>指向一维数组的指针说明格式：</a:t>
            </a:r>
            <a:endParaRPr lang="en-US" altLang="zh-CN" dirty="0"/>
          </a:p>
          <a:p>
            <a:pPr lvl="1">
              <a:buNone/>
            </a:pPr>
            <a:r>
              <a:rPr lang="zh-CN" altLang="en-US" sz="2800" b="1" dirty="0">
                <a:latin typeface="Courier New" pitchFamily="49" charset="0"/>
                <a:cs typeface="Courier New" pitchFamily="49" charset="0"/>
              </a:rPr>
              <a:t>&lt;类型名&gt; (* &lt;指针变量名&gt;) [&lt;元素个数&gt;]</a:t>
            </a:r>
            <a:endParaRPr lang="en-US" altLang="zh-CN" b="1" dirty="0">
              <a:solidFill>
                <a:srgbClr val="0000FF"/>
              </a:solidFill>
              <a:latin typeface="Courier New" pitchFamily="49" charset="0"/>
              <a:cs typeface="Courier New" pitchFamily="49" charset="0"/>
            </a:endParaRPr>
          </a:p>
          <a:p>
            <a:pPr lvl="1">
              <a:spcBef>
                <a:spcPts val="1200"/>
              </a:spcBef>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t>
            </a:r>
          </a:p>
          <a:p>
            <a:pPr lvl="2"/>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指向一维整型数组，该数组包含</a:t>
            </a:r>
            <a:r>
              <a:rPr lang="en-US" altLang="zh-CN" sz="2200" dirty="0">
                <a:latin typeface="Courier New" pitchFamily="49" charset="0"/>
                <a:cs typeface="Courier New" pitchFamily="49" charset="0"/>
              </a:rPr>
              <a:t>4</a:t>
            </a:r>
            <a:r>
              <a:rPr lang="zh-CN" altLang="en-US" sz="2200" dirty="0">
                <a:latin typeface="Courier New" pitchFamily="49" charset="0"/>
                <a:cs typeface="Courier New" pitchFamily="49" charset="0"/>
              </a:rPr>
              <a:t>个整型元素</a:t>
            </a:r>
            <a:endParaRPr lang="en-US" altLang="zh-CN" sz="2200" dirty="0">
              <a:latin typeface="Courier New" pitchFamily="49" charset="0"/>
              <a:cs typeface="Courier New" pitchFamily="49" charset="0"/>
            </a:endParaRP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572883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54274" name="Picture 2"/>
          <p:cNvPicPr>
            <a:picLocks noChangeAspect="1" noChangeArrowheads="1"/>
          </p:cNvPicPr>
          <p:nvPr/>
        </p:nvPicPr>
        <p:blipFill>
          <a:blip r:embed="rId4" cstate="print"/>
          <a:srcRect/>
          <a:stretch>
            <a:fillRect/>
          </a:stretch>
        </p:blipFill>
        <p:spPr bwMode="auto">
          <a:xfrm>
            <a:off x="1155532" y="2776567"/>
            <a:ext cx="7010400" cy="3543300"/>
          </a:xfrm>
          <a:prstGeom prst="rect">
            <a:avLst/>
          </a:prstGeom>
          <a:noFill/>
          <a:ln w="9525">
            <a:noFill/>
            <a:miter lim="800000"/>
            <a:headEnd/>
            <a:tailEnd/>
          </a:ln>
        </p:spPr>
      </p:pic>
      <p:sp>
        <p:nvSpPr>
          <p:cNvPr id="6" name="矩形 5"/>
          <p:cNvSpPr/>
          <p:nvPr/>
        </p:nvSpPr>
        <p:spPr>
          <a:xfrm>
            <a:off x="3459788" y="3496647"/>
            <a:ext cx="3816424" cy="936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59788" y="4432751"/>
            <a:ext cx="381642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59788" y="5368855"/>
            <a:ext cx="381642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46651" y="1783868"/>
            <a:ext cx="8075545" cy="769441"/>
          </a:xfrm>
          <a:prstGeom prst="rect">
            <a:avLst/>
          </a:prstGeom>
        </p:spPr>
        <p:txBody>
          <a:bodyPr wrap="square">
            <a:spAutoFit/>
          </a:bodyPr>
          <a:lstStyle/>
          <a:p>
            <a:pPr lvl="1">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A[3][4];</a:t>
            </a:r>
          </a:p>
          <a:p>
            <a:pPr lvl="1">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(*pa)[4]= A; //</a:t>
            </a:r>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指向二维数组的第一个元素</a:t>
            </a:r>
            <a:r>
              <a:rPr lang="en-US" altLang="zh-CN" sz="2200" dirty="0">
                <a:latin typeface="Courier New" pitchFamily="49" charset="0"/>
                <a:cs typeface="Courier New" pitchFamily="49" charset="0"/>
              </a:rPr>
              <a:t>A[0]</a:t>
            </a:r>
            <a:endParaRPr lang="zh-CN" altLang="en-US" sz="2200" dirty="0"/>
          </a:p>
        </p:txBody>
      </p:sp>
      <p:sp>
        <p:nvSpPr>
          <p:cNvPr id="17" name="矩形 16">
            <a:hlinkClick r:id="rId5" action="ppaction://hlinksldjump"/>
            <a:extLst>
              <a:ext uri="{FF2B5EF4-FFF2-40B4-BE49-F238E27FC236}">
                <a16:creationId xmlns:a16="http://schemas.microsoft.com/office/drawing/2014/main" id="{34BFC3B3-9194-4CE9-BBD6-ED224EE0AE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8" name="矩形 17">
            <a:hlinkClick r:id="" action="ppaction://noaction"/>
            <a:extLst>
              <a:ext uri="{FF2B5EF4-FFF2-40B4-BE49-F238E27FC236}">
                <a16:creationId xmlns:a16="http://schemas.microsoft.com/office/drawing/2014/main" id="{46AF9AB5-E011-40F7-86FB-107A6630CC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9" name="矩形 18">
            <a:hlinkClick r:id="" action="ppaction://noaction"/>
            <a:extLst>
              <a:ext uri="{FF2B5EF4-FFF2-40B4-BE49-F238E27FC236}">
                <a16:creationId xmlns:a16="http://schemas.microsoft.com/office/drawing/2014/main" id="{8CE43324-0C92-4B07-97E6-1F2E5E96E6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a:extLst>
              <a:ext uri="{FF2B5EF4-FFF2-40B4-BE49-F238E27FC236}">
                <a16:creationId xmlns:a16="http://schemas.microsoft.com/office/drawing/2014/main" id="{8D5CCD11-46BF-4D4A-AC01-47E67F3F86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22" name="矩形 21">
            <a:hlinkClick r:id="" action="ppaction://noaction"/>
            <a:extLst>
              <a:ext uri="{FF2B5EF4-FFF2-40B4-BE49-F238E27FC236}">
                <a16:creationId xmlns:a16="http://schemas.microsoft.com/office/drawing/2014/main" id="{8BB23A05-FB67-4EA3-A127-D22127AC7F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3" name="矩形 22">
            <a:hlinkClick r:id="" action="ppaction://noaction"/>
            <a:extLst>
              <a:ext uri="{FF2B5EF4-FFF2-40B4-BE49-F238E27FC236}">
                <a16:creationId xmlns:a16="http://schemas.microsoft.com/office/drawing/2014/main" id="{1C9C8B78-1A3C-4E57-9406-1CBF474B09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4" name="矩形 23">
            <a:hlinkClick r:id="" action="ppaction://noaction"/>
            <a:extLst>
              <a:ext uri="{FF2B5EF4-FFF2-40B4-BE49-F238E27FC236}">
                <a16:creationId xmlns:a16="http://schemas.microsoft.com/office/drawing/2014/main" id="{44FA2851-09A6-408C-B1CF-CC4396160F4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5" name="矩形 24">
            <a:hlinkClick r:id="" action="ppaction://noaction"/>
            <a:extLst>
              <a:ext uri="{FF2B5EF4-FFF2-40B4-BE49-F238E27FC236}">
                <a16:creationId xmlns:a16="http://schemas.microsoft.com/office/drawing/2014/main" id="{05743736-4176-455A-B39B-E181940C07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4948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117762" name="Picture 2"/>
          <p:cNvPicPr>
            <a:picLocks noChangeAspect="1" noChangeArrowheads="1"/>
          </p:cNvPicPr>
          <p:nvPr/>
        </p:nvPicPr>
        <p:blipFill>
          <a:blip r:embed="rId4" cstate="print"/>
          <a:srcRect/>
          <a:stretch>
            <a:fillRect/>
          </a:stretch>
        </p:blipFill>
        <p:spPr bwMode="auto">
          <a:xfrm>
            <a:off x="1746344" y="2941531"/>
            <a:ext cx="5544616" cy="3487985"/>
          </a:xfrm>
          <a:prstGeom prst="rect">
            <a:avLst/>
          </a:prstGeom>
          <a:noFill/>
          <a:ln w="9525">
            <a:noFill/>
            <a:miter lim="800000"/>
            <a:headEnd/>
            <a:tailEnd/>
          </a:ln>
        </p:spPr>
      </p:pic>
      <p:cxnSp>
        <p:nvCxnSpPr>
          <p:cNvPr id="9" name="直接箭头连接符 8"/>
          <p:cNvCxnSpPr/>
          <p:nvPr/>
        </p:nvCxnSpPr>
        <p:spPr>
          <a:xfrm rot="5400000" flipH="1" flipV="1">
            <a:off x="4518652" y="3193559"/>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5" cstate="print"/>
          <a:srcRect/>
          <a:stretch>
            <a:fillRect/>
          </a:stretch>
        </p:blipFill>
        <p:spPr bwMode="auto">
          <a:xfrm>
            <a:off x="6066527" y="2725681"/>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6" cstate="print"/>
          <a:srcRect/>
          <a:stretch>
            <a:fillRect/>
          </a:stretch>
        </p:blipFill>
        <p:spPr bwMode="auto">
          <a:xfrm>
            <a:off x="6066527" y="2758224"/>
            <a:ext cx="1366837" cy="477838"/>
          </a:xfrm>
          <a:prstGeom prst="rect">
            <a:avLst/>
          </a:prstGeom>
          <a:noFill/>
          <a:ln w="9525">
            <a:miter lim="800000"/>
            <a:headEnd/>
            <a:tailEnd/>
          </a:ln>
          <a:effectLst/>
        </p:spPr>
      </p:pic>
      <p:sp>
        <p:nvSpPr>
          <p:cNvPr id="12" name="矩形 11"/>
          <p:cNvSpPr/>
          <p:nvPr/>
        </p:nvSpPr>
        <p:spPr>
          <a:xfrm>
            <a:off x="3545887" y="4178244"/>
            <a:ext cx="3024993" cy="77951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30620" y="4099947"/>
            <a:ext cx="93610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1734143"/>
            <a:ext cx="8686800" cy="1138773"/>
          </a:xfrm>
          <a:prstGeom prst="rect">
            <a:avLst/>
          </a:prstGeom>
        </p:spPr>
        <p:txBody>
          <a:bodyPr wrap="square">
            <a:spAutoFit/>
          </a:bodyPr>
          <a:lstStyle/>
          <a:p>
            <a:pPr lvl="2"/>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 A;</a:t>
            </a:r>
          </a:p>
          <a:p>
            <a:pPr lvl="2"/>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为一维整型数组</a:t>
            </a:r>
            <a:r>
              <a:rPr lang="en-US" altLang="zh-CN" sz="2200" dirty="0">
                <a:latin typeface="Courier New" pitchFamily="49" charset="0"/>
                <a:cs typeface="Courier New" pitchFamily="49" charset="0"/>
              </a:rPr>
              <a:t>A[0]</a:t>
            </a:r>
            <a:r>
              <a:rPr lang="zh-CN" altLang="en-US" sz="2200" dirty="0">
                <a:latin typeface="Courier New" pitchFamily="49" charset="0"/>
                <a:cs typeface="Courier New" pitchFamily="49" charset="0"/>
              </a:rPr>
              <a:t>第一个元素的</a:t>
            </a:r>
            <a:r>
              <a:rPr lang="zh-CN" altLang="en-US" sz="2200" dirty="0">
                <a:solidFill>
                  <a:srgbClr val="FF0000"/>
                </a:solidFill>
                <a:latin typeface="Courier New" pitchFamily="49" charset="0"/>
                <a:cs typeface="Courier New" pitchFamily="49" charset="0"/>
              </a:rPr>
              <a:t>首地址</a:t>
            </a:r>
            <a:endParaRPr lang="en-US" altLang="zh-CN" sz="2200" dirty="0">
              <a:latin typeface="Courier New" pitchFamily="49" charset="0"/>
              <a:cs typeface="Courier New" pitchFamily="49" charset="0"/>
            </a:endParaRPr>
          </a:p>
          <a:p>
            <a:pPr lvl="2"/>
            <a:r>
              <a:rPr lang="zh-CN" altLang="en-US" sz="2200" dirty="0">
                <a:latin typeface="Courier New" pitchFamily="49" charset="0"/>
                <a:cs typeface="Courier New" pitchFamily="49" charset="0"/>
              </a:rPr>
              <a:t>可理解为一维数组名</a:t>
            </a:r>
          </a:p>
        </p:txBody>
      </p:sp>
      <p:sp>
        <p:nvSpPr>
          <p:cNvPr id="23" name="矩形 22">
            <a:hlinkClick r:id="rId7" action="ppaction://hlinksldjump"/>
            <a:extLst>
              <a:ext uri="{FF2B5EF4-FFF2-40B4-BE49-F238E27FC236}">
                <a16:creationId xmlns:a16="http://schemas.microsoft.com/office/drawing/2014/main" id="{0CEA4160-FD25-4D10-8522-D22A9A2EC7E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4" name="矩形 23">
            <a:hlinkClick r:id="" action="ppaction://noaction"/>
            <a:extLst>
              <a:ext uri="{FF2B5EF4-FFF2-40B4-BE49-F238E27FC236}">
                <a16:creationId xmlns:a16="http://schemas.microsoft.com/office/drawing/2014/main" id="{9FB4F5B3-729E-491D-9679-1BDDE90C92F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5" name="矩形 24">
            <a:hlinkClick r:id="" action="ppaction://noaction"/>
            <a:extLst>
              <a:ext uri="{FF2B5EF4-FFF2-40B4-BE49-F238E27FC236}">
                <a16:creationId xmlns:a16="http://schemas.microsoft.com/office/drawing/2014/main" id="{31A53B3E-4A7B-4389-BD3A-777729BA66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6" name="矩形 25">
            <a:hlinkClick r:id="" action="ppaction://noaction"/>
            <a:extLst>
              <a:ext uri="{FF2B5EF4-FFF2-40B4-BE49-F238E27FC236}">
                <a16:creationId xmlns:a16="http://schemas.microsoft.com/office/drawing/2014/main" id="{692BF7B3-6BC0-4C82-9109-6096867B8B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27" name="矩形 26">
            <a:hlinkClick r:id="" action="ppaction://noaction"/>
            <a:extLst>
              <a:ext uri="{FF2B5EF4-FFF2-40B4-BE49-F238E27FC236}">
                <a16:creationId xmlns:a16="http://schemas.microsoft.com/office/drawing/2014/main" id="{8C2A0850-4A80-4643-A0BA-D2D35B52D7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8" name="矩形 27">
            <a:hlinkClick r:id="" action="ppaction://noaction"/>
            <a:extLst>
              <a:ext uri="{FF2B5EF4-FFF2-40B4-BE49-F238E27FC236}">
                <a16:creationId xmlns:a16="http://schemas.microsoft.com/office/drawing/2014/main" id="{98F33C53-7816-4BD2-8D4E-4403A6111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9" name="矩形 28">
            <a:hlinkClick r:id="" action="ppaction://noaction"/>
            <a:extLst>
              <a:ext uri="{FF2B5EF4-FFF2-40B4-BE49-F238E27FC236}">
                <a16:creationId xmlns:a16="http://schemas.microsoft.com/office/drawing/2014/main" id="{E210189D-15A3-474D-B1F3-7F18232E7E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30" name="矩形 29">
            <a:hlinkClick r:id="" action="ppaction://noaction"/>
            <a:extLst>
              <a:ext uri="{FF2B5EF4-FFF2-40B4-BE49-F238E27FC236}">
                <a16:creationId xmlns:a16="http://schemas.microsoft.com/office/drawing/2014/main" id="{A05E7B96-890B-451B-90CC-45A80B6A96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6716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179512" y="1728834"/>
            <a:ext cx="8686800" cy="4614217"/>
          </a:xfrm>
        </p:spPr>
        <p:txBody>
          <a:bodyPr/>
          <a:lstStyle/>
          <a:p>
            <a:pPr>
              <a:spcBef>
                <a:spcPts val="0"/>
              </a:spcBef>
              <a:buNone/>
            </a:pPr>
            <a:r>
              <a:rPr lang="en-US" altLang="zh-CN"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pa</a:t>
            </a:r>
            <a:r>
              <a:rPr lang="zh-CN" altLang="en-US" sz="2000" b="1" dirty="0">
                <a:solidFill>
                  <a:srgbClr val="007434"/>
                </a:solidFill>
                <a:latin typeface="Courier New" pitchFamily="49" charset="0"/>
                <a:cs typeface="Courier New" pitchFamily="49" charset="0"/>
              </a:rPr>
              <a:t>可理解为具有4个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型分量的一维数组名</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A[3][4]={{11,12,13,14}, {21,22,23,24},{31,32,33,34}};</a:t>
            </a:r>
          </a:p>
          <a:p>
            <a:pPr>
              <a:spcBef>
                <a:spcPts val="0"/>
              </a:spcBef>
              <a:buNone/>
            </a:pPr>
            <a:r>
              <a:rPr lang="en-US" altLang="zh-CN" sz="2400" b="1" dirty="0">
                <a:latin typeface="Courier New" pitchFamily="49" charset="0"/>
                <a:cs typeface="Courier New" pitchFamily="49" charset="0"/>
              </a:rPr>
              <a:t>  pa=A; </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指向</a:t>
            </a:r>
            <a:r>
              <a:rPr lang="en-US" altLang="zh-CN" sz="2200" b="1" dirty="0">
                <a:solidFill>
                  <a:srgbClr val="007434"/>
                </a:solidFill>
                <a:latin typeface="Courier New" pitchFamily="49" charset="0"/>
                <a:cs typeface="Courier New" pitchFamily="49" charset="0"/>
              </a:rPr>
              <a:t>A</a:t>
            </a:r>
            <a:r>
              <a:rPr lang="zh-CN" altLang="en-US" sz="2200" b="1" dirty="0">
                <a:solidFill>
                  <a:srgbClr val="007434"/>
                </a:solidFill>
                <a:latin typeface="Courier New" pitchFamily="49" charset="0"/>
                <a:cs typeface="Courier New" pitchFamily="49" charset="0"/>
              </a:rPr>
              <a:t>数组的第一行</a:t>
            </a:r>
            <a:endParaRPr lang="en-US" altLang="zh-CN" sz="22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&lt;&lt;*(*(pa+2)+3)&lt;&lt;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200" b="1" dirty="0">
                <a:solidFill>
                  <a:srgbClr val="007434"/>
                </a:solidFill>
                <a:latin typeface="Courier New" pitchFamily="49" charset="0"/>
                <a:cs typeface="Courier New" pitchFamily="49" charset="0"/>
              </a:rPr>
              <a:t>//pa+2</a:t>
            </a:r>
            <a:r>
              <a:rPr lang="zh-CN" altLang="en-US" sz="2200" b="1" dirty="0">
                <a:solidFill>
                  <a:srgbClr val="007434"/>
                </a:solidFill>
                <a:latin typeface="Courier New" pitchFamily="49" charset="0"/>
                <a:cs typeface="Courier New" pitchFamily="49" charset="0"/>
              </a:rPr>
              <a:t>值为地址，</a:t>
            </a:r>
            <a:r>
              <a:rPr lang="en-US" altLang="zh-CN" sz="2200" b="1" dirty="0">
                <a:solidFill>
                  <a:srgbClr val="007434"/>
                </a:solidFill>
                <a:latin typeface="Courier New" pitchFamily="49" charset="0"/>
                <a:cs typeface="Courier New" pitchFamily="49" charset="0"/>
              </a:rPr>
              <a:t>A[2][3]</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输出第一行4元素</a:t>
            </a:r>
            <a:r>
              <a:rPr lang="zh-CN" altLang="en-US"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一步向后“迈过”</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所指向的那一个一维数组</a:t>
            </a:r>
          </a:p>
          <a:p>
            <a:pPr>
              <a:spcBef>
                <a:spcPts val="0"/>
              </a:spcBef>
              <a:buNone/>
            </a:pPr>
            <a:r>
              <a:rPr lang="zh-CN" altLang="en-US" sz="2200" b="1" dirty="0">
                <a:solidFill>
                  <a:srgbClr val="007434"/>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   </a:t>
            </a:r>
            <a:r>
              <a:rPr lang="zh-CN" altLang="en-US" sz="2200" b="1" dirty="0">
                <a:solidFill>
                  <a:srgbClr val="007434"/>
                </a:solidFill>
                <a:latin typeface="Courier New" pitchFamily="49" charset="0"/>
                <a:cs typeface="Courier New" pitchFamily="49" charset="0"/>
              </a:rPr>
              <a:t>//的整体大小，使</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指向</a:t>
            </a:r>
            <a:r>
              <a:rPr lang="en-US" altLang="zh-CN" sz="2200" b="1" dirty="0">
                <a:solidFill>
                  <a:srgbClr val="007434"/>
                </a:solidFill>
                <a:latin typeface="Courier New" pitchFamily="49" charset="0"/>
                <a:cs typeface="Courier New" pitchFamily="49" charset="0"/>
              </a:rPr>
              <a:t>A</a:t>
            </a:r>
            <a:r>
              <a:rPr lang="zh-CN" altLang="en-US" sz="2200" b="1" dirty="0">
                <a:solidFill>
                  <a:srgbClr val="007434"/>
                </a:solidFill>
                <a:latin typeface="Courier New" pitchFamily="49" charset="0"/>
                <a:cs typeface="Courier New" pitchFamily="49" charset="0"/>
              </a:rPr>
              <a:t>数组的第二行</a:t>
            </a:r>
            <a:r>
              <a:rPr lang="zh-CN" altLang="en-US" sz="2400" b="1" dirty="0">
                <a:solidFill>
                  <a:srgbClr val="007434"/>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输出第二行4元素</a:t>
            </a:r>
            <a:endParaRPr lang="zh-CN" altLang="en-US" sz="2200" b="1" dirty="0">
              <a:solidFill>
                <a:srgbClr val="007434"/>
              </a:solidFill>
            </a:endParaRPr>
          </a:p>
        </p:txBody>
      </p:sp>
      <p:pic>
        <p:nvPicPr>
          <p:cNvPr id="12" name="Picture 2"/>
          <p:cNvPicPr>
            <a:picLocks noChangeAspect="1" noChangeArrowheads="1"/>
          </p:cNvPicPr>
          <p:nvPr/>
        </p:nvPicPr>
        <p:blipFill>
          <a:blip r:embed="rId2" cstate="print"/>
          <a:srcRect/>
          <a:stretch>
            <a:fillRect/>
          </a:stretch>
        </p:blipFill>
        <p:spPr bwMode="auto">
          <a:xfrm>
            <a:off x="6182782" y="1279566"/>
            <a:ext cx="2743165" cy="1905472"/>
          </a:xfrm>
          <a:prstGeom prst="rect">
            <a:avLst/>
          </a:prstGeom>
          <a:noFill/>
          <a:ln w="9525">
            <a:noFill/>
            <a:miter lim="800000"/>
            <a:headEnd/>
            <a:tailEnd/>
          </a:ln>
        </p:spPr>
      </p:pic>
      <p:sp>
        <p:nvSpPr>
          <p:cNvPr id="13" name="矩形 12">
            <a:hlinkClick r:id="rId3" action="ppaction://hlinksldjump"/>
            <a:extLst>
              <a:ext uri="{FF2B5EF4-FFF2-40B4-BE49-F238E27FC236}">
                <a16:creationId xmlns:a16="http://schemas.microsoft.com/office/drawing/2014/main" id="{4C25A9B7-03F0-4B74-8A0C-428AB553D5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A99F8D4E-49CF-4027-B3DA-22F702C724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8A03DF39-98D8-411C-8ACA-AD1BFC8672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9E80DCB2-43D3-4224-BE7B-DA8E550E6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C333A412-8D9D-464D-BBE5-799BB3BF01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8" name="矩形 17">
            <a:hlinkClick r:id="" action="ppaction://noaction"/>
            <a:extLst>
              <a:ext uri="{FF2B5EF4-FFF2-40B4-BE49-F238E27FC236}">
                <a16:creationId xmlns:a16="http://schemas.microsoft.com/office/drawing/2014/main" id="{10024ACD-C2EB-41E4-808E-26733CDDEB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0B305604-EBF3-458E-A17A-12A6AED282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39CB2322-58D5-4E88-BB18-F4ED077343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40267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pPr>
              <a:buNone/>
            </a:pPr>
            <a:r>
              <a:rPr lang="zh-CN" altLang="en-US" dirty="0">
                <a:solidFill>
                  <a:schemeClr val="accent6">
                    <a:lumMod val="75000"/>
                  </a:schemeClr>
                </a:solidFill>
              </a:rPr>
              <a:t>输出结果为：</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34</a:t>
            </a:r>
          </a:p>
          <a:p>
            <a:pPr>
              <a:buNone/>
            </a:pPr>
            <a:r>
              <a:rPr lang="en-US" altLang="zh-CN" b="1" dirty="0">
                <a:latin typeface="Courier New" pitchFamily="49" charset="0"/>
                <a:cs typeface="Courier New" pitchFamily="49" charset="0"/>
              </a:rPr>
              <a:t>11 12 13 14</a:t>
            </a:r>
          </a:p>
          <a:p>
            <a:pPr>
              <a:buNone/>
            </a:pPr>
            <a:r>
              <a:rPr lang="en-US" altLang="zh-CN" b="1" dirty="0">
                <a:latin typeface="Courier New" pitchFamily="49" charset="0"/>
                <a:cs typeface="Courier New" pitchFamily="49" charset="0"/>
              </a:rPr>
              <a:t>21 22 23 24</a:t>
            </a:r>
            <a:endParaRPr lang="zh-CN" altLang="en-US" b="1" dirty="0"/>
          </a:p>
        </p:txBody>
      </p:sp>
    </p:spTree>
    <p:extLst>
      <p:ext uri="{BB962C8B-B14F-4D97-AF65-F5344CB8AC3E}">
        <p14:creationId xmlns:p14="http://schemas.microsoft.com/office/powerpoint/2010/main" val="3435047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赋值时，注意一致性</a:t>
            </a:r>
            <a:endParaRPr lang="en-US" altLang="zh-CN" dirty="0"/>
          </a:p>
          <a:p>
            <a:pPr lvl="1"/>
            <a:r>
              <a:rPr lang="zh-CN" altLang="en-US" dirty="0">
                <a:solidFill>
                  <a:srgbClr val="C00000"/>
                </a:solidFill>
              </a:rPr>
              <a:t>例如：指向一维数组的指针</a:t>
            </a:r>
            <a:endParaRPr lang="en-US" altLang="zh-CN" dirty="0">
              <a:solidFill>
                <a:srgbClr val="C00000"/>
              </a:solidFill>
            </a:endParaRP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en-US" altLang="zh-CN" sz="2400" b="1" dirty="0">
              <a:solidFill>
                <a:srgbClr val="00B050"/>
              </a:solidFill>
              <a:latin typeface="Courier New" pitchFamily="49" charset="0"/>
              <a:cs typeface="Courier New" pitchFamily="49" charset="0"/>
            </a:endParaRPr>
          </a:p>
          <a:p>
            <a:pPr lvl="2"/>
            <a:r>
              <a:rPr lang="zh-CN" altLang="en-US" sz="2400" dirty="0">
                <a:solidFill>
                  <a:srgbClr val="C00000"/>
                </a:solidFill>
              </a:rPr>
              <a:t>指向多维数组的指针</a:t>
            </a: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zh-CN" altLang="en-US" b="1" dirty="0"/>
          </a:p>
        </p:txBody>
      </p:sp>
      <p:sp>
        <p:nvSpPr>
          <p:cNvPr id="12" name="矩形 11">
            <a:hlinkClick r:id="rId3" action="ppaction://hlinksldjump"/>
            <a:extLst>
              <a:ext uri="{FF2B5EF4-FFF2-40B4-BE49-F238E27FC236}">
                <a16:creationId xmlns:a16="http://schemas.microsoft.com/office/drawing/2014/main" id="{BBB2CD7C-9A15-496D-B201-C6EF8A2060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814A37F-2509-4EE5-B99B-87B7B82520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ED0037E6-5112-4349-B14E-95C1F6A9D94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A62F6B69-155B-4684-833C-FDDC19DFA7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A6DE1238-D6C9-4E2B-B020-1D01926E7E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916A4DF5-94D8-4433-8D79-5F54AF724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CCFFF2CF-CA53-4238-BA86-F543C3B7AE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F1497E8F-ED52-4B83-9969-159466DB71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918603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用指针访问多维数组的一种方式</a:t>
            </a:r>
            <a:endParaRPr lang="en-US" altLang="zh-CN" dirty="0"/>
          </a:p>
          <a:p>
            <a:pPr lvl="1"/>
            <a:r>
              <a:rPr lang="zh-CN" altLang="en-US" dirty="0"/>
              <a:t>如果访问</a:t>
            </a:r>
            <a:r>
              <a:rPr lang="en-US" altLang="zh-CN" dirty="0"/>
              <a:t>n</a:t>
            </a:r>
            <a:r>
              <a:rPr lang="zh-CN" altLang="en-US" dirty="0"/>
              <a:t>维数组，那么数组指针的维度为</a:t>
            </a:r>
            <a:r>
              <a:rPr lang="en-US" altLang="zh-CN" dirty="0"/>
              <a:t>n-1</a:t>
            </a:r>
          </a:p>
          <a:p>
            <a:pPr lvl="1"/>
            <a:r>
              <a:rPr lang="zh-CN" altLang="en-US" dirty="0"/>
              <a:t>指针</a:t>
            </a:r>
            <a:r>
              <a:rPr lang="en-US" altLang="zh-CN" dirty="0"/>
              <a:t>p</a:t>
            </a:r>
            <a:r>
              <a:rPr lang="zh-CN" altLang="en-US" dirty="0"/>
              <a:t>指向的地址为构成该</a:t>
            </a:r>
            <a:r>
              <a:rPr lang="en-US" altLang="zh-CN" dirty="0"/>
              <a:t>n</a:t>
            </a:r>
            <a:r>
              <a:rPr lang="zh-CN" altLang="en-US" dirty="0"/>
              <a:t>维数组第一个</a:t>
            </a:r>
            <a:r>
              <a:rPr lang="en-US" altLang="zh-CN" dirty="0"/>
              <a:t>n-1</a:t>
            </a:r>
            <a:r>
              <a:rPr lang="zh-CN" altLang="en-US" dirty="0"/>
              <a:t>维数组的首地址</a:t>
            </a:r>
            <a:endParaRPr lang="en-US" altLang="zh-CN" dirty="0"/>
          </a:p>
          <a:p>
            <a:pPr lvl="2"/>
            <a:r>
              <a:rPr lang="en-US" altLang="zh-CN" dirty="0" err="1"/>
              <a:t>p+i</a:t>
            </a:r>
            <a:r>
              <a:rPr lang="en-US" altLang="zh-CN" dirty="0"/>
              <a:t>=A[</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的数组名，即该数组的首地址</a:t>
            </a:r>
            <a:endParaRPr lang="en-US" altLang="zh-CN" dirty="0"/>
          </a:p>
          <a:p>
            <a:pPr lvl="2"/>
            <a:r>
              <a:rPr lang="en-US" altLang="zh-CN" dirty="0"/>
              <a:t>*(</a:t>
            </a:r>
            <a:r>
              <a:rPr lang="en-US" altLang="zh-CN" dirty="0" err="1"/>
              <a:t>p+i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维数组</a:t>
            </a:r>
            <a:r>
              <a:rPr lang="en-US" altLang="zh-CN" dirty="0"/>
              <a:t>A[</a:t>
            </a:r>
            <a:r>
              <a:rPr lang="en-US" altLang="zh-CN" dirty="0" err="1"/>
              <a:t>i</a:t>
            </a:r>
            <a:r>
              <a:rPr lang="en-US" altLang="zh-CN" dirty="0"/>
              <a:t>]</a:t>
            </a:r>
            <a:r>
              <a:rPr lang="zh-CN" altLang="en-US" dirty="0"/>
              <a:t>的首元素的地址，即组成第</a:t>
            </a:r>
            <a:r>
              <a:rPr lang="en-US" altLang="zh-CN" dirty="0" err="1"/>
              <a:t>i</a:t>
            </a:r>
            <a:r>
              <a:rPr lang="zh-CN" altLang="en-US" dirty="0"/>
              <a:t>个</a:t>
            </a:r>
            <a:r>
              <a:rPr lang="en-US" altLang="zh-CN" dirty="0"/>
              <a:t>n-1</a:t>
            </a:r>
            <a:r>
              <a:rPr lang="zh-CN" altLang="en-US" dirty="0"/>
              <a:t>维数组的第一个</a:t>
            </a:r>
            <a:r>
              <a:rPr lang="en-US" altLang="zh-CN" dirty="0"/>
              <a:t>n-2</a:t>
            </a:r>
            <a:r>
              <a:rPr lang="zh-CN" altLang="en-US" dirty="0"/>
              <a:t>维数组的首地址</a:t>
            </a:r>
            <a:endParaRPr lang="en-US" altLang="zh-CN" dirty="0"/>
          </a:p>
          <a:p>
            <a:pPr lvl="2"/>
            <a:r>
              <a:rPr lang="en-US" altLang="zh-CN" dirty="0"/>
              <a:t>*(</a:t>
            </a:r>
            <a:r>
              <a:rPr lang="en-US" altLang="zh-CN" dirty="0" err="1"/>
              <a:t>p+i</a:t>
            </a:r>
            <a:r>
              <a:rPr lang="en-US" altLang="zh-CN" dirty="0"/>
              <a:t>)+j</a:t>
            </a:r>
            <a:r>
              <a:rPr lang="zh-CN" altLang="en-US" dirty="0"/>
              <a:t>为组成第</a:t>
            </a:r>
            <a:r>
              <a:rPr lang="en-US" altLang="zh-CN" dirty="0" err="1"/>
              <a:t>i</a:t>
            </a:r>
            <a:r>
              <a:rPr lang="zh-CN" altLang="en-US" dirty="0"/>
              <a:t>个</a:t>
            </a:r>
            <a:r>
              <a:rPr lang="en-US" altLang="zh-CN" dirty="0"/>
              <a:t>n-1</a:t>
            </a:r>
            <a:r>
              <a:rPr lang="zh-CN" altLang="en-US" dirty="0"/>
              <a:t>维数组的第</a:t>
            </a:r>
            <a:r>
              <a:rPr lang="en-US" altLang="zh-CN" dirty="0"/>
              <a:t>j</a:t>
            </a:r>
            <a:r>
              <a:rPr lang="zh-CN" altLang="en-US" dirty="0"/>
              <a:t>个</a:t>
            </a:r>
            <a:r>
              <a:rPr lang="en-US" altLang="zh-CN" dirty="0"/>
              <a:t>n-2</a:t>
            </a:r>
            <a:r>
              <a:rPr lang="zh-CN" altLang="en-US" dirty="0"/>
              <a:t>维数组</a:t>
            </a:r>
            <a:r>
              <a:rPr lang="en-US" altLang="zh-CN" dirty="0"/>
              <a:t>A[</a:t>
            </a:r>
            <a:r>
              <a:rPr lang="en-US" altLang="zh-CN" dirty="0" err="1"/>
              <a:t>i</a:t>
            </a:r>
            <a:r>
              <a:rPr lang="en-US" altLang="zh-CN" dirty="0"/>
              <a:t>][j]</a:t>
            </a:r>
            <a:r>
              <a:rPr lang="zh-CN" altLang="en-US" dirty="0"/>
              <a:t>的首地址</a:t>
            </a:r>
            <a:endParaRPr lang="en-US" altLang="zh-CN" dirty="0"/>
          </a:p>
          <a:p>
            <a:pPr lvl="2"/>
            <a:r>
              <a:rPr lang="en-US" altLang="zh-CN" dirty="0"/>
              <a:t>*(*(</a:t>
            </a:r>
            <a:r>
              <a:rPr lang="en-US" altLang="zh-CN" dirty="0" err="1"/>
              <a:t>p+i</a:t>
            </a:r>
            <a:r>
              <a:rPr lang="en-US" altLang="zh-CN" dirty="0"/>
              <a:t>)+j)+k</a:t>
            </a:r>
            <a:r>
              <a:rPr lang="zh-CN" altLang="en-US" dirty="0"/>
              <a:t>为上一个</a:t>
            </a:r>
            <a:r>
              <a:rPr lang="en-US" altLang="zh-CN" dirty="0"/>
              <a:t>n-2</a:t>
            </a:r>
            <a:r>
              <a:rPr lang="zh-CN" altLang="en-US" dirty="0"/>
              <a:t>维数组的第</a:t>
            </a:r>
            <a:r>
              <a:rPr lang="en-US" altLang="zh-CN" dirty="0"/>
              <a:t>k</a:t>
            </a:r>
            <a:r>
              <a:rPr lang="zh-CN" altLang="en-US" dirty="0"/>
              <a:t>个</a:t>
            </a:r>
            <a:r>
              <a:rPr lang="en-US" altLang="zh-CN" dirty="0"/>
              <a:t>n-3</a:t>
            </a:r>
            <a:r>
              <a:rPr lang="zh-CN" altLang="en-US" dirty="0"/>
              <a:t>维数组</a:t>
            </a:r>
            <a:r>
              <a:rPr lang="en-US" altLang="zh-CN" dirty="0"/>
              <a:t>A[</a:t>
            </a:r>
            <a:r>
              <a:rPr lang="en-US" altLang="zh-CN" dirty="0" err="1"/>
              <a:t>i</a:t>
            </a:r>
            <a:r>
              <a:rPr lang="en-US" altLang="zh-CN" dirty="0"/>
              <a:t>][j][k]</a:t>
            </a:r>
            <a:r>
              <a:rPr lang="zh-CN" altLang="en-US" dirty="0"/>
              <a:t>的首地址</a:t>
            </a:r>
            <a:endParaRPr lang="en-US" altLang="zh-CN" dirty="0"/>
          </a:p>
          <a:p>
            <a:pPr lvl="2"/>
            <a:r>
              <a:rPr lang="en-US" altLang="zh-CN" dirty="0"/>
              <a:t>……</a:t>
            </a:r>
            <a:endParaRPr lang="zh-CN" altLang="en-US" dirty="0"/>
          </a:p>
        </p:txBody>
      </p:sp>
      <p:sp>
        <p:nvSpPr>
          <p:cNvPr id="12" name="矩形 11">
            <a:hlinkClick r:id="rId2" action="ppaction://hlinksldjump"/>
            <a:extLst>
              <a:ext uri="{FF2B5EF4-FFF2-40B4-BE49-F238E27FC236}">
                <a16:creationId xmlns:a16="http://schemas.microsoft.com/office/drawing/2014/main" id="{084C529D-17C8-44F6-B519-5C2E27C068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14A21F7-31FC-435D-BC3C-28413A5A2B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F97F52D-5C15-4DB5-825A-51B9B3BC1F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F1D72318-4B3C-4EA4-907F-E085DB2F49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797C79FE-8C1C-48F7-A5BF-63EBE0E1A17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5390EFF3-EA1B-43AF-A99C-D7F3C5BA2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EDC3B79C-3A22-448F-8375-3322C24493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2F22A9F-D3E1-4BFE-BD4F-F6AF72AA7E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693737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C556D-D13B-4AA3-AFD8-0EF8CFA0B6CB}"/>
              </a:ext>
            </a:extLst>
          </p:cNvPr>
          <p:cNvSpPr>
            <a:spLocks noGrp="1"/>
          </p:cNvSpPr>
          <p:nvPr>
            <p:ph type="title"/>
          </p:nvPr>
        </p:nvSpPr>
        <p:spPr/>
        <p:txBody>
          <a:bodyPr/>
          <a:lstStyle/>
          <a:p>
            <a:r>
              <a:rPr lang="zh-CN" altLang="en-US" dirty="0"/>
              <a:t>指向数组的指针</a:t>
            </a:r>
          </a:p>
        </p:txBody>
      </p:sp>
      <p:sp>
        <p:nvSpPr>
          <p:cNvPr id="6" name="内容占位符 5">
            <a:extLst>
              <a:ext uri="{FF2B5EF4-FFF2-40B4-BE49-F238E27FC236}">
                <a16:creationId xmlns:a16="http://schemas.microsoft.com/office/drawing/2014/main" id="{ABB047EA-5072-4F30-9F18-7579FFABCC32}"/>
              </a:ext>
            </a:extLst>
          </p:cNvPr>
          <p:cNvSpPr>
            <a:spLocks noGrp="1"/>
          </p:cNvSpPr>
          <p:nvPr>
            <p:ph idx="1"/>
          </p:nvPr>
        </p:nvSpPr>
        <p:spPr/>
        <p:txBody>
          <a:bodyPr/>
          <a:lstStyle/>
          <a:p>
            <a:r>
              <a:rPr lang="zh-CN" altLang="en-US" dirty="0"/>
              <a:t>下标运算</a:t>
            </a:r>
            <a:r>
              <a:rPr lang="en-US" altLang="zh-CN" dirty="0"/>
              <a:t>[]</a:t>
            </a:r>
            <a:r>
              <a:rPr lang="zh-CN" altLang="en-US" dirty="0"/>
              <a:t>与指针取内容运算</a:t>
            </a:r>
            <a:r>
              <a:rPr lang="en-US" altLang="zh-CN" dirty="0"/>
              <a:t>*</a:t>
            </a:r>
          </a:p>
          <a:p>
            <a:pPr lvl="1"/>
            <a:r>
              <a:rPr lang="zh-CN" altLang="en-US" dirty="0"/>
              <a:t>优先级</a:t>
            </a:r>
            <a:endParaRPr lang="en-US" altLang="zh-CN" dirty="0"/>
          </a:p>
          <a:p>
            <a:pPr lvl="2"/>
            <a:r>
              <a:rPr lang="en-US" altLang="zh-CN" dirty="0"/>
              <a:t>[ ]</a:t>
            </a:r>
            <a:r>
              <a:rPr lang="zh-CN" altLang="en-US" dirty="0"/>
              <a:t>优先级高于*</a:t>
            </a:r>
            <a:endParaRPr lang="en-US" altLang="zh-CN" dirty="0"/>
          </a:p>
          <a:p>
            <a:pPr lvl="1"/>
            <a:r>
              <a:rPr lang="zh-CN" altLang="en-US" dirty="0"/>
              <a:t>等价关系</a:t>
            </a:r>
            <a:endParaRPr lang="en-US" altLang="zh-CN" dirty="0"/>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A[3][4] = {1,2,3,4, 5,6,7,8, 9,10};</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(*pa)[4] = A;</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lvl="2"/>
            <a:endParaRPr lang="en-US" altLang="zh-CN" sz="1600" dirty="0"/>
          </a:p>
          <a:p>
            <a:pPr lvl="2"/>
            <a:r>
              <a:rPr lang="en-US" altLang="zh-CN" dirty="0"/>
              <a:t>pa[1] = *(pa+1)</a:t>
            </a:r>
          </a:p>
          <a:p>
            <a:pPr lvl="2"/>
            <a:r>
              <a:rPr lang="en-US" altLang="zh-CN" dirty="0" err="1">
                <a:solidFill>
                  <a:schemeClr val="tx2"/>
                </a:solidFill>
                <a:latin typeface="Courier New" panose="02070309020205020404" pitchFamily="49" charset="0"/>
                <a:cs typeface="Courier New" panose="02070309020205020404" pitchFamily="49" charset="0"/>
              </a:rPr>
              <a:t>cout</a:t>
            </a:r>
            <a:r>
              <a:rPr lang="en-US" altLang="zh-CN" dirty="0">
                <a:solidFill>
                  <a:schemeClr val="tx2"/>
                </a:solidFill>
                <a:latin typeface="Courier New" panose="02070309020205020404" pitchFamily="49" charset="0"/>
                <a:cs typeface="Courier New" panose="02070309020205020404" pitchFamily="49" charset="0"/>
              </a:rPr>
              <a:t>&lt;&lt;</a:t>
            </a:r>
            <a:r>
              <a:rPr lang="zh-CN" altLang="en-US" dirty="0">
                <a:solidFill>
                  <a:schemeClr val="tx2"/>
                </a:solidFill>
                <a:latin typeface="Courier New" panose="02070309020205020404" pitchFamily="49" charset="0"/>
                <a:cs typeface="Courier New" panose="02070309020205020404" pitchFamily="49" charset="0"/>
              </a:rPr>
              <a:t>*</a:t>
            </a:r>
            <a:r>
              <a:rPr lang="en-US" altLang="zh-CN" dirty="0">
                <a:solidFill>
                  <a:schemeClr val="tx2"/>
                </a:solidFill>
                <a:latin typeface="Courier New" panose="02070309020205020404" pitchFamily="49" charset="0"/>
                <a:cs typeface="Courier New" panose="02070309020205020404" pitchFamily="49" charset="0"/>
              </a:rPr>
              <a:t>(pa+1)[1]&lt;&lt;</a:t>
            </a:r>
            <a:r>
              <a:rPr lang="en-US" altLang="zh-CN" dirty="0" err="1">
                <a:solidFill>
                  <a:schemeClr val="tx2"/>
                </a:solidFill>
                <a:latin typeface="Courier New" panose="02070309020205020404" pitchFamily="49" charset="0"/>
                <a:cs typeface="Courier New" panose="02070309020205020404" pitchFamily="49" charset="0"/>
              </a:rPr>
              <a:t>endl</a:t>
            </a:r>
            <a:r>
              <a:rPr lang="en-US" altLang="zh-CN" dirty="0">
                <a:solidFill>
                  <a:schemeClr val="tx2"/>
                </a:solidFill>
                <a:latin typeface="Courier New" panose="02070309020205020404" pitchFamily="49" charset="0"/>
                <a:cs typeface="Courier New" panose="02070309020205020404" pitchFamily="49" charset="0"/>
              </a:rPr>
              <a:t>;    </a:t>
            </a:r>
          </a:p>
          <a:p>
            <a:pPr lvl="2"/>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输出</a:t>
            </a:r>
            <a:r>
              <a:rPr lang="en-US" altLang="zh-CN" dirty="0">
                <a:solidFill>
                  <a:srgbClr val="007434"/>
                </a:solidFill>
                <a:latin typeface="Courier New" panose="02070309020205020404" pitchFamily="49" charset="0"/>
                <a:cs typeface="Courier New" panose="02070309020205020404" pitchFamily="49" charset="0"/>
              </a:rPr>
              <a:t>9</a:t>
            </a:r>
            <a:r>
              <a:rPr lang="zh-CN" altLang="en-US" dirty="0">
                <a:solidFill>
                  <a:srgbClr val="007434"/>
                </a:solidFill>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(pa+1+1)</a:t>
            </a:r>
          </a:p>
          <a:p>
            <a:pPr lvl="2"/>
            <a:endParaRPr lang="zh-CN" altLang="en-US" dirty="0"/>
          </a:p>
        </p:txBody>
      </p:sp>
      <p:sp>
        <p:nvSpPr>
          <p:cNvPr id="3" name="文本框 2">
            <a:extLst>
              <a:ext uri="{FF2B5EF4-FFF2-40B4-BE49-F238E27FC236}">
                <a16:creationId xmlns:a16="http://schemas.microsoft.com/office/drawing/2014/main" id="{2F89BCCD-E713-4325-9B75-2A013C33B177}"/>
              </a:ext>
            </a:extLst>
          </p:cNvPr>
          <p:cNvSpPr txBox="1"/>
          <p:nvPr/>
        </p:nvSpPr>
        <p:spPr>
          <a:xfrm>
            <a:off x="5940152" y="4069821"/>
            <a:ext cx="2411760" cy="1200329"/>
          </a:xfrm>
          <a:prstGeom prst="rect">
            <a:avLst/>
          </a:prstGeom>
          <a:noFill/>
        </p:spPr>
        <p:txBody>
          <a:bodyPr wrap="square" rtlCol="0">
            <a:spAutoFit/>
          </a:bodyPr>
          <a:lstStyle/>
          <a:p>
            <a:r>
              <a:rPr lang="zh-CN" altLang="en-US" sz="2400" b="1" dirty="0">
                <a:solidFill>
                  <a:schemeClr val="accent6">
                    <a:lumMod val="75000"/>
                  </a:schemeClr>
                </a:solidFill>
                <a:latin typeface="楷体" panose="02010609060101010101" pitchFamily="49" charset="-122"/>
                <a:ea typeface="楷体" panose="02010609060101010101" pitchFamily="49" charset="-122"/>
              </a:rPr>
              <a:t>输出结果：</a:t>
            </a:r>
            <a:endParaRPr lang="en-US" altLang="zh-CN" sz="2400" b="1" dirty="0">
              <a:solidFill>
                <a:schemeClr val="accent6">
                  <a:lumMod val="75000"/>
                </a:schemeClr>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5</a:t>
            </a:r>
          </a:p>
          <a:p>
            <a:r>
              <a:rPr lang="en-US" altLang="zh-CN" sz="2400" dirty="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p:txBody>
      </p:sp>
      <p:pic>
        <p:nvPicPr>
          <p:cNvPr id="15" name="Picture 2"/>
          <p:cNvPicPr>
            <a:picLocks noChangeAspect="1" noChangeArrowheads="1"/>
          </p:cNvPicPr>
          <p:nvPr/>
        </p:nvPicPr>
        <p:blipFill>
          <a:blip r:embed="rId4" cstate="print"/>
          <a:srcRect/>
          <a:stretch>
            <a:fillRect/>
          </a:stretch>
        </p:blipFill>
        <p:spPr bwMode="auto">
          <a:xfrm>
            <a:off x="6182782" y="1279566"/>
            <a:ext cx="2743165" cy="1905472"/>
          </a:xfrm>
          <a:prstGeom prst="rect">
            <a:avLst/>
          </a:prstGeom>
          <a:noFill/>
          <a:ln w="9525">
            <a:noFill/>
            <a:miter lim="800000"/>
            <a:headEnd/>
            <a:tailEnd/>
          </a:ln>
        </p:spPr>
      </p:pic>
      <p:sp>
        <p:nvSpPr>
          <p:cNvPr id="14" name="矩形 13">
            <a:hlinkClick r:id="rId5" action="ppaction://hlinksldjump"/>
            <a:extLst>
              <a:ext uri="{FF2B5EF4-FFF2-40B4-BE49-F238E27FC236}">
                <a16:creationId xmlns:a16="http://schemas.microsoft.com/office/drawing/2014/main" id="{BB0F1E46-B934-498A-85B2-B77CE23C1B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1FE125BE-A283-4F8B-BE99-59259490A4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F722FCFF-9EEF-4B0A-BD3C-F275D53877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2F83E081-D69D-42BD-837E-40F0E4D917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9" name="矩形 18">
            <a:hlinkClick r:id="" action="ppaction://noaction"/>
            <a:extLst>
              <a:ext uri="{FF2B5EF4-FFF2-40B4-BE49-F238E27FC236}">
                <a16:creationId xmlns:a16="http://schemas.microsoft.com/office/drawing/2014/main" id="{F82E4E40-3C63-459F-B724-9F18E9AB37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0" name="矩形 19">
            <a:hlinkClick r:id="" action="ppaction://noaction"/>
            <a:extLst>
              <a:ext uri="{FF2B5EF4-FFF2-40B4-BE49-F238E27FC236}">
                <a16:creationId xmlns:a16="http://schemas.microsoft.com/office/drawing/2014/main" id="{685EB503-BEAA-4A03-99FE-4B232B03D6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1" name="矩形 20">
            <a:hlinkClick r:id="" action="ppaction://noaction"/>
            <a:extLst>
              <a:ext uri="{FF2B5EF4-FFF2-40B4-BE49-F238E27FC236}">
                <a16:creationId xmlns:a16="http://schemas.microsoft.com/office/drawing/2014/main" id="{0E37CB5D-D244-45E0-BBD6-1576E35E1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2" name="矩形 21">
            <a:hlinkClick r:id="" action="ppaction://noaction"/>
            <a:extLst>
              <a:ext uri="{FF2B5EF4-FFF2-40B4-BE49-F238E27FC236}">
                <a16:creationId xmlns:a16="http://schemas.microsoft.com/office/drawing/2014/main" id="{CEE90715-3AF1-48E1-9DD4-820F758056C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218218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203751" y="1556791"/>
          <a:ext cx="8676861" cy="4824172"/>
        </p:xfrm>
        <a:graphic>
          <a:graphicData uri="http://schemas.openxmlformats.org/drawingml/2006/table">
            <a:tbl>
              <a:tblPr firstRow="1" firstCol="1" bandRow="1">
                <a:tableStyleId>{5C22544A-7EE6-4342-B048-85BDC9FD1C3A}</a:tableStyleId>
              </a:tblPr>
              <a:tblGrid>
                <a:gridCol w="1002417">
                  <a:extLst>
                    <a:ext uri="{9D8B030D-6E8A-4147-A177-3AD203B41FA5}">
                      <a16:colId xmlns:a16="http://schemas.microsoft.com/office/drawing/2014/main" val="4093955868"/>
                    </a:ext>
                  </a:extLst>
                </a:gridCol>
                <a:gridCol w="1000319">
                  <a:extLst>
                    <a:ext uri="{9D8B030D-6E8A-4147-A177-3AD203B41FA5}">
                      <a16:colId xmlns:a16="http://schemas.microsoft.com/office/drawing/2014/main" val="2574272476"/>
                    </a:ext>
                  </a:extLst>
                </a:gridCol>
                <a:gridCol w="2484783">
                  <a:extLst>
                    <a:ext uri="{9D8B030D-6E8A-4147-A177-3AD203B41FA5}">
                      <a16:colId xmlns:a16="http://schemas.microsoft.com/office/drawing/2014/main" val="1792194263"/>
                    </a:ext>
                  </a:extLst>
                </a:gridCol>
                <a:gridCol w="1653179">
                  <a:extLst>
                    <a:ext uri="{9D8B030D-6E8A-4147-A177-3AD203B41FA5}">
                      <a16:colId xmlns:a16="http://schemas.microsoft.com/office/drawing/2014/main" val="4080122434"/>
                    </a:ext>
                  </a:extLst>
                </a:gridCol>
                <a:gridCol w="2536163">
                  <a:extLst>
                    <a:ext uri="{9D8B030D-6E8A-4147-A177-3AD203B41FA5}">
                      <a16:colId xmlns:a16="http://schemas.microsoft.com/office/drawing/2014/main" val="2761209815"/>
                    </a:ext>
                  </a:extLst>
                </a:gridCol>
              </a:tblGrid>
              <a:tr h="326674">
                <a:tc>
                  <a:txBody>
                    <a:bodyPr/>
                    <a:lstStyle/>
                    <a:p>
                      <a:pPr algn="l">
                        <a:spcAft>
                          <a:spcPts val="0"/>
                        </a:spcAft>
                      </a:pPr>
                      <a:r>
                        <a:rPr lang="zh-CN" sz="1600" kern="100" dirty="0">
                          <a:effectLst/>
                        </a:rPr>
                        <a:t>表达式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含义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等价的</a:t>
                      </a: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表达式</a:t>
                      </a:r>
                      <a:r>
                        <a:rPr lang="en-US" sz="1600" kern="100" dirty="0">
                          <a:effectLst/>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154135"/>
                  </a:ext>
                </a:extLst>
              </a:tr>
              <a:tr h="499722">
                <a:tc>
                  <a:txBody>
                    <a:bodyPr/>
                    <a:lstStyle/>
                    <a:p>
                      <a:pPr algn="l">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A+1,</a:t>
                      </a:r>
                      <a:r>
                        <a:rPr lang="zh-CN" sz="1600" kern="100" dirty="0">
                          <a:effectLst/>
                        </a:rPr>
                        <a:t>下一个</a:t>
                      </a:r>
                      <a:r>
                        <a:rPr lang="zh-CN" altLang="en-US" sz="1600" kern="100" dirty="0">
                          <a:effectLst/>
                        </a:rPr>
                        <a:t>一维数组</a:t>
                      </a:r>
                      <a:r>
                        <a:rPr lang="zh-CN" sz="1600" kern="100" dirty="0">
                          <a:effectLst/>
                        </a:rPr>
                        <a:t>的地址，即</a:t>
                      </a:r>
                      <a:r>
                        <a:rPr lang="en-US" sz="1600" kern="100" dirty="0">
                          <a:effectLst/>
                        </a:rPr>
                        <a:t>&amp;A[1]</a:t>
                      </a:r>
                      <a:r>
                        <a:rPr lang="zh-CN" sz="1600" kern="100" dirty="0">
                          <a:effectLst/>
                        </a:rPr>
                        <a:t>，相差</a:t>
                      </a:r>
                      <a:r>
                        <a:rPr lang="en-US" sz="1600" kern="100" dirty="0">
                          <a:effectLst/>
                        </a:rPr>
                        <a:t>16B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5040453"/>
                  </a:ext>
                </a:extLst>
              </a:tr>
              <a:tr h="499722">
                <a:tc>
                  <a:txBody>
                    <a:bodyPr/>
                    <a:lstStyle/>
                    <a:p>
                      <a:pPr algn="l">
                        <a:spcAft>
                          <a:spcPts val="0"/>
                        </a:spcAft>
                      </a:pPr>
                      <a:r>
                        <a:rPr lang="en-US" sz="1600" kern="100" dirty="0">
                          <a:effectLst/>
                        </a:rPr>
                        <a:t>&amp;A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指向数组</a:t>
                      </a:r>
                      <a:r>
                        <a:rPr lang="en-US" sz="1600" kern="100" dirty="0">
                          <a:effectLst/>
                        </a:rPr>
                        <a:t>A</a:t>
                      </a:r>
                      <a:r>
                        <a:rPr lang="zh-CN" sz="1600" kern="100" dirty="0">
                          <a:effectLst/>
                        </a:rPr>
                        <a:t>的指针</a:t>
                      </a:r>
                      <a:r>
                        <a:rPr lang="zh-CN" altLang="en-US" sz="1600" kern="100" dirty="0">
                          <a:effectLst/>
                        </a:rPr>
                        <a:t>，其值为数组</a:t>
                      </a:r>
                      <a:r>
                        <a:rPr lang="en-US" altLang="zh-CN" sz="1600" kern="100" dirty="0">
                          <a:effectLst/>
                        </a:rPr>
                        <a:t>A</a:t>
                      </a:r>
                      <a:r>
                        <a:rPr lang="zh-CN" altLang="en-US"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&amp;A+1</a:t>
                      </a:r>
                      <a:r>
                        <a:rPr lang="zh-CN" altLang="en-US" sz="1600" kern="100" dirty="0">
                          <a:effectLst/>
                        </a:rPr>
                        <a:t>，</a:t>
                      </a:r>
                      <a:r>
                        <a:rPr lang="zh-CN" sz="1600" kern="100" dirty="0">
                          <a:effectLst/>
                        </a:rPr>
                        <a:t>下一个存储单元，相差</a:t>
                      </a:r>
                      <a:r>
                        <a:rPr lang="en-US" sz="1600" kern="100" dirty="0">
                          <a:effectLst/>
                        </a:rPr>
                        <a:t>48B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5947620"/>
                  </a:ext>
                </a:extLst>
              </a:tr>
              <a:tr h="499722">
                <a:tc>
                  <a:txBody>
                    <a:bodyPr/>
                    <a:lstStyle/>
                    <a:p>
                      <a:pPr algn="l">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A[0]</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*A+1</a:t>
                      </a:r>
                      <a:r>
                        <a:rPr lang="zh-CN" altLang="en-US" sz="1600" kern="100" dirty="0">
                          <a:effectLst/>
                        </a:rPr>
                        <a:t>，</a:t>
                      </a:r>
                      <a:r>
                        <a:rPr lang="zh-CN" sz="1600" kern="100" dirty="0">
                          <a:effectLst/>
                        </a:rPr>
                        <a:t>下一个元素的地址，即</a:t>
                      </a:r>
                      <a:r>
                        <a:rPr lang="en-US" sz="1600" kern="100" dirty="0">
                          <a:effectLst/>
                        </a:rPr>
                        <a:t>&amp;A[0][1]</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7206084"/>
                  </a:ext>
                </a:extLst>
              </a:tr>
              <a:tr h="499722">
                <a:tc>
                  <a:txBody>
                    <a:bodyPr/>
                    <a:lstStyle/>
                    <a:p>
                      <a:pPr algn="l">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同</a:t>
                      </a: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00" dirty="0">
                          <a:effectLst/>
                        </a:rPr>
                        <a:t>是数组</a:t>
                      </a:r>
                      <a:r>
                        <a:rPr lang="en-US" altLang="zh-CN" sz="1600" kern="100" dirty="0">
                          <a:effectLst/>
                        </a:rPr>
                        <a:t>A[0]</a:t>
                      </a:r>
                      <a:r>
                        <a:rPr lang="zh-CN" altLang="en-US" sz="1600" kern="100" dirty="0">
                          <a:effectLst/>
                        </a:rPr>
                        <a:t>名字，也是</a:t>
                      </a:r>
                      <a:r>
                        <a:rPr lang="en-US" altLang="zh-CN" sz="1600" kern="100" dirty="0">
                          <a:effectLst/>
                        </a:rPr>
                        <a:t>A[0]</a:t>
                      </a:r>
                      <a:r>
                        <a:rPr lang="zh-CN" altLang="en-US" sz="1600" kern="100" dirty="0">
                          <a:effectLst/>
                        </a:rPr>
                        <a:t>的首元素地址，即</a:t>
                      </a:r>
                      <a:r>
                        <a:rPr lang="en-US" altLang="zh-CN" sz="1600" kern="100" dirty="0">
                          <a:effectLst/>
                        </a:rPr>
                        <a:t>&amp;A[0][0]</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 *(pa+0)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solidFill>
                            <a:schemeClr val="dk1"/>
                          </a:solidFill>
                          <a:effectLst/>
                          <a:latin typeface="+mn-lt"/>
                          <a:ea typeface="+mn-ea"/>
                          <a:cs typeface="+mn-cs"/>
                        </a:rPr>
                        <a:t>A[0]+1</a:t>
                      </a:r>
                      <a:r>
                        <a:rPr lang="zh-CN" altLang="en-US" sz="1600" kern="100" dirty="0">
                          <a:effectLst/>
                        </a:rPr>
                        <a:t>，</a:t>
                      </a:r>
                      <a:r>
                        <a:rPr lang="zh-CN" altLang="zh-CN" sz="1600" kern="100" dirty="0">
                          <a:effectLst/>
                        </a:rPr>
                        <a:t>下一个元素的地址，即</a:t>
                      </a:r>
                      <a:r>
                        <a:rPr lang="en-US" altLang="zh-CN" sz="1600" kern="100" dirty="0">
                          <a:effectLst/>
                        </a:rPr>
                        <a:t>&amp;A[0][1]</a:t>
                      </a:r>
                      <a:r>
                        <a:rPr lang="zh-CN" altLang="zh-CN" sz="1600" kern="100" dirty="0">
                          <a:effectLst/>
                        </a:rPr>
                        <a:t>，相差</a:t>
                      </a:r>
                      <a:r>
                        <a:rPr lang="en-US" altLang="zh-CN" sz="1600" kern="100" dirty="0">
                          <a:effectLst/>
                        </a:rPr>
                        <a:t>4B</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8324043"/>
                  </a:ext>
                </a:extLst>
              </a:tr>
              <a:tr h="499722">
                <a:tc>
                  <a:txBody>
                    <a:bodyPr/>
                    <a:lstStyle/>
                    <a:p>
                      <a:pPr algn="l">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600" kern="100" dirty="0">
                          <a:solidFill>
                            <a:schemeClr val="dk1"/>
                          </a:solidFill>
                          <a:effectLst/>
                          <a:latin typeface="+mn-lt"/>
                          <a:ea typeface="+mn-ea"/>
                          <a:cs typeface="+mn-cs"/>
                        </a:rPr>
                        <a:t>同</a:t>
                      </a:r>
                      <a:r>
                        <a:rPr lang="en-US" altLang="zh-CN" sz="1600" kern="100" dirty="0">
                          <a:solidFill>
                            <a:schemeClr val="dk1"/>
                          </a:solidFill>
                          <a:effectLst/>
                          <a:latin typeface="+mn-lt"/>
                          <a:ea typeface="+mn-ea"/>
                          <a:cs typeface="+mn-cs"/>
                        </a:rPr>
                        <a:t>A</a:t>
                      </a:r>
                      <a:endParaRPr lang="zh-CN" sz="1600" kern="100" dirty="0">
                        <a:solidFill>
                          <a:schemeClr val="dk1"/>
                        </a:solidFill>
                        <a:effectLst/>
                        <a:latin typeface="+mn-lt"/>
                        <a:ea typeface="+mn-ea"/>
                        <a:cs typeface="+mn-cs"/>
                      </a:endParaRPr>
                    </a:p>
                  </a:txBody>
                  <a:tcPr marL="68580" marR="68580" marT="0" marB="0" anchor="ctr"/>
                </a:tc>
                <a:tc>
                  <a:txBody>
                    <a:bodyPr/>
                    <a:lstStyle/>
                    <a:p>
                      <a:pPr algn="l">
                        <a:spcAft>
                          <a:spcPts val="0"/>
                        </a:spcAft>
                      </a:pPr>
                      <a:r>
                        <a:rPr lang="zh-CN" sz="1600" kern="100" dirty="0">
                          <a:effectLst/>
                        </a:rPr>
                        <a:t>指向数组</a:t>
                      </a:r>
                      <a:r>
                        <a:rPr lang="en-US" sz="1600" kern="100" dirty="0">
                          <a:effectLst/>
                        </a:rPr>
                        <a:t>A[0]</a:t>
                      </a:r>
                      <a:r>
                        <a:rPr lang="zh-CN" sz="1600" kern="100" dirty="0">
                          <a:effectLst/>
                        </a:rPr>
                        <a:t>的指针</a:t>
                      </a:r>
                      <a:r>
                        <a:rPr lang="zh-CN" altLang="en-US" sz="1600" kern="100" dirty="0">
                          <a:effectLst/>
                        </a:rPr>
                        <a:t>，其值为数组</a:t>
                      </a:r>
                      <a:r>
                        <a:rPr lang="en-US" altLang="zh-CN" sz="1600" kern="100" dirty="0">
                          <a:effectLst/>
                        </a:rPr>
                        <a:t>A[0]</a:t>
                      </a:r>
                      <a:r>
                        <a:rPr lang="zh-CN" altLang="en-US"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&amp;A[0]+1</a:t>
                      </a:r>
                      <a:r>
                        <a:rPr lang="zh-CN" altLang="en-US" sz="1600" kern="100" dirty="0">
                          <a:effectLst/>
                        </a:rPr>
                        <a:t>，一维数组</a:t>
                      </a:r>
                      <a:r>
                        <a:rPr lang="en-US" altLang="zh-CN" sz="1600" kern="100" dirty="0">
                          <a:effectLst/>
                        </a:rPr>
                        <a:t>A[1]</a:t>
                      </a:r>
                      <a:r>
                        <a:rPr lang="zh-CN" altLang="en-US" sz="1600" kern="100" dirty="0">
                          <a:effectLst/>
                        </a:rPr>
                        <a:t>的地址</a:t>
                      </a:r>
                      <a:r>
                        <a:rPr lang="zh-CN" sz="1600" kern="100" dirty="0">
                          <a:effectLst/>
                        </a:rPr>
                        <a:t>，即</a:t>
                      </a:r>
                      <a:r>
                        <a:rPr lang="en-US" sz="1600" kern="100" dirty="0">
                          <a:effectLst/>
                        </a:rPr>
                        <a:t>&amp;A[1]</a:t>
                      </a:r>
                      <a:r>
                        <a:rPr lang="zh-CN" sz="1600" kern="100" dirty="0">
                          <a:effectLst/>
                        </a:rPr>
                        <a:t>，相差</a:t>
                      </a:r>
                      <a:r>
                        <a:rPr lang="en-US" sz="1600" kern="100" dirty="0">
                          <a:effectLst/>
                        </a:rPr>
                        <a:t>16B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9380776"/>
                  </a:ext>
                </a:extLst>
              </a:tr>
              <a:tr h="499722">
                <a:tc>
                  <a:txBody>
                    <a:bodyPr/>
                    <a:lstStyle/>
                    <a:p>
                      <a:pPr algn="l">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A[0]</a:t>
                      </a:r>
                      <a:r>
                        <a:rPr lang="zh-CN" sz="1600" kern="100" dirty="0">
                          <a:effectLst/>
                        </a:rPr>
                        <a:t>的首元素值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altLang="en-US" sz="1600" kern="100" dirty="0">
                          <a:effectLst/>
                        </a:rPr>
                        <a:t>*</a:t>
                      </a:r>
                      <a:r>
                        <a:rPr lang="en-US" altLang="zh-CN" sz="1600" kern="100" dirty="0">
                          <a:effectLst/>
                        </a:rPr>
                        <a:t>(</a:t>
                      </a:r>
                      <a:r>
                        <a:rPr lang="en-US" sz="1600" kern="100" dirty="0">
                          <a:effectLst/>
                        </a:rPr>
                        <a:t>*(pa+0)+0)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*A[0]+1</a:t>
                      </a:r>
                      <a:r>
                        <a:rPr lang="zh-CN" altLang="en-US" sz="1600" kern="100" dirty="0">
                          <a:effectLst/>
                        </a:rPr>
                        <a:t>，</a:t>
                      </a:r>
                      <a:r>
                        <a:rPr lang="zh-CN" altLang="zh-CN" sz="1600" kern="100" dirty="0">
                          <a:effectLst/>
                        </a:rPr>
                        <a:t>数组</a:t>
                      </a:r>
                      <a:r>
                        <a:rPr lang="en-US" altLang="zh-CN" sz="1600" kern="100" dirty="0">
                          <a:effectLst/>
                        </a:rPr>
                        <a:t>A[0]</a:t>
                      </a:r>
                      <a:r>
                        <a:rPr lang="zh-CN" altLang="zh-CN" sz="1600" kern="100" dirty="0">
                          <a:effectLst/>
                        </a:rPr>
                        <a:t>的首元素值</a:t>
                      </a:r>
                      <a:r>
                        <a:rPr lang="zh-CN" altLang="en-US" sz="1600" kern="100" dirty="0">
                          <a:effectLst/>
                        </a:rPr>
                        <a:t>加</a:t>
                      </a:r>
                      <a:r>
                        <a:rPr lang="en-US" altLang="zh-CN" sz="1600" kern="100" dirty="0">
                          <a:effectLst/>
                        </a:rPr>
                        <a:t>1</a:t>
                      </a:r>
                      <a:r>
                        <a:rPr lang="zh-CN" altLang="en-US" sz="1600" kern="100" dirty="0">
                          <a:effectLst/>
                        </a:rPr>
                        <a:t>，即</a:t>
                      </a:r>
                      <a:r>
                        <a:rPr lang="en-US" sz="1600" kern="100" dirty="0">
                          <a:effectLst/>
                        </a:rPr>
                        <a:t>A[0][0]+1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264917"/>
                  </a:ext>
                </a:extLst>
              </a:tr>
              <a:tr h="499722">
                <a:tc>
                  <a:txBody>
                    <a:bodyPr/>
                    <a:lstStyle/>
                    <a:p>
                      <a:pPr algn="l">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00" dirty="0">
                          <a:solidFill>
                            <a:schemeClr val="dk1"/>
                          </a:solidFill>
                          <a:effectLst/>
                          <a:latin typeface="+mn-lt"/>
                          <a:ea typeface="+mn-ea"/>
                          <a:cs typeface="+mn-cs"/>
                        </a:rPr>
                        <a:t>同</a:t>
                      </a:r>
                      <a:r>
                        <a:rPr lang="en-US" altLang="zh-CN" sz="1600" kern="100" dirty="0">
                          <a:effectLst/>
                        </a:rPr>
                        <a:t>*A[0]</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dk1"/>
                          </a:solidFill>
                          <a:effectLst/>
                          <a:latin typeface="+mn-lt"/>
                          <a:ea typeface="+mn-ea"/>
                          <a:cs typeface="+mn-cs"/>
                        </a:rPr>
                        <a:t>数组</a:t>
                      </a:r>
                      <a:r>
                        <a:rPr lang="en-US" altLang="zh-CN" sz="1600" kern="100" dirty="0">
                          <a:solidFill>
                            <a:schemeClr val="dk1"/>
                          </a:solidFill>
                          <a:effectLst/>
                          <a:latin typeface="+mn-lt"/>
                          <a:ea typeface="+mn-ea"/>
                          <a:cs typeface="+mn-cs"/>
                        </a:rPr>
                        <a:t>A[0]</a:t>
                      </a:r>
                      <a:r>
                        <a:rPr lang="zh-CN" altLang="zh-CN" sz="1600" kern="100" dirty="0">
                          <a:solidFill>
                            <a:schemeClr val="dk1"/>
                          </a:solidFill>
                          <a:effectLst/>
                          <a:latin typeface="+mn-lt"/>
                          <a:ea typeface="+mn-ea"/>
                          <a:cs typeface="+mn-cs"/>
                        </a:rPr>
                        <a:t>的首元素值</a:t>
                      </a:r>
                    </a:p>
                  </a:txBody>
                  <a:tcPr marL="68580" marR="68580" marT="0" marB="0" anchor="ctr"/>
                </a:tc>
                <a:tc>
                  <a:txBody>
                    <a:bodyPr/>
                    <a:lstStyle/>
                    <a:p>
                      <a:pPr algn="l">
                        <a:spcAft>
                          <a:spcPts val="0"/>
                        </a:spcAft>
                      </a:pPr>
                      <a:r>
                        <a:rPr lang="en-US" sz="1600" kern="100" dirty="0">
                          <a:effectLst/>
                        </a:rPr>
                        <a:t>*(*(pa+0)+0)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solidFill>
                            <a:schemeClr val="dk1"/>
                          </a:solidFill>
                          <a:effectLst/>
                          <a:latin typeface="+mn-lt"/>
                          <a:ea typeface="+mn-ea"/>
                          <a:cs typeface="+mn-cs"/>
                        </a:rPr>
                        <a:t>A[0][0]+1</a:t>
                      </a:r>
                      <a:endParaRPr lang="zh-CN" altLang="zh-CN"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581928838"/>
                  </a:ext>
                </a:extLst>
              </a:tr>
              <a:tr h="499722">
                <a:tc>
                  <a:txBody>
                    <a:bodyPr/>
                    <a:lstStyle/>
                    <a:p>
                      <a:pPr algn="l">
                        <a:spcAft>
                          <a:spcPts val="0"/>
                        </a:spcAft>
                      </a:pPr>
                      <a:r>
                        <a:rPr lang="en-US" sz="1600" kern="100" dirty="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A[0][0]</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数组元素</a:t>
                      </a:r>
                      <a:r>
                        <a:rPr lang="en-US" sz="1600" kern="100" dirty="0">
                          <a:effectLst/>
                        </a:rPr>
                        <a:t>A[0][0]</a:t>
                      </a:r>
                      <a:r>
                        <a:rPr lang="zh-CN" sz="1600" kern="100" dirty="0">
                          <a:effectLst/>
                        </a:rPr>
                        <a:t>的地址</a:t>
                      </a:r>
                      <a:r>
                        <a:rPr lang="zh-CN" altLang="en-US" sz="1600" kern="100" dirty="0">
                          <a:effectLst/>
                        </a:rPr>
                        <a:t>，同</a:t>
                      </a:r>
                      <a:r>
                        <a:rPr lang="en-US" altLang="zh-CN" sz="1600" kern="100" dirty="0">
                          <a:effectLst/>
                        </a:rPr>
                        <a:t>A[0]</a:t>
                      </a:r>
                    </a:p>
                  </a:txBody>
                  <a:tcPr marL="68580" marR="68580" marT="0" marB="0" anchor="ctr"/>
                </a:tc>
                <a:tc>
                  <a:txBody>
                    <a:bodyPr/>
                    <a:lstStyle/>
                    <a:p>
                      <a:pPr algn="l">
                        <a:spcAft>
                          <a:spcPts val="0"/>
                        </a:spcAft>
                      </a:pPr>
                      <a:r>
                        <a:rPr lang="en-US" sz="1600" kern="100" dirty="0">
                          <a:effectLst/>
                        </a:rPr>
                        <a:t>&amp;(*(*(pa+0)+0))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&amp;A[0][0]+1</a:t>
                      </a:r>
                      <a:r>
                        <a:rPr lang="zh-CN" altLang="en-US" sz="1600" kern="100" dirty="0">
                          <a:effectLst/>
                        </a:rPr>
                        <a:t>，</a:t>
                      </a:r>
                      <a:r>
                        <a:rPr lang="zh-CN" sz="1600" kern="100" dirty="0">
                          <a:effectLst/>
                        </a:rPr>
                        <a:t>下一个元素的地址，即</a:t>
                      </a:r>
                      <a:r>
                        <a:rPr lang="en-US" sz="1600" kern="100" dirty="0">
                          <a:effectLst/>
                        </a:rPr>
                        <a:t>&amp;A[0][1]</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3249311"/>
                  </a:ext>
                </a:extLst>
              </a:tr>
              <a:tr h="499722">
                <a:tc>
                  <a:txBody>
                    <a:bodyPr/>
                    <a:lstStyle/>
                    <a:p>
                      <a:pPr algn="l">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语法错误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6666427"/>
                  </a:ext>
                </a:extLst>
              </a:tr>
            </a:tbl>
          </a:graphicData>
        </a:graphic>
      </p:graphicFrame>
      <p:sp>
        <p:nvSpPr>
          <p:cNvPr id="14" name="标题 1"/>
          <p:cNvSpPr>
            <a:spLocks noGrp="1"/>
          </p:cNvSpPr>
          <p:nvPr>
            <p:ph type="title"/>
          </p:nvPr>
        </p:nvSpPr>
        <p:spPr>
          <a:xfrm>
            <a:off x="107503" y="986433"/>
            <a:ext cx="8773109" cy="498351"/>
          </a:xfrm>
        </p:spPr>
        <p:txBody>
          <a:bodyPr/>
          <a:lstStyle/>
          <a:p>
            <a:r>
              <a:rPr lang="zh-CN" altLang="en-US" sz="2800" dirty="0">
                <a:solidFill>
                  <a:schemeClr val="tx1"/>
                </a:solidFill>
              </a:rPr>
              <a:t>设</a:t>
            </a:r>
            <a:r>
              <a:rPr lang="en-US" altLang="zh-CN" sz="2800" dirty="0">
                <a:solidFill>
                  <a:schemeClr val="tx1"/>
                </a:solidFill>
              </a:rPr>
              <a:t>A[3][4]</a:t>
            </a:r>
            <a:r>
              <a:rPr lang="zh-CN" altLang="en-US" sz="2800" dirty="0">
                <a:solidFill>
                  <a:schemeClr val="tx1"/>
                </a:solidFill>
              </a:rPr>
              <a:t>为整型二维数组，将</a:t>
            </a:r>
            <a:r>
              <a:rPr lang="en-US" altLang="zh-CN" sz="2800" dirty="0">
                <a:solidFill>
                  <a:schemeClr val="tx1"/>
                </a:solidFill>
              </a:rPr>
              <a:t>A</a:t>
            </a:r>
            <a:r>
              <a:rPr lang="zh-CN" altLang="en-US" sz="2800" dirty="0">
                <a:solidFill>
                  <a:schemeClr val="tx1"/>
                </a:solidFill>
              </a:rPr>
              <a:t>赋值给一维数组指针</a:t>
            </a:r>
            <a:r>
              <a:rPr lang="en-US" altLang="zh-CN" sz="2800" dirty="0">
                <a:solidFill>
                  <a:schemeClr val="tx1"/>
                </a:solidFill>
              </a:rPr>
              <a:t>pa</a:t>
            </a:r>
            <a:endParaRPr lang="zh-CN" altLang="en-US" sz="2800" dirty="0">
              <a:solidFill>
                <a:schemeClr val="tx1"/>
              </a:solidFill>
            </a:endParaRPr>
          </a:p>
        </p:txBody>
      </p:sp>
      <p:sp>
        <p:nvSpPr>
          <p:cNvPr id="15" name="矩形 14">
            <a:hlinkClick r:id="rId2" action="ppaction://hlinksldjump"/>
            <a:extLst>
              <a:ext uri="{FF2B5EF4-FFF2-40B4-BE49-F238E27FC236}">
                <a16:creationId xmlns:a16="http://schemas.microsoft.com/office/drawing/2014/main" id="{AF66BF15-96BA-448D-87D5-FF591EC973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3121F425-1312-4BF0-A3FD-6D9C192B4FE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CF7F0409-A271-4760-8CBF-6B1181B2BC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5186F81E-601A-4244-858D-D970EEEF8C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9" name="矩形 18">
            <a:hlinkClick r:id="" action="ppaction://noaction"/>
            <a:extLst>
              <a:ext uri="{FF2B5EF4-FFF2-40B4-BE49-F238E27FC236}">
                <a16:creationId xmlns:a16="http://schemas.microsoft.com/office/drawing/2014/main" id="{61A8B39C-67EA-4AE5-835C-B54CFC8A5D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0" name="矩形 19">
            <a:hlinkClick r:id="" action="ppaction://noaction"/>
            <a:extLst>
              <a:ext uri="{FF2B5EF4-FFF2-40B4-BE49-F238E27FC236}">
                <a16:creationId xmlns:a16="http://schemas.microsoft.com/office/drawing/2014/main" id="{4366D108-C883-43ED-AEDE-9BF1D65045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1" name="矩形 20">
            <a:hlinkClick r:id="" action="ppaction://noaction"/>
            <a:extLst>
              <a:ext uri="{FF2B5EF4-FFF2-40B4-BE49-F238E27FC236}">
                <a16:creationId xmlns:a16="http://schemas.microsoft.com/office/drawing/2014/main" id="{C5070933-39DD-47A8-840C-09F251D2EE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2" name="矩形 21">
            <a:hlinkClick r:id="" action="ppaction://noaction"/>
            <a:extLst>
              <a:ext uri="{FF2B5EF4-FFF2-40B4-BE49-F238E27FC236}">
                <a16:creationId xmlns:a16="http://schemas.microsoft.com/office/drawing/2014/main" id="{5F59F630-C6DA-4792-B81B-C7FEC86650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38267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指针的引入</a:t>
            </a: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t>对数据的间接访问</a:t>
            </a:r>
            <a:endParaRPr lang="en-US" altLang="zh-CN" dirty="0"/>
          </a:p>
          <a:p>
            <a:pPr lvl="1">
              <a:buFont typeface="Arial" panose="020B0604020202020204" pitchFamily="34" charset="0"/>
              <a:buChar char="•"/>
            </a:pPr>
            <a:r>
              <a:rPr lang="zh-CN" altLang="en-US" dirty="0"/>
              <a:t>利用地址</a:t>
            </a:r>
            <a:endParaRPr lang="en-US" altLang="zh-CN" dirty="0"/>
          </a:p>
          <a:p>
            <a:pPr>
              <a:buFont typeface="Arial" panose="020B0604020202020204" pitchFamily="34" charset="0"/>
              <a:buChar char="•"/>
            </a:pPr>
            <a:r>
              <a:rPr lang="zh-CN" altLang="en-US" dirty="0"/>
              <a:t>说明动态数组</a:t>
            </a:r>
            <a:endParaRPr lang="en-US" altLang="zh-CN" dirty="0"/>
          </a:p>
          <a:p>
            <a:pPr lvl="1">
              <a:buFont typeface="Arial" panose="020B0604020202020204" pitchFamily="34" charset="0"/>
              <a:buChar char="•"/>
            </a:pPr>
            <a:r>
              <a:rPr lang="zh-CN" altLang="en-US" dirty="0"/>
              <a:t>可将动态数组的大小设置为变量</a:t>
            </a:r>
            <a:endParaRPr lang="en-US" altLang="zh-CN" dirty="0"/>
          </a:p>
          <a:p>
            <a:pPr>
              <a:buFont typeface="Arial" panose="020B0604020202020204" pitchFamily="34" charset="0"/>
              <a:buChar char="•"/>
            </a:pPr>
            <a:r>
              <a:rPr lang="zh-CN" altLang="en-US" dirty="0"/>
              <a:t>函数返回值</a:t>
            </a:r>
            <a:endParaRPr lang="en-US" altLang="zh-CN" dirty="0"/>
          </a:p>
          <a:p>
            <a:pPr lvl="1">
              <a:buFont typeface="Arial" panose="020B0604020202020204" pitchFamily="34" charset="0"/>
              <a:buChar char="•"/>
            </a:pPr>
            <a:r>
              <a:rPr lang="zh-CN" altLang="en-US" dirty="0"/>
              <a:t>希望函数的返回值为数组，而不允许使用数组作为返回值类型，可以采用指针作为函数返回值，实现返回数组的功能</a:t>
            </a:r>
          </a:p>
        </p:txBody>
      </p:sp>
      <p:sp>
        <p:nvSpPr>
          <p:cNvPr id="13" name="矩形 12">
            <a:hlinkClick r:id="rId3" action="ppaction://hlinksldjump"/>
            <a:extLst>
              <a:ext uri="{FF2B5EF4-FFF2-40B4-BE49-F238E27FC236}">
                <a16:creationId xmlns:a16="http://schemas.microsoft.com/office/drawing/2014/main" id="{1C0F22E1-77DE-467C-9501-40F3A742E7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3FEAF333-5E7F-4638-BF7B-C274847E1A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1AFDDD8D-191F-429A-A170-04E7E64371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635BAC6E-1FAE-4962-8519-BCF2176385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7" name="矩形 16">
            <a:hlinkClick r:id="" action="ppaction://noaction"/>
            <a:extLst>
              <a:ext uri="{FF2B5EF4-FFF2-40B4-BE49-F238E27FC236}">
                <a16:creationId xmlns:a16="http://schemas.microsoft.com/office/drawing/2014/main" id="{03B6DD74-A1A3-488C-B1CA-E01C152D44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a:extLst>
              <a:ext uri="{FF2B5EF4-FFF2-40B4-BE49-F238E27FC236}">
                <a16:creationId xmlns:a16="http://schemas.microsoft.com/office/drawing/2014/main" id="{5F8A4B37-61ED-425A-BBAD-D162B130B6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a:extLst>
              <a:ext uri="{FF2B5EF4-FFF2-40B4-BE49-F238E27FC236}">
                <a16:creationId xmlns:a16="http://schemas.microsoft.com/office/drawing/2014/main" id="{A70962AF-C582-48DD-AD41-DC41A7F5338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0F7A0C24-6BCA-4F1E-A175-54CD037606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5967716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516" y="1196752"/>
            <a:ext cx="8712968" cy="4628190"/>
          </a:xfrm>
          <a:prstGeom prst="rect">
            <a:avLst/>
          </a:prstGeom>
        </p:spPr>
        <p:txBody>
          <a:bodyPr wrap="square">
            <a:spAutoFit/>
          </a:bodyPr>
          <a:lstStyle/>
          <a:p>
            <a:pPr algn="just">
              <a:lnSpc>
                <a:spcPct val="150000"/>
              </a:lnSpc>
              <a:spcAft>
                <a:spcPts val="0"/>
              </a:spcAft>
            </a:pPr>
            <a:r>
              <a:rPr lang="en-US" altLang="zh-CN" b="1" kern="100"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A[3][4]={0,2,4,6,8,10,12,14,16,18,20,22};</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(*pa)[4];</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latin typeface="Courier New" panose="02070309020205020404" pitchFamily="49" charset="0"/>
                <a:ea typeface="宋体" panose="02010600030101010101" pitchFamily="2" charset="-122"/>
                <a:cs typeface="Courier New" panose="02070309020205020404" pitchFamily="49" charset="0"/>
              </a:rPr>
              <a:t>pa = A;</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&lt;&lt;"&amp;A="&lt;&lt;&amp;A&lt;&lt;",&amp;A+1="&lt;&lt;&amp;A+1&lt;&lt;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&lt;&lt;"&amp;A[0]="&lt;&lt;&amp;A[0]&lt;&lt;",&amp;A[0]+1="&lt;&lt;&amp;A[0]+1&lt;&lt;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&lt;&lt;"A[0][0]="&lt;&lt;A[0][0]&lt;&lt;",A[0][0]+1="&lt;&lt;A[0][0]+1&lt;&lt;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&lt;&lt;"&amp;A[0][0]="&lt;&lt;&amp;A[0][0]&lt;&lt;",&amp;A[0][0]+1="&lt;&lt;&amp;A[0][0]+1&lt;&lt;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F51F7A31-1B48-4402-B639-FC00BDC54E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3F3F301-AEE4-4F5B-AD61-3C4C58117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ABFAE2F0-87A3-4352-BCAE-68C1902A64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0AE3DAA6-1A7C-4120-A24C-3F5B6DDA6F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9A955C42-36F1-4811-8514-9D329CB45A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BACB3FBB-4346-4DD9-9324-E68052FDBDF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0C37A275-1FD5-4621-AF7E-02CB26F9C7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7D7784BA-D56F-40CC-AEA4-E790A10BDF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904614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B2A36D-3A50-4D9A-A5C0-28D0A0DCE19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若有以下定义“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，则标识符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的含义是（      ）</a:t>
            </a:r>
          </a:p>
        </p:txBody>
      </p:sp>
      <p:sp>
        <p:nvSpPr>
          <p:cNvPr id="7" name="文本框 6">
            <a:extLst>
              <a:ext uri="{FF2B5EF4-FFF2-40B4-BE49-F238E27FC236}">
                <a16:creationId xmlns:a16="http://schemas.microsoft.com/office/drawing/2014/main" id="{20450109-2E38-40B0-89EC-C118F0A1B18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一个指向整型变量的指针</a:t>
            </a:r>
          </a:p>
        </p:txBody>
      </p:sp>
      <p:sp>
        <p:nvSpPr>
          <p:cNvPr id="8" name="文本框 7">
            <a:extLst>
              <a:ext uri="{FF2B5EF4-FFF2-40B4-BE49-F238E27FC236}">
                <a16:creationId xmlns:a16="http://schemas.microsoft.com/office/drawing/2014/main" id="{8C4103AA-84EE-4C42-A47F-138E2F5E9EF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一个指针数组名</a:t>
            </a:r>
          </a:p>
        </p:txBody>
      </p:sp>
      <p:sp>
        <p:nvSpPr>
          <p:cNvPr id="9" name="文本框 8">
            <a:extLst>
              <a:ext uri="{FF2B5EF4-FFF2-40B4-BE49-F238E27FC236}">
                <a16:creationId xmlns:a16="http://schemas.microsoft.com/office/drawing/2014/main" id="{262F95EE-7679-4268-9132-4154D207FBC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一个指针，它指向一个含有４个整型元素的一维数组</a:t>
            </a:r>
          </a:p>
        </p:txBody>
      </p:sp>
      <p:sp>
        <p:nvSpPr>
          <p:cNvPr id="10" name="文本框 9">
            <a:extLst>
              <a:ext uri="{FF2B5EF4-FFF2-40B4-BE49-F238E27FC236}">
                <a16:creationId xmlns:a16="http://schemas.microsoft.com/office/drawing/2014/main" id="{1E496028-A2A5-4897-BA7B-86455343C10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说明不合法</a:t>
            </a:r>
          </a:p>
        </p:txBody>
      </p:sp>
      <p:sp>
        <p:nvSpPr>
          <p:cNvPr id="11" name="椭圆 10">
            <a:extLst>
              <a:ext uri="{FF2B5EF4-FFF2-40B4-BE49-F238E27FC236}">
                <a16:creationId xmlns:a16="http://schemas.microsoft.com/office/drawing/2014/main" id="{01FF3956-ED6F-4081-B7E8-A704445397F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4337E2B-56F2-45DA-ACA6-C69AB7BE9F7F}"/>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0A78703-37E8-4ED1-A8B9-FDEFF7AC99A5}"/>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FA5C00FC-36BF-4958-BF92-C7403E3CF17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4FA8A2C-61BB-464C-8293-AB2A95F9F8D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1F7AA9F-1A2D-4F21-9C37-04A5147C483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9AAD752-F72D-4BEE-8B42-67A7EF6ABCE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DD7C6CC-C112-4769-807C-BDCC95FDF3E1}"/>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D69A0E50-D8BF-4240-8490-A54FA3DF9A2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7AB82B8-EF6F-45B9-B0E9-36CB4D9DA54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D0951EFE-718C-4A35-9389-E26D7A11599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99726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DD50693-A0BF-482E-B551-E88F1D9BE5B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若有以下定义和语句：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s[4][5],(*p)[5];    p=s;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则指针对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数组中第三个元素的正确引用形式是（        ）</a:t>
            </a:r>
          </a:p>
        </p:txBody>
      </p:sp>
      <p:sp>
        <p:nvSpPr>
          <p:cNvPr id="7" name="文本框 6">
            <a:extLst>
              <a:ext uri="{FF2B5EF4-FFF2-40B4-BE49-F238E27FC236}">
                <a16:creationId xmlns:a16="http://schemas.microsoft.com/office/drawing/2014/main" id="{18B9D2E7-770A-44BE-BDE0-71BBFA0955B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CEC8D3E-B5E3-498F-99FD-6A6C784334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7713974-EEE4-45A9-9698-F6097E3BD18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9386089-A9B6-4E20-9AE2-BA1333046F2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BA3FF2B-D291-4AFE-92A6-D8560E2D3E61}"/>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60A2959-4382-4893-B289-7B11827D8D0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72492E99-1D34-41C0-860A-E0CAF37C59AF}"/>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C4F6B1A-6FDA-4185-A1C9-69300C0C16D6}"/>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74E3DF5-4AC9-446B-AA5C-86BF6CCA805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AAD98F5-A1DF-4D8B-8588-CB24E96DD5B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F212FDE-6D34-453E-92D3-E3D6F3D1243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967E6A48-054A-43D3-9479-60FDC9FC18F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159817E-8A44-4B20-9CBF-2B117907955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D0AF1FFC-47C5-4A78-AA7A-2EB1F862866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21BE5C7-50E5-4C9C-A594-224A3EC8682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93605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8C4151-EBE6-482B-B16D-B9EEF325E38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a[3][2] ={1,2,3,4,5,6}, (*p)[2]=a1;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D5B11D-82F3-43B0-B42B-0144AA207DAA}"/>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A904C46-B6AC-4236-A71C-593E8BB733CA}"/>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35DC9B9-76C5-4AFD-BF96-463E4034246F}"/>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D1CDE551-1CCA-4D1C-BA56-406A05D911A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4690B118-FB92-421B-9381-D603C7343CFA}"/>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E3D754E-4DF1-48A1-AF50-85BFAF2A2A8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7EFB1A25-1923-4B48-956F-99769970E60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DD03425-F003-422A-AF19-7C9173CA7CA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19646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指针数组</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989975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a:xfrm>
            <a:off x="323528" y="1916832"/>
            <a:ext cx="8686800" cy="4407768"/>
          </a:xfrm>
        </p:spPr>
        <p:txBody>
          <a:bodyPr/>
          <a:lstStyle/>
          <a:p>
            <a:r>
              <a:rPr lang="zh-CN" altLang="en-US" dirty="0"/>
              <a:t>由指针变量（或指针表达式）构成的数组，数组中每个元素都是指针</a:t>
            </a:r>
            <a:endParaRPr lang="en-US" altLang="zh-CN" dirty="0"/>
          </a:p>
          <a:p>
            <a:pPr lvl="1"/>
            <a:r>
              <a:rPr lang="zh-CN" altLang="en-US" sz="2800" dirty="0">
                <a:solidFill>
                  <a:schemeClr val="tx1"/>
                </a:solidFill>
              </a:rPr>
              <a:t>其说明格式为(一维数组时)：</a:t>
            </a:r>
            <a:endParaRPr lang="en-US" altLang="zh-CN" sz="2800" dirty="0">
              <a:solidFill>
                <a:schemeClr val="tx1"/>
              </a:solidFill>
            </a:endParaRPr>
          </a:p>
          <a:p>
            <a:pPr lvl="2"/>
            <a:r>
              <a:rPr lang="zh-CN" altLang="en-US" sz="2400" dirty="0"/>
              <a:t>&lt;类型名&gt; * &lt;数组名&gt; [ &lt;元素个数&gt; ]</a:t>
            </a:r>
            <a:endParaRPr lang="en-US" altLang="zh-CN" sz="2400" dirty="0"/>
          </a:p>
          <a:p>
            <a:pPr lvl="1"/>
            <a:r>
              <a:rPr lang="zh-CN" altLang="en-US" sz="2800" dirty="0"/>
              <a:t>说明多维数组时, 将指定多个方括号括起的常量表达式，作为每一个维度</a:t>
            </a:r>
            <a:endParaRPr lang="en-US" altLang="zh-CN" sz="2800" dirty="0"/>
          </a:p>
          <a:p>
            <a:pPr lvl="2"/>
            <a:r>
              <a:rPr lang="zh-CN" altLang="en-US" sz="2400" dirty="0"/>
              <a:t>&lt;类型名&gt; * &lt;数组名&gt;[&lt;元素个数&gt;][&lt;元素个数&gt;]</a:t>
            </a:r>
            <a:r>
              <a:rPr lang="en-US" altLang="zh-CN" sz="2400" dirty="0"/>
              <a:t>…</a:t>
            </a:r>
            <a:endParaRPr lang="zh-CN" altLang="en-US" sz="24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4137714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F0D64011-E3D8-4EC2-892C-241A09E0B1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E3B4B62-788E-4FF2-9BB8-682F64953B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099612E-DBA5-48DD-8037-2B10885AAC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FE8D46E7-FCB0-4ABD-8B72-E6B4C8CE32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438DDC14-28AB-4CA0-92EA-687BF83B20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4F90439-6051-4CEF-BA5B-112679200B5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89C0FE6B-D577-4037-9D3D-1B1EC998D6A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C9BA2F53-1C64-4544-9D02-10F8FCB74C5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683451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D0308CE7-8635-4FA5-8826-67A32E1F56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B5014C59-3A17-4D86-90EB-8507C1D909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53C3940C-C252-41E1-959B-432F29C5F2A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CC0D90FA-AB96-4002-8F32-EC3A7ED5BB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EBA34B05-6D3E-45F6-ADA3-BF5E853B7B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905FAFE3-251A-4D95-87DB-C8F9BA5F7B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8804B79E-86AA-4966-B4E1-5D0EAF91D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38CF030B-1F48-469C-ACF6-F914BB163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928514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二维数组与指针</a:t>
            </a:r>
          </a:p>
        </p:txBody>
      </p:sp>
      <p:sp>
        <p:nvSpPr>
          <p:cNvPr id="3" name="内容占位符 2"/>
          <p:cNvSpPr>
            <a:spLocks noGrp="1"/>
          </p:cNvSpPr>
          <p:nvPr>
            <p:ph idx="1"/>
          </p:nvPr>
        </p:nvSpPr>
        <p:spPr>
          <a:xfrm>
            <a:off x="236611" y="1714500"/>
            <a:ext cx="8568952" cy="5073924"/>
          </a:xfrm>
        </p:spPr>
        <p:txBody>
          <a:bodyPr/>
          <a:lstStyle/>
          <a:p>
            <a:pPr lvl="1"/>
            <a:r>
              <a:rPr lang="zh-CN" altLang="en-US" sz="2000" dirty="0"/>
              <a:t>二维数组元素的地址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a:t>
            </a:r>
            <a:r>
              <a:rPr lang="en-US" altLang="zh-CN" sz="2000" dirty="0">
                <a:solidFill>
                  <a:schemeClr val="tx2"/>
                </a:solidFill>
                <a:latin typeface="Courier New" panose="02070309020205020404" pitchFamily="49" charset="0"/>
                <a:cs typeface="Courier New" panose="02070309020205020404" pitchFamily="49" charset="0"/>
              </a:rPr>
              <a:t>[3][4]</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+j</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A[0]+ 4*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 </a:t>
            </a:r>
          </a:p>
          <a:p>
            <a:pPr lvl="1"/>
            <a:r>
              <a:rPr lang="zh-CN" altLang="en-US" sz="2000" dirty="0"/>
              <a:t>二维数组元素</a:t>
            </a:r>
            <a:endParaRPr lang="en-US" altLang="zh-CN" sz="2000" dirty="0">
              <a:latin typeface="Courier New" panose="02070309020205020404" pitchFamily="49" charset="0"/>
              <a:cs typeface="Courier New" panose="02070309020205020404" pitchFamily="49" charset="0"/>
            </a:endParaRP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a:t>
            </a:r>
          </a:p>
          <a:p>
            <a:pPr lvl="1"/>
            <a:r>
              <a:rPr lang="zh-CN" altLang="en-US" sz="2000" dirty="0">
                <a:latin typeface="Courier New" panose="02070309020205020404" pitchFamily="49" charset="0"/>
                <a:cs typeface="Courier New" panose="02070309020205020404" pitchFamily="49" charset="0"/>
              </a:rPr>
              <a:t>建立一个指针数组</a:t>
            </a:r>
            <a:r>
              <a:rPr lang="en-US" altLang="zh-CN" sz="2000" dirty="0">
                <a:latin typeface="Courier New" panose="02070309020205020404" pitchFamily="49" charset="0"/>
                <a:cs typeface="Courier New" panose="02070309020205020404" pitchFamily="49" charset="0"/>
              </a:rPr>
              <a:t>,</a:t>
            </a:r>
            <a:r>
              <a:rPr lang="zh-CN" altLang="en-US" sz="2000" dirty="0"/>
              <a:t>二维数组元素</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pPr marL="45720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00FF"/>
                </a:solidFill>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2"/>
                </a:solidFill>
                <a:latin typeface="Courier New" pitchFamily="49" charset="0"/>
                <a:cs typeface="Courier New" pitchFamily="49" charset="0"/>
              </a:rPr>
              <a:t>*p[3], A[3][4];</a:t>
            </a:r>
            <a:r>
              <a:rPr lang="nn-NO" altLang="zh-CN" sz="1800" dirty="0">
                <a:solidFill>
                  <a:schemeClr val="tx2"/>
                </a:solidFill>
                <a:latin typeface="Courier New" pitchFamily="49" charset="0"/>
                <a:cs typeface="Courier New" pitchFamily="49" charset="0"/>
              </a:rPr>
              <a:t> </a:t>
            </a:r>
            <a:r>
              <a:rPr lang="nn-NO" altLang="zh-CN" sz="1800" dirty="0">
                <a:solidFill>
                  <a:srgbClr val="0000FF"/>
                </a:solidFill>
                <a:latin typeface="Courier New" panose="02070309020205020404" pitchFamily="49" charset="0"/>
                <a:cs typeface="Courier New" panose="02070309020205020404" pitchFamily="49" charset="0"/>
              </a:rPr>
              <a:t>for</a:t>
            </a:r>
            <a:r>
              <a:rPr lang="nn-NO" altLang="zh-CN" sz="1800" dirty="0">
                <a:solidFill>
                  <a:schemeClr val="tx2"/>
                </a:solidFill>
                <a:latin typeface="Courier New" panose="02070309020205020404" pitchFamily="49" charset="0"/>
                <a:cs typeface="Courier New" panose="02070309020205020404" pitchFamily="49" charset="0"/>
              </a:rPr>
              <a:t>(i=0; i&lt;3; i++) p[i]= A[i];</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注：</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中的值是可变的，而</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中的值不可变</a:t>
            </a:r>
            <a:endParaRPr lang="en-US" altLang="zh-CN" sz="1800" dirty="0">
              <a:latin typeface="Courier New" panose="02070309020205020404" pitchFamily="49" charset="0"/>
              <a:cs typeface="Courier New" panose="02070309020205020404" pitchFamily="49" charset="0"/>
            </a:endParaRPr>
          </a:p>
          <a:p>
            <a:pPr lvl="1"/>
            <a:r>
              <a:rPr lang="zh-CN" altLang="en-US" sz="2000" dirty="0">
                <a:latin typeface="Courier New" panose="02070309020205020404" pitchFamily="49" charset="0"/>
                <a:cs typeface="Courier New" panose="02070309020205020404" pitchFamily="49" charset="0"/>
              </a:rPr>
              <a:t>建立一个指向数组的指针，可理解为行指针</a:t>
            </a:r>
            <a:r>
              <a:rPr lang="en-US" altLang="zh-CN" sz="2000" dirty="0">
                <a:latin typeface="Courier New" panose="02070309020205020404" pitchFamily="49" charset="0"/>
                <a:cs typeface="Courier New" panose="02070309020205020404" pitchFamily="49" charset="0"/>
              </a:rPr>
              <a:t>,</a:t>
            </a:r>
            <a:r>
              <a:rPr lang="zh-CN" altLang="en-US" sz="2000" dirty="0"/>
              <a:t>二维数组元素</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pPr marL="45720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00FF"/>
                </a:solidFill>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2"/>
                </a:solidFill>
                <a:latin typeface="Courier New" pitchFamily="49" charset="0"/>
                <a:cs typeface="Courier New" pitchFamily="49" charset="0"/>
              </a:rPr>
              <a:t>a[3][4]</a:t>
            </a:r>
            <a:r>
              <a:rPr lang="zh-CN" altLang="en-US" sz="1800" dirty="0">
                <a:solidFill>
                  <a:schemeClr val="tx2"/>
                </a:solidFill>
                <a:latin typeface="Courier New" pitchFamily="49" charset="0"/>
                <a:cs typeface="Courier New" pitchFamily="49" charset="0"/>
              </a:rPr>
              <a:t>，</a:t>
            </a:r>
            <a:r>
              <a:rPr lang="en-US" altLang="zh-CN" sz="1800" dirty="0">
                <a:solidFill>
                  <a:schemeClr val="tx2"/>
                </a:solidFill>
                <a:latin typeface="Courier New" pitchFamily="49" charset="0"/>
                <a:cs typeface="Courier New" pitchFamily="49" charset="0"/>
              </a:rPr>
              <a:t>(*</a:t>
            </a:r>
            <a:r>
              <a:rPr lang="en-US" altLang="zh-CN" sz="1800" dirty="0" err="1">
                <a:solidFill>
                  <a:schemeClr val="tx2"/>
                </a:solidFill>
                <a:latin typeface="Courier New" pitchFamily="49" charset="0"/>
                <a:cs typeface="Courier New" pitchFamily="49" charset="0"/>
              </a:rPr>
              <a:t>prt</a:t>
            </a:r>
            <a:r>
              <a:rPr lang="en-US" altLang="zh-CN" sz="1800" dirty="0">
                <a:solidFill>
                  <a:schemeClr val="tx2"/>
                </a:solidFill>
                <a:latin typeface="Courier New" pitchFamily="49" charset="0"/>
                <a:cs typeface="Courier New" pitchFamily="49" charset="0"/>
              </a:rPr>
              <a:t>)[4];</a:t>
            </a:r>
            <a:r>
              <a:rPr lang="nn-NO" altLang="zh-CN" sz="1800" dirty="0">
                <a:solidFill>
                  <a:schemeClr val="tx2"/>
                </a:solidFill>
                <a:latin typeface="Courier New" pitchFamily="49" charset="0"/>
                <a:cs typeface="Courier New" pitchFamily="49" charset="0"/>
              </a:rPr>
              <a:t> prt=</a:t>
            </a:r>
            <a:r>
              <a:rPr lang="en-US" altLang="zh-CN" sz="1800" dirty="0">
                <a:solidFill>
                  <a:schemeClr val="tx2"/>
                </a:solidFill>
                <a:latin typeface="Courier New" panose="02070309020205020404" pitchFamily="49" charset="0"/>
                <a:cs typeface="Courier New" panose="02070309020205020404" pitchFamily="49" charset="0"/>
              </a:rPr>
              <a:t>a</a:t>
            </a:r>
            <a:r>
              <a:rPr lang="nn-NO" altLang="zh-CN" sz="1800" dirty="0">
                <a:solidFill>
                  <a:schemeClr val="tx2"/>
                </a:solidFill>
                <a:latin typeface="Courier New" pitchFamily="49" charset="0"/>
                <a:cs typeface="Courier New" pitchFamily="49" charset="0"/>
              </a:rPr>
              <a:t>;</a:t>
            </a:r>
          </a:p>
          <a:p>
            <a:pPr marL="914400" lvl="2" indent="0">
              <a:buNone/>
            </a:pPr>
            <a:r>
              <a:rPr lang="en-US" altLang="zh-CN" sz="1800" dirty="0">
                <a:latin typeface="Courier New" panose="02070309020205020404" pitchFamily="49" charset="0"/>
                <a:cs typeface="Courier New" panose="02070309020205020404" pitchFamily="49" charset="0"/>
              </a:rPr>
              <a:t>(1) *(*(</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(2)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(3)(*(</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a:t>
            </a:r>
          </a:p>
          <a:p>
            <a:pPr marL="914400" lvl="2" indent="0">
              <a:buNone/>
            </a:pPr>
            <a:r>
              <a:rPr lang="en-US" altLang="zh-CN" sz="1800" dirty="0">
                <a:latin typeface="Courier New" panose="02070309020205020404" pitchFamily="49" charset="0"/>
                <a:cs typeface="Courier New" panose="02070309020205020404" pitchFamily="49" charset="0"/>
              </a:rPr>
              <a:t>(4)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注：</a:t>
            </a:r>
            <a:r>
              <a:rPr lang="en-US" altLang="zh-CN" sz="1800" dirty="0" err="1">
                <a:latin typeface="Courier New" panose="02070309020205020404" pitchFamily="49" charset="0"/>
                <a:cs typeface="Courier New" panose="02070309020205020404" pitchFamily="49" charset="0"/>
              </a:rPr>
              <a:t>prt</a:t>
            </a:r>
            <a:r>
              <a:rPr lang="zh-CN" altLang="en-US" sz="1800" dirty="0">
                <a:latin typeface="Courier New" panose="02070309020205020404" pitchFamily="49" charset="0"/>
                <a:cs typeface="Courier New" panose="02070309020205020404" pitchFamily="49" charset="0"/>
              </a:rPr>
              <a:t>是指针变量，它的值可变，而</a:t>
            </a:r>
            <a:r>
              <a:rPr lang="en-US" altLang="zh-CN" sz="1800" dirty="0">
                <a:latin typeface="Courier New" panose="02070309020205020404" pitchFamily="49" charset="0"/>
                <a:cs typeface="Courier New" panose="02070309020205020404" pitchFamily="49" charset="0"/>
              </a:rPr>
              <a:t>a</a:t>
            </a:r>
            <a:r>
              <a:rPr lang="zh-CN" altLang="en-US" sz="1800" dirty="0">
                <a:latin typeface="Courier New" panose="02070309020205020404" pitchFamily="49" charset="0"/>
                <a:cs typeface="Courier New" panose="02070309020205020404" pitchFamily="49" charset="0"/>
              </a:rPr>
              <a:t>是常量</a:t>
            </a: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78</a:t>
            </a:fld>
            <a:endParaRPr lang="en-US" altLang="zh-CN"/>
          </a:p>
        </p:txBody>
      </p:sp>
      <p:sp>
        <p:nvSpPr>
          <p:cNvPr id="13" name="矩形 12">
            <a:hlinkClick r:id="rId2" action="ppaction://hlinksldjump"/>
            <a:extLst>
              <a:ext uri="{FF2B5EF4-FFF2-40B4-BE49-F238E27FC236}">
                <a16:creationId xmlns:a16="http://schemas.microsoft.com/office/drawing/2014/main" id="{7169FAFF-E06A-4402-B8DD-55E52C1DA3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C60198A7-5EB5-48C9-8C07-6C244D7F4A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B8DDF2F2-3F6A-44EC-9900-C22F1FE25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DF006729-0678-4E7C-B98A-76CFB35A4A8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0623B523-8207-4351-A9A6-A34C0E5E37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843AF941-73A4-44AE-8C74-0EC8B59CAC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28997118-2EAE-49BA-BD36-C3DFE58230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8014663D-216A-47B0-8ACE-7504E39E7B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9394054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BA1DFE-9301-4479-ACCE-29D6841DF4C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*pa[5]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的描述，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是正确的。</a:t>
            </a:r>
          </a:p>
        </p:txBody>
      </p:sp>
      <p:sp>
        <p:nvSpPr>
          <p:cNvPr id="7" name="文本框 6">
            <a:extLst>
              <a:ext uri="{FF2B5EF4-FFF2-40B4-BE49-F238E27FC236}">
                <a16:creationId xmlns:a16="http://schemas.microsoft.com/office/drawing/2014/main" id="{383536AD-E3B4-4EFA-A4AF-97596106777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是一个指向数组的指针，所指向的数组是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型元素</a:t>
            </a:r>
          </a:p>
        </p:txBody>
      </p:sp>
      <p:sp>
        <p:nvSpPr>
          <p:cNvPr id="8" name="文本框 7">
            <a:extLst>
              <a:ext uri="{FF2B5EF4-FFF2-40B4-BE49-F238E27FC236}">
                <a16:creationId xmlns:a16="http://schemas.microsoft.com/office/drawing/2014/main" id="{1B247924-B2D2-4E41-B552-A4BCC692A86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是一个指向某数组中的第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个元素的指针，该元素是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型变量</a:t>
            </a:r>
          </a:p>
        </p:txBody>
      </p:sp>
      <p:sp>
        <p:nvSpPr>
          <p:cNvPr id="9" name="文本框 8">
            <a:extLst>
              <a:ext uri="{FF2B5EF4-FFF2-40B4-BE49-F238E27FC236}">
                <a16:creationId xmlns:a16="http://schemas.microsoft.com/office/drawing/2014/main" id="{2A496C75-9A6F-4C2C-A8DB-6C8DB59CFBE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表示某个数组的第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个元素的值</a:t>
            </a:r>
          </a:p>
        </p:txBody>
      </p:sp>
      <p:sp>
        <p:nvSpPr>
          <p:cNvPr id="10" name="文本框 9">
            <a:extLst>
              <a:ext uri="{FF2B5EF4-FFF2-40B4-BE49-F238E27FC236}">
                <a16:creationId xmlns:a16="http://schemas.microsoft.com/office/drawing/2014/main" id="{AA76F4EB-2844-4B36-86E5-48E4874B19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是一个具有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个元素的指针数组，每个元素是一个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型指针</a:t>
            </a:r>
          </a:p>
        </p:txBody>
      </p:sp>
      <p:sp>
        <p:nvSpPr>
          <p:cNvPr id="11" name="椭圆 10">
            <a:extLst>
              <a:ext uri="{FF2B5EF4-FFF2-40B4-BE49-F238E27FC236}">
                <a16:creationId xmlns:a16="http://schemas.microsoft.com/office/drawing/2014/main" id="{EDC00391-C475-43E7-844C-CBCDA6653357}"/>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C6D8326-2B66-44C3-8078-B6711748240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7D937DA8-0617-4D56-A7E5-E944B9552D93}"/>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B202D199-871B-4311-A49A-FED9ECAE847A}"/>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4471CEA-EB68-417D-B2C5-7DD534E1F93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EB11DBB-F61D-4888-8453-95EC0EA9972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BBFA975-A4B3-4A30-BB16-ADEE3D50178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AD50CE3F-F964-4550-85D5-0EEDEBD8E91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AB896EDF-5050-444D-A3BC-D04DCD550D9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D6856814-7ACF-4E1B-B12F-34D2AD20F7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D98E77F-F2AD-4C64-996E-5A037469FD3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695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sp>
        <p:nvSpPr>
          <p:cNvPr id="3" name="内容占位符 2"/>
          <p:cNvSpPr>
            <a:spLocks noGrp="1"/>
          </p:cNvSpPr>
          <p:nvPr>
            <p:ph idx="1"/>
          </p:nvPr>
        </p:nvSpPr>
        <p:spPr>
          <a:xfrm>
            <a:off x="34787" y="1865970"/>
            <a:ext cx="8943561" cy="4304987"/>
          </a:xfrm>
        </p:spPr>
        <p:txBody>
          <a:bodyPr/>
          <a:lstStyle/>
          <a:p>
            <a:pPr lvl="1"/>
            <a:r>
              <a:rPr lang="zh-CN" altLang="en-US" dirty="0"/>
              <a:t>指针指向内存地址（指针表示</a:t>
            </a:r>
            <a:r>
              <a:rPr lang="zh-CN" altLang="en-US" dirty="0">
                <a:solidFill>
                  <a:srgbClr val="FF0000"/>
                </a:solidFill>
              </a:rPr>
              <a:t>地址</a:t>
            </a:r>
            <a:r>
              <a:rPr lang="zh-CN" altLang="en-US" dirty="0"/>
              <a:t>）</a:t>
            </a:r>
            <a:endParaRPr lang="en-US" altLang="zh-CN" dirty="0"/>
          </a:p>
        </p:txBody>
      </p:sp>
      <p:pic>
        <p:nvPicPr>
          <p:cNvPr id="20" name="Picture 3"/>
          <p:cNvPicPr>
            <a:picLocks noChangeAspect="1" noChangeArrowheads="1"/>
          </p:cNvPicPr>
          <p:nvPr/>
        </p:nvPicPr>
        <p:blipFill rotWithShape="1">
          <a:blip r:embed="rId4" cstate="print"/>
          <a:srcRect l="1" t="1" r="-4192" b="64960"/>
          <a:stretch/>
        </p:blipFill>
        <p:spPr bwMode="auto">
          <a:xfrm>
            <a:off x="5214908" y="2549903"/>
            <a:ext cx="576291" cy="1248945"/>
          </a:xfrm>
          <a:prstGeom prst="rect">
            <a:avLst/>
          </a:prstGeom>
          <a:noFill/>
          <a:ln w="9525">
            <a:noFill/>
            <a:miter lim="800000"/>
            <a:headEnd/>
            <a:tailEnd/>
          </a:ln>
          <a:effectLst/>
        </p:spPr>
      </p:pic>
      <p:pic>
        <p:nvPicPr>
          <p:cNvPr id="21" name="Picture 4"/>
          <p:cNvPicPr>
            <a:picLocks noChangeAspect="1" noChangeArrowheads="1"/>
          </p:cNvPicPr>
          <p:nvPr/>
        </p:nvPicPr>
        <p:blipFill>
          <a:blip r:embed="rId5" cstate="print"/>
          <a:srcRect/>
          <a:stretch>
            <a:fillRect/>
          </a:stretch>
        </p:blipFill>
        <p:spPr bwMode="auto">
          <a:xfrm>
            <a:off x="5904728" y="3134200"/>
            <a:ext cx="648703" cy="612610"/>
          </a:xfrm>
          <a:prstGeom prst="rect">
            <a:avLst/>
          </a:prstGeom>
          <a:noFill/>
          <a:ln w="9525">
            <a:noFill/>
            <a:miter lim="800000"/>
            <a:headEnd/>
            <a:tailEnd/>
          </a:ln>
          <a:effectLst/>
        </p:spPr>
      </p:pic>
      <p:pic>
        <p:nvPicPr>
          <p:cNvPr id="22" name="Picture 5"/>
          <p:cNvPicPr>
            <a:picLocks noChangeAspect="1" noChangeArrowheads="1"/>
          </p:cNvPicPr>
          <p:nvPr/>
        </p:nvPicPr>
        <p:blipFill rotWithShape="1">
          <a:blip r:embed="rId6" cstate="print"/>
          <a:srcRect b="64961"/>
          <a:stretch/>
        </p:blipFill>
        <p:spPr bwMode="auto">
          <a:xfrm>
            <a:off x="6666961" y="2549903"/>
            <a:ext cx="1044752" cy="1248945"/>
          </a:xfrm>
          <a:prstGeom prst="rect">
            <a:avLst/>
          </a:prstGeom>
          <a:noFill/>
          <a:ln w="9525">
            <a:noFill/>
            <a:miter lim="800000"/>
            <a:headEnd/>
            <a:tailEnd/>
          </a:ln>
          <a:effectLst/>
        </p:spPr>
      </p:pic>
      <p:pic>
        <p:nvPicPr>
          <p:cNvPr id="23" name="Picture 6"/>
          <p:cNvPicPr>
            <a:picLocks noChangeAspect="1" noChangeArrowheads="1"/>
          </p:cNvPicPr>
          <p:nvPr/>
        </p:nvPicPr>
        <p:blipFill rotWithShape="1">
          <a:blip r:embed="rId7" cstate="print"/>
          <a:srcRect b="65220"/>
          <a:stretch/>
        </p:blipFill>
        <p:spPr bwMode="auto">
          <a:xfrm>
            <a:off x="3065129" y="2544255"/>
            <a:ext cx="1816368" cy="1239725"/>
          </a:xfrm>
          <a:prstGeom prst="rect">
            <a:avLst/>
          </a:prstGeom>
          <a:noFill/>
          <a:ln w="9525">
            <a:noFill/>
            <a:miter lim="800000"/>
            <a:headEnd/>
            <a:tailEnd/>
          </a:ln>
          <a:effectLst/>
        </p:spPr>
      </p:pic>
      <p:pic>
        <p:nvPicPr>
          <p:cNvPr id="24" name="Picture 7"/>
          <p:cNvPicPr>
            <a:picLocks noChangeAspect="1" noChangeArrowheads="1"/>
          </p:cNvPicPr>
          <p:nvPr/>
        </p:nvPicPr>
        <p:blipFill rotWithShape="1">
          <a:blip r:embed="rId8" cstate="print"/>
          <a:srcRect r="-4942" b="65011"/>
          <a:stretch/>
        </p:blipFill>
        <p:spPr bwMode="auto">
          <a:xfrm>
            <a:off x="1508555" y="2544255"/>
            <a:ext cx="580439" cy="1247159"/>
          </a:xfrm>
          <a:prstGeom prst="rect">
            <a:avLst/>
          </a:prstGeom>
          <a:noFill/>
          <a:ln w="9525">
            <a:noFill/>
            <a:miter lim="800000"/>
            <a:headEnd/>
            <a:tailEnd/>
          </a:ln>
          <a:effectLst/>
        </p:spPr>
      </p:pic>
      <p:pic>
        <p:nvPicPr>
          <p:cNvPr id="25" name="Picture 8"/>
          <p:cNvPicPr>
            <a:picLocks noChangeAspect="1" noChangeArrowheads="1"/>
          </p:cNvPicPr>
          <p:nvPr/>
        </p:nvPicPr>
        <p:blipFill rotWithShape="1">
          <a:blip r:embed="rId9" cstate="print"/>
          <a:srcRect t="79515"/>
          <a:stretch/>
        </p:blipFill>
        <p:spPr bwMode="auto">
          <a:xfrm rot="10800000">
            <a:off x="2210415" y="3178896"/>
            <a:ext cx="655531" cy="567913"/>
          </a:xfrm>
          <a:prstGeom prst="rect">
            <a:avLst/>
          </a:prstGeom>
          <a:noFill/>
          <a:ln w="9525">
            <a:noFill/>
            <a:miter lim="800000"/>
            <a:headEnd/>
            <a:tailEnd/>
          </a:ln>
          <a:effectLst/>
        </p:spPr>
      </p:pic>
      <p:sp>
        <p:nvSpPr>
          <p:cNvPr id="26" name="矩形 25"/>
          <p:cNvSpPr/>
          <p:nvPr/>
        </p:nvSpPr>
        <p:spPr>
          <a:xfrm>
            <a:off x="119017" y="4309688"/>
            <a:ext cx="8458200" cy="1292662"/>
          </a:xfrm>
          <a:prstGeom prst="rect">
            <a:avLst/>
          </a:prstGeom>
        </p:spPr>
        <p:txBody>
          <a:bodyPr wrap="square">
            <a:spAutoFit/>
          </a:bodyPr>
          <a:lstStyle/>
          <a:p>
            <a:pPr marL="1200150" lvl="2" indent="-285750">
              <a:lnSpc>
                <a:spcPct val="130000"/>
              </a:lnSpc>
              <a:buFont typeface="Arial" panose="020B0604020202020204" pitchFamily="34" charset="0"/>
              <a:buChar char="‒"/>
            </a:pPr>
            <a:r>
              <a:rPr lang="zh-CN" altLang="en-US" sz="2000" dirty="0"/>
              <a:t>可以提取所指内存地址的值，这是指针的</a:t>
            </a:r>
            <a:r>
              <a:rPr lang="zh-CN" altLang="en-US" sz="2000" dirty="0">
                <a:solidFill>
                  <a:srgbClr val="FF0000"/>
                </a:solidFill>
              </a:rPr>
              <a:t>操作 </a:t>
            </a:r>
            <a:r>
              <a:rPr lang="en-US" altLang="zh-CN" sz="2000" dirty="0">
                <a:solidFill>
                  <a:schemeClr val="tx2"/>
                </a:solidFill>
              </a:rPr>
              <a:t>(*&lt;</a:t>
            </a:r>
            <a:r>
              <a:rPr lang="zh-CN" altLang="en-US" sz="2000" dirty="0">
                <a:solidFill>
                  <a:schemeClr val="tx2"/>
                </a:solidFill>
              </a:rPr>
              <a:t>指针名</a:t>
            </a:r>
            <a:r>
              <a:rPr lang="en-US" altLang="zh-CN" sz="2000" dirty="0">
                <a:solidFill>
                  <a:schemeClr val="tx2"/>
                </a:solidFill>
              </a:rPr>
              <a:t>&gt;)</a:t>
            </a:r>
          </a:p>
          <a:p>
            <a:pPr marL="1200150" lvl="2" indent="-285750">
              <a:lnSpc>
                <a:spcPct val="130000"/>
              </a:lnSpc>
              <a:buFont typeface="Arial" panose="020B0604020202020204" pitchFamily="34" charset="0"/>
              <a:buChar char="‒"/>
            </a:pPr>
            <a:r>
              <a:rPr lang="zh-CN" altLang="en-US" sz="2000" dirty="0"/>
              <a:t>地址由</a:t>
            </a:r>
            <a:r>
              <a:rPr lang="zh-CN" altLang="en-US" sz="2000" dirty="0">
                <a:solidFill>
                  <a:srgbClr val="FF0000"/>
                </a:solidFill>
              </a:rPr>
              <a:t>取地址</a:t>
            </a:r>
            <a:r>
              <a:rPr lang="zh-CN" altLang="en-US" sz="2000" dirty="0"/>
              <a:t>运算表达式（</a:t>
            </a:r>
            <a:r>
              <a:rPr lang="en-US" altLang="zh-CN" sz="2000" dirty="0">
                <a:solidFill>
                  <a:schemeClr val="tx2"/>
                </a:solidFill>
              </a:rPr>
              <a:t>&amp;&lt;</a:t>
            </a:r>
            <a:r>
              <a:rPr lang="zh-CN" altLang="en-US" sz="2000" dirty="0">
                <a:solidFill>
                  <a:schemeClr val="tx2"/>
                </a:solidFill>
              </a:rPr>
              <a:t>变量名</a:t>
            </a:r>
            <a:r>
              <a:rPr lang="en-US" altLang="zh-CN" sz="2000" dirty="0">
                <a:solidFill>
                  <a:schemeClr val="tx2"/>
                </a:solidFill>
              </a:rPr>
              <a:t>&gt;</a:t>
            </a:r>
            <a:r>
              <a:rPr lang="zh-CN" altLang="en-US" sz="2000" dirty="0"/>
              <a:t>）、</a:t>
            </a:r>
            <a:r>
              <a:rPr lang="zh-CN" altLang="en-US" sz="2000" dirty="0">
                <a:solidFill>
                  <a:srgbClr val="FF0000"/>
                </a:solidFill>
              </a:rPr>
              <a:t>数组名</a:t>
            </a:r>
            <a:r>
              <a:rPr lang="zh-CN" altLang="en-US" sz="2000" dirty="0"/>
              <a:t>、</a:t>
            </a:r>
            <a:r>
              <a:rPr lang="zh-CN" altLang="en-US" sz="2000" dirty="0">
                <a:solidFill>
                  <a:srgbClr val="FF0000"/>
                </a:solidFill>
              </a:rPr>
              <a:t>指针变量名</a:t>
            </a:r>
            <a:r>
              <a:rPr lang="zh-CN" altLang="en-US" sz="2000" dirty="0"/>
              <a:t>描述</a:t>
            </a:r>
            <a:endParaRPr lang="en-US" altLang="zh-CN" sz="2000" dirty="0">
              <a:solidFill>
                <a:srgbClr val="FF0000"/>
              </a:solidFill>
            </a:endParaRPr>
          </a:p>
        </p:txBody>
      </p:sp>
      <p:sp>
        <p:nvSpPr>
          <p:cNvPr id="19" name="矩形 18">
            <a:hlinkClick r:id="rId10" action="ppaction://hlinksldjump"/>
            <a:extLst>
              <a:ext uri="{FF2B5EF4-FFF2-40B4-BE49-F238E27FC236}">
                <a16:creationId xmlns:a16="http://schemas.microsoft.com/office/drawing/2014/main" id="{F5BEE24F-29C5-490E-9FBC-D3ED546942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7" name="矩形 26">
            <a:hlinkClick r:id="" action="ppaction://noaction"/>
            <a:extLst>
              <a:ext uri="{FF2B5EF4-FFF2-40B4-BE49-F238E27FC236}">
                <a16:creationId xmlns:a16="http://schemas.microsoft.com/office/drawing/2014/main" id="{858C6335-8EF6-494D-9100-240F89CEA1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8" name="矩形 27">
            <a:hlinkClick r:id="" action="ppaction://noaction"/>
            <a:extLst>
              <a:ext uri="{FF2B5EF4-FFF2-40B4-BE49-F238E27FC236}">
                <a16:creationId xmlns:a16="http://schemas.microsoft.com/office/drawing/2014/main" id="{CECDC5B1-F3EB-4354-B134-4752BC9A58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9" name="矩形 28">
            <a:hlinkClick r:id="" action="ppaction://noaction"/>
            <a:extLst>
              <a:ext uri="{FF2B5EF4-FFF2-40B4-BE49-F238E27FC236}">
                <a16:creationId xmlns:a16="http://schemas.microsoft.com/office/drawing/2014/main" id="{31392EE2-407F-4F77-96BB-590DD846ED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30" name="矩形 29">
            <a:hlinkClick r:id="" action="ppaction://noaction"/>
            <a:extLst>
              <a:ext uri="{FF2B5EF4-FFF2-40B4-BE49-F238E27FC236}">
                <a16:creationId xmlns:a16="http://schemas.microsoft.com/office/drawing/2014/main" id="{B7B39178-F33A-4A53-B00F-1C9B1E4708A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31" name="矩形 30">
            <a:hlinkClick r:id="" action="ppaction://noaction"/>
            <a:extLst>
              <a:ext uri="{FF2B5EF4-FFF2-40B4-BE49-F238E27FC236}">
                <a16:creationId xmlns:a16="http://schemas.microsoft.com/office/drawing/2014/main" id="{8AACEDAB-1222-4206-8384-4D8ED28A97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32" name="矩形 31">
            <a:hlinkClick r:id="" action="ppaction://noaction"/>
            <a:extLst>
              <a:ext uri="{FF2B5EF4-FFF2-40B4-BE49-F238E27FC236}">
                <a16:creationId xmlns:a16="http://schemas.microsoft.com/office/drawing/2014/main" id="{6480EB1D-A320-4ADA-9932-0B53E51EE0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3" name="矩形 32">
            <a:hlinkClick r:id="" action="ppaction://noaction"/>
            <a:extLst>
              <a:ext uri="{FF2B5EF4-FFF2-40B4-BE49-F238E27FC236}">
                <a16:creationId xmlns:a16="http://schemas.microsoft.com/office/drawing/2014/main" id="{EB267F46-9B88-41B6-B204-26FD053049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23786828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07EE27-6C53-4FC3-AC22-D54C71449A3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有以下定义和语句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a[3][2]={1,2,3,4,5,6,},*p[3];  p[0]=a[1];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则输出*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53162D15-19B5-406F-96D5-FE965826706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81D76BF-5C1E-4DA3-AF0E-1976F2EDA211}"/>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8F41B29E-4C22-4A78-9F8B-B5011DB8A4EF}"/>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C54D2B8A-1064-4E95-B7E6-A912BA0D5D0A}"/>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0B6BF763-2267-4D39-9BD9-9E353057565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4965A900-01C2-4E24-B77E-BC847BAE092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14A9ED2-3EB9-4139-AF8C-040953756932}"/>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A635F69-3521-44AE-9955-CB3B3AEC2E3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3902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多重指针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0381417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916832"/>
            <a:ext cx="8258204" cy="4407768"/>
          </a:xfrm>
        </p:spPr>
        <p:txBody>
          <a:bodyPr/>
          <a:lstStyle/>
          <a:p>
            <a:r>
              <a:rPr lang="zh-CN" altLang="en-US" dirty="0"/>
              <a:t>即指向指针的指针</a:t>
            </a:r>
            <a:endParaRPr lang="en-US" altLang="zh-CN" dirty="0"/>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*p, **q; </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为指向指针的指针</a:t>
            </a:r>
          </a:p>
          <a:p>
            <a:pPr lvl="1">
              <a:spcBef>
                <a:spcPts val="0"/>
              </a:spcBef>
              <a:buNone/>
            </a:pPr>
            <a:r>
              <a:rPr lang="en-US" altLang="zh-CN" sz="2400" b="1" dirty="0">
                <a:latin typeface="Courier New" pitchFamily="49" charset="0"/>
                <a:cs typeface="Courier New" pitchFamily="49" charset="0"/>
              </a:rPr>
              <a:t>x=123;</a:t>
            </a:r>
          </a:p>
          <a:p>
            <a:pPr lvl="1">
              <a:spcBef>
                <a:spcPts val="0"/>
              </a:spcBef>
              <a:buNone/>
            </a:pPr>
            <a:r>
              <a:rPr lang="en-US" altLang="zh-CN" sz="2400" b="1" dirty="0">
                <a:latin typeface="Courier New" pitchFamily="49" charset="0"/>
                <a:cs typeface="Courier New" pitchFamily="49" charset="0"/>
              </a:rPr>
              <a:t>p=&amp;x;</a:t>
            </a:r>
          </a:p>
          <a:p>
            <a:pPr lvl="1">
              <a:spcBef>
                <a:spcPts val="0"/>
              </a:spcBef>
              <a:buNone/>
            </a:pPr>
            <a:r>
              <a:rPr lang="en-US" altLang="zh-CN" sz="2400" b="1" dirty="0">
                <a:latin typeface="Courier New" pitchFamily="49" charset="0"/>
                <a:cs typeface="Courier New" pitchFamily="49" charset="0"/>
              </a:rPr>
              <a:t>q=&amp;p;</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的值为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所在的地址，内容为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指向的地址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a:solidFill>
                  <a:srgbClr val="007434"/>
                </a:solidFill>
                <a:latin typeface="Courier New" pitchFamily="49" charset="0"/>
                <a:cs typeface="Courier New" pitchFamily="49" charset="0"/>
              </a:rPr>
              <a:t>//x, *p, **q</a:t>
            </a:r>
            <a:r>
              <a:rPr lang="zh-CN" altLang="en-US" sz="2400" b="1" dirty="0">
                <a:solidFill>
                  <a:srgbClr val="007434"/>
                </a:solidFill>
                <a:latin typeface="Courier New" pitchFamily="49" charset="0"/>
                <a:cs typeface="Courier New" pitchFamily="49" charset="0"/>
              </a:rPr>
              <a:t>值均为123</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为一重指针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98354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844824"/>
            <a:ext cx="8258204" cy="4479776"/>
          </a:xfrm>
        </p:spPr>
        <p:txBody>
          <a:bodyPr/>
          <a:lstStyle/>
          <a:p>
            <a:r>
              <a:rPr lang="zh-CN" altLang="en-US" dirty="0"/>
              <a:t>二重指针</a:t>
            </a:r>
            <a:endParaRPr lang="en-US" altLang="zh-CN" dirty="0"/>
          </a:p>
          <a:p>
            <a:pPr lvl="1"/>
            <a:r>
              <a:rPr lang="zh-CN" altLang="en-US" dirty="0"/>
              <a:t>指向一重指针（普通的指针变量，或等价的地址表达式），赋值时必须将一重指针的地址赋给二重指针</a:t>
            </a:r>
            <a:endParaRPr lang="en-US" altLang="zh-CN" dirty="0"/>
          </a:p>
          <a:p>
            <a:pPr lvl="1"/>
            <a:r>
              <a:rPr lang="zh-CN" altLang="en-US" dirty="0"/>
              <a:t>二重指针指向一重指针的地址</a:t>
            </a:r>
            <a:endParaRPr lang="en-US" altLang="zh-CN" dirty="0"/>
          </a:p>
          <a:p>
            <a:pPr lvl="1"/>
            <a:r>
              <a:rPr lang="zh-CN" altLang="en-US" dirty="0"/>
              <a:t>二重指针的值为一重指针</a:t>
            </a:r>
            <a:r>
              <a:rPr lang="zh-CN" altLang="en-US" dirty="0">
                <a:solidFill>
                  <a:srgbClr val="FF0000"/>
                </a:solidFill>
              </a:rPr>
              <a:t>所在地址</a:t>
            </a:r>
            <a:r>
              <a:rPr lang="zh-CN" altLang="en-US" dirty="0"/>
              <a:t>的值，要区别指针的值与指针的地址</a:t>
            </a:r>
            <a:endParaRPr lang="en-US" altLang="zh-CN" dirty="0"/>
          </a:p>
          <a:p>
            <a:pPr lvl="2"/>
            <a:r>
              <a:rPr lang="zh-CN" altLang="en-US" dirty="0"/>
              <a:t>指针的值是地址，是其“指向”变量的地址</a:t>
            </a:r>
            <a:endParaRPr lang="en-US" altLang="zh-CN" dirty="0"/>
          </a:p>
          <a:p>
            <a:pPr lvl="2"/>
            <a:r>
              <a:rPr lang="zh-CN" altLang="en-US" dirty="0"/>
              <a:t>指针的地址，是指为指针变量开辟的存储空间，存储指针变量自身</a:t>
            </a:r>
            <a:endParaRPr lang="en-US" altLang="zh-CN" dirty="0"/>
          </a:p>
          <a:p>
            <a:pPr lvl="1"/>
            <a:endParaRPr lang="en-US" altLang="zh-CN" dirty="0"/>
          </a:p>
        </p:txBody>
      </p:sp>
      <p:sp>
        <p:nvSpPr>
          <p:cNvPr id="12" name="矩形 11">
            <a:hlinkClick r:id="rId2" action="ppaction://hlinksldjump"/>
            <a:extLst>
              <a:ext uri="{FF2B5EF4-FFF2-40B4-BE49-F238E27FC236}">
                <a16:creationId xmlns:a16="http://schemas.microsoft.com/office/drawing/2014/main" id="{0E2834A3-02C7-4339-A6FB-8B96E1EDE1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DC34BE1-0C3E-4222-996D-916A099ED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E1E59B7-F9B7-454D-BE55-BAF7C0EEE38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798AEADD-4F11-42C6-A054-3CC58E7C74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60D6D31C-ABBC-4AFA-8EEE-8F4700A323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615B1B5-1C63-43D6-9B3E-CF6B3DB19D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752A7AF5-28CE-45BA-8110-59055EF4A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B35BD56-D1A7-4DFD-BDFF-3F6AD9DE42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7767072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pic>
        <p:nvPicPr>
          <p:cNvPr id="175105" name="Picture 1"/>
          <p:cNvPicPr>
            <a:picLocks noChangeAspect="1" noChangeArrowheads="1"/>
          </p:cNvPicPr>
          <p:nvPr/>
        </p:nvPicPr>
        <p:blipFill>
          <a:blip r:embed="rId2" cstate="print"/>
          <a:srcRect/>
          <a:stretch>
            <a:fillRect/>
          </a:stretch>
        </p:blipFill>
        <p:spPr bwMode="auto">
          <a:xfrm>
            <a:off x="857250" y="2060848"/>
            <a:ext cx="7429500" cy="3381375"/>
          </a:xfrm>
          <a:prstGeom prst="rect">
            <a:avLst/>
          </a:prstGeom>
          <a:noFill/>
          <a:ln w="9525">
            <a:noFill/>
            <a:miter lim="800000"/>
            <a:headEnd/>
            <a:tailEnd/>
          </a:ln>
        </p:spPr>
      </p:pic>
      <p:sp>
        <p:nvSpPr>
          <p:cNvPr id="12" name="矩形 11">
            <a:hlinkClick r:id="rId3" action="ppaction://hlinksldjump"/>
            <a:extLst>
              <a:ext uri="{FF2B5EF4-FFF2-40B4-BE49-F238E27FC236}">
                <a16:creationId xmlns:a16="http://schemas.microsoft.com/office/drawing/2014/main" id="{6EA3F66B-3710-42A7-B265-9BB28DC27A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7C4C5839-C83A-472E-B2FA-D565FAE993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E8A2E3B6-7808-46FA-AA0E-3DED878390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38F39F24-BA1E-4239-AD82-3BF4804F0D6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8DBF96A4-0CAB-43BB-806B-8083574E07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7F82CC68-8246-40F3-B45C-ABE48B1DB6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9F9B3793-9813-4747-A10E-C6E888A4CF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9D20F16-2390-4D3C-B232-D5C3FA9C9E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818293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6.7】</a:t>
            </a:r>
            <a:r>
              <a:rPr lang="zh-CN" altLang="en-US" dirty="0">
                <a:solidFill>
                  <a:srgbClr val="C00000"/>
                </a:solidFill>
              </a:rPr>
              <a:t>分析程序的运行结果</a:t>
            </a:r>
            <a:endParaRPr lang="en-US" altLang="zh-CN" dirty="0">
              <a:solidFill>
                <a:srgbClr val="C00000"/>
              </a:solidFill>
            </a:endParaRPr>
          </a:p>
          <a:p>
            <a:pPr lvl="1">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lvl="1">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std;</a:t>
            </a:r>
          </a:p>
          <a:p>
            <a:pPr lvl="1">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p>
          <a:p>
            <a:pPr lvl="1">
              <a:spcBef>
                <a:spcPts val="0"/>
              </a:spcBef>
              <a:buNone/>
            </a:pP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a=2,b=3,c=4;</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&lt;&lt;&amp;a&lt;&lt;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&lt;&lt;&amp;b&lt;&lt;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*name[] = {&amp;</a:t>
            </a:r>
            <a:r>
              <a:rPr lang="en-US" altLang="zh-CN" sz="2000" b="1" dirty="0" err="1">
                <a:latin typeface="Courier New" pitchFamily="49" charset="0"/>
                <a:cs typeface="Courier New" pitchFamily="49" charset="0"/>
              </a:rPr>
              <a:t>a,&amp;b,&amp;c</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p = name + 2;</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a:t>
            </a:r>
          </a:p>
          <a:p>
            <a:pPr lvl="1">
              <a:spcBef>
                <a:spcPts val="0"/>
              </a:spcBef>
              <a:buNone/>
            </a:pPr>
            <a:endParaRPr lang="en-US" altLang="zh-CN" sz="1800" dirty="0">
              <a:solidFill>
                <a:schemeClr val="tx2"/>
              </a:solidFill>
              <a:latin typeface="Courier New" pitchFamily="49" charset="0"/>
              <a:cs typeface="Courier New" pitchFamily="49" charset="0"/>
            </a:endParaRPr>
          </a:p>
        </p:txBody>
      </p:sp>
      <p:sp>
        <p:nvSpPr>
          <p:cNvPr id="6" name="矩形 5"/>
          <p:cNvSpPr/>
          <p:nvPr/>
        </p:nvSpPr>
        <p:spPr>
          <a:xfrm>
            <a:off x="5716623" y="2790867"/>
            <a:ext cx="2890664" cy="2677656"/>
          </a:xfrm>
          <a:prstGeom prst="rect">
            <a:avLst/>
          </a:prstGeom>
        </p:spPr>
        <p:txBody>
          <a:bodyPr wrap="square">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endParaRPr>
          </a:p>
          <a:p>
            <a:r>
              <a:rPr lang="en-US" altLang="zh-CN" sz="2400" b="1" dirty="0">
                <a:latin typeface="Courier New" pitchFamily="49" charset="0"/>
                <a:cs typeface="Courier New" pitchFamily="49" charset="0"/>
              </a:rPr>
              <a:t>0x7ffec5db42b4</a:t>
            </a:r>
          </a:p>
          <a:p>
            <a:r>
              <a:rPr lang="en-US" altLang="zh-CN" sz="2400" b="1" dirty="0">
                <a:latin typeface="Courier New" pitchFamily="49" charset="0"/>
                <a:cs typeface="Courier New" pitchFamily="49" charset="0"/>
              </a:rPr>
              <a:t>0x7ffec5db42b0</a:t>
            </a:r>
          </a:p>
          <a:p>
            <a:r>
              <a:rPr lang="en-US" altLang="zh-CN" sz="2400" b="1" dirty="0">
                <a:latin typeface="Courier New" pitchFamily="49" charset="0"/>
                <a:cs typeface="Courier New" pitchFamily="49" charset="0"/>
              </a:rPr>
              <a:t>0x7ffec5db42ac</a:t>
            </a:r>
          </a:p>
          <a:p>
            <a:r>
              <a:rPr lang="en-US" altLang="zh-CN" sz="2400" b="1" dirty="0">
                <a:latin typeface="Courier New" pitchFamily="49" charset="0"/>
                <a:cs typeface="Courier New" pitchFamily="49" charset="0"/>
              </a:rPr>
              <a:t>0x7ffec5db42a0</a:t>
            </a:r>
          </a:p>
          <a:p>
            <a:r>
              <a:rPr lang="en-US" altLang="zh-CN" sz="2400" b="1" dirty="0">
                <a:latin typeface="Courier New" pitchFamily="49" charset="0"/>
                <a:cs typeface="Courier New" pitchFamily="49" charset="0"/>
              </a:rPr>
              <a:t>0x7ffec5db42ac4</a:t>
            </a:r>
          </a:p>
        </p:txBody>
      </p:sp>
      <p:sp>
        <p:nvSpPr>
          <p:cNvPr id="13" name="矩形 12">
            <a:hlinkClick r:id="rId3" action="ppaction://hlinksldjump"/>
            <a:extLst>
              <a:ext uri="{FF2B5EF4-FFF2-40B4-BE49-F238E27FC236}">
                <a16:creationId xmlns:a16="http://schemas.microsoft.com/office/drawing/2014/main" id="{CE8B652B-1859-4658-81C3-E43B141591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6178A78F-DFEC-46B7-9B90-5ECC428EF5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3B5C516F-AE20-463F-85B0-4543B3738B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6A286E2C-436D-4ECB-9EBA-2D44D205C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6597E030-86F7-4C41-AC84-1A92523DE2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7DD25836-0009-4AC9-9184-3EBE93C1AC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B73675F9-6850-496A-B9DB-05622D02D9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A5B65BAF-7F1C-4CBE-8EA5-E39E075B2FD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40020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二重指针与数组的关系</a:t>
            </a:r>
          </a:p>
        </p:txBody>
      </p:sp>
      <p:sp>
        <p:nvSpPr>
          <p:cNvPr id="3" name="内容占位符 2"/>
          <p:cNvSpPr>
            <a:spLocks noGrp="1"/>
          </p:cNvSpPr>
          <p:nvPr>
            <p:ph idx="1"/>
          </p:nvPr>
        </p:nvSpPr>
        <p:spPr/>
        <p:txBody>
          <a:bodyPr/>
          <a:lstStyle/>
          <a:p>
            <a:r>
              <a:rPr lang="zh-CN" altLang="en-US" dirty="0"/>
              <a:t>与字符串指针数组关联</a:t>
            </a:r>
            <a:endParaRPr lang="en-US" altLang="zh-CN" dirty="0"/>
          </a:p>
          <a:p>
            <a:pPr lvl="1"/>
            <a:r>
              <a:rPr lang="zh-CN" altLang="en-US" dirty="0"/>
              <a:t>直接赋值，见</a:t>
            </a:r>
            <a:r>
              <a:rPr lang="en-US" altLang="zh-CN" dirty="0">
                <a:solidFill>
                  <a:srgbClr val="C00000"/>
                </a:solidFill>
              </a:rPr>
              <a:t>【</a:t>
            </a:r>
            <a:r>
              <a:rPr lang="zh-CN" altLang="en-US" dirty="0">
                <a:solidFill>
                  <a:srgbClr val="C00000"/>
                </a:solidFill>
              </a:rPr>
              <a:t>例</a:t>
            </a:r>
            <a:r>
              <a:rPr lang="en-US" altLang="zh-CN" dirty="0">
                <a:solidFill>
                  <a:srgbClr val="C00000"/>
                </a:solidFill>
              </a:rPr>
              <a:t>6.7】</a:t>
            </a:r>
          </a:p>
          <a:p>
            <a:r>
              <a:rPr lang="zh-CN" altLang="en-US" dirty="0"/>
              <a:t>与二维数组关联</a:t>
            </a:r>
            <a:endParaRPr lang="en-US" altLang="zh-CN" dirty="0"/>
          </a:p>
          <a:p>
            <a:pPr lvl="1"/>
            <a:r>
              <a:rPr lang="zh-CN" altLang="en-US" dirty="0"/>
              <a:t>指针的数组</a:t>
            </a:r>
            <a:r>
              <a:rPr lang="en-US" altLang="zh-CN" dirty="0">
                <a:sym typeface="Wingdings" panose="05000000000000000000" pitchFamily="2" charset="2"/>
              </a:rPr>
              <a:t></a:t>
            </a:r>
            <a:r>
              <a:rPr lang="zh-CN" altLang="en-US" dirty="0">
                <a:sym typeface="Wingdings" panose="05000000000000000000" pitchFamily="2" charset="2"/>
              </a:rPr>
              <a:t>指针的指针</a:t>
            </a:r>
            <a:endParaRPr lang="en-US" altLang="zh-CN" dirty="0"/>
          </a:p>
          <a:p>
            <a:pPr lvl="1"/>
            <a:r>
              <a:rPr lang="zh-CN" altLang="en-US" dirty="0"/>
              <a:t>通过动态内存分配的方式（见后面章节）</a:t>
            </a:r>
            <a:endParaRPr lang="en-US" altLang="zh-CN" dirty="0"/>
          </a:p>
          <a:p>
            <a:pPr lvl="2"/>
            <a:r>
              <a:rPr lang="zh-CN" altLang="en-US" dirty="0"/>
              <a:t>不允许直接用二维数组首地址赋值给指针变量</a:t>
            </a:r>
            <a:endParaRPr lang="en-US" altLang="zh-CN" dirty="0"/>
          </a:p>
          <a:p>
            <a:pPr lvl="2"/>
            <a:r>
              <a:rPr lang="zh-CN" altLang="en-US" dirty="0"/>
              <a:t>必须为二维数组的每一维动态分配内存</a:t>
            </a:r>
            <a:endParaRPr lang="en-US" altLang="zh-CN" dirty="0"/>
          </a:p>
          <a:p>
            <a:pPr lvl="1"/>
            <a:r>
              <a:rPr lang="zh-CN" altLang="en-US" dirty="0"/>
              <a:t>二维数组不能等价于二重指针</a:t>
            </a:r>
          </a:p>
          <a:p>
            <a:pPr marL="914400" lvl="2" indent="0">
              <a:buNone/>
            </a:pPr>
            <a:endParaRPr lang="en-US" altLang="zh-CN" dirty="0"/>
          </a:p>
        </p:txBody>
      </p:sp>
      <p:sp>
        <p:nvSpPr>
          <p:cNvPr id="12" name="矩形 11">
            <a:hlinkClick r:id="rId2" action="ppaction://hlinksldjump"/>
            <a:extLst>
              <a:ext uri="{FF2B5EF4-FFF2-40B4-BE49-F238E27FC236}">
                <a16:creationId xmlns:a16="http://schemas.microsoft.com/office/drawing/2014/main" id="{BC6341A6-3904-4623-B6AB-42B2EEB8CD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639A1AC0-DC80-45EE-8A46-197906B245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C9422FB3-1771-46B4-8244-0696A51ABB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9890EADA-3751-4F3B-92B6-4BD4959C42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7990ACBB-E52A-4959-B50E-68C2706416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99912365-BB72-47D8-9B8B-43F5BF9868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EB587779-3BAC-4118-8D82-352B054A08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3F57AF12-7F85-4704-A377-059B66FCB9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0174850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A09571-9729-46FD-896A-529DC3B3018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t>有如下程序段</a:t>
            </a:r>
            <a:r>
              <a:rPr lang="zh-CN" altLang="en-US" sz="2800" dirty="0"/>
              <a:t>：</a:t>
            </a:r>
            <a:endParaRPr lang="en-US" altLang="zh-CN" sz="2800" dirty="0"/>
          </a:p>
          <a:p>
            <a:r>
              <a:rPr lang="en-US" altLang="zh-CN" sz="2800" dirty="0"/>
              <a:t>int **p,*</a:t>
            </a:r>
            <a:r>
              <a:rPr lang="en-US" altLang="zh-CN" sz="2800" dirty="0" err="1"/>
              <a:t>s,k</a:t>
            </a:r>
            <a:r>
              <a:rPr lang="en-US" altLang="zh-CN" sz="2800" dirty="0"/>
              <a:t>=20; s=&amp;k; p=&amp;s;</a:t>
            </a:r>
          </a:p>
          <a:p>
            <a:r>
              <a:rPr lang="zh-CN" altLang="en-US" sz="2800" dirty="0"/>
              <a:t>则</a:t>
            </a:r>
            <a:r>
              <a:rPr lang="en-US" altLang="zh-CN" sz="2800" dirty="0"/>
              <a:t>**p</a:t>
            </a:r>
            <a:r>
              <a:rPr lang="zh-CN" altLang="zh-CN" sz="2800" dirty="0"/>
              <a:t>所代表的是</a:t>
            </a:r>
            <a:r>
              <a:rPr lang="en-US" altLang="zh-CN" sz="2800" dirty="0"/>
              <a:t>(  )</a:t>
            </a:r>
            <a:r>
              <a:rPr lang="zh-CN" altLang="zh-CN" sz="2800"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4A515AE-5439-44B2-840B-AF526C34457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800AD7C-83A2-4C39-B54C-50EFB478DB5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8AC764B-D0C5-422F-9090-64ACD4D0923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5AA5EF1-F2CC-4D76-98D4-816B17F3D7F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40084AA-8476-4C16-91B5-7CC80F7E73EB}"/>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4CC8189-A373-4063-BF9F-023045A208D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3583CBC-0093-4614-87BC-E07F25FE735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CAFA2F4-FDE5-4EE1-8CC8-DC04F94FF8C6}"/>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3FA86C5-259E-4A7B-B408-AC6D6A734BF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2FFEBDFE-D31D-4472-8233-ACD0B52D3F2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46C212D-F09A-4BEC-BB6A-01F7A6D027B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D22D3AC-EA43-4A42-8B3A-E223B596F1D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ADA01A7E-AADF-4E28-8DBE-D52EA284F9E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63B61ED3-1F7E-4151-BD04-D9D9E81BDC8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87F377B-AE63-4C0B-B8A2-323C4F8B6A4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65115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4C57EB-92BE-4FAC-9C7B-9A98532C8318}"/>
              </a:ext>
            </a:extLst>
          </p:cNvPr>
          <p:cNvSpPr txBox="1"/>
          <p:nvPr>
            <p:custDataLst>
              <p:tags r:id="rId2"/>
            </p:custDataLst>
          </p:nvPr>
        </p:nvSpPr>
        <p:spPr>
          <a:xfrm>
            <a:off x="907931" y="1510893"/>
            <a:ext cx="7315200" cy="3828277"/>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以下程序的运行结果是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a=10,*b=&amp;a,**c=&amp;b;</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&lt;&lt;**c&lt;&lt;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8302F3AC-DAC3-4766-9F1D-50386D6ECCCD}"/>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AB9C3C1-6973-4F77-9378-8B1160F625A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B41CB997-D94B-4A21-B23D-881AF4D52904}"/>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A3E607EA-7739-40EB-B15F-6B9410496F6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EB3CF713-055B-4AC4-BA8E-15CB643C6060}"/>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43323C4B-0AB1-4F37-BD8D-1AB11E5049F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D22CE848-9102-42B7-BC8F-C8D872A339C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BC974B3-AE0F-41B4-8563-B2A261AE8A3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93724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0062" y="416059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1412177"/>
            <a:ext cx="5356225" cy="4465095"/>
            <a:chOff x="1643042" y="475193"/>
            <a:chExt cx="5356246" cy="4465116"/>
          </a:xfrm>
        </p:grpSpPr>
        <p:sp>
          <p:nvSpPr>
            <p:cNvPr id="14" name="五边形 13"/>
            <p:cNvSpPr/>
            <p:nvPr/>
          </p:nvSpPr>
          <p:spPr bwMode="auto">
            <a:xfrm flipH="1">
              <a:off x="2040043" y="47519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53" name="矩形 52">
            <a:hlinkClick r:id="rId4" action="ppaction://hlinksldjump"/>
            <a:extLst>
              <a:ext uri="{FF2B5EF4-FFF2-40B4-BE49-F238E27FC236}">
                <a16:creationId xmlns:a16="http://schemas.microsoft.com/office/drawing/2014/main" id="{937BFB53-65BA-40B1-BF26-A8D0D28D7C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54" name="矩形 53">
            <a:hlinkClick r:id="" action="ppaction://noaction"/>
            <a:extLst>
              <a:ext uri="{FF2B5EF4-FFF2-40B4-BE49-F238E27FC236}">
                <a16:creationId xmlns:a16="http://schemas.microsoft.com/office/drawing/2014/main" id="{05D58EA0-0995-40C8-8159-158B2518DC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55" name="矩形 54">
            <a:hlinkClick r:id="" action="ppaction://noaction"/>
            <a:extLst>
              <a:ext uri="{FF2B5EF4-FFF2-40B4-BE49-F238E27FC236}">
                <a16:creationId xmlns:a16="http://schemas.microsoft.com/office/drawing/2014/main" id="{135175D5-E1EF-42F2-B72D-35F09C19AC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7" name="矩形 56">
            <a:hlinkClick r:id="" action="ppaction://noaction"/>
            <a:extLst>
              <a:ext uri="{FF2B5EF4-FFF2-40B4-BE49-F238E27FC236}">
                <a16:creationId xmlns:a16="http://schemas.microsoft.com/office/drawing/2014/main" id="{164C0863-9AD7-4254-A2A9-F95944FBD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8" name="矩形 57">
            <a:hlinkClick r:id="" action="ppaction://noaction"/>
            <a:extLst>
              <a:ext uri="{FF2B5EF4-FFF2-40B4-BE49-F238E27FC236}">
                <a16:creationId xmlns:a16="http://schemas.microsoft.com/office/drawing/2014/main" id="{C9FCDABE-183F-479F-95AF-940CE7EF5B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字符指针</a:t>
            </a:r>
          </a:p>
        </p:txBody>
      </p:sp>
      <p:sp>
        <p:nvSpPr>
          <p:cNvPr id="59" name="矩形 58">
            <a:hlinkClick r:id="" action="ppaction://noaction"/>
            <a:extLst>
              <a:ext uri="{FF2B5EF4-FFF2-40B4-BE49-F238E27FC236}">
                <a16:creationId xmlns:a16="http://schemas.microsoft.com/office/drawing/2014/main" id="{DEB165A8-5081-45F6-9489-AF6215AB40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60" name="矩形 59">
            <a:hlinkClick r:id="" action="ppaction://noaction"/>
            <a:extLst>
              <a:ext uri="{FF2B5EF4-FFF2-40B4-BE49-F238E27FC236}">
                <a16:creationId xmlns:a16="http://schemas.microsoft.com/office/drawing/2014/main" id="{53817C57-6E89-4B3B-ACF1-A68CC65B98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字符指针与字符串</a:t>
            </a:r>
          </a:p>
        </p:txBody>
      </p:sp>
      <p:sp>
        <p:nvSpPr>
          <p:cNvPr id="61" name="矩形 60">
            <a:hlinkClick r:id="" action="ppaction://noaction"/>
            <a:extLst>
              <a:ext uri="{FF2B5EF4-FFF2-40B4-BE49-F238E27FC236}">
                <a16:creationId xmlns:a16="http://schemas.microsoft.com/office/drawing/2014/main" id="{CBE0B12F-4119-4C2C-8C34-DF2A8998C52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5887331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862" y="980728"/>
            <a:ext cx="81534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1"/>
            <a:endParaRPr lang="zh-CN" altLang="en-US" dirty="0"/>
          </a:p>
        </p:txBody>
      </p:sp>
      <p:sp>
        <p:nvSpPr>
          <p:cNvPr id="6" name="矩形 5"/>
          <p:cNvSpPr/>
          <p:nvPr/>
        </p:nvSpPr>
        <p:spPr>
          <a:xfrm>
            <a:off x="179512" y="1484784"/>
            <a:ext cx="4248472"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data[</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(data[j]&lt;data[j-1]){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data[j];</a:t>
            </a:r>
          </a:p>
          <a:p>
            <a:r>
              <a:rPr lang="en-US" altLang="zh-CN" sz="1400" b="1" dirty="0">
                <a:latin typeface="Courier New" panose="02070309020205020404" pitchFamily="49" charset="0"/>
                <a:cs typeface="Courier New" panose="02070309020205020404" pitchFamily="49" charset="0"/>
              </a:rPr>
              <a:t>		data[j]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8" name="矩形 7"/>
          <p:cNvSpPr/>
          <p:nvPr/>
        </p:nvSpPr>
        <p:spPr>
          <a:xfrm>
            <a:off x="4427984" y="1496368"/>
            <a:ext cx="4536504"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10" name="矩形 9"/>
          <p:cNvSpPr/>
          <p:nvPr/>
        </p:nvSpPr>
        <p:spPr>
          <a:xfrm>
            <a:off x="1115616" y="3645024"/>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36096" y="3645024"/>
            <a:ext cx="1008112"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4" action="ppaction://hlinksldjump"/>
            <a:extLst>
              <a:ext uri="{FF2B5EF4-FFF2-40B4-BE49-F238E27FC236}">
                <a16:creationId xmlns:a16="http://schemas.microsoft.com/office/drawing/2014/main" id="{8D2FC9DB-58A3-447F-8C8C-B6AFB4DA31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1" name="矩形 20">
            <a:hlinkClick r:id="" action="ppaction://noaction"/>
            <a:extLst>
              <a:ext uri="{FF2B5EF4-FFF2-40B4-BE49-F238E27FC236}">
                <a16:creationId xmlns:a16="http://schemas.microsoft.com/office/drawing/2014/main" id="{591BE5FC-A35E-45C9-BDD3-40C236DD17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2" name="矩形 21">
            <a:hlinkClick r:id="" action="ppaction://noaction"/>
            <a:extLst>
              <a:ext uri="{FF2B5EF4-FFF2-40B4-BE49-F238E27FC236}">
                <a16:creationId xmlns:a16="http://schemas.microsoft.com/office/drawing/2014/main" id="{7A80F85B-3BEC-45A5-A106-51166A5E01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3" name="矩形 22">
            <a:hlinkClick r:id="" action="ppaction://noaction"/>
            <a:extLst>
              <a:ext uri="{FF2B5EF4-FFF2-40B4-BE49-F238E27FC236}">
                <a16:creationId xmlns:a16="http://schemas.microsoft.com/office/drawing/2014/main" id="{4F127236-26D3-446B-A505-DCBABEE4E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4" name="矩形 23">
            <a:hlinkClick r:id="" action="ppaction://noaction"/>
            <a:extLst>
              <a:ext uri="{FF2B5EF4-FFF2-40B4-BE49-F238E27FC236}">
                <a16:creationId xmlns:a16="http://schemas.microsoft.com/office/drawing/2014/main" id="{3E8CF4CB-6ED2-4437-A77E-67F44D4414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5" name="矩形 24">
            <a:hlinkClick r:id="" action="ppaction://noaction"/>
            <a:extLst>
              <a:ext uri="{FF2B5EF4-FFF2-40B4-BE49-F238E27FC236}">
                <a16:creationId xmlns:a16="http://schemas.microsoft.com/office/drawing/2014/main" id="{FD5C7410-7A80-4235-A94C-B9F7993148B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6" name="矩形 25">
            <a:hlinkClick r:id="" action="ppaction://noaction"/>
            <a:extLst>
              <a:ext uri="{FF2B5EF4-FFF2-40B4-BE49-F238E27FC236}">
                <a16:creationId xmlns:a16="http://schemas.microsoft.com/office/drawing/2014/main" id="{CB4D771A-3F87-4B40-A15C-ED1570F1EB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119352FC-3737-4A6C-A98D-5B6F9DDCE4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29431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0E7532C9-55A5-4511-B3E5-4BCB82A958BF}"/>
              </a:ext>
            </a:extLst>
          </p:cNvPr>
          <p:cNvSpPr>
            <a:spLocks noGrp="1"/>
          </p:cNvSpPr>
          <p:nvPr>
            <p:ph type="ctrTitle"/>
          </p:nvPr>
        </p:nvSpPr>
        <p:spPr/>
        <p:txBody>
          <a:bodyPr/>
          <a:lstStyle/>
          <a:p>
            <a:r>
              <a:rPr lang="zh-CN" altLang="en-US" dirty="0"/>
              <a:t>字符指针与字符串</a:t>
            </a:r>
          </a:p>
        </p:txBody>
      </p:sp>
      <p:sp>
        <p:nvSpPr>
          <p:cNvPr id="10" name="TextBox 8">
            <a:extLst>
              <a:ext uri="{FF2B5EF4-FFF2-40B4-BE49-F238E27FC236}">
                <a16:creationId xmlns:a16="http://schemas.microsoft.com/office/drawing/2014/main" id="{3B2B22EF-7479-44B8-89AC-2FE17D6CF52D}"/>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4" name="图片 3">
            <a:extLst>
              <a:ext uri="{FF2B5EF4-FFF2-40B4-BE49-F238E27FC236}">
                <a16:creationId xmlns:a16="http://schemas.microsoft.com/office/drawing/2014/main" id="{9E9CFBB0-B77F-4C14-A66C-1F8CCCABC86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7" name="图片 6">
            <a:extLst>
              <a:ext uri="{FF2B5EF4-FFF2-40B4-BE49-F238E27FC236}">
                <a16:creationId xmlns:a16="http://schemas.microsoft.com/office/drawing/2014/main" id="{401DECDB-6A1D-4E58-97CB-618EA7E2CC3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35243752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6D07F-5C4D-4D13-AD8D-1AEA91DAF9A3}"/>
              </a:ext>
            </a:extLst>
          </p:cNvPr>
          <p:cNvSpPr>
            <a:spLocks noGrp="1"/>
          </p:cNvSpPr>
          <p:nvPr>
            <p:ph idx="1"/>
          </p:nvPr>
        </p:nvSpPr>
        <p:spPr/>
        <p:txBody>
          <a:bodyPr/>
          <a:lstStyle/>
          <a:p>
            <a:r>
              <a:rPr lang="zh-CN" altLang="en-US" dirty="0"/>
              <a:t>指向字符地址的指针</a:t>
            </a:r>
            <a:endParaRPr lang="en-US" altLang="zh-CN" dirty="0"/>
          </a:p>
          <a:p>
            <a:r>
              <a:rPr lang="en-US" altLang="zh-CN" b="1" dirty="0"/>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c='a';</a:t>
            </a:r>
          </a:p>
          <a:p>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*pc = &amp;c; </a:t>
            </a:r>
          </a:p>
          <a:p>
            <a:r>
              <a:rPr lang="zh-CN" altLang="en-US" dirty="0"/>
              <a:t>字符指针的初始化</a:t>
            </a:r>
            <a:endParaRPr lang="en-US" altLang="zh-CN" dirty="0"/>
          </a:p>
          <a:p>
            <a:pPr lvl="1"/>
            <a:r>
              <a:rPr lang="zh-CN" altLang="en-US" dirty="0"/>
              <a:t>字符变量地址</a:t>
            </a:r>
            <a:endParaRPr lang="en-US" altLang="zh-CN" dirty="0"/>
          </a:p>
          <a:p>
            <a:pPr lvl="1"/>
            <a:r>
              <a:rPr lang="zh-CN" altLang="en-US" dirty="0"/>
              <a:t>字符数组名</a:t>
            </a:r>
            <a:endParaRPr lang="en-US" altLang="zh-CN" dirty="0"/>
          </a:p>
          <a:p>
            <a:pPr lvl="1"/>
            <a:r>
              <a:rPr lang="zh-CN" altLang="en-US" dirty="0"/>
              <a:t>字符串字面值常量</a:t>
            </a:r>
            <a:r>
              <a:rPr lang="en-US" altLang="zh-CN" dirty="0"/>
              <a:t>※</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str  = "china";</a:t>
            </a:r>
          </a:p>
          <a:p>
            <a:endParaRPr lang="zh-CN" altLang="en-US" dirty="0"/>
          </a:p>
        </p:txBody>
      </p:sp>
      <p:sp>
        <p:nvSpPr>
          <p:cNvPr id="3" name="标题 2">
            <a:extLst>
              <a:ext uri="{FF2B5EF4-FFF2-40B4-BE49-F238E27FC236}">
                <a16:creationId xmlns:a16="http://schemas.microsoft.com/office/drawing/2014/main" id="{5A7F18EC-3C36-4577-ACF4-CE828D4A4673}"/>
              </a:ext>
            </a:extLst>
          </p:cNvPr>
          <p:cNvSpPr>
            <a:spLocks noGrp="1"/>
          </p:cNvSpPr>
          <p:nvPr>
            <p:ph type="title"/>
          </p:nvPr>
        </p:nvSpPr>
        <p:spPr/>
        <p:txBody>
          <a:bodyPr/>
          <a:lstStyle/>
          <a:p>
            <a:r>
              <a:rPr lang="zh-CN" altLang="en-US" dirty="0"/>
              <a:t>字符指针</a:t>
            </a:r>
          </a:p>
        </p:txBody>
      </p:sp>
      <p:sp>
        <p:nvSpPr>
          <p:cNvPr id="6" name="矩形 5">
            <a:hlinkClick r:id="rId2" action="ppaction://hlinksldjump"/>
            <a:extLst>
              <a:ext uri="{FF2B5EF4-FFF2-40B4-BE49-F238E27FC236}">
                <a16:creationId xmlns:a16="http://schemas.microsoft.com/office/drawing/2014/main" id="{68CE521C-275E-432A-AAF6-C2E154720A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7" name="矩形 6">
            <a:hlinkClick r:id="" action="ppaction://noaction"/>
            <a:extLst>
              <a:ext uri="{FF2B5EF4-FFF2-40B4-BE49-F238E27FC236}">
                <a16:creationId xmlns:a16="http://schemas.microsoft.com/office/drawing/2014/main" id="{3630CF88-67F3-4137-A72C-49941E30A5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8" name="矩形 7">
            <a:hlinkClick r:id="" action="ppaction://noaction"/>
            <a:extLst>
              <a:ext uri="{FF2B5EF4-FFF2-40B4-BE49-F238E27FC236}">
                <a16:creationId xmlns:a16="http://schemas.microsoft.com/office/drawing/2014/main" id="{31C6A720-F57A-4EF0-A068-9B7604DBDC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5DE35B0D-5101-4842-B915-1AECC1BBCCD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0AF2CB86-3C3B-4B78-89DB-C83CA9CBE0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字符指针</a:t>
            </a:r>
          </a:p>
        </p:txBody>
      </p:sp>
      <p:sp>
        <p:nvSpPr>
          <p:cNvPr id="13" name="矩形 12">
            <a:hlinkClick r:id="" action="ppaction://noaction"/>
            <a:extLst>
              <a:ext uri="{FF2B5EF4-FFF2-40B4-BE49-F238E27FC236}">
                <a16:creationId xmlns:a16="http://schemas.microsoft.com/office/drawing/2014/main" id="{B04458F4-6077-48DA-AD69-545F2ACE05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4" name="矩形 13">
            <a:hlinkClick r:id="" action="ppaction://noaction"/>
            <a:extLst>
              <a:ext uri="{FF2B5EF4-FFF2-40B4-BE49-F238E27FC236}">
                <a16:creationId xmlns:a16="http://schemas.microsoft.com/office/drawing/2014/main" id="{750F669C-F7EC-4F33-A423-6506155B3DE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字符指针与字符串</a:t>
            </a:r>
          </a:p>
        </p:txBody>
      </p:sp>
      <p:sp>
        <p:nvSpPr>
          <p:cNvPr id="15" name="矩形 14">
            <a:hlinkClick r:id="" action="ppaction://noaction"/>
            <a:extLst>
              <a:ext uri="{FF2B5EF4-FFF2-40B4-BE49-F238E27FC236}">
                <a16:creationId xmlns:a16="http://schemas.microsoft.com/office/drawing/2014/main" id="{6D07713C-B3C0-4F53-81AE-1DFB01B268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15823896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D3967B-F8E7-4289-81A7-80FF5CAAC3DF}"/>
              </a:ext>
            </a:extLst>
          </p:cNvPr>
          <p:cNvSpPr>
            <a:spLocks noGrp="1"/>
          </p:cNvSpPr>
          <p:nvPr>
            <p:ph idx="1"/>
          </p:nvPr>
        </p:nvSpPr>
        <p:spPr>
          <a:xfrm>
            <a:off x="457200" y="1928813"/>
            <a:ext cx="8229600" cy="4500562"/>
          </a:xfrm>
        </p:spPr>
        <p:txBody>
          <a:bodyPr/>
          <a:lstStyle/>
          <a:p>
            <a:r>
              <a:rPr lang="zh-CN" altLang="en-US" dirty="0"/>
              <a:t>说明、初始化方式与指向数组元素指针相同</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s[10]="china";</a:t>
            </a:r>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*str = s;</a:t>
            </a:r>
            <a:r>
              <a:rPr lang="en-US" altLang="zh-CN" b="1" dirty="0">
                <a:solidFill>
                  <a:srgbClr val="00B050"/>
                </a:solidFill>
                <a:latin typeface="Courier New" pitchFamily="49" charset="0"/>
                <a:cs typeface="Courier New" pitchFamily="49" charset="0"/>
              </a:rPr>
              <a:t>//char *str= &amp;s[0];</a:t>
            </a:r>
          </a:p>
          <a:p>
            <a:endParaRPr lang="zh-CN" altLang="en-US" dirty="0"/>
          </a:p>
        </p:txBody>
      </p:sp>
      <p:sp>
        <p:nvSpPr>
          <p:cNvPr id="3" name="标题 2">
            <a:extLst>
              <a:ext uri="{FF2B5EF4-FFF2-40B4-BE49-F238E27FC236}">
                <a16:creationId xmlns:a16="http://schemas.microsoft.com/office/drawing/2014/main" id="{DCF73F38-BF63-4661-B66D-7FFB66BD02BC}"/>
              </a:ext>
            </a:extLst>
          </p:cNvPr>
          <p:cNvSpPr>
            <a:spLocks noGrp="1"/>
          </p:cNvSpPr>
          <p:nvPr>
            <p:ph type="title"/>
          </p:nvPr>
        </p:nvSpPr>
        <p:spPr/>
        <p:txBody>
          <a:bodyPr/>
          <a:lstStyle/>
          <a:p>
            <a:r>
              <a:rPr lang="zh-CN" altLang="en-US" dirty="0"/>
              <a:t>指向字符数组元素的指针</a:t>
            </a:r>
          </a:p>
        </p:txBody>
      </p:sp>
      <p:cxnSp>
        <p:nvCxnSpPr>
          <p:cNvPr id="6" name="直接箭头连接符 5">
            <a:extLst>
              <a:ext uri="{FF2B5EF4-FFF2-40B4-BE49-F238E27FC236}">
                <a16:creationId xmlns:a16="http://schemas.microsoft.com/office/drawing/2014/main" id="{69278DDC-C3F6-4050-8645-9BA1A69DB764}"/>
              </a:ext>
            </a:extLst>
          </p:cNvPr>
          <p:cNvCxnSpPr>
            <a:cxnSpLocks/>
          </p:cNvCxnSpPr>
          <p:nvPr/>
        </p:nvCxnSpPr>
        <p:spPr>
          <a:xfrm flipV="1">
            <a:off x="524592" y="4315540"/>
            <a:ext cx="0" cy="8704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0F251F2-1485-49AC-8AC5-5D166ED304D1}"/>
              </a:ext>
            </a:extLst>
          </p:cNvPr>
          <p:cNvSpPr txBox="1"/>
          <p:nvPr/>
        </p:nvSpPr>
        <p:spPr>
          <a:xfrm>
            <a:off x="242248" y="5232958"/>
            <a:ext cx="79641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a:t>
            </a:r>
            <a:endParaRPr lang="zh-CN" altLang="en-US" sz="2000" b="1" dirty="0">
              <a:latin typeface="Courier New" panose="02070309020205020404" pitchFamily="49" charset="0"/>
              <a:cs typeface="Courier New" panose="02070309020205020404" pitchFamily="49" charset="0"/>
            </a:endParaRPr>
          </a:p>
        </p:txBody>
      </p:sp>
      <p:cxnSp>
        <p:nvCxnSpPr>
          <p:cNvPr id="12" name="直接箭头连接符 11">
            <a:extLst>
              <a:ext uri="{FF2B5EF4-FFF2-40B4-BE49-F238E27FC236}">
                <a16:creationId xmlns:a16="http://schemas.microsoft.com/office/drawing/2014/main" id="{C12C2961-2EAF-4AC6-87EE-18A4981C27D3}"/>
              </a:ext>
            </a:extLst>
          </p:cNvPr>
          <p:cNvCxnSpPr/>
          <p:nvPr/>
        </p:nvCxnSpPr>
        <p:spPr>
          <a:xfrm flipV="1">
            <a:off x="2010640" y="4330755"/>
            <a:ext cx="0" cy="83082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40D018E-59DE-4BA3-814B-13AD5D49F123}"/>
              </a:ext>
            </a:extLst>
          </p:cNvPr>
          <p:cNvSpPr txBox="1"/>
          <p:nvPr/>
        </p:nvSpPr>
        <p:spPr>
          <a:xfrm>
            <a:off x="1555838" y="5232958"/>
            <a:ext cx="106440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str+2</a:t>
            </a:r>
            <a:endParaRPr lang="zh-CN" altLang="en-US" sz="2000" b="1" dirty="0">
              <a:latin typeface="Courier New" panose="02070309020205020404" pitchFamily="49" charset="0"/>
              <a:cs typeface="Courier New" panose="02070309020205020404" pitchFamily="49" charset="0"/>
            </a:endParaRPr>
          </a:p>
        </p:txBody>
      </p:sp>
      <p:pic>
        <p:nvPicPr>
          <p:cNvPr id="18" name="图片 17">
            <a:extLst>
              <a:ext uri="{FF2B5EF4-FFF2-40B4-BE49-F238E27FC236}">
                <a16:creationId xmlns:a16="http://schemas.microsoft.com/office/drawing/2014/main" id="{746945A4-98EF-4E4B-B53E-B8C2A5B55827}"/>
              </a:ext>
            </a:extLst>
          </p:cNvPr>
          <p:cNvPicPr>
            <a:picLocks noChangeAspect="1"/>
          </p:cNvPicPr>
          <p:nvPr/>
        </p:nvPicPr>
        <p:blipFill>
          <a:blip r:embed="rId4"/>
          <a:stretch>
            <a:fillRect/>
          </a:stretch>
        </p:blipFill>
        <p:spPr>
          <a:xfrm>
            <a:off x="506304" y="3544174"/>
            <a:ext cx="4511645" cy="785089"/>
          </a:xfrm>
          <a:prstGeom prst="rect">
            <a:avLst/>
          </a:prstGeom>
        </p:spPr>
      </p:pic>
      <p:pic>
        <p:nvPicPr>
          <p:cNvPr id="20" name="图片 19">
            <a:extLst>
              <a:ext uri="{FF2B5EF4-FFF2-40B4-BE49-F238E27FC236}">
                <a16:creationId xmlns:a16="http://schemas.microsoft.com/office/drawing/2014/main" id="{1A2E7F16-25D8-4DCD-B2EC-343EC3FE163C}"/>
              </a:ext>
            </a:extLst>
          </p:cNvPr>
          <p:cNvPicPr>
            <a:picLocks noChangeAspect="1"/>
          </p:cNvPicPr>
          <p:nvPr/>
        </p:nvPicPr>
        <p:blipFill>
          <a:blip r:embed="rId5"/>
          <a:stretch>
            <a:fillRect/>
          </a:stretch>
        </p:blipFill>
        <p:spPr>
          <a:xfrm>
            <a:off x="4970396" y="3544174"/>
            <a:ext cx="785089" cy="785089"/>
          </a:xfrm>
          <a:prstGeom prst="rect">
            <a:avLst/>
          </a:prstGeom>
        </p:spPr>
      </p:pic>
      <p:pic>
        <p:nvPicPr>
          <p:cNvPr id="21" name="图片 20">
            <a:extLst>
              <a:ext uri="{FF2B5EF4-FFF2-40B4-BE49-F238E27FC236}">
                <a16:creationId xmlns:a16="http://schemas.microsoft.com/office/drawing/2014/main" id="{733AC568-7ABD-4962-961D-F07EFC266549}"/>
              </a:ext>
            </a:extLst>
          </p:cNvPr>
          <p:cNvPicPr>
            <a:picLocks noChangeAspect="1"/>
          </p:cNvPicPr>
          <p:nvPr/>
        </p:nvPicPr>
        <p:blipFill>
          <a:blip r:embed="rId6"/>
          <a:stretch>
            <a:fillRect/>
          </a:stretch>
        </p:blipFill>
        <p:spPr>
          <a:xfrm>
            <a:off x="4961553" y="3544174"/>
            <a:ext cx="785089" cy="785089"/>
          </a:xfrm>
          <a:prstGeom prst="rect">
            <a:avLst/>
          </a:prstGeom>
        </p:spPr>
      </p:pic>
      <p:sp>
        <p:nvSpPr>
          <p:cNvPr id="23" name="矩形 22">
            <a:extLst>
              <a:ext uri="{FF2B5EF4-FFF2-40B4-BE49-F238E27FC236}">
                <a16:creationId xmlns:a16="http://schemas.microsoft.com/office/drawing/2014/main" id="{4BB96C83-7FF6-4D5D-80F8-A6BA04AAC3E4}"/>
              </a:ext>
            </a:extLst>
          </p:cNvPr>
          <p:cNvSpPr/>
          <p:nvPr/>
        </p:nvSpPr>
        <p:spPr>
          <a:xfrm>
            <a:off x="5987942" y="3495014"/>
            <a:ext cx="2927201" cy="646331"/>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(*str!='\0’)</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p>
        </p:txBody>
      </p:sp>
      <p:sp>
        <p:nvSpPr>
          <p:cNvPr id="24" name="箭头: 上下 23">
            <a:extLst>
              <a:ext uri="{FF2B5EF4-FFF2-40B4-BE49-F238E27FC236}">
                <a16:creationId xmlns:a16="http://schemas.microsoft.com/office/drawing/2014/main" id="{7BA6C649-6152-4816-BAAC-3A067C1C99AA}"/>
              </a:ext>
            </a:extLst>
          </p:cNvPr>
          <p:cNvSpPr/>
          <p:nvPr/>
        </p:nvSpPr>
        <p:spPr>
          <a:xfrm>
            <a:off x="7276170" y="4197801"/>
            <a:ext cx="214948" cy="540036"/>
          </a:xfrm>
          <a:prstGeom prst="upDown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9538AF4-4077-4592-A13C-C74B6906818F}"/>
              </a:ext>
            </a:extLst>
          </p:cNvPr>
          <p:cNvSpPr/>
          <p:nvPr/>
        </p:nvSpPr>
        <p:spPr>
          <a:xfrm>
            <a:off x="2504434" y="4644093"/>
            <a:ext cx="2927201" cy="1754326"/>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int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p>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p>
          <a:p>
            <a:pPr marL="88900" lvl="2">
              <a:buNone/>
            </a:pP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a:t>
            </a:r>
          </a:p>
        </p:txBody>
      </p:sp>
      <p:sp>
        <p:nvSpPr>
          <p:cNvPr id="26" name="矩形 25">
            <a:extLst>
              <a:ext uri="{FF2B5EF4-FFF2-40B4-BE49-F238E27FC236}">
                <a16:creationId xmlns:a16="http://schemas.microsoft.com/office/drawing/2014/main" id="{C35D6CCB-539E-44FC-90AE-DF5F9974FCA3}"/>
              </a:ext>
            </a:extLst>
          </p:cNvPr>
          <p:cNvSpPr/>
          <p:nvPr/>
        </p:nvSpPr>
        <p:spPr>
          <a:xfrm>
            <a:off x="5987941" y="4782592"/>
            <a:ext cx="2927201" cy="1477328"/>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(*str!='\0’)</a:t>
            </a:r>
          </a:p>
          <a:p>
            <a:pPr marL="88900" lvl="2">
              <a:buNone/>
            </a:pP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p>
          <a:p>
            <a:pPr marL="88900" lvl="2">
              <a:buNone/>
            </a:pPr>
            <a:r>
              <a:rPr lang="en-US" altLang="zh-CN" b="1" dirty="0">
                <a:latin typeface="Courier New" pitchFamily="49" charset="0"/>
                <a:cs typeface="Courier New" pitchFamily="49" charset="0"/>
              </a:rPr>
              <a:t>    str++;</a:t>
            </a:r>
          </a:p>
          <a:p>
            <a:pPr marL="88900" lvl="2">
              <a:buNone/>
            </a:pPr>
            <a:r>
              <a:rPr lang="en-US" altLang="zh-CN" b="1" dirty="0">
                <a:latin typeface="Courier New" pitchFamily="49" charset="0"/>
                <a:cs typeface="Courier New" pitchFamily="49" charset="0"/>
              </a:rPr>
              <a:t>}</a:t>
            </a:r>
          </a:p>
        </p:txBody>
      </p:sp>
      <p:sp>
        <p:nvSpPr>
          <p:cNvPr id="27" name="箭头: 左右 26">
            <a:extLst>
              <a:ext uri="{FF2B5EF4-FFF2-40B4-BE49-F238E27FC236}">
                <a16:creationId xmlns:a16="http://schemas.microsoft.com/office/drawing/2014/main" id="{0DB05B2F-708B-4A93-9C61-0CAFFBF0EAF6}"/>
              </a:ext>
            </a:extLst>
          </p:cNvPr>
          <p:cNvSpPr/>
          <p:nvPr/>
        </p:nvSpPr>
        <p:spPr>
          <a:xfrm>
            <a:off x="5459023" y="5433013"/>
            <a:ext cx="491685" cy="200055"/>
          </a:xfrm>
          <a:prstGeom prst="lef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7" action="ppaction://hlinksldjump"/>
            <a:extLst>
              <a:ext uri="{FF2B5EF4-FFF2-40B4-BE49-F238E27FC236}">
                <a16:creationId xmlns:a16="http://schemas.microsoft.com/office/drawing/2014/main" id="{92C6AA9D-ECB6-4043-B41A-1B3F25B1567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245F8897-7413-480D-A123-2CF80F8ACB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8" name="矩形 27">
            <a:hlinkClick r:id="" action="ppaction://noaction"/>
            <a:extLst>
              <a:ext uri="{FF2B5EF4-FFF2-40B4-BE49-F238E27FC236}">
                <a16:creationId xmlns:a16="http://schemas.microsoft.com/office/drawing/2014/main" id="{5D61D06F-A245-48DF-B114-7C6CA64242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5CDBA59F-D34D-483A-8A3D-0C9FF314AC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B1AAB5F5-54E4-4940-A831-08C107D57F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31" name="矩形 30">
            <a:hlinkClick r:id="" action="ppaction://noaction"/>
            <a:extLst>
              <a:ext uri="{FF2B5EF4-FFF2-40B4-BE49-F238E27FC236}">
                <a16:creationId xmlns:a16="http://schemas.microsoft.com/office/drawing/2014/main" id="{1B32BD28-0B1D-48D8-9FF7-86EB5E8A97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指向字符数组元素的指针</a:t>
            </a:r>
          </a:p>
        </p:txBody>
      </p:sp>
      <p:sp>
        <p:nvSpPr>
          <p:cNvPr id="32" name="矩形 31">
            <a:hlinkClick r:id="" action="ppaction://noaction"/>
            <a:extLst>
              <a:ext uri="{FF2B5EF4-FFF2-40B4-BE49-F238E27FC236}">
                <a16:creationId xmlns:a16="http://schemas.microsoft.com/office/drawing/2014/main" id="{A1C29D2F-E239-4532-B673-6D31E3B7FC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p>
        </p:txBody>
      </p:sp>
      <p:sp>
        <p:nvSpPr>
          <p:cNvPr id="33" name="矩形 32">
            <a:hlinkClick r:id="" action="ppaction://noaction"/>
            <a:extLst>
              <a:ext uri="{FF2B5EF4-FFF2-40B4-BE49-F238E27FC236}">
                <a16:creationId xmlns:a16="http://schemas.microsoft.com/office/drawing/2014/main" id="{B4054249-6296-4A50-82D4-39675CCF57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61096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righ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3" grpId="0" animBg="1"/>
      <p:bldP spid="24" grpId="0" animBg="1"/>
      <p:bldP spid="25" grpId="0" animBg="1"/>
      <p:bldP spid="26" grpId="0" animBg="1"/>
      <p:bldP spid="2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字符类型的数组可以表示字符串</a:t>
            </a:r>
            <a:endParaRPr lang="en-US" altLang="zh-CN" dirty="0"/>
          </a:p>
          <a:p>
            <a:r>
              <a:rPr lang="zh-CN" altLang="en-US" dirty="0"/>
              <a:t>与字符数组相关的指针变量都可和字符串关联</a:t>
            </a:r>
            <a:endParaRPr lang="en-US" altLang="zh-CN" dirty="0"/>
          </a:p>
          <a:p>
            <a:pPr lvl="1">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 = "china";</a:t>
            </a:r>
          </a:p>
          <a:p>
            <a:pPr lvl="1">
              <a:buNone/>
            </a:pP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*str = s;</a:t>
            </a:r>
          </a:p>
          <a:p>
            <a:pPr lvl="2"/>
            <a:r>
              <a:rPr lang="zh-CN" altLang="en-US" dirty="0"/>
              <a:t>指针变量</a:t>
            </a:r>
            <a:r>
              <a:rPr lang="en-US" altLang="zh-CN" dirty="0" err="1"/>
              <a:t>str</a:t>
            </a:r>
            <a:r>
              <a:rPr lang="zh-CN" altLang="en-US" dirty="0"/>
              <a:t>指向字符串的首地址，即字符</a:t>
            </a:r>
            <a:r>
              <a:rPr lang="en-US" altLang="zh-CN" dirty="0"/>
              <a:t>’c’</a:t>
            </a:r>
            <a:r>
              <a:rPr lang="zh-CN" altLang="en-US" dirty="0"/>
              <a:t>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542228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用字符串字面值常量初始化字符指针</a:t>
            </a:r>
            <a:endParaRPr lang="en-US" altLang="zh-CN" dirty="0"/>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*str="china";</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p:txBody>
      </p:sp>
      <p:cxnSp>
        <p:nvCxnSpPr>
          <p:cNvPr id="12" name="直接箭头连接符 11">
            <a:extLst>
              <a:ext uri="{FF2B5EF4-FFF2-40B4-BE49-F238E27FC236}">
                <a16:creationId xmlns:a16="http://schemas.microsoft.com/office/drawing/2014/main" id="{DD6AE9D2-6D8A-4718-AFC1-9D2AB2BE6A53}"/>
              </a:ext>
            </a:extLst>
          </p:cNvPr>
          <p:cNvCxnSpPr>
            <a:cxnSpLocks/>
          </p:cNvCxnSpPr>
          <p:nvPr/>
        </p:nvCxnSpPr>
        <p:spPr>
          <a:xfrm flipV="1">
            <a:off x="4650643" y="3252628"/>
            <a:ext cx="0" cy="8704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316F40B-31DA-47D0-AD0F-A27241AFE2B8}"/>
              </a:ext>
            </a:extLst>
          </p:cNvPr>
          <p:cNvSpPr txBox="1"/>
          <p:nvPr/>
        </p:nvSpPr>
        <p:spPr>
          <a:xfrm>
            <a:off x="4368299" y="4170046"/>
            <a:ext cx="79641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a:t>
            </a:r>
            <a:endParaRPr lang="zh-CN" altLang="en-US" sz="2000" b="1" dirty="0">
              <a:latin typeface="Courier New" panose="02070309020205020404" pitchFamily="49" charset="0"/>
              <a:cs typeface="Courier New" panose="02070309020205020404" pitchFamily="49" charset="0"/>
            </a:endParaRPr>
          </a:p>
        </p:txBody>
      </p:sp>
      <p:pic>
        <p:nvPicPr>
          <p:cNvPr id="14" name="图片 13">
            <a:extLst>
              <a:ext uri="{FF2B5EF4-FFF2-40B4-BE49-F238E27FC236}">
                <a16:creationId xmlns:a16="http://schemas.microsoft.com/office/drawing/2014/main" id="{9F52A55B-B53C-4F00-955B-BDF102B801B3}"/>
              </a:ext>
            </a:extLst>
          </p:cNvPr>
          <p:cNvPicPr>
            <a:picLocks noChangeAspect="1"/>
          </p:cNvPicPr>
          <p:nvPr/>
        </p:nvPicPr>
        <p:blipFill>
          <a:blip r:embed="rId3"/>
          <a:stretch>
            <a:fillRect/>
          </a:stretch>
        </p:blipFill>
        <p:spPr>
          <a:xfrm>
            <a:off x="4632355" y="2481262"/>
            <a:ext cx="4511645" cy="785089"/>
          </a:xfrm>
          <a:prstGeom prst="rect">
            <a:avLst/>
          </a:prstGeom>
        </p:spPr>
      </p:pic>
      <p:sp>
        <p:nvSpPr>
          <p:cNvPr id="15" name="矩形 14">
            <a:extLst>
              <a:ext uri="{FF2B5EF4-FFF2-40B4-BE49-F238E27FC236}">
                <a16:creationId xmlns:a16="http://schemas.microsoft.com/office/drawing/2014/main" id="{FA3E56E7-80BE-4C19-BEA9-98CAC429E2A5}"/>
              </a:ext>
            </a:extLst>
          </p:cNvPr>
          <p:cNvSpPr/>
          <p:nvPr/>
        </p:nvSpPr>
        <p:spPr>
          <a:xfrm>
            <a:off x="614487" y="3429000"/>
            <a:ext cx="3609286" cy="2585323"/>
          </a:xfrm>
          <a:prstGeom prst="rect">
            <a:avLst/>
          </a:prstGeom>
          <a:ln>
            <a:solidFill>
              <a:srgbClr val="002060"/>
            </a:solidFill>
          </a:ln>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char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"china"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itchFamily="49" charset="0"/>
              <a:cs typeface="Courier New" pitchFamily="49" charset="0"/>
            </a:endParaRPr>
          </a:p>
        </p:txBody>
      </p:sp>
      <p:sp>
        <p:nvSpPr>
          <p:cNvPr id="18" name="矩形 17">
            <a:extLst>
              <a:ext uri="{FF2B5EF4-FFF2-40B4-BE49-F238E27FC236}">
                <a16:creationId xmlns:a16="http://schemas.microsoft.com/office/drawing/2014/main" id="{61F8101E-1CE5-429F-A98B-2A396E25461A}"/>
              </a:ext>
            </a:extLst>
          </p:cNvPr>
          <p:cNvSpPr/>
          <p:nvPr/>
        </p:nvSpPr>
        <p:spPr>
          <a:xfrm>
            <a:off x="4141336" y="3533532"/>
            <a:ext cx="4886909" cy="369332"/>
          </a:xfrm>
          <a:prstGeom prst="rect">
            <a:avLst/>
          </a:prstGeom>
        </p:spPr>
        <p:txBody>
          <a:bodyPr wrap="square">
            <a:spAutoFit/>
          </a:bodyPr>
          <a:lstStyle/>
          <a:p>
            <a:pPr lvl="2"/>
            <a:r>
              <a:rPr lang="en-US" altLang="zh-CN" b="1" dirty="0">
                <a:solidFill>
                  <a:srgbClr val="0000FF"/>
                </a:solidFill>
                <a:latin typeface="Courier New" panose="02070309020205020404" pitchFamily="49" charset="0"/>
                <a:cs typeface="Courier New" panose="02070309020205020404" pitchFamily="49" charset="0"/>
              </a:rPr>
              <a:t>const</a:t>
            </a:r>
            <a:r>
              <a:rPr lang="zh-CN" altLang="en-US" b="1"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str  = "china";</a:t>
            </a:r>
          </a:p>
        </p:txBody>
      </p:sp>
      <p:sp>
        <p:nvSpPr>
          <p:cNvPr id="20" name="矩形 19">
            <a:hlinkClick r:id="rId4" action="ppaction://hlinksldjump"/>
            <a:extLst>
              <a:ext uri="{FF2B5EF4-FFF2-40B4-BE49-F238E27FC236}">
                <a16:creationId xmlns:a16="http://schemas.microsoft.com/office/drawing/2014/main" id="{BCA271AA-FEBF-40F0-AEDD-549706FC70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1" name="矩形 20">
            <a:hlinkClick r:id="" action="ppaction://noaction"/>
            <a:extLst>
              <a:ext uri="{FF2B5EF4-FFF2-40B4-BE49-F238E27FC236}">
                <a16:creationId xmlns:a16="http://schemas.microsoft.com/office/drawing/2014/main" id="{597C0637-B1A0-431A-9A69-58CEB93F39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2" name="矩形 21">
            <a:hlinkClick r:id="" action="ppaction://noaction"/>
            <a:extLst>
              <a:ext uri="{FF2B5EF4-FFF2-40B4-BE49-F238E27FC236}">
                <a16:creationId xmlns:a16="http://schemas.microsoft.com/office/drawing/2014/main" id="{526523D8-3856-4B74-9B0C-E536D778C7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3B41490A-F3E1-4168-96EA-F416BFC133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EA6768B-EF7A-4587-BF1C-60DFD29A1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5" name="矩形 24">
            <a:hlinkClick r:id="" action="ppaction://noaction"/>
            <a:extLst>
              <a:ext uri="{FF2B5EF4-FFF2-40B4-BE49-F238E27FC236}">
                <a16:creationId xmlns:a16="http://schemas.microsoft.com/office/drawing/2014/main" id="{B63F74D3-2D98-45B0-B69F-85E6FE1970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6" name="矩形 25">
            <a:hlinkClick r:id="" action="ppaction://noaction"/>
            <a:extLst>
              <a:ext uri="{FF2B5EF4-FFF2-40B4-BE49-F238E27FC236}">
                <a16:creationId xmlns:a16="http://schemas.microsoft.com/office/drawing/2014/main" id="{CB1C56D4-86D7-4174-887A-86ECBD5B08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88DD689A-4114-4642-887E-EF69D97BD1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04102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字符串的整体输入输出</a:t>
            </a:r>
            <a:endParaRPr lang="en-US" altLang="zh-CN" dirty="0"/>
          </a:p>
          <a:p>
            <a:pPr marL="914400" lvl="2" indent="0">
              <a:buNone/>
            </a:pP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&gt;&gt;str;</a:t>
            </a:r>
          </a:p>
          <a:p>
            <a:pPr lvl="1"/>
            <a:r>
              <a:rPr lang="zh-CN" altLang="en-US" dirty="0"/>
              <a:t>相当于使用字符串字面值常量初始化字符指针</a:t>
            </a:r>
            <a:endParaRPr lang="en-US" altLang="zh-CN" dirty="0"/>
          </a:p>
          <a:p>
            <a:pPr marL="914400" lvl="2" indent="0">
              <a:buNone/>
            </a:pP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&lt;&lt;str;</a:t>
            </a:r>
          </a:p>
          <a:p>
            <a:pPr lvl="1"/>
            <a:r>
              <a:rPr lang="zh-CN" altLang="en-US" dirty="0"/>
              <a:t>相当于从</a:t>
            </a:r>
            <a:r>
              <a:rPr lang="en-US" altLang="zh-CN" dirty="0"/>
              <a:t>str</a:t>
            </a:r>
            <a:r>
              <a:rPr lang="zh-CN" altLang="en-US" dirty="0"/>
              <a:t>指向的地址开始，连续输出每个字节上存储的字符，直到串尾符</a:t>
            </a:r>
            <a:r>
              <a:rPr lang="en-US" altLang="zh-CN" dirty="0"/>
              <a:t>’\0’</a:t>
            </a:r>
            <a:r>
              <a:rPr lang="zh-CN" altLang="en-US" dirty="0"/>
              <a:t>为止</a:t>
            </a:r>
            <a:endParaRPr lang="en-US" altLang="zh-CN" dirty="0"/>
          </a:p>
          <a:p>
            <a:pPr marL="914400" lvl="2" indent="0">
              <a:buNone/>
            </a:pPr>
            <a:endParaRPr lang="en-US" altLang="zh-CN" sz="2800" b="1" dirty="0">
              <a:latin typeface="Courier New" pitchFamily="49" charset="0"/>
              <a:cs typeface="Courier New" pitchFamily="49" charset="0"/>
            </a:endParaRPr>
          </a:p>
        </p:txBody>
      </p:sp>
      <p:sp>
        <p:nvSpPr>
          <p:cNvPr id="12" name="矩形 11">
            <a:extLst>
              <a:ext uri="{FF2B5EF4-FFF2-40B4-BE49-F238E27FC236}">
                <a16:creationId xmlns:a16="http://schemas.microsoft.com/office/drawing/2014/main" id="{9AD23591-E718-4931-84E7-55E98D40DCA7}"/>
              </a:ext>
            </a:extLst>
          </p:cNvPr>
          <p:cNvSpPr/>
          <p:nvPr/>
        </p:nvSpPr>
        <p:spPr>
          <a:xfrm>
            <a:off x="1149725" y="4941850"/>
            <a:ext cx="2102762" cy="370930"/>
          </a:xfrm>
          <a:prstGeom prst="rect">
            <a:avLst/>
          </a:prstGeom>
          <a:ln>
            <a:solidFill>
              <a:srgbClr val="002060"/>
            </a:solidFill>
          </a:ln>
        </p:spPr>
        <p:txBody>
          <a:bodyPr wrap="square">
            <a:spAutoFit/>
          </a:bodyPr>
          <a:lstStyle/>
          <a:p>
            <a:pPr marL="88900" lvl="2">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&lt;&lt;str+1;</a:t>
            </a:r>
          </a:p>
        </p:txBody>
      </p:sp>
      <p:sp>
        <p:nvSpPr>
          <p:cNvPr id="13" name="箭头: 右 12">
            <a:extLst>
              <a:ext uri="{FF2B5EF4-FFF2-40B4-BE49-F238E27FC236}">
                <a16:creationId xmlns:a16="http://schemas.microsoft.com/office/drawing/2014/main" id="{B68D4646-AE66-43BE-B476-9B2D777AB5B8}"/>
              </a:ext>
            </a:extLst>
          </p:cNvPr>
          <p:cNvSpPr/>
          <p:nvPr/>
        </p:nvSpPr>
        <p:spPr>
          <a:xfrm>
            <a:off x="3379808" y="5058137"/>
            <a:ext cx="740779" cy="138896"/>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EE2096E-D238-4751-9DFA-7DCF2C4C672A}"/>
              </a:ext>
            </a:extLst>
          </p:cNvPr>
          <p:cNvSpPr/>
          <p:nvPr/>
        </p:nvSpPr>
        <p:spPr>
          <a:xfrm>
            <a:off x="4120587" y="4929187"/>
            <a:ext cx="825867" cy="369332"/>
          </a:xfrm>
          <a:prstGeom prst="rect">
            <a:avLst/>
          </a:prstGeom>
        </p:spPr>
        <p:txBody>
          <a:bodyPr wrap="none">
            <a:spAutoFit/>
          </a:bodyPr>
          <a:lstStyle/>
          <a:p>
            <a:pPr marL="88900" lvl="2">
              <a:buNone/>
            </a:pPr>
            <a:r>
              <a:rPr lang="en-US" altLang="zh-CN" b="1" dirty="0" err="1">
                <a:latin typeface="Courier New" pitchFamily="49" charset="0"/>
                <a:cs typeface="Courier New" pitchFamily="49" charset="0"/>
              </a:rPr>
              <a:t>hina</a:t>
            </a:r>
            <a:endParaRPr lang="en-US" altLang="zh-CN" b="1" dirty="0">
              <a:latin typeface="Courier New" pitchFamily="49" charset="0"/>
              <a:cs typeface="Courier New" pitchFamily="49" charset="0"/>
            </a:endParaRPr>
          </a:p>
        </p:txBody>
      </p:sp>
      <p:sp>
        <p:nvSpPr>
          <p:cNvPr id="16" name="矩形 15">
            <a:extLst>
              <a:ext uri="{FF2B5EF4-FFF2-40B4-BE49-F238E27FC236}">
                <a16:creationId xmlns:a16="http://schemas.microsoft.com/office/drawing/2014/main" id="{CDE05C4E-14A1-4694-ACB8-67DC385322F3}"/>
              </a:ext>
            </a:extLst>
          </p:cNvPr>
          <p:cNvSpPr/>
          <p:nvPr/>
        </p:nvSpPr>
        <p:spPr>
          <a:xfrm>
            <a:off x="1149725" y="5753100"/>
            <a:ext cx="2357404" cy="369332"/>
          </a:xfrm>
          <a:prstGeom prst="rect">
            <a:avLst/>
          </a:prstGeom>
          <a:ln>
            <a:solidFill>
              <a:srgbClr val="002060"/>
            </a:solidFill>
          </a:ln>
        </p:spPr>
        <p:txBody>
          <a:bodyPr wrap="square">
            <a:spAutoFit/>
          </a:bodyPr>
          <a:lstStyle/>
          <a:p>
            <a:pPr marL="88900" lvl="2">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&lt;&lt;*(str+1);</a:t>
            </a:r>
          </a:p>
        </p:txBody>
      </p:sp>
      <p:sp>
        <p:nvSpPr>
          <p:cNvPr id="17" name="箭头: 右 16">
            <a:extLst>
              <a:ext uri="{FF2B5EF4-FFF2-40B4-BE49-F238E27FC236}">
                <a16:creationId xmlns:a16="http://schemas.microsoft.com/office/drawing/2014/main" id="{8F49E2E5-9BF3-4A28-AAED-7C746709B859}"/>
              </a:ext>
            </a:extLst>
          </p:cNvPr>
          <p:cNvSpPr/>
          <p:nvPr/>
        </p:nvSpPr>
        <p:spPr>
          <a:xfrm>
            <a:off x="4051139" y="5869387"/>
            <a:ext cx="740779" cy="138896"/>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5F7FDDA-41F2-4F12-901F-AA40A1403D5B}"/>
              </a:ext>
            </a:extLst>
          </p:cNvPr>
          <p:cNvSpPr/>
          <p:nvPr/>
        </p:nvSpPr>
        <p:spPr>
          <a:xfrm>
            <a:off x="4791918" y="5740437"/>
            <a:ext cx="412292" cy="369332"/>
          </a:xfrm>
          <a:prstGeom prst="rect">
            <a:avLst/>
          </a:prstGeom>
        </p:spPr>
        <p:txBody>
          <a:bodyPr wrap="none">
            <a:spAutoFit/>
          </a:bodyPr>
          <a:lstStyle/>
          <a:p>
            <a:pPr marL="88900" lvl="2">
              <a:buNone/>
            </a:pPr>
            <a:r>
              <a:rPr lang="en-US" altLang="zh-CN" b="1" dirty="0">
                <a:latin typeface="Courier New" pitchFamily="49" charset="0"/>
                <a:cs typeface="Courier New" pitchFamily="49" charset="0"/>
              </a:rPr>
              <a:t>h</a:t>
            </a:r>
          </a:p>
        </p:txBody>
      </p:sp>
      <p:sp>
        <p:nvSpPr>
          <p:cNvPr id="21" name="矩形 20">
            <a:hlinkClick r:id="rId3" action="ppaction://hlinksldjump"/>
            <a:extLst>
              <a:ext uri="{FF2B5EF4-FFF2-40B4-BE49-F238E27FC236}">
                <a16:creationId xmlns:a16="http://schemas.microsoft.com/office/drawing/2014/main" id="{6D490A9C-F3CA-48A2-8409-F953DC86B8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EDC3BF10-1029-40BD-B304-E06DCF40CA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3" name="矩形 22">
            <a:hlinkClick r:id="" action="ppaction://noaction"/>
            <a:extLst>
              <a:ext uri="{FF2B5EF4-FFF2-40B4-BE49-F238E27FC236}">
                <a16:creationId xmlns:a16="http://schemas.microsoft.com/office/drawing/2014/main" id="{2E1802BD-85AE-4443-9EAD-6AC5E55B30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9E3CACB-699D-403C-A6E1-BB871E6B14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a:extLst>
              <a:ext uri="{FF2B5EF4-FFF2-40B4-BE49-F238E27FC236}">
                <a16:creationId xmlns:a16="http://schemas.microsoft.com/office/drawing/2014/main" id="{4AC43ED5-D877-4110-B2F0-A210018500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6" name="矩形 25">
            <a:hlinkClick r:id="" action="ppaction://noaction"/>
            <a:extLst>
              <a:ext uri="{FF2B5EF4-FFF2-40B4-BE49-F238E27FC236}">
                <a16:creationId xmlns:a16="http://schemas.microsoft.com/office/drawing/2014/main" id="{F664FF2A-2AE5-4159-9F47-1B6FB0827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7" name="矩形 26">
            <a:hlinkClick r:id="" action="ppaction://noaction"/>
            <a:extLst>
              <a:ext uri="{FF2B5EF4-FFF2-40B4-BE49-F238E27FC236}">
                <a16:creationId xmlns:a16="http://schemas.microsoft.com/office/drawing/2014/main" id="{56CDDB05-EF95-4BB9-B77D-32DBA57BA9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DB4E93FD-4764-49C3-A43E-0A1C880AEE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5374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6" grpId="0" animBg="1"/>
      <p:bldP spid="17" grpId="0" animBg="1"/>
      <p:bldP spid="1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7D7243-AC80-4C72-8FFC-85E37DD0F4A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s[10]=”</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abcdefg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下面不允许出现的语句是（     ）</a:t>
            </a:r>
          </a:p>
        </p:txBody>
      </p:sp>
      <p:sp>
        <p:nvSpPr>
          <p:cNvPr id="5" name="文本框 4">
            <a:extLst>
              <a:ext uri="{FF2B5EF4-FFF2-40B4-BE49-F238E27FC236}">
                <a16:creationId xmlns:a16="http://schemas.microsoft.com/office/drawing/2014/main" id="{624AFB0E-A810-4FB1-846C-CC5D53602A1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DD00121-E96F-43F7-A39D-EA0A4118A7AE}"/>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B09D6AF-ABDA-4F57-93B6-B16B528960A0}"/>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F2B486E-E51B-49C4-A045-1EAAB70C255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BE82EA4-E34E-44E4-AFEC-E3CA9E0890A5}"/>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4780739-CBF0-4F6E-BA5E-1CCE3695B079}"/>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EA6B80-630F-4927-906D-B1A9BA4AE4C8}"/>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6310691-1435-498F-A00D-F32149545C12}"/>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97F151-0335-459E-8C0A-3A8CDB7613E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289B80F6-C687-493D-8B45-053E90367D5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95353A-D130-4B12-ACAC-A5A14744B6F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7F5726D-1B3D-40A6-A4A5-7FA33A4C2FE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3C0D833-1D28-4346-B01F-7664D596A06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877C776-B8C5-473A-935B-BD66666D3C6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7FDD691-1518-4C81-A45B-4C550CBCFD3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61602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5B3603-8735-43E6-89C7-8ADEDC3CFF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下列语句正确的是（ ）</a:t>
            </a:r>
          </a:p>
        </p:txBody>
      </p:sp>
      <p:sp>
        <p:nvSpPr>
          <p:cNvPr id="7" name="文本框 6">
            <a:extLst>
              <a:ext uri="{FF2B5EF4-FFF2-40B4-BE49-F238E27FC236}">
                <a16:creationId xmlns:a16="http://schemas.microsoft.com/office/drawing/2014/main" id="{BA0CBE96-0F5F-436B-AE09-9B4681B2A909}"/>
              </a:ext>
            </a:extLst>
          </p:cNvPr>
          <p:cNvSpPr txBox="1"/>
          <p:nvPr>
            <p:custDataLst>
              <p:tags r:id="rId3"/>
            </p:custDataLst>
          </p:nvPr>
        </p:nvSpPr>
        <p:spPr>
          <a:xfrm>
            <a:off x="1371600" y="2567781"/>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*p=“John”; p[2]=''a'';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FAF7717-D00C-40F8-983D-0820454FB494}"/>
              </a:ext>
            </a:extLst>
          </p:cNvPr>
          <p:cNvSpPr txBox="1"/>
          <p:nvPr>
            <p:custDataLst>
              <p:tags r:id="rId4"/>
            </p:custDataLst>
          </p:nvPr>
        </p:nvSpPr>
        <p:spPr>
          <a:xfrm>
            <a:off x="1371600" y="3425031"/>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*p;  p=“John”;</a:t>
            </a:r>
          </a:p>
        </p:txBody>
      </p:sp>
      <p:sp>
        <p:nvSpPr>
          <p:cNvPr id="9" name="文本框 8">
            <a:extLst>
              <a:ext uri="{FF2B5EF4-FFF2-40B4-BE49-F238E27FC236}">
                <a16:creationId xmlns:a16="http://schemas.microsoft.com/office/drawing/2014/main" id="{43E23FDC-DDBD-407C-BA12-94ACAF4C50DA}"/>
              </a:ext>
            </a:extLst>
          </p:cNvPr>
          <p:cNvSpPr txBox="1"/>
          <p:nvPr>
            <p:custDataLst>
              <p:tags r:id="rId5"/>
            </p:custDataLst>
          </p:nvPr>
        </p:nvSpPr>
        <p:spPr>
          <a:xfrm>
            <a:off x="1371600" y="4282281"/>
            <a:ext cx="71882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name[5]=“John”,*p=name;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779A81F-07C3-4090-A99B-69AD31D686B3}"/>
              </a:ext>
            </a:extLst>
          </p:cNvPr>
          <p:cNvSpPr txBox="1"/>
          <p:nvPr>
            <p:custDataLst>
              <p:tags r:id="rId6"/>
            </p:custDataLst>
          </p:nvPr>
        </p:nvSpPr>
        <p:spPr>
          <a:xfrm>
            <a:off x="1371600" y="5139531"/>
            <a:ext cx="7645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p=“John”; *p='a';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B5CF2C2-4B12-4CBE-ABED-2BF2E6FCEBC5}"/>
              </a:ext>
            </a:extLst>
          </p:cNvPr>
          <p:cNvSpPr>
            <a:spLocks noChangeAspect="1"/>
          </p:cNvSpPr>
          <p:nvPr>
            <p:custDataLst>
              <p:tags r:id="rId7"/>
            </p:custDataLst>
          </p:nvPr>
        </p:nvSpPr>
        <p:spPr>
          <a:xfrm>
            <a:off x="657225" y="263207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1BA7C7-4721-4B8D-81F5-CDFA887D0045}"/>
              </a:ext>
            </a:extLst>
          </p:cNvPr>
          <p:cNvSpPr>
            <a:spLocks noChangeAspect="1"/>
          </p:cNvSpPr>
          <p:nvPr>
            <p:custDataLst>
              <p:tags r:id="rId8"/>
            </p:custDataLst>
          </p:nvPr>
        </p:nvSpPr>
        <p:spPr>
          <a:xfrm>
            <a:off x="657225" y="34893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87BCB24-D3D0-4A4D-803A-8F57FF9433E5}"/>
              </a:ext>
            </a:extLst>
          </p:cNvPr>
          <p:cNvSpPr>
            <a:spLocks noChangeAspect="1"/>
          </p:cNvSpPr>
          <p:nvPr>
            <p:custDataLst>
              <p:tags r:id="rId9"/>
            </p:custDataLst>
          </p:nvPr>
        </p:nvSpPr>
        <p:spPr>
          <a:xfrm>
            <a:off x="657225" y="434657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EF96221-F297-47F1-8CD9-80A006EC7905}"/>
              </a:ext>
            </a:extLst>
          </p:cNvPr>
          <p:cNvSpPr>
            <a:spLocks noChangeAspect="1"/>
          </p:cNvSpPr>
          <p:nvPr>
            <p:custDataLst>
              <p:tags r:id="rId10"/>
            </p:custDataLst>
          </p:nvPr>
        </p:nvSpPr>
        <p:spPr>
          <a:xfrm>
            <a:off x="657225" y="52038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2D5E9DE-06BE-4322-8BBA-11735BA0146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2CE520C-8132-41D9-9F8A-808199511AB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5D1EBC4-1C79-4B4F-87BA-D4DE6B929BE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C59F6940-1813-46C7-9126-9D035309558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055AA5C-9AFB-440C-A4C3-7DA05CAEE25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1A5B919-3AE7-4148-BFEA-FB9E46B5973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863EDBC-D50C-4347-A429-EFA0C89A3A43}"/>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20232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13D90C3-AC4E-49CB-B798-06F12686BB69}"/>
              </a:ext>
            </a:extLst>
          </p:cNvPr>
          <p:cNvSpPr txBox="1"/>
          <p:nvPr>
            <p:custDataLst>
              <p:tags r:id="rId2"/>
            </p:custDataLst>
          </p:nvPr>
        </p:nvSpPr>
        <p:spPr>
          <a:xfrm>
            <a:off x="914400" y="635000"/>
            <a:ext cx="8102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有二维字符数组</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s[4][6]={"</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zhang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tang","wang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执行程序</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&lt;&lt;*s[2],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屏幕上显示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C083C9-A910-416F-8A2A-5C510383165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E287B28-0F10-4989-A027-58CD2D7B7F9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C6D42206-713C-4C73-9738-418F6C3F127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2256E7E3-AF2B-4145-A7D8-84ED6EB2AFFA}"/>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DDB87E-5C39-48D7-913B-2E2721FF1B18}"/>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B750F32-BF4D-45A3-B35C-8E17CA6638AC}"/>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210C0E0-1009-455D-A48A-FF6F90F40FA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1BA3E8B-E20F-4179-BC0A-5A251841FE0C}"/>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E88283E1-2982-4E00-8EF2-CB9FCF5B896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0A7E05F1-0FC4-45A5-8031-AFFB2B0BDF1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C75F7857-ECB0-4264-8F85-A00F5D121F8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6376FBAC-5A73-444B-A1D7-EA6F09D6BFB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A91FADB-75D7-4B38-9357-BD8616F1F9D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FCE7FDB-ED96-44F2-BA32-534EAA7DE11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9FC87F9-41CB-4C25-B945-FEB31D9D53E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985834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pic>
        <p:nvPicPr>
          <p:cNvPr id="8" name="图片 7">
            <a:extLst>
              <a:ext uri="{FF2B5EF4-FFF2-40B4-BE49-F238E27FC236}">
                <a16:creationId xmlns:a16="http://schemas.microsoft.com/office/drawing/2014/main" id="{2179A15F-8F3C-4AD0-82F6-B2CEE5E47D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1BDC662C-FED5-400C-8D49-31668F37B42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5" name="标题 4">
            <a:extLst>
              <a:ext uri="{FF2B5EF4-FFF2-40B4-BE49-F238E27FC236}">
                <a16:creationId xmlns:a16="http://schemas.microsoft.com/office/drawing/2014/main" id="{749A6388-4F02-4F74-B159-4A554B192C7C}"/>
              </a:ext>
            </a:extLst>
          </p:cNvPr>
          <p:cNvSpPr>
            <a:spLocks noGrp="1"/>
          </p:cNvSpPr>
          <p:nvPr>
            <p:ph type="ctrTitle"/>
          </p:nvPr>
        </p:nvSpPr>
        <p:spPr/>
        <p:txBody>
          <a:bodyPr/>
          <a:lstStyle/>
          <a:p>
            <a:r>
              <a:rPr lang="zh-CN" altLang="en-US" dirty="0"/>
              <a:t>字符指针数组</a:t>
            </a:r>
          </a:p>
        </p:txBody>
      </p:sp>
      <p:sp>
        <p:nvSpPr>
          <p:cNvPr id="12" name="TextBox 8">
            <a:extLst>
              <a:ext uri="{FF2B5EF4-FFF2-40B4-BE49-F238E27FC236}">
                <a16:creationId xmlns:a16="http://schemas.microsoft.com/office/drawing/2014/main" id="{5E8CA80B-248B-4596-96A9-C3FC092B3CFA}"/>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spTree>
    <p:extLst>
      <p:ext uri="{BB962C8B-B14F-4D97-AF65-F5344CB8AC3E}">
        <p14:creationId xmlns:p14="http://schemas.microsoft.com/office/powerpoint/2010/main" val="319995657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0.1|0.3"/>
</p:tagLst>
</file>

<file path=ppt/tags/tag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TIMING" val="|165.9"/>
</p:tagLst>
</file>

<file path=ppt/tags/tag1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TIMING" val="|0.1|0.3"/>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10&quot;],&quot;CaseSensitive&quot;:false,&quot;FuzzyMatch&quot;:false},{&quot;Num&quot;:2,&quot;Score&quot;:1.0,&quot;Answers&quot;:[&quot;12&quot;],&quot;CaseSensitive&quot;:false,&quot;FuzzyMatch&quot;:false}]"/>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xml><?xml version="1.0" encoding="utf-8"?>
<p:tagLst xmlns:a="http://schemas.openxmlformats.org/drawingml/2006/main" xmlns:r="http://schemas.openxmlformats.org/officeDocument/2006/relationships" xmlns:p="http://schemas.openxmlformats.org/presentationml/2006/main">
  <p:tag name="TIMING" val="|60.4|5|3"/>
</p:tagLst>
</file>

<file path=ppt/tags/tag241.xml><?xml version="1.0" encoding="utf-8"?>
<p:tagLst xmlns:a="http://schemas.openxmlformats.org/drawingml/2006/main" xmlns:r="http://schemas.openxmlformats.org/officeDocument/2006/relationships" xmlns:p="http://schemas.openxmlformats.org/presentationml/2006/main">
  <p:tag name="TIMING" val="|178.7|17"/>
</p:tagLst>
</file>

<file path=ppt/tags/tag242.xml><?xml version="1.0" encoding="utf-8"?>
<p:tagLst xmlns:a="http://schemas.openxmlformats.org/drawingml/2006/main" xmlns:r="http://schemas.openxmlformats.org/officeDocument/2006/relationships" xmlns:p="http://schemas.openxmlformats.org/presentationml/2006/main">
  <p:tag name="TIMING" val="|107.5|83.1|9.2|60.1"/>
</p:tagLst>
</file>

<file path=ppt/tags/tag2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6&quot;],&quot;CaseSensitive&quot;:false,&quot;FuzzyMatch&quot;:false}]"/>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TIMING" val="|0.2|0.1|0.2|0.2|0.2|0.2"/>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4&quot;],&quot;CaseSensitive&quot;:false,&quot;FuzzyMatch&quot;:false}]"/>
</p:tagLst>
</file>

<file path=ppt/tags/tag3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xml><?xml version="1.0" encoding="utf-8"?>
<p:tagLst xmlns:a="http://schemas.openxmlformats.org/drawingml/2006/main" xmlns:r="http://schemas.openxmlformats.org/officeDocument/2006/relationships" xmlns:p="http://schemas.openxmlformats.org/presentationml/2006/main">
  <p:tag name="TIMING" val="|261.4"/>
</p:tagLst>
</file>

<file path=ppt/tags/tag3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0&quot;],&quot;CaseSensitive&quot;:false,&quot;FuzzyMatch&quot;:false}]"/>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3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2.xml><?xml version="1.0" encoding="utf-8"?>
<p:tagLst xmlns:a="http://schemas.openxmlformats.org/drawingml/2006/main" xmlns:r="http://schemas.openxmlformats.org/officeDocument/2006/relationships" xmlns:p="http://schemas.openxmlformats.org/presentationml/2006/main">
  <p:tag name="TIMING" val="|57.9|70.4|8.8|12.6|11.3|135.9|26.5"/>
</p:tagLst>
</file>

<file path=ppt/tags/tag343.xml><?xml version="1.0" encoding="utf-8"?>
<p:tagLst xmlns:a="http://schemas.openxmlformats.org/drawingml/2006/main" xmlns:r="http://schemas.openxmlformats.org/officeDocument/2006/relationships" xmlns:p="http://schemas.openxmlformats.org/presentationml/2006/main">
  <p:tag name="TIMING" val="|37.2|22.1|87.7|86.2"/>
</p:tagLst>
</file>

<file path=ppt/tags/tag344.xml><?xml version="1.0" encoding="utf-8"?>
<p:tagLst xmlns:a="http://schemas.openxmlformats.org/drawingml/2006/main" xmlns:r="http://schemas.openxmlformats.org/officeDocument/2006/relationships" xmlns:p="http://schemas.openxmlformats.org/presentationml/2006/main">
  <p:tag name="TIMING" val="|165.4|34.2|6.8|7.7"/>
</p:tagLst>
</file>

<file path=ppt/tags/tag3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6.xml><?xml version="1.0" encoding="utf-8"?>
<p:tagLst xmlns:a="http://schemas.openxmlformats.org/drawingml/2006/main" xmlns:r="http://schemas.openxmlformats.org/officeDocument/2006/relationships" xmlns:p="http://schemas.openxmlformats.org/presentationml/2006/main">
  <p:tag name="TIMING" val="|100.8|59.1"/>
</p:tagLst>
</file>

<file path=ppt/tags/tag397.xml><?xml version="1.0" encoding="utf-8"?>
<p:tagLst xmlns:a="http://schemas.openxmlformats.org/drawingml/2006/main" xmlns:r="http://schemas.openxmlformats.org/officeDocument/2006/relationships" xmlns:p="http://schemas.openxmlformats.org/presentationml/2006/main">
  <p:tag name="TIMING" val="|108.5"/>
</p:tagLst>
</file>

<file path=ppt/tags/tag398.xml><?xml version="1.0" encoding="utf-8"?>
<p:tagLst xmlns:a="http://schemas.openxmlformats.org/drawingml/2006/main" xmlns:r="http://schemas.openxmlformats.org/officeDocument/2006/relationships" xmlns:p="http://schemas.openxmlformats.org/presentationml/2006/main">
  <p:tag name="TIMING" val="|12.6"/>
</p:tagLst>
</file>

<file path=ppt/tags/tag3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xml><?xml version="1.0" encoding="utf-8"?>
<p:tagLst xmlns:a="http://schemas.openxmlformats.org/drawingml/2006/main" xmlns:r="http://schemas.openxmlformats.org/officeDocument/2006/relationships" xmlns:p="http://schemas.openxmlformats.org/presentationml/2006/main">
  <p:tag name="TIMING" val="|96.3|6.7"/>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TIMING" val="|153.9|40.1"/>
</p:tagLst>
</file>

<file path=ppt/tags/tag41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nullptr&quot;],&quot;CaseSensitive&quot;:false,&quot;FuzzyMatch&quot;:false},{&quot;Num&quot;:2,&quot;Score&quot;:1.0,&quot;Answers&quot;:[&quot;j=t+i&quot;],&quot;CaseSensitive&quot;:false,&quot;FuzzyMatch&quot;:false}]"/>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TIMING" val="|2.8|116.2|75.5|144.1|7.6"/>
</p:tagLst>
</file>

<file path=ppt/tags/tag4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TIMING" val="|27.3|72.4|4.9|42.8|3|4"/>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xml><?xml version="1.0" encoding="utf-8"?>
<p:tagLst xmlns:a="http://schemas.openxmlformats.org/drawingml/2006/main" xmlns:r="http://schemas.openxmlformats.org/officeDocument/2006/relationships" xmlns:p="http://schemas.openxmlformats.org/presentationml/2006/main">
  <p:tag name="TIMING" val="|97|21|32.5"/>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TIMING" val="|32.8"/>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19866</Words>
  <Application>Microsoft Office PowerPoint</Application>
  <PresentationFormat>全屏显示(4:3)</PresentationFormat>
  <Paragraphs>2960</Paragraphs>
  <Slides>193</Slides>
  <Notes>72</Notes>
  <HiddenSlides>4</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193</vt:i4>
      </vt:variant>
    </vt:vector>
  </HeadingPairs>
  <TitlesOfParts>
    <vt:vector size="209" baseType="lpstr">
      <vt:lpstr>等线</vt:lpstr>
      <vt:lpstr>黑体</vt:lpstr>
      <vt:lpstr>华文琥珀</vt:lpstr>
      <vt:lpstr>楷体</vt:lpstr>
      <vt:lpstr>楷体_GB2312</vt:lpstr>
      <vt:lpstr>Microsoft Yahei</vt:lpstr>
      <vt:lpstr>新宋体</vt:lpstr>
      <vt:lpstr>Arial</vt:lpstr>
      <vt:lpstr>Calibri</vt:lpstr>
      <vt:lpstr>Courier New</vt:lpstr>
      <vt:lpstr>Tahoma</vt:lpstr>
      <vt:lpstr>Times New Roman</vt:lpstr>
      <vt:lpstr>Wingdings</vt:lpstr>
      <vt:lpstr>Office 主题</vt:lpstr>
      <vt:lpstr>Visio</vt:lpstr>
      <vt:lpstr>Equation</vt:lpstr>
      <vt:lpstr>第六章 指针、引用与动态内存分配</vt:lpstr>
      <vt:lpstr>PowerPoint 演示文稿</vt:lpstr>
      <vt:lpstr>初识指针</vt:lpstr>
      <vt:lpstr>变量存储回顾</vt:lpstr>
      <vt:lpstr>变量存储回顾</vt:lpstr>
      <vt:lpstr>数组存储回顾</vt:lpstr>
      <vt:lpstr>指针的引入</vt:lpstr>
      <vt:lpstr>指针的基本概念</vt:lpstr>
      <vt:lpstr>PowerPoint 演示文稿</vt:lpstr>
      <vt:lpstr>指针变量</vt:lpstr>
      <vt:lpstr>指针</vt:lpstr>
      <vt:lpstr>指针变量的说明</vt:lpstr>
      <vt:lpstr>指针变量的说明</vt:lpstr>
      <vt:lpstr>指针变量的初始化</vt:lpstr>
      <vt:lpstr>指针变量的初始化</vt:lpstr>
      <vt:lpstr>指针变量的初始化</vt:lpstr>
      <vt:lpstr>指针变量的赋值</vt:lpstr>
      <vt:lpstr>PowerPoint 演示文稿</vt:lpstr>
      <vt:lpstr>PowerPoint 演示文稿</vt:lpstr>
      <vt:lpstr>PowerPoint 演示文稿</vt:lpstr>
      <vt:lpstr>PowerPoint 演示文稿</vt:lpstr>
      <vt:lpstr>PowerPoint 演示文稿</vt:lpstr>
      <vt:lpstr>指针运算</vt:lpstr>
      <vt:lpstr>指针变量的运算</vt:lpstr>
      <vt:lpstr>指针变量的运算</vt:lpstr>
      <vt:lpstr>指针变量的运算</vt:lpstr>
      <vt:lpstr>指针变量的运算</vt:lpstr>
      <vt:lpstr>指针变量的运算</vt:lpstr>
      <vt:lpstr>PowerPoint 演示文稿</vt:lpstr>
      <vt:lpstr>PowerPoint 演示文稿</vt:lpstr>
      <vt:lpstr>指针变量的运算</vt:lpstr>
      <vt:lpstr>指针变量的运算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指针常量</vt:lpstr>
      <vt:lpstr>指针常量</vt:lpstr>
      <vt:lpstr>常量指针</vt:lpstr>
      <vt:lpstr>常量指针</vt:lpstr>
      <vt:lpstr>PowerPoint 演示文稿</vt:lpstr>
      <vt:lpstr>PowerPoint 演示文稿</vt:lpstr>
      <vt:lpstr>指向数组元素的指针</vt:lpstr>
      <vt:lpstr>指向一维数组元素的指针</vt:lpstr>
      <vt:lpstr>指向一维数组元素的指针</vt:lpstr>
      <vt:lpstr>访问一维数组元素的方式</vt:lpstr>
      <vt:lpstr>访问一维数组元素的方式</vt:lpstr>
      <vt:lpstr>PowerPoint 演示文稿</vt:lpstr>
      <vt:lpstr>指向二维数组元素的指针</vt:lpstr>
      <vt:lpstr>指向二维数组元素的指针</vt:lpstr>
      <vt:lpstr>PowerPoint 演示文稿</vt:lpstr>
      <vt:lpstr>PowerPoint 演示文稿</vt:lpstr>
      <vt:lpstr>PowerPoint 演示文稿</vt:lpstr>
      <vt:lpstr>PowerPoint 演示文稿</vt:lpstr>
      <vt:lpstr>PowerPoint 演示文稿</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设A[3][4]为整型二维数组，将A赋值给一维数组指针pa</vt:lpstr>
      <vt:lpstr>PowerPoint 演示文稿</vt:lpstr>
      <vt:lpstr>PowerPoint 演示文稿</vt:lpstr>
      <vt:lpstr>PowerPoint 演示文稿</vt:lpstr>
      <vt:lpstr>PowerPoint 演示文稿</vt:lpstr>
      <vt:lpstr>指针数组</vt:lpstr>
      <vt:lpstr>指针数组</vt:lpstr>
      <vt:lpstr>指针数组</vt:lpstr>
      <vt:lpstr>指针数组</vt:lpstr>
      <vt:lpstr>二维数组与指针</vt:lpstr>
      <vt:lpstr>PowerPoint 演示文稿</vt:lpstr>
      <vt:lpstr>PowerPoint 演示文稿</vt:lpstr>
      <vt:lpstr>多重指针</vt:lpstr>
      <vt:lpstr>多重指针</vt:lpstr>
      <vt:lpstr>多重指针</vt:lpstr>
      <vt:lpstr>多重指针</vt:lpstr>
      <vt:lpstr>PowerPoint 演示文稿</vt:lpstr>
      <vt:lpstr>二重指针与数组的关系</vt:lpstr>
      <vt:lpstr>PowerPoint 演示文稿</vt:lpstr>
      <vt:lpstr>PowerPoint 演示文稿</vt:lpstr>
      <vt:lpstr>PowerPoint 演示文稿</vt:lpstr>
      <vt:lpstr>字符指针与字符串</vt:lpstr>
      <vt:lpstr>字符指针</vt:lpstr>
      <vt:lpstr>指向字符数组元素的指针</vt:lpstr>
      <vt:lpstr>字符指针与字符串</vt:lpstr>
      <vt:lpstr>字符指针与字符串</vt:lpstr>
      <vt:lpstr>字符指针与字符串</vt:lpstr>
      <vt:lpstr>PowerPoint 演示文稿</vt:lpstr>
      <vt:lpstr>PowerPoint 演示文稿</vt:lpstr>
      <vt:lpstr>PowerPoint 演示文稿</vt:lpstr>
      <vt:lpstr>字符指针数组</vt:lpstr>
      <vt:lpstr>字符指针数组</vt:lpstr>
      <vt:lpstr>PowerPoint 演示文稿</vt:lpstr>
      <vt:lpstr>PowerPoint 演示文稿</vt:lpstr>
      <vt:lpstr>PowerPoint 演示文稿</vt:lpstr>
      <vt:lpstr>PowerPoint 演示文稿</vt:lpstr>
      <vt:lpstr>PowerPoint 演示文稿</vt:lpstr>
      <vt:lpstr>PowerPoint 演示文稿</vt:lpstr>
      <vt:lpstr>练习6.2</vt:lpstr>
      <vt:lpstr>PowerPoint 演示文稿</vt:lpstr>
      <vt:lpstr>指针参数</vt:lpstr>
      <vt:lpstr>指针做函数的参数</vt:lpstr>
      <vt:lpstr>PowerPoint 演示文稿</vt:lpstr>
      <vt:lpstr>PowerPoint 演示文稿</vt:lpstr>
      <vt:lpstr>PowerPoint 演示文稿</vt:lpstr>
      <vt:lpstr>指针做参数的传递过程</vt:lpstr>
      <vt:lpstr>指针的引用做函数的参数</vt:lpstr>
      <vt:lpstr>PowerPoint 演示文稿</vt:lpstr>
      <vt:lpstr>函数返回指针</vt:lpstr>
      <vt:lpstr>函数返回指针</vt:lpstr>
      <vt:lpstr>PowerPoint 演示文稿</vt:lpstr>
      <vt:lpstr>函数返回指针</vt:lpstr>
      <vt:lpstr>PowerPoint 演示文稿</vt:lpstr>
      <vt:lpstr>PowerPoint 演示文稿</vt:lpstr>
      <vt:lpstr>PowerPoint 演示文稿</vt:lpstr>
      <vt:lpstr>PowerPoint 演示文稿</vt:lpstr>
      <vt:lpstr>PowerPoint 演示文稿</vt:lpstr>
      <vt:lpstr>函数指针</vt:lpstr>
      <vt:lpstr>指向函数的指针</vt:lpstr>
      <vt:lpstr>PowerPoint 演示文稿</vt:lpstr>
      <vt:lpstr>PowerPoint 演示文稿</vt:lpstr>
      <vt:lpstr>PowerPoint 演示文稿</vt:lpstr>
      <vt:lpstr>指向函数的指针</vt:lpstr>
      <vt:lpstr>函数指针做参数</vt:lpstr>
      <vt:lpstr>【练习】</vt:lpstr>
      <vt:lpstr>PowerPoint 演示文稿</vt:lpstr>
      <vt:lpstr>PowerPoint 演示文稿</vt:lpstr>
      <vt:lpstr>动态内存分配</vt:lpstr>
      <vt:lpstr>动态内存分配的含义</vt:lpstr>
      <vt:lpstr>动态内存分配的含义</vt:lpstr>
      <vt:lpstr>动态内存分配运算符</vt:lpstr>
      <vt:lpstr>动态变量</vt:lpstr>
      <vt:lpstr>一维动态数组</vt:lpstr>
      <vt:lpstr>PowerPoint 演示文稿</vt:lpstr>
      <vt:lpstr>PowerPoint 演示文稿</vt:lpstr>
      <vt:lpstr>PowerPoint 演示文稿</vt:lpstr>
      <vt:lpstr>二维动态数组</vt:lpstr>
      <vt:lpstr>二维动态数组</vt:lpstr>
      <vt:lpstr>PowerPoint 演示文稿</vt:lpstr>
      <vt:lpstr>PowerPoint 演示文稿</vt:lpstr>
      <vt:lpstr>PowerPoint 演示文稿</vt:lpstr>
      <vt:lpstr>PowerPoint 演示文稿</vt:lpstr>
      <vt:lpstr>动态内存回收</vt:lpstr>
      <vt:lpstr>动态内存回收机制</vt:lpstr>
      <vt:lpstr>动态内存回收机制</vt:lpstr>
      <vt:lpstr>PowerPoint 演示文稿</vt:lpstr>
      <vt:lpstr>PowerPoint 演示文稿</vt:lpstr>
      <vt:lpstr>动态内存地址的保护</vt:lpstr>
      <vt:lpstr>悬挂指针问题</vt:lpstr>
      <vt:lpstr>内存碎片</vt:lpstr>
      <vt:lpstr>PowerPoint 演示文稿</vt:lpstr>
      <vt:lpstr>引用类型</vt:lpstr>
      <vt:lpstr>引用的含义</vt:lpstr>
      <vt:lpstr>引用变量</vt:lpstr>
      <vt:lpstr>引用与指针的区别</vt:lpstr>
      <vt:lpstr>引用与指针的区别</vt:lpstr>
      <vt:lpstr>引用与指针的区别</vt:lpstr>
      <vt:lpstr>【举例】</vt:lpstr>
      <vt:lpstr>PowerPoint 演示文稿</vt:lpstr>
      <vt:lpstr>PowerPoint 演示文稿</vt:lpstr>
      <vt:lpstr>PowerPoint 演示文稿</vt:lpstr>
      <vt:lpstr>右值引用</vt:lpstr>
      <vt:lpstr>右值引用</vt:lpstr>
      <vt:lpstr>PowerPoint 演示文稿</vt:lpstr>
      <vt:lpstr>PowerPoint 演示文稿</vt:lpstr>
      <vt:lpstr>引用参数</vt:lpstr>
      <vt:lpstr>引用做函数的参数</vt:lpstr>
      <vt:lpstr>引用做函数的参数</vt:lpstr>
      <vt:lpstr>引用做参数的传递过程</vt:lpstr>
      <vt:lpstr>引用做参数的传递过程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函数返回引用</vt:lpstr>
      <vt:lpstr>函数返回引用</vt:lpstr>
      <vt:lpstr>PowerPoint 演示文稿</vt:lpstr>
      <vt:lpstr>PowerPoint 演示文稿</vt:lpstr>
      <vt:lpstr>PowerPoint 演示文稿</vt:lpstr>
      <vt:lpstr>PowerPoint 演示文稿</vt:lpstr>
      <vt:lpstr>PowerPoint 演示文稿</vt:lpstr>
      <vt:lpstr>第六章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zhhaiwei</dc:creator>
  <cp:lastModifiedBy>修铭</cp:lastModifiedBy>
  <cp:revision>142</cp:revision>
  <dcterms:created xsi:type="dcterms:W3CDTF">2020-08-09T13:15:07Z</dcterms:created>
  <dcterms:modified xsi:type="dcterms:W3CDTF">2021-12-31T02:23:04Z</dcterms:modified>
</cp:coreProperties>
</file>