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6" r:id="rId1"/>
  </p:sldMasterIdLst>
  <p:notesMasterIdLst>
    <p:notesMasterId r:id="rId39"/>
  </p:notesMasterIdLst>
  <p:sldIdLst>
    <p:sldId id="256" r:id="rId2"/>
    <p:sldId id="259" r:id="rId3"/>
    <p:sldId id="263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48" r:id="rId24"/>
    <p:sldId id="287" r:id="rId25"/>
    <p:sldId id="352" r:id="rId26"/>
    <p:sldId id="349" r:id="rId27"/>
    <p:sldId id="350" r:id="rId28"/>
    <p:sldId id="280" r:id="rId29"/>
    <p:sldId id="283" r:id="rId30"/>
    <p:sldId id="351" r:id="rId31"/>
    <p:sldId id="788" r:id="rId32"/>
    <p:sldId id="789" r:id="rId33"/>
    <p:sldId id="790" r:id="rId34"/>
    <p:sldId id="791" r:id="rId35"/>
    <p:sldId id="792" r:id="rId36"/>
    <p:sldId id="301" r:id="rId37"/>
    <p:sldId id="353" r:id="rId3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1E5E"/>
    <a:srgbClr val="7C1A56"/>
    <a:srgbClr val="0000FF"/>
    <a:srgbClr val="CCFFFF"/>
    <a:srgbClr val="66FFFF"/>
    <a:srgbClr val="0066FF"/>
    <a:srgbClr val="99CCFF"/>
    <a:srgbClr val="336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74548" autoAdjust="0"/>
  </p:normalViewPr>
  <p:slideViewPr>
    <p:cSldViewPr>
      <p:cViewPr varScale="1">
        <p:scale>
          <a:sx n="91" d="100"/>
          <a:sy n="91" d="100"/>
        </p:scale>
        <p:origin x="26" y="3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52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18" Type="http://schemas.openxmlformats.org/officeDocument/2006/relationships/image" Target="../media/image21.wmf"/><Relationship Id="rId26" Type="http://schemas.openxmlformats.org/officeDocument/2006/relationships/image" Target="../media/image29.wmf"/><Relationship Id="rId3" Type="http://schemas.openxmlformats.org/officeDocument/2006/relationships/image" Target="../media/image6.wmf"/><Relationship Id="rId21" Type="http://schemas.openxmlformats.org/officeDocument/2006/relationships/image" Target="../media/image24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17" Type="http://schemas.openxmlformats.org/officeDocument/2006/relationships/image" Target="../media/image20.wmf"/><Relationship Id="rId25" Type="http://schemas.openxmlformats.org/officeDocument/2006/relationships/image" Target="../media/image28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20" Type="http://schemas.openxmlformats.org/officeDocument/2006/relationships/image" Target="../media/image23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24" Type="http://schemas.openxmlformats.org/officeDocument/2006/relationships/image" Target="../media/image27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23" Type="http://schemas.openxmlformats.org/officeDocument/2006/relationships/image" Target="../media/image26.wmf"/><Relationship Id="rId10" Type="http://schemas.openxmlformats.org/officeDocument/2006/relationships/image" Target="../media/image13.wmf"/><Relationship Id="rId19" Type="http://schemas.openxmlformats.org/officeDocument/2006/relationships/image" Target="../media/image22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Relationship Id="rId22" Type="http://schemas.openxmlformats.org/officeDocument/2006/relationships/image" Target="../media/image2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6.wmf"/><Relationship Id="rId2" Type="http://schemas.openxmlformats.org/officeDocument/2006/relationships/image" Target="../media/image100.wmf"/><Relationship Id="rId1" Type="http://schemas.openxmlformats.org/officeDocument/2006/relationships/image" Target="../media/image78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62.wmf"/><Relationship Id="rId1" Type="http://schemas.openxmlformats.org/officeDocument/2006/relationships/image" Target="../media/image107.wmf"/><Relationship Id="rId4" Type="http://schemas.openxmlformats.org/officeDocument/2006/relationships/image" Target="../media/image10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6.wmf"/><Relationship Id="rId4" Type="http://schemas.openxmlformats.org/officeDocument/2006/relationships/image" Target="../media/image12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4.wmf"/><Relationship Id="rId7" Type="http://schemas.openxmlformats.org/officeDocument/2006/relationships/image" Target="../media/image72.wmf"/><Relationship Id="rId2" Type="http://schemas.openxmlformats.org/officeDocument/2006/relationships/image" Target="../media/image68.wmf"/><Relationship Id="rId1" Type="http://schemas.openxmlformats.org/officeDocument/2006/relationships/image" Target="../media/image63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67.wmf"/><Relationship Id="rId4" Type="http://schemas.openxmlformats.org/officeDocument/2006/relationships/image" Target="../media/image7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62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6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8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78.wmf"/><Relationship Id="rId4" Type="http://schemas.openxmlformats.org/officeDocument/2006/relationships/image" Target="../media/image10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6FBAA2-79BD-4E67-9D56-F02EC0D3EA52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806557-53A9-4453-BD2C-EAD08B8581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625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师们下午好，首先感谢学院领导和同事组织了这次青年教师学术交流活动，让我们有机会介绍自己的研究工作。我是在去年年底加入的咱们学院，时间还比较短，不像其它年轻老师已经在南开取得了不少的研究成果，因此我这次主要汇报的还是我之前的一部分工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6557-53A9-4453-BD2C-EAD08B8581C0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64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6557-53A9-4453-BD2C-EAD08B8581C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48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6557-53A9-4453-BD2C-EAD08B8581C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99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6557-53A9-4453-BD2C-EAD08B8581C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269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6557-53A9-4453-BD2C-EAD08B8581C0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211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6557-53A9-4453-BD2C-EAD08B8581C0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56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55FCB4-A7FE-4DF1-B264-C1D580D9F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0652" y="260648"/>
            <a:ext cx="2844800" cy="476250"/>
          </a:xfrm>
        </p:spPr>
        <p:txBody>
          <a:bodyPr/>
          <a:lstStyle/>
          <a:p>
            <a:fld id="{5AA31E82-ACF8-4967-8796-ACA56297E92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389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</p:spPr>
        <p:txBody>
          <a:bodyPr/>
          <a:lstStyle>
            <a:lvl1pPr>
              <a:defRPr sz="2000"/>
            </a:lvl1pPr>
          </a:lstStyle>
          <a:p>
            <a:fld id="{75AF6937-5351-40FD-8B5A-24A78806657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36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26933" y="6408738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latin typeface="Times New Roman" panose="02020603050405020304" pitchFamily="18" charset="0"/>
              </a:defRPr>
            </a:lvl1pPr>
          </a:lstStyle>
          <a:p>
            <a:fld id="{5AA31E82-ACF8-4967-8796-ACA56297E92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8A6EDC7-435F-4C26-8F6E-E7D435B985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73666"/>
            <a:ext cx="12192000" cy="71437"/>
          </a:xfrm>
          <a:prstGeom prst="rect">
            <a:avLst/>
          </a:prstGeom>
          <a:gradFill rotWithShape="1">
            <a:gsLst>
              <a:gs pos="0">
                <a:srgbClr val="701E5E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514350" eaLnBrk="1" hangingPunct="1">
              <a:defRPr/>
            </a:pPr>
            <a:endParaRPr lang="zh-CN" altLang="en-US" sz="1013">
              <a:solidFill>
                <a:srgbClr val="C00000"/>
              </a:solidFill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8D5BD65-BCCE-4EBC-9F19-CD4E4D53E1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83362"/>
            <a:ext cx="12192000" cy="274638"/>
          </a:xfrm>
          <a:prstGeom prst="rect">
            <a:avLst/>
          </a:prstGeom>
          <a:gradFill rotWithShape="1">
            <a:gsLst>
              <a:gs pos="0">
                <a:srgbClr val="701E5E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514350" eaLnBrk="1" hangingPunct="1">
              <a:defRPr/>
            </a:pPr>
            <a:endParaRPr lang="zh-CN" altLang="en-US" sz="1013">
              <a:solidFill>
                <a:srgbClr val="000000"/>
              </a:solidFill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2B0DB16D-4A20-4606-B202-E895C21E4F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43119" y="6619278"/>
            <a:ext cx="2688167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514350">
              <a:spcBef>
                <a:spcPct val="50000"/>
              </a:spcBef>
              <a:defRPr/>
            </a:pPr>
            <a:r>
              <a:rPr lang="en-US" altLang="zh-CN" sz="900" b="1" i="1" dirty="0">
                <a:solidFill>
                  <a:srgbClr val="701E5E"/>
                </a:solidFill>
              </a:rPr>
              <a:t>Nankai University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E8D7BE-A3A9-4A04-9752-6F5F9460E4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1429"/>
          <a:stretch/>
        </p:blipFill>
        <p:spPr>
          <a:xfrm>
            <a:off x="144428" y="18561"/>
            <a:ext cx="766996" cy="7157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C99772-930A-4B8C-8693-94F5AB3704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23" b="5304"/>
          <a:stretch/>
        </p:blipFill>
        <p:spPr>
          <a:xfrm>
            <a:off x="9080289" y="6581027"/>
            <a:ext cx="1416307" cy="2590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9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4.wmf"/><Relationship Id="rId11" Type="http://schemas.openxmlformats.org/officeDocument/2006/relationships/image" Target="../media/image76.wmf"/><Relationship Id="rId5" Type="http://schemas.openxmlformats.org/officeDocument/2006/relationships/oleObject" Target="../embeddings/oleObject72.bin"/><Relationship Id="rId10" Type="http://schemas.openxmlformats.org/officeDocument/2006/relationships/oleObject" Target="../embeddings/oleObject74.bin"/><Relationship Id="rId4" Type="http://schemas.openxmlformats.org/officeDocument/2006/relationships/image" Target="../media/image67.wmf"/><Relationship Id="rId9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7.png"/><Relationship Id="rId4" Type="http://schemas.openxmlformats.org/officeDocument/2006/relationships/image" Target="../media/image8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7" Type="http://schemas.openxmlformats.org/officeDocument/2006/relationships/image" Target="../media/image9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02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3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6.bin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11" Type="http://schemas.openxmlformats.org/officeDocument/2006/relationships/image" Target="../media/image108.wmf"/><Relationship Id="rId10" Type="http://schemas.openxmlformats.org/officeDocument/2006/relationships/oleObject" Target="../embeddings/oleObject107.bin"/><Relationship Id="rId4" Type="http://schemas.openxmlformats.org/officeDocument/2006/relationships/image" Target="../media/image107.wmf"/><Relationship Id="rId9" Type="http://schemas.openxmlformats.org/officeDocument/2006/relationships/image" Target="../media/image62.wmf"/><Relationship Id="rId14" Type="http://schemas.openxmlformats.org/officeDocument/2006/relationships/image" Target="../media/image10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oleObject" Target="../embeddings/oleObject109.bin"/><Relationship Id="rId7" Type="http://schemas.openxmlformats.org/officeDocument/2006/relationships/image" Target="../media/image10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990.png"/><Relationship Id="rId10" Type="http://schemas.openxmlformats.org/officeDocument/2006/relationships/image" Target="../media/image110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1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7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2.bin"/><Relationship Id="rId21" Type="http://schemas.openxmlformats.org/officeDocument/2006/relationships/image" Target="../media/image12.wmf"/><Relationship Id="rId42" Type="http://schemas.openxmlformats.org/officeDocument/2006/relationships/oleObject" Target="../embeddings/oleObject20.bin"/><Relationship Id="rId47" Type="http://schemas.openxmlformats.org/officeDocument/2006/relationships/oleObject" Target="../embeddings/oleObject24.bin"/><Relationship Id="rId63" Type="http://schemas.openxmlformats.org/officeDocument/2006/relationships/oleObject" Target="../embeddings/oleObject40.bin"/><Relationship Id="rId68" Type="http://schemas.openxmlformats.org/officeDocument/2006/relationships/oleObject" Target="../embeddings/oleObject45.bin"/><Relationship Id="rId16" Type="http://schemas.openxmlformats.org/officeDocument/2006/relationships/oleObject" Target="../embeddings/oleObject7.bin"/><Relationship Id="rId11" Type="http://schemas.openxmlformats.org/officeDocument/2006/relationships/image" Target="../media/image7.wmf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20.wmf"/><Relationship Id="rId53" Type="http://schemas.openxmlformats.org/officeDocument/2006/relationships/oleObject" Target="../embeddings/oleObject30.bin"/><Relationship Id="rId58" Type="http://schemas.openxmlformats.org/officeDocument/2006/relationships/oleObject" Target="../embeddings/oleObject35.bin"/><Relationship Id="rId74" Type="http://schemas.openxmlformats.org/officeDocument/2006/relationships/oleObject" Target="../embeddings/oleObject50.bin"/><Relationship Id="rId79" Type="http://schemas.openxmlformats.org/officeDocument/2006/relationships/image" Target="../media/image27.wmf"/><Relationship Id="rId5" Type="http://schemas.openxmlformats.org/officeDocument/2006/relationships/image" Target="../media/image30.png"/><Relationship Id="rId61" Type="http://schemas.openxmlformats.org/officeDocument/2006/relationships/oleObject" Target="../embeddings/oleObject38.bin"/><Relationship Id="rId82" Type="http://schemas.openxmlformats.org/officeDocument/2006/relationships/oleObject" Target="../embeddings/oleObject54.bin"/><Relationship Id="rId19" Type="http://schemas.openxmlformats.org/officeDocument/2006/relationships/image" Target="../media/image11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5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9.wmf"/><Relationship Id="rId43" Type="http://schemas.openxmlformats.org/officeDocument/2006/relationships/image" Target="../media/image23.wmf"/><Relationship Id="rId48" Type="http://schemas.openxmlformats.org/officeDocument/2006/relationships/oleObject" Target="../embeddings/oleObject25.bin"/><Relationship Id="rId56" Type="http://schemas.openxmlformats.org/officeDocument/2006/relationships/oleObject" Target="../embeddings/oleObject33.bin"/><Relationship Id="rId64" Type="http://schemas.openxmlformats.org/officeDocument/2006/relationships/oleObject" Target="../embeddings/oleObject41.bin"/><Relationship Id="rId69" Type="http://schemas.openxmlformats.org/officeDocument/2006/relationships/oleObject" Target="../embeddings/oleObject46.bin"/><Relationship Id="rId77" Type="http://schemas.openxmlformats.org/officeDocument/2006/relationships/image" Target="../media/image26.wmf"/><Relationship Id="rId8" Type="http://schemas.openxmlformats.org/officeDocument/2006/relationships/oleObject" Target="../embeddings/oleObject3.bin"/><Relationship Id="rId51" Type="http://schemas.openxmlformats.org/officeDocument/2006/relationships/oleObject" Target="../embeddings/oleObject28.bin"/><Relationship Id="rId72" Type="http://schemas.openxmlformats.org/officeDocument/2006/relationships/oleObject" Target="../embeddings/oleObject49.bin"/><Relationship Id="rId80" Type="http://schemas.openxmlformats.org/officeDocument/2006/relationships/oleObject" Target="../embeddings/oleObject53.bin"/><Relationship Id="rId3" Type="http://schemas.openxmlformats.org/officeDocument/2006/relationships/oleObject" Target="../embeddings/oleObject1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33" Type="http://schemas.openxmlformats.org/officeDocument/2006/relationships/image" Target="../media/image18.wmf"/><Relationship Id="rId38" Type="http://schemas.openxmlformats.org/officeDocument/2006/relationships/oleObject" Target="../embeddings/oleObject18.bin"/><Relationship Id="rId46" Type="http://schemas.openxmlformats.org/officeDocument/2006/relationships/oleObject" Target="../embeddings/oleObject23.bin"/><Relationship Id="rId59" Type="http://schemas.openxmlformats.org/officeDocument/2006/relationships/oleObject" Target="../embeddings/oleObject36.bin"/><Relationship Id="rId67" Type="http://schemas.openxmlformats.org/officeDocument/2006/relationships/oleObject" Target="../embeddings/oleObject44.bin"/><Relationship Id="rId20" Type="http://schemas.openxmlformats.org/officeDocument/2006/relationships/oleObject" Target="../embeddings/oleObject9.bin"/><Relationship Id="rId41" Type="http://schemas.openxmlformats.org/officeDocument/2006/relationships/image" Target="../media/image22.wmf"/><Relationship Id="rId54" Type="http://schemas.openxmlformats.org/officeDocument/2006/relationships/oleObject" Target="../embeddings/oleObject31.bin"/><Relationship Id="rId62" Type="http://schemas.openxmlformats.org/officeDocument/2006/relationships/oleObject" Target="../embeddings/oleObject39.bin"/><Relationship Id="rId70" Type="http://schemas.openxmlformats.org/officeDocument/2006/relationships/oleObject" Target="../embeddings/oleObject47.bin"/><Relationship Id="rId75" Type="http://schemas.openxmlformats.org/officeDocument/2006/relationships/image" Target="../media/image25.wmf"/><Relationship Id="rId83" Type="http://schemas.openxmlformats.org/officeDocument/2006/relationships/image" Target="../media/image29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49" Type="http://schemas.openxmlformats.org/officeDocument/2006/relationships/oleObject" Target="../embeddings/oleObject26.bin"/><Relationship Id="rId57" Type="http://schemas.openxmlformats.org/officeDocument/2006/relationships/oleObject" Target="../embeddings/oleObject34.bin"/><Relationship Id="rId10" Type="http://schemas.openxmlformats.org/officeDocument/2006/relationships/oleObject" Target="../embeddings/oleObject4.bin"/><Relationship Id="rId31" Type="http://schemas.openxmlformats.org/officeDocument/2006/relationships/image" Target="../media/image17.wmf"/><Relationship Id="rId44" Type="http://schemas.openxmlformats.org/officeDocument/2006/relationships/oleObject" Target="../embeddings/oleObject21.bin"/><Relationship Id="rId52" Type="http://schemas.openxmlformats.org/officeDocument/2006/relationships/oleObject" Target="../embeddings/oleObject29.bin"/><Relationship Id="rId60" Type="http://schemas.openxmlformats.org/officeDocument/2006/relationships/oleObject" Target="../embeddings/oleObject37.bin"/><Relationship Id="rId65" Type="http://schemas.openxmlformats.org/officeDocument/2006/relationships/oleObject" Target="../embeddings/oleObject42.bin"/><Relationship Id="rId73" Type="http://schemas.openxmlformats.org/officeDocument/2006/relationships/image" Target="../media/image24.wmf"/><Relationship Id="rId78" Type="http://schemas.openxmlformats.org/officeDocument/2006/relationships/oleObject" Target="../embeddings/oleObject52.bin"/><Relationship Id="rId81" Type="http://schemas.openxmlformats.org/officeDocument/2006/relationships/image" Target="../media/image28.wmf"/><Relationship Id="rId4" Type="http://schemas.openxmlformats.org/officeDocument/2006/relationships/image" Target="../media/image4.wmf"/><Relationship Id="rId9" Type="http://schemas.openxmlformats.org/officeDocument/2006/relationships/image" Target="../media/image6.wmf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9" Type="http://schemas.openxmlformats.org/officeDocument/2006/relationships/image" Target="../media/image21.wmf"/><Relationship Id="rId34" Type="http://schemas.openxmlformats.org/officeDocument/2006/relationships/oleObject" Target="../embeddings/oleObject16.bin"/><Relationship Id="rId50" Type="http://schemas.openxmlformats.org/officeDocument/2006/relationships/oleObject" Target="../embeddings/oleObject27.bin"/><Relationship Id="rId55" Type="http://schemas.openxmlformats.org/officeDocument/2006/relationships/oleObject" Target="../embeddings/oleObject32.bin"/><Relationship Id="rId76" Type="http://schemas.openxmlformats.org/officeDocument/2006/relationships/oleObject" Target="../embeddings/oleObject51.bin"/><Relationship Id="rId7" Type="http://schemas.openxmlformats.org/officeDocument/2006/relationships/image" Target="../media/image5.wmf"/><Relationship Id="rId71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16.wmf"/><Relationship Id="rId24" Type="http://schemas.openxmlformats.org/officeDocument/2006/relationships/oleObject" Target="../embeddings/oleObject11.bin"/><Relationship Id="rId40" Type="http://schemas.openxmlformats.org/officeDocument/2006/relationships/oleObject" Target="../embeddings/oleObject19.bin"/><Relationship Id="rId45" Type="http://schemas.openxmlformats.org/officeDocument/2006/relationships/oleObject" Target="../embeddings/oleObject22.bin"/><Relationship Id="rId66" Type="http://schemas.openxmlformats.org/officeDocument/2006/relationships/oleObject" Target="../embeddings/oleObject4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Box 1"/>
          <p:cNvSpPr txBox="1">
            <a:spLocks noChangeArrowheads="1"/>
          </p:cNvSpPr>
          <p:nvPr/>
        </p:nvSpPr>
        <p:spPr bwMode="auto">
          <a:xfrm>
            <a:off x="2135560" y="2708923"/>
            <a:ext cx="8032750" cy="88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机械设备故障诊断与健康管理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772BD21-3554-464B-8C9E-504D8CB1F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9442"/>
            <a:ext cx="12192000" cy="1465585"/>
          </a:xfrm>
          <a:prstGeom prst="rect">
            <a:avLst/>
          </a:prstGeom>
          <a:solidFill>
            <a:srgbClr val="701E5E"/>
          </a:solidFill>
          <a:ln>
            <a:noFill/>
          </a:ln>
          <a:effectLst>
            <a:prstShdw prst="shdw17" dist="17961" dir="2700000">
              <a:srgbClr val="013F77"/>
            </a:prstShdw>
          </a:effectLst>
        </p:spPr>
        <p:txBody>
          <a:bodyPr wrap="none" anchor="ctr"/>
          <a:lstStyle>
            <a:lvl1pPr eaLnBrk="0" hangingPunct="0">
              <a:defRPr b="1">
                <a:solidFill>
                  <a:srgbClr val="000000"/>
                </a:solidFill>
                <a:latin typeface="华文楷体" pitchFamily="2" charset="-122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华文楷体" pitchFamily="2" charset="-122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华文楷体" pitchFamily="2" charset="-122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华文楷体" pitchFamily="2" charset="-122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华文楷体" pitchFamily="2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b="1">
                <a:solidFill>
                  <a:srgbClr val="000000"/>
                </a:solidFill>
                <a:latin typeface="华文楷体" pitchFamily="2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b="1">
                <a:solidFill>
                  <a:srgbClr val="000000"/>
                </a:solidFill>
                <a:latin typeface="华文楷体" pitchFamily="2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b="1">
                <a:solidFill>
                  <a:srgbClr val="000000"/>
                </a:solidFill>
                <a:latin typeface="华文楷体" pitchFamily="2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b="1">
                <a:solidFill>
                  <a:srgbClr val="000000"/>
                </a:solidFill>
                <a:latin typeface="华文楷体" pitchFamily="2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  <a:buFontTx/>
              <a:buNone/>
            </a:pPr>
            <a:endParaRPr kumimoji="1" lang="zh-CN" altLang="en-US" sz="3000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Arial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A90E5-CCD1-451C-AD98-3B603D463AA4}"/>
              </a:ext>
            </a:extLst>
          </p:cNvPr>
          <p:cNvSpPr txBox="1"/>
          <p:nvPr/>
        </p:nvSpPr>
        <p:spPr>
          <a:xfrm>
            <a:off x="1524003" y="2254902"/>
            <a:ext cx="9143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强化学习原理：</a:t>
            </a:r>
            <a:endParaRPr lang="en-US" altLang="zh-CN" sz="4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——</a:t>
            </a: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策略梯度</a:t>
            </a:r>
            <a:endParaRPr lang="en-US" altLang="zh-CN" sz="4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944FA8-2AF7-4A61-9111-0B1B00F80F5C}"/>
              </a:ext>
            </a:extLst>
          </p:cNvPr>
          <p:cNvSpPr txBox="1"/>
          <p:nvPr/>
        </p:nvSpPr>
        <p:spPr>
          <a:xfrm>
            <a:off x="3575723" y="3883681"/>
            <a:ext cx="4858283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杨博渊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yby@nankai.edu.cn</a:t>
            </a: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2023.04.07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A84DF8-F823-4018-982F-2C4EB00C688F}"/>
              </a:ext>
            </a:extLst>
          </p:cNvPr>
          <p:cNvSpPr/>
          <p:nvPr/>
        </p:nvSpPr>
        <p:spPr>
          <a:xfrm>
            <a:off x="5912152" y="201747"/>
            <a:ext cx="4755848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77000">
                <a:srgbClr val="FFFFFF">
                  <a:alpha val="52000"/>
                </a:srgbClr>
              </a:gs>
              <a:gs pos="2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CF1F51B-3611-408B-B003-860445B96B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072" y="0"/>
            <a:ext cx="4755848" cy="7728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220728A-7B94-4FCF-89A1-1EC54B2002CD}"/>
              </a:ext>
            </a:extLst>
          </p:cNvPr>
          <p:cNvSpPr txBox="1"/>
          <p:nvPr/>
        </p:nvSpPr>
        <p:spPr>
          <a:xfrm>
            <a:off x="3503712" y="924"/>
            <a:ext cx="4368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01E5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南开大学 </a:t>
            </a:r>
            <a:r>
              <a:rPr lang="zh-CN" altLang="en-US" sz="2800" b="1" dirty="0">
                <a:solidFill>
                  <a:srgbClr val="701E5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人工智能学院</a:t>
            </a:r>
            <a:endParaRPr lang="en-US" altLang="zh-CN" sz="2400" b="1" dirty="0">
              <a:solidFill>
                <a:srgbClr val="701E5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标题 5">
            <a:extLst>
              <a:ext uri="{FF2B5EF4-FFF2-40B4-BE49-F238E27FC236}">
                <a16:creationId xmlns:a16="http://schemas.microsoft.com/office/drawing/2014/main" id="{B5DF1BD0-5051-483E-ABC8-DDC501C1B3E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948825" y="455271"/>
            <a:ext cx="3399585" cy="286651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685800">
              <a:defRPr/>
            </a:pPr>
            <a:r>
              <a:rPr lang="en-US" altLang="zh-CN" sz="1600" b="1" dirty="0">
                <a:solidFill>
                  <a:srgbClr val="701E5E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College of Artificial Intelligence</a:t>
            </a:r>
            <a:endParaRPr lang="zh-CN" altLang="zh-CN" sz="1600" b="1" dirty="0">
              <a:solidFill>
                <a:srgbClr val="701E5E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2CF891-E365-4F2C-8362-35919C63DCAD}"/>
              </a:ext>
            </a:extLst>
          </p:cNvPr>
          <p:cNvSpPr/>
          <p:nvPr/>
        </p:nvSpPr>
        <p:spPr>
          <a:xfrm>
            <a:off x="7431072" y="0"/>
            <a:ext cx="4755848" cy="772826"/>
          </a:xfrm>
          <a:prstGeom prst="rect">
            <a:avLst/>
          </a:prstGeom>
          <a:gradFill>
            <a:gsLst>
              <a:gs pos="0">
                <a:schemeClr val="bg1"/>
              </a:gs>
              <a:gs pos="77000">
                <a:srgbClr val="FFFFFF">
                  <a:alpha val="52000"/>
                </a:srgbClr>
              </a:gs>
              <a:gs pos="24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77"/>
    </mc:Choice>
    <mc:Fallback xmlns="">
      <p:transition spd="slow" advTm="175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C465B6-138C-4F4F-B6EF-F069BA4A80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360" y="808907"/>
            <a:ext cx="5280847" cy="240406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968AE7-76FB-468E-8F3E-3FE06D4A1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F6937-5351-40FD-8B5A-24A788066576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5EFE665-FCA2-48F3-B40B-50834EB05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示例：</a:t>
            </a:r>
            <a:r>
              <a:rPr lang="en-US" altLang="zh-CN" sz="32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Alised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Gridworld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BF4AD8-82C5-44FF-9209-1E790A03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007188"/>
            <a:ext cx="5295305" cy="22057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90426B-456B-4C35-BAF8-AD47A62A0D41}"/>
              </a:ext>
            </a:extLst>
          </p:cNvPr>
          <p:cNvSpPr txBox="1"/>
          <p:nvPr/>
        </p:nvSpPr>
        <p:spPr>
          <a:xfrm>
            <a:off x="1499619" y="350100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最优确定性策略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5C68AF-1205-41BF-9C6F-87B9EF5EA06D}"/>
              </a:ext>
            </a:extLst>
          </p:cNvPr>
          <p:cNvSpPr txBox="1"/>
          <p:nvPr/>
        </p:nvSpPr>
        <p:spPr>
          <a:xfrm>
            <a:off x="6979456" y="350480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最优随机策略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590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7A38D2-CB16-4F7E-9529-5F01CCE4C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F6937-5351-40FD-8B5A-24A788066576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13DA304-2312-489D-99E5-4DF12E4D8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概述：策略目标函数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8716067-8ACD-476D-A827-74B00FB18F8A}"/>
                  </a:ext>
                </a:extLst>
              </p:cNvPr>
              <p:cNvSpPr txBox="1"/>
              <p:nvPr/>
            </p:nvSpPr>
            <p:spPr>
              <a:xfrm>
                <a:off x="1127448" y="1268760"/>
                <a:ext cx="8928992" cy="488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solidFill>
                      <a:srgbClr val="701E5E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目标：假定关于参数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的策略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𝜋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4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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𝑎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寻找最优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8716067-8ACD-476D-A827-74B00FB1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1268760"/>
                <a:ext cx="8928992" cy="488916"/>
              </a:xfrm>
              <a:prstGeom prst="rect">
                <a:avLst/>
              </a:prstGeom>
              <a:blipFill>
                <a:blip r:embed="rId2"/>
                <a:stretch>
                  <a:fillRect l="-956" t="-1375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556A889-BCA0-4003-8EE2-3F23884C1935}"/>
                  </a:ext>
                </a:extLst>
              </p:cNvPr>
              <p:cNvSpPr txBox="1"/>
              <p:nvPr/>
            </p:nvSpPr>
            <p:spPr>
              <a:xfrm>
                <a:off x="1127448" y="1973072"/>
                <a:ext cx="8928992" cy="49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solidFill>
                      <a:srgbClr val="701E5E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如何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rPr>
                      <m:t>衡量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𝜋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400" dirty="0">
                            <a:latin typeface="黑体" panose="02010609060101010101" pitchFamily="49" charset="-122"/>
                            <a:ea typeface="黑体" panose="02010609060101010101" pitchFamily="49" charset="-122"/>
                            <a:sym typeface="Symbol" panose="05050102010706020507" pitchFamily="18" charset="2"/>
                          </a:rPr>
                          <m:t>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的质量？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556A889-BCA0-4003-8EE2-3F23884C1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1973072"/>
                <a:ext cx="8928992" cy="495200"/>
              </a:xfrm>
              <a:prstGeom prst="rect">
                <a:avLst/>
              </a:prstGeom>
              <a:blipFill>
                <a:blip r:embed="rId3"/>
                <a:stretch>
                  <a:fillRect l="-956" t="-1358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A805C94-14D4-49D6-A123-1C1361258B75}"/>
              </a:ext>
            </a:extLst>
          </p:cNvPr>
          <p:cNvSpPr txBox="1"/>
          <p:nvPr/>
        </p:nvSpPr>
        <p:spPr>
          <a:xfrm>
            <a:off x="1524000" y="2780928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episodic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环境下可以采用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 value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334C4E-F6A0-4EE3-A572-740BA998D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44" y="3283029"/>
            <a:ext cx="4032448" cy="6647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0E7264-5C95-4180-9010-EEA327822918}"/>
              </a:ext>
            </a:extLst>
          </p:cNvPr>
          <p:cNvSpPr txBox="1"/>
          <p:nvPr/>
        </p:nvSpPr>
        <p:spPr>
          <a:xfrm>
            <a:off x="1524000" y="3928064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在连续环境下可以采用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average value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E56E8DA-2397-433F-BBB6-46A1190B8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003" y="4389729"/>
            <a:ext cx="4142197" cy="9142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B9EA6A2-05CE-4B11-A3A7-5286B36AE9EE}"/>
              </a:ext>
            </a:extLst>
          </p:cNvPr>
          <p:cNvSpPr txBox="1"/>
          <p:nvPr/>
        </p:nvSpPr>
        <p:spPr>
          <a:xfrm>
            <a:off x="1520532" y="5157329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average reward per time-step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6166C6-C513-4EDF-8AC1-96AC7C823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648" y="5647741"/>
            <a:ext cx="4824536" cy="8923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21025C7-5603-4A8E-A828-D22A04C037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7572" y="5262299"/>
            <a:ext cx="1066448" cy="55373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B29C182-CE83-42FC-8F82-4EB5935E99BC}"/>
              </a:ext>
            </a:extLst>
          </p:cNvPr>
          <p:cNvSpPr txBox="1"/>
          <p:nvPr/>
        </p:nvSpPr>
        <p:spPr>
          <a:xfrm>
            <a:off x="7968208" y="5262299"/>
            <a:ext cx="6417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  ：当前策略下马尔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科夫链的关于状态的静态分布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739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7A38D2-CB16-4F7E-9529-5F01CCE4C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F6937-5351-40FD-8B5A-24A788066576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716067-8ACD-476D-A827-74B00FB18F8A}"/>
              </a:ext>
            </a:extLst>
          </p:cNvPr>
          <p:cNvSpPr txBox="1"/>
          <p:nvPr/>
        </p:nvSpPr>
        <p:spPr>
          <a:xfrm>
            <a:off x="1127448" y="126876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基于策略的强化学习实际上就是一个优化问题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556A889-BCA0-4003-8EE2-3F23884C1935}"/>
                  </a:ext>
                </a:extLst>
              </p:cNvPr>
              <p:cNvSpPr txBox="1"/>
              <p:nvPr/>
            </p:nvSpPr>
            <p:spPr>
              <a:xfrm>
                <a:off x="1127448" y="1973072"/>
                <a:ext cx="8928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solidFill>
                      <a:srgbClr val="701E5E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寻找使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𝐽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最大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的</a:t>
                </a:r>
                <a:r>
                  <a:rPr lang="zh-CN" altLang="en-US" sz="2400" i="1" dirty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</a:t>
                </a:r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556A889-BCA0-4003-8EE2-3F23884C1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1973072"/>
                <a:ext cx="8928992" cy="461665"/>
              </a:xfrm>
              <a:prstGeom prst="rect">
                <a:avLst/>
              </a:prstGeom>
              <a:blipFill>
                <a:blip r:embed="rId2"/>
                <a:stretch>
                  <a:fillRect l="-956" t="-14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A805C94-14D4-49D6-A123-1C1361258B75}"/>
              </a:ext>
            </a:extLst>
          </p:cNvPr>
          <p:cNvSpPr txBox="1"/>
          <p:nvPr/>
        </p:nvSpPr>
        <p:spPr>
          <a:xfrm>
            <a:off x="1127448" y="260481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不用梯度的方法</a:t>
            </a:r>
            <a:endParaRPr lang="en-US" altLang="zh-CN" sz="2400" dirty="0">
              <a:solidFill>
                <a:srgbClr val="701E5E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0E7264-5C95-4180-9010-EEA327822918}"/>
              </a:ext>
            </a:extLst>
          </p:cNvPr>
          <p:cNvSpPr txBox="1"/>
          <p:nvPr/>
        </p:nvSpPr>
        <p:spPr>
          <a:xfrm>
            <a:off x="1547272" y="3192097"/>
            <a:ext cx="231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爬山算法</a:t>
            </a:r>
            <a:endParaRPr lang="en-US" altLang="zh-CN" sz="2200" dirty="0">
              <a:solidFill>
                <a:srgbClr val="701E5E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801C027F-1272-4C71-B8A3-09BF1E517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概述：策略优化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86C4E8-2938-45E7-883C-1AE2DDDC8E5F}"/>
              </a:ext>
            </a:extLst>
          </p:cNvPr>
          <p:cNvSpPr txBox="1"/>
          <p:nvPr/>
        </p:nvSpPr>
        <p:spPr>
          <a:xfrm>
            <a:off x="1547272" y="3717821"/>
            <a:ext cx="231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单纯形法</a:t>
            </a:r>
            <a:endParaRPr lang="en-US" altLang="zh-CN" sz="2200" dirty="0">
              <a:solidFill>
                <a:srgbClr val="701E5E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7536B19-772F-42CE-9711-4F8108574D77}"/>
              </a:ext>
            </a:extLst>
          </p:cNvPr>
          <p:cNvSpPr txBox="1"/>
          <p:nvPr/>
        </p:nvSpPr>
        <p:spPr>
          <a:xfrm>
            <a:off x="1547272" y="4243545"/>
            <a:ext cx="231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遗传算法</a:t>
            </a:r>
            <a:endParaRPr lang="en-US" altLang="zh-CN" sz="2200" dirty="0">
              <a:solidFill>
                <a:srgbClr val="701E5E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6A9E55-FD8C-40A6-9785-B879F59E0C9B}"/>
              </a:ext>
            </a:extLst>
          </p:cNvPr>
          <p:cNvSpPr txBox="1"/>
          <p:nvPr/>
        </p:nvSpPr>
        <p:spPr>
          <a:xfrm>
            <a:off x="5375920" y="2607582"/>
            <a:ext cx="526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使用梯度的方法（普遍更高效率）</a:t>
            </a:r>
            <a:endParaRPr lang="en-US" altLang="zh-CN" sz="2400" dirty="0">
              <a:solidFill>
                <a:srgbClr val="701E5E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DC5C5B6-D4BE-47A5-8969-A47E8E43ED04}"/>
              </a:ext>
            </a:extLst>
          </p:cNvPr>
          <p:cNvSpPr txBox="1"/>
          <p:nvPr/>
        </p:nvSpPr>
        <p:spPr>
          <a:xfrm>
            <a:off x="5795744" y="3194861"/>
            <a:ext cx="231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梯度下降法</a:t>
            </a:r>
            <a:endParaRPr lang="en-US" altLang="zh-CN" sz="2200" dirty="0">
              <a:solidFill>
                <a:srgbClr val="701E5E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BFAFDAD-7E18-44C9-8E46-31EF23766AD7}"/>
              </a:ext>
            </a:extLst>
          </p:cNvPr>
          <p:cNvSpPr txBox="1"/>
          <p:nvPr/>
        </p:nvSpPr>
        <p:spPr>
          <a:xfrm>
            <a:off x="5795744" y="3720585"/>
            <a:ext cx="231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共轭梯度法</a:t>
            </a:r>
            <a:endParaRPr lang="en-US" altLang="zh-CN" sz="2200" dirty="0">
              <a:solidFill>
                <a:srgbClr val="701E5E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55FB653-EFA0-478C-BAAB-608E45C6B467}"/>
              </a:ext>
            </a:extLst>
          </p:cNvPr>
          <p:cNvSpPr txBox="1"/>
          <p:nvPr/>
        </p:nvSpPr>
        <p:spPr>
          <a:xfrm>
            <a:off x="5795744" y="4246309"/>
            <a:ext cx="231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拟牛顿法</a:t>
            </a:r>
            <a:endParaRPr lang="en-US" altLang="zh-CN" sz="2200" dirty="0">
              <a:solidFill>
                <a:srgbClr val="701E5E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3E0B43-EC1E-4EF5-8206-E1AD0CB4867E}"/>
              </a:ext>
            </a:extLst>
          </p:cNvPr>
          <p:cNvSpPr txBox="1"/>
          <p:nvPr/>
        </p:nvSpPr>
        <p:spPr>
          <a:xfrm>
            <a:off x="1127448" y="493634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我们聚焦于可能有很多扩展的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梯度下降法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2A4B141-2612-4EDA-9AE9-68CB806DC53F}"/>
              </a:ext>
            </a:extLst>
          </p:cNvPr>
          <p:cNvSpPr txBox="1"/>
          <p:nvPr/>
        </p:nvSpPr>
        <p:spPr>
          <a:xfrm>
            <a:off x="1127448" y="5554138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以及利用序列结构的方法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269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202" name="Text Box 3"/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提纲 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A3F9BE-C500-48C6-8829-408F92FA9CBD}"/>
              </a:ext>
            </a:extLst>
          </p:cNvPr>
          <p:cNvSpPr txBox="1"/>
          <p:nvPr/>
        </p:nvSpPr>
        <p:spPr>
          <a:xfrm>
            <a:off x="1847528" y="138209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4ECB2E-3295-432F-9D23-596071C4144D}"/>
              </a:ext>
            </a:extLst>
          </p:cNvPr>
          <p:cNvSpPr txBox="1"/>
          <p:nvPr/>
        </p:nvSpPr>
        <p:spPr>
          <a:xfrm>
            <a:off x="1847528" y="261645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有限差分策略梯度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C49024-4E2F-4C2E-8505-D0D361E6AC07}"/>
              </a:ext>
            </a:extLst>
          </p:cNvPr>
          <p:cNvSpPr txBox="1"/>
          <p:nvPr/>
        </p:nvSpPr>
        <p:spPr>
          <a:xfrm>
            <a:off x="1847528" y="385082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蒙特卡洛策略梯度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704087-117E-4378-B8E3-5972EFB02CDD}"/>
              </a:ext>
            </a:extLst>
          </p:cNvPr>
          <p:cNvSpPr txBox="1"/>
          <p:nvPr/>
        </p:nvSpPr>
        <p:spPr>
          <a:xfrm>
            <a:off x="1839659" y="5085184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Actor-Critic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策略梯度</a:t>
            </a:r>
          </a:p>
        </p:txBody>
      </p:sp>
    </p:spTree>
    <p:extLst>
      <p:ext uri="{BB962C8B-B14F-4D97-AF65-F5344CB8AC3E}">
        <p14:creationId xmlns:p14="http://schemas.microsoft.com/office/powerpoint/2010/main" val="316305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7"/>
    </mc:Choice>
    <mc:Fallback xmlns="">
      <p:transition spd="slow" advTm="277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30E56E-61F3-4C43-88C8-75598D4CFF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F6937-5351-40FD-8B5A-24A788066576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B78675C-2A34-4413-B62F-C0D0175AF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策略梯度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C15A41-1A7E-4087-AA4C-1908E4BE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1033638"/>
            <a:ext cx="3571705" cy="522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48CF74-4915-4982-8384-1C7A6594DE36}"/>
                  </a:ext>
                </a:extLst>
              </p:cNvPr>
              <p:cNvSpPr txBox="1"/>
              <p:nvPr/>
            </p:nvSpPr>
            <p:spPr>
              <a:xfrm>
                <a:off x="695400" y="1268760"/>
                <a:ext cx="5760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solidFill>
                      <a:srgbClr val="701E5E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𝐽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可以是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任何类型的策略目标函数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48CF74-4915-4982-8384-1C7A6594D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268760"/>
                <a:ext cx="5760640" cy="461665"/>
              </a:xfrm>
              <a:prstGeom prst="rect">
                <a:avLst/>
              </a:prstGeom>
              <a:blipFill>
                <a:blip r:embed="rId3"/>
                <a:stretch>
                  <a:fillRect l="-1376" t="-14474" r="-1481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043328-7420-47E2-A8ED-1D993283D7F4}"/>
                  </a:ext>
                </a:extLst>
              </p:cNvPr>
              <p:cNvSpPr txBox="1"/>
              <p:nvPr/>
            </p:nvSpPr>
            <p:spPr>
              <a:xfrm>
                <a:off x="695400" y="1916832"/>
                <a:ext cx="66247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solidFill>
                      <a:srgbClr val="701E5E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策略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梯度算法通过沿着其梯度上升，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endParaRPr>
              </a:p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 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寻找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𝐽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局部极大值，</a:t>
                </a:r>
                <a:r>
                  <a:rPr lang="en-US" altLang="zh-CN" sz="2400" dirty="0" err="1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w.r.t.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 </a:t>
                </a:r>
                <a:r>
                  <a:rPr lang="zh-CN" altLang="en-US" sz="2400" i="1" dirty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</a:t>
                </a:r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043328-7420-47E2-A8ED-1D993283D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916832"/>
                <a:ext cx="6624736" cy="830997"/>
              </a:xfrm>
              <a:prstGeom prst="rect">
                <a:avLst/>
              </a:prstGeom>
              <a:blipFill>
                <a:blip r:embed="rId4"/>
                <a:stretch>
                  <a:fillRect l="-1196" t="-875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54E22A80-0820-45CB-9F3B-AE6CE9D84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52" y="2832614"/>
            <a:ext cx="2304256" cy="505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D7D3F1-9FA5-4CCB-9947-CC7145E56DD7}"/>
                  </a:ext>
                </a:extLst>
              </p:cNvPr>
              <p:cNvSpPr txBox="1"/>
              <p:nvPr/>
            </p:nvSpPr>
            <p:spPr>
              <a:xfrm>
                <a:off x="695400" y="3645024"/>
                <a:ext cx="5760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solidFill>
                      <a:srgbClr val="701E5E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               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是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策略梯度</a:t>
                </a:r>
                <a:endParaRPr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D7D3F1-9FA5-4CCB-9947-CC7145E56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3645024"/>
                <a:ext cx="5760640" cy="461665"/>
              </a:xfrm>
              <a:prstGeom prst="rect">
                <a:avLst/>
              </a:prstGeom>
              <a:blipFill>
                <a:blip r:embed="rId6"/>
                <a:stretch>
                  <a:fillRect l="-1376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3870C08-48B7-4FE8-9BD2-429557AEC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464" y="3645024"/>
            <a:ext cx="1192635" cy="4616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6149BA6-20AB-4DE9-9D7F-540051A6DED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7648" y="3645024"/>
            <a:ext cx="2928299" cy="1875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3DA6B36-DF1B-48F8-8859-05E50C9B0AC1}"/>
                  </a:ext>
                </a:extLst>
              </p:cNvPr>
              <p:cNvSpPr txBox="1"/>
              <p:nvPr/>
            </p:nvSpPr>
            <p:spPr>
              <a:xfrm>
                <a:off x="695400" y="5631915"/>
                <a:ext cx="5760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solidFill>
                      <a:srgbClr val="701E5E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是步长参数，也成为学习率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3DA6B36-DF1B-48F8-8859-05E50C9B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5631915"/>
                <a:ext cx="5760640" cy="461665"/>
              </a:xfrm>
              <a:prstGeom prst="rect">
                <a:avLst/>
              </a:prstGeom>
              <a:blipFill>
                <a:blip r:embed="rId9"/>
                <a:stretch>
                  <a:fillRect l="-1376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572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15A85F-5D2B-4567-AA0F-D9D48964D6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F6937-5351-40FD-8B5A-24A788066576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D775ACE-86BB-4EED-BED8-4ACD2CAA8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有限差分法计算梯度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67DD7E-9D8D-421B-AF9B-86C34F6648CC}"/>
                  </a:ext>
                </a:extLst>
              </p:cNvPr>
              <p:cNvSpPr txBox="1"/>
              <p:nvPr/>
            </p:nvSpPr>
            <p:spPr>
              <a:xfrm>
                <a:off x="1514108" y="1268760"/>
                <a:ext cx="5760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solidFill>
                      <a:srgbClr val="701E5E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估计策略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的梯度值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67DD7E-9D8D-421B-AF9B-86C34F664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8" y="1268760"/>
                <a:ext cx="5760640" cy="461665"/>
              </a:xfrm>
              <a:prstGeom prst="rect">
                <a:avLst/>
              </a:prstGeom>
              <a:blipFill>
                <a:blip r:embed="rId2"/>
                <a:stretch>
                  <a:fillRect l="-1376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EC13A6F-364D-4A88-BFCF-A3519125B960}"/>
              </a:ext>
            </a:extLst>
          </p:cNvPr>
          <p:cNvSpPr txBox="1"/>
          <p:nvPr/>
        </p:nvSpPr>
        <p:spPr>
          <a:xfrm>
            <a:off x="1524000" y="1916832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对于每一维度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956ED9-FBF8-4537-94AD-199087C24213}"/>
              </a:ext>
            </a:extLst>
          </p:cNvPr>
          <p:cNvSpPr txBox="1"/>
          <p:nvPr/>
        </p:nvSpPr>
        <p:spPr>
          <a:xfrm>
            <a:off x="1919536" y="2492892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估计目标函数关于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的第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次偏导数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44D5CE-4CBA-4D64-94F0-E99E6F438FB4}"/>
              </a:ext>
            </a:extLst>
          </p:cNvPr>
          <p:cNvSpPr txBox="1"/>
          <p:nvPr/>
        </p:nvSpPr>
        <p:spPr>
          <a:xfrm>
            <a:off x="1935912" y="3039236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在第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维度上给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一个值为的微小扰动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DB20C7-0A08-4953-8CD4-98D46EFF1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3575335"/>
            <a:ext cx="3744416" cy="9660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6379ED0-BB2B-4B57-961F-2CA53001B5D5}"/>
              </a:ext>
            </a:extLst>
          </p:cNvPr>
          <p:cNvSpPr txBox="1"/>
          <p:nvPr/>
        </p:nvSpPr>
        <p:spPr>
          <a:xfrm>
            <a:off x="1514108" y="468273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策略梯度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维需要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次估计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AA73A-6B54-4B4D-9089-F22D2588D1E8}"/>
              </a:ext>
            </a:extLst>
          </p:cNvPr>
          <p:cNvSpPr txBox="1"/>
          <p:nvPr/>
        </p:nvSpPr>
        <p:spPr>
          <a:xfrm>
            <a:off x="1514108" y="5261603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简单、有噪声、效率低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3DEBD6-D7B9-40FC-A37D-6FCC55655986}"/>
              </a:ext>
            </a:extLst>
          </p:cNvPr>
          <p:cNvSpPr txBox="1"/>
          <p:nvPr/>
        </p:nvSpPr>
        <p:spPr>
          <a:xfrm>
            <a:off x="1524000" y="5807947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任意策略，即使不可微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46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492EBF-9768-4F2C-9900-C2B43A1B2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F6937-5351-40FD-8B5A-24A788066576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53B30BB-B06B-47A5-A6B8-CE2FB44F0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示例：利用有限差分法训练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AIBO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行走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F6FA90-8C25-4824-9A80-9E7B204A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941820"/>
            <a:ext cx="8147744" cy="47537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76774C-1D13-41AF-BCB6-7F7068290C9B}"/>
              </a:ext>
            </a:extLst>
          </p:cNvPr>
          <p:cNvSpPr/>
          <p:nvPr/>
        </p:nvSpPr>
        <p:spPr>
          <a:xfrm>
            <a:off x="1631504" y="3861048"/>
            <a:ext cx="28803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F479B7-78CA-4A27-BFAF-38D6BC970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5614097"/>
            <a:ext cx="9950816" cy="9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71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17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202" name="Text Box 3"/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提纲 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A3F9BE-C500-48C6-8829-408F92FA9CBD}"/>
              </a:ext>
            </a:extLst>
          </p:cNvPr>
          <p:cNvSpPr txBox="1"/>
          <p:nvPr/>
        </p:nvSpPr>
        <p:spPr>
          <a:xfrm>
            <a:off x="1847528" y="138209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4ECB2E-3295-432F-9D23-596071C4144D}"/>
              </a:ext>
            </a:extLst>
          </p:cNvPr>
          <p:cNvSpPr txBox="1"/>
          <p:nvPr/>
        </p:nvSpPr>
        <p:spPr>
          <a:xfrm>
            <a:off x="1847528" y="261645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有限差分策略梯度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C49024-4E2F-4C2E-8505-D0D361E6AC07}"/>
              </a:ext>
            </a:extLst>
          </p:cNvPr>
          <p:cNvSpPr txBox="1"/>
          <p:nvPr/>
        </p:nvSpPr>
        <p:spPr>
          <a:xfrm>
            <a:off x="1847528" y="385082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蒙特卡洛策略梯度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704087-117E-4378-B8E3-5972EFB02CDD}"/>
              </a:ext>
            </a:extLst>
          </p:cNvPr>
          <p:cNvSpPr txBox="1"/>
          <p:nvPr/>
        </p:nvSpPr>
        <p:spPr>
          <a:xfrm>
            <a:off x="1839659" y="5085184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Actor-Critic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策略梯度</a:t>
            </a:r>
          </a:p>
        </p:txBody>
      </p:sp>
    </p:spTree>
    <p:extLst>
      <p:ext uri="{BB962C8B-B14F-4D97-AF65-F5344CB8AC3E}">
        <p14:creationId xmlns:p14="http://schemas.microsoft.com/office/powerpoint/2010/main" val="127675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7"/>
    </mc:Choice>
    <mc:Fallback xmlns="">
      <p:transition spd="slow" advTm="277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cxnSpLocks/>
          </p:cNvCxnSpPr>
          <p:nvPr/>
        </p:nvCxnSpPr>
        <p:spPr>
          <a:xfrm flipH="1">
            <a:off x="6284130" y="1164790"/>
            <a:ext cx="1786" cy="4961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864825" y="1337550"/>
            <a:ext cx="5454669" cy="489483"/>
            <a:chOff x="886970" y="1673911"/>
            <a:chExt cx="5454669" cy="489483"/>
          </a:xfrm>
        </p:grpSpPr>
        <p:sp>
          <p:nvSpPr>
            <p:cNvPr id="5" name="文本框 4"/>
            <p:cNvSpPr txBox="1"/>
            <p:nvPr/>
          </p:nvSpPr>
          <p:spPr>
            <a:xfrm>
              <a:off x="886970" y="1714053"/>
              <a:ext cx="5006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用   表示一组状态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-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行为序列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1378092" y="1673911"/>
            <a:ext cx="24765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66" name="AxMath" r:id="rId3" imgW="123840" imgH="228600" progId="Equation.AxMath">
                    <p:embed/>
                  </p:oleObj>
                </mc:Choice>
                <mc:Fallback>
                  <p:oleObj name="AxMath" r:id="rId3" imgW="123840" imgH="228600" progId="Equation.AxMath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78092" y="1673911"/>
                          <a:ext cx="24765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4274714" y="1703019"/>
            <a:ext cx="206692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67" name="AxMath" r:id="rId5" imgW="1033920" imgH="230400" progId="Equation.AxMath">
                    <p:embed/>
                  </p:oleObj>
                </mc:Choice>
                <mc:Fallback>
                  <p:oleObj name="AxMath" r:id="rId5" imgW="1033920" imgH="230400" progId="Equation.AxMath">
                    <p:embed/>
                    <p:pic>
                      <p:nvPicPr>
                        <p:cNvPr id="7" name="对象 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74714" y="1703019"/>
                          <a:ext cx="2066925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/>
          <p:cNvSpPr txBox="1"/>
          <p:nvPr/>
        </p:nvSpPr>
        <p:spPr>
          <a:xfrm>
            <a:off x="1006848" y="2069954"/>
            <a:ext cx="2307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 载符号：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515754" y="1837816"/>
          <a:ext cx="28098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8" name="AxMath" r:id="rId7" imgW="1405440" imgH="499320" progId="Equation.AxMath">
                  <p:embed/>
                </p:oleObj>
              </mc:Choice>
              <mc:Fallback>
                <p:oleObj name="AxMath" r:id="rId7" imgW="1405440" imgH="499320" progId="Equation.AxMath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5754" y="1837816"/>
                        <a:ext cx="2809875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244600" y="3143250"/>
          <a:ext cx="50053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9" name="AxMath" r:id="rId9" imgW="3173400" imgH="508680" progId="Equation.AxMath">
                  <p:embed/>
                </p:oleObj>
              </mc:Choice>
              <mc:Fallback>
                <p:oleObj name="AxMath" r:id="rId9" imgW="3173400" imgH="508680" progId="Equation.AxMath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44600" y="3143250"/>
                        <a:ext cx="5005388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06848" y="2725099"/>
            <a:ext cx="169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目标函数为：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8144" y="4011159"/>
            <a:ext cx="503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强化学习的目标是找到最优参数    使得：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811140" y="4040911"/>
          <a:ext cx="225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0" name="AxMath" r:id="rId11" imgW="112680" imgH="228600" progId="Equation.AxMath">
                  <p:embed/>
                </p:oleObj>
              </mc:Choice>
              <mc:Fallback>
                <p:oleObj name="AxMath" r:id="rId11" imgW="112680" imgH="228600" progId="Equation.AxMath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11140" y="4040911"/>
                        <a:ext cx="2254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1314516" y="4582275"/>
          <a:ext cx="3993001" cy="69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1" name="AxMath" r:id="rId13" imgW="2292480" imgH="397080" progId="Equation.AxMath">
                  <p:embed/>
                </p:oleObj>
              </mc:Choice>
              <mc:Fallback>
                <p:oleObj name="AxMath" r:id="rId13" imgW="2292480" imgH="397080" progId="Equation.AxMath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4516" y="4582275"/>
                        <a:ext cx="3993001" cy="691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598112" y="1294024"/>
            <a:ext cx="256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目标函数对参数求导：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6996498" y="1694134"/>
          <a:ext cx="3283611" cy="3399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2" name="AxMath" r:id="rId15" imgW="2175120" imgH="2251080" progId="Equation.AxMath">
                  <p:embed/>
                </p:oleObj>
              </mc:Choice>
              <mc:Fallback>
                <p:oleObj name="AxMath" r:id="rId15" imgW="2175120" imgH="2251080" progId="Equation.AxMath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96498" y="1694134"/>
                        <a:ext cx="3283611" cy="3399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513510" y="5037513"/>
            <a:ext cx="455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利用经验平均估计策略的梯度：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6664239" y="5437623"/>
          <a:ext cx="42545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3" name="AxMath" r:id="rId17" imgW="2693520" imgH="499320" progId="Equation.AxMath">
                  <p:embed/>
                </p:oleObj>
              </mc:Choice>
              <mc:Fallback>
                <p:oleObj name="AxMath" r:id="rId17" imgW="2693520" imgH="499320" progId="Equation.AxMath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64239" y="5437623"/>
                        <a:ext cx="425450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">
            <a:extLst>
              <a:ext uri="{FF2B5EF4-FFF2-40B4-BE49-F238E27FC236}">
                <a16:creationId xmlns:a16="http://schemas.microsoft.com/office/drawing/2014/main" id="{C0241387-4D56-4D17-AAFE-7666B0E926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18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651D7DA5-C8DF-48E5-A9BA-D730C6E2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似然率策略梯度</a:t>
            </a:r>
          </a:p>
          <a:p>
            <a:pPr algn="ctr"/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4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5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>
            <a:cxnSpLocks/>
          </p:cNvCxnSpPr>
          <p:nvPr/>
        </p:nvCxnSpPr>
        <p:spPr>
          <a:xfrm>
            <a:off x="6434365" y="1145607"/>
            <a:ext cx="29796" cy="485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121455" y="1675920"/>
          <a:ext cx="5006617" cy="80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0" name="AxMath" r:id="rId3" imgW="3173400" imgH="508680" progId="Equation.AxMath">
                  <p:embed/>
                </p:oleObj>
              </mc:Choice>
              <mc:Fallback>
                <p:oleObj name="AxMath" r:id="rId3" imgW="3173400" imgH="508680" progId="Equation.AxMath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1455" y="1675920"/>
                        <a:ext cx="5006617" cy="801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84368" y="1257929"/>
            <a:ext cx="169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目标函数为：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84368" y="2477379"/>
            <a:ext cx="4967792" cy="1015899"/>
            <a:chOff x="884368" y="2755439"/>
            <a:chExt cx="4967792" cy="1015899"/>
          </a:xfrm>
        </p:grpSpPr>
        <p:sp>
          <p:nvSpPr>
            <p:cNvPr id="9" name="文本框 8"/>
            <p:cNvSpPr txBox="1"/>
            <p:nvPr/>
          </p:nvSpPr>
          <p:spPr>
            <a:xfrm>
              <a:off x="884368" y="2755675"/>
              <a:ext cx="49677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利用重要性采样，可以利用已知参数为        的策略产生的数据，对任意参数为  的策略进行评估： 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365645" y="2755439"/>
            <a:ext cx="47942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91" name="AxMath" r:id="rId5" imgW="240120" imgH="230400" progId="Equation.AxMath">
                    <p:embed/>
                  </p:oleObj>
                </mc:Choice>
                <mc:Fallback>
                  <p:oleObj name="AxMath" r:id="rId5" imgW="240120" imgH="230400" progId="Equation.AxMath">
                    <p:embed/>
                    <p:pic>
                      <p:nvPicPr>
                        <p:cNvPr id="10" name="对象 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365645" y="2755439"/>
                          <a:ext cx="479425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4796390" y="3099556"/>
            <a:ext cx="2254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92" name="AxMath" r:id="rId7" imgW="112680" imgH="228600" progId="Equation.AxMath">
                    <p:embed/>
                  </p:oleObj>
                </mc:Choice>
                <mc:Fallback>
                  <p:oleObj name="AxMath" r:id="rId7" imgW="112680" imgH="228600" progId="Equation.AxMath">
                    <p:embed/>
                    <p:pic>
                      <p:nvPicPr>
                        <p:cNvPr id="11" name="对象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96390" y="3099556"/>
                          <a:ext cx="225425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1301645" y="3404804"/>
          <a:ext cx="3720170" cy="83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3" name="AxMath" r:id="rId9" imgW="2032200" imgH="453960" progId="Equation.AxMath">
                  <p:embed/>
                </p:oleObj>
              </mc:Choice>
              <mc:Fallback>
                <p:oleObj name="AxMath" r:id="rId9" imgW="2032200" imgH="453960" progId="Equation.AxMath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1645" y="3404804"/>
                        <a:ext cx="3720170" cy="83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84368" y="4068620"/>
            <a:ext cx="181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导数为：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1293340" y="4362137"/>
          <a:ext cx="3965543" cy="793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4" name="AxMath" r:id="rId11" imgW="2268720" imgH="453960" progId="Equation.AxMath">
                  <p:embed/>
                </p:oleObj>
              </mc:Choice>
              <mc:Fallback>
                <p:oleObj name="AxMath" r:id="rId11" imgW="2268720" imgH="453960" progId="Equation.AxMath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3340" y="4362137"/>
                        <a:ext cx="3965543" cy="793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84368" y="5113597"/>
            <a:ext cx="325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同分布评价：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954088" y="5379554"/>
          <a:ext cx="48291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5" name="AxMath" r:id="rId13" imgW="2762640" imgH="453960" progId="Equation.AxMath">
                  <p:embed/>
                </p:oleObj>
              </mc:Choice>
              <mc:Fallback>
                <p:oleObj name="AxMath" r:id="rId13" imgW="2762640" imgH="453960" progId="Equation.AxMath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4088" y="5379554"/>
                        <a:ext cx="4829175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6581775" y="1407629"/>
          <a:ext cx="50704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6" name="AxMath" r:id="rId15" imgW="2900520" imgH="250560" progId="Equation.AxMath">
                  <p:embed/>
                </p:oleObj>
              </mc:Choice>
              <mc:Fallback>
                <p:oleObj name="AxMath" r:id="rId15" imgW="2900520" imgH="250560" progId="Equation.AxMath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81775" y="1407629"/>
                        <a:ext cx="507047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427275" y="2076649"/>
            <a:ext cx="4616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不仅仅能推导出策略梯度公式，我们还能得到新的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损失函数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6874526" y="2784535"/>
          <a:ext cx="3720170" cy="83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7" name="AxMath" r:id="rId17" imgW="2032200" imgH="453960" progId="Equation.AxMath">
                  <p:embed/>
                </p:oleObj>
              </mc:Choice>
              <mc:Fallback>
                <p:oleObj name="AxMath" r:id="rId17" imgW="2032200" imgH="453960" progId="Equation.AxMath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74526" y="2784535"/>
                        <a:ext cx="3720170" cy="83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>
            <a:extLst>
              <a:ext uri="{FF2B5EF4-FFF2-40B4-BE49-F238E27FC236}">
                <a16:creationId xmlns:a16="http://schemas.microsoft.com/office/drawing/2014/main" id="{71762B15-C5F1-49FE-8161-75DF9C3B17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19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C9898F75-D4FE-4550-A1F9-085AC52A3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从重要性采样的视角进行推导</a:t>
            </a:r>
          </a:p>
          <a:p>
            <a:pPr algn="ctr"/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08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202" name="Text Box 3"/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提纲 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A3F9BE-C500-48C6-8829-408F92FA9CBD}"/>
              </a:ext>
            </a:extLst>
          </p:cNvPr>
          <p:cNvSpPr txBox="1"/>
          <p:nvPr/>
        </p:nvSpPr>
        <p:spPr>
          <a:xfrm>
            <a:off x="1847528" y="138209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4ECB2E-3295-432F-9D23-596071C4144D}"/>
              </a:ext>
            </a:extLst>
          </p:cNvPr>
          <p:cNvSpPr txBox="1"/>
          <p:nvPr/>
        </p:nvSpPr>
        <p:spPr>
          <a:xfrm>
            <a:off x="1847528" y="261645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有限差分策略梯度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C49024-4E2F-4C2E-8505-D0D361E6AC07}"/>
              </a:ext>
            </a:extLst>
          </p:cNvPr>
          <p:cNvSpPr txBox="1"/>
          <p:nvPr/>
        </p:nvSpPr>
        <p:spPr>
          <a:xfrm>
            <a:off x="1847528" y="385082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蒙特卡洛策略梯度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704087-117E-4378-B8E3-5972EFB02CDD}"/>
              </a:ext>
            </a:extLst>
          </p:cNvPr>
          <p:cNvSpPr txBox="1"/>
          <p:nvPr/>
        </p:nvSpPr>
        <p:spPr>
          <a:xfrm>
            <a:off x="1839659" y="5085184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Actor-Critic</a:t>
            </a:r>
            <a:r>
              <a:rPr lang="zh-CN" altLang="en-US" sz="28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策略梯度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7"/>
    </mc:Choice>
    <mc:Fallback xmlns="">
      <p:transition spd="slow" advTm="277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cxnSpLocks/>
          </p:cNvCxnSpPr>
          <p:nvPr/>
        </p:nvCxnSpPr>
        <p:spPr>
          <a:xfrm>
            <a:off x="6632491" y="1154851"/>
            <a:ext cx="0" cy="4989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24025" y="1285568"/>
            <a:ext cx="455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利用经验平均估计策略的梯度：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374754" y="1685678"/>
          <a:ext cx="42545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AxMath" r:id="rId3" imgW="2693520" imgH="499320" progId="Equation.AxMath">
                  <p:embed/>
                </p:oleObj>
              </mc:Choice>
              <mc:Fallback>
                <p:oleObj name="AxMath" r:id="rId3" imgW="2693520" imgH="499320" progId="Equation.AxMath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4754" y="1685678"/>
                        <a:ext cx="425450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635729" y="5595528"/>
            <a:ext cx="4107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策略梯度的直观理解图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377440" y="3035869"/>
            <a:ext cx="815926" cy="872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377440" y="3767389"/>
            <a:ext cx="407963" cy="140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1712913" y="2630764"/>
          <a:ext cx="2962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AxMath" r:id="rId5" imgW="1481040" imgH="251640" progId="Equation.AxMath">
                  <p:embed/>
                </p:oleObj>
              </mc:Choice>
              <mc:Fallback>
                <p:oleObj name="AxMath" r:id="rId5" imgW="1481040" imgH="251640" progId="Equation.AxMath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2913" y="2630764"/>
                        <a:ext cx="296227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2262188" y="3897589"/>
          <a:ext cx="3019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8" name="AxMath" r:id="rId7" imgW="1509120" imgH="251640" progId="Equation.AxMath">
                  <p:embed/>
                </p:oleObj>
              </mc:Choice>
              <mc:Fallback>
                <p:oleObj name="AxMath" r:id="rId7" imgW="1509120" imgH="251640" progId="Equation.AxMath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2188" y="3897589"/>
                        <a:ext cx="301942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717174" y="2468153"/>
            <a:ext cx="949308" cy="787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86890" y="2468153"/>
            <a:ext cx="2045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增加高回报路径的概率，减小低回报路径的概率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077937" y="1485623"/>
            <a:ext cx="5114063" cy="2911044"/>
            <a:chOff x="7077937" y="1783797"/>
            <a:chExt cx="5114063" cy="291104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77937" y="1853475"/>
              <a:ext cx="4939329" cy="284136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8910470" y="1783797"/>
              <a:ext cx="1907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高回报区域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649243" y="2110571"/>
              <a:ext cx="1542757" cy="707886"/>
              <a:chOff x="10649243" y="2110571"/>
              <a:chExt cx="1542757" cy="707886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0649243" y="2110571"/>
                <a:ext cx="15427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三条路径来自探索策略</a:t>
                </a: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10649243" y="2110571"/>
                <a:ext cx="1420837" cy="70788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p:grpSp>
      </p:grpSp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1189038" y="4646889"/>
          <a:ext cx="2962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9" name="AxMath" r:id="rId10" imgW="1481040" imgH="251640" progId="Equation.AxMath">
                  <p:embed/>
                </p:oleObj>
              </mc:Choice>
              <mc:Fallback>
                <p:oleObj name="AxMath" r:id="rId10" imgW="1481040" imgH="251640" progId="Equation.AxMath">
                  <p:embed/>
                  <p:pic>
                    <p:nvPicPr>
                      <p:cNvPr id="23" name="对象 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9038" y="4646889"/>
                        <a:ext cx="296227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椭圆 23"/>
          <p:cNvSpPr/>
          <p:nvPr/>
        </p:nvSpPr>
        <p:spPr>
          <a:xfrm>
            <a:off x="1224025" y="4498675"/>
            <a:ext cx="1969341" cy="7835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4738" y="5427377"/>
            <a:ext cx="5162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只改变经验路径的概率，并不改变路径。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B8B1BBA0-6664-4E22-83F8-4AA550C2E9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20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id="{CCADAABB-A765-4C65-B168-E0214ECFA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似然率策略梯度的直观理解</a:t>
            </a:r>
          </a:p>
        </p:txBody>
      </p:sp>
    </p:spTree>
    <p:extLst>
      <p:ext uri="{BB962C8B-B14F-4D97-AF65-F5344CB8AC3E}">
        <p14:creationId xmlns:p14="http://schemas.microsoft.com/office/powerpoint/2010/main" val="411595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9" grpId="0" animBg="1"/>
      <p:bldP spid="20" grpId="0"/>
      <p:bldP spid="24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24025" y="1245811"/>
            <a:ext cx="455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利用经验平均估计策略的梯度：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301750" y="1571832"/>
          <a:ext cx="46450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5" name="AxMath" r:id="rId3" imgW="2942280" imgH="499320" progId="Equation.AxMath">
                  <p:embed/>
                </p:oleObj>
              </mc:Choice>
              <mc:Fallback>
                <p:oleObj name="AxMath" r:id="rId3" imgW="2942280" imgH="499320" progId="Equation.AxMath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750" y="1571832"/>
                        <a:ext cx="4645025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497289" y="2317428"/>
          <a:ext cx="28098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6" name="AxMath" r:id="rId5" imgW="1405440" imgH="499320" progId="Equation.AxMath">
                  <p:embed/>
                </p:oleObj>
              </mc:Choice>
              <mc:Fallback>
                <p:oleObj name="AxMath" r:id="rId5" imgW="1405440" imgH="499320" progId="Equation.AxMath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7289" y="2317428"/>
                        <a:ext cx="2809875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>
            <a:cxnSpLocks/>
          </p:cNvCxnSpPr>
          <p:nvPr/>
        </p:nvCxnSpPr>
        <p:spPr>
          <a:xfrm>
            <a:off x="6632491" y="1115094"/>
            <a:ext cx="0" cy="49055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857651" y="3512810"/>
          <a:ext cx="20891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7" name="AxMath" r:id="rId7" imgW="1044000" imgH="237600" progId="Equation.AxMath">
                  <p:embed/>
                </p:oleObj>
              </mc:Choice>
              <mc:Fallback>
                <p:oleObj name="AxMath" r:id="rId7" imgW="1044000" imgH="237600" progId="Equation.AxMath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7651" y="3512810"/>
                        <a:ext cx="208915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539999" y="2202069"/>
          <a:ext cx="21272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8" name="AxMath" r:id="rId9" imgW="106200" imgH="228600" progId="Equation.AxMath">
                  <p:embed/>
                </p:oleObj>
              </mc:Choice>
              <mc:Fallback>
                <p:oleObj name="AxMath" r:id="rId9" imgW="106200" imgH="228600" progId="Equation.AxMath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9999" y="2202069"/>
                        <a:ext cx="212726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606087" y="4184857"/>
          <a:ext cx="26130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9" name="AxMath" r:id="rId11" imgW="1307160" imgH="230400" progId="Equation.AxMath">
                  <p:embed/>
                </p:oleObj>
              </mc:Choice>
              <mc:Fallback>
                <p:oleObj name="AxMath" r:id="rId11" imgW="1307160" imgH="230400" progId="Equation.AxMath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6087" y="4184857"/>
                        <a:ext cx="261302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815453" y="4815629"/>
          <a:ext cx="5068910" cy="867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0" name="AxMath" r:id="rId13" imgW="2922120" imgH="499320" progId="Equation.AxMath">
                  <p:embed/>
                </p:oleObj>
              </mc:Choice>
              <mc:Fallback>
                <p:oleObj name="AxMath" r:id="rId13" imgW="2922120" imgH="499320" progId="Equation.AxMath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5453" y="4815629"/>
                        <a:ext cx="5068910" cy="867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圆角矩形 12"/>
          <p:cNvSpPr/>
          <p:nvPr/>
        </p:nvSpPr>
        <p:spPr>
          <a:xfrm>
            <a:off x="4614204" y="4951521"/>
            <a:ext cx="1270160" cy="576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48826" y="4260883"/>
            <a:ext cx="80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策略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514535" y="4646925"/>
            <a:ext cx="237254" cy="290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646362" y="4951521"/>
            <a:ext cx="1799029" cy="576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52725" y="5708333"/>
            <a:ext cx="155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动力学</a:t>
            </a:r>
          </a:p>
        </p:txBody>
      </p:sp>
      <p:cxnSp>
        <p:nvCxnSpPr>
          <p:cNvPr id="20" name="直接箭头连接符 19"/>
          <p:cNvCxnSpPr>
            <a:stCxn id="18" idx="0"/>
          </p:cNvCxnSpPr>
          <p:nvPr/>
        </p:nvCxnSpPr>
        <p:spPr>
          <a:xfrm flipV="1">
            <a:off x="3529945" y="5528298"/>
            <a:ext cx="94594" cy="180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6675012" y="1645921"/>
          <a:ext cx="5266060" cy="2880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1" name="AxMath" r:id="rId15" imgW="3871440" imgH="2117520" progId="Equation.AxMath">
                  <p:embed/>
                </p:oleObj>
              </mc:Choice>
              <mc:Fallback>
                <p:oleObj name="AxMath" r:id="rId15" imgW="3871440" imgH="2117520" progId="Equation.AxMath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75012" y="1645921"/>
                        <a:ext cx="5266060" cy="2880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612592" y="1275530"/>
            <a:ext cx="383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路径似然率：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652391" y="4696505"/>
            <a:ext cx="4242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只与策略有关，不要求动力学已知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8420098" y="4332091"/>
            <a:ext cx="109072" cy="372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7315116" y="5266951"/>
          <a:ext cx="1866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2" name="AxMath" r:id="rId17" imgW="934200" imgH="251640" progId="Equation.AxMath">
                  <p:embed/>
                </p:oleObj>
              </mc:Choice>
              <mc:Fallback>
                <p:oleObj name="AxMath" r:id="rId17" imgW="934200" imgH="251640" progId="Equation.AxMath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15116" y="5266951"/>
                        <a:ext cx="186690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9281669" y="5290763"/>
          <a:ext cx="35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3" name="AxMath" r:id="rId19" imgW="179640" imgH="228600" progId="Equation.AxMath">
                  <p:embed/>
                </p:oleObj>
              </mc:Choice>
              <mc:Fallback>
                <p:oleObj name="AxMath" r:id="rId19" imgW="179640" imgH="228600" progId="Equation.AxMath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281669" y="5290763"/>
                        <a:ext cx="3587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6">
            <a:extLst>
              <a:ext uri="{FF2B5EF4-FFF2-40B4-BE49-F238E27FC236}">
                <a16:creationId xmlns:a16="http://schemas.microsoft.com/office/drawing/2014/main" id="{8E475049-A712-480A-A43C-EA0EAA5FF6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21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E7180060-80C1-4782-9014-E7A71C3D8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路径似然率推导</a:t>
            </a:r>
          </a:p>
        </p:txBody>
      </p:sp>
    </p:spTree>
    <p:extLst>
      <p:ext uri="{BB962C8B-B14F-4D97-AF65-F5344CB8AC3E}">
        <p14:creationId xmlns:p14="http://schemas.microsoft.com/office/powerpoint/2010/main" val="58010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4" grpId="0"/>
      <p:bldP spid="17" grpId="0" animBg="1"/>
      <p:bldP spid="18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072033" y="1263857"/>
          <a:ext cx="2235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AxMath" r:id="rId3" imgW="1117440" imgH="251640" progId="Equation.AxMath">
                  <p:embed/>
                </p:oleObj>
              </mc:Choice>
              <mc:Fallback>
                <p:oleObj name="AxMath" r:id="rId3" imgW="1117440" imgH="251640" progId="Equation.AxMath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2033" y="1263857"/>
                        <a:ext cx="223520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87846" y="1316214"/>
            <a:ext cx="116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求解：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8427964-31C3-4266-8A72-78E3F3402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31" y="1989499"/>
            <a:ext cx="4566590" cy="2476316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4301BF44-F5A6-47E0-BE9E-E53568BCF3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22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8CD26F0-192B-4930-8899-AA1D1F1EA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常见的策略表示：离散动作空间</a:t>
            </a:r>
          </a:p>
        </p:txBody>
      </p:sp>
    </p:spTree>
    <p:extLst>
      <p:ext uri="{BB962C8B-B14F-4D97-AF65-F5344CB8AC3E}">
        <p14:creationId xmlns:p14="http://schemas.microsoft.com/office/powerpoint/2010/main" val="28650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111789" y="1273796"/>
          <a:ext cx="2235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0" name="AxMath" r:id="rId3" imgW="1117440" imgH="251640" progId="Equation.AxMath">
                  <p:embed/>
                </p:oleObj>
              </mc:Choice>
              <mc:Fallback>
                <p:oleObj name="AxMath" r:id="rId3" imgW="1117440" imgH="251640" progId="Equation.AxMath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789" y="1273796"/>
                        <a:ext cx="223520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>
            <a:cxnSpLocks/>
          </p:cNvCxnSpPr>
          <p:nvPr/>
        </p:nvCxnSpPr>
        <p:spPr>
          <a:xfrm>
            <a:off x="6618755" y="1125033"/>
            <a:ext cx="20586" cy="4998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27602" y="1326153"/>
            <a:ext cx="116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求解：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51339" y="1830978"/>
            <a:ext cx="558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随机策略可以写为确定性策略加随机部分，即：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407002" y="2283445"/>
          <a:ext cx="15557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1" name="AxMath" r:id="rId5" imgW="777960" imgH="230400" progId="Equation.AxMath">
                  <p:embed/>
                </p:oleObj>
              </mc:Choice>
              <mc:Fallback>
                <p:oleObj name="AxMath" r:id="rId5" imgW="777960" imgH="230400" progId="Equation.AxMath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7002" y="2283445"/>
                        <a:ext cx="15557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076739" y="2730564"/>
            <a:ext cx="5076884" cy="860317"/>
            <a:chOff x="1143000" y="3058556"/>
            <a:chExt cx="5076884" cy="860317"/>
          </a:xfrm>
        </p:grpSpPr>
        <p:sp>
          <p:nvSpPr>
            <p:cNvPr id="11" name="文本框 10"/>
            <p:cNvSpPr txBox="1"/>
            <p:nvPr/>
          </p:nvSpPr>
          <p:spPr>
            <a:xfrm>
              <a:off x="1143000" y="3071812"/>
              <a:ext cx="103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其中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1708181" y="3058556"/>
            <a:ext cx="1536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2" name="AxMath" r:id="rId7" imgW="768960" imgH="241200" progId="Equation.AxMath">
                    <p:embed/>
                  </p:oleObj>
                </mc:Choice>
                <mc:Fallback>
                  <p:oleObj name="AxMath" r:id="rId7" imgW="768960" imgH="241200" progId="Equation.AxMath">
                    <p:embed/>
                    <p:pic>
                      <p:nvPicPr>
                        <p:cNvPr id="12" name="对象 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08181" y="3058556"/>
                          <a:ext cx="15367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" name="组合 14"/>
            <p:cNvGrpSpPr/>
            <p:nvPr/>
          </p:nvGrpSpPr>
          <p:grpSpPr>
            <a:xfrm>
              <a:off x="3310059" y="3092341"/>
              <a:ext cx="2909825" cy="457200"/>
              <a:chOff x="3498913" y="3256478"/>
              <a:chExt cx="2909825" cy="457200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498913" y="3256478"/>
                <a:ext cx="28733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是均值为零，标准差为      </a:t>
                </a:r>
              </a:p>
            </p:txBody>
          </p:sp>
          <p:graphicFrame>
            <p:nvGraphicFramePr>
              <p:cNvPr id="14" name="对象 13"/>
              <p:cNvGraphicFramePr>
                <a:graphicFrameLocks noChangeAspect="1"/>
              </p:cNvGraphicFramePr>
              <p:nvPr/>
            </p:nvGraphicFramePr>
            <p:xfrm>
              <a:off x="6148388" y="3256478"/>
              <a:ext cx="26035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03" name="AxMath" r:id="rId9" imgW="130680" imgH="228600" progId="Equation.AxMath">
                      <p:embed/>
                    </p:oleObj>
                  </mc:Choice>
                  <mc:Fallback>
                    <p:oleObj name="AxMath" r:id="rId9" imgW="130680" imgH="228600" progId="Equation.AxMath">
                      <p:embed/>
                      <p:pic>
                        <p:nvPicPr>
                          <p:cNvPr id="14" name="对象 1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148388" y="3256478"/>
                            <a:ext cx="260350" cy="457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" name="文本框 15"/>
            <p:cNvSpPr txBox="1"/>
            <p:nvPr/>
          </p:nvSpPr>
          <p:spPr>
            <a:xfrm>
              <a:off x="1143000" y="3549541"/>
              <a:ext cx="4946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的正态分布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33888" y="3646413"/>
            <a:ext cx="4989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其中确定性部分常见的表示为：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76739" y="4142032"/>
            <a:ext cx="242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线性策略：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2496793" y="4149063"/>
          <a:ext cx="2063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4" name="AxMath" r:id="rId11" imgW="1031400" imgH="237600" progId="Equation.AxMath">
                  <p:embed/>
                </p:oleObj>
              </mc:Choice>
              <mc:Fallback>
                <p:oleObj name="AxMath" r:id="rId11" imgW="1031400" imgH="237600" progId="Equation.AxMath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96793" y="4149063"/>
                        <a:ext cx="206375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052231" y="4686013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径向基策略：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2734375" y="4727853"/>
          <a:ext cx="2221928" cy="43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5" name="AxMath" r:id="rId13" imgW="1208520" imgH="237600" progId="Equation.AxMath">
                  <p:embed/>
                </p:oleObj>
              </mc:Choice>
              <mc:Fallback>
                <p:oleObj name="AxMath" r:id="rId13" imgW="1208520" imgH="237600" progId="Equation.AxMath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34375" y="4727853"/>
                        <a:ext cx="2221928" cy="43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127602" y="5374308"/>
            <a:ext cx="1369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其中：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1897172" y="5273208"/>
          <a:ext cx="4531460" cy="761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6" name="AxMath" r:id="rId15" imgW="2550240" imgH="428400" progId="Equation.AxMath">
                  <p:embed/>
                </p:oleObj>
              </mc:Choice>
              <mc:Fallback>
                <p:oleObj name="AxMath" r:id="rId15" imgW="2550240" imgH="428400" progId="Equation.AxMath">
                  <p:embed/>
                  <p:pic>
                    <p:nvPicPr>
                      <p:cNvPr id="24" name="对象 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97172" y="5273208"/>
                        <a:ext cx="4531460" cy="761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8302147" y="1348378"/>
          <a:ext cx="18637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7" name="AxMath" r:id="rId17" imgW="932400" imgH="241200" progId="Equation.AxMath">
                  <p:embed/>
                </p:oleObj>
              </mc:Choice>
              <mc:Fallback>
                <p:oleObj name="AxMath" r:id="rId17" imgW="932400" imgH="241200" progId="Equation.AxMath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02147" y="1348378"/>
                        <a:ext cx="18637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6855239" y="1348378"/>
            <a:ext cx="100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参数为：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855239" y="2031033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以线性策略为例：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6824184" y="2704177"/>
          <a:ext cx="4092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8" name="AxMath" r:id="rId19" imgW="2563920" imgH="480240" progId="Equation.AxMath">
                  <p:embed/>
                </p:oleObj>
              </mc:Choice>
              <mc:Fallback>
                <p:oleObj name="AxMath" r:id="rId19" imgW="2563920" imgH="480240" progId="Equation.AxMath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24184" y="2704177"/>
                        <a:ext cx="409257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6639339" y="3646413"/>
          <a:ext cx="53625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9" name="AxMath" r:id="rId21" imgW="2930400" imgH="453240" progId="Equation.AxMath">
                  <p:embed/>
                </p:oleObj>
              </mc:Choice>
              <mc:Fallback>
                <p:oleObj name="AxMath" r:id="rId21" imgW="2930400" imgH="453240" progId="Equation.AxMath">
                  <p:embed/>
                  <p:pic>
                    <p:nvPicPr>
                      <p:cNvPr id="29" name="对象 2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639339" y="3646413"/>
                        <a:ext cx="536257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6955661" y="5088542"/>
            <a:ext cx="412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方差参数用来控制策略的探索性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1510ED3-864A-44EF-9DED-AE7EDAF1CB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23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42C9A451-4404-4178-A8A3-14D87B43F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常见的策略表示：连续动作空间</a:t>
            </a:r>
          </a:p>
        </p:txBody>
      </p:sp>
    </p:spTree>
    <p:extLst>
      <p:ext uri="{BB962C8B-B14F-4D97-AF65-F5344CB8AC3E}">
        <p14:creationId xmlns:p14="http://schemas.microsoft.com/office/powerpoint/2010/main" val="21182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19" grpId="0"/>
      <p:bldP spid="21" grpId="0"/>
      <p:bldP spid="23" grpId="0"/>
      <p:bldP spid="26" grpId="0"/>
      <p:bldP spid="27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95D8EAD-1CAD-46FC-A33F-75D518F40583}"/>
              </a:ext>
            </a:extLst>
          </p:cNvPr>
          <p:cNvSpPr txBox="1"/>
          <p:nvPr/>
        </p:nvSpPr>
        <p:spPr>
          <a:xfrm>
            <a:off x="1054319" y="1264593"/>
            <a:ext cx="2450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REINFORCE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59F13CD-21C4-4C68-9BCA-8E53992120E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20120" y="2212008"/>
          <a:ext cx="209550" cy="45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AxMath" r:id="rId3" imgW="105480" imgH="227520" progId="Equation.AxMath">
                  <p:embed/>
                </p:oleObj>
              </mc:Choice>
              <mc:Fallback>
                <p:oleObj name="AxMath" r:id="rId3" imgW="105480" imgH="2275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59F13CD-21C4-4C68-9BCA-8E53992120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0120" y="2212008"/>
                        <a:ext cx="209550" cy="454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CC10E1A-4D4A-4406-BEE8-8D8B7C3B815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42664" y="1865727"/>
          <a:ext cx="40830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AxMath" r:id="rId5" imgW="2041920" imgH="240480" progId="Equation.AxMath">
                  <p:embed/>
                </p:oleObj>
              </mc:Choice>
              <mc:Fallback>
                <p:oleObj name="AxMath" r:id="rId5" imgW="2041920" imgH="24048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CC10E1A-4D4A-4406-BEE8-8D8B7C3B81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664" y="1865727"/>
                        <a:ext cx="40830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60DB8845-B3E0-494D-B8D6-04DFA07F69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4" y="2404572"/>
            <a:ext cx="9652001" cy="3513833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1B34149D-933A-4762-BFA7-2CA6F74CBA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24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1C6EF44-C60E-4E6A-8FD8-EF32C415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REINFORCE: Monte Carlo Policy Gradient</a:t>
            </a:r>
          </a:p>
        </p:txBody>
      </p:sp>
    </p:spTree>
    <p:extLst>
      <p:ext uri="{BB962C8B-B14F-4D97-AF65-F5344CB8AC3E}">
        <p14:creationId xmlns:p14="http://schemas.microsoft.com/office/powerpoint/2010/main" val="246331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BB96AA-7AE2-49E7-A92B-4605F2039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F6937-5351-40FD-8B5A-24A788066576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9CB8D2-A51A-4E31-B790-DAA4DB0E7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75" y="908720"/>
            <a:ext cx="9079449" cy="5341815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208C211-463D-46EA-8D6C-F1FF99BF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示例：冰球世界</a:t>
            </a:r>
            <a:endParaRPr lang="en-US" altLang="zh-CN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479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74330" y="1245811"/>
            <a:ext cx="455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利用经验平均估计策略的梯度：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252055" y="1571832"/>
          <a:ext cx="46450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AxMath" r:id="rId3" imgW="2942280" imgH="499320" progId="Equation.AxMath">
                  <p:embed/>
                </p:oleObj>
              </mc:Choice>
              <mc:Fallback>
                <p:oleObj name="AxMath" r:id="rId3" imgW="2942280" imgH="499320" progId="Equation.AxMath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2055" y="1571832"/>
                        <a:ext cx="4645025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>
            <a:cxnSpLocks/>
          </p:cNvCxnSpPr>
          <p:nvPr/>
        </p:nvCxnSpPr>
        <p:spPr>
          <a:xfrm flipH="1">
            <a:off x="6567005" y="1115094"/>
            <a:ext cx="15791" cy="5062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下箭头 6"/>
          <p:cNvSpPr/>
          <p:nvPr/>
        </p:nvSpPr>
        <p:spPr>
          <a:xfrm>
            <a:off x="3268159" y="2360351"/>
            <a:ext cx="368300" cy="46401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180618" y="2851357"/>
          <a:ext cx="5132387" cy="75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name="AxMath" r:id="rId5" imgW="3472920" imgH="508680" progId="Equation.AxMath">
                  <p:embed/>
                </p:oleObj>
              </mc:Choice>
              <mc:Fallback>
                <p:oleObj name="AxMath" r:id="rId5" imgW="3472920" imgH="508680" progId="Equation.AxMath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0618" y="2851357"/>
                        <a:ext cx="5132387" cy="75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52844" y="3646131"/>
            <a:ext cx="562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该式给出的策略梯度是无偏的，但是方差很大。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120970" y="4090840"/>
          <a:ext cx="46847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AxMath" r:id="rId7" imgW="2967480" imgH="1029960" progId="Equation.AxMath">
                  <p:embed/>
                </p:oleObj>
              </mc:Choice>
              <mc:Fallback>
                <p:oleObj name="AxMath" r:id="rId7" imgW="2967480" imgH="1029960" progId="Equation.AxMath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0970" y="4090840"/>
                        <a:ext cx="4684713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7442437" y="1368313"/>
          <a:ext cx="3111361" cy="4348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AxMath" r:id="rId9" imgW="1905480" imgH="2661480" progId="Equation.AxMath">
                  <p:embed/>
                </p:oleObj>
              </mc:Choice>
              <mc:Fallback>
                <p:oleObj name="AxMath" r:id="rId9" imgW="1905480" imgH="2661480" progId="Equation.AxMath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42437" y="1368313"/>
                        <a:ext cx="3111361" cy="4348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H="1">
            <a:off x="5233505" y="3542376"/>
            <a:ext cx="2208932" cy="16949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6">
            <a:extLst>
              <a:ext uri="{FF2B5EF4-FFF2-40B4-BE49-F238E27FC236}">
                <a16:creationId xmlns:a16="http://schemas.microsoft.com/office/drawing/2014/main" id="{B96C772A-BB88-449F-826B-A564C3FBE7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26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1FA60401-B2CB-43BC-B5C7-329584FB6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减小方差方法：基线</a:t>
            </a:r>
          </a:p>
        </p:txBody>
      </p:sp>
    </p:spTree>
    <p:extLst>
      <p:ext uri="{BB962C8B-B14F-4D97-AF65-F5344CB8AC3E}">
        <p14:creationId xmlns:p14="http://schemas.microsoft.com/office/powerpoint/2010/main" val="366626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4391" y="1245811"/>
            <a:ext cx="455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利用经验平均估计策略的梯度：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242116" y="1571832"/>
          <a:ext cx="46450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1" name="AxMath" r:id="rId3" imgW="2942280" imgH="499320" progId="Equation.AxMath">
                  <p:embed/>
                </p:oleObj>
              </mc:Choice>
              <mc:Fallback>
                <p:oleObj name="AxMath" r:id="rId3" imgW="2942280" imgH="499320" progId="Equation.AxMath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2116" y="1571832"/>
                        <a:ext cx="4645025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>
            <a:cxnSpLocks/>
          </p:cNvCxnSpPr>
          <p:nvPr/>
        </p:nvCxnSpPr>
        <p:spPr>
          <a:xfrm flipH="1">
            <a:off x="6557066" y="1115094"/>
            <a:ext cx="15791" cy="5062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下箭头 6"/>
          <p:cNvSpPr/>
          <p:nvPr/>
        </p:nvSpPr>
        <p:spPr>
          <a:xfrm>
            <a:off x="3258220" y="2360351"/>
            <a:ext cx="368300" cy="46401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170679" y="2851357"/>
          <a:ext cx="5132387" cy="75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2" name="AxMath" r:id="rId5" imgW="3472920" imgH="508680" progId="Equation.AxMath">
                  <p:embed/>
                </p:oleObj>
              </mc:Choice>
              <mc:Fallback>
                <p:oleObj name="AxMath" r:id="rId5" imgW="3472920" imgH="508680" progId="Equation.AxMath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0679" y="2851357"/>
                        <a:ext cx="5132387" cy="75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42905" y="3646131"/>
            <a:ext cx="562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该式给出的策略梯度是无偏的，但是方差很大。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111031" y="4090840"/>
          <a:ext cx="46847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3" name="AxMath" r:id="rId7" imgW="2967480" imgH="1029960" progId="Equation.AxMath">
                  <p:embed/>
                </p:oleObj>
              </mc:Choice>
              <mc:Fallback>
                <p:oleObj name="AxMath" r:id="rId7" imgW="2967480" imgH="1029960" progId="Equation.AxMath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1031" y="4090840"/>
                        <a:ext cx="4684713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762119" y="1179217"/>
            <a:ext cx="499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如何取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使得方差最小？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6698353" y="1656984"/>
          <a:ext cx="4711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4" name="AxMath" r:id="rId9" imgW="2355480" imgH="261000" progId="Equation.AxMath">
                  <p:embed/>
                </p:oleObj>
              </mc:Choice>
              <mc:Fallback>
                <p:oleObj name="AxMath" r:id="rId9" imgW="2355480" imgH="261000" progId="Equation.AxMath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98353" y="1656984"/>
                        <a:ext cx="4711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742719" y="2206031"/>
            <a:ext cx="1800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的方差为：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6741216" y="2757194"/>
          <a:ext cx="50800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5" name="AxMath" r:id="rId11" imgW="2540160" imgH="322920" progId="Equation.AxMath">
                  <p:embed/>
                </p:oleObj>
              </mc:Choice>
              <mc:Fallback>
                <p:oleObj name="AxMath" r:id="rId11" imgW="2540160" imgH="322920" progId="Equation.AxMath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41216" y="2757194"/>
                        <a:ext cx="50800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/>
          <p:cNvSpPr/>
          <p:nvPr/>
        </p:nvSpPr>
        <p:spPr>
          <a:xfrm>
            <a:off x="11106757" y="2685756"/>
            <a:ext cx="7366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51098" y="2267384"/>
            <a:ext cx="134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无关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6972991" y="3491419"/>
          <a:ext cx="3140075" cy="72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6" name="AxMath" r:id="rId13" imgW="1873440" imgH="432720" progId="Equation.AxMath">
                  <p:embed/>
                </p:oleObj>
              </mc:Choice>
              <mc:Fallback>
                <p:oleObj name="AxMath" r:id="rId13" imgW="1873440" imgH="432720" progId="Equation.AxMath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72991" y="3491419"/>
                        <a:ext cx="3140075" cy="72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6762119" y="4213089"/>
          <a:ext cx="4344638" cy="166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7" name="AxMath" r:id="rId15" imgW="2605680" imgH="997560" progId="Equation.AxMath">
                  <p:embed/>
                </p:oleObj>
              </mc:Choice>
              <mc:Fallback>
                <p:oleObj name="AxMath" r:id="rId15" imgW="2605680" imgH="997560" progId="Equation.AxMath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62119" y="4213089"/>
                        <a:ext cx="4344638" cy="166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>
            <a:extLst>
              <a:ext uri="{FF2B5EF4-FFF2-40B4-BE49-F238E27FC236}">
                <a16:creationId xmlns:a16="http://schemas.microsoft.com/office/drawing/2014/main" id="{CBFAAE1A-C1C2-4E8A-B16D-8E18923CCD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27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BF1269E3-B91E-40D0-9087-C7451A233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减小方差方法：基线</a:t>
            </a:r>
          </a:p>
          <a:p>
            <a:pPr algn="ctr"/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53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7" grpId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985074" y="1941225"/>
          <a:ext cx="53562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4" name="AxMath" r:id="rId3" imgW="3626640" imgH="508680" progId="Equation.AxMath">
                  <p:embed/>
                </p:oleObj>
              </mc:Choice>
              <mc:Fallback>
                <p:oleObj name="AxMath" r:id="rId3" imgW="3626640" imgH="508680" progId="Equation.AxMath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074" y="1941225"/>
                        <a:ext cx="5356225" cy="75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6621086" y="1525611"/>
            <a:ext cx="0" cy="503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7067307" y="1391003"/>
            <a:ext cx="3468449" cy="586437"/>
            <a:chOff x="5732512" y="1186379"/>
            <a:chExt cx="3468449" cy="586437"/>
          </a:xfrm>
        </p:grpSpPr>
        <p:grpSp>
          <p:nvGrpSpPr>
            <p:cNvPr id="13" name="组合 12"/>
            <p:cNvGrpSpPr/>
            <p:nvPr/>
          </p:nvGrpSpPr>
          <p:grpSpPr>
            <a:xfrm>
              <a:off x="5732512" y="1198961"/>
              <a:ext cx="3468449" cy="501847"/>
              <a:chOff x="2759548" y="2909654"/>
              <a:chExt cx="3468449" cy="5018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/>
                  <p:cNvSpPr/>
                  <p:nvPr/>
                </p:nvSpPr>
                <p:spPr>
                  <a:xfrm>
                    <a:off x="2759548" y="2949836"/>
                    <a:ext cx="346844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：</m:t>
                          </m:r>
                          <m:r>
                            <m:rPr>
                              <m:nor/>
                            </m:r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/>
                              <a:cs typeface="+mn-cs"/>
                            </a:rPr>
                            <m:t>     </m:t>
                          </m:r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zh-CN" alt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zh-CN" alt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zh-CN" alt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zh-CN" alt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zh-CN" alt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zh-CN" alt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,⋯</m:t>
                          </m:r>
                        </m:oMath>
                      </m:oMathPara>
                    </a14:m>
                    <a:endPara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3" name="矩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9548" y="2949836"/>
                    <a:ext cx="346844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直接箭头连接符 22"/>
              <p:cNvCxnSpPr/>
              <p:nvPr/>
            </p:nvCxnSpPr>
            <p:spPr>
              <a:xfrm>
                <a:off x="4388456" y="2909654"/>
                <a:ext cx="0" cy="245783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/>
            <p:cNvCxnSpPr/>
            <p:nvPr/>
          </p:nvCxnSpPr>
          <p:spPr>
            <a:xfrm>
              <a:off x="6948264" y="1196752"/>
              <a:ext cx="0" cy="2056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948264" y="1186379"/>
              <a:ext cx="170075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8532440" y="1195011"/>
              <a:ext cx="0" cy="207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8100392" y="1556793"/>
              <a:ext cx="0" cy="2160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361420" y="1583600"/>
              <a:ext cx="0" cy="1892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361420" y="1772816"/>
              <a:ext cx="11710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8532440" y="1583600"/>
              <a:ext cx="0" cy="1892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532440" y="1772816"/>
              <a:ext cx="43204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7656248" y="2158687"/>
          <a:ext cx="2427011" cy="86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5" name="AxMath" r:id="rId8" imgW="1405440" imgH="499320" progId="Equation.AxMath">
                  <p:embed/>
                </p:oleObj>
              </mc:Choice>
              <mc:Fallback>
                <p:oleObj name="AxMath" r:id="rId8" imgW="1405440" imgH="499320" progId="Equation.AxMath">
                  <p:embed/>
                  <p:pic>
                    <p:nvPicPr>
                      <p:cNvPr id="24" name="对象 2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56248" y="2158687"/>
                        <a:ext cx="2427011" cy="863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 flipH="1" flipV="1">
            <a:off x="5686010" y="2447651"/>
            <a:ext cx="1970239" cy="53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20538" y="3306213"/>
            <a:ext cx="499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当前的动作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过去的回报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无关：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963155" y="4029037"/>
          <a:ext cx="5035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6" name="AxMath" r:id="rId10" imgW="2517840" imgH="250200" progId="Equation.AxMath">
                  <p:embed/>
                </p:oleObj>
              </mc:Choice>
              <mc:Fallback>
                <p:oleObj name="AxMath" r:id="rId10" imgW="2517840" imgH="250200" progId="Equation.AxMath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3155" y="4029037"/>
                        <a:ext cx="50355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961990" y="3816428"/>
            <a:ext cx="4527521" cy="729620"/>
            <a:chOff x="6973395" y="4134481"/>
            <a:chExt cx="4527521" cy="729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6973395" y="4217722"/>
                  <a:ext cx="45275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：</m:t>
                      </m:r>
                      <m:r>
                        <m:rPr>
                          <m:nor/>
                        </m:rP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/>
                          <a:cs typeface="+mn-cs"/>
                        </a:rPr>
                        <m:t>     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</m:t>
                          </m:r>
                        </m:e>
                        <m: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</m:oMath>
                  </a14:m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</m:t>
                          </m:r>
                        </m:e>
                        <m:sub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…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3395" y="4217722"/>
                  <a:ext cx="4527521" cy="461665"/>
                </a:xfrm>
                <a:prstGeom prst="rect">
                  <a:avLst/>
                </a:prstGeom>
                <a:blipFill>
                  <a:blip r:embed="rId12"/>
                  <a:stretch>
                    <a:fillRect t="-9211" r="-1077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/>
            <p:cNvCxnSpPr/>
            <p:nvPr/>
          </p:nvCxnSpPr>
          <p:spPr>
            <a:xfrm>
              <a:off x="8182137" y="4134481"/>
              <a:ext cx="0" cy="2160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182137" y="4134481"/>
              <a:ext cx="158417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8542177" y="4134481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9766313" y="4134481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542177" y="4679387"/>
              <a:ext cx="0" cy="18471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8542177" y="4864100"/>
              <a:ext cx="76033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9245358" y="4610100"/>
              <a:ext cx="0" cy="254001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9762978" y="4134481"/>
              <a:ext cx="131459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0858500" y="4134481"/>
              <a:ext cx="0" cy="294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9372600" y="4610100"/>
              <a:ext cx="0" cy="254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9372600" y="4864100"/>
              <a:ext cx="16097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9705828" y="4610100"/>
              <a:ext cx="0" cy="254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0858353" y="4610100"/>
              <a:ext cx="0" cy="254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本框 64"/>
          <p:cNvSpPr txBox="1"/>
          <p:nvPr/>
        </p:nvSpPr>
        <p:spPr>
          <a:xfrm>
            <a:off x="802611" y="1347568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REINFORCE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1992,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R.J.Williams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74395" y="2702827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Policy Gradient Theorem:1999, R. Sutton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674395" y="4725435"/>
            <a:ext cx="5695950" cy="750887"/>
            <a:chOff x="685800" y="5043488"/>
            <a:chExt cx="5695950" cy="750887"/>
          </a:xfrm>
        </p:grpSpPr>
        <p:graphicFrame>
          <p:nvGraphicFramePr>
            <p:cNvPr id="67" name="对象 66"/>
            <p:cNvGraphicFramePr>
              <a:graphicFrameLocks noChangeAspect="1"/>
            </p:cNvGraphicFramePr>
            <p:nvPr/>
          </p:nvGraphicFramePr>
          <p:xfrm>
            <a:off x="685800" y="5043488"/>
            <a:ext cx="5695950" cy="750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7" name="AxMath" r:id="rId13" imgW="3855600" imgH="508680" progId="Equation.AxMath">
                    <p:embed/>
                  </p:oleObj>
                </mc:Choice>
                <mc:Fallback>
                  <p:oleObj name="AxMath" r:id="rId13" imgW="3855600" imgH="508680" progId="Equation.AxMath">
                    <p:embed/>
                    <p:pic>
                      <p:nvPicPr>
                        <p:cNvPr id="67" name="对象 6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85800" y="5043488"/>
                          <a:ext cx="5695950" cy="750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椭圆 67"/>
            <p:cNvSpPr/>
            <p:nvPr/>
          </p:nvSpPr>
          <p:spPr>
            <a:xfrm>
              <a:off x="4472334" y="5538358"/>
              <a:ext cx="576457" cy="2554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42" name="Rectangle 6">
            <a:extLst>
              <a:ext uri="{FF2B5EF4-FFF2-40B4-BE49-F238E27FC236}">
                <a16:creationId xmlns:a16="http://schemas.microsoft.com/office/drawing/2014/main" id="{A7CEFF7D-254A-4E38-A9C4-026871B297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28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4" name="Text Box 3">
            <a:extLst>
              <a:ext uri="{FF2B5EF4-FFF2-40B4-BE49-F238E27FC236}">
                <a16:creationId xmlns:a16="http://schemas.microsoft.com/office/drawing/2014/main" id="{D0D4C99A-128E-4B4C-800A-18114CEC7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减小方差方法：修改值函数</a:t>
            </a:r>
          </a:p>
        </p:txBody>
      </p:sp>
    </p:spTree>
    <p:extLst>
      <p:ext uri="{BB962C8B-B14F-4D97-AF65-F5344CB8AC3E}">
        <p14:creationId xmlns:p14="http://schemas.microsoft.com/office/powerpoint/2010/main" val="22764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5" grpId="0"/>
      <p:bldP spid="6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6632491" y="1105155"/>
            <a:ext cx="0" cy="503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31943" y="1155496"/>
            <a:ext cx="499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当前的动作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过去的回报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无关：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974560" y="1725920"/>
          <a:ext cx="5035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AxMath" r:id="rId3" imgW="2517840" imgH="250200" progId="Equation.AxMath">
                  <p:embed/>
                </p:oleObj>
              </mc:Choice>
              <mc:Fallback>
                <p:oleObj name="AxMath" r:id="rId3" imgW="2517840" imgH="250200" progId="Equation.AxMath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4560" y="1725920"/>
                        <a:ext cx="50355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973395" y="1291752"/>
                <a:ext cx="45275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𝜏</m:t>
                    </m:r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：</m:t>
                    </m:r>
                    <m:r>
                      <m:rPr>
                        <m:nor/>
                      </m:rP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/>
                        <a:cs typeface="+mn-cs"/>
                      </a:rPr>
                      <m:t>     </m:t>
                    </m:r>
                    <m:sSub>
                      <m:sSubPr>
                        <m:ctrlP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zh-CN" alt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0" lang="zh-CN" alt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zh-CN" alt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s</m:t>
                        </m:r>
                      </m:e>
                      <m:sub>
                        <m:r>
                          <a:rPr kumimoji="0" lang="zh-CN" alt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0" lang="zh-CN" alt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zh-CN" alt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s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…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395" y="1291752"/>
                <a:ext cx="4527521" cy="461665"/>
              </a:xfrm>
              <a:prstGeom prst="rect">
                <a:avLst/>
              </a:prstGeom>
              <a:blipFill>
                <a:blip r:embed="rId5"/>
                <a:stretch>
                  <a:fillRect t="-9211" r="-107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/>
          <p:cNvCxnSpPr/>
          <p:nvPr/>
        </p:nvCxnSpPr>
        <p:spPr>
          <a:xfrm>
            <a:off x="8182137" y="1208511"/>
            <a:ext cx="0" cy="21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182137" y="1208511"/>
            <a:ext cx="15841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542177" y="1208511"/>
            <a:ext cx="0" cy="216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9766313" y="1208511"/>
            <a:ext cx="0" cy="216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542177" y="1753417"/>
            <a:ext cx="0" cy="18471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8542177" y="1938130"/>
            <a:ext cx="76033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9245358" y="1684130"/>
            <a:ext cx="0" cy="254001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762978" y="1208511"/>
            <a:ext cx="13145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858500" y="1208511"/>
            <a:ext cx="0" cy="294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9372600" y="1684130"/>
            <a:ext cx="0" cy="254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372600" y="1938130"/>
            <a:ext cx="16097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9705828" y="1684130"/>
            <a:ext cx="0" cy="254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0858353" y="1684130"/>
            <a:ext cx="0" cy="254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685800" y="2422318"/>
            <a:ext cx="5695950" cy="750887"/>
            <a:chOff x="685800" y="5043488"/>
            <a:chExt cx="5695950" cy="750887"/>
          </a:xfrm>
        </p:grpSpPr>
        <p:graphicFrame>
          <p:nvGraphicFramePr>
            <p:cNvPr id="67" name="对象 66"/>
            <p:cNvGraphicFramePr>
              <a:graphicFrameLocks noChangeAspect="1"/>
            </p:cNvGraphicFramePr>
            <p:nvPr/>
          </p:nvGraphicFramePr>
          <p:xfrm>
            <a:off x="685800" y="5043488"/>
            <a:ext cx="5695950" cy="750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2" name="AxMath" r:id="rId6" imgW="3855600" imgH="508680" progId="Equation.AxMath">
                    <p:embed/>
                  </p:oleObj>
                </mc:Choice>
                <mc:Fallback>
                  <p:oleObj name="AxMath" r:id="rId6" imgW="3855600" imgH="508680" progId="Equation.AxMath">
                    <p:embed/>
                    <p:pic>
                      <p:nvPicPr>
                        <p:cNvPr id="67" name="对象 6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85800" y="5043488"/>
                          <a:ext cx="5695950" cy="750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椭圆 67"/>
            <p:cNvSpPr/>
            <p:nvPr/>
          </p:nvSpPr>
          <p:spPr>
            <a:xfrm>
              <a:off x="4472334" y="5538358"/>
              <a:ext cx="576457" cy="2554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131942" y="3344678"/>
            <a:ext cx="539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当前的回报只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过去的动作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有关            ：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6883233" y="3661547"/>
            <a:ext cx="4527521" cy="729619"/>
            <a:chOff x="6883233" y="4009417"/>
            <a:chExt cx="4527521" cy="7296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6883233" y="4092658"/>
                  <a:ext cx="45275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：</m:t>
                      </m:r>
                      <m:r>
                        <m:rPr>
                          <m:nor/>
                        </m:rP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/>
                          <a:cs typeface="+mn-cs"/>
                        </a:rPr>
                        <m:t>     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</m:t>
                          </m:r>
                        </m:e>
                        <m: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</m:oMath>
                  </a14:m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</m:t>
                          </m:r>
                        </m:e>
                        <m:sub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…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3233" y="4092658"/>
                  <a:ext cx="4527521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9211" r="-1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箭头连接符 45"/>
            <p:cNvCxnSpPr/>
            <p:nvPr/>
          </p:nvCxnSpPr>
          <p:spPr>
            <a:xfrm>
              <a:off x="8091975" y="4009417"/>
              <a:ext cx="0" cy="2160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452015" y="4009417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9282438" y="4485036"/>
              <a:ext cx="0" cy="254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9615666" y="4485036"/>
              <a:ext cx="0" cy="254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8091975" y="4009417"/>
              <a:ext cx="3600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9245358" y="4739036"/>
              <a:ext cx="3703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8091975" y="4739036"/>
              <a:ext cx="115338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8091975" y="4485036"/>
              <a:ext cx="0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941388" y="4078712"/>
            <a:ext cx="5253037" cy="786768"/>
            <a:chOff x="907215" y="5007276"/>
            <a:chExt cx="5253037" cy="786768"/>
          </a:xfrm>
        </p:grpSpPr>
        <p:graphicFrame>
          <p:nvGraphicFramePr>
            <p:cNvPr id="72" name="对象 71"/>
            <p:cNvGraphicFramePr>
              <a:graphicFrameLocks noChangeAspect="1"/>
            </p:cNvGraphicFramePr>
            <p:nvPr/>
          </p:nvGraphicFramePr>
          <p:xfrm>
            <a:off x="907215" y="5043157"/>
            <a:ext cx="5253037" cy="750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3" name="AxMath" r:id="rId9" imgW="3555360" imgH="508680" progId="Equation.AxMath">
                    <p:embed/>
                  </p:oleObj>
                </mc:Choice>
                <mc:Fallback>
                  <p:oleObj name="AxMath" r:id="rId9" imgW="3555360" imgH="508680" progId="Equation.AxMath">
                    <p:embed/>
                    <p:pic>
                      <p:nvPicPr>
                        <p:cNvPr id="72" name="对象 7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07215" y="5043157"/>
                          <a:ext cx="5253037" cy="750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椭圆 72"/>
            <p:cNvSpPr/>
            <p:nvPr/>
          </p:nvSpPr>
          <p:spPr>
            <a:xfrm>
              <a:off x="3169933" y="5007276"/>
              <a:ext cx="576457" cy="2554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760562" y="3357752"/>
            <a:ext cx="160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(G(PO)MDP)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CCA4C4E4-A1F0-4513-9C02-333D627565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29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7BCE10A4-DCFE-4ECF-9D31-9E7144435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减小方差方法：修改值函数</a:t>
            </a:r>
          </a:p>
        </p:txBody>
      </p:sp>
    </p:spTree>
    <p:extLst>
      <p:ext uri="{BB962C8B-B14F-4D97-AF65-F5344CB8AC3E}">
        <p14:creationId xmlns:p14="http://schemas.microsoft.com/office/powerpoint/2010/main" val="284076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202" name="Text Box 3"/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提纲 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A3F9BE-C500-48C6-8829-408F92FA9CBD}"/>
              </a:ext>
            </a:extLst>
          </p:cNvPr>
          <p:cNvSpPr txBox="1"/>
          <p:nvPr/>
        </p:nvSpPr>
        <p:spPr>
          <a:xfrm>
            <a:off x="1847528" y="138209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4ECB2E-3295-432F-9D23-596071C4144D}"/>
              </a:ext>
            </a:extLst>
          </p:cNvPr>
          <p:cNvSpPr txBox="1"/>
          <p:nvPr/>
        </p:nvSpPr>
        <p:spPr>
          <a:xfrm>
            <a:off x="1847528" y="261645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有限差分策略梯度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C49024-4E2F-4C2E-8505-D0D361E6AC07}"/>
              </a:ext>
            </a:extLst>
          </p:cNvPr>
          <p:cNvSpPr txBox="1"/>
          <p:nvPr/>
        </p:nvSpPr>
        <p:spPr>
          <a:xfrm>
            <a:off x="1847528" y="385082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蒙特卡洛策略梯度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704087-117E-4378-B8E3-5972EFB02CDD}"/>
              </a:ext>
            </a:extLst>
          </p:cNvPr>
          <p:cNvSpPr txBox="1"/>
          <p:nvPr/>
        </p:nvSpPr>
        <p:spPr>
          <a:xfrm>
            <a:off x="1839659" y="5085184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Actor-Critic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策略梯度</a:t>
            </a:r>
          </a:p>
        </p:txBody>
      </p:sp>
    </p:spTree>
    <p:extLst>
      <p:ext uri="{BB962C8B-B14F-4D97-AF65-F5344CB8AC3E}">
        <p14:creationId xmlns:p14="http://schemas.microsoft.com/office/powerpoint/2010/main" val="4823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7"/>
    </mc:Choice>
    <mc:Fallback xmlns="">
      <p:transition spd="slow" advTm="277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202" name="Text Box 3"/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提纲 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A3F9BE-C500-48C6-8829-408F92FA9CBD}"/>
              </a:ext>
            </a:extLst>
          </p:cNvPr>
          <p:cNvSpPr txBox="1"/>
          <p:nvPr/>
        </p:nvSpPr>
        <p:spPr>
          <a:xfrm>
            <a:off x="1847528" y="138209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4ECB2E-3295-432F-9D23-596071C4144D}"/>
              </a:ext>
            </a:extLst>
          </p:cNvPr>
          <p:cNvSpPr txBox="1"/>
          <p:nvPr/>
        </p:nvSpPr>
        <p:spPr>
          <a:xfrm>
            <a:off x="1847528" y="261645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有限差分策略梯度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C49024-4E2F-4C2E-8505-D0D361E6AC07}"/>
              </a:ext>
            </a:extLst>
          </p:cNvPr>
          <p:cNvSpPr txBox="1"/>
          <p:nvPr/>
        </p:nvSpPr>
        <p:spPr>
          <a:xfrm>
            <a:off x="1847528" y="385082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蒙特卡洛策略梯度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704087-117E-4378-B8E3-5972EFB02CDD}"/>
              </a:ext>
            </a:extLst>
          </p:cNvPr>
          <p:cNvSpPr txBox="1"/>
          <p:nvPr/>
        </p:nvSpPr>
        <p:spPr>
          <a:xfrm>
            <a:off x="1839659" y="5085184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Actor-Critic</a:t>
            </a:r>
            <a:r>
              <a:rPr lang="zh-CN" altLang="en-US" sz="28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策略梯度</a:t>
            </a:r>
          </a:p>
        </p:txBody>
      </p:sp>
    </p:spTree>
    <p:extLst>
      <p:ext uri="{BB962C8B-B14F-4D97-AF65-F5344CB8AC3E}">
        <p14:creationId xmlns:p14="http://schemas.microsoft.com/office/powerpoint/2010/main" val="233037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7"/>
    </mc:Choice>
    <mc:Fallback xmlns="">
      <p:transition spd="slow" advTm="2777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91A3D61-FA7C-45A2-96DD-A36354EFEEE4}"/>
              </a:ext>
            </a:extLst>
          </p:cNvPr>
          <p:cNvGrpSpPr/>
          <p:nvPr/>
        </p:nvGrpSpPr>
        <p:grpSpPr>
          <a:xfrm>
            <a:off x="683244" y="1426675"/>
            <a:ext cx="5037048" cy="1105385"/>
            <a:chOff x="904125" y="1640912"/>
            <a:chExt cx="5037048" cy="110538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81FBD6D-07E0-4587-B662-454F2DE31F96}"/>
                </a:ext>
              </a:extLst>
            </p:cNvPr>
            <p:cNvSpPr txBox="1"/>
            <p:nvPr/>
          </p:nvSpPr>
          <p:spPr>
            <a:xfrm>
              <a:off x="904125" y="1640912"/>
              <a:ext cx="34623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强化学习的目标函数：</a:t>
              </a: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AFC23814-DA2D-4EAD-BBBA-7E82ECA712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1858" y="2228909"/>
            <a:ext cx="3149315" cy="517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90" name="Equation" r:id="rId3" imgW="1777680" imgH="291960" progId="Equation.DSMT4">
                    <p:embed/>
                  </p:oleObj>
                </mc:Choice>
                <mc:Fallback>
                  <p:oleObj name="Equation" r:id="rId3" imgW="1777680" imgH="29196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AFC23814-DA2D-4EAD-BBBA-7E82ECA712D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91858" y="2228909"/>
                          <a:ext cx="3149315" cy="5173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F38562-568C-4EA5-958F-A89D2057DFCA}"/>
              </a:ext>
            </a:extLst>
          </p:cNvPr>
          <p:cNvGrpSpPr/>
          <p:nvPr/>
        </p:nvGrpSpPr>
        <p:grpSpPr>
          <a:xfrm>
            <a:off x="621139" y="2945873"/>
            <a:ext cx="8254882" cy="444561"/>
            <a:chOff x="508974" y="2904164"/>
            <a:chExt cx="8254882" cy="44456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7488F0F-5D1E-40E9-9999-4B90F07CFB43}"/>
                </a:ext>
              </a:extLst>
            </p:cNvPr>
            <p:cNvSpPr txBox="1"/>
            <p:nvPr/>
          </p:nvSpPr>
          <p:spPr>
            <a:xfrm>
              <a:off x="508974" y="2938666"/>
              <a:ext cx="6580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如果表示从状态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经时间步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t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转移到状态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s’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的概率为：</a:t>
              </a:r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5A36BC98-A5E6-4891-B60C-48449B304C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91117" y="2904164"/>
            <a:ext cx="1972739" cy="444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91" name="Equation" r:id="rId5" imgW="901440" imgH="203040" progId="Equation.DSMT4">
                    <p:embed/>
                  </p:oleObj>
                </mc:Choice>
                <mc:Fallback>
                  <p:oleObj name="Equation" r:id="rId5" imgW="901440" imgH="20304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5A36BC98-A5E6-4891-B60C-48449B304CB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91117" y="2904164"/>
                          <a:ext cx="1972739" cy="4445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B46D24-CC87-4236-9544-718BA7982049}"/>
              </a:ext>
            </a:extLst>
          </p:cNvPr>
          <p:cNvGrpSpPr/>
          <p:nvPr/>
        </p:nvGrpSpPr>
        <p:grpSpPr>
          <a:xfrm>
            <a:off x="621139" y="3775690"/>
            <a:ext cx="8642729" cy="552954"/>
            <a:chOff x="508974" y="3466115"/>
            <a:chExt cx="8642729" cy="55295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8D484CF-381E-47B5-B59A-A9D7E5B2DBA2}"/>
                </a:ext>
              </a:extLst>
            </p:cNvPr>
            <p:cNvSpPr txBox="1"/>
            <p:nvPr/>
          </p:nvSpPr>
          <p:spPr>
            <a:xfrm>
              <a:off x="508974" y="3519225"/>
              <a:ext cx="4140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我们也可以表示折扣状态分布为：</a:t>
              </a: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6DAA05DC-09C0-4736-B711-5B8D9CB695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30532" y="3466115"/>
            <a:ext cx="4721171" cy="552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92" name="Equation" r:id="rId7" imgW="2603160" imgH="304560" progId="Equation.DSMT4">
                    <p:embed/>
                  </p:oleObj>
                </mc:Choice>
                <mc:Fallback>
                  <p:oleObj name="Equation" r:id="rId7" imgW="2603160" imgH="30456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6DAA05DC-09C0-4736-B711-5B8D9CB695A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30532" y="3466115"/>
                          <a:ext cx="4721171" cy="5529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1B9A226-98A6-4CC3-BB84-9BA259B11181}"/>
              </a:ext>
            </a:extLst>
          </p:cNvPr>
          <p:cNvGrpSpPr/>
          <p:nvPr/>
        </p:nvGrpSpPr>
        <p:grpSpPr>
          <a:xfrm>
            <a:off x="621139" y="4654595"/>
            <a:ext cx="7275616" cy="528637"/>
            <a:chOff x="508974" y="4199518"/>
            <a:chExt cx="7275616" cy="52863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0D05B38-53D3-4685-AC21-DFC6E2037ED0}"/>
                </a:ext>
              </a:extLst>
            </p:cNvPr>
            <p:cNvSpPr txBox="1"/>
            <p:nvPr/>
          </p:nvSpPr>
          <p:spPr>
            <a:xfrm>
              <a:off x="508974" y="4231938"/>
              <a:ext cx="4140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强化学习目标可以写为：</a:t>
              </a: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B3F6F767-7A86-44DC-83A3-248CFEEC82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1665" y="4199518"/>
            <a:ext cx="4352925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93" name="Equation" r:id="rId9" imgW="2400120" imgH="291960" progId="Equation.DSMT4">
                    <p:embed/>
                  </p:oleObj>
                </mc:Choice>
                <mc:Fallback>
                  <p:oleObj name="Equation" r:id="rId9" imgW="2400120" imgH="29196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B3F6F767-7A86-44DC-83A3-248CFEEC825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31665" y="4199518"/>
                          <a:ext cx="4352925" cy="528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7039E4F2-B6A2-4CFB-92FD-672F95D97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31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3E14934E-24F7-444F-91D1-873F001D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强化学习的目标函数</a:t>
            </a:r>
          </a:p>
        </p:txBody>
      </p:sp>
    </p:spTree>
    <p:extLst>
      <p:ext uri="{BB962C8B-B14F-4D97-AF65-F5344CB8AC3E}">
        <p14:creationId xmlns:p14="http://schemas.microsoft.com/office/powerpoint/2010/main" val="87671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06EB40-89E1-4BF0-A25C-B690F4E0EA5E}"/>
              </a:ext>
            </a:extLst>
          </p:cNvPr>
          <p:cNvSpPr txBox="1"/>
          <p:nvPr/>
        </p:nvSpPr>
        <p:spPr>
          <a:xfrm>
            <a:off x="1149700" y="1979270"/>
            <a:ext cx="3184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策略梯度理论：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E1D9657-0F9D-4908-AB6A-797F6617862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47386" y="2537480"/>
          <a:ext cx="554037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Equation" r:id="rId3" imgW="2895480" imgH="609480" progId="Equation.DSMT4">
                  <p:embed/>
                </p:oleObj>
              </mc:Choice>
              <mc:Fallback>
                <p:oleObj name="Equation" r:id="rId3" imgW="2895480" imgH="609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E1D9657-0F9D-4908-AB6A-797F661786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386" y="2537480"/>
                        <a:ext cx="5540375" cy="116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4F4A8FA-DE35-434F-91B0-2068A1D57B94}"/>
              </a:ext>
            </a:extLst>
          </p:cNvPr>
          <p:cNvSpPr txBox="1"/>
          <p:nvPr/>
        </p:nvSpPr>
        <p:spPr>
          <a:xfrm>
            <a:off x="1149700" y="3796113"/>
            <a:ext cx="9092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策略梯度很简单，尽管分布依赖于参数，但是策略梯度并不依赖于状态的分布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BEF8C23-DA1A-46AD-80ED-859F307DE022}"/>
              </a:ext>
            </a:extLst>
          </p:cNvPr>
          <p:cNvGrpSpPr/>
          <p:nvPr/>
        </p:nvGrpSpPr>
        <p:grpSpPr>
          <a:xfrm>
            <a:off x="1149700" y="1402513"/>
            <a:ext cx="7275616" cy="528637"/>
            <a:chOff x="508974" y="4199518"/>
            <a:chExt cx="7275616" cy="52863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A6EAE74-77B5-425A-A537-D241E11FE4BD}"/>
                </a:ext>
              </a:extLst>
            </p:cNvPr>
            <p:cNvSpPr txBox="1"/>
            <p:nvPr/>
          </p:nvSpPr>
          <p:spPr>
            <a:xfrm>
              <a:off x="508974" y="4231938"/>
              <a:ext cx="4140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强化学习目标可以写为：</a:t>
              </a: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447D4AAE-EDF9-41A5-80EB-078F34AD5D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1665" y="4199518"/>
            <a:ext cx="4352925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7" name="Equation" r:id="rId5" imgW="2400120" imgH="291960" progId="Equation.DSMT4">
                    <p:embed/>
                  </p:oleObj>
                </mc:Choice>
                <mc:Fallback>
                  <p:oleObj name="Equation" r:id="rId5" imgW="2400120" imgH="29196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447D4AAE-EDF9-41A5-80EB-078F34AD5DA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31665" y="4199518"/>
                          <a:ext cx="4352925" cy="528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FD11F94-E937-4FF2-BCB4-196C7FAE0E67}"/>
              </a:ext>
            </a:extLst>
          </p:cNvPr>
          <p:cNvSpPr txBox="1"/>
          <p:nvPr/>
        </p:nvSpPr>
        <p:spPr>
          <a:xfrm>
            <a:off x="1149700" y="4439151"/>
            <a:ext cx="542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还没有解决的问题：如何估计行为值函数？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52E7F71-F03F-4A80-8AAF-3A9B918C6F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32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AE71E3EB-21C1-4036-87D0-C028B61E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随机策略梯度理论</a:t>
            </a:r>
          </a:p>
          <a:p>
            <a:pPr algn="ctr"/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68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DC87880-A8B3-4AD6-8880-D4BADD161CB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91886" y="1468876"/>
          <a:ext cx="554037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Equation" r:id="rId3" imgW="2895480" imgH="609480" progId="Equation.DSMT4">
                  <p:embed/>
                </p:oleObj>
              </mc:Choice>
              <mc:Fallback>
                <p:oleObj name="Equation" r:id="rId3" imgW="2895480" imgH="609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DC87880-A8B3-4AD6-8880-D4BADD161C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1886" y="1468876"/>
                        <a:ext cx="5540375" cy="116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44667FD-BFB7-4FFD-A712-D9FCAE61A947}"/>
              </a:ext>
            </a:extLst>
          </p:cNvPr>
          <p:cNvSpPr txBox="1"/>
          <p:nvPr/>
        </p:nvSpPr>
        <p:spPr>
          <a:xfrm>
            <a:off x="44933" y="1381413"/>
            <a:ext cx="287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如何估计行为值函数？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A23726-A5BF-4A24-B90B-04A8A52D221B}"/>
              </a:ext>
            </a:extLst>
          </p:cNvPr>
          <p:cNvSpPr txBox="1"/>
          <p:nvPr/>
        </p:nvSpPr>
        <p:spPr>
          <a:xfrm>
            <a:off x="43079" y="2048324"/>
            <a:ext cx="5112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如果不用估计值，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REINFORCE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算法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D8CCF04-6907-4081-B29D-22CED9CF6975}"/>
              </a:ext>
            </a:extLst>
          </p:cNvPr>
          <p:cNvGrpSpPr/>
          <p:nvPr/>
        </p:nvGrpSpPr>
        <p:grpSpPr>
          <a:xfrm>
            <a:off x="0" y="3114476"/>
            <a:ext cx="8462073" cy="1405193"/>
            <a:chOff x="268791" y="4185872"/>
            <a:chExt cx="8462073" cy="140519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2E0B21-CF36-4EDD-89BC-AAB93BCCAC63}"/>
                </a:ext>
              </a:extLst>
            </p:cNvPr>
            <p:cNvSpPr txBox="1"/>
            <p:nvPr/>
          </p:nvSpPr>
          <p:spPr>
            <a:xfrm>
              <a:off x="268791" y="4185872"/>
              <a:ext cx="8462073" cy="1405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2.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如果用函数逼近的方法来估计值函数，则称为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Actor-Critic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框架。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Actor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调整策略网络的参数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Critic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调整行为值函数网络的参数</a:t>
              </a: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300A5D80-2796-4DC9-BEC2-9F422A99D3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0574" y="4733624"/>
            <a:ext cx="311007" cy="373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35" name="Equation" r:id="rId5" imgW="190440" imgH="228600" progId="Equation.DSMT4">
                    <p:embed/>
                  </p:oleObj>
                </mc:Choice>
                <mc:Fallback>
                  <p:oleObj name="Equation" r:id="rId5" imgW="190440" imgH="22860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300A5D80-2796-4DC9-BEC2-9F422A99D3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70574" y="4733624"/>
                          <a:ext cx="311007" cy="3732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5210B21B-CE7E-4DB4-8626-83EC060EEF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2573" y="5189908"/>
            <a:ext cx="792944" cy="331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36" name="Equation" r:id="rId7" imgW="545760" imgH="228600" progId="Equation.DSMT4">
                    <p:embed/>
                  </p:oleObj>
                </mc:Choice>
                <mc:Fallback>
                  <p:oleObj name="Equation" r:id="rId7" imgW="545760" imgH="22860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5210B21B-CE7E-4DB4-8626-83EC060EEFE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12573" y="5189908"/>
                          <a:ext cx="792944" cy="3319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4F6E743-797D-4428-9102-23B0E4414C0D}"/>
              </a:ext>
            </a:extLst>
          </p:cNvPr>
          <p:cNvSpPr txBox="1"/>
          <p:nvPr/>
        </p:nvSpPr>
        <p:spPr>
          <a:xfrm>
            <a:off x="102516" y="4909094"/>
            <a:ext cx="11945009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一般情况下，带入一个函数逼近器来代替行为值函数会引入偏差。与策略相容的无偏差的函数逼近器称为相容函数。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4F8EB42-D574-470E-93EE-6461D165F2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33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176CB66-BA26-4020-9E34-CD423918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随机策略梯度理论</a:t>
            </a:r>
          </a:p>
        </p:txBody>
      </p:sp>
    </p:spTree>
    <p:extLst>
      <p:ext uri="{BB962C8B-B14F-4D97-AF65-F5344CB8AC3E}">
        <p14:creationId xmlns:p14="http://schemas.microsoft.com/office/powerpoint/2010/main" val="66788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F3BAC75-74AD-44B5-A0B2-34AAF038A1D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5503" y="1728856"/>
          <a:ext cx="554037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3" imgW="2895480" imgH="609480" progId="Equation.DSMT4">
                  <p:embed/>
                </p:oleObj>
              </mc:Choice>
              <mc:Fallback>
                <p:oleObj name="Equation" r:id="rId3" imgW="2895480" imgH="609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F3BAC75-74AD-44B5-A0B2-34AAF038A1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503" y="1728856"/>
                        <a:ext cx="5540375" cy="116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F473726-4205-4AEF-989C-6942CABBEAE1}"/>
              </a:ext>
            </a:extLst>
          </p:cNvPr>
          <p:cNvSpPr txBox="1"/>
          <p:nvPr/>
        </p:nvSpPr>
        <p:spPr>
          <a:xfrm>
            <a:off x="502763" y="1144912"/>
            <a:ext cx="247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策略梯度：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0D9FB87-FEFC-447C-9914-57E873936FFB}"/>
              </a:ext>
            </a:extLst>
          </p:cNvPr>
          <p:cNvGrpSpPr/>
          <p:nvPr/>
        </p:nvGrpSpPr>
        <p:grpSpPr>
          <a:xfrm>
            <a:off x="328014" y="3134512"/>
            <a:ext cx="9296115" cy="1215237"/>
            <a:chOff x="372708" y="3182455"/>
            <a:chExt cx="9296115" cy="1215237"/>
          </a:xfrm>
        </p:grpSpPr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03A87E47-B277-4B5D-A0FB-2871600D83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5665" y="3996276"/>
            <a:ext cx="2978930" cy="401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3" name="Equation" r:id="rId5" imgW="1790640" imgH="241200" progId="Equation.DSMT4">
                    <p:embed/>
                  </p:oleObj>
                </mc:Choice>
                <mc:Fallback>
                  <p:oleObj name="Equation" r:id="rId5" imgW="1790640" imgH="241200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03A87E47-B277-4B5D-A0FB-2871600D836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55665" y="3996276"/>
                          <a:ext cx="2978930" cy="4014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8D8698D-3D99-497F-824D-3AEDC948A4DB}"/>
                </a:ext>
              </a:extLst>
            </p:cNvPr>
            <p:cNvGrpSpPr/>
            <p:nvPr/>
          </p:nvGrpSpPr>
          <p:grpSpPr>
            <a:xfrm>
              <a:off x="372708" y="3182455"/>
              <a:ext cx="9296115" cy="943528"/>
              <a:chOff x="482884" y="3429000"/>
              <a:chExt cx="9296115" cy="943528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103D6F2-B44A-4B4A-8B5A-2451C992E67C}"/>
                  </a:ext>
                </a:extLst>
              </p:cNvPr>
              <p:cNvSpPr txBox="1"/>
              <p:nvPr/>
            </p:nvSpPr>
            <p:spPr>
              <a:xfrm>
                <a:off x="482884" y="3429000"/>
                <a:ext cx="9296115" cy="943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将真正的行为值函数       用函数来逼近，用来逼近的函数应该满足以下相容性条件：</a:t>
                </a:r>
              </a:p>
            </p:txBody>
          </p:sp>
          <p:graphicFrame>
            <p:nvGraphicFramePr>
              <p:cNvPr id="8" name="对象 7">
                <a:extLst>
                  <a:ext uri="{FF2B5EF4-FFF2-40B4-BE49-F238E27FC236}">
                    <a16:creationId xmlns:a16="http://schemas.microsoft.com/office/drawing/2014/main" id="{FF1F06BA-F879-4184-A399-0E9DA13461F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08291" y="3511996"/>
              <a:ext cx="757550" cy="317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64" name="Equation" r:id="rId7" imgW="545760" imgH="228600" progId="Equation.DSMT4">
                      <p:embed/>
                    </p:oleObj>
                  </mc:Choice>
                  <mc:Fallback>
                    <p:oleObj name="Equation" r:id="rId7" imgW="545760" imgH="228600" progId="Equation.DSMT4">
                      <p:embed/>
                      <p:pic>
                        <p:nvPicPr>
                          <p:cNvPr id="8" name="对象 7">
                            <a:extLst>
                              <a:ext uri="{FF2B5EF4-FFF2-40B4-BE49-F238E27FC236}">
                                <a16:creationId xmlns:a16="http://schemas.microsoft.com/office/drawing/2014/main" id="{FF1F06BA-F879-4184-A399-0E9DA13461F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08291" y="3511996"/>
                            <a:ext cx="757550" cy="31711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81FC871-D47F-45CA-9A4A-D662E7ECC180}"/>
              </a:ext>
            </a:extLst>
          </p:cNvPr>
          <p:cNvGrpSpPr/>
          <p:nvPr/>
        </p:nvGrpSpPr>
        <p:grpSpPr>
          <a:xfrm>
            <a:off x="348609" y="4917321"/>
            <a:ext cx="7612825" cy="492498"/>
            <a:chOff x="328731" y="5225434"/>
            <a:chExt cx="7612825" cy="492498"/>
          </a:xfrm>
        </p:grpSpPr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E39478D5-D8B8-4874-BAD4-CE6F2DF783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1896" y="5225434"/>
            <a:ext cx="4389660" cy="492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5" name="Equation" r:id="rId9" imgW="2603160" imgH="291960" progId="Equation.DSMT4">
                    <p:embed/>
                  </p:oleObj>
                </mc:Choice>
                <mc:Fallback>
                  <p:oleObj name="Equation" r:id="rId9" imgW="2603160" imgH="29196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E39478D5-D8B8-4874-BAD4-CE6F2DF7835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51896" y="5225434"/>
                          <a:ext cx="4389660" cy="4924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2793886-0A89-4C29-ADC3-3314CC26BC8C}"/>
                </a:ext>
              </a:extLst>
            </p:cNvPr>
            <p:cNvSpPr txBox="1"/>
            <p:nvPr/>
          </p:nvSpPr>
          <p:spPr>
            <a:xfrm>
              <a:off x="328731" y="5225434"/>
              <a:ext cx="2978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W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使得如下目标函数最小：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8A9F4882-2A3B-44F3-9F97-D5A1C79C23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34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E02B882D-3F28-4872-B2FC-212E50FEA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随机策略梯度的相容函数</a:t>
            </a:r>
          </a:p>
        </p:txBody>
      </p:sp>
    </p:spTree>
    <p:extLst>
      <p:ext uri="{BB962C8B-B14F-4D97-AF65-F5344CB8AC3E}">
        <p14:creationId xmlns:p14="http://schemas.microsoft.com/office/powerpoint/2010/main" val="33710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248960-B686-4992-B3BD-869FEEA610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F6937-5351-40FD-8B5A-24A788066576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CFF162-79D2-4B02-9779-918F0DC7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920476"/>
            <a:ext cx="9768408" cy="54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56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5B139B8-4174-47CA-8D03-541078858548}"/>
              </a:ext>
            </a:extLst>
          </p:cNvPr>
          <p:cNvGrpSpPr/>
          <p:nvPr/>
        </p:nvGrpSpPr>
        <p:grpSpPr>
          <a:xfrm>
            <a:off x="462672" y="1356300"/>
            <a:ext cx="1684962" cy="400110"/>
            <a:chOff x="472611" y="1664413"/>
            <a:chExt cx="1684962" cy="40011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861F3DA-125C-4570-ADCB-21959974EFBC}"/>
                </a:ext>
              </a:extLst>
            </p:cNvPr>
            <p:cNvSpPr txBox="1"/>
            <p:nvPr/>
          </p:nvSpPr>
          <p:spPr>
            <a:xfrm>
              <a:off x="472611" y="1664413"/>
              <a:ext cx="1684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采样策略为</a:t>
              </a:r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A5874D43-25D2-4F6B-A564-7C559D2795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5890" y="1688946"/>
            <a:ext cx="281683" cy="375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6" name="Equation" r:id="rId3" imgW="152280" imgH="203040" progId="Equation.DSMT4">
                    <p:embed/>
                  </p:oleObj>
                </mc:Choice>
                <mc:Fallback>
                  <p:oleObj name="Equation" r:id="rId3" imgW="152280" imgH="20304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A5874D43-25D2-4F6B-A564-7C559D2795A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75890" y="1688946"/>
                          <a:ext cx="281683" cy="3755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FCE4D8-25A1-48C3-9CAF-C2636A383507}"/>
              </a:ext>
            </a:extLst>
          </p:cNvPr>
          <p:cNvGrpSpPr/>
          <p:nvPr/>
        </p:nvGrpSpPr>
        <p:grpSpPr>
          <a:xfrm>
            <a:off x="2342843" y="1380833"/>
            <a:ext cx="2373330" cy="400110"/>
            <a:chOff x="2352782" y="1688946"/>
            <a:chExt cx="2373330" cy="40011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077001E-3D8F-4F2D-9BFD-E1FF6A7178F6}"/>
                </a:ext>
              </a:extLst>
            </p:cNvPr>
            <p:cNvSpPr txBox="1"/>
            <p:nvPr/>
          </p:nvSpPr>
          <p:spPr>
            <a:xfrm>
              <a:off x="2352782" y="1688946"/>
              <a:ext cx="2373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要评估的策略为</a:t>
              </a:r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AE13D369-3A53-401D-87DA-8407514409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6117" y="1769259"/>
            <a:ext cx="319797" cy="3197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7" name="Equation" r:id="rId5" imgW="139680" imgH="139680" progId="Equation.DSMT4">
                    <p:embed/>
                  </p:oleObj>
                </mc:Choice>
                <mc:Fallback>
                  <p:oleObj name="Equation" r:id="rId5" imgW="139680" imgH="13968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AE13D369-3A53-401D-87DA-84075144094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76117" y="1769259"/>
                          <a:ext cx="319797" cy="3197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763FC93-EC58-463D-9FD1-37A1B820185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73595" y="4657667"/>
          <a:ext cx="57118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name="AxMath" r:id="rId7" imgW="3396600" imgH="446760" progId="Equation.AxMath">
                  <p:embed/>
                </p:oleObj>
              </mc:Choice>
              <mc:Fallback>
                <p:oleObj name="AxMath" r:id="rId7" imgW="3396600" imgH="4467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763FC93-EC58-463D-9FD1-37A1B8201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3595" y="4657667"/>
                        <a:ext cx="5711825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C9A121E-38C6-4FEF-8CF6-63D551D0CD7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19180" y="2543282"/>
          <a:ext cx="4421027" cy="12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9" name="Equation" r:id="rId9" imgW="2184120" imgH="609480" progId="Equation.DSMT4">
                  <p:embed/>
                </p:oleObj>
              </mc:Choice>
              <mc:Fallback>
                <p:oleObj name="Equation" r:id="rId9" imgW="2184120" imgH="609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C9A121E-38C6-4FEF-8CF6-63D551D0CD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9180" y="2543282"/>
                        <a:ext cx="4421027" cy="123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96A3114-F5B7-4A96-8928-FF9B1C73CE7A}"/>
              </a:ext>
            </a:extLst>
          </p:cNvPr>
          <p:cNvSpPr txBox="1"/>
          <p:nvPr/>
        </p:nvSpPr>
        <p:spPr>
          <a:xfrm>
            <a:off x="519180" y="1949791"/>
            <a:ext cx="3256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目标函数为：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0B8900-6CA2-4B73-9F5E-4FC2678E9030}"/>
              </a:ext>
            </a:extLst>
          </p:cNvPr>
          <p:cNvSpPr txBox="1"/>
          <p:nvPr/>
        </p:nvSpPr>
        <p:spPr>
          <a:xfrm>
            <a:off x="519180" y="4017307"/>
            <a:ext cx="3256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Off-policy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策略梯度为：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1C39864-7406-4B7D-83A1-09CA695E8C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47200" y="33265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BE3655-C8C7-4CE7-8AE7-0D56120CCD03}" type="slidenum">
              <a:rPr lang="en-US" altLang="zh-CN">
                <a:latin typeface="Times New Roman" panose="02020603050405020304" pitchFamily="18" charset="0"/>
              </a:rPr>
              <a:pPr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F961113E-B07C-4167-AACD-3409CFB3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随机 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Off-policy Actor-Critic</a:t>
            </a:r>
          </a:p>
        </p:txBody>
      </p:sp>
    </p:spTree>
    <p:extLst>
      <p:ext uri="{BB962C8B-B14F-4D97-AF65-F5344CB8AC3E}">
        <p14:creationId xmlns:p14="http://schemas.microsoft.com/office/powerpoint/2010/main" val="260215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A6C9B6-28ED-43C3-9F77-281A3E4F44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F6937-5351-40FD-8B5A-24A788066576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D59085E-CD14-4EFA-B8C9-3F9953749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200" y="332656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4BE3655-C8C7-4CE7-8AE7-0D56120CCD03}" type="slidenum">
              <a:rPr lang="en-US" altLang="zh-CN" smtClean="0">
                <a:latin typeface="Times New Roman" panose="02020603050405020304" pitchFamily="18" charset="0"/>
              </a:rPr>
              <a:pPr/>
              <a:t>37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1932C90-50D7-4578-8A59-CE80EC231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作业 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D7DCC6-628B-48E6-89BA-D495A9E3B23A}"/>
              </a:ext>
            </a:extLst>
          </p:cNvPr>
          <p:cNvSpPr txBox="1"/>
          <p:nvPr/>
        </p:nvSpPr>
        <p:spPr>
          <a:xfrm>
            <a:off x="496088" y="1271866"/>
            <a:ext cx="709325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阅读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《Reinforcement Learning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 Introduction》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7507DE-AF72-4631-807C-5EDEF53B3E2B}"/>
              </a:ext>
            </a:extLst>
          </p:cNvPr>
          <p:cNvSpPr txBox="1"/>
          <p:nvPr/>
        </p:nvSpPr>
        <p:spPr>
          <a:xfrm>
            <a:off x="496085" y="2132323"/>
            <a:ext cx="709325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利用策略梯度的方法控制倒立摆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FC3DB12-B3BE-4BB2-9935-4022B6ECE19C}"/>
              </a:ext>
            </a:extLst>
          </p:cNvPr>
          <p:cNvGrpSpPr/>
          <p:nvPr/>
        </p:nvGrpSpPr>
        <p:grpSpPr>
          <a:xfrm>
            <a:off x="7692919" y="1883609"/>
            <a:ext cx="3639846" cy="2681057"/>
            <a:chOff x="5459767" y="2201662"/>
            <a:chExt cx="5521912" cy="383515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954202E-76A6-484A-AA71-432292630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32" t="6008" r="1187" b="1416"/>
            <a:stretch/>
          </p:blipFill>
          <p:spPr>
            <a:xfrm>
              <a:off x="5459767" y="2218668"/>
              <a:ext cx="5521912" cy="3818148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DCE1483-101C-41EB-AD4D-3372550632A8}"/>
                </a:ext>
              </a:extLst>
            </p:cNvPr>
            <p:cNvSpPr/>
            <p:nvPr/>
          </p:nvSpPr>
          <p:spPr>
            <a:xfrm>
              <a:off x="5459767" y="2201662"/>
              <a:ext cx="5504155" cy="3826276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1479DEC-04CF-45D3-B000-8F29B5174D69}"/>
              </a:ext>
            </a:extLst>
          </p:cNvPr>
          <p:cNvSpPr txBox="1"/>
          <p:nvPr/>
        </p:nvSpPr>
        <p:spPr>
          <a:xfrm>
            <a:off x="413893" y="3814159"/>
            <a:ext cx="709325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利用策略梯度的方法解决闲聊机器人对话生成问题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AC5319-2F58-4C2B-B33A-077ABFEE886E}"/>
              </a:ext>
            </a:extLst>
          </p:cNvPr>
          <p:cNvSpPr txBox="1"/>
          <p:nvPr/>
        </p:nvSpPr>
        <p:spPr>
          <a:xfrm>
            <a:off x="413893" y="2973241"/>
            <a:ext cx="709325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利用策略梯度的方法解决其他问题。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2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164AEB-89A4-4E7D-B139-0D34CF5D01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F6937-5351-40FD-8B5A-24A788066576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6BCBD2F-5747-4660-99DF-7029A78F2753}"/>
              </a:ext>
            </a:extLst>
          </p:cNvPr>
          <p:cNvCxnSpPr>
            <a:cxnSpLocks/>
          </p:cNvCxnSpPr>
          <p:nvPr/>
        </p:nvCxnSpPr>
        <p:spPr>
          <a:xfrm flipH="1">
            <a:off x="5930429" y="1148384"/>
            <a:ext cx="50458" cy="4256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70757CB-42AD-4D59-A3CB-B6E00A1E9C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768746"/>
              </p:ext>
            </p:extLst>
          </p:nvPr>
        </p:nvGraphicFramePr>
        <p:xfrm>
          <a:off x="1087092" y="5267256"/>
          <a:ext cx="28733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30" name="AxMath" r:id="rId3" imgW="1653120" imgH="320040" progId="Equation.AxMath">
                  <p:embed/>
                </p:oleObj>
              </mc:Choice>
              <mc:Fallback>
                <p:oleObj name="AxMath" r:id="rId3" imgW="1653120" imgH="320040" progId="Equation.AxMath">
                  <p:embed/>
                  <p:pic>
                    <p:nvPicPr>
                      <p:cNvPr id="78" name="对象 77">
                        <a:extLst>
                          <a:ext uri="{FF2B5EF4-FFF2-40B4-BE49-F238E27FC236}">
                            <a16:creationId xmlns:a16="http://schemas.microsoft.com/office/drawing/2014/main" id="{A9E0AFAA-AAD8-477B-81E8-D64E126A06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7092" y="5267256"/>
                        <a:ext cx="2873375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A9A510E-B716-47AD-A146-0254D891B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727" y="2033392"/>
            <a:ext cx="5205695" cy="292859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5C73F21-CC52-4528-82F0-9085BD27918A}"/>
              </a:ext>
            </a:extLst>
          </p:cNvPr>
          <p:cNvGrpSpPr/>
          <p:nvPr/>
        </p:nvGrpSpPr>
        <p:grpSpPr>
          <a:xfrm>
            <a:off x="788462" y="1577874"/>
            <a:ext cx="4168462" cy="3531840"/>
            <a:chOff x="121174" y="1453025"/>
            <a:chExt cx="4456358" cy="381045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396A5FD-A2A7-4FCE-B6DD-5F7102483417}"/>
                </a:ext>
              </a:extLst>
            </p:cNvPr>
            <p:cNvGrpSpPr/>
            <p:nvPr/>
          </p:nvGrpSpPr>
          <p:grpSpPr>
            <a:xfrm>
              <a:off x="121174" y="1453025"/>
              <a:ext cx="4456358" cy="3810456"/>
              <a:chOff x="41275" y="1462880"/>
              <a:chExt cx="3144259" cy="2810670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0DB87A8-92E3-4A02-A0DE-DFFBC4FB26D9}"/>
                  </a:ext>
                </a:extLst>
              </p:cNvPr>
              <p:cNvSpPr/>
              <p:nvPr/>
            </p:nvSpPr>
            <p:spPr>
              <a:xfrm>
                <a:off x="452761" y="1898889"/>
                <a:ext cx="2670629" cy="23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0A349CA-F230-4F10-9026-282BB2AE5970}"/>
                  </a:ext>
                </a:extLst>
              </p:cNvPr>
              <p:cNvCxnSpPr/>
              <p:nvPr/>
            </p:nvCxnSpPr>
            <p:spPr>
              <a:xfrm>
                <a:off x="452761" y="2254928"/>
                <a:ext cx="267062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C1CEBE3C-35AC-42DA-B681-13FA0EA60356}"/>
                  </a:ext>
                </a:extLst>
              </p:cNvPr>
              <p:cNvCxnSpPr/>
              <p:nvPr/>
            </p:nvCxnSpPr>
            <p:spPr>
              <a:xfrm>
                <a:off x="452761" y="2574524"/>
                <a:ext cx="267062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0AB0008-B06E-4AC6-BE9E-8713CB3F65FA}"/>
                  </a:ext>
                </a:extLst>
              </p:cNvPr>
              <p:cNvCxnSpPr/>
              <p:nvPr/>
            </p:nvCxnSpPr>
            <p:spPr>
              <a:xfrm>
                <a:off x="452761" y="2914552"/>
                <a:ext cx="267062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9D6AA2DF-0183-49EC-AC3C-B19BC7B84206}"/>
                  </a:ext>
                </a:extLst>
              </p:cNvPr>
              <p:cNvCxnSpPr/>
              <p:nvPr/>
            </p:nvCxnSpPr>
            <p:spPr>
              <a:xfrm>
                <a:off x="452761" y="3251904"/>
                <a:ext cx="267062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692CC34-F4CE-4240-91D2-28F19719E786}"/>
                  </a:ext>
                </a:extLst>
              </p:cNvPr>
              <p:cNvCxnSpPr/>
              <p:nvPr/>
            </p:nvCxnSpPr>
            <p:spPr>
              <a:xfrm>
                <a:off x="514905" y="3566167"/>
                <a:ext cx="26706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59515CD6-1424-44C2-8100-789640E29D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761" y="3566167"/>
                <a:ext cx="267062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9F616EF-DB0E-4EDB-8F83-B074D6DD90C6}"/>
                  </a:ext>
                </a:extLst>
              </p:cNvPr>
              <p:cNvCxnSpPr/>
              <p:nvPr/>
            </p:nvCxnSpPr>
            <p:spPr>
              <a:xfrm>
                <a:off x="452761" y="3894641"/>
                <a:ext cx="267062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8525DF5D-7E7D-4FF2-8EA0-C243C288C897}"/>
                  </a:ext>
                </a:extLst>
              </p:cNvPr>
              <p:cNvCxnSpPr/>
              <p:nvPr/>
            </p:nvCxnSpPr>
            <p:spPr>
              <a:xfrm>
                <a:off x="932155" y="1898889"/>
                <a:ext cx="0" cy="23357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5F2822FE-B017-4817-AC25-C01616F7AA85}"/>
                  </a:ext>
                </a:extLst>
              </p:cNvPr>
              <p:cNvCxnSpPr/>
              <p:nvPr/>
            </p:nvCxnSpPr>
            <p:spPr>
              <a:xfrm>
                <a:off x="1420427" y="1915277"/>
                <a:ext cx="0" cy="23357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9F4C7F3D-C2A0-420B-8384-C04024BEF1BD}"/>
                  </a:ext>
                </a:extLst>
              </p:cNvPr>
              <p:cNvCxnSpPr/>
              <p:nvPr/>
            </p:nvCxnSpPr>
            <p:spPr>
              <a:xfrm>
                <a:off x="1979720" y="1915277"/>
                <a:ext cx="0" cy="23357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0D6B9E1-B9F9-4101-A437-082089E18ACE}"/>
                  </a:ext>
                </a:extLst>
              </p:cNvPr>
              <p:cNvCxnSpPr/>
              <p:nvPr/>
            </p:nvCxnSpPr>
            <p:spPr>
              <a:xfrm>
                <a:off x="2521258" y="1898889"/>
                <a:ext cx="0" cy="23357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49" name="对象 48">
                <a:extLst>
                  <a:ext uri="{FF2B5EF4-FFF2-40B4-BE49-F238E27FC236}">
                    <a16:creationId xmlns:a16="http://schemas.microsoft.com/office/drawing/2014/main" id="{41095CEC-04AB-4552-A6B5-5823832EF6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9082" y="1789598"/>
              <a:ext cx="27940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31" name="AxMath" r:id="rId6" imgW="140400" imgH="229320" progId="Equation.AxMath">
                      <p:embed/>
                    </p:oleObj>
                  </mc:Choice>
                  <mc:Fallback>
                    <p:oleObj name="AxMath" r:id="rId6" imgW="140400" imgH="229320" progId="Equation.AxMath">
                      <p:embed/>
                      <p:pic>
                        <p:nvPicPr>
                          <p:cNvPr id="31" name="对象 30">
                            <a:extLst>
                              <a:ext uri="{FF2B5EF4-FFF2-40B4-BE49-F238E27FC236}">
                                <a16:creationId xmlns:a16="http://schemas.microsoft.com/office/drawing/2014/main" id="{D35DB655-E259-47F2-977E-899DD133F72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9082" y="1789598"/>
                            <a:ext cx="279400" cy="457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对象 49">
                <a:extLst>
                  <a:ext uri="{FF2B5EF4-FFF2-40B4-BE49-F238E27FC236}">
                    <a16:creationId xmlns:a16="http://schemas.microsoft.com/office/drawing/2014/main" id="{00ACA327-C7BD-4C90-8C08-33B5BB2540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913" y="2124075"/>
              <a:ext cx="29527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32" name="AxMath" r:id="rId8" imgW="147240" imgH="229320" progId="Equation.AxMath">
                      <p:embed/>
                    </p:oleObj>
                  </mc:Choice>
                  <mc:Fallback>
                    <p:oleObj name="AxMath" r:id="rId8" imgW="147240" imgH="229320" progId="Equation.AxMath">
                      <p:embed/>
                      <p:pic>
                        <p:nvPicPr>
                          <p:cNvPr id="68" name="对象 67">
                            <a:extLst>
                              <a:ext uri="{FF2B5EF4-FFF2-40B4-BE49-F238E27FC236}">
                                <a16:creationId xmlns:a16="http://schemas.microsoft.com/office/drawing/2014/main" id="{01DDFBA2-6AF7-4C3F-9B61-63829824371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1913" y="2124075"/>
                            <a:ext cx="295275" cy="457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对象 50">
                <a:extLst>
                  <a:ext uri="{FF2B5EF4-FFF2-40B4-BE49-F238E27FC236}">
                    <a16:creationId xmlns:a16="http://schemas.microsoft.com/office/drawing/2014/main" id="{CB5BBF38-C14E-4A72-986A-7399EB9FD09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75" y="2471738"/>
              <a:ext cx="29845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33" name="AxMath" r:id="rId10" imgW="149040" imgH="229320" progId="Equation.AxMath">
                      <p:embed/>
                    </p:oleObj>
                  </mc:Choice>
                  <mc:Fallback>
                    <p:oleObj name="AxMath" r:id="rId10" imgW="149040" imgH="229320" progId="Equation.AxMath">
                      <p:embed/>
                      <p:pic>
                        <p:nvPicPr>
                          <p:cNvPr id="69" name="对象 68">
                            <a:extLst>
                              <a:ext uri="{FF2B5EF4-FFF2-40B4-BE49-F238E27FC236}">
                                <a16:creationId xmlns:a16="http://schemas.microsoft.com/office/drawing/2014/main" id="{C03B9229-1B6C-4DB4-999A-084FBA917E0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1275" y="2471738"/>
                            <a:ext cx="298450" cy="457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对象 51">
                <a:extLst>
                  <a:ext uri="{FF2B5EF4-FFF2-40B4-BE49-F238E27FC236}">
                    <a16:creationId xmlns:a16="http://schemas.microsoft.com/office/drawing/2014/main" id="{EAD51948-E512-4E47-9B07-692C823EF9B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38" y="2819400"/>
              <a:ext cx="30162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34" name="AxMath" r:id="rId12" imgW="151560" imgH="229320" progId="Equation.AxMath">
                      <p:embed/>
                    </p:oleObj>
                  </mc:Choice>
                  <mc:Fallback>
                    <p:oleObj name="AxMath" r:id="rId12" imgW="151560" imgH="229320" progId="Equation.AxMath">
                      <p:embed/>
                      <p:pic>
                        <p:nvPicPr>
                          <p:cNvPr id="70" name="对象 69">
                            <a:extLst>
                              <a:ext uri="{FF2B5EF4-FFF2-40B4-BE49-F238E27FC236}">
                                <a16:creationId xmlns:a16="http://schemas.microsoft.com/office/drawing/2014/main" id="{352377A0-D758-4399-9524-F798C94CAE8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8738" y="2819400"/>
                            <a:ext cx="301625" cy="457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对象 52">
                <a:extLst>
                  <a:ext uri="{FF2B5EF4-FFF2-40B4-BE49-F238E27FC236}">
                    <a16:creationId xmlns:a16="http://schemas.microsoft.com/office/drawing/2014/main" id="{0262A507-69F0-43F9-9215-51D6878611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1913" y="3146425"/>
              <a:ext cx="29527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35" name="AxMath" r:id="rId14" imgW="147240" imgH="229320" progId="Equation.AxMath">
                      <p:embed/>
                    </p:oleObj>
                  </mc:Choice>
                  <mc:Fallback>
                    <p:oleObj name="AxMath" r:id="rId14" imgW="147240" imgH="229320" progId="Equation.AxMath">
                      <p:embed/>
                      <p:pic>
                        <p:nvPicPr>
                          <p:cNvPr id="71" name="对象 70">
                            <a:extLst>
                              <a:ext uri="{FF2B5EF4-FFF2-40B4-BE49-F238E27FC236}">
                                <a16:creationId xmlns:a16="http://schemas.microsoft.com/office/drawing/2014/main" id="{FE0A4117-FC6F-4C70-B002-FD95C7BA015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61913" y="3146425"/>
                            <a:ext cx="295275" cy="457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53">
                <a:extLst>
                  <a:ext uri="{FF2B5EF4-FFF2-40B4-BE49-F238E27FC236}">
                    <a16:creationId xmlns:a16="http://schemas.microsoft.com/office/drawing/2014/main" id="{3388084B-6539-4198-A3EE-0DDB735D99B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0325" y="3487738"/>
              <a:ext cx="29845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36" name="AxMath" r:id="rId16" imgW="149040" imgH="229320" progId="Equation.AxMath">
                      <p:embed/>
                    </p:oleObj>
                  </mc:Choice>
                  <mc:Fallback>
                    <p:oleObj name="AxMath" r:id="rId16" imgW="149040" imgH="229320" progId="Equation.AxMath">
                      <p:embed/>
                      <p:pic>
                        <p:nvPicPr>
                          <p:cNvPr id="72" name="对象 71">
                            <a:extLst>
                              <a:ext uri="{FF2B5EF4-FFF2-40B4-BE49-F238E27FC236}">
                                <a16:creationId xmlns:a16="http://schemas.microsoft.com/office/drawing/2014/main" id="{5B1304D8-E35C-4E9A-A01F-9DB17DF56E3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60325" y="3487738"/>
                            <a:ext cx="298450" cy="457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对象 54">
                <a:extLst>
                  <a:ext uri="{FF2B5EF4-FFF2-40B4-BE49-F238E27FC236}">
                    <a16:creationId xmlns:a16="http://schemas.microsoft.com/office/drawing/2014/main" id="{6BE454C3-6CF7-4A90-9092-9C04386D31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725" y="3816350"/>
              <a:ext cx="30162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37" name="AxMath" r:id="rId18" imgW="150120" imgH="229320" progId="Equation.AxMath">
                      <p:embed/>
                    </p:oleObj>
                  </mc:Choice>
                  <mc:Fallback>
                    <p:oleObj name="AxMath" r:id="rId18" imgW="150120" imgH="229320" progId="Equation.AxMath">
                      <p:embed/>
                      <p:pic>
                        <p:nvPicPr>
                          <p:cNvPr id="73" name="对象 72">
                            <a:extLst>
                              <a:ext uri="{FF2B5EF4-FFF2-40B4-BE49-F238E27FC236}">
                                <a16:creationId xmlns:a16="http://schemas.microsoft.com/office/drawing/2014/main" id="{B7443125-D97B-420C-8014-9E1BF3A5155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85725" y="3816350"/>
                            <a:ext cx="301625" cy="457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对象 55">
                <a:extLst>
                  <a:ext uri="{FF2B5EF4-FFF2-40B4-BE49-F238E27FC236}">
                    <a16:creationId xmlns:a16="http://schemas.microsoft.com/office/drawing/2014/main" id="{29C0188E-1D45-4E5B-863F-3A63F621AE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2040" y="1462880"/>
              <a:ext cx="30797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38" name="AxMath" r:id="rId20" imgW="153720" imgH="229320" progId="Equation.AxMath">
                      <p:embed/>
                    </p:oleObj>
                  </mc:Choice>
                  <mc:Fallback>
                    <p:oleObj name="AxMath" r:id="rId20" imgW="153720" imgH="229320" progId="Equation.AxMath">
                      <p:embed/>
                      <p:pic>
                        <p:nvPicPr>
                          <p:cNvPr id="32" name="对象 31">
                            <a:extLst>
                              <a:ext uri="{FF2B5EF4-FFF2-40B4-BE49-F238E27FC236}">
                                <a16:creationId xmlns:a16="http://schemas.microsoft.com/office/drawing/2014/main" id="{43928E45-B22F-42E5-B4DE-F80FC094CE7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572040" y="1462880"/>
                            <a:ext cx="307975" cy="457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对象 56">
                <a:extLst>
                  <a:ext uri="{FF2B5EF4-FFF2-40B4-BE49-F238E27FC236}">
                    <a16:creationId xmlns:a16="http://schemas.microsoft.com/office/drawing/2014/main" id="{4C9F7CC2-7837-4FCA-8127-471B2E31CD5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54100" y="1471613"/>
              <a:ext cx="32067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39" name="AxMath" r:id="rId22" imgW="160920" imgH="229320" progId="Equation.AxMath">
                      <p:embed/>
                    </p:oleObj>
                  </mc:Choice>
                  <mc:Fallback>
                    <p:oleObj name="AxMath" r:id="rId22" imgW="160920" imgH="229320" progId="Equation.AxMath">
                      <p:embed/>
                      <p:pic>
                        <p:nvPicPr>
                          <p:cNvPr id="74" name="对象 73">
                            <a:extLst>
                              <a:ext uri="{FF2B5EF4-FFF2-40B4-BE49-F238E27FC236}">
                                <a16:creationId xmlns:a16="http://schemas.microsoft.com/office/drawing/2014/main" id="{50DF7F3C-B350-4231-A8B4-F2613877906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1054100" y="1471613"/>
                            <a:ext cx="320675" cy="457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对象 57">
                <a:extLst>
                  <a:ext uri="{FF2B5EF4-FFF2-40B4-BE49-F238E27FC236}">
                    <a16:creationId xmlns:a16="http://schemas.microsoft.com/office/drawing/2014/main" id="{BB02D1ED-78A8-4767-B3CE-345444A82B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76388" y="1482725"/>
              <a:ext cx="32385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40" name="AxMath" r:id="rId24" imgW="162360" imgH="229320" progId="Equation.AxMath">
                      <p:embed/>
                    </p:oleObj>
                  </mc:Choice>
                  <mc:Fallback>
                    <p:oleObj name="AxMath" r:id="rId24" imgW="162360" imgH="229320" progId="Equation.AxMath">
                      <p:embed/>
                      <p:pic>
                        <p:nvPicPr>
                          <p:cNvPr id="75" name="对象 74">
                            <a:extLst>
                              <a:ext uri="{FF2B5EF4-FFF2-40B4-BE49-F238E27FC236}">
                                <a16:creationId xmlns:a16="http://schemas.microsoft.com/office/drawing/2014/main" id="{28A32D61-F721-4472-80C3-608E9C835B6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1576388" y="1482725"/>
                            <a:ext cx="323850" cy="457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对象 58">
                <a:extLst>
                  <a:ext uri="{FF2B5EF4-FFF2-40B4-BE49-F238E27FC236}">
                    <a16:creationId xmlns:a16="http://schemas.microsoft.com/office/drawing/2014/main" id="{CC218C10-CDE3-412A-B49C-011E63FCE9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4550" y="1473200"/>
              <a:ext cx="33020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41" name="AxMath" r:id="rId26" imgW="165240" imgH="229320" progId="Equation.AxMath">
                      <p:embed/>
                    </p:oleObj>
                  </mc:Choice>
                  <mc:Fallback>
                    <p:oleObj name="AxMath" r:id="rId26" imgW="165240" imgH="229320" progId="Equation.AxMath">
                      <p:embed/>
                      <p:pic>
                        <p:nvPicPr>
                          <p:cNvPr id="76" name="对象 75">
                            <a:extLst>
                              <a:ext uri="{FF2B5EF4-FFF2-40B4-BE49-F238E27FC236}">
                                <a16:creationId xmlns:a16="http://schemas.microsoft.com/office/drawing/2014/main" id="{D56C1E1D-C2C6-4496-9D43-DB4A46992B2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2114550" y="1473200"/>
                            <a:ext cx="330200" cy="457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对象 59">
                <a:extLst>
                  <a:ext uri="{FF2B5EF4-FFF2-40B4-BE49-F238E27FC236}">
                    <a16:creationId xmlns:a16="http://schemas.microsoft.com/office/drawing/2014/main" id="{E1BA055B-8C7D-4751-BDBE-AFCDDAD1864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60650" y="1463675"/>
              <a:ext cx="32067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42" name="AxMath" r:id="rId28" imgW="160920" imgH="229320" progId="Equation.AxMath">
                      <p:embed/>
                    </p:oleObj>
                  </mc:Choice>
                  <mc:Fallback>
                    <p:oleObj name="AxMath" r:id="rId28" imgW="160920" imgH="229320" progId="Equation.AxMath">
                      <p:embed/>
                      <p:pic>
                        <p:nvPicPr>
                          <p:cNvPr id="77" name="对象 76">
                            <a:extLst>
                              <a:ext uri="{FF2B5EF4-FFF2-40B4-BE49-F238E27FC236}">
                                <a16:creationId xmlns:a16="http://schemas.microsoft.com/office/drawing/2014/main" id="{B16FC1B9-C91D-46F9-8F2D-BA6E8A5F74C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2660650" y="1463675"/>
                            <a:ext cx="320675" cy="457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对象 60">
                <a:extLst>
                  <a:ext uri="{FF2B5EF4-FFF2-40B4-BE49-F238E27FC236}">
                    <a16:creationId xmlns:a16="http://schemas.microsoft.com/office/drawing/2014/main" id="{494F7C5C-8478-4C5D-8DC8-1644AB8E99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381" y="1964383"/>
              <a:ext cx="410691" cy="2416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43" name="AxMath" r:id="rId30" imgW="572400" imgH="240480" progId="Equation.AxMath">
                      <p:embed/>
                    </p:oleObj>
                  </mc:Choice>
                  <mc:Fallback>
                    <p:oleObj name="AxMath" r:id="rId30" imgW="572400" imgH="240480" progId="Equation.AxMath">
                      <p:embed/>
                      <p:pic>
                        <p:nvPicPr>
                          <p:cNvPr id="33" name="对象 32">
                            <a:extLst>
                              <a:ext uri="{FF2B5EF4-FFF2-40B4-BE49-F238E27FC236}">
                                <a16:creationId xmlns:a16="http://schemas.microsoft.com/office/drawing/2014/main" id="{040C173B-A953-4F21-8473-ED092D02426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475381" y="1964383"/>
                            <a:ext cx="410691" cy="24160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对象 61">
                <a:extLst>
                  <a:ext uri="{FF2B5EF4-FFF2-40B4-BE49-F238E27FC236}">
                    <a16:creationId xmlns:a16="http://schemas.microsoft.com/office/drawing/2014/main" id="{20977B4E-AF72-47FA-AEFD-7A5B5EF9BD3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1617" y="1969570"/>
              <a:ext cx="414432" cy="242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44" name="AxMath" r:id="rId32" imgW="579600" imgH="240480" progId="Equation.AxMath">
                      <p:embed/>
                    </p:oleObj>
                  </mc:Choice>
                  <mc:Fallback>
                    <p:oleObj name="AxMath" r:id="rId32" imgW="579600" imgH="240480" progId="Equation.AxMath">
                      <p:embed/>
                      <p:pic>
                        <p:nvPicPr>
                          <p:cNvPr id="83" name="对象 82">
                            <a:extLst>
                              <a:ext uri="{FF2B5EF4-FFF2-40B4-BE49-F238E27FC236}">
                                <a16:creationId xmlns:a16="http://schemas.microsoft.com/office/drawing/2014/main" id="{8E2D0354-418A-4B84-8B01-B400C21C32C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961617" y="1969570"/>
                            <a:ext cx="414432" cy="24239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对象 62">
                <a:extLst>
                  <a:ext uri="{FF2B5EF4-FFF2-40B4-BE49-F238E27FC236}">
                    <a16:creationId xmlns:a16="http://schemas.microsoft.com/office/drawing/2014/main" id="{DF7EC1A2-F3BF-47C6-86D0-8E82FDB74EC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74617" y="1963715"/>
              <a:ext cx="415553" cy="2423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45" name="AxMath" r:id="rId34" imgW="581400" imgH="240480" progId="Equation.AxMath">
                      <p:embed/>
                    </p:oleObj>
                  </mc:Choice>
                  <mc:Fallback>
                    <p:oleObj name="AxMath" r:id="rId34" imgW="581400" imgH="240480" progId="Equation.AxMath">
                      <p:embed/>
                      <p:pic>
                        <p:nvPicPr>
                          <p:cNvPr id="84" name="对象 83">
                            <a:extLst>
                              <a:ext uri="{FF2B5EF4-FFF2-40B4-BE49-F238E27FC236}">
                                <a16:creationId xmlns:a16="http://schemas.microsoft.com/office/drawing/2014/main" id="{12ED6FC6-926F-4EF7-8372-BE34B4BA36F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1474617" y="1963715"/>
                            <a:ext cx="415553" cy="24239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" name="对象 63">
                <a:extLst>
                  <a:ext uri="{FF2B5EF4-FFF2-40B4-BE49-F238E27FC236}">
                    <a16:creationId xmlns:a16="http://schemas.microsoft.com/office/drawing/2014/main" id="{FB639CB1-732C-400B-8DD0-A5B9DFF93B1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20100" y="1976596"/>
              <a:ext cx="418913" cy="241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46" name="AxMath" r:id="rId36" imgW="583920" imgH="240480" progId="Equation.AxMath">
                      <p:embed/>
                    </p:oleObj>
                  </mc:Choice>
                  <mc:Fallback>
                    <p:oleObj name="AxMath" r:id="rId36" imgW="583920" imgH="240480" progId="Equation.AxMath">
                      <p:embed/>
                      <p:pic>
                        <p:nvPicPr>
                          <p:cNvPr id="85" name="对象 84">
                            <a:extLst>
                              <a:ext uri="{FF2B5EF4-FFF2-40B4-BE49-F238E27FC236}">
                                <a16:creationId xmlns:a16="http://schemas.microsoft.com/office/drawing/2014/main" id="{DDAA12A8-9759-4685-A99C-2F3C8E5B229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2020100" y="1976596"/>
                            <a:ext cx="418913" cy="24122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" name="对象 64">
                <a:extLst>
                  <a:ext uri="{FF2B5EF4-FFF2-40B4-BE49-F238E27FC236}">
                    <a16:creationId xmlns:a16="http://schemas.microsoft.com/office/drawing/2014/main" id="{42C49F94-7A82-4B32-81BE-18D0A450A6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10386" y="1962544"/>
              <a:ext cx="414432" cy="242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47" name="AxMath" r:id="rId38" imgW="579240" imgH="240480" progId="Equation.AxMath">
                      <p:embed/>
                    </p:oleObj>
                  </mc:Choice>
                  <mc:Fallback>
                    <p:oleObj name="AxMath" r:id="rId38" imgW="579240" imgH="240480" progId="Equation.AxMath">
                      <p:embed/>
                      <p:pic>
                        <p:nvPicPr>
                          <p:cNvPr id="86" name="对象 85">
                            <a:extLst>
                              <a:ext uri="{FF2B5EF4-FFF2-40B4-BE49-F238E27FC236}">
                                <a16:creationId xmlns:a16="http://schemas.microsoft.com/office/drawing/2014/main" id="{34F2FB89-2765-4DB8-886C-F54B42E3E7F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9"/>
                          <a:stretch>
                            <a:fillRect/>
                          </a:stretch>
                        </p:blipFill>
                        <p:spPr>
                          <a:xfrm>
                            <a:off x="2610386" y="1962544"/>
                            <a:ext cx="414432" cy="24239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" name="对象 65">
                <a:extLst>
                  <a:ext uri="{FF2B5EF4-FFF2-40B4-BE49-F238E27FC236}">
                    <a16:creationId xmlns:a16="http://schemas.microsoft.com/office/drawing/2014/main" id="{409FCD17-BCD4-45DE-99FC-1D0D274B89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3259" y="2303297"/>
              <a:ext cx="415553" cy="241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48" name="AxMath" r:id="rId40" imgW="579600" imgH="240480" progId="Equation.AxMath">
                      <p:embed/>
                    </p:oleObj>
                  </mc:Choice>
                  <mc:Fallback>
                    <p:oleObj name="AxMath" r:id="rId40" imgW="579600" imgH="240480" progId="Equation.AxMath">
                      <p:embed/>
                      <p:pic>
                        <p:nvPicPr>
                          <p:cNvPr id="87" name="对象 86">
                            <a:extLst>
                              <a:ext uri="{FF2B5EF4-FFF2-40B4-BE49-F238E27FC236}">
                                <a16:creationId xmlns:a16="http://schemas.microsoft.com/office/drawing/2014/main" id="{6D6B6C82-E0D3-41DE-9A0B-232107AC28E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1"/>
                          <a:stretch>
                            <a:fillRect/>
                          </a:stretch>
                        </p:blipFill>
                        <p:spPr>
                          <a:xfrm>
                            <a:off x="473259" y="2303297"/>
                            <a:ext cx="415553" cy="24122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FA3F0653-B3D3-4CBB-AC49-01871940DA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3225" y="2641600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49" name="AxMath" r:id="rId42" imgW="151920" imgH="227520" progId="Equation.AxMath">
                    <p:embed/>
                  </p:oleObj>
                </mc:Choice>
                <mc:Fallback>
                  <p:oleObj name="AxMath" r:id="rId42" imgW="151920" imgH="227520" progId="Equation.AxMath">
                    <p:embed/>
                    <p:pic>
                      <p:nvPicPr>
                        <p:cNvPr id="88" name="对象 87">
                          <a:extLst>
                            <a:ext uri="{FF2B5EF4-FFF2-40B4-BE49-F238E27FC236}">
                              <a16:creationId xmlns:a16="http://schemas.microsoft.com/office/drawing/2014/main" id="{D145DB14-91E0-4CB4-801F-5EB2F0342A6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1673225" y="2641600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5A8C5266-86BA-42A3-B202-C4A101FFF5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6971" y="3122606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0" name="AxMath" r:id="rId44" imgW="151920" imgH="227520" progId="Equation.AxMath">
                    <p:embed/>
                  </p:oleObj>
                </mc:Choice>
                <mc:Fallback>
                  <p:oleObj name="AxMath" r:id="rId44" imgW="151920" imgH="227520" progId="Equation.AxMath">
                    <p:embed/>
                    <p:pic>
                      <p:nvPicPr>
                        <p:cNvPr id="89" name="对象 88">
                          <a:extLst>
                            <a:ext uri="{FF2B5EF4-FFF2-40B4-BE49-F238E27FC236}">
                              <a16:creationId xmlns:a16="http://schemas.microsoft.com/office/drawing/2014/main" id="{5E4E526D-1770-406F-ADF5-EFD06F72A4B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2346971" y="3122606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3C7A6CA5-7F34-434A-A826-66BDE868F2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7049" y="3549785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1" name="AxMath" r:id="rId45" imgW="151920" imgH="227520" progId="Equation.AxMath">
                    <p:embed/>
                  </p:oleObj>
                </mc:Choice>
                <mc:Fallback>
                  <p:oleObj name="AxMath" r:id="rId45" imgW="151920" imgH="227520" progId="Equation.AxMath">
                    <p:embed/>
                    <p:pic>
                      <p:nvPicPr>
                        <p:cNvPr id="90" name="对象 89">
                          <a:extLst>
                            <a:ext uri="{FF2B5EF4-FFF2-40B4-BE49-F238E27FC236}">
                              <a16:creationId xmlns:a16="http://schemas.microsoft.com/office/drawing/2014/main" id="{686EB937-9485-42AE-B0B0-0FAE99D09F6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067049" y="3549785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7C491732-20A9-4997-AC04-D99287D482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3170" y="3977324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2" name="AxMath" r:id="rId46" imgW="151920" imgH="227520" progId="Equation.AxMath">
                    <p:embed/>
                  </p:oleObj>
                </mc:Choice>
                <mc:Fallback>
                  <p:oleObj name="AxMath" r:id="rId46" imgW="151920" imgH="227520" progId="Equation.AxMath">
                    <p:embed/>
                    <p:pic>
                      <p:nvPicPr>
                        <p:cNvPr id="91" name="对象 90">
                          <a:extLst>
                            <a:ext uri="{FF2B5EF4-FFF2-40B4-BE49-F238E27FC236}">
                              <a16:creationId xmlns:a16="http://schemas.microsoft.com/office/drawing/2014/main" id="{6267AFF8-4330-4FAC-8DCD-59A86168E25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893170" y="3977324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046E99D8-551E-4304-80D4-7F0A0C1715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6718" y="4423546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3" name="AxMath" r:id="rId47" imgW="151920" imgH="227520" progId="Equation.AxMath">
                    <p:embed/>
                  </p:oleObj>
                </mc:Choice>
                <mc:Fallback>
                  <p:oleObj name="AxMath" r:id="rId47" imgW="151920" imgH="227520" progId="Equation.AxMath">
                    <p:embed/>
                    <p:pic>
                      <p:nvPicPr>
                        <p:cNvPr id="92" name="对象 91">
                          <a:extLst>
                            <a:ext uri="{FF2B5EF4-FFF2-40B4-BE49-F238E27FC236}">
                              <a16:creationId xmlns:a16="http://schemas.microsoft.com/office/drawing/2014/main" id="{5B6D5C85-2B6B-4514-9696-7EEFE721ED4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096718" y="4423546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DB9572B7-3E8E-4A80-A486-3575071B62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5252" y="2690212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4" name="AxMath" r:id="rId48" imgW="151920" imgH="227520" progId="Equation.AxMath">
                    <p:embed/>
                  </p:oleObj>
                </mc:Choice>
                <mc:Fallback>
                  <p:oleObj name="AxMath" r:id="rId48" imgW="151920" imgH="227520" progId="Equation.AxMath">
                    <p:embed/>
                    <p:pic>
                      <p:nvPicPr>
                        <p:cNvPr id="94" name="对象 93">
                          <a:extLst>
                            <a:ext uri="{FF2B5EF4-FFF2-40B4-BE49-F238E27FC236}">
                              <a16:creationId xmlns:a16="http://schemas.microsoft.com/office/drawing/2014/main" id="{346DE51F-F476-40A4-8BF1-0A120B01D09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2365252" y="2690212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A23B960B-49C5-411A-9677-0B2D392613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7354" y="2589762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5" name="AxMath" r:id="rId49" imgW="151920" imgH="227520" progId="Equation.AxMath">
                    <p:embed/>
                  </p:oleObj>
                </mc:Choice>
                <mc:Fallback>
                  <p:oleObj name="AxMath" r:id="rId49" imgW="151920" imgH="227520" progId="Equation.AxMath">
                    <p:embed/>
                    <p:pic>
                      <p:nvPicPr>
                        <p:cNvPr id="95" name="对象 94">
                          <a:extLst>
                            <a:ext uri="{FF2B5EF4-FFF2-40B4-BE49-F238E27FC236}">
                              <a16:creationId xmlns:a16="http://schemas.microsoft.com/office/drawing/2014/main" id="{20BD8F4E-609A-437E-BB7B-E1AFC6A7F9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117354" y="2589762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A1D37BF7-D6CF-40A1-BBEF-27496DD4B1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7169" y="2600707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6" name="AxMath" r:id="rId50" imgW="151920" imgH="227520" progId="Equation.AxMath">
                    <p:embed/>
                  </p:oleObj>
                </mc:Choice>
                <mc:Fallback>
                  <p:oleObj name="AxMath" r:id="rId50" imgW="151920" imgH="227520" progId="Equation.AxMath">
                    <p:embed/>
                    <p:pic>
                      <p:nvPicPr>
                        <p:cNvPr id="96" name="对象 95">
                          <a:extLst>
                            <a:ext uri="{FF2B5EF4-FFF2-40B4-BE49-F238E27FC236}">
                              <a16:creationId xmlns:a16="http://schemas.microsoft.com/office/drawing/2014/main" id="{01D8EE86-E334-4FB1-B008-9AF38CCA2BD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887169" y="2600707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925BE384-757F-42A4-ABF9-A311AC05B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3562" y="3088805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7" name="AxMath" r:id="rId51" imgW="151920" imgH="227520" progId="Equation.AxMath">
                    <p:embed/>
                  </p:oleObj>
                </mc:Choice>
                <mc:Fallback>
                  <p:oleObj name="AxMath" r:id="rId51" imgW="151920" imgH="227520" progId="Equation.AxMath">
                    <p:embed/>
                    <p:pic>
                      <p:nvPicPr>
                        <p:cNvPr id="97" name="对象 96">
                          <a:extLst>
                            <a:ext uri="{FF2B5EF4-FFF2-40B4-BE49-F238E27FC236}">
                              <a16:creationId xmlns:a16="http://schemas.microsoft.com/office/drawing/2014/main" id="{1A3DD97F-C98B-4DE6-ABBD-175ADEDD913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143562" y="3088805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282000DD-0570-4071-871E-E831CFAC3F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2028" y="2992439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8" name="AxMath" r:id="rId52" imgW="151920" imgH="227520" progId="Equation.AxMath">
                    <p:embed/>
                  </p:oleObj>
                </mc:Choice>
                <mc:Fallback>
                  <p:oleObj name="AxMath" r:id="rId52" imgW="151920" imgH="227520" progId="Equation.AxMath">
                    <p:embed/>
                    <p:pic>
                      <p:nvPicPr>
                        <p:cNvPr id="98" name="对象 97">
                          <a:extLst>
                            <a:ext uri="{FF2B5EF4-FFF2-40B4-BE49-F238E27FC236}">
                              <a16:creationId xmlns:a16="http://schemas.microsoft.com/office/drawing/2014/main" id="{E6E2A2CE-FF03-494C-80EB-48709C8C16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942028" y="2992439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301D502A-FB5D-46FD-AC37-FD9008213A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1348" y="3498215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59" name="AxMath" r:id="rId53" imgW="151920" imgH="227520" progId="Equation.AxMath">
                    <p:embed/>
                  </p:oleObj>
                </mc:Choice>
                <mc:Fallback>
                  <p:oleObj name="AxMath" r:id="rId53" imgW="151920" imgH="227520" progId="Equation.AxMath">
                    <p:embed/>
                    <p:pic>
                      <p:nvPicPr>
                        <p:cNvPr id="99" name="对象 98">
                          <a:extLst>
                            <a:ext uri="{FF2B5EF4-FFF2-40B4-BE49-F238E27FC236}">
                              <a16:creationId xmlns:a16="http://schemas.microsoft.com/office/drawing/2014/main" id="{F72161C1-2D76-48B8-AC0C-A2037098AFE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871348" y="3498215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C43AF21B-1EDF-4850-9143-6F0762C075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4364" y="3524292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60" name="AxMath" r:id="rId54" imgW="151920" imgH="227520" progId="Equation.AxMath">
                    <p:embed/>
                  </p:oleObj>
                </mc:Choice>
                <mc:Fallback>
                  <p:oleObj name="AxMath" r:id="rId54" imgW="151920" imgH="227520" progId="Equation.AxMath">
                    <p:embed/>
                    <p:pic>
                      <p:nvPicPr>
                        <p:cNvPr id="100" name="对象 99">
                          <a:extLst>
                            <a:ext uri="{FF2B5EF4-FFF2-40B4-BE49-F238E27FC236}">
                              <a16:creationId xmlns:a16="http://schemas.microsoft.com/office/drawing/2014/main" id="{7B76050C-3AD0-4F69-8584-50D385C0D58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2384364" y="3524292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A0C01423-CED7-4A39-BBD9-1E94B94D14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2032" y="3079165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61" name="AxMath" r:id="rId55" imgW="151920" imgH="227520" progId="Equation.AxMath">
                    <p:embed/>
                  </p:oleObj>
                </mc:Choice>
                <mc:Fallback>
                  <p:oleObj name="AxMath" r:id="rId55" imgW="151920" imgH="227520" progId="Equation.AxMath">
                    <p:embed/>
                    <p:pic>
                      <p:nvPicPr>
                        <p:cNvPr id="102" name="对象 101">
                          <a:extLst>
                            <a:ext uri="{FF2B5EF4-FFF2-40B4-BE49-F238E27FC236}">
                              <a16:creationId xmlns:a16="http://schemas.microsoft.com/office/drawing/2014/main" id="{EE97419A-7CAA-4ADF-9FAE-94BC0E7C309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1682032" y="3079165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29078272-558B-499D-BF2B-A9F396C147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7928" y="3079165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62" name="AxMath" r:id="rId56" imgW="151920" imgH="227520" progId="Equation.AxMath">
                    <p:embed/>
                  </p:oleObj>
                </mc:Choice>
                <mc:Fallback>
                  <p:oleObj name="AxMath" r:id="rId56" imgW="151920" imgH="227520" progId="Equation.AxMath">
                    <p:embed/>
                    <p:pic>
                      <p:nvPicPr>
                        <p:cNvPr id="103" name="对象 102">
                          <a:extLst>
                            <a:ext uri="{FF2B5EF4-FFF2-40B4-BE49-F238E27FC236}">
                              <a16:creationId xmlns:a16="http://schemas.microsoft.com/office/drawing/2014/main" id="{25A33094-16C5-4804-854B-69DB82C54CC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927928" y="3079165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A1B10D84-62B0-4B32-95E0-288BEF0109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2600" y="3477503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63" name="AxMath" r:id="rId57" imgW="151920" imgH="227520" progId="Equation.AxMath">
                    <p:embed/>
                  </p:oleObj>
                </mc:Choice>
                <mc:Fallback>
                  <p:oleObj name="AxMath" r:id="rId57" imgW="151920" imgH="227520" progId="Equation.AxMath">
                    <p:embed/>
                    <p:pic>
                      <p:nvPicPr>
                        <p:cNvPr id="104" name="对象 103">
                          <a:extLst>
                            <a:ext uri="{FF2B5EF4-FFF2-40B4-BE49-F238E27FC236}">
                              <a16:creationId xmlns:a16="http://schemas.microsoft.com/office/drawing/2014/main" id="{5E7693CD-245B-489D-B5A2-5733FACB41D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892600" y="3477503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6006FF02-2BC1-4F6A-8B67-88AFBFEC00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3225" y="3496768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64" name="AxMath" r:id="rId58" imgW="151920" imgH="227520" progId="Equation.AxMath">
                    <p:embed/>
                  </p:oleObj>
                </mc:Choice>
                <mc:Fallback>
                  <p:oleObj name="AxMath" r:id="rId58" imgW="151920" imgH="227520" progId="Equation.AxMath">
                    <p:embed/>
                    <p:pic>
                      <p:nvPicPr>
                        <p:cNvPr id="105" name="对象 104">
                          <a:extLst>
                            <a:ext uri="{FF2B5EF4-FFF2-40B4-BE49-F238E27FC236}">
                              <a16:creationId xmlns:a16="http://schemas.microsoft.com/office/drawing/2014/main" id="{7D63675E-F846-4C29-B2CA-8CA8061D65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1673225" y="3496768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77B13D62-D3EB-4C30-90D1-D80D2AC456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4364" y="3977324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65" name="AxMath" r:id="rId59" imgW="151920" imgH="227520" progId="Equation.AxMath">
                    <p:embed/>
                  </p:oleObj>
                </mc:Choice>
                <mc:Fallback>
                  <p:oleObj name="AxMath" r:id="rId59" imgW="151920" imgH="227520" progId="Equation.AxMath">
                    <p:embed/>
                    <p:pic>
                      <p:nvPicPr>
                        <p:cNvPr id="106" name="对象 105">
                          <a:extLst>
                            <a:ext uri="{FF2B5EF4-FFF2-40B4-BE49-F238E27FC236}">
                              <a16:creationId xmlns:a16="http://schemas.microsoft.com/office/drawing/2014/main" id="{06CE02EF-2BD5-4734-84D5-028751ECB92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2384364" y="3977324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4C77AB6E-A5C0-4EEA-A2C4-CCF3F027AB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2600" y="3930535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66" name="AxMath" r:id="rId60" imgW="151920" imgH="227520" progId="Equation.AxMath">
                    <p:embed/>
                  </p:oleObj>
                </mc:Choice>
                <mc:Fallback>
                  <p:oleObj name="AxMath" r:id="rId60" imgW="151920" imgH="227520" progId="Equation.AxMath">
                    <p:embed/>
                    <p:pic>
                      <p:nvPicPr>
                        <p:cNvPr id="107" name="对象 106">
                          <a:extLst>
                            <a:ext uri="{FF2B5EF4-FFF2-40B4-BE49-F238E27FC236}">
                              <a16:creationId xmlns:a16="http://schemas.microsoft.com/office/drawing/2014/main" id="{132E2A2A-8CF7-46C1-BC00-96AD49FB47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892600" y="3930535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89AFBE2D-4A2C-432A-B5A4-611456CA9C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3225" y="3949800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67" name="AxMath" r:id="rId61" imgW="151920" imgH="227520" progId="Equation.AxMath">
                    <p:embed/>
                  </p:oleObj>
                </mc:Choice>
                <mc:Fallback>
                  <p:oleObj name="AxMath" r:id="rId61" imgW="151920" imgH="227520" progId="Equation.AxMath">
                    <p:embed/>
                    <p:pic>
                      <p:nvPicPr>
                        <p:cNvPr id="108" name="对象 107">
                          <a:extLst>
                            <a:ext uri="{FF2B5EF4-FFF2-40B4-BE49-F238E27FC236}">
                              <a16:creationId xmlns:a16="http://schemas.microsoft.com/office/drawing/2014/main" id="{8F642383-51C5-46DE-B76E-EFD67CF6F9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1673225" y="3949800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7CB3D2A7-82EB-42DA-BFFB-FE39C051E6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7354" y="3949800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68" name="AxMath" r:id="rId62" imgW="151920" imgH="227520" progId="Equation.AxMath">
                    <p:embed/>
                  </p:oleObj>
                </mc:Choice>
                <mc:Fallback>
                  <p:oleObj name="AxMath" r:id="rId62" imgW="151920" imgH="227520" progId="Equation.AxMath">
                    <p:embed/>
                    <p:pic>
                      <p:nvPicPr>
                        <p:cNvPr id="109" name="对象 108">
                          <a:extLst>
                            <a:ext uri="{FF2B5EF4-FFF2-40B4-BE49-F238E27FC236}">
                              <a16:creationId xmlns:a16="http://schemas.microsoft.com/office/drawing/2014/main" id="{187F3AB0-0A15-41F3-A941-FA1B913AEE6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117354" y="3949800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D46F5B82-D8AB-42FC-8FFE-3F7A93FEB6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2534" y="4394596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69" name="AxMath" r:id="rId63" imgW="151920" imgH="227520" progId="Equation.AxMath">
                    <p:embed/>
                  </p:oleObj>
                </mc:Choice>
                <mc:Fallback>
                  <p:oleObj name="AxMath" r:id="rId63" imgW="151920" imgH="227520" progId="Equation.AxMath">
                    <p:embed/>
                    <p:pic>
                      <p:nvPicPr>
                        <p:cNvPr id="110" name="对象 109">
                          <a:extLst>
                            <a:ext uri="{FF2B5EF4-FFF2-40B4-BE49-F238E27FC236}">
                              <a16:creationId xmlns:a16="http://schemas.microsoft.com/office/drawing/2014/main" id="{C9607DC6-D8AB-4074-9CA1-C4CBD280F20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872534" y="4394596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571199B1-6E45-4966-966A-D91E81B9B5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3728" y="4394596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70" name="AxMath" r:id="rId64" imgW="151920" imgH="227520" progId="Equation.AxMath">
                    <p:embed/>
                  </p:oleObj>
                </mc:Choice>
                <mc:Fallback>
                  <p:oleObj name="AxMath" r:id="rId64" imgW="151920" imgH="227520" progId="Equation.AxMath">
                    <p:embed/>
                    <p:pic>
                      <p:nvPicPr>
                        <p:cNvPr id="111" name="对象 110">
                          <a:extLst>
                            <a:ext uri="{FF2B5EF4-FFF2-40B4-BE49-F238E27FC236}">
                              <a16:creationId xmlns:a16="http://schemas.microsoft.com/office/drawing/2014/main" id="{9D9331DD-9890-47DB-8208-5A5B58FAC7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2363728" y="4394596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35CF0F9B-14F8-4D15-AB3E-A1CD720D10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1964" y="4347807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71" name="AxMath" r:id="rId65" imgW="151920" imgH="227520" progId="Equation.AxMath">
                    <p:embed/>
                  </p:oleObj>
                </mc:Choice>
                <mc:Fallback>
                  <p:oleObj name="AxMath" r:id="rId65" imgW="151920" imgH="227520" progId="Equation.AxMath">
                    <p:embed/>
                    <p:pic>
                      <p:nvPicPr>
                        <p:cNvPr id="112" name="对象 111">
                          <a:extLst>
                            <a:ext uri="{FF2B5EF4-FFF2-40B4-BE49-F238E27FC236}">
                              <a16:creationId xmlns:a16="http://schemas.microsoft.com/office/drawing/2014/main" id="{5DD72DE2-E5F5-4932-AE69-AC51F5DDADC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871964" y="4347807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396C85E1-9734-41C1-8ED8-8298D99B98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2589" y="4367072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72" name="AxMath" r:id="rId66" imgW="151920" imgH="227520" progId="Equation.AxMath">
                    <p:embed/>
                  </p:oleObj>
                </mc:Choice>
                <mc:Fallback>
                  <p:oleObj name="AxMath" r:id="rId66" imgW="151920" imgH="227520" progId="Equation.AxMath">
                    <p:embed/>
                    <p:pic>
                      <p:nvPicPr>
                        <p:cNvPr id="113" name="对象 112">
                          <a:extLst>
                            <a:ext uri="{FF2B5EF4-FFF2-40B4-BE49-F238E27FC236}">
                              <a16:creationId xmlns:a16="http://schemas.microsoft.com/office/drawing/2014/main" id="{A3C21A4A-FDA5-41E9-BBB1-1D8FDE6B6D7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1652589" y="4367072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057531E6-2554-4CBC-A8D3-1FC02E4854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3176" y="4864982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73" name="AxMath" r:id="rId67" imgW="151920" imgH="227520" progId="Equation.AxMath">
                    <p:embed/>
                  </p:oleObj>
                </mc:Choice>
                <mc:Fallback>
                  <p:oleObj name="AxMath" r:id="rId67" imgW="151920" imgH="227520" progId="Equation.AxMath">
                    <p:embed/>
                    <p:pic>
                      <p:nvPicPr>
                        <p:cNvPr id="115" name="对象 114">
                          <a:extLst>
                            <a:ext uri="{FF2B5EF4-FFF2-40B4-BE49-F238E27FC236}">
                              <a16:creationId xmlns:a16="http://schemas.microsoft.com/office/drawing/2014/main" id="{99A1298C-F109-4F38-B922-7E1ECD343CC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893176" y="4864982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CCFBAC88-2B7E-4585-A8E0-32D6689543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4370" y="4864982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74" name="AxMath" r:id="rId68" imgW="151920" imgH="227520" progId="Equation.AxMath">
                    <p:embed/>
                  </p:oleObj>
                </mc:Choice>
                <mc:Fallback>
                  <p:oleObj name="AxMath" r:id="rId68" imgW="151920" imgH="227520" progId="Equation.AxMath">
                    <p:embed/>
                    <p:pic>
                      <p:nvPicPr>
                        <p:cNvPr id="116" name="对象 115">
                          <a:extLst>
                            <a:ext uri="{FF2B5EF4-FFF2-40B4-BE49-F238E27FC236}">
                              <a16:creationId xmlns:a16="http://schemas.microsoft.com/office/drawing/2014/main" id="{297DA825-0322-4107-80D3-92D9A7695CB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2384370" y="4864982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BDED1E0B-7AA3-4D42-9DA2-D4B0A42ACB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2606" y="4818193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75" name="AxMath" r:id="rId69" imgW="151920" imgH="227520" progId="Equation.AxMath">
                    <p:embed/>
                  </p:oleObj>
                </mc:Choice>
                <mc:Fallback>
                  <p:oleObj name="AxMath" r:id="rId69" imgW="151920" imgH="227520" progId="Equation.AxMath">
                    <p:embed/>
                    <p:pic>
                      <p:nvPicPr>
                        <p:cNvPr id="117" name="对象 116">
                          <a:extLst>
                            <a:ext uri="{FF2B5EF4-FFF2-40B4-BE49-F238E27FC236}">
                              <a16:creationId xmlns:a16="http://schemas.microsoft.com/office/drawing/2014/main" id="{E363222E-B572-4BA9-8FC0-82AC25FA749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892606" y="4818193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BFCB9CE9-856D-40A7-9AEB-24DFB6B998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3231" y="4837458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76" name="AxMath" r:id="rId70" imgW="151920" imgH="227520" progId="Equation.AxMath">
                    <p:embed/>
                  </p:oleObj>
                </mc:Choice>
                <mc:Fallback>
                  <p:oleObj name="AxMath" r:id="rId70" imgW="151920" imgH="227520" progId="Equation.AxMath">
                    <p:embed/>
                    <p:pic>
                      <p:nvPicPr>
                        <p:cNvPr id="118" name="对象 117">
                          <a:extLst>
                            <a:ext uri="{FF2B5EF4-FFF2-40B4-BE49-F238E27FC236}">
                              <a16:creationId xmlns:a16="http://schemas.microsoft.com/office/drawing/2014/main" id="{6CDB61DE-EB4A-4D7A-82D1-147EE73135B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1673231" y="4837458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CB0F0EE4-656D-4A19-8BDC-C69DBCF2B6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9862" y="4876266"/>
            <a:ext cx="155575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77" name="AxMath" r:id="rId71" imgW="151920" imgH="227520" progId="Equation.AxMath">
                    <p:embed/>
                  </p:oleObj>
                </mc:Choice>
                <mc:Fallback>
                  <p:oleObj name="AxMath" r:id="rId71" imgW="151920" imgH="227520" progId="Equation.AxMath">
                    <p:embed/>
                    <p:pic>
                      <p:nvPicPr>
                        <p:cNvPr id="119" name="对象 118">
                          <a:extLst>
                            <a:ext uri="{FF2B5EF4-FFF2-40B4-BE49-F238E27FC236}">
                              <a16:creationId xmlns:a16="http://schemas.microsoft.com/office/drawing/2014/main" id="{DC307D44-FB64-4818-8325-E610504B3A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139862" y="4876266"/>
                          <a:ext cx="155575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4A09CF64-E07C-4425-AF78-56F476D490DE}"/>
              </a:ext>
            </a:extLst>
          </p:cNvPr>
          <p:cNvSpPr txBox="1"/>
          <p:nvPr/>
        </p:nvSpPr>
        <p:spPr>
          <a:xfrm>
            <a:off x="242880" y="1211572"/>
            <a:ext cx="22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表格型强化学习：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A39787E-1A67-455A-99B7-BA5079515FDD}"/>
              </a:ext>
            </a:extLst>
          </p:cNvPr>
          <p:cNvSpPr txBox="1"/>
          <p:nvPr/>
        </p:nvSpPr>
        <p:spPr>
          <a:xfrm>
            <a:off x="6125817" y="1294542"/>
            <a:ext cx="22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函数逼近强化学习：</a:t>
            </a:r>
          </a:p>
        </p:txBody>
      </p:sp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E5063997-F1E2-4A83-9714-1FEB32A27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247224"/>
              </p:ext>
            </p:extLst>
          </p:nvPr>
        </p:nvGraphicFramePr>
        <p:xfrm>
          <a:off x="6949605" y="1744515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8" name="AxMath" r:id="rId72" imgW="211680" imgH="229320" progId="Equation.AxMath">
                  <p:embed/>
                </p:oleObj>
              </mc:Choice>
              <mc:Fallback>
                <p:oleObj name="AxMath" r:id="rId72" imgW="211680" imgH="22932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D6338D51-9B6C-4F2F-A639-E677BED1A7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6949605" y="1744515"/>
                        <a:ext cx="4222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3A405831-8B1B-46EE-9501-9B070E5E2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277075"/>
              </p:ext>
            </p:extLst>
          </p:nvPr>
        </p:nvGraphicFramePr>
        <p:xfrm>
          <a:off x="7768880" y="1773168"/>
          <a:ext cx="438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9" name="AxMath" r:id="rId74" imgW="218880" imgH="229320" progId="Equation.AxMath">
                  <p:embed/>
                </p:oleObj>
              </mc:Choice>
              <mc:Fallback>
                <p:oleObj name="AxMath" r:id="rId74" imgW="218880" imgH="229320" progId="Equation.AxMath">
                  <p:embed/>
                  <p:pic>
                    <p:nvPicPr>
                      <p:cNvPr id="121" name="对象 120">
                        <a:extLst>
                          <a:ext uri="{FF2B5EF4-FFF2-40B4-BE49-F238E27FC236}">
                            <a16:creationId xmlns:a16="http://schemas.microsoft.com/office/drawing/2014/main" id="{995549BB-A825-43A4-BCE5-22137E7800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7768880" y="1773168"/>
                        <a:ext cx="4381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CE9F3DEC-BDE1-4BE7-89AB-4627561002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74149"/>
              </p:ext>
            </p:extLst>
          </p:nvPr>
        </p:nvGraphicFramePr>
        <p:xfrm>
          <a:off x="8956330" y="1731893"/>
          <a:ext cx="441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2" name="AxMath" r:id="rId76" imgW="220320" imgH="229320" progId="Equation.AxMath">
                  <p:embed/>
                </p:oleObj>
              </mc:Choice>
              <mc:Fallback>
                <p:oleObj name="AxMath" r:id="rId76" imgW="220320" imgH="229320" progId="Equation.AxMath">
                  <p:embed/>
                  <p:pic>
                    <p:nvPicPr>
                      <p:cNvPr id="122" name="对象 121">
                        <a:extLst>
                          <a:ext uri="{FF2B5EF4-FFF2-40B4-BE49-F238E27FC236}">
                            <a16:creationId xmlns:a16="http://schemas.microsoft.com/office/drawing/2014/main" id="{DB6CE094-B295-45EC-8288-65ED68ECC8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8956330" y="1731893"/>
                        <a:ext cx="4413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B2B0D2E0-7596-4AC1-B242-8D3565F1B8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045661"/>
              </p:ext>
            </p:extLst>
          </p:nvPr>
        </p:nvGraphicFramePr>
        <p:xfrm>
          <a:off x="9835805" y="1744593"/>
          <a:ext cx="447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3" name="AxMath" r:id="rId78" imgW="223560" imgH="229320" progId="Equation.AxMath">
                  <p:embed/>
                </p:oleObj>
              </mc:Choice>
              <mc:Fallback>
                <p:oleObj name="AxMath" r:id="rId78" imgW="223560" imgH="229320" progId="Equation.AxMath">
                  <p:embed/>
                  <p:pic>
                    <p:nvPicPr>
                      <p:cNvPr id="123" name="对象 122">
                        <a:extLst>
                          <a:ext uri="{FF2B5EF4-FFF2-40B4-BE49-F238E27FC236}">
                            <a16:creationId xmlns:a16="http://schemas.microsoft.com/office/drawing/2014/main" id="{2E869659-B303-4349-83F0-04BE9DA9CA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9835805" y="1744593"/>
                        <a:ext cx="4476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4A791194-4025-4319-8D53-25E018EE6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926031"/>
              </p:ext>
            </p:extLst>
          </p:nvPr>
        </p:nvGraphicFramePr>
        <p:xfrm>
          <a:off x="10485030" y="2596377"/>
          <a:ext cx="13525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AxMath" r:id="rId80" imgW="676800" imgH="236520" progId="Equation.AxMath">
                  <p:embed/>
                </p:oleObj>
              </mc:Choice>
              <mc:Fallback>
                <p:oleObj name="AxMath" r:id="rId80" imgW="676800" imgH="236520" progId="Equation.AxMath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265C852C-4375-479F-9861-B1FE5222A4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10485030" y="2596377"/>
                        <a:ext cx="13525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7D8DB9B5-3930-44EB-99CD-4EB853314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74786"/>
              </p:ext>
            </p:extLst>
          </p:nvPr>
        </p:nvGraphicFramePr>
        <p:xfrm>
          <a:off x="6839930" y="5263490"/>
          <a:ext cx="30575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AxMath" r:id="rId82" imgW="1759680" imgH="320040" progId="Equation.AxMath">
                  <p:embed/>
                </p:oleObj>
              </mc:Choice>
              <mc:Fallback>
                <p:oleObj name="AxMath" r:id="rId82" imgW="1759680" imgH="320040" progId="Equation.AxMath">
                  <p:embed/>
                  <p:pic>
                    <p:nvPicPr>
                      <p:cNvPr id="124" name="对象 123">
                        <a:extLst>
                          <a:ext uri="{FF2B5EF4-FFF2-40B4-BE49-F238E27FC236}">
                            <a16:creationId xmlns:a16="http://schemas.microsoft.com/office/drawing/2014/main" id="{DC20CC85-B1CF-471D-87D7-4A625BF23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6839930" y="5263490"/>
                        <a:ext cx="3057525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本框 74">
            <a:extLst>
              <a:ext uri="{FF2B5EF4-FFF2-40B4-BE49-F238E27FC236}">
                <a16:creationId xmlns:a16="http://schemas.microsoft.com/office/drawing/2014/main" id="{F37A2E94-7EC1-4DBC-840F-F1FF93710BA3}"/>
              </a:ext>
            </a:extLst>
          </p:cNvPr>
          <p:cNvSpPr txBox="1"/>
          <p:nvPr/>
        </p:nvSpPr>
        <p:spPr>
          <a:xfrm>
            <a:off x="4661174" y="5750625"/>
            <a:ext cx="2929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MC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方法；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TD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76" name="Text Box 3">
            <a:extLst>
              <a:ext uri="{FF2B5EF4-FFF2-40B4-BE49-F238E27FC236}">
                <a16:creationId xmlns:a16="http://schemas.microsoft.com/office/drawing/2014/main" id="{8B03719D-9395-4F92-92C2-510DB72FA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概述：基于值函数的强化学习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39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C98705-BD2C-434B-B3C4-777DB463C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F6937-5351-40FD-8B5A-24A788066576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669239B-F076-44E9-A27F-48B0606E4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概述：基于策略的强化学习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42DB95-4486-47C9-A860-4A8F429B9E3E}"/>
              </a:ext>
            </a:extLst>
          </p:cNvPr>
          <p:cNvSpPr txBox="1"/>
          <p:nvPr/>
        </p:nvSpPr>
        <p:spPr>
          <a:xfrm>
            <a:off x="1847528" y="119675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利用参数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()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近似状态值函数或者状态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动作值函数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A96FEA-601A-4B1D-B370-6283F320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1587476"/>
            <a:ext cx="3312368" cy="12167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9C6D47-9411-4EF4-AB3F-00F99D312EAE}"/>
              </a:ext>
            </a:extLst>
          </p:cNvPr>
          <p:cNvSpPr txBox="1"/>
          <p:nvPr/>
        </p:nvSpPr>
        <p:spPr>
          <a:xfrm>
            <a:off x="1852018" y="2804264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策略直接通过值函数生成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22D9A1-0292-46D8-9D6F-A36B74BED26B}"/>
              </a:ext>
            </a:extLst>
          </p:cNvPr>
          <p:cNvSpPr txBox="1"/>
          <p:nvPr/>
        </p:nvSpPr>
        <p:spPr>
          <a:xfrm>
            <a:off x="2351584" y="331566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e.g. -greedy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D46B7F-1ACD-49BD-8DF3-6C69820EFAF0}"/>
              </a:ext>
            </a:extLst>
          </p:cNvPr>
          <p:cNvSpPr txBox="1"/>
          <p:nvPr/>
        </p:nvSpPr>
        <p:spPr>
          <a:xfrm>
            <a:off x="1847528" y="4293096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直接参数化策略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A767D6-51C3-4B10-97A3-C3AF5E38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193" y="4790654"/>
            <a:ext cx="4023646" cy="79858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CDF7C88-84F8-4D07-B847-CFEF97F6D996}"/>
              </a:ext>
            </a:extLst>
          </p:cNvPr>
          <p:cNvSpPr txBox="1"/>
          <p:nvPr/>
        </p:nvSpPr>
        <p:spPr>
          <a:xfrm>
            <a:off x="1847528" y="547483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依然聚焦于无模型（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model-free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）强化学习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042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CC8848C-239A-4D8F-AF11-476FE7285D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F6937-5351-40FD-8B5A-24A788066576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7908EB7-6521-4C9F-863E-F1173A41C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概述：基于值函数与基于策略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69A908-6848-49F0-94E4-0B976C8B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1033638"/>
            <a:ext cx="6492974" cy="44276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5AC397-0E67-44EA-9821-D7E04363B3C0}"/>
              </a:ext>
            </a:extLst>
          </p:cNvPr>
          <p:cNvSpPr txBox="1"/>
          <p:nvPr/>
        </p:nvSpPr>
        <p:spPr>
          <a:xfrm>
            <a:off x="1199456" y="1844824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基于值函数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FAD153-39D6-4743-8743-E3751A52C762}"/>
              </a:ext>
            </a:extLst>
          </p:cNvPr>
          <p:cNvSpPr txBox="1"/>
          <p:nvPr/>
        </p:nvSpPr>
        <p:spPr>
          <a:xfrm>
            <a:off x="1199456" y="2967335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基于策略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C1E253-5E1B-49B1-8D23-C3B355EDECF0}"/>
              </a:ext>
            </a:extLst>
          </p:cNvPr>
          <p:cNvSpPr txBox="1"/>
          <p:nvPr/>
        </p:nvSpPr>
        <p:spPr>
          <a:xfrm>
            <a:off x="1199456" y="4089847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Actor-Critic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988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4120EA-4E72-4357-A733-16FB2C609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F6937-5351-40FD-8B5A-24A788066576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1FC7C6D-D91D-487B-B55C-4CE90CA0E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概述：基于策略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RL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的优劣势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77EBD7-D9FD-4830-B35A-05E713C7516D}"/>
              </a:ext>
            </a:extLst>
          </p:cNvPr>
          <p:cNvSpPr txBox="1"/>
          <p:nvPr/>
        </p:nvSpPr>
        <p:spPr>
          <a:xfrm>
            <a:off x="2351584" y="141277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优势：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3E5E5-2718-47C4-819E-E56C97407A29}"/>
              </a:ext>
            </a:extLst>
          </p:cNvPr>
          <p:cNvSpPr txBox="1"/>
          <p:nvPr/>
        </p:nvSpPr>
        <p:spPr>
          <a:xfrm>
            <a:off x="2711624" y="1916832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可能具有更好的收敛性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3A98D6-37AA-49A5-9A09-0A0C79771B10}"/>
              </a:ext>
            </a:extLst>
          </p:cNvPr>
          <p:cNvSpPr txBox="1"/>
          <p:nvPr/>
        </p:nvSpPr>
        <p:spPr>
          <a:xfrm>
            <a:off x="2708216" y="2996955"/>
            <a:ext cx="53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能够学到随机策略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883E2C-5B98-4192-BA90-FA4CF98CC840}"/>
              </a:ext>
            </a:extLst>
          </p:cNvPr>
          <p:cNvSpPr txBox="1"/>
          <p:nvPr/>
        </p:nvSpPr>
        <p:spPr>
          <a:xfrm>
            <a:off x="2708216" y="2420891"/>
            <a:ext cx="562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高维或连续状态空间情况下更高效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C33C88-CB8D-4F42-91BC-50B1AAD3156A}"/>
              </a:ext>
            </a:extLst>
          </p:cNvPr>
          <p:cNvSpPr txBox="1"/>
          <p:nvPr/>
        </p:nvSpPr>
        <p:spPr>
          <a:xfrm>
            <a:off x="2351584" y="380541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劣势：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2C8EB7-D95E-435A-9806-7F78D540B25B}"/>
              </a:ext>
            </a:extLst>
          </p:cNvPr>
          <p:cNvSpPr txBox="1"/>
          <p:nvPr/>
        </p:nvSpPr>
        <p:spPr>
          <a:xfrm>
            <a:off x="2711624" y="436510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一般收敛至局部而非全局最优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0E581C-7615-4FC1-90D5-5EAD549433A1}"/>
              </a:ext>
            </a:extLst>
          </p:cNvPr>
          <p:cNvSpPr txBox="1"/>
          <p:nvPr/>
        </p:nvSpPr>
        <p:spPr>
          <a:xfrm>
            <a:off x="2708216" y="4869163"/>
            <a:ext cx="562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策略评估通常效率低且方差大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255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AA93C2-0986-4046-87B2-E2E81EFB8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F6937-5351-40FD-8B5A-24A788066576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5F20E5C-4AF7-4ECC-82DE-8688B9A61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示例：石头剪刀布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CB55A5-337B-4D2F-B0C1-27C852FE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980729"/>
            <a:ext cx="6133095" cy="37444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67BCBC-3EB6-4A13-AE4B-511300B68F9D}"/>
              </a:ext>
            </a:extLst>
          </p:cNvPr>
          <p:cNvSpPr txBox="1"/>
          <p:nvPr/>
        </p:nvSpPr>
        <p:spPr>
          <a:xfrm>
            <a:off x="3719736" y="4896968"/>
            <a:ext cx="694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一个确定性策略很容易被对手抓住并利用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D95E5A-266B-4403-BE3C-1F876C469198}"/>
              </a:ext>
            </a:extLst>
          </p:cNvPr>
          <p:cNvSpPr txBox="1"/>
          <p:nvPr/>
        </p:nvSpPr>
        <p:spPr>
          <a:xfrm>
            <a:off x="3719736" y="5547469"/>
            <a:ext cx="694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均匀随即策略是最优的（纳什均衡）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898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AA93C2-0986-4046-87B2-E2E81EFB8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F6937-5351-40FD-8B5A-24A788066576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5F20E5C-4AF7-4ECC-82DE-8688B9A61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079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示例：</a:t>
            </a:r>
            <a:r>
              <a:rPr lang="en-US" altLang="zh-CN" sz="32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Alised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Gridworld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67BCBC-3EB6-4A13-AE4B-511300B68F9D}"/>
              </a:ext>
            </a:extLst>
          </p:cNvPr>
          <p:cNvSpPr txBox="1"/>
          <p:nvPr/>
        </p:nvSpPr>
        <p:spPr>
          <a:xfrm>
            <a:off x="695400" y="3573016"/>
            <a:ext cx="694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智能体不能区分灰色状态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D95E5A-266B-4403-BE3C-1F876C469198}"/>
              </a:ext>
            </a:extLst>
          </p:cNvPr>
          <p:cNvSpPr txBox="1"/>
          <p:nvPr/>
        </p:nvSpPr>
        <p:spPr>
          <a:xfrm>
            <a:off x="6096000" y="3580408"/>
            <a:ext cx="694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Value-based RL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C521EA-D7D7-4703-AA59-3BF979CE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758" y="983928"/>
            <a:ext cx="5947012" cy="25922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C07A14-AC99-44E6-9A8C-6824B4AB746F}"/>
              </a:ext>
            </a:extLst>
          </p:cNvPr>
          <p:cNvSpPr txBox="1"/>
          <p:nvPr/>
        </p:nvSpPr>
        <p:spPr>
          <a:xfrm>
            <a:off x="695400" y="4707429"/>
            <a:ext cx="694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考虑以下形式的特征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5DB3BF-A0E0-4D82-9B59-FBA8A4D95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35" y="5394850"/>
            <a:ext cx="4731214" cy="4824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6DB0D2-7D52-40BE-8C97-54CC028C5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4050457"/>
            <a:ext cx="3600400" cy="5847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D37D43-6C07-47F0-9D32-E48E8618E8D9}"/>
              </a:ext>
            </a:extLst>
          </p:cNvPr>
          <p:cNvSpPr txBox="1"/>
          <p:nvPr/>
        </p:nvSpPr>
        <p:spPr>
          <a:xfrm>
            <a:off x="6085264" y="4707429"/>
            <a:ext cx="694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701E5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Policy-based RL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EC19B94-5591-4524-BD51-95A5FD228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192" y="5169094"/>
            <a:ext cx="4214031" cy="87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0514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5_Office 主题​​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15287</TotalTime>
  <Words>1463</Words>
  <Application>Microsoft Office PowerPoint</Application>
  <PresentationFormat>宽屏</PresentationFormat>
  <Paragraphs>242</Paragraphs>
  <Slides>37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仿宋</vt:lpstr>
      <vt:lpstr>黑体</vt:lpstr>
      <vt:lpstr>华文仿宋</vt:lpstr>
      <vt:lpstr>华文新魏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5_Office 主题​​</vt:lpstr>
      <vt:lpstr>AxMath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曾亮</dc:creator>
  <cp:lastModifiedBy>Boyuan Yang</cp:lastModifiedBy>
  <cp:revision>683</cp:revision>
  <dcterms:created xsi:type="dcterms:W3CDTF">2013-05-22T02:15:50Z</dcterms:created>
  <dcterms:modified xsi:type="dcterms:W3CDTF">2023-04-07T03:37:04Z</dcterms:modified>
</cp:coreProperties>
</file>