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5" Type="http://schemas.openxmlformats.org/officeDocument/2006/relationships/image" Target="../media/image10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Relationship Id="rId14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10" Type="http://schemas.openxmlformats.org/officeDocument/2006/relationships/image" Target="../media/image114.wmf"/><Relationship Id="rId4" Type="http://schemas.openxmlformats.org/officeDocument/2006/relationships/image" Target="../media/image108.emf"/><Relationship Id="rId9" Type="http://schemas.openxmlformats.org/officeDocument/2006/relationships/image" Target="../media/image11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18" Type="http://schemas.openxmlformats.org/officeDocument/2006/relationships/image" Target="../media/image151.wmf"/><Relationship Id="rId3" Type="http://schemas.openxmlformats.org/officeDocument/2006/relationships/image" Target="../media/image136.wmf"/><Relationship Id="rId21" Type="http://schemas.openxmlformats.org/officeDocument/2006/relationships/image" Target="../media/image154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17" Type="http://schemas.openxmlformats.org/officeDocument/2006/relationships/image" Target="../media/image150.wmf"/><Relationship Id="rId2" Type="http://schemas.openxmlformats.org/officeDocument/2006/relationships/image" Target="../media/image135.wmf"/><Relationship Id="rId16" Type="http://schemas.openxmlformats.org/officeDocument/2006/relationships/image" Target="../media/image149.wmf"/><Relationship Id="rId20" Type="http://schemas.openxmlformats.org/officeDocument/2006/relationships/image" Target="../media/image153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5" Type="http://schemas.openxmlformats.org/officeDocument/2006/relationships/image" Target="../media/image148.wmf"/><Relationship Id="rId10" Type="http://schemas.openxmlformats.org/officeDocument/2006/relationships/image" Target="../media/image143.wmf"/><Relationship Id="rId19" Type="http://schemas.openxmlformats.org/officeDocument/2006/relationships/image" Target="../media/image152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Relationship Id="rId14" Type="http://schemas.openxmlformats.org/officeDocument/2006/relationships/image" Target="../media/image14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7.emf"/><Relationship Id="rId7" Type="http://schemas.openxmlformats.org/officeDocument/2006/relationships/image" Target="../media/image160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29.wmf"/><Relationship Id="rId11" Type="http://schemas.openxmlformats.org/officeDocument/2006/relationships/image" Target="../media/image164.emf"/><Relationship Id="rId5" Type="http://schemas.openxmlformats.org/officeDocument/2006/relationships/image" Target="../media/image159.emf"/><Relationship Id="rId10" Type="http://schemas.openxmlformats.org/officeDocument/2006/relationships/image" Target="../media/image163.emf"/><Relationship Id="rId4" Type="http://schemas.openxmlformats.org/officeDocument/2006/relationships/image" Target="../media/image158.emf"/><Relationship Id="rId9" Type="http://schemas.openxmlformats.org/officeDocument/2006/relationships/image" Target="../media/image16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7" Type="http://schemas.openxmlformats.org/officeDocument/2006/relationships/image" Target="../media/image189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1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emf"/><Relationship Id="rId7" Type="http://schemas.openxmlformats.org/officeDocument/2006/relationships/image" Target="../media/image195.wmf"/><Relationship Id="rId2" Type="http://schemas.openxmlformats.org/officeDocument/2006/relationships/image" Target="../media/image176.wmf"/><Relationship Id="rId1" Type="http://schemas.openxmlformats.org/officeDocument/2006/relationships/image" Target="../media/image190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emf"/><Relationship Id="rId9" Type="http://schemas.openxmlformats.org/officeDocument/2006/relationships/image" Target="../media/image19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42.wmf"/><Relationship Id="rId2" Type="http://schemas.openxmlformats.org/officeDocument/2006/relationships/image" Target="../media/image27.emf"/><Relationship Id="rId16" Type="http://schemas.openxmlformats.org/officeDocument/2006/relationships/image" Target="../media/image4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e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545E-9701-453D-B4C4-96821B24BF5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B1593-A01F-4FE3-B191-0E73E709C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2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0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6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3F1F-9BFA-4C6A-8629-0E22799385A6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637-980C-4A63-9BB8-8136D78D6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0.wmf"/><Relationship Id="rId32" Type="http://schemas.openxmlformats.org/officeDocument/2006/relationships/image" Target="../media/image104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02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2.e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e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0.emf"/><Relationship Id="rId22" Type="http://schemas.openxmlformats.org/officeDocument/2006/relationships/image" Target="../media/image1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6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9" Type="http://schemas.openxmlformats.org/officeDocument/2006/relationships/oleObject" Target="../embeddings/oleObject156.bin"/><Relationship Id="rId21" Type="http://schemas.openxmlformats.org/officeDocument/2006/relationships/oleObject" Target="../embeddings/oleObject147.bin"/><Relationship Id="rId34" Type="http://schemas.openxmlformats.org/officeDocument/2006/relationships/image" Target="../media/image149.wmf"/><Relationship Id="rId42" Type="http://schemas.openxmlformats.org/officeDocument/2006/relationships/image" Target="../media/image153.wmf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29" Type="http://schemas.openxmlformats.org/officeDocument/2006/relationships/oleObject" Target="../embeddings/oleObject151.bin"/><Relationship Id="rId41" Type="http://schemas.openxmlformats.org/officeDocument/2006/relationships/oleObject" Target="../embeddings/oleObject15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44.wmf"/><Relationship Id="rId32" Type="http://schemas.openxmlformats.org/officeDocument/2006/relationships/image" Target="../media/image148.wmf"/><Relationship Id="rId37" Type="http://schemas.openxmlformats.org/officeDocument/2006/relationships/oleObject" Target="../embeddings/oleObject155.bin"/><Relationship Id="rId40" Type="http://schemas.openxmlformats.org/officeDocument/2006/relationships/image" Target="../media/image152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46.wmf"/><Relationship Id="rId36" Type="http://schemas.openxmlformats.org/officeDocument/2006/relationships/image" Target="../media/image150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6.bin"/><Relationship Id="rId31" Type="http://schemas.openxmlformats.org/officeDocument/2006/relationships/oleObject" Target="../embeddings/oleObject152.bin"/><Relationship Id="rId44" Type="http://schemas.openxmlformats.org/officeDocument/2006/relationships/image" Target="../media/image154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47.wmf"/><Relationship Id="rId35" Type="http://schemas.openxmlformats.org/officeDocument/2006/relationships/oleObject" Target="../embeddings/oleObject154.bin"/><Relationship Id="rId43" Type="http://schemas.openxmlformats.org/officeDocument/2006/relationships/oleObject" Target="../embeddings/oleObject158.bin"/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33" Type="http://schemas.openxmlformats.org/officeDocument/2006/relationships/oleObject" Target="../embeddings/oleObject153.bin"/><Relationship Id="rId38" Type="http://schemas.openxmlformats.org/officeDocument/2006/relationships/image" Target="../media/image1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1.e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64.e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29.wmf"/><Relationship Id="rId22" Type="http://schemas.openxmlformats.org/officeDocument/2006/relationships/image" Target="../media/image16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wmf"/><Relationship Id="rId20" Type="http://schemas.openxmlformats.org/officeDocument/2006/relationships/image" Target="../media/image18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0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96.bin"/><Relationship Id="rId21" Type="http://schemas.openxmlformats.org/officeDocument/2006/relationships/image" Target="../media/image197.wmf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98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7.bin"/><Relationship Id="rId10" Type="http://schemas.openxmlformats.org/officeDocument/2006/relationships/image" Target="../media/image192.e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94.wmf"/><Relationship Id="rId22" Type="http://schemas.openxmlformats.org/officeDocument/2006/relationships/oleObject" Target="../embeddings/oleObject2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1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38.wmf"/><Relationship Id="rId36" Type="http://schemas.openxmlformats.org/officeDocument/2006/relationships/image" Target="../media/image42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45.bin"/><Relationship Id="rId8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0.wmf"/><Relationship Id="rId22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77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8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0393" y="2281645"/>
            <a:ext cx="6768738" cy="1654629"/>
          </a:xfrm>
        </p:spPr>
        <p:txBody>
          <a:bodyPr>
            <a:normAutofit/>
          </a:bodyPr>
          <a:lstStyle/>
          <a:p>
            <a:r>
              <a:rPr lang="zh-CN" altLang="zh-CN" sz="4400" b="1" dirty="0" smtClean="0">
                <a:solidFill>
                  <a:srgbClr val="FF0000"/>
                </a:solidFill>
              </a:rPr>
              <a:t>第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十二</a:t>
            </a:r>
            <a:r>
              <a:rPr lang="zh-CN" altLang="zh-CN" sz="4400" b="1" dirty="0" smtClean="0">
                <a:solidFill>
                  <a:srgbClr val="FF0000"/>
                </a:solidFill>
              </a:rPr>
              <a:t>章 无穷级数习题课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/>
            </a:r>
            <a:br>
              <a:rPr lang="en-US" altLang="zh-CN" sz="4400" b="1" dirty="0" smtClean="0">
                <a:solidFill>
                  <a:srgbClr val="FF0000"/>
                </a:solidFill>
              </a:rPr>
            </a:br>
            <a:r>
              <a:rPr lang="en-US" altLang="zh-CN" sz="44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函数项级数</a:t>
            </a:r>
          </a:p>
        </p:txBody>
      </p:sp>
    </p:spTree>
    <p:extLst>
      <p:ext uri="{BB962C8B-B14F-4D97-AF65-F5344CB8AC3E}">
        <p14:creationId xmlns:p14="http://schemas.microsoft.com/office/powerpoint/2010/main" val="12353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1347788" y="262677"/>
            <a:ext cx="6638926" cy="931863"/>
            <a:chOff x="149" y="50"/>
            <a:chExt cx="4182" cy="587"/>
          </a:xfrm>
        </p:grpSpPr>
        <p:sp>
          <p:nvSpPr>
            <p:cNvPr id="35868" name="Rectangle 4"/>
            <p:cNvSpPr>
              <a:spLocks noChangeArrowheads="1"/>
            </p:cNvSpPr>
            <p:nvPr/>
          </p:nvSpPr>
          <p:spPr bwMode="auto">
            <a:xfrm>
              <a:off x="149" y="186"/>
              <a:ext cx="41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】</a:t>
              </a:r>
              <a:r>
                <a:rPr lang="zh-CN" altLang="en-US" sz="2800" b="1" dirty="0"/>
                <a:t>求幂级数                      的收敛</a:t>
              </a:r>
              <a:r>
                <a:rPr lang="zh-CN" altLang="en-US" sz="2800" b="1" dirty="0" smtClean="0"/>
                <a:t>域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58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875180"/>
                </p:ext>
              </p:extLst>
            </p:nvPr>
          </p:nvGraphicFramePr>
          <p:xfrm>
            <a:off x="1982" y="50"/>
            <a:ext cx="1261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4" name="Equation" r:id="rId3" imgW="965200" imgH="444500" progId="Equation.DSMT4">
                    <p:embed/>
                  </p:oleObj>
                </mc:Choice>
                <mc:Fallback>
                  <p:oleObj name="Equation" r:id="rId3" imgW="9652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50"/>
                          <a:ext cx="1261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446245" y="1144273"/>
            <a:ext cx="5955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解：缺少偶次幂的项，由</a:t>
            </a:r>
            <a:r>
              <a:rPr lang="zh-CN" altLang="en-US" sz="2800" b="1" dirty="0" smtClean="0"/>
              <a:t>比值</a:t>
            </a:r>
            <a:r>
              <a:rPr lang="zh-CN" altLang="en-US" sz="2800" b="1" dirty="0"/>
              <a:t>判别</a:t>
            </a:r>
            <a:r>
              <a:rPr lang="zh-CN" altLang="en-US" sz="2800" b="1" dirty="0" smtClean="0"/>
              <a:t>法</a:t>
            </a:r>
            <a:endParaRPr lang="zh-CN" altLang="en-US" sz="2800" b="1" dirty="0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176437"/>
              </p:ext>
            </p:extLst>
          </p:nvPr>
        </p:nvGraphicFramePr>
        <p:xfrm>
          <a:off x="1845564" y="1664440"/>
          <a:ext cx="1785642" cy="108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5" name="Equation" r:id="rId5" imgW="799753" imgH="482391" progId="Equation.DSMT4">
                  <p:embed/>
                </p:oleObj>
              </mc:Choice>
              <mc:Fallback>
                <p:oleObj name="Equation" r:id="rId5" imgW="799753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564" y="1664440"/>
                        <a:ext cx="1785642" cy="108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786232"/>
              </p:ext>
            </p:extLst>
          </p:nvPr>
        </p:nvGraphicFramePr>
        <p:xfrm>
          <a:off x="3523963" y="1645531"/>
          <a:ext cx="5531425" cy="107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6" name="Equation" r:id="rId7" imgW="2501900" imgH="482600" progId="Equation.DSMT4">
                  <p:embed/>
                </p:oleObj>
              </mc:Choice>
              <mc:Fallback>
                <p:oleObj name="Equation" r:id="rId7" imgW="2501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63" y="1645531"/>
                        <a:ext cx="5531425" cy="107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1386683" y="2556666"/>
            <a:ext cx="6015038" cy="919162"/>
            <a:chOff x="385" y="1700"/>
            <a:chExt cx="3789" cy="579"/>
          </a:xfrm>
        </p:grpSpPr>
        <p:sp>
          <p:nvSpPr>
            <p:cNvPr id="35865" name="Rectangle 12"/>
            <p:cNvSpPr>
              <a:spLocks noChangeArrowheads="1"/>
            </p:cNvSpPr>
            <p:nvPr/>
          </p:nvSpPr>
          <p:spPr bwMode="auto">
            <a:xfrm>
              <a:off x="385" y="1822"/>
              <a:ext cx="37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    </a:t>
              </a:r>
              <a:r>
                <a:rPr lang="zh-CN" altLang="en-US" sz="2800" b="1" dirty="0" smtClean="0"/>
                <a:t> </a:t>
              </a:r>
              <a:r>
                <a:rPr lang="zh-CN" altLang="en-US" sz="2800" b="1" dirty="0"/>
                <a:t>，即          时，级数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586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21963"/>
                </p:ext>
              </p:extLst>
            </p:nvPr>
          </p:nvGraphicFramePr>
          <p:xfrm>
            <a:off x="690" y="1700"/>
            <a:ext cx="807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7" name="Equation" r:id="rId9" imgW="571252" imgH="406224" progId="Equation.DSMT4">
                    <p:embed/>
                  </p:oleObj>
                </mc:Choice>
                <mc:Fallback>
                  <p:oleObj name="Equation" r:id="rId9" imgW="571252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1700"/>
                          <a:ext cx="807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866479"/>
                </p:ext>
              </p:extLst>
            </p:nvPr>
          </p:nvGraphicFramePr>
          <p:xfrm>
            <a:off x="1993" y="1817"/>
            <a:ext cx="59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8" name="Equation" r:id="rId11" imgW="418918" imgH="241195" progId="Equation.DSMT4">
                    <p:embed/>
                  </p:oleObj>
                </mc:Choice>
                <mc:Fallback>
                  <p:oleObj name="Equation" r:id="rId11" imgW="41891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817"/>
                          <a:ext cx="59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1386683" y="3327400"/>
            <a:ext cx="6015038" cy="949326"/>
            <a:chOff x="385" y="2237"/>
            <a:chExt cx="3789" cy="598"/>
          </a:xfrm>
        </p:grpSpPr>
        <p:sp>
          <p:nvSpPr>
            <p:cNvPr id="35862" name="Rectangle 16"/>
            <p:cNvSpPr>
              <a:spLocks noChangeArrowheads="1"/>
            </p:cNvSpPr>
            <p:nvPr/>
          </p:nvSpPr>
          <p:spPr bwMode="auto">
            <a:xfrm>
              <a:off x="385" y="2367"/>
              <a:ext cx="37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    </a:t>
              </a:r>
              <a:r>
                <a:rPr lang="zh-CN" altLang="en-US" sz="2800" b="1" dirty="0" smtClean="0"/>
                <a:t> </a:t>
              </a:r>
              <a:r>
                <a:rPr lang="zh-CN" altLang="en-US" sz="2800" b="1" dirty="0"/>
                <a:t>，即          时，级数</a:t>
              </a:r>
              <a:r>
                <a:rPr lang="zh-CN" altLang="en-US" sz="2800" b="1" dirty="0" smtClean="0"/>
                <a:t>发散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586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103651"/>
                </p:ext>
              </p:extLst>
            </p:nvPr>
          </p:nvGraphicFramePr>
          <p:xfrm>
            <a:off x="567" y="2237"/>
            <a:ext cx="903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9" name="Equation" r:id="rId13" imgW="622030" imgH="406224" progId="Equation.DSMT4">
                    <p:embed/>
                  </p:oleObj>
                </mc:Choice>
                <mc:Fallback>
                  <p:oleObj name="Equation" r:id="rId13" imgW="62203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237"/>
                          <a:ext cx="903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038651"/>
                </p:ext>
              </p:extLst>
            </p:nvPr>
          </p:nvGraphicFramePr>
          <p:xfrm>
            <a:off x="1997" y="2360"/>
            <a:ext cx="62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0" name="Equation" r:id="rId15" imgW="418918" imgH="241195" progId="Equation.DSMT4">
                    <p:embed/>
                  </p:oleObj>
                </mc:Choice>
                <mc:Fallback>
                  <p:oleObj name="Equation" r:id="rId15" imgW="418918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2360"/>
                          <a:ext cx="62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3" name="Group 19"/>
          <p:cNvGrpSpPr>
            <a:grpSpLocks/>
          </p:cNvGrpSpPr>
          <p:nvPr/>
        </p:nvGrpSpPr>
        <p:grpSpPr bwMode="auto">
          <a:xfrm>
            <a:off x="1386683" y="4120568"/>
            <a:ext cx="9805986" cy="936625"/>
            <a:chOff x="168" y="2796"/>
            <a:chExt cx="6177" cy="590"/>
          </a:xfrm>
        </p:grpSpPr>
        <p:sp>
          <p:nvSpPr>
            <p:cNvPr id="35859" name="Rectangle 20"/>
            <p:cNvSpPr>
              <a:spLocks noChangeArrowheads="1"/>
            </p:cNvSpPr>
            <p:nvPr/>
          </p:nvSpPr>
          <p:spPr bwMode="auto">
            <a:xfrm>
              <a:off x="168" y="2928"/>
              <a:ext cx="61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时，级数为                                    ，为交错级数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586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768996"/>
                </p:ext>
              </p:extLst>
            </p:nvPr>
          </p:nvGraphicFramePr>
          <p:xfrm>
            <a:off x="418" y="2964"/>
            <a:ext cx="5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1" name="Equation" r:id="rId17" imgW="380670" imgH="177646" progId="Equation.DSMT4">
                    <p:embed/>
                  </p:oleObj>
                </mc:Choice>
                <mc:Fallback>
                  <p:oleObj name="Equation" r:id="rId17" imgW="3806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2964"/>
                          <a:ext cx="5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070785"/>
                </p:ext>
              </p:extLst>
            </p:nvPr>
          </p:nvGraphicFramePr>
          <p:xfrm>
            <a:off x="2200" y="2796"/>
            <a:ext cx="2197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2" name="Equation" r:id="rId19" imgW="1663700" imgH="444500" progId="Equation.DSMT4">
                    <p:embed/>
                  </p:oleObj>
                </mc:Choice>
                <mc:Fallback>
                  <p:oleObj name="Equation" r:id="rId19" imgW="16637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96"/>
                          <a:ext cx="2197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1446245" y="5030042"/>
            <a:ext cx="10302876" cy="890588"/>
            <a:chOff x="39" y="3454"/>
            <a:chExt cx="6490" cy="561"/>
          </a:xfrm>
        </p:grpSpPr>
        <p:sp>
          <p:nvSpPr>
            <p:cNvPr id="35856" name="Rectangle 24"/>
            <p:cNvSpPr>
              <a:spLocks noChangeArrowheads="1"/>
            </p:cNvSpPr>
            <p:nvPr/>
          </p:nvSpPr>
          <p:spPr bwMode="auto">
            <a:xfrm>
              <a:off x="39" y="3583"/>
              <a:ext cx="64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</a:t>
              </a:r>
              <a:r>
                <a:rPr lang="zh-CN" altLang="en-US" sz="2800" b="1" dirty="0" smtClean="0"/>
                <a:t>时</a:t>
              </a:r>
              <a:r>
                <a:rPr lang="zh-CN" altLang="en-US" sz="2800" b="1" dirty="0"/>
                <a:t>，级数为                                       ，为交错级数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585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5918621"/>
                </p:ext>
              </p:extLst>
            </p:nvPr>
          </p:nvGraphicFramePr>
          <p:xfrm>
            <a:off x="261" y="3625"/>
            <a:ext cx="62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3" name="Equation" r:id="rId21" imgW="457002" imgH="177723" progId="Equation.DSMT4">
                    <p:embed/>
                  </p:oleObj>
                </mc:Choice>
                <mc:Fallback>
                  <p:oleObj name="Equation" r:id="rId21" imgW="457002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" y="3625"/>
                          <a:ext cx="62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75235"/>
                </p:ext>
              </p:extLst>
            </p:nvPr>
          </p:nvGraphicFramePr>
          <p:xfrm>
            <a:off x="2033" y="3454"/>
            <a:ext cx="2445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4" name="Equation" r:id="rId23" imgW="1954951" imgH="444307" progId="Equation.DSMT4">
                    <p:embed/>
                  </p:oleObj>
                </mc:Choice>
                <mc:Fallback>
                  <p:oleObj name="Equation" r:id="rId23" imgW="1954951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3454"/>
                          <a:ext cx="2445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1489585" y="5977482"/>
            <a:ext cx="4984749" cy="523876"/>
            <a:chOff x="295" y="3818"/>
            <a:chExt cx="3140" cy="330"/>
          </a:xfrm>
        </p:grpSpPr>
        <p:sp>
          <p:nvSpPr>
            <p:cNvPr id="35854" name="Rectangle 28"/>
            <p:cNvSpPr>
              <a:spLocks noChangeArrowheads="1"/>
            </p:cNvSpPr>
            <p:nvPr/>
          </p:nvSpPr>
          <p:spPr bwMode="auto">
            <a:xfrm>
              <a:off x="295" y="3818"/>
              <a:ext cx="31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故此幂级数的收敛域为          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3585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0384049"/>
                </p:ext>
              </p:extLst>
            </p:nvPr>
          </p:nvGraphicFramePr>
          <p:xfrm>
            <a:off x="2608" y="3839"/>
            <a:ext cx="6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5" name="Equation" r:id="rId25" imgW="431613" imgH="203112" progId="Equation.DSMT4">
                    <p:embed/>
                  </p:oleObj>
                </mc:Choice>
                <mc:Fallback>
                  <p:oleObj name="Equation" r:id="rId25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839"/>
                          <a:ext cx="62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609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1286919" y="180436"/>
            <a:ext cx="8615362" cy="1744663"/>
            <a:chOff x="360" y="141"/>
            <a:chExt cx="5427" cy="1099"/>
          </a:xfrm>
        </p:grpSpPr>
        <p:grpSp>
          <p:nvGrpSpPr>
            <p:cNvPr id="36888" name="Group 3"/>
            <p:cNvGrpSpPr>
              <a:grpSpLocks/>
            </p:cNvGrpSpPr>
            <p:nvPr/>
          </p:nvGrpSpPr>
          <p:grpSpPr bwMode="auto">
            <a:xfrm>
              <a:off x="360" y="141"/>
              <a:ext cx="5427" cy="606"/>
              <a:chOff x="-65" y="595"/>
              <a:chExt cx="5427" cy="606"/>
            </a:xfrm>
          </p:grpSpPr>
          <p:sp>
            <p:nvSpPr>
              <p:cNvPr id="36892" name="Rectangle 4"/>
              <p:cNvSpPr>
                <a:spLocks noChangeArrowheads="1"/>
              </p:cNvSpPr>
              <p:nvPr/>
            </p:nvSpPr>
            <p:spPr bwMode="auto">
              <a:xfrm>
                <a:off x="-65" y="733"/>
                <a:ext cx="542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【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】</a:t>
                </a:r>
                <a:r>
                  <a:rPr lang="zh-CN" altLang="en-US" sz="2800" b="1" dirty="0"/>
                  <a:t>求幂级数                                的和函数，并求</a:t>
                </a:r>
              </a:p>
            </p:txBody>
          </p:sp>
          <p:graphicFrame>
            <p:nvGraphicFramePr>
              <p:cNvPr id="3689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2001030"/>
                  </p:ext>
                </p:extLst>
              </p:nvPr>
            </p:nvGraphicFramePr>
            <p:xfrm>
              <a:off x="1729" y="595"/>
              <a:ext cx="1970" cy="6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65" name="Equation" r:id="rId3" imgW="1459866" imgH="444307" progId="Equation.DSMT4">
                      <p:embed/>
                    </p:oleObj>
                  </mc:Choice>
                  <mc:Fallback>
                    <p:oleObj name="Equation" r:id="rId3" imgW="1459866" imgH="44430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9" y="595"/>
                            <a:ext cx="1970" cy="6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89" name="Group 6"/>
            <p:cNvGrpSpPr>
              <a:grpSpLocks/>
            </p:cNvGrpSpPr>
            <p:nvPr/>
          </p:nvGrpSpPr>
          <p:grpSpPr bwMode="auto">
            <a:xfrm>
              <a:off x="566" y="659"/>
              <a:ext cx="2060" cy="581"/>
              <a:chOff x="-153" y="1231"/>
              <a:chExt cx="2060" cy="581"/>
            </a:xfrm>
          </p:grpSpPr>
          <p:sp>
            <p:nvSpPr>
              <p:cNvPr id="36890" name="Rectangle 7"/>
              <p:cNvSpPr>
                <a:spLocks noChangeArrowheads="1"/>
              </p:cNvSpPr>
              <p:nvPr/>
            </p:nvSpPr>
            <p:spPr bwMode="auto">
              <a:xfrm>
                <a:off x="1274" y="1329"/>
                <a:ext cx="63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的</a:t>
                </a:r>
                <a:r>
                  <a:rPr lang="zh-CN" altLang="en-US" sz="2800" b="1" dirty="0" smtClean="0"/>
                  <a:t>和</a:t>
                </a:r>
                <a:r>
                  <a:rPr lang="en-US" altLang="zh-CN" sz="2800" b="1" dirty="0" smtClean="0"/>
                  <a:t>.</a:t>
                </a:r>
                <a:endParaRPr lang="zh-CN" altLang="en-US" sz="2800" dirty="0"/>
              </a:p>
            </p:txBody>
          </p:sp>
          <p:graphicFrame>
            <p:nvGraphicFramePr>
              <p:cNvPr id="36891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8347179"/>
                  </p:ext>
                </p:extLst>
              </p:nvPr>
            </p:nvGraphicFramePr>
            <p:xfrm>
              <a:off x="-153" y="1231"/>
              <a:ext cx="1498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66" name="Equation" r:id="rId5" imgW="1104900" imgH="431800" progId="Equation.DSMT4">
                      <p:embed/>
                    </p:oleObj>
                  </mc:Choice>
                  <mc:Fallback>
                    <p:oleObj name="Equation" r:id="rId5" imgW="1104900" imgH="431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53" y="1231"/>
                            <a:ext cx="1498" cy="5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1406775" y="1844137"/>
            <a:ext cx="5170487" cy="955675"/>
            <a:chOff x="475" y="1319"/>
            <a:chExt cx="3257" cy="602"/>
          </a:xfrm>
        </p:grpSpPr>
        <p:sp>
          <p:nvSpPr>
            <p:cNvPr id="36886" name="Rectangle 10"/>
            <p:cNvSpPr>
              <a:spLocks noChangeArrowheads="1"/>
            </p:cNvSpPr>
            <p:nvPr/>
          </p:nvSpPr>
          <p:spPr bwMode="auto">
            <a:xfrm>
              <a:off x="475" y="1428"/>
              <a:ext cx="8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解：记</a:t>
              </a:r>
              <a:r>
                <a:rPr lang="zh-CN" altLang="en-US" sz="1800" dirty="0"/>
                <a:t> </a:t>
              </a:r>
            </a:p>
          </p:txBody>
        </p:sp>
        <p:graphicFrame>
          <p:nvGraphicFramePr>
            <p:cNvPr id="3688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338885"/>
                </p:ext>
              </p:extLst>
            </p:nvPr>
          </p:nvGraphicFramePr>
          <p:xfrm>
            <a:off x="1224" y="1319"/>
            <a:ext cx="2508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7" name="Equation" r:id="rId7" imgW="1866090" imgH="444307" progId="Equation.DSMT4">
                    <p:embed/>
                  </p:oleObj>
                </mc:Choice>
                <mc:Fallback>
                  <p:oleObj name="Equation" r:id="rId7" imgW="1866090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319"/>
                          <a:ext cx="2508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716679"/>
              </p:ext>
            </p:extLst>
          </p:nvPr>
        </p:nvGraphicFramePr>
        <p:xfrm>
          <a:off x="6499769" y="1890576"/>
          <a:ext cx="3586664" cy="91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9" imgW="1701800" imgH="431800" progId="Equation.DSMT4">
                  <p:embed/>
                </p:oleObj>
              </mc:Choice>
              <mc:Fallback>
                <p:oleObj name="Equation" r:id="rId9" imgW="1701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769" y="1890576"/>
                        <a:ext cx="3586664" cy="91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1412490" y="2765954"/>
            <a:ext cx="5026025" cy="939801"/>
            <a:chOff x="473" y="1776"/>
            <a:chExt cx="3166" cy="592"/>
          </a:xfrm>
        </p:grpSpPr>
        <p:sp>
          <p:nvSpPr>
            <p:cNvPr id="36884" name="Rectangle 14"/>
            <p:cNvSpPr>
              <a:spLocks noChangeArrowheads="1"/>
            </p:cNvSpPr>
            <p:nvPr/>
          </p:nvSpPr>
          <p:spPr bwMode="auto">
            <a:xfrm>
              <a:off x="473" y="1866"/>
              <a:ext cx="8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求导得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688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619146"/>
                </p:ext>
              </p:extLst>
            </p:nvPr>
          </p:nvGraphicFramePr>
          <p:xfrm>
            <a:off x="1218" y="1776"/>
            <a:ext cx="2421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9" name="Equation" r:id="rId11" imgW="1752600" imgH="431800" progId="Equation.DSMT4">
                    <p:embed/>
                  </p:oleObj>
                </mc:Choice>
                <mc:Fallback>
                  <p:oleObj name="Equation" r:id="rId11" imgW="1752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776"/>
                          <a:ext cx="2421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40384"/>
              </p:ext>
            </p:extLst>
          </p:nvPr>
        </p:nvGraphicFramePr>
        <p:xfrm>
          <a:off x="6316007" y="2734590"/>
          <a:ext cx="1518749" cy="96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Equation" r:id="rId13" imgW="634725" imgH="406224" progId="Equation.DSMT4">
                  <p:embed/>
                </p:oleObj>
              </mc:Choice>
              <mc:Fallback>
                <p:oleObj name="Equation" r:id="rId13" imgW="63472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007" y="2734590"/>
                        <a:ext cx="1518749" cy="964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911218"/>
              </p:ext>
            </p:extLst>
          </p:nvPr>
        </p:nvGraphicFramePr>
        <p:xfrm>
          <a:off x="8036424" y="3000742"/>
          <a:ext cx="1413964" cy="46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Equation" r:id="rId15" imgW="609336" imgH="203112" progId="Equation.DSMT4">
                  <p:embed/>
                </p:oleObj>
              </mc:Choice>
              <mc:Fallback>
                <p:oleObj name="Equation" r:id="rId15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424" y="3000742"/>
                        <a:ext cx="1413964" cy="46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1406526" y="3665539"/>
            <a:ext cx="4160837" cy="901700"/>
            <a:chOff x="-10" y="2289"/>
            <a:chExt cx="2621" cy="568"/>
          </a:xfrm>
        </p:grpSpPr>
        <p:sp>
          <p:nvSpPr>
            <p:cNvPr id="36882" name="Rectangle 19"/>
            <p:cNvSpPr>
              <a:spLocks noChangeArrowheads="1"/>
            </p:cNvSpPr>
            <p:nvPr/>
          </p:nvSpPr>
          <p:spPr bwMode="auto">
            <a:xfrm>
              <a:off x="-10" y="2404"/>
              <a:ext cx="8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积分得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688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378737"/>
                </p:ext>
              </p:extLst>
            </p:nvPr>
          </p:nvGraphicFramePr>
          <p:xfrm>
            <a:off x="739" y="2289"/>
            <a:ext cx="187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2" name="Equation" r:id="rId17" imgW="1345616" imgH="406224" progId="Equation.DSMT4">
                    <p:embed/>
                  </p:oleObj>
                </mc:Choice>
                <mc:Fallback>
                  <p:oleObj name="Equation" r:id="rId17" imgW="1345616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2289"/>
                          <a:ext cx="1872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54202"/>
              </p:ext>
            </p:extLst>
          </p:nvPr>
        </p:nvGraphicFramePr>
        <p:xfrm>
          <a:off x="5502185" y="3661570"/>
          <a:ext cx="4665141" cy="96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Equation" r:id="rId19" imgW="2095500" imgH="431800" progId="Equation.DSMT4">
                  <p:embed/>
                </p:oleObj>
              </mc:Choice>
              <mc:Fallback>
                <p:oleObj name="Equation" r:id="rId19" imgW="2095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185" y="3661570"/>
                        <a:ext cx="4665141" cy="966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315327"/>
              </p:ext>
            </p:extLst>
          </p:nvPr>
        </p:nvGraphicFramePr>
        <p:xfrm>
          <a:off x="10167325" y="3672433"/>
          <a:ext cx="1127691" cy="907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Equation" r:id="rId21" imgW="596641" imgH="406224" progId="Equation.DSMT4">
                  <p:embed/>
                </p:oleObj>
              </mc:Choice>
              <mc:Fallback>
                <p:oleObj name="Equation" r:id="rId21" imgW="59664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325" y="3672433"/>
                        <a:ext cx="1127691" cy="907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11" name="Group 23"/>
          <p:cNvGrpSpPr>
            <a:grpSpLocks/>
          </p:cNvGrpSpPr>
          <p:nvPr/>
        </p:nvGrpSpPr>
        <p:grpSpPr bwMode="auto">
          <a:xfrm>
            <a:off x="1406526" y="4582506"/>
            <a:ext cx="3957638" cy="965202"/>
            <a:chOff x="491" y="2814"/>
            <a:chExt cx="2493" cy="608"/>
          </a:xfrm>
        </p:grpSpPr>
        <p:sp>
          <p:nvSpPr>
            <p:cNvPr id="36879" name="Rectangle 24"/>
            <p:cNvSpPr>
              <a:spLocks noChangeArrowheads="1"/>
            </p:cNvSpPr>
            <p:nvPr/>
          </p:nvSpPr>
          <p:spPr bwMode="auto">
            <a:xfrm>
              <a:off x="491" y="2951"/>
              <a:ext cx="13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令        ，则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688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098923"/>
                </p:ext>
              </p:extLst>
            </p:nvPr>
          </p:nvGraphicFramePr>
          <p:xfrm>
            <a:off x="738" y="2814"/>
            <a:ext cx="540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5" name="Equation" r:id="rId23" imgW="406048" imgH="406048" progId="Equation.DSMT4">
                    <p:embed/>
                  </p:oleObj>
                </mc:Choice>
                <mc:Fallback>
                  <p:oleObj name="Equation" r:id="rId23" imgW="406048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2814"/>
                          <a:ext cx="540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39264"/>
                </p:ext>
              </p:extLst>
            </p:nvPr>
          </p:nvGraphicFramePr>
          <p:xfrm>
            <a:off x="1718" y="2870"/>
            <a:ext cx="126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6" name="Equation" r:id="rId25" imgW="1015559" imgH="406224" progId="Equation.DSMT4">
                    <p:embed/>
                  </p:oleObj>
                </mc:Choice>
                <mc:Fallback>
                  <p:oleObj name="Equation" r:id="rId25" imgW="101555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2870"/>
                          <a:ext cx="126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599315"/>
              </p:ext>
            </p:extLst>
          </p:nvPr>
        </p:nvGraphicFramePr>
        <p:xfrm>
          <a:off x="5364164" y="4627572"/>
          <a:ext cx="3142252" cy="97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" name="Equation" r:id="rId27" imgW="1637589" imgH="444307" progId="Equation.DSMT4">
                  <p:embed/>
                </p:oleObj>
              </mc:Choice>
              <mc:Fallback>
                <p:oleObj name="Equation" r:id="rId27" imgW="163758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4" y="4627572"/>
                        <a:ext cx="3142252" cy="975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0932"/>
              </p:ext>
            </p:extLst>
          </p:nvPr>
        </p:nvGraphicFramePr>
        <p:xfrm>
          <a:off x="8506416" y="4655625"/>
          <a:ext cx="2170294" cy="89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" name="Equation" r:id="rId29" imgW="1193800" imgH="431800" progId="Equation.DSMT4">
                  <p:embed/>
                </p:oleObj>
              </mc:Choice>
              <mc:Fallback>
                <p:oleObj name="Equation" r:id="rId29" imgW="119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6416" y="4655625"/>
                        <a:ext cx="2170294" cy="890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9445"/>
              </p:ext>
            </p:extLst>
          </p:nvPr>
        </p:nvGraphicFramePr>
        <p:xfrm>
          <a:off x="1406526" y="5526462"/>
          <a:ext cx="38036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" name="Equation" r:id="rId31" imgW="1790640" imgH="431640" progId="Equation.DSMT4">
                  <p:embed/>
                </p:oleObj>
              </mc:Choice>
              <mc:Fallback>
                <p:oleObj name="Equation" r:id="rId31" imgW="179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6" y="5526462"/>
                        <a:ext cx="38036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639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1249681" y="433387"/>
            <a:ext cx="9178926" cy="896938"/>
            <a:chOff x="56" y="256"/>
            <a:chExt cx="5782" cy="565"/>
          </a:xfrm>
        </p:grpSpPr>
        <p:sp>
          <p:nvSpPr>
            <p:cNvPr id="37909" name="Rectangle 3"/>
            <p:cNvSpPr>
              <a:spLocks noChangeArrowheads="1"/>
            </p:cNvSpPr>
            <p:nvPr/>
          </p:nvSpPr>
          <p:spPr bwMode="auto">
            <a:xfrm>
              <a:off x="56" y="370"/>
              <a:ext cx="57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】 </a:t>
              </a:r>
              <a:r>
                <a:rPr lang="zh-CN" altLang="en-US" sz="2800" b="1" dirty="0"/>
                <a:t>求幂级数              在收敛区间           内的和</a:t>
              </a:r>
              <a:r>
                <a:rPr lang="zh-CN" altLang="en-US" sz="2800" b="1" dirty="0" smtClean="0"/>
                <a:t>函数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79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568171"/>
                </p:ext>
              </p:extLst>
            </p:nvPr>
          </p:nvGraphicFramePr>
          <p:xfrm>
            <a:off x="1883" y="256"/>
            <a:ext cx="854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4" name="Equation" r:id="rId3" imgW="647700" imgH="431800" progId="Equation.DSMT4">
                    <p:embed/>
                  </p:oleObj>
                </mc:Choice>
                <mc:Fallback>
                  <p:oleObj name="Equation" r:id="rId3" imgW="647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256"/>
                          <a:ext cx="854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894768"/>
                </p:ext>
              </p:extLst>
            </p:nvPr>
          </p:nvGraphicFramePr>
          <p:xfrm>
            <a:off x="3860" y="398"/>
            <a:ext cx="69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5" name="Equation" r:id="rId5" imgW="482391" imgH="203112" progId="Equation.DSMT4">
                    <p:embed/>
                  </p:oleObj>
                </mc:Choice>
                <mc:Fallback>
                  <p:oleObj name="Equation" r:id="rId5" imgW="48239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398"/>
                          <a:ext cx="69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1415574" y="1176206"/>
            <a:ext cx="9434513" cy="1816099"/>
            <a:chOff x="312" y="702"/>
            <a:chExt cx="5943" cy="1144"/>
          </a:xfrm>
        </p:grpSpPr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312" y="836"/>
              <a:ext cx="59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分析：由于幂级数                    ，通过比较级数              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79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776119"/>
                </p:ext>
              </p:extLst>
            </p:nvPr>
          </p:nvGraphicFramePr>
          <p:xfrm>
            <a:off x="2140" y="728"/>
            <a:ext cx="1222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6" name="Equation" r:id="rId7" imgW="857384" imgH="409688" progId="Equation.DSMT4">
                    <p:embed/>
                  </p:oleObj>
                </mc:Choice>
                <mc:Fallback>
                  <p:oleObj name="Equation" r:id="rId7" imgW="857384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728"/>
                          <a:ext cx="1222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707732"/>
                </p:ext>
              </p:extLst>
            </p:nvPr>
          </p:nvGraphicFramePr>
          <p:xfrm>
            <a:off x="4942" y="702"/>
            <a:ext cx="866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7" name="Equation" r:id="rId9" imgW="628605" imgH="409688" progId="Equation.DSMT4">
                    <p:embed/>
                  </p:oleObj>
                </mc:Choice>
                <mc:Fallback>
                  <p:oleObj name="Equation" r:id="rId9" imgW="628605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" y="702"/>
                          <a:ext cx="866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46569"/>
                </p:ext>
              </p:extLst>
            </p:nvPr>
          </p:nvGraphicFramePr>
          <p:xfrm>
            <a:off x="364" y="1242"/>
            <a:ext cx="57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8" name="Equation" r:id="rId11" imgW="390503" imgH="409688" progId="Equation.DSMT4">
                    <p:embed/>
                  </p:oleObj>
                </mc:Choice>
                <mc:Fallback>
                  <p:oleObj name="Equation" r:id="rId11" imgW="390503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1242"/>
                          <a:ext cx="57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11"/>
            <p:cNvSpPr>
              <a:spLocks noChangeArrowheads="1"/>
            </p:cNvSpPr>
            <p:nvPr/>
          </p:nvSpPr>
          <p:spPr bwMode="auto">
            <a:xfrm>
              <a:off x="876" y="1367"/>
              <a:ext cx="49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的一般项，不难发现，                                 ，而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790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7941395"/>
                </p:ext>
              </p:extLst>
            </p:nvPr>
          </p:nvGraphicFramePr>
          <p:xfrm>
            <a:off x="3088" y="1239"/>
            <a:ext cx="2179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9" name="Equation" r:id="rId13" imgW="1619384" imgH="409688" progId="Equation.DSMT4">
                    <p:embed/>
                  </p:oleObj>
                </mc:Choice>
                <mc:Fallback>
                  <p:oleObj name="Equation" r:id="rId13" imgW="1619384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1239"/>
                          <a:ext cx="2179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1415574" y="2960015"/>
            <a:ext cx="9844088" cy="1620838"/>
            <a:chOff x="379" y="1781"/>
            <a:chExt cx="6201" cy="1021"/>
          </a:xfrm>
        </p:grpSpPr>
        <p:graphicFrame>
          <p:nvGraphicFramePr>
            <p:cNvPr id="3789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065285"/>
                </p:ext>
              </p:extLst>
            </p:nvPr>
          </p:nvGraphicFramePr>
          <p:xfrm>
            <a:off x="399" y="1781"/>
            <a:ext cx="1851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0" name="Equation" r:id="rId15" imgW="1342913" imgH="409688" progId="Equation.DSMT4">
                    <p:embed/>
                  </p:oleObj>
                </mc:Choice>
                <mc:Fallback>
                  <p:oleObj name="Equation" r:id="rId15" imgW="1342913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" y="1781"/>
                          <a:ext cx="1851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" name="Rectangle 15"/>
            <p:cNvSpPr>
              <a:spLocks noChangeArrowheads="1"/>
            </p:cNvSpPr>
            <p:nvPr/>
          </p:nvSpPr>
          <p:spPr bwMode="auto">
            <a:xfrm>
              <a:off x="2084" y="1898"/>
              <a:ext cx="44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，所以应用给定的幂级数先积分，后求导，</a:t>
              </a:r>
              <a:r>
                <a:rPr lang="zh-CN" altLang="en-US" sz="2800" dirty="0"/>
                <a:t> </a:t>
              </a:r>
            </a:p>
          </p:txBody>
        </p:sp>
        <p:sp>
          <p:nvSpPr>
            <p:cNvPr id="37901" name="Rectangle 16"/>
            <p:cNvSpPr>
              <a:spLocks noChangeArrowheads="1"/>
            </p:cNvSpPr>
            <p:nvPr/>
          </p:nvSpPr>
          <p:spPr bwMode="auto">
            <a:xfrm>
              <a:off x="379" y="2363"/>
              <a:ext cx="35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就可以利用                    进行</a:t>
              </a:r>
              <a:r>
                <a:rPr lang="zh-CN" altLang="en-US" sz="2800" b="1" dirty="0" smtClean="0"/>
                <a:t>计算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3790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8699691"/>
                </p:ext>
              </p:extLst>
            </p:nvPr>
          </p:nvGraphicFramePr>
          <p:xfrm>
            <a:off x="1575" y="2222"/>
            <a:ext cx="1187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1" name="Equation" r:id="rId17" imgW="857384" imgH="409688" progId="Equation.DSMT4">
                    <p:embed/>
                  </p:oleObj>
                </mc:Choice>
                <mc:Fallback>
                  <p:oleObj name="Equation" r:id="rId17" imgW="857384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2222"/>
                          <a:ext cx="1187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1454468" y="4615778"/>
            <a:ext cx="3868738" cy="950913"/>
            <a:chOff x="295" y="133"/>
            <a:chExt cx="2437" cy="599"/>
          </a:xfrm>
        </p:grpSpPr>
        <p:sp>
          <p:nvSpPr>
            <p:cNvPr id="37897" name="Rectangle 19"/>
            <p:cNvSpPr>
              <a:spLocks noChangeArrowheads="1"/>
            </p:cNvSpPr>
            <p:nvPr/>
          </p:nvSpPr>
          <p:spPr bwMode="auto">
            <a:xfrm>
              <a:off x="295" y="235"/>
              <a:ext cx="8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解：令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789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7331374"/>
                </p:ext>
              </p:extLst>
            </p:nvPr>
          </p:nvGraphicFramePr>
          <p:xfrm>
            <a:off x="1069" y="133"/>
            <a:ext cx="1663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2" name="Equation" r:id="rId19" imgW="1193800" imgH="431800" progId="Equation.DSMT4">
                    <p:embed/>
                  </p:oleObj>
                </mc:Choice>
                <mc:Fallback>
                  <p:oleObj name="Equation" r:id="rId19" imgW="1193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9" y="133"/>
                          <a:ext cx="1663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1459526" y="5551492"/>
            <a:ext cx="6688136" cy="530226"/>
            <a:chOff x="332" y="734"/>
            <a:chExt cx="4213" cy="334"/>
          </a:xfrm>
        </p:grpSpPr>
        <p:sp>
          <p:nvSpPr>
            <p:cNvPr id="37895" name="Rectangle 22"/>
            <p:cNvSpPr>
              <a:spLocks noChangeArrowheads="1"/>
            </p:cNvSpPr>
            <p:nvPr/>
          </p:nvSpPr>
          <p:spPr bwMode="auto">
            <a:xfrm>
              <a:off x="332" y="734"/>
              <a:ext cx="42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对幂级数在区间           内逐项积分，得：</a:t>
              </a:r>
            </a:p>
          </p:txBody>
        </p:sp>
        <p:graphicFrame>
          <p:nvGraphicFramePr>
            <p:cNvPr id="3789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0394548"/>
                </p:ext>
              </p:extLst>
            </p:nvPr>
          </p:nvGraphicFramePr>
          <p:xfrm>
            <a:off x="2005" y="775"/>
            <a:ext cx="62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3" name="Equation" r:id="rId21" imgW="431613" imgH="203112" progId="Equation.DSMT4">
                    <p:embed/>
                  </p:oleObj>
                </mc:Choice>
                <mc:Fallback>
                  <p:oleObj name="Equation" r:id="rId21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" y="775"/>
                          <a:ext cx="62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106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62981"/>
              </p:ext>
            </p:extLst>
          </p:nvPr>
        </p:nvGraphicFramePr>
        <p:xfrm>
          <a:off x="7438734" y="445308"/>
          <a:ext cx="3042272" cy="94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3" imgW="1384300" imgH="431800" progId="Equation.DSMT4">
                  <p:embed/>
                </p:oleObj>
              </mc:Choice>
              <mc:Fallback>
                <p:oleObj name="Equation" r:id="rId3" imgW="1384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734" y="445308"/>
                        <a:ext cx="3042272" cy="94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1463631" y="1196332"/>
            <a:ext cx="3482976" cy="898525"/>
            <a:chOff x="403" y="2177"/>
            <a:chExt cx="2194" cy="566"/>
          </a:xfrm>
        </p:grpSpPr>
        <p:sp>
          <p:nvSpPr>
            <p:cNvPr id="38937" name="Rectangle 8"/>
            <p:cNvSpPr>
              <a:spLocks noChangeArrowheads="1"/>
            </p:cNvSpPr>
            <p:nvPr/>
          </p:nvSpPr>
          <p:spPr bwMode="auto">
            <a:xfrm>
              <a:off x="403" y="2298"/>
              <a:ext cx="21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其中</a:t>
              </a:r>
              <a:r>
                <a:rPr lang="zh-CN" altLang="en-US" sz="2800" b="1" dirty="0" smtClean="0"/>
                <a:t>，  </a:t>
              </a:r>
              <a:r>
                <a:rPr lang="zh-CN" altLang="en-US" sz="2400" b="1" dirty="0" smtClean="0"/>
                <a:t>                      </a:t>
              </a:r>
              <a:r>
                <a:rPr lang="en-US" altLang="zh-CN" sz="2400" b="1" dirty="0" smtClean="0"/>
                <a:t>.</a:t>
              </a:r>
              <a:r>
                <a:rPr lang="zh-CN" altLang="en-US" sz="1800" dirty="0" smtClean="0"/>
                <a:t> </a:t>
              </a:r>
              <a:endParaRPr lang="zh-CN" altLang="en-US" sz="1800" dirty="0"/>
            </a:p>
          </p:txBody>
        </p:sp>
        <p:graphicFrame>
          <p:nvGraphicFramePr>
            <p:cNvPr id="3893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627795"/>
                </p:ext>
              </p:extLst>
            </p:nvPr>
          </p:nvGraphicFramePr>
          <p:xfrm>
            <a:off x="1028" y="2177"/>
            <a:ext cx="1419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" name="Equation" r:id="rId5" imgW="1079032" imgH="431613" progId="Equation.DSMT4">
                    <p:embed/>
                  </p:oleObj>
                </mc:Choice>
                <mc:Fallback>
                  <p:oleObj name="Equation" r:id="rId5" imgW="1079032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177"/>
                          <a:ext cx="1419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473973" y="1992885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再应用逐项积分的方法得：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376637"/>
              </p:ext>
            </p:extLst>
          </p:nvPr>
        </p:nvGraphicFramePr>
        <p:xfrm>
          <a:off x="2167573" y="2444755"/>
          <a:ext cx="7037387" cy="93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7" imgW="3225800" imgH="431800" progId="Equation.DSMT4">
                  <p:embed/>
                </p:oleObj>
              </mc:Choice>
              <mc:Fallback>
                <p:oleObj name="Equation" r:id="rId7" imgW="3225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573" y="2444755"/>
                        <a:ext cx="7037387" cy="934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9949" name="Group 13"/>
          <p:cNvGrpSpPr>
            <a:grpSpLocks/>
          </p:cNvGrpSpPr>
          <p:nvPr/>
        </p:nvGrpSpPr>
        <p:grpSpPr bwMode="auto">
          <a:xfrm>
            <a:off x="1473973" y="3479591"/>
            <a:ext cx="2620961" cy="538163"/>
            <a:chOff x="385" y="2197"/>
            <a:chExt cx="1651" cy="339"/>
          </a:xfrm>
        </p:grpSpPr>
        <p:sp>
          <p:nvSpPr>
            <p:cNvPr id="38935" name="Rectangle 14"/>
            <p:cNvSpPr>
              <a:spLocks noChangeArrowheads="1"/>
            </p:cNvSpPr>
            <p:nvPr/>
          </p:nvSpPr>
          <p:spPr bwMode="auto">
            <a:xfrm>
              <a:off x="385" y="2197"/>
              <a:ext cx="16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         求导得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893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60085"/>
                </p:ext>
              </p:extLst>
            </p:nvPr>
          </p:nvGraphicFramePr>
          <p:xfrm>
            <a:off x="670" y="2209"/>
            <a:ext cx="58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1" name="Equation" r:id="rId9" imgW="406224" imgH="228501" progId="Equation.DSMT4">
                    <p:embed/>
                  </p:oleObj>
                </mc:Choice>
                <mc:Fallback>
                  <p:oleObj name="Equation" r:id="rId9" imgW="40622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2209"/>
                          <a:ext cx="58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89973"/>
              </p:ext>
            </p:extLst>
          </p:nvPr>
        </p:nvGraphicFramePr>
        <p:xfrm>
          <a:off x="3991020" y="3310854"/>
          <a:ext cx="4606105" cy="90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11" imgW="2184400" imgH="431800" progId="Equation.DSMT4">
                  <p:embed/>
                </p:oleObj>
              </mc:Choice>
              <mc:Fallback>
                <p:oleObj name="Equation" r:id="rId11" imgW="2184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20" y="3310854"/>
                        <a:ext cx="4606105" cy="904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44024"/>
              </p:ext>
            </p:extLst>
          </p:nvPr>
        </p:nvGraphicFramePr>
        <p:xfrm>
          <a:off x="1820091" y="421276"/>
          <a:ext cx="5707928" cy="96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13" imgW="2755900" imgH="469900" progId="Equation.DSMT4">
                  <p:embed/>
                </p:oleObj>
              </mc:Choice>
              <mc:Fallback>
                <p:oleObj name="Equation" r:id="rId13" imgW="2755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091" y="421276"/>
                        <a:ext cx="5707928" cy="966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500101" y="4188117"/>
            <a:ext cx="99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399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583731"/>
              </p:ext>
            </p:extLst>
          </p:nvPr>
        </p:nvGraphicFramePr>
        <p:xfrm>
          <a:off x="2312376" y="3961892"/>
          <a:ext cx="3674371" cy="96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Equation" r:id="rId15" imgW="1637589" imgH="431613" progId="Equation.DSMT4">
                  <p:embed/>
                </p:oleObj>
              </mc:Choice>
              <mc:Fallback>
                <p:oleObj name="Equation" r:id="rId15" imgW="163758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376" y="3961892"/>
                        <a:ext cx="3674371" cy="961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6" name="Group 20"/>
          <p:cNvGrpSpPr>
            <a:grpSpLocks/>
          </p:cNvGrpSpPr>
          <p:nvPr/>
        </p:nvGrpSpPr>
        <p:grpSpPr bwMode="auto">
          <a:xfrm>
            <a:off x="1524001" y="5000944"/>
            <a:ext cx="2620964" cy="533401"/>
            <a:chOff x="430" y="3146"/>
            <a:chExt cx="1651" cy="336"/>
          </a:xfrm>
        </p:grpSpPr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430" y="3146"/>
              <a:ext cx="16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         求导得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893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546147"/>
                </p:ext>
              </p:extLst>
            </p:nvPr>
          </p:nvGraphicFramePr>
          <p:xfrm>
            <a:off x="718" y="3172"/>
            <a:ext cx="53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5" name="Equation" r:id="rId17" imgW="393529" imgH="228501" progId="Equation.DSMT4">
                    <p:embed/>
                  </p:oleObj>
                </mc:Choice>
                <mc:Fallback>
                  <p:oleObj name="Equation" r:id="rId17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3172"/>
                          <a:ext cx="53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29350"/>
              </p:ext>
            </p:extLst>
          </p:nvPr>
        </p:nvGraphicFramePr>
        <p:xfrm>
          <a:off x="4295140" y="4586391"/>
          <a:ext cx="546115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Equation" r:id="rId19" imgW="2501900" imgH="533400" progId="Equation.DSMT4">
                  <p:embed/>
                </p:oleObj>
              </mc:Choice>
              <mc:Fallback>
                <p:oleObj name="Equation" r:id="rId19" imgW="25019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140" y="4586391"/>
                        <a:ext cx="546115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1524001" y="5676163"/>
            <a:ext cx="5286376" cy="892174"/>
            <a:chOff x="431" y="3564"/>
            <a:chExt cx="3330" cy="562"/>
          </a:xfrm>
        </p:grpSpPr>
        <p:sp>
          <p:nvSpPr>
            <p:cNvPr id="38931" name="Rectangle 25"/>
            <p:cNvSpPr>
              <a:spLocks noChangeArrowheads="1"/>
            </p:cNvSpPr>
            <p:nvPr/>
          </p:nvSpPr>
          <p:spPr bwMode="auto">
            <a:xfrm>
              <a:off x="431" y="3689"/>
              <a:ext cx="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即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893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7774486"/>
                </p:ext>
              </p:extLst>
            </p:nvPr>
          </p:nvGraphicFramePr>
          <p:xfrm>
            <a:off x="820" y="3564"/>
            <a:ext cx="294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7" name="Equation" r:id="rId21" imgW="2247840" imgH="431640" progId="Equation.DSMT4">
                    <p:embed/>
                  </p:oleObj>
                </mc:Choice>
                <mc:Fallback>
                  <p:oleObj name="Equation" r:id="rId21" imgW="22478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3564"/>
                          <a:ext cx="2941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05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/>
      <p:bldP spid="399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92820" y="910805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二、函数的泰勒级数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159743" y="1859805"/>
            <a:ext cx="3249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800" b="1" dirty="0"/>
              <a:t>泰勒级数定义：</a:t>
            </a: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2273482" y="2621218"/>
            <a:ext cx="8081964" cy="1027111"/>
            <a:chOff x="516" y="1999"/>
            <a:chExt cx="5091" cy="647"/>
          </a:xfrm>
        </p:grpSpPr>
        <p:sp>
          <p:nvSpPr>
            <p:cNvPr id="39948" name="Rectangle 7"/>
            <p:cNvSpPr>
              <a:spLocks noChangeArrowheads="1"/>
            </p:cNvSpPr>
            <p:nvPr/>
          </p:nvSpPr>
          <p:spPr bwMode="auto">
            <a:xfrm>
              <a:off x="2444" y="2126"/>
              <a:ext cx="31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称为        在点      的泰勒</a:t>
              </a:r>
              <a:r>
                <a:rPr lang="zh-CN" altLang="en-US" sz="2800" b="1" dirty="0" smtClean="0"/>
                <a:t>级数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3994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967186"/>
                </p:ext>
              </p:extLst>
            </p:nvPr>
          </p:nvGraphicFramePr>
          <p:xfrm>
            <a:off x="516" y="1999"/>
            <a:ext cx="1996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7" name="Equation" r:id="rId3" imgW="1409700" imgH="457200" progId="Equation.DSMT4">
                    <p:embed/>
                  </p:oleObj>
                </mc:Choice>
                <mc:Fallback>
                  <p:oleObj name="Equation" r:id="rId3" imgW="14097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999"/>
                          <a:ext cx="1996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306925"/>
                </p:ext>
              </p:extLst>
            </p:nvPr>
          </p:nvGraphicFramePr>
          <p:xfrm>
            <a:off x="2935" y="2188"/>
            <a:ext cx="54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8" name="Equation" r:id="rId5" imgW="368140" imgH="203112" progId="Equation.DSMT4">
                    <p:embed/>
                  </p:oleObj>
                </mc:Choice>
                <mc:Fallback>
                  <p:oleObj name="Equation" r:id="rId5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2188"/>
                          <a:ext cx="54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319142"/>
                </p:ext>
              </p:extLst>
            </p:nvPr>
          </p:nvGraphicFramePr>
          <p:xfrm>
            <a:off x="3918" y="2142"/>
            <a:ext cx="29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9"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42"/>
                          <a:ext cx="29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2159743" y="4137479"/>
            <a:ext cx="4140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800" b="1" dirty="0"/>
              <a:t>麦克劳林级数定义：</a:t>
            </a:r>
          </a:p>
        </p:txBody>
      </p: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2273482" y="5101158"/>
            <a:ext cx="6134102" cy="935039"/>
            <a:chOff x="571" y="3127"/>
            <a:chExt cx="3864" cy="589"/>
          </a:xfrm>
        </p:grpSpPr>
        <p:sp>
          <p:nvSpPr>
            <p:cNvPr id="39945" name="Rectangle 13"/>
            <p:cNvSpPr>
              <a:spLocks noChangeArrowheads="1"/>
            </p:cNvSpPr>
            <p:nvPr/>
          </p:nvSpPr>
          <p:spPr bwMode="auto">
            <a:xfrm>
              <a:off x="1710" y="3222"/>
              <a:ext cx="27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称为        的麦克劳林</a:t>
              </a:r>
              <a:r>
                <a:rPr lang="zh-CN" altLang="en-US" sz="2800" b="1" dirty="0" smtClean="0"/>
                <a:t>级数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994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909680"/>
                </p:ext>
              </p:extLst>
            </p:nvPr>
          </p:nvGraphicFramePr>
          <p:xfrm>
            <a:off x="571" y="3127"/>
            <a:ext cx="1139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0" name="Equation" r:id="rId9" imgW="863225" imgH="444307" progId="Equation.DSMT4">
                    <p:embed/>
                  </p:oleObj>
                </mc:Choice>
                <mc:Fallback>
                  <p:oleObj name="Equation" r:id="rId9" imgW="86322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3127"/>
                          <a:ext cx="1139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990748"/>
                </p:ext>
              </p:extLst>
            </p:nvPr>
          </p:nvGraphicFramePr>
          <p:xfrm>
            <a:off x="2196" y="3265"/>
            <a:ext cx="54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name="Equation" r:id="rId11" imgW="368140" imgH="203112" progId="Equation.DSMT4">
                    <p:embed/>
                  </p:oleObj>
                </mc:Choice>
                <mc:Fallback>
                  <p:oleObj name="Equation" r:id="rId11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3265"/>
                          <a:ext cx="547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17991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  <p:bldP spid="409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444154" y="647246"/>
            <a:ext cx="5654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800" b="1" dirty="0"/>
              <a:t>将函数展开成泰勒级数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/>
              <a:t>幂级数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403151" y="1482091"/>
            <a:ext cx="9201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/>
              <a:t>直接展开法：直接展开法是通过函数求在给定点的各阶导</a:t>
            </a:r>
            <a:endParaRPr lang="zh-CN" altLang="en-US" sz="2800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444154" y="2079617"/>
            <a:ext cx="3629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数</a:t>
            </a:r>
            <a:r>
              <a:rPr lang="zh-CN" altLang="en-US" sz="2800" b="1" dirty="0"/>
              <a:t>，写出泰勒</a:t>
            </a:r>
            <a:r>
              <a:rPr lang="zh-CN" altLang="en-US" sz="2800" b="1" dirty="0" smtClean="0"/>
              <a:t>展开式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1444154" y="2696499"/>
            <a:ext cx="9175752" cy="523876"/>
            <a:chOff x="488" y="1732"/>
            <a:chExt cx="5780" cy="330"/>
          </a:xfrm>
        </p:grpSpPr>
        <p:sp>
          <p:nvSpPr>
            <p:cNvPr id="40975" name="Rectangle 6"/>
            <p:cNvSpPr>
              <a:spLocks noChangeArrowheads="1"/>
            </p:cNvSpPr>
            <p:nvPr/>
          </p:nvSpPr>
          <p:spPr bwMode="auto">
            <a:xfrm>
              <a:off x="488" y="1732"/>
              <a:ext cx="57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b="1" dirty="0"/>
                <a:t>间接展开法：间接展开法通常要先对函数       进行恒等变</a:t>
              </a:r>
              <a:endParaRPr lang="zh-CN" altLang="en-US" sz="2800" dirty="0"/>
            </a:p>
          </p:txBody>
        </p:sp>
        <p:graphicFrame>
          <p:nvGraphicFramePr>
            <p:cNvPr id="4097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15881"/>
                </p:ext>
              </p:extLst>
            </p:nvPr>
          </p:nvGraphicFramePr>
          <p:xfrm>
            <a:off x="4526" y="1762"/>
            <a:ext cx="5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6" name="Equation" r:id="rId3" imgW="368140" imgH="203112" progId="Equation.DSMT4">
                    <p:embed/>
                  </p:oleObj>
                </mc:Choice>
                <mc:Fallback>
                  <p:oleObj name="Equation" r:id="rId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6" y="1762"/>
                          <a:ext cx="5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1444154" y="3079515"/>
            <a:ext cx="8955137" cy="1647545"/>
            <a:chOff x="1635" y="1991"/>
            <a:chExt cx="5632" cy="1057"/>
          </a:xfrm>
        </p:grpSpPr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635" y="2146"/>
              <a:ext cx="408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/>
                <a:t>形</a:t>
              </a:r>
              <a:r>
                <a:rPr lang="zh-CN" altLang="en-US" sz="2800" b="1" dirty="0"/>
                <a:t>，然后利用已知展</a:t>
              </a:r>
              <a:r>
                <a:rPr lang="zh-CN" altLang="en-US" sz="2800" b="1" dirty="0" smtClean="0"/>
                <a:t>式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 smtClean="0"/>
                <a:t>如</a:t>
              </a:r>
              <a:r>
                <a:rPr lang="zh-CN" altLang="en-US" sz="2800" b="1" dirty="0"/>
                <a:t>函数         ，</a:t>
              </a:r>
              <a:endParaRPr lang="zh-CN" altLang="en-US" sz="2800" dirty="0"/>
            </a:p>
          </p:txBody>
        </p:sp>
        <p:graphicFrame>
          <p:nvGraphicFramePr>
            <p:cNvPr id="409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2014762"/>
                </p:ext>
              </p:extLst>
            </p:nvPr>
          </p:nvGraphicFramePr>
          <p:xfrm>
            <a:off x="4677" y="1991"/>
            <a:ext cx="589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name="Equation" r:id="rId5" imgW="317225" imgH="355292" progId="Equation.DSMT4">
                    <p:embed/>
                  </p:oleObj>
                </mc:Choice>
                <mc:Fallback>
                  <p:oleObj name="Equation" r:id="rId5" imgW="317225" imgH="3552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1991"/>
                          <a:ext cx="589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1393787"/>
                </p:ext>
              </p:extLst>
            </p:nvPr>
          </p:nvGraphicFramePr>
          <p:xfrm>
            <a:off x="5419" y="2141"/>
            <a:ext cx="36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9" y="2141"/>
                          <a:ext cx="36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8113746"/>
                </p:ext>
              </p:extLst>
            </p:nvPr>
          </p:nvGraphicFramePr>
          <p:xfrm>
            <a:off x="5911" y="2217"/>
            <a:ext cx="50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name="Equation" r:id="rId9" imgW="380835" imgH="203112" progId="Equation.DSMT4">
                    <p:embed/>
                  </p:oleObj>
                </mc:Choice>
                <mc:Fallback>
                  <p:oleObj name="Equation" r:id="rId9" imgW="38083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1" y="2217"/>
                          <a:ext cx="50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346519"/>
                </p:ext>
              </p:extLst>
            </p:nvPr>
          </p:nvGraphicFramePr>
          <p:xfrm>
            <a:off x="6587" y="2208"/>
            <a:ext cx="6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name="Equation" r:id="rId11" imgW="533160" imgH="228600" progId="Equation.DSMT4">
                    <p:embed/>
                  </p:oleObj>
                </mc:Choice>
                <mc:Fallback>
                  <p:oleObj name="Equation" r:id="rId11" imgW="533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7" y="2208"/>
                          <a:ext cx="68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1641" y="2712"/>
              <a:ext cx="26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的展开式</a:t>
              </a:r>
              <a:r>
                <a:rPr lang="zh-CN" altLang="en-US" sz="2800" b="1" dirty="0" smtClean="0"/>
                <a:t>等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 smtClean="0"/>
                <a:t>或</a:t>
              </a:r>
              <a:r>
                <a:rPr lang="zh-CN" altLang="en-US" sz="2800" b="1" dirty="0"/>
                <a:t>利用和</a:t>
              </a:r>
              <a:endParaRPr lang="zh-CN" altLang="en-US" sz="2800" dirty="0"/>
            </a:p>
          </p:txBody>
        </p:sp>
      </p:grp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87581" y="4208016"/>
            <a:ext cx="5817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/>
              <a:t>函数的</a:t>
            </a:r>
            <a:r>
              <a:rPr lang="zh-CN" altLang="en-US" sz="2800" b="1" dirty="0" smtClean="0"/>
              <a:t>性质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/>
              <a:t>求导</a:t>
            </a:r>
            <a:r>
              <a:rPr lang="zh-CN" altLang="en-US" sz="2800" b="1" dirty="0"/>
              <a:t>数或</a:t>
            </a:r>
            <a:r>
              <a:rPr lang="zh-CN" altLang="en-US" sz="2800" b="1" dirty="0" smtClean="0"/>
              <a:t>积分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，将函数</a:t>
            </a:r>
            <a:endParaRPr lang="zh-CN" altLang="en-US" sz="2800" dirty="0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419497" y="4858975"/>
            <a:ext cx="8438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 smtClean="0"/>
              <a:t>展开</a:t>
            </a:r>
            <a:r>
              <a:rPr lang="zh-CN" altLang="en-US" sz="2800" b="1" dirty="0"/>
              <a:t>成</a:t>
            </a:r>
            <a:r>
              <a:rPr lang="zh-CN" altLang="en-US" sz="2800" b="1" dirty="0" smtClean="0"/>
              <a:t>幂级数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解题</a:t>
            </a:r>
            <a:r>
              <a:rPr lang="zh-CN" altLang="en-US" sz="2800" b="1" dirty="0"/>
              <a:t>方法流程图如下图所</a:t>
            </a:r>
            <a:r>
              <a:rPr lang="zh-CN" altLang="en-US" sz="2800" b="1" dirty="0" smtClean="0"/>
              <a:t>示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96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  <p:bldP spid="41999" grpId="0"/>
      <p:bldP spid="420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4943476" y="260350"/>
            <a:ext cx="2232025" cy="338138"/>
            <a:chOff x="2154" y="164"/>
            <a:chExt cx="1406" cy="213"/>
          </a:xfrm>
        </p:grpSpPr>
        <p:sp>
          <p:nvSpPr>
            <p:cNvPr id="42093" name="Text Box 3"/>
            <p:cNvSpPr txBox="1">
              <a:spLocks noChangeArrowheads="1"/>
            </p:cNvSpPr>
            <p:nvPr/>
          </p:nvSpPr>
          <p:spPr bwMode="auto">
            <a:xfrm>
              <a:off x="2154" y="164"/>
              <a:ext cx="1406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求      的幂级数展开式</a:t>
              </a:r>
            </a:p>
          </p:txBody>
        </p:sp>
        <p:graphicFrame>
          <p:nvGraphicFramePr>
            <p:cNvPr id="42094" name="Object 4"/>
            <p:cNvGraphicFramePr>
              <a:graphicFrameLocks noChangeAspect="1"/>
            </p:cNvGraphicFramePr>
            <p:nvPr/>
          </p:nvGraphicFramePr>
          <p:xfrm>
            <a:off x="2308" y="204"/>
            <a:ext cx="28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3" name="公式" r:id="rId3" imgW="368140" imgH="203112" progId="Equation.3">
                    <p:embed/>
                  </p:oleObj>
                </mc:Choice>
                <mc:Fallback>
                  <p:oleObj name="公式" r:id="rId3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204"/>
                          <a:ext cx="28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2566988" y="1196977"/>
            <a:ext cx="1657350" cy="338138"/>
            <a:chOff x="657" y="754"/>
            <a:chExt cx="1044" cy="213"/>
          </a:xfrm>
        </p:grpSpPr>
        <p:sp>
          <p:nvSpPr>
            <p:cNvPr id="42091" name="Text Box 6"/>
            <p:cNvSpPr txBox="1">
              <a:spLocks noChangeArrowheads="1"/>
            </p:cNvSpPr>
            <p:nvPr/>
          </p:nvSpPr>
          <p:spPr bwMode="auto">
            <a:xfrm>
              <a:off x="657" y="754"/>
              <a:ext cx="1044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的幂级数</a:t>
              </a:r>
            </a:p>
          </p:txBody>
        </p:sp>
        <p:graphicFrame>
          <p:nvGraphicFramePr>
            <p:cNvPr id="42092" name="Object 7"/>
            <p:cNvGraphicFramePr>
              <a:graphicFrameLocks noChangeAspect="1"/>
            </p:cNvGraphicFramePr>
            <p:nvPr/>
          </p:nvGraphicFramePr>
          <p:xfrm>
            <a:off x="957" y="815"/>
            <a:ext cx="13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4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815"/>
                          <a:ext cx="137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1774826" y="2997200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7078663" y="3946531"/>
            <a:ext cx="1223962" cy="338138"/>
            <a:chOff x="3499" y="2486"/>
            <a:chExt cx="771" cy="213"/>
          </a:xfrm>
        </p:grpSpPr>
        <p:sp>
          <p:nvSpPr>
            <p:cNvPr id="42089" name="Text Box 10"/>
            <p:cNvSpPr txBox="1">
              <a:spLocks noChangeArrowheads="1"/>
            </p:cNvSpPr>
            <p:nvPr/>
          </p:nvSpPr>
          <p:spPr bwMode="auto">
            <a:xfrm>
              <a:off x="3499" y="2486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求导</a:t>
              </a:r>
            </a:p>
          </p:txBody>
        </p:sp>
        <p:graphicFrame>
          <p:nvGraphicFramePr>
            <p:cNvPr id="42090" name="Object 11"/>
            <p:cNvGraphicFramePr>
              <a:graphicFrameLocks noChangeAspect="1"/>
            </p:cNvGraphicFramePr>
            <p:nvPr/>
          </p:nvGraphicFramePr>
          <p:xfrm>
            <a:off x="3654" y="2529"/>
            <a:ext cx="29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5" name="公式" r:id="rId7" imgW="368140" imgH="203112" progId="Equation.3">
                    <p:embed/>
                  </p:oleObj>
                </mc:Choice>
                <mc:Fallback>
                  <p:oleObj name="公式" r:id="rId7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529"/>
                          <a:ext cx="29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7104064" y="5373688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sp>
        <p:nvSpPr>
          <p:cNvPr id="41991" name="Text Box 13"/>
          <p:cNvSpPr txBox="1">
            <a:spLocks noChangeArrowheads="1"/>
          </p:cNvSpPr>
          <p:nvPr/>
        </p:nvSpPr>
        <p:spPr bwMode="auto">
          <a:xfrm>
            <a:off x="7175500" y="53736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 b="1"/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3622676" y="3933831"/>
            <a:ext cx="1223963" cy="338138"/>
            <a:chOff x="1322" y="2478"/>
            <a:chExt cx="771" cy="213"/>
          </a:xfrm>
        </p:grpSpPr>
        <p:sp>
          <p:nvSpPr>
            <p:cNvPr id="42087" name="Text Box 15"/>
            <p:cNvSpPr txBox="1">
              <a:spLocks noChangeArrowheads="1"/>
            </p:cNvSpPr>
            <p:nvPr/>
          </p:nvSpPr>
          <p:spPr bwMode="auto">
            <a:xfrm>
              <a:off x="1322" y="2478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积分</a:t>
              </a:r>
            </a:p>
          </p:txBody>
        </p:sp>
        <p:graphicFrame>
          <p:nvGraphicFramePr>
            <p:cNvPr id="42088" name="Object 16"/>
            <p:cNvGraphicFramePr>
              <a:graphicFrameLocks noChangeAspect="1"/>
            </p:cNvGraphicFramePr>
            <p:nvPr/>
          </p:nvGraphicFramePr>
          <p:xfrm>
            <a:off x="1472" y="2514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6" name="公式" r:id="rId9" imgW="368140" imgH="203112" progId="Equation.3">
                    <p:embed/>
                  </p:oleObj>
                </mc:Choice>
                <mc:Fallback>
                  <p:oleObj name="公式" r:id="rId9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514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8369301" y="1557339"/>
            <a:ext cx="1909763" cy="712788"/>
            <a:chOff x="4312" y="981"/>
            <a:chExt cx="1203" cy="449"/>
          </a:xfrm>
        </p:grpSpPr>
        <p:sp>
          <p:nvSpPr>
            <p:cNvPr id="42084" name="Text Box 18"/>
            <p:cNvSpPr txBox="1">
              <a:spLocks noChangeArrowheads="1"/>
            </p:cNvSpPr>
            <p:nvPr/>
          </p:nvSpPr>
          <p:spPr bwMode="auto">
            <a:xfrm>
              <a:off x="4312" y="1213"/>
              <a:ext cx="120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85" name="Object 19"/>
            <p:cNvGraphicFramePr>
              <a:graphicFrameLocks noChangeAspect="1"/>
            </p:cNvGraphicFramePr>
            <p:nvPr/>
          </p:nvGraphicFramePr>
          <p:xfrm>
            <a:off x="4322" y="1207"/>
            <a:ext cx="116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7" name="公式" r:id="rId11" imgW="1498600" imgH="228600" progId="Equation.3">
                    <p:embed/>
                  </p:oleObj>
                </mc:Choice>
                <mc:Fallback>
                  <p:oleObj name="公式" r:id="rId11" imgW="149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1207"/>
                          <a:ext cx="116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6" name="Line 20"/>
            <p:cNvSpPr>
              <a:spLocks noChangeShapeType="1"/>
            </p:cNvSpPr>
            <p:nvPr/>
          </p:nvSpPr>
          <p:spPr bwMode="auto">
            <a:xfrm>
              <a:off x="4921" y="9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9" name="Group 21"/>
          <p:cNvGrpSpPr>
            <a:grpSpLocks/>
          </p:cNvGrpSpPr>
          <p:nvPr/>
        </p:nvGrpSpPr>
        <p:grpSpPr bwMode="auto">
          <a:xfrm>
            <a:off x="8604251" y="2276476"/>
            <a:ext cx="1439863" cy="720725"/>
            <a:chOff x="4460" y="1434"/>
            <a:chExt cx="907" cy="454"/>
          </a:xfrm>
        </p:grpSpPr>
        <p:sp>
          <p:nvSpPr>
            <p:cNvPr id="42081" name="Text Box 22"/>
            <p:cNvSpPr txBox="1">
              <a:spLocks noChangeArrowheads="1"/>
            </p:cNvSpPr>
            <p:nvPr/>
          </p:nvSpPr>
          <p:spPr bwMode="auto">
            <a:xfrm>
              <a:off x="4460" y="1661"/>
              <a:ext cx="907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82" name="Object 23"/>
            <p:cNvGraphicFramePr>
              <a:graphicFrameLocks noChangeAspect="1"/>
            </p:cNvGraphicFramePr>
            <p:nvPr/>
          </p:nvGraphicFramePr>
          <p:xfrm>
            <a:off x="4677" y="1682"/>
            <a:ext cx="60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8" name="Equation" r:id="rId13" imgW="672808" imgH="228501" progId="Equation.DSMT4">
                    <p:embed/>
                  </p:oleObj>
                </mc:Choice>
                <mc:Fallback>
                  <p:oleObj name="Equation" r:id="rId13" imgW="67280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1682"/>
                          <a:ext cx="60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3" name="Line 24"/>
            <p:cNvSpPr>
              <a:spLocks noChangeShapeType="1"/>
            </p:cNvSpPr>
            <p:nvPr/>
          </p:nvSpPr>
          <p:spPr bwMode="auto">
            <a:xfrm>
              <a:off x="4921" y="143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8626476" y="2997199"/>
            <a:ext cx="1414463" cy="625475"/>
            <a:chOff x="4474" y="1888"/>
            <a:chExt cx="891" cy="394"/>
          </a:xfrm>
        </p:grpSpPr>
        <p:sp>
          <p:nvSpPr>
            <p:cNvPr id="42078" name="Text Box 26"/>
            <p:cNvSpPr txBox="1">
              <a:spLocks noChangeArrowheads="1"/>
            </p:cNvSpPr>
            <p:nvPr/>
          </p:nvSpPr>
          <p:spPr bwMode="auto">
            <a:xfrm>
              <a:off x="4474" y="2069"/>
              <a:ext cx="89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79" name="Object 27"/>
            <p:cNvGraphicFramePr>
              <a:graphicFrameLocks noChangeAspect="1"/>
            </p:cNvGraphicFramePr>
            <p:nvPr/>
          </p:nvGraphicFramePr>
          <p:xfrm>
            <a:off x="4513" y="2083"/>
            <a:ext cx="81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9" name="公式" r:id="rId15" imgW="1091726" imgH="228501" progId="Equation.3">
                    <p:embed/>
                  </p:oleObj>
                </mc:Choice>
                <mc:Fallback>
                  <p:oleObj name="公式" r:id="rId15" imgW="109172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83"/>
                          <a:ext cx="81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0" name="Line 28"/>
            <p:cNvSpPr>
              <a:spLocks noChangeShapeType="1"/>
            </p:cNvSpPr>
            <p:nvPr/>
          </p:nvSpPr>
          <p:spPr bwMode="auto">
            <a:xfrm>
              <a:off x="4921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7" name="Group 29"/>
          <p:cNvGrpSpPr>
            <a:grpSpLocks/>
          </p:cNvGrpSpPr>
          <p:nvPr/>
        </p:nvGrpSpPr>
        <p:grpSpPr bwMode="auto">
          <a:xfrm>
            <a:off x="8518526" y="3644900"/>
            <a:ext cx="1604963" cy="889000"/>
            <a:chOff x="4406" y="2296"/>
            <a:chExt cx="1011" cy="560"/>
          </a:xfrm>
        </p:grpSpPr>
        <p:sp>
          <p:nvSpPr>
            <p:cNvPr id="42074" name="Text Box 30"/>
            <p:cNvSpPr txBox="1">
              <a:spLocks noChangeArrowheads="1"/>
            </p:cNvSpPr>
            <p:nvPr/>
          </p:nvSpPr>
          <p:spPr bwMode="auto">
            <a:xfrm>
              <a:off x="4406" y="2478"/>
              <a:ext cx="101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将      展成    的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幂级数</a:t>
              </a:r>
            </a:p>
          </p:txBody>
        </p:sp>
        <p:graphicFrame>
          <p:nvGraphicFramePr>
            <p:cNvPr id="42075" name="Object 31"/>
            <p:cNvGraphicFramePr>
              <a:graphicFrameLocks noChangeAspect="1"/>
            </p:cNvGraphicFramePr>
            <p:nvPr/>
          </p:nvGraphicFramePr>
          <p:xfrm>
            <a:off x="4566" y="2505"/>
            <a:ext cx="26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0" name="公式" r:id="rId17" imgW="342751" imgH="203112" progId="Equation.3">
                    <p:embed/>
                  </p:oleObj>
                </mc:Choice>
                <mc:Fallback>
                  <p:oleObj name="公式" r:id="rId17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505"/>
                          <a:ext cx="26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6" name="Object 32"/>
            <p:cNvGraphicFramePr>
              <a:graphicFrameLocks noChangeAspect="1"/>
            </p:cNvGraphicFramePr>
            <p:nvPr/>
          </p:nvGraphicFramePr>
          <p:xfrm>
            <a:off x="5070" y="2518"/>
            <a:ext cx="127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1" name="公式" r:id="rId19" imgW="139579" imgH="164957" progId="Equation.3">
                    <p:embed/>
                  </p:oleObj>
                </mc:Choice>
                <mc:Fallback>
                  <p:oleObj name="公式" r:id="rId19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2518"/>
                          <a:ext cx="127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77" name="Line 33"/>
            <p:cNvSpPr>
              <a:spLocks noChangeShapeType="1"/>
            </p:cNvSpPr>
            <p:nvPr/>
          </p:nvSpPr>
          <p:spPr bwMode="auto">
            <a:xfrm>
              <a:off x="4921" y="229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42" name="Group 34"/>
          <p:cNvGrpSpPr>
            <a:grpSpLocks/>
          </p:cNvGrpSpPr>
          <p:nvPr/>
        </p:nvGrpSpPr>
        <p:grpSpPr bwMode="auto">
          <a:xfrm>
            <a:off x="3287714" y="612776"/>
            <a:ext cx="6048375" cy="582613"/>
            <a:chOff x="1111" y="386"/>
            <a:chExt cx="3810" cy="367"/>
          </a:xfrm>
        </p:grpSpPr>
        <p:sp>
          <p:nvSpPr>
            <p:cNvPr id="42071" name="Line 35"/>
            <p:cNvSpPr>
              <a:spLocks noChangeShapeType="1"/>
            </p:cNvSpPr>
            <p:nvPr/>
          </p:nvSpPr>
          <p:spPr bwMode="auto">
            <a:xfrm>
              <a:off x="1111" y="564"/>
              <a:ext cx="3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2" name="Line 36"/>
            <p:cNvSpPr>
              <a:spLocks noChangeShapeType="1"/>
            </p:cNvSpPr>
            <p:nvPr/>
          </p:nvSpPr>
          <p:spPr bwMode="auto">
            <a:xfrm>
              <a:off x="2864" y="38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3" name="Line 37"/>
            <p:cNvSpPr>
              <a:spLocks noChangeShapeType="1"/>
            </p:cNvSpPr>
            <p:nvPr/>
          </p:nvSpPr>
          <p:spPr bwMode="auto">
            <a:xfrm>
              <a:off x="111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1933575" y="2276476"/>
            <a:ext cx="1100138" cy="792163"/>
            <a:chOff x="258" y="1434"/>
            <a:chExt cx="693" cy="499"/>
          </a:xfrm>
        </p:grpSpPr>
        <p:graphicFrame>
          <p:nvGraphicFramePr>
            <p:cNvPr id="42068" name="Object 39"/>
            <p:cNvGraphicFramePr>
              <a:graphicFrameLocks noChangeAspect="1"/>
            </p:cNvGraphicFramePr>
            <p:nvPr/>
          </p:nvGraphicFramePr>
          <p:xfrm>
            <a:off x="447" y="1711"/>
            <a:ext cx="4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2" name="公式" r:id="rId21" imgW="495085" imgH="228501" progId="Equation.3">
                    <p:embed/>
                  </p:oleObj>
                </mc:Choice>
                <mc:Fallback>
                  <p:oleObj name="公式" r:id="rId21" imgW="49508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1711"/>
                          <a:ext cx="48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9" name="Text Box 40"/>
            <p:cNvSpPr txBox="1">
              <a:spLocks noChangeArrowheads="1"/>
            </p:cNvSpPr>
            <p:nvPr/>
          </p:nvSpPr>
          <p:spPr bwMode="auto">
            <a:xfrm>
              <a:off x="258" y="1706"/>
              <a:ext cx="69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 </a:t>
              </a:r>
              <a:r>
                <a:rPr lang="zh-CN" altLang="en-US" sz="1600" b="1"/>
                <a:t>求</a:t>
              </a:r>
            </a:p>
          </p:txBody>
        </p:sp>
        <p:sp>
          <p:nvSpPr>
            <p:cNvPr id="42070" name="Line 41"/>
            <p:cNvSpPr>
              <a:spLocks noChangeShapeType="1"/>
            </p:cNvSpPr>
            <p:nvPr/>
          </p:nvSpPr>
          <p:spPr bwMode="auto">
            <a:xfrm>
              <a:off x="612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0" name="Group 42"/>
          <p:cNvGrpSpPr>
            <a:grpSpLocks/>
          </p:cNvGrpSpPr>
          <p:nvPr/>
        </p:nvGrpSpPr>
        <p:grpSpPr bwMode="auto">
          <a:xfrm>
            <a:off x="1933575" y="3068638"/>
            <a:ext cx="1079500" cy="806450"/>
            <a:chOff x="258" y="1933"/>
            <a:chExt cx="680" cy="508"/>
          </a:xfrm>
        </p:grpSpPr>
        <p:sp>
          <p:nvSpPr>
            <p:cNvPr id="42065" name="Text Box 43"/>
            <p:cNvSpPr txBox="1">
              <a:spLocks noChangeArrowheads="1"/>
            </p:cNvSpPr>
            <p:nvPr/>
          </p:nvSpPr>
          <p:spPr bwMode="auto">
            <a:xfrm>
              <a:off x="258" y="2150"/>
              <a:ext cx="6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66" name="Object 44"/>
            <p:cNvGraphicFramePr>
              <a:graphicFrameLocks noChangeAspect="1"/>
            </p:cNvGraphicFramePr>
            <p:nvPr/>
          </p:nvGraphicFramePr>
          <p:xfrm>
            <a:off x="327" y="2132"/>
            <a:ext cx="58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3" name="Equation" r:id="rId23" imgW="837836" imgH="444307" progId="Equation.DSMT4">
                    <p:embed/>
                  </p:oleObj>
                </mc:Choice>
                <mc:Fallback>
                  <p:oleObj name="Equation" r:id="rId23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2132"/>
                          <a:ext cx="58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7" name="Line 45"/>
            <p:cNvSpPr>
              <a:spLocks noChangeShapeType="1"/>
            </p:cNvSpPr>
            <p:nvPr/>
          </p:nvSpPr>
          <p:spPr bwMode="auto">
            <a:xfrm>
              <a:off x="604" y="1933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4" name="Group 46"/>
          <p:cNvGrpSpPr>
            <a:grpSpLocks/>
          </p:cNvGrpSpPr>
          <p:nvPr/>
        </p:nvGrpSpPr>
        <p:grpSpPr bwMode="auto">
          <a:xfrm>
            <a:off x="1893889" y="1557340"/>
            <a:ext cx="4778375" cy="709613"/>
            <a:chOff x="233" y="981"/>
            <a:chExt cx="3010" cy="447"/>
          </a:xfrm>
        </p:grpSpPr>
        <p:sp>
          <p:nvSpPr>
            <p:cNvPr id="42058" name="Text Box 47"/>
            <p:cNvSpPr txBox="1">
              <a:spLocks noChangeArrowheads="1"/>
            </p:cNvSpPr>
            <p:nvPr/>
          </p:nvSpPr>
          <p:spPr bwMode="auto">
            <a:xfrm>
              <a:off x="233" y="1207"/>
              <a:ext cx="772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直接展开法</a:t>
              </a:r>
            </a:p>
          </p:txBody>
        </p:sp>
        <p:sp>
          <p:nvSpPr>
            <p:cNvPr id="42059" name="Text Box 48"/>
            <p:cNvSpPr txBox="1">
              <a:spLocks noChangeArrowheads="1"/>
            </p:cNvSpPr>
            <p:nvPr/>
          </p:nvSpPr>
          <p:spPr bwMode="auto">
            <a:xfrm>
              <a:off x="2472" y="1215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间接展开式</a:t>
              </a:r>
            </a:p>
          </p:txBody>
        </p:sp>
        <p:grpSp>
          <p:nvGrpSpPr>
            <p:cNvPr id="42060" name="Group 49"/>
            <p:cNvGrpSpPr>
              <a:grpSpLocks/>
            </p:cNvGrpSpPr>
            <p:nvPr/>
          </p:nvGrpSpPr>
          <p:grpSpPr bwMode="auto">
            <a:xfrm>
              <a:off x="551" y="981"/>
              <a:ext cx="2313" cy="227"/>
              <a:chOff x="551" y="981"/>
              <a:chExt cx="2313" cy="227"/>
            </a:xfrm>
          </p:grpSpPr>
          <p:sp>
            <p:nvSpPr>
              <p:cNvPr id="42061" name="Line 50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2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2" name="Line 51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3" name="Line 52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4" name="Line 53"/>
              <p:cNvSpPr>
                <a:spLocks noChangeShapeType="1"/>
              </p:cNvSpPr>
              <p:nvPr/>
            </p:nvSpPr>
            <p:spPr bwMode="auto">
              <a:xfrm>
                <a:off x="2864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5006976" y="2289177"/>
            <a:ext cx="2125663" cy="706438"/>
            <a:chOff x="2194" y="1442"/>
            <a:chExt cx="1339" cy="445"/>
          </a:xfrm>
        </p:grpSpPr>
        <p:sp>
          <p:nvSpPr>
            <p:cNvPr id="42055" name="Text Box 55"/>
            <p:cNvSpPr txBox="1">
              <a:spLocks noChangeArrowheads="1"/>
            </p:cNvSpPr>
            <p:nvPr/>
          </p:nvSpPr>
          <p:spPr bwMode="auto">
            <a:xfrm>
              <a:off x="2194" y="1674"/>
              <a:ext cx="1339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 进行恒等变形</a:t>
              </a:r>
            </a:p>
          </p:txBody>
        </p:sp>
        <p:graphicFrame>
          <p:nvGraphicFramePr>
            <p:cNvPr id="42056" name="Object 56"/>
            <p:cNvGraphicFramePr>
              <a:graphicFrameLocks noChangeAspect="1"/>
            </p:cNvGraphicFramePr>
            <p:nvPr/>
          </p:nvGraphicFramePr>
          <p:xfrm>
            <a:off x="2343" y="1698"/>
            <a:ext cx="3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4" name="公式" r:id="rId25" imgW="368140" imgH="203112" progId="Equation.3">
                    <p:embed/>
                  </p:oleObj>
                </mc:Choice>
                <mc:Fallback>
                  <p:oleObj name="公式" r:id="rId25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698"/>
                          <a:ext cx="32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7" name="Line 57"/>
            <p:cNvSpPr>
              <a:spLocks noChangeShapeType="1"/>
            </p:cNvSpPr>
            <p:nvPr/>
          </p:nvSpPr>
          <p:spPr bwMode="auto">
            <a:xfrm>
              <a:off x="2864" y="14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6" name="Group 58"/>
          <p:cNvGrpSpPr>
            <a:grpSpLocks/>
          </p:cNvGrpSpPr>
          <p:nvPr/>
        </p:nvGrpSpPr>
        <p:grpSpPr bwMode="auto">
          <a:xfrm>
            <a:off x="5270501" y="3017838"/>
            <a:ext cx="1585913" cy="996950"/>
            <a:chOff x="2360" y="1901"/>
            <a:chExt cx="999" cy="628"/>
          </a:xfrm>
        </p:grpSpPr>
        <p:sp>
          <p:nvSpPr>
            <p:cNvPr id="42053" name="AutoShape 59"/>
            <p:cNvSpPr>
              <a:spLocks noChangeArrowheads="1"/>
            </p:cNvSpPr>
            <p:nvPr/>
          </p:nvSpPr>
          <p:spPr bwMode="auto">
            <a:xfrm>
              <a:off x="2360" y="2075"/>
              <a:ext cx="999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</a:rPr>
                <a:t>能利用已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</a:rPr>
                <a:t>知展开式</a:t>
              </a:r>
            </a:p>
          </p:txBody>
        </p:sp>
        <p:sp>
          <p:nvSpPr>
            <p:cNvPr id="42054" name="Line 60"/>
            <p:cNvSpPr>
              <a:spLocks noChangeShapeType="1"/>
            </p:cNvSpPr>
            <p:nvPr/>
          </p:nvSpPr>
          <p:spPr bwMode="auto">
            <a:xfrm>
              <a:off x="2864" y="190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9" name="Group 61"/>
          <p:cNvGrpSpPr>
            <a:grpSpLocks/>
          </p:cNvGrpSpPr>
          <p:nvPr/>
        </p:nvGrpSpPr>
        <p:grpSpPr bwMode="auto">
          <a:xfrm>
            <a:off x="3432176" y="4292601"/>
            <a:ext cx="1584325" cy="720725"/>
            <a:chOff x="1202" y="2704"/>
            <a:chExt cx="998" cy="454"/>
          </a:xfrm>
        </p:grpSpPr>
        <p:sp>
          <p:nvSpPr>
            <p:cNvPr id="42050" name="Text Box 62"/>
            <p:cNvSpPr txBox="1">
              <a:spLocks noChangeArrowheads="1"/>
            </p:cNvSpPr>
            <p:nvPr/>
          </p:nvSpPr>
          <p:spPr bwMode="auto">
            <a:xfrm>
              <a:off x="1202" y="2934"/>
              <a:ext cx="998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51" name="Object 63"/>
            <p:cNvGraphicFramePr>
              <a:graphicFrameLocks noChangeAspect="1"/>
            </p:cNvGraphicFramePr>
            <p:nvPr/>
          </p:nvGraphicFramePr>
          <p:xfrm>
            <a:off x="1383" y="2922"/>
            <a:ext cx="8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5" name="Equation" r:id="rId27" imgW="1143000" imgH="330200" progId="Equation.DSMT4">
                    <p:embed/>
                  </p:oleObj>
                </mc:Choice>
                <mc:Fallback>
                  <p:oleObj name="Equation" r:id="rId27" imgW="11430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922"/>
                          <a:ext cx="81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2" name="Line 64"/>
            <p:cNvSpPr>
              <a:spLocks noChangeShapeType="1"/>
            </p:cNvSpPr>
            <p:nvPr/>
          </p:nvSpPr>
          <p:spPr bwMode="auto">
            <a:xfrm>
              <a:off x="1701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3" name="Group 65"/>
          <p:cNvGrpSpPr>
            <a:grpSpLocks/>
          </p:cNvGrpSpPr>
          <p:nvPr/>
        </p:nvGrpSpPr>
        <p:grpSpPr bwMode="auto">
          <a:xfrm>
            <a:off x="3575051" y="5026026"/>
            <a:ext cx="1368425" cy="754063"/>
            <a:chOff x="1292" y="3166"/>
            <a:chExt cx="862" cy="475"/>
          </a:xfrm>
        </p:grpSpPr>
        <p:graphicFrame>
          <p:nvGraphicFramePr>
            <p:cNvPr id="42047" name="Object 66"/>
            <p:cNvGraphicFramePr>
              <a:graphicFrameLocks noChangeAspect="1"/>
            </p:cNvGraphicFramePr>
            <p:nvPr/>
          </p:nvGraphicFramePr>
          <p:xfrm>
            <a:off x="1333" y="3317"/>
            <a:ext cx="7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6" name="公式" r:id="rId29" imgW="965200" imgH="431800" progId="Equation.3">
                    <p:embed/>
                  </p:oleObj>
                </mc:Choice>
                <mc:Fallback>
                  <p:oleObj name="公式" r:id="rId29" imgW="965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3317"/>
                          <a:ext cx="7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8" name="Text Box 67"/>
            <p:cNvSpPr txBox="1">
              <a:spLocks noChangeArrowheads="1"/>
            </p:cNvSpPr>
            <p:nvPr/>
          </p:nvSpPr>
          <p:spPr bwMode="auto">
            <a:xfrm>
              <a:off x="1292" y="3350"/>
              <a:ext cx="86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9" name="Line 68"/>
            <p:cNvSpPr>
              <a:spLocks noChangeShapeType="1"/>
            </p:cNvSpPr>
            <p:nvPr/>
          </p:nvSpPr>
          <p:spPr bwMode="auto">
            <a:xfrm>
              <a:off x="1717" y="31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7" name="Group 69"/>
          <p:cNvGrpSpPr>
            <a:grpSpLocks/>
          </p:cNvGrpSpPr>
          <p:nvPr/>
        </p:nvGrpSpPr>
        <p:grpSpPr bwMode="auto">
          <a:xfrm>
            <a:off x="3359150" y="5732463"/>
            <a:ext cx="1873250" cy="792162"/>
            <a:chOff x="1156" y="3611"/>
            <a:chExt cx="1180" cy="499"/>
          </a:xfrm>
        </p:grpSpPr>
        <p:sp>
          <p:nvSpPr>
            <p:cNvPr id="42044" name="Text Box 70"/>
            <p:cNvSpPr txBox="1">
              <a:spLocks noChangeArrowheads="1"/>
            </p:cNvSpPr>
            <p:nvPr/>
          </p:nvSpPr>
          <p:spPr bwMode="auto">
            <a:xfrm>
              <a:off x="1156" y="3828"/>
              <a:ext cx="11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45" name="Object 71"/>
            <p:cNvGraphicFramePr>
              <a:graphicFrameLocks noChangeAspect="1"/>
            </p:cNvGraphicFramePr>
            <p:nvPr/>
          </p:nvGraphicFramePr>
          <p:xfrm>
            <a:off x="1173" y="3804"/>
            <a:ext cx="116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7" name="公式" r:id="rId31" imgW="1637589" imgH="431613" progId="Equation.3">
                    <p:embed/>
                  </p:oleObj>
                </mc:Choice>
                <mc:Fallback>
                  <p:oleObj name="公式" r:id="rId31" imgW="163758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804"/>
                          <a:ext cx="116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6" name="Line 72"/>
            <p:cNvSpPr>
              <a:spLocks noChangeShapeType="1"/>
            </p:cNvSpPr>
            <p:nvPr/>
          </p:nvSpPr>
          <p:spPr bwMode="auto">
            <a:xfrm>
              <a:off x="1730" y="3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1" name="Group 73"/>
          <p:cNvGrpSpPr>
            <a:grpSpLocks/>
          </p:cNvGrpSpPr>
          <p:nvPr/>
        </p:nvGrpSpPr>
        <p:grpSpPr bwMode="auto">
          <a:xfrm>
            <a:off x="7104064" y="4292597"/>
            <a:ext cx="1239837" cy="698500"/>
            <a:chOff x="3515" y="2704"/>
            <a:chExt cx="781" cy="440"/>
          </a:xfrm>
        </p:grpSpPr>
        <p:sp>
          <p:nvSpPr>
            <p:cNvPr id="42041" name="Text Box 74"/>
            <p:cNvSpPr txBox="1">
              <a:spLocks noChangeArrowheads="1"/>
            </p:cNvSpPr>
            <p:nvPr/>
          </p:nvSpPr>
          <p:spPr bwMode="auto">
            <a:xfrm>
              <a:off x="3515" y="2931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</a:p>
          </p:txBody>
        </p:sp>
        <p:graphicFrame>
          <p:nvGraphicFramePr>
            <p:cNvPr id="42042" name="Object 75"/>
            <p:cNvGraphicFramePr>
              <a:graphicFrameLocks noChangeAspect="1"/>
            </p:cNvGraphicFramePr>
            <p:nvPr/>
          </p:nvGraphicFramePr>
          <p:xfrm>
            <a:off x="3661" y="2977"/>
            <a:ext cx="6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8" name="Equation" r:id="rId33" imgW="850531" imgH="203112" progId="Equation.DSMT4">
                    <p:embed/>
                  </p:oleObj>
                </mc:Choice>
                <mc:Fallback>
                  <p:oleObj name="Equation" r:id="rId33" imgW="85053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977"/>
                          <a:ext cx="6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3" name="Line 76"/>
            <p:cNvSpPr>
              <a:spLocks noChangeShapeType="1"/>
            </p:cNvSpPr>
            <p:nvPr/>
          </p:nvSpPr>
          <p:spPr bwMode="auto">
            <a:xfrm>
              <a:off x="3878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5" name="Group 77"/>
          <p:cNvGrpSpPr>
            <a:grpSpLocks/>
          </p:cNvGrpSpPr>
          <p:nvPr/>
        </p:nvGrpSpPr>
        <p:grpSpPr bwMode="auto">
          <a:xfrm>
            <a:off x="7075488" y="5013326"/>
            <a:ext cx="1223962" cy="739775"/>
            <a:chOff x="3497" y="3158"/>
            <a:chExt cx="771" cy="466"/>
          </a:xfrm>
        </p:grpSpPr>
        <p:graphicFrame>
          <p:nvGraphicFramePr>
            <p:cNvPr id="42038" name="Object 78"/>
            <p:cNvGraphicFramePr>
              <a:graphicFrameLocks noChangeAspect="1"/>
            </p:cNvGraphicFramePr>
            <p:nvPr/>
          </p:nvGraphicFramePr>
          <p:xfrm>
            <a:off x="3515" y="3319"/>
            <a:ext cx="74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9" name="Equation" r:id="rId35" imgW="965200" imgH="431800" progId="Equation.DSMT4">
                    <p:embed/>
                  </p:oleObj>
                </mc:Choice>
                <mc:Fallback>
                  <p:oleObj name="Equation" r:id="rId35" imgW="9652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319"/>
                          <a:ext cx="74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9" name="Text Box 79"/>
            <p:cNvSpPr txBox="1">
              <a:spLocks noChangeArrowheads="1"/>
            </p:cNvSpPr>
            <p:nvPr/>
          </p:nvSpPr>
          <p:spPr bwMode="auto">
            <a:xfrm>
              <a:off x="3497" y="3339"/>
              <a:ext cx="771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0" name="Line 80"/>
            <p:cNvSpPr>
              <a:spLocks noChangeShapeType="1"/>
            </p:cNvSpPr>
            <p:nvPr/>
          </p:nvSpPr>
          <p:spPr bwMode="auto">
            <a:xfrm>
              <a:off x="3894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9" name="Group 81"/>
          <p:cNvGrpSpPr>
            <a:grpSpLocks/>
          </p:cNvGrpSpPr>
          <p:nvPr/>
        </p:nvGrpSpPr>
        <p:grpSpPr bwMode="auto">
          <a:xfrm>
            <a:off x="6672263" y="5686425"/>
            <a:ext cx="2081212" cy="825500"/>
            <a:chOff x="3243" y="3582"/>
            <a:chExt cx="1311" cy="520"/>
          </a:xfrm>
        </p:grpSpPr>
        <p:graphicFrame>
          <p:nvGraphicFramePr>
            <p:cNvPr id="42035" name="Object 82"/>
            <p:cNvGraphicFramePr>
              <a:graphicFrameLocks noChangeAspect="1"/>
            </p:cNvGraphicFramePr>
            <p:nvPr/>
          </p:nvGraphicFramePr>
          <p:xfrm>
            <a:off x="3243" y="3778"/>
            <a:ext cx="127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0" name="公式" r:id="rId37" imgW="1981200" imgH="431800" progId="Equation.3">
                    <p:embed/>
                  </p:oleObj>
                </mc:Choice>
                <mc:Fallback>
                  <p:oleObj name="公式" r:id="rId37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778"/>
                          <a:ext cx="127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6" name="Text Box 83"/>
            <p:cNvSpPr txBox="1">
              <a:spLocks noChangeArrowheads="1"/>
            </p:cNvSpPr>
            <p:nvPr/>
          </p:nvSpPr>
          <p:spPr bwMode="auto">
            <a:xfrm>
              <a:off x="3243" y="3802"/>
              <a:ext cx="131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37" name="Line 84"/>
            <p:cNvSpPr>
              <a:spLocks noChangeShapeType="1"/>
            </p:cNvSpPr>
            <p:nvPr/>
          </p:nvSpPr>
          <p:spPr bwMode="auto">
            <a:xfrm>
              <a:off x="3902" y="358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93" name="Group 85"/>
          <p:cNvGrpSpPr>
            <a:grpSpLocks/>
          </p:cNvGrpSpPr>
          <p:nvPr/>
        </p:nvGrpSpPr>
        <p:grpSpPr bwMode="auto">
          <a:xfrm>
            <a:off x="5448300" y="4005264"/>
            <a:ext cx="1366838" cy="960437"/>
            <a:chOff x="2472" y="2523"/>
            <a:chExt cx="861" cy="605"/>
          </a:xfrm>
        </p:grpSpPr>
        <p:sp>
          <p:nvSpPr>
            <p:cNvPr id="42031" name="Text Box 86"/>
            <p:cNvSpPr txBox="1">
              <a:spLocks noChangeArrowheads="1"/>
            </p:cNvSpPr>
            <p:nvPr/>
          </p:nvSpPr>
          <p:spPr bwMode="auto">
            <a:xfrm>
              <a:off x="2472" y="2750"/>
              <a:ext cx="77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写出      的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   展开式</a:t>
              </a:r>
            </a:p>
          </p:txBody>
        </p:sp>
        <p:graphicFrame>
          <p:nvGraphicFramePr>
            <p:cNvPr id="42032" name="Object 87"/>
            <p:cNvGraphicFramePr>
              <a:graphicFrameLocks noChangeAspect="1"/>
            </p:cNvGraphicFramePr>
            <p:nvPr/>
          </p:nvGraphicFramePr>
          <p:xfrm>
            <a:off x="2742" y="2787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1" name="公式" r:id="rId39" imgW="368140" imgH="203112" progId="Equation.3">
                    <p:embed/>
                  </p:oleObj>
                </mc:Choice>
                <mc:Fallback>
                  <p:oleObj name="公式" r:id="rId39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2787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3" name="Line 88"/>
            <p:cNvSpPr>
              <a:spLocks noChangeShapeType="1"/>
            </p:cNvSpPr>
            <p:nvPr/>
          </p:nvSpPr>
          <p:spPr bwMode="auto">
            <a:xfrm>
              <a:off x="2864" y="253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Text Box 89"/>
            <p:cNvSpPr txBox="1">
              <a:spLocks noChangeArrowheads="1"/>
            </p:cNvSpPr>
            <p:nvPr/>
          </p:nvSpPr>
          <p:spPr bwMode="auto">
            <a:xfrm>
              <a:off x="2925" y="2523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8353425" y="908049"/>
            <a:ext cx="1944688" cy="635000"/>
            <a:chOff x="4302" y="572"/>
            <a:chExt cx="1225" cy="400"/>
          </a:xfrm>
        </p:grpSpPr>
        <p:sp>
          <p:nvSpPr>
            <p:cNvPr id="42028" name="Text Box 91"/>
            <p:cNvSpPr txBox="1">
              <a:spLocks noChangeArrowheads="1"/>
            </p:cNvSpPr>
            <p:nvPr/>
          </p:nvSpPr>
          <p:spPr bwMode="auto">
            <a:xfrm>
              <a:off x="4302" y="759"/>
              <a:ext cx="1225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      的幂级数</a:t>
              </a:r>
            </a:p>
          </p:txBody>
        </p:sp>
        <p:graphicFrame>
          <p:nvGraphicFramePr>
            <p:cNvPr id="42029" name="Object 92"/>
            <p:cNvGraphicFramePr>
              <a:graphicFrameLocks noChangeAspect="1"/>
            </p:cNvGraphicFramePr>
            <p:nvPr/>
          </p:nvGraphicFramePr>
          <p:xfrm>
            <a:off x="4606" y="775"/>
            <a:ext cx="32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2" name="公式" r:id="rId41" imgW="533169" imgH="228501" progId="Equation.3">
                    <p:embed/>
                  </p:oleObj>
                </mc:Choice>
                <mc:Fallback>
                  <p:oleObj name="公式" r:id="rId41" imgW="533169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775"/>
                          <a:ext cx="32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0" name="Line 93"/>
            <p:cNvSpPr>
              <a:spLocks noChangeShapeType="1"/>
            </p:cNvSpPr>
            <p:nvPr/>
          </p:nvSpPr>
          <p:spPr bwMode="auto">
            <a:xfrm>
              <a:off x="492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2" name="Group 94"/>
          <p:cNvGrpSpPr>
            <a:grpSpLocks/>
          </p:cNvGrpSpPr>
          <p:nvPr/>
        </p:nvGrpSpPr>
        <p:grpSpPr bwMode="auto">
          <a:xfrm>
            <a:off x="1746250" y="3835400"/>
            <a:ext cx="1468438" cy="838200"/>
            <a:chOff x="140" y="2416"/>
            <a:chExt cx="925" cy="528"/>
          </a:xfrm>
        </p:grpSpPr>
        <p:graphicFrame>
          <p:nvGraphicFramePr>
            <p:cNvPr id="42025" name="Object 95"/>
            <p:cNvGraphicFramePr>
              <a:graphicFrameLocks noChangeAspect="1"/>
            </p:cNvGraphicFramePr>
            <p:nvPr/>
          </p:nvGraphicFramePr>
          <p:xfrm>
            <a:off x="158" y="2637"/>
            <a:ext cx="9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3" name="Equation" r:id="rId43" imgW="1307532" imgH="444307" progId="Equation.DSMT4">
                    <p:embed/>
                  </p:oleObj>
                </mc:Choice>
                <mc:Fallback>
                  <p:oleObj name="Equation" r:id="rId43" imgW="1307532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637"/>
                          <a:ext cx="90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6" name="Text Box 96"/>
            <p:cNvSpPr txBox="1">
              <a:spLocks noChangeArrowheads="1"/>
            </p:cNvSpPr>
            <p:nvPr/>
          </p:nvSpPr>
          <p:spPr bwMode="auto">
            <a:xfrm>
              <a:off x="140" y="2641"/>
              <a:ext cx="92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27" name="Line 97"/>
            <p:cNvSpPr>
              <a:spLocks noChangeShapeType="1"/>
            </p:cNvSpPr>
            <p:nvPr/>
          </p:nvSpPr>
          <p:spPr bwMode="auto">
            <a:xfrm>
              <a:off x="604" y="24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6" name="Group 98"/>
          <p:cNvGrpSpPr>
            <a:grpSpLocks/>
          </p:cNvGrpSpPr>
          <p:nvPr/>
        </p:nvGrpSpPr>
        <p:grpSpPr bwMode="auto">
          <a:xfrm>
            <a:off x="4211638" y="3379789"/>
            <a:ext cx="1236662" cy="566737"/>
            <a:chOff x="1693" y="2129"/>
            <a:chExt cx="779" cy="357"/>
          </a:xfrm>
        </p:grpSpPr>
        <p:sp>
          <p:nvSpPr>
            <p:cNvPr id="42022" name="Text Box 99"/>
            <p:cNvSpPr txBox="1">
              <a:spLocks noChangeArrowheads="1"/>
            </p:cNvSpPr>
            <p:nvPr/>
          </p:nvSpPr>
          <p:spPr bwMode="auto">
            <a:xfrm>
              <a:off x="2064" y="2129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42023" name="Line 100"/>
            <p:cNvSpPr>
              <a:spLocks noChangeShapeType="1"/>
            </p:cNvSpPr>
            <p:nvPr/>
          </p:nvSpPr>
          <p:spPr bwMode="auto">
            <a:xfrm>
              <a:off x="1693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101"/>
            <p:cNvSpPr>
              <a:spLocks noChangeShapeType="1"/>
            </p:cNvSpPr>
            <p:nvPr/>
          </p:nvSpPr>
          <p:spPr bwMode="auto">
            <a:xfrm>
              <a:off x="1693" y="230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4224338" y="1379538"/>
            <a:ext cx="4392612" cy="2049462"/>
            <a:chOff x="1701" y="869"/>
            <a:chExt cx="2767" cy="1291"/>
          </a:xfrm>
        </p:grpSpPr>
        <p:sp>
          <p:nvSpPr>
            <p:cNvPr id="42019" name="Line 103"/>
            <p:cNvSpPr>
              <a:spLocks noChangeShapeType="1"/>
            </p:cNvSpPr>
            <p:nvPr/>
          </p:nvSpPr>
          <p:spPr bwMode="auto">
            <a:xfrm flipV="1">
              <a:off x="4150" y="875"/>
              <a:ext cx="0" cy="1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104"/>
            <p:cNvSpPr>
              <a:spLocks noChangeShapeType="1"/>
            </p:cNvSpPr>
            <p:nvPr/>
          </p:nvSpPr>
          <p:spPr bwMode="auto">
            <a:xfrm flipH="1">
              <a:off x="1701" y="869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105"/>
            <p:cNvSpPr>
              <a:spLocks noChangeShapeType="1"/>
            </p:cNvSpPr>
            <p:nvPr/>
          </p:nvSpPr>
          <p:spPr bwMode="auto">
            <a:xfrm>
              <a:off x="4150" y="21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14" name="Group 106"/>
          <p:cNvGrpSpPr>
            <a:grpSpLocks/>
          </p:cNvGrpSpPr>
          <p:nvPr/>
        </p:nvGrpSpPr>
        <p:grpSpPr bwMode="auto">
          <a:xfrm>
            <a:off x="6743701" y="3357563"/>
            <a:ext cx="949325" cy="588962"/>
            <a:chOff x="3288" y="2115"/>
            <a:chExt cx="598" cy="371"/>
          </a:xfrm>
        </p:grpSpPr>
        <p:sp>
          <p:nvSpPr>
            <p:cNvPr id="42016" name="Line 107"/>
            <p:cNvSpPr>
              <a:spLocks noChangeShapeType="1"/>
            </p:cNvSpPr>
            <p:nvPr/>
          </p:nvSpPr>
          <p:spPr bwMode="auto">
            <a:xfrm>
              <a:off x="3342" y="230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08"/>
            <p:cNvSpPr>
              <a:spLocks noChangeShapeType="1"/>
            </p:cNvSpPr>
            <p:nvPr/>
          </p:nvSpPr>
          <p:spPr bwMode="auto">
            <a:xfrm>
              <a:off x="3886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109"/>
            <p:cNvSpPr txBox="1">
              <a:spLocks noChangeArrowheads="1"/>
            </p:cNvSpPr>
            <p:nvPr/>
          </p:nvSpPr>
          <p:spPr bwMode="auto">
            <a:xfrm>
              <a:off x="3288" y="2115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43118" name="Text Box 110"/>
          <p:cNvSpPr txBox="1">
            <a:spLocks noChangeArrowheads="1"/>
          </p:cNvSpPr>
          <p:nvPr/>
        </p:nvSpPr>
        <p:spPr bwMode="auto">
          <a:xfrm>
            <a:off x="1682751" y="11588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解题方法流程图</a:t>
            </a:r>
          </a:p>
        </p:txBody>
      </p:sp>
    </p:spTree>
    <p:extLst>
      <p:ext uri="{BB962C8B-B14F-4D97-AF65-F5344CB8AC3E}">
        <p14:creationId xmlns:p14="http://schemas.microsoft.com/office/powerpoint/2010/main" val="30044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1" y="311666"/>
            <a:ext cx="2266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800" b="1" dirty="0"/>
              <a:t>典型例题 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400969" y="685801"/>
            <a:ext cx="9210676" cy="1274763"/>
            <a:chOff x="282" y="454"/>
            <a:chExt cx="5802" cy="803"/>
          </a:xfrm>
        </p:grpSpPr>
        <p:sp>
          <p:nvSpPr>
            <p:cNvPr id="43031" name="Rectangle 5"/>
            <p:cNvSpPr>
              <a:spLocks noChangeArrowheads="1"/>
            </p:cNvSpPr>
            <p:nvPr/>
          </p:nvSpPr>
          <p:spPr bwMode="auto">
            <a:xfrm>
              <a:off x="282" y="598"/>
              <a:ext cx="5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】</a:t>
              </a:r>
              <a:r>
                <a:rPr lang="zh-CN" altLang="en-US" sz="2800" b="1" dirty="0"/>
                <a:t>将函数                            展开成的          幂级数，</a:t>
              </a:r>
            </a:p>
          </p:txBody>
        </p:sp>
        <p:graphicFrame>
          <p:nvGraphicFramePr>
            <p:cNvPr id="4303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156003"/>
                </p:ext>
              </p:extLst>
            </p:nvPr>
          </p:nvGraphicFramePr>
          <p:xfrm>
            <a:off x="1755" y="454"/>
            <a:ext cx="1811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9" name="Equation" r:id="rId3" imgW="1282700" imgH="406400" progId="Equation.DSMT4">
                    <p:embed/>
                  </p:oleObj>
                </mc:Choice>
                <mc:Fallback>
                  <p:oleObj name="Equation" r:id="rId3" imgW="12827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454"/>
                          <a:ext cx="1811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901331"/>
                </p:ext>
              </p:extLst>
            </p:nvPr>
          </p:nvGraphicFramePr>
          <p:xfrm>
            <a:off x="4440" y="629"/>
            <a:ext cx="59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0" name="Equation" r:id="rId5" imgW="380670" imgH="177646" progId="Equation.DSMT4">
                    <p:embed/>
                  </p:oleObj>
                </mc:Choice>
                <mc:Fallback>
                  <p:oleObj name="Equation" r:id="rId5" imgW="3806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629"/>
                          <a:ext cx="59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4" name="Rectangle 8"/>
            <p:cNvSpPr>
              <a:spLocks noChangeArrowheads="1"/>
            </p:cNvSpPr>
            <p:nvPr/>
          </p:nvSpPr>
          <p:spPr bwMode="auto">
            <a:xfrm>
              <a:off x="360" y="927"/>
              <a:ext cx="18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并指出收敛</a:t>
              </a:r>
              <a:r>
                <a:rPr lang="zh-CN" altLang="en-US" sz="2800" b="1" dirty="0" smtClean="0"/>
                <a:t>区间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</p:grp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1524001" y="1879599"/>
            <a:ext cx="8988426" cy="1811338"/>
            <a:chOff x="198" y="1195"/>
            <a:chExt cx="5662" cy="1141"/>
          </a:xfrm>
        </p:grpSpPr>
        <p:sp>
          <p:nvSpPr>
            <p:cNvPr id="43026" name="Rectangle 11"/>
            <p:cNvSpPr>
              <a:spLocks noChangeArrowheads="1"/>
            </p:cNvSpPr>
            <p:nvPr/>
          </p:nvSpPr>
          <p:spPr bwMode="auto">
            <a:xfrm>
              <a:off x="198" y="1329"/>
              <a:ext cx="5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</a:t>
              </a:r>
              <a:r>
                <a:rPr lang="zh-CN" altLang="en-US" sz="2800" b="1" dirty="0" smtClean="0"/>
                <a:t>由于                                                 </a:t>
              </a:r>
              <a:r>
                <a:rPr lang="zh-CN" altLang="en-US" sz="2800" b="1" dirty="0"/>
                <a:t>，如果能把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4302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7716194"/>
                </p:ext>
              </p:extLst>
            </p:nvPr>
          </p:nvGraphicFramePr>
          <p:xfrm>
            <a:off x="1350" y="1195"/>
            <a:ext cx="309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1" name="Equation" r:id="rId7" imgW="2219303" imgH="409688" progId="Equation.DSMT4">
                    <p:embed/>
                  </p:oleObj>
                </mc:Choice>
                <mc:Fallback>
                  <p:oleObj name="Equation" r:id="rId7" imgW="2219303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1195"/>
                          <a:ext cx="3097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9624235"/>
                </p:ext>
              </p:extLst>
            </p:nvPr>
          </p:nvGraphicFramePr>
          <p:xfrm>
            <a:off x="252" y="1721"/>
            <a:ext cx="1269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2" name="Equation" r:id="rId9" imgW="866708" imgH="409688" progId="Equation.DSMT4">
                    <p:embed/>
                  </p:oleObj>
                </mc:Choice>
                <mc:Fallback>
                  <p:oleObj name="Equation" r:id="rId9" imgW="866708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1721"/>
                          <a:ext cx="1269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Rectangle 14"/>
            <p:cNvSpPr>
              <a:spLocks noChangeArrowheads="1"/>
            </p:cNvSpPr>
            <p:nvPr/>
          </p:nvSpPr>
          <p:spPr bwMode="auto">
            <a:xfrm>
              <a:off x="1436" y="1858"/>
              <a:ext cx="44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分解为                  的形式，那么就可以利用</a:t>
              </a:r>
              <a:endParaRPr lang="zh-CN" altLang="en-US" sz="2800" dirty="0"/>
            </a:p>
          </p:txBody>
        </p:sp>
        <p:graphicFrame>
          <p:nvGraphicFramePr>
            <p:cNvPr id="4303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4307094"/>
                </p:ext>
              </p:extLst>
            </p:nvPr>
          </p:nvGraphicFramePr>
          <p:xfrm>
            <a:off x="2156" y="1736"/>
            <a:ext cx="1150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3" name="Equation" r:id="rId11" imgW="819016" imgH="390691" progId="Equation.DSMT4">
                    <p:embed/>
                  </p:oleObj>
                </mc:Choice>
                <mc:Fallback>
                  <p:oleObj name="Equation" r:id="rId11" imgW="819016" imgH="3906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1736"/>
                          <a:ext cx="1150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48" name="Group 16"/>
          <p:cNvGrpSpPr>
            <a:grpSpLocks/>
          </p:cNvGrpSpPr>
          <p:nvPr/>
        </p:nvGrpSpPr>
        <p:grpSpPr bwMode="auto">
          <a:xfrm>
            <a:off x="1524001" y="5144277"/>
            <a:ext cx="4586288" cy="531813"/>
            <a:chOff x="158" y="3274"/>
            <a:chExt cx="2889" cy="335"/>
          </a:xfrm>
        </p:grpSpPr>
        <p:sp>
          <p:nvSpPr>
            <p:cNvPr id="43024" name="Rectangle 17"/>
            <p:cNvSpPr>
              <a:spLocks noChangeArrowheads="1"/>
            </p:cNvSpPr>
            <p:nvPr/>
          </p:nvSpPr>
          <p:spPr bwMode="auto">
            <a:xfrm>
              <a:off x="158" y="3274"/>
              <a:ext cx="28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解：对        进行恒等变形：</a:t>
              </a:r>
            </a:p>
          </p:txBody>
        </p:sp>
        <p:graphicFrame>
          <p:nvGraphicFramePr>
            <p:cNvPr id="4302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8718325"/>
                </p:ext>
              </p:extLst>
            </p:nvPr>
          </p:nvGraphicFramePr>
          <p:xfrm>
            <a:off x="854" y="3318"/>
            <a:ext cx="54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4" name="Equation" r:id="rId13" imgW="368140" imgH="203112" progId="Equation.DSMT4">
                    <p:embed/>
                  </p:oleObj>
                </mc:Choice>
                <mc:Fallback>
                  <p:oleObj name="Equation" r:id="rId1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3318"/>
                          <a:ext cx="54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41393"/>
              </p:ext>
            </p:extLst>
          </p:nvPr>
        </p:nvGraphicFramePr>
        <p:xfrm>
          <a:off x="4852988" y="5445108"/>
          <a:ext cx="3522664" cy="93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Equation" r:id="rId15" imgW="1523339" imgH="406224" progId="Equation.DSMT4">
                  <p:embed/>
                </p:oleObj>
              </mc:Choice>
              <mc:Fallback>
                <p:oleObj name="Equation" r:id="rId15" imgW="152333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5445108"/>
                        <a:ext cx="3522664" cy="931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2" name="Group 20"/>
          <p:cNvGrpSpPr>
            <a:grpSpLocks/>
          </p:cNvGrpSpPr>
          <p:nvPr/>
        </p:nvGrpSpPr>
        <p:grpSpPr bwMode="auto">
          <a:xfrm>
            <a:off x="1524001" y="3602040"/>
            <a:ext cx="9121775" cy="1514476"/>
            <a:chOff x="417" y="2242"/>
            <a:chExt cx="5746" cy="954"/>
          </a:xfrm>
        </p:grpSpPr>
        <p:sp>
          <p:nvSpPr>
            <p:cNvPr id="43018" name="Rectangle 21"/>
            <p:cNvSpPr>
              <a:spLocks noChangeArrowheads="1"/>
            </p:cNvSpPr>
            <p:nvPr/>
          </p:nvSpPr>
          <p:spPr bwMode="auto">
            <a:xfrm>
              <a:off x="417" y="2397"/>
              <a:ext cx="57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已知函数</a:t>
              </a:r>
              <a:r>
                <a:rPr lang="zh-CN" altLang="en-US" sz="2800" dirty="0"/>
                <a:t>                                  </a:t>
              </a:r>
              <a:r>
                <a:rPr lang="zh-CN" altLang="en-US" sz="2800" b="1" dirty="0" smtClean="0"/>
                <a:t>，</a:t>
              </a:r>
              <a:r>
                <a:rPr lang="zh-CN" altLang="en-US" sz="2800" b="1" dirty="0"/>
                <a:t>把        和        分别展开</a:t>
              </a:r>
              <a:endParaRPr lang="zh-CN" altLang="en-US" sz="2800" dirty="0"/>
            </a:p>
          </p:txBody>
        </p:sp>
        <p:graphicFrame>
          <p:nvGraphicFramePr>
            <p:cNvPr id="4301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115999"/>
                </p:ext>
              </p:extLst>
            </p:nvPr>
          </p:nvGraphicFramePr>
          <p:xfrm>
            <a:off x="3950" y="2266"/>
            <a:ext cx="521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6" name="Equation" r:id="rId17" imgW="352492" imgH="390691" progId="Equation.DSMT4">
                    <p:embed/>
                  </p:oleObj>
                </mc:Choice>
                <mc:Fallback>
                  <p:oleObj name="Equation" r:id="rId17" imgW="352492" imgH="3906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2266"/>
                          <a:ext cx="521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5784410"/>
                </p:ext>
              </p:extLst>
            </p:nvPr>
          </p:nvGraphicFramePr>
          <p:xfrm>
            <a:off x="4639" y="2287"/>
            <a:ext cx="501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7" name="Equation" r:id="rId19" imgW="361816" imgH="390691" progId="Equation.DSMT4">
                    <p:embed/>
                  </p:oleObj>
                </mc:Choice>
                <mc:Fallback>
                  <p:oleObj name="Equation" r:id="rId19" imgW="361816" imgH="3906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2287"/>
                          <a:ext cx="501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1" name="Rectangle 24"/>
            <p:cNvSpPr>
              <a:spLocks noChangeArrowheads="1"/>
            </p:cNvSpPr>
            <p:nvPr/>
          </p:nvSpPr>
          <p:spPr bwMode="auto">
            <a:xfrm>
              <a:off x="417" y="2866"/>
              <a:ext cx="19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成          的</a:t>
              </a:r>
              <a:r>
                <a:rPr lang="zh-CN" altLang="en-US" sz="2800" b="1" dirty="0" smtClean="0"/>
                <a:t>幂级数</a:t>
              </a:r>
              <a:r>
                <a:rPr lang="en-US" altLang="zh-CN" sz="2800" b="1" dirty="0" smtClean="0"/>
                <a:t>.</a:t>
              </a:r>
              <a:endParaRPr lang="zh-CN" altLang="en-US" sz="2800" dirty="0"/>
            </a:p>
          </p:txBody>
        </p:sp>
        <p:graphicFrame>
          <p:nvGraphicFramePr>
            <p:cNvPr id="4302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234234"/>
                </p:ext>
              </p:extLst>
            </p:nvPr>
          </p:nvGraphicFramePr>
          <p:xfrm>
            <a:off x="1388" y="2242"/>
            <a:ext cx="208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8" name="Equation" r:id="rId21" imgW="1495313" imgH="409688" progId="Equation.DSMT4">
                    <p:embed/>
                  </p:oleObj>
                </mc:Choice>
                <mc:Fallback>
                  <p:oleObj name="Equation" r:id="rId21" imgW="1495313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242"/>
                          <a:ext cx="2088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4452117"/>
                </p:ext>
              </p:extLst>
            </p:nvPr>
          </p:nvGraphicFramePr>
          <p:xfrm>
            <a:off x="727" y="2896"/>
            <a:ext cx="5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89" name="Equation" r:id="rId23" imgW="361816" imgH="162011" progId="Equation.DSMT4">
                    <p:embed/>
                  </p:oleObj>
                </mc:Choice>
                <mc:Fallback>
                  <p:oleObj name="Equation" r:id="rId23" imgW="361816" imgH="16201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2896"/>
                          <a:ext cx="56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74883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1613717" y="557214"/>
            <a:ext cx="3217862" cy="944562"/>
            <a:chOff x="431" y="356"/>
            <a:chExt cx="2027" cy="595"/>
          </a:xfrm>
        </p:grpSpPr>
        <p:sp>
          <p:nvSpPr>
            <p:cNvPr id="44049" name="Rectangle 3"/>
            <p:cNvSpPr>
              <a:spLocks noChangeArrowheads="1"/>
            </p:cNvSpPr>
            <p:nvPr/>
          </p:nvSpPr>
          <p:spPr bwMode="auto">
            <a:xfrm>
              <a:off x="431" y="509"/>
              <a:ext cx="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4405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902371"/>
                </p:ext>
              </p:extLst>
            </p:nvPr>
          </p:nvGraphicFramePr>
          <p:xfrm>
            <a:off x="837" y="356"/>
            <a:ext cx="1621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8" name="Equation" r:id="rId3" imgW="1167893" imgH="431613" progId="Equation.DSMT4">
                    <p:embed/>
                  </p:oleObj>
                </mc:Choice>
                <mc:Fallback>
                  <p:oleObj name="Equation" r:id="rId3" imgW="1167893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356"/>
                          <a:ext cx="1621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509691"/>
              </p:ext>
            </p:extLst>
          </p:nvPr>
        </p:nvGraphicFramePr>
        <p:xfrm>
          <a:off x="1786753" y="1684333"/>
          <a:ext cx="2779963" cy="100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Equation" r:id="rId5" imgW="1193800" imgH="431800" progId="Equation.DSMT4">
                  <p:embed/>
                </p:oleObj>
              </mc:Choice>
              <mc:Fallback>
                <p:oleObj name="Equation" r:id="rId5" imgW="119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753" y="1684333"/>
                        <a:ext cx="2779963" cy="100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37416"/>
              </p:ext>
            </p:extLst>
          </p:nvPr>
        </p:nvGraphicFramePr>
        <p:xfrm>
          <a:off x="4831579" y="568858"/>
          <a:ext cx="3652201" cy="94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Equation" r:id="rId7" imgW="1663700" imgH="431800" progId="Equation.DSMT4">
                  <p:embed/>
                </p:oleObj>
              </mc:Choice>
              <mc:Fallback>
                <p:oleObj name="Equation" r:id="rId7" imgW="1663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579" y="568858"/>
                        <a:ext cx="3652201" cy="942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78136"/>
              </p:ext>
            </p:extLst>
          </p:nvPr>
        </p:nvGraphicFramePr>
        <p:xfrm>
          <a:off x="4566716" y="1701133"/>
          <a:ext cx="4555688" cy="128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9" imgW="2159000" imgH="609600" progId="Equation.DSMT4">
                  <p:embed/>
                </p:oleObj>
              </mc:Choice>
              <mc:Fallback>
                <p:oleObj name="Equation" r:id="rId9" imgW="21590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716" y="1701133"/>
                        <a:ext cx="4555688" cy="1286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60474"/>
              </p:ext>
            </p:extLst>
          </p:nvPr>
        </p:nvGraphicFramePr>
        <p:xfrm>
          <a:off x="8998630" y="1727988"/>
          <a:ext cx="1538515" cy="96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Equation" r:id="rId11" imgW="710891" imgH="444307" progId="Equation.DSMT4">
                  <p:embed/>
                </p:oleObj>
              </mc:Choice>
              <mc:Fallback>
                <p:oleObj name="Equation" r:id="rId11" imgW="71089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8630" y="1727988"/>
                        <a:ext cx="1538515" cy="962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1613717" y="2905826"/>
            <a:ext cx="7445374" cy="954088"/>
            <a:chOff x="395" y="1888"/>
            <a:chExt cx="4690" cy="601"/>
          </a:xfrm>
        </p:grpSpPr>
        <p:sp>
          <p:nvSpPr>
            <p:cNvPr id="44047" name="Rectangle 10"/>
            <p:cNvSpPr>
              <a:spLocks noChangeArrowheads="1"/>
            </p:cNvSpPr>
            <p:nvPr/>
          </p:nvSpPr>
          <p:spPr bwMode="auto">
            <a:xfrm>
              <a:off x="395" y="1966"/>
              <a:ext cx="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故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4404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829576"/>
                </p:ext>
              </p:extLst>
            </p:nvPr>
          </p:nvGraphicFramePr>
          <p:xfrm>
            <a:off x="1164" y="1888"/>
            <a:ext cx="3921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3" name="Equation" r:id="rId13" imgW="2806700" imgH="431800" progId="Equation.DSMT4">
                    <p:embed/>
                  </p:oleObj>
                </mc:Choice>
                <mc:Fallback>
                  <p:oleObj name="Equation" r:id="rId13" imgW="2806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1888"/>
                          <a:ext cx="3921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12171"/>
              </p:ext>
            </p:extLst>
          </p:nvPr>
        </p:nvGraphicFramePr>
        <p:xfrm>
          <a:off x="3598080" y="3798395"/>
          <a:ext cx="3784577" cy="96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Equation" r:id="rId15" imgW="1726451" imgH="444307" progId="Equation.DSMT4">
                  <p:embed/>
                </p:oleObj>
              </mc:Choice>
              <mc:Fallback>
                <p:oleObj name="Equation" r:id="rId15" imgW="172645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080" y="3798395"/>
                        <a:ext cx="3784577" cy="96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1613717" y="4884693"/>
            <a:ext cx="8923339" cy="523876"/>
            <a:chOff x="408" y="3213"/>
            <a:chExt cx="5621" cy="330"/>
          </a:xfrm>
        </p:grpSpPr>
        <p:sp>
          <p:nvSpPr>
            <p:cNvPr id="44043" name="Rectangle 14"/>
            <p:cNvSpPr>
              <a:spLocks noChangeArrowheads="1"/>
            </p:cNvSpPr>
            <p:nvPr/>
          </p:nvSpPr>
          <p:spPr bwMode="auto">
            <a:xfrm>
              <a:off x="408" y="3213"/>
              <a:ext cx="47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满足               ，即                  ，成立区间为：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4404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360544"/>
                </p:ext>
              </p:extLst>
            </p:nvPr>
          </p:nvGraphicFramePr>
          <p:xfrm>
            <a:off x="896" y="3240"/>
            <a:ext cx="99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5" name="Equation" r:id="rId17" imgW="660113" imgH="203112" progId="Equation.DSMT4">
                    <p:embed/>
                  </p:oleObj>
                </mc:Choice>
                <mc:Fallback>
                  <p:oleObj name="Equation" r:id="rId17" imgW="6601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3240"/>
                          <a:ext cx="99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866643"/>
                </p:ext>
              </p:extLst>
            </p:nvPr>
          </p:nvGraphicFramePr>
          <p:xfrm>
            <a:off x="2268" y="3245"/>
            <a:ext cx="117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6" name="Equation" r:id="rId19" imgW="799753" imgH="177723" progId="Equation.DSMT4">
                    <p:embed/>
                  </p:oleObj>
                </mc:Choice>
                <mc:Fallback>
                  <p:oleObj name="Equation" r:id="rId19" imgW="799753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3245"/>
                          <a:ext cx="117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765337"/>
                </p:ext>
              </p:extLst>
            </p:nvPr>
          </p:nvGraphicFramePr>
          <p:xfrm>
            <a:off x="4855" y="3278"/>
            <a:ext cx="117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7" name="Equation" r:id="rId21" imgW="799753" imgH="177723" progId="Equation.DSMT4">
                    <p:embed/>
                  </p:oleObj>
                </mc:Choice>
                <mc:Fallback>
                  <p:oleObj name="Equation" r:id="rId21" imgW="799753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3278"/>
                          <a:ext cx="117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1553300" y="5656264"/>
            <a:ext cx="6776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  <a:r>
              <a:rPr lang="zh-CN" altLang="en-US" sz="2800" b="1" dirty="0"/>
              <a:t>函数展开成幂级数必须写出收敛</a:t>
            </a:r>
            <a:r>
              <a:rPr lang="zh-CN" altLang="en-US" sz="2800" b="1" dirty="0" smtClean="0"/>
              <a:t>区间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7116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1231675" y="663445"/>
            <a:ext cx="8912225" cy="863599"/>
            <a:chOff x="148" y="85"/>
            <a:chExt cx="5614" cy="544"/>
          </a:xfrm>
        </p:grpSpPr>
        <p:sp>
          <p:nvSpPr>
            <p:cNvPr id="45074" name="Rectangle 3"/>
            <p:cNvSpPr>
              <a:spLocks noChangeArrowheads="1"/>
            </p:cNvSpPr>
            <p:nvPr/>
          </p:nvSpPr>
          <p:spPr bwMode="auto">
            <a:xfrm>
              <a:off x="148" y="189"/>
              <a:ext cx="56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】 </a:t>
              </a:r>
              <a:r>
                <a:rPr lang="zh-CN" altLang="en-US" sz="2800" b="1" dirty="0"/>
                <a:t>将函数                              展开成    的</a:t>
              </a:r>
              <a:r>
                <a:rPr lang="zh-CN" altLang="en-US" sz="2800" b="1" dirty="0" smtClean="0"/>
                <a:t>幂级数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4507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4761318"/>
                </p:ext>
              </p:extLst>
            </p:nvPr>
          </p:nvGraphicFramePr>
          <p:xfrm>
            <a:off x="1736" y="85"/>
            <a:ext cx="180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8" name="Equation" r:id="rId3" imgW="1358310" imgH="406224" progId="Equation.DSMT4">
                    <p:embed/>
                  </p:oleObj>
                </mc:Choice>
                <mc:Fallback>
                  <p:oleObj name="Equation" r:id="rId3" imgW="135831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85"/>
                          <a:ext cx="1806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225198"/>
                </p:ext>
              </p:extLst>
            </p:nvPr>
          </p:nvGraphicFramePr>
          <p:xfrm>
            <a:off x="4282" y="253"/>
            <a:ext cx="2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9" name="Equation" r:id="rId5" imgW="139700" imgH="139700" progId="Equation.DSMT4">
                    <p:embed/>
                  </p:oleObj>
                </mc:Choice>
                <mc:Fallback>
                  <p:oleObj name="Equation" r:id="rId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253"/>
                          <a:ext cx="24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389639" y="1727391"/>
            <a:ext cx="9201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分析：本题用直接方法展开非常繁琐，用先积分后求导的</a:t>
            </a:r>
            <a:endParaRPr lang="zh-CN" altLang="en-US" sz="2800" dirty="0"/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1424656" y="2462217"/>
            <a:ext cx="9113838" cy="523876"/>
            <a:chOff x="396" y="1051"/>
            <a:chExt cx="5741" cy="330"/>
          </a:xfrm>
        </p:grpSpPr>
        <p:sp>
          <p:nvSpPr>
            <p:cNvPr id="45071" name="Rectangle 9"/>
            <p:cNvSpPr>
              <a:spLocks noChangeArrowheads="1"/>
            </p:cNvSpPr>
            <p:nvPr/>
          </p:nvSpPr>
          <p:spPr bwMode="auto">
            <a:xfrm>
              <a:off x="396" y="1051"/>
              <a:ext cx="57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间接方法是很难       把展开成   的幂级数，所以，只能用</a:t>
              </a:r>
              <a:endParaRPr lang="zh-CN" altLang="en-US" sz="2800" dirty="0"/>
            </a:p>
          </p:txBody>
        </p:sp>
        <p:graphicFrame>
          <p:nvGraphicFramePr>
            <p:cNvPr id="4507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497289"/>
                </p:ext>
              </p:extLst>
            </p:nvPr>
          </p:nvGraphicFramePr>
          <p:xfrm>
            <a:off x="1989" y="1084"/>
            <a:ext cx="49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0" name="Equation" r:id="rId7" imgW="352492" imgH="181008" progId="Equation.DSMT4">
                    <p:embed/>
                  </p:oleObj>
                </mc:Choice>
                <mc:Fallback>
                  <p:oleObj name="Equation" r:id="rId7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1084"/>
                          <a:ext cx="49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3160"/>
                </p:ext>
              </p:extLst>
            </p:nvPr>
          </p:nvGraphicFramePr>
          <p:xfrm>
            <a:off x="3352" y="1130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1" name="Equation" r:id="rId9" imgW="123713" imgH="123659" progId="Equation.DSMT4">
                    <p:embed/>
                  </p:oleObj>
                </mc:Choice>
                <mc:Fallback>
                  <p:oleObj name="Equation" r:id="rId9" imgW="123713" imgH="1236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1130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1387683" y="405165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解：因为</a:t>
            </a:r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68280"/>
              </p:ext>
            </p:extLst>
          </p:nvPr>
        </p:nvGraphicFramePr>
        <p:xfrm>
          <a:off x="3211626" y="3810995"/>
          <a:ext cx="2692786" cy="97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" name="Equation" r:id="rId11" imgW="1129810" imgH="406224" progId="Equation.DSMT4">
                  <p:embed/>
                </p:oleObj>
              </mc:Choice>
              <mc:Fallback>
                <p:oleObj name="Equation" r:id="rId11" imgW="11298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626" y="3810995"/>
                        <a:ext cx="2692786" cy="97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1616366" y="5213631"/>
            <a:ext cx="715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而</a:t>
            </a:r>
            <a:r>
              <a:rPr lang="zh-CN" altLang="en-US" sz="2400" b="1" dirty="0"/>
              <a:t>  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41202"/>
              </p:ext>
            </p:extLst>
          </p:nvPr>
        </p:nvGraphicFramePr>
        <p:xfrm>
          <a:off x="2493737" y="5032376"/>
          <a:ext cx="5229329" cy="99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Equation" r:id="rId13" imgW="2260600" imgH="431800" progId="Equation.DSMT4">
                  <p:embed/>
                </p:oleObj>
              </mc:Choice>
              <mc:Fallback>
                <p:oleObj name="Equation" r:id="rId13" imgW="2260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737" y="5032376"/>
                        <a:ext cx="5229329" cy="99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17645"/>
              </p:ext>
            </p:extLst>
          </p:nvPr>
        </p:nvGraphicFramePr>
        <p:xfrm>
          <a:off x="8080148" y="5032376"/>
          <a:ext cx="1751829" cy="92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Equation" r:id="rId15" imgW="774364" imgH="406224" progId="Equation.DSMT4">
                  <p:embed/>
                </p:oleObj>
              </mc:Choice>
              <mc:Fallback>
                <p:oleObj name="Equation" r:id="rId15" imgW="77436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148" y="5032376"/>
                        <a:ext cx="1751829" cy="92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1424656" y="3160072"/>
            <a:ext cx="8591551" cy="523876"/>
            <a:chOff x="388" y="2033"/>
            <a:chExt cx="5412" cy="330"/>
          </a:xfrm>
        </p:grpSpPr>
        <p:sp>
          <p:nvSpPr>
            <p:cNvPr id="45068" name="Rectangle 18"/>
            <p:cNvSpPr>
              <a:spLocks noChangeArrowheads="1"/>
            </p:cNvSpPr>
            <p:nvPr/>
          </p:nvSpPr>
          <p:spPr bwMode="auto">
            <a:xfrm>
              <a:off x="388" y="2033"/>
              <a:ext cx="54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       先求导再积分的间接方法展开成    的</a:t>
              </a:r>
              <a:r>
                <a:rPr lang="zh-CN" altLang="en-US" sz="2800" b="1" dirty="0" smtClean="0"/>
                <a:t>幂级数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4506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3159995"/>
                </p:ext>
              </p:extLst>
            </p:nvPr>
          </p:nvGraphicFramePr>
          <p:xfrm>
            <a:off x="4232" y="2114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5" name="Equation" r:id="rId17" imgW="123713" imgH="123659" progId="Equation.DSMT4">
                    <p:embed/>
                  </p:oleObj>
                </mc:Choice>
                <mc:Fallback>
                  <p:oleObj name="Equation" r:id="rId17" imgW="123713" imgH="1236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2114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315169"/>
                </p:ext>
              </p:extLst>
            </p:nvPr>
          </p:nvGraphicFramePr>
          <p:xfrm>
            <a:off x="635" y="2065"/>
            <a:ext cx="49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6" name="Equation" r:id="rId19" imgW="352492" imgH="181008" progId="Equation.DSMT4">
                    <p:embed/>
                  </p:oleObj>
                </mc:Choice>
                <mc:Fallback>
                  <p:oleObj name="Equation" r:id="rId19" imgW="352492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065"/>
                          <a:ext cx="49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69288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92" grpId="0"/>
      <p:bldP spid="460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20390" y="396505"/>
            <a:ext cx="2073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一、幂级数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723716" y="1030289"/>
            <a:ext cx="3610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．幂级数的基本概念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12267" y="1846590"/>
            <a:ext cx="3316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幂级数的定义</a:t>
            </a:r>
            <a:r>
              <a:rPr lang="zh-CN" altLang="en-US" sz="2800" dirty="0"/>
              <a:t>：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720390" y="2713503"/>
            <a:ext cx="2417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/>
              <a:t>收敛半径：</a:t>
            </a:r>
            <a:r>
              <a:rPr lang="zh-CN" altLang="en-US" sz="2800" dirty="0"/>
              <a:t>   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808866" y="5697823"/>
            <a:ext cx="3679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/>
              <a:t>幂级数的和函数：</a:t>
            </a:r>
            <a:r>
              <a:rPr lang="zh-CN" altLang="en-US" sz="2800" dirty="0"/>
              <a:t>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5127626" y="5487990"/>
            <a:ext cx="4530727" cy="990600"/>
            <a:chOff x="2270" y="3404"/>
            <a:chExt cx="2854" cy="624"/>
          </a:xfrm>
        </p:grpSpPr>
        <p:graphicFrame>
          <p:nvGraphicFramePr>
            <p:cNvPr id="2768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020756"/>
                </p:ext>
              </p:extLst>
            </p:nvPr>
          </p:nvGraphicFramePr>
          <p:xfrm>
            <a:off x="3811" y="3571"/>
            <a:ext cx="131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8" name="Equation" r:id="rId3" imgW="863225" imgH="203112" progId="Equation.DSMT4">
                    <p:embed/>
                  </p:oleObj>
                </mc:Choice>
                <mc:Fallback>
                  <p:oleObj name="Equation" r:id="rId3" imgW="8632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3571"/>
                          <a:ext cx="131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9663285"/>
                </p:ext>
              </p:extLst>
            </p:nvPr>
          </p:nvGraphicFramePr>
          <p:xfrm>
            <a:off x="2270" y="3404"/>
            <a:ext cx="145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9" name="Equation" r:id="rId5" imgW="1002865" imgH="431613" progId="Equation.DSMT4">
                    <p:embed/>
                  </p:oleObj>
                </mc:Choice>
                <mc:Fallback>
                  <p:oleObj name="Equation" r:id="rId5" imgW="100286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3404"/>
                          <a:ext cx="145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4800600" y="1663701"/>
            <a:ext cx="3978275" cy="960438"/>
            <a:chOff x="2064" y="1048"/>
            <a:chExt cx="2506" cy="605"/>
          </a:xfrm>
        </p:grpSpPr>
        <p:sp>
          <p:nvSpPr>
            <p:cNvPr id="27679" name="Text Box 13"/>
            <p:cNvSpPr txBox="1">
              <a:spLocks noChangeArrowheads="1"/>
            </p:cNvSpPr>
            <p:nvPr/>
          </p:nvSpPr>
          <p:spPr bwMode="auto">
            <a:xfrm>
              <a:off x="2827" y="1190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或</a:t>
              </a:r>
            </a:p>
          </p:txBody>
        </p:sp>
        <p:graphicFrame>
          <p:nvGraphicFramePr>
            <p:cNvPr id="2768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730875"/>
                </p:ext>
              </p:extLst>
            </p:nvPr>
          </p:nvGraphicFramePr>
          <p:xfrm>
            <a:off x="2064" y="1050"/>
            <a:ext cx="763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0" name="Equation" r:id="rId7" imgW="545863" imgH="431613" progId="Equation.DSMT4">
                    <p:embed/>
                  </p:oleObj>
                </mc:Choice>
                <mc:Fallback>
                  <p:oleObj name="Equation" r:id="rId7" imgW="545863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050"/>
                          <a:ext cx="763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601610"/>
                </p:ext>
              </p:extLst>
            </p:nvPr>
          </p:nvGraphicFramePr>
          <p:xfrm>
            <a:off x="3260" y="1048"/>
            <a:ext cx="1310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1" name="Equation" r:id="rId9" imgW="927100" imgH="431800" progId="Equation.DSMT4">
                    <p:embed/>
                  </p:oleObj>
                </mc:Choice>
                <mc:Fallback>
                  <p:oleObj name="Equation" r:id="rId9" imgW="927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1048"/>
                          <a:ext cx="1310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2169318" y="4425198"/>
            <a:ext cx="3013076" cy="523875"/>
            <a:chOff x="518" y="3024"/>
            <a:chExt cx="1898" cy="330"/>
          </a:xfrm>
        </p:grpSpPr>
        <p:sp>
          <p:nvSpPr>
            <p:cNvPr id="27677" name="Text Box 18"/>
            <p:cNvSpPr txBox="1">
              <a:spLocks noChangeArrowheads="1"/>
            </p:cNvSpPr>
            <p:nvPr/>
          </p:nvSpPr>
          <p:spPr bwMode="auto">
            <a:xfrm>
              <a:off x="518" y="3024"/>
              <a:ext cx="13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收敛区间：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2767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794999"/>
                </p:ext>
              </p:extLst>
            </p:nvPr>
          </p:nvGraphicFramePr>
          <p:xfrm>
            <a:off x="1625" y="3050"/>
            <a:ext cx="79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2" name="Equation" r:id="rId11" imgW="533169" imgH="203112" progId="Equation.DSMT4">
                    <p:embed/>
                  </p:oleObj>
                </mc:Choice>
                <mc:Fallback>
                  <p:oleObj name="Equation" r:id="rId11" imgW="5331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3050"/>
                          <a:ext cx="79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1" name="Rectangle 2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93" name="Group 21"/>
          <p:cNvGrpSpPr>
            <a:grpSpLocks/>
          </p:cNvGrpSpPr>
          <p:nvPr/>
        </p:nvGrpSpPr>
        <p:grpSpPr bwMode="auto">
          <a:xfrm>
            <a:off x="4248648" y="2713503"/>
            <a:ext cx="3971925" cy="541338"/>
            <a:chOff x="1694" y="1824"/>
            <a:chExt cx="2502" cy="341"/>
          </a:xfrm>
        </p:grpSpPr>
        <p:sp>
          <p:nvSpPr>
            <p:cNvPr id="27675" name="Text Box 22"/>
            <p:cNvSpPr txBox="1">
              <a:spLocks noChangeArrowheads="1"/>
            </p:cNvSpPr>
            <p:nvPr/>
          </p:nvSpPr>
          <p:spPr bwMode="auto">
            <a:xfrm>
              <a:off x="1694" y="1824"/>
              <a:ext cx="12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/>
                <a:t>存在正数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2767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192061"/>
                </p:ext>
              </p:extLst>
            </p:nvPr>
          </p:nvGraphicFramePr>
          <p:xfrm>
            <a:off x="2696" y="1862"/>
            <a:ext cx="150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3" name="Equation" r:id="rId13" imgW="990170" imgH="203112" progId="Equation.DSMT4">
                    <p:embed/>
                  </p:oleObj>
                </mc:Choice>
                <mc:Fallback>
                  <p:oleObj name="Equation" r:id="rId13" imgW="99017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1862"/>
                          <a:ext cx="150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3" name="Rectangle 2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3030401" y="3158100"/>
            <a:ext cx="7619998" cy="738188"/>
            <a:chOff x="1685" y="2112"/>
            <a:chExt cx="4800" cy="465"/>
          </a:xfrm>
        </p:grpSpPr>
        <p:sp>
          <p:nvSpPr>
            <p:cNvPr id="27672" name="Text Box 26"/>
            <p:cNvSpPr txBox="1">
              <a:spLocks noChangeArrowheads="1"/>
            </p:cNvSpPr>
            <p:nvPr/>
          </p:nvSpPr>
          <p:spPr bwMode="auto">
            <a:xfrm>
              <a:off x="1685" y="2112"/>
              <a:ext cx="480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 </a:t>
              </a:r>
              <a:r>
                <a:rPr lang="zh-CN" altLang="en-US" sz="2800" b="1" dirty="0" smtClean="0"/>
                <a:t>  幂级数</a:t>
              </a:r>
              <a:r>
                <a:rPr lang="zh-CN" altLang="en-US" sz="2800" b="1" dirty="0"/>
                <a:t>收敛，当           </a:t>
              </a:r>
              <a:r>
                <a:rPr lang="zh-CN" altLang="en-US" sz="2800" b="1" dirty="0" smtClean="0"/>
                <a:t> 幂级数</a:t>
              </a:r>
              <a:r>
                <a:rPr lang="zh-CN" altLang="en-US" sz="2800" b="1" dirty="0"/>
                <a:t>发散，</a:t>
              </a:r>
              <a:endParaRPr lang="zh-CN" altLang="en-US" sz="2800" dirty="0"/>
            </a:p>
          </p:txBody>
        </p:sp>
        <p:graphicFrame>
          <p:nvGraphicFramePr>
            <p:cNvPr id="2767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0650368"/>
                </p:ext>
              </p:extLst>
            </p:nvPr>
          </p:nvGraphicFramePr>
          <p:xfrm>
            <a:off x="1996" y="2225"/>
            <a:ext cx="75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4" name="Equation" r:id="rId15" imgW="482391" imgH="203112" progId="Equation.DSMT4">
                    <p:embed/>
                  </p:oleObj>
                </mc:Choice>
                <mc:Fallback>
                  <p:oleObj name="Equation" r:id="rId15" imgW="48239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2225"/>
                          <a:ext cx="75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434798"/>
                </p:ext>
              </p:extLst>
            </p:nvPr>
          </p:nvGraphicFramePr>
          <p:xfrm>
            <a:off x="4274" y="2231"/>
            <a:ext cx="73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5" name="Equation" r:id="rId17" imgW="482391" imgH="203112" progId="Equation.DSMT4">
                    <p:embed/>
                  </p:oleObj>
                </mc:Choice>
                <mc:Fallback>
                  <p:oleObj name="Equation" r:id="rId17" imgW="48239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2231"/>
                          <a:ext cx="73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039753" y="3770684"/>
            <a:ext cx="399019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称为幂级数的</a:t>
            </a:r>
            <a:r>
              <a:rPr lang="zh-CN" altLang="en-US" sz="2800" b="1" dirty="0" smtClean="0"/>
              <a:t>收敛半径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grpSp>
        <p:nvGrpSpPr>
          <p:cNvPr id="28702" name="Group 30"/>
          <p:cNvGrpSpPr>
            <a:grpSpLocks/>
          </p:cNvGrpSpPr>
          <p:nvPr/>
        </p:nvGrpSpPr>
        <p:grpSpPr bwMode="auto">
          <a:xfrm>
            <a:off x="2169318" y="4997425"/>
            <a:ext cx="8443913" cy="523875"/>
            <a:chOff x="521" y="3702"/>
            <a:chExt cx="5319" cy="330"/>
          </a:xfrm>
        </p:grpSpPr>
        <p:sp>
          <p:nvSpPr>
            <p:cNvPr id="27667" name="Text Box 31"/>
            <p:cNvSpPr txBox="1">
              <a:spLocks noChangeArrowheads="1"/>
            </p:cNvSpPr>
            <p:nvPr/>
          </p:nvSpPr>
          <p:spPr bwMode="auto">
            <a:xfrm>
              <a:off x="521" y="3702"/>
              <a:ext cx="24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收敛域：收敛点的全体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2766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646708"/>
                </p:ext>
              </p:extLst>
            </p:nvPr>
          </p:nvGraphicFramePr>
          <p:xfrm>
            <a:off x="2840" y="3725"/>
            <a:ext cx="77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6" name="Equation" r:id="rId19" imgW="533169" imgH="203112" progId="Equation.DSMT4">
                    <p:embed/>
                  </p:oleObj>
                </mc:Choice>
                <mc:Fallback>
                  <p:oleObj name="Equation" r:id="rId19" imgW="5331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725"/>
                          <a:ext cx="77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91424"/>
                </p:ext>
              </p:extLst>
            </p:nvPr>
          </p:nvGraphicFramePr>
          <p:xfrm>
            <a:off x="3606" y="3718"/>
            <a:ext cx="7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7" name="公式" r:id="rId20" imgW="520474" imgH="203112" progId="Equation.3">
                    <p:embed/>
                  </p:oleObj>
                </mc:Choice>
                <mc:Fallback>
                  <p:oleObj name="公式" r:id="rId20" imgW="520474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718"/>
                          <a:ext cx="7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374685"/>
                </p:ext>
              </p:extLst>
            </p:nvPr>
          </p:nvGraphicFramePr>
          <p:xfrm>
            <a:off x="4333" y="3708"/>
            <a:ext cx="74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8" name="公式" r:id="rId22" imgW="520474" imgH="203112" progId="Equation.3">
                    <p:embed/>
                  </p:oleObj>
                </mc:Choice>
                <mc:Fallback>
                  <p:oleObj name="公式" r:id="rId22" imgW="520474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3708"/>
                          <a:ext cx="74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121470"/>
                </p:ext>
              </p:extLst>
            </p:nvPr>
          </p:nvGraphicFramePr>
          <p:xfrm>
            <a:off x="5097" y="3702"/>
            <a:ext cx="74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9" name="公式" r:id="rId24" imgW="507780" imgH="203112" progId="Equation.3">
                    <p:embed/>
                  </p:oleObj>
                </mc:Choice>
                <mc:Fallback>
                  <p:oleObj name="公式" r:id="rId24" imgW="50778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" y="3702"/>
                          <a:ext cx="74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617227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6" grpId="0"/>
      <p:bldP spid="28677" grpId="0"/>
      <p:bldP spid="28679" grpId="0"/>
      <p:bldP spid="287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1849932" y="1796384"/>
            <a:ext cx="4622800" cy="896938"/>
            <a:chOff x="321" y="2133"/>
            <a:chExt cx="2912" cy="565"/>
          </a:xfrm>
        </p:grpSpPr>
        <p:sp>
          <p:nvSpPr>
            <p:cNvPr id="46094" name="Rectangle 3"/>
            <p:cNvSpPr>
              <a:spLocks noChangeArrowheads="1"/>
            </p:cNvSpPr>
            <p:nvPr/>
          </p:nvSpPr>
          <p:spPr bwMode="auto">
            <a:xfrm>
              <a:off x="321" y="2264"/>
              <a:ext cx="29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又因为            ，从而积分得</a:t>
              </a:r>
            </a:p>
          </p:txBody>
        </p:sp>
        <p:graphicFrame>
          <p:nvGraphicFramePr>
            <p:cNvPr id="4609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1567261"/>
                </p:ext>
              </p:extLst>
            </p:nvPr>
          </p:nvGraphicFramePr>
          <p:xfrm>
            <a:off x="1029" y="2133"/>
            <a:ext cx="793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7" name="Equation" r:id="rId3" imgW="622030" imgH="406224" progId="Equation.DSMT4">
                    <p:embed/>
                  </p:oleObj>
                </mc:Choice>
                <mc:Fallback>
                  <p:oleObj name="Equation" r:id="rId3" imgW="62203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2133"/>
                          <a:ext cx="793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44784"/>
              </p:ext>
            </p:extLst>
          </p:nvPr>
        </p:nvGraphicFramePr>
        <p:xfrm>
          <a:off x="2818764" y="2760838"/>
          <a:ext cx="4643692" cy="104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Equation" r:id="rId5" imgW="1981200" imgH="444500" progId="Equation.DSMT4">
                  <p:embed/>
                </p:oleObj>
              </mc:Choice>
              <mc:Fallback>
                <p:oleObj name="Equation" r:id="rId5" imgW="1981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764" y="2760838"/>
                        <a:ext cx="4643692" cy="1049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44762"/>
              </p:ext>
            </p:extLst>
          </p:nvPr>
        </p:nvGraphicFramePr>
        <p:xfrm>
          <a:off x="8042457" y="2760837"/>
          <a:ext cx="1763844" cy="949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tion" r:id="rId7" imgW="761669" imgH="406224" progId="Equation.DSMT4">
                  <p:embed/>
                </p:oleObj>
              </mc:Choice>
              <mc:Fallback>
                <p:oleObj name="Equation" r:id="rId7" imgW="76166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457" y="2760837"/>
                        <a:ext cx="1763844" cy="949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849932" y="4053552"/>
            <a:ext cx="4884736" cy="890588"/>
            <a:chOff x="559" y="2468"/>
            <a:chExt cx="3077" cy="561"/>
          </a:xfrm>
        </p:grpSpPr>
        <p:sp>
          <p:nvSpPr>
            <p:cNvPr id="46092" name="Rectangle 8"/>
            <p:cNvSpPr>
              <a:spLocks noChangeArrowheads="1"/>
            </p:cNvSpPr>
            <p:nvPr/>
          </p:nvSpPr>
          <p:spPr bwMode="auto">
            <a:xfrm>
              <a:off x="559" y="2577"/>
              <a:ext cx="30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因为幂级数在           处收敛，</a:t>
              </a:r>
              <a:endParaRPr lang="zh-CN" altLang="en-US" sz="2800" dirty="0"/>
            </a:p>
          </p:txBody>
        </p:sp>
        <p:graphicFrame>
          <p:nvGraphicFramePr>
            <p:cNvPr id="4609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877542"/>
                </p:ext>
              </p:extLst>
            </p:nvPr>
          </p:nvGraphicFramePr>
          <p:xfrm>
            <a:off x="1941" y="2468"/>
            <a:ext cx="691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0" name="Equation" r:id="rId9" imgW="507780" imgH="406224" progId="Equation.DSMT4">
                    <p:embed/>
                  </p:oleObj>
                </mc:Choice>
                <mc:Fallback>
                  <p:oleObj name="Equation" r:id="rId9" imgW="50778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2468"/>
                          <a:ext cx="691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1849932" y="102483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所以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21163"/>
              </p:ext>
            </p:extLst>
          </p:nvPr>
        </p:nvGraphicFramePr>
        <p:xfrm>
          <a:off x="2911444" y="794546"/>
          <a:ext cx="5200682" cy="95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11" imgW="2336800" imgH="431800" progId="Equation.DSMT4">
                  <p:embed/>
                </p:oleObj>
              </mc:Choice>
              <mc:Fallback>
                <p:oleObj name="Equation" r:id="rId11" imgW="2336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44" y="794546"/>
                        <a:ext cx="5200682" cy="95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99163"/>
              </p:ext>
            </p:extLst>
          </p:nvPr>
        </p:nvGraphicFramePr>
        <p:xfrm>
          <a:off x="8258174" y="836614"/>
          <a:ext cx="1721939" cy="91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13" imgW="774364" imgH="406224" progId="Equation.DSMT4">
                  <p:embed/>
                </p:oleObj>
              </mc:Choice>
              <mc:Fallback>
                <p:oleObj name="Equation" r:id="rId13" imgW="77436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4" y="836614"/>
                        <a:ext cx="1721939" cy="91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1862632" y="5050424"/>
            <a:ext cx="4597399" cy="915986"/>
            <a:chOff x="612" y="3226"/>
            <a:chExt cx="2896" cy="577"/>
          </a:xfrm>
        </p:grpSpPr>
        <p:sp>
          <p:nvSpPr>
            <p:cNvPr id="46090" name="Rectangle 14"/>
            <p:cNvSpPr>
              <a:spLocks noChangeArrowheads="1"/>
            </p:cNvSpPr>
            <p:nvPr/>
          </p:nvSpPr>
          <p:spPr bwMode="auto">
            <a:xfrm>
              <a:off x="612" y="3349"/>
              <a:ext cx="28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所以，收敛域为                 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4609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681062"/>
                </p:ext>
              </p:extLst>
            </p:nvPr>
          </p:nvGraphicFramePr>
          <p:xfrm>
            <a:off x="2236" y="3226"/>
            <a:ext cx="107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3" name="Equation" r:id="rId15" imgW="761669" imgH="406224" progId="Equation.DSMT4">
                    <p:embed/>
                  </p:oleObj>
                </mc:Choice>
                <mc:Fallback>
                  <p:oleObj name="Equation" r:id="rId15" imgW="76166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3226"/>
                          <a:ext cx="1075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16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416051" y="3133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895975" y="311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976938" y="31242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416051" y="3204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1146969" y="433387"/>
            <a:ext cx="9844087" cy="590550"/>
            <a:chOff x="75" y="362"/>
            <a:chExt cx="6201" cy="372"/>
          </a:xfrm>
        </p:grpSpPr>
        <p:sp>
          <p:nvSpPr>
            <p:cNvPr id="47132" name="Rectangle 9"/>
            <p:cNvSpPr>
              <a:spLocks noChangeArrowheads="1"/>
            </p:cNvSpPr>
            <p:nvPr/>
          </p:nvSpPr>
          <p:spPr bwMode="auto">
            <a:xfrm>
              <a:off x="75" y="402"/>
              <a:ext cx="62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】 </a:t>
              </a:r>
              <a:r>
                <a:rPr lang="zh-CN" altLang="en-US" sz="2800" b="1" dirty="0"/>
                <a:t>将函数                                           展开成   的</a:t>
              </a:r>
              <a:r>
                <a:rPr lang="zh-CN" altLang="en-US" sz="2800" b="1" dirty="0" smtClean="0"/>
                <a:t>幂级数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4713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40160"/>
                </p:ext>
              </p:extLst>
            </p:nvPr>
          </p:nvGraphicFramePr>
          <p:xfrm>
            <a:off x="1632" y="362"/>
            <a:ext cx="277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6" name="Equation" r:id="rId3" imgW="1993035" imgH="266584" progId="Equation.DSMT4">
                    <p:embed/>
                  </p:oleObj>
                </mc:Choice>
                <mc:Fallback>
                  <p:oleObj name="Equation" r:id="rId3" imgW="1993035" imgH="26658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2"/>
                          <a:ext cx="277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426768"/>
                </p:ext>
              </p:extLst>
            </p:nvPr>
          </p:nvGraphicFramePr>
          <p:xfrm>
            <a:off x="4978" y="475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7" name="Equation" r:id="rId5" imgW="139700" imgH="139700" progId="Equation.DSMT4">
                    <p:embed/>
                  </p:oleObj>
                </mc:Choice>
                <mc:Fallback>
                  <p:oleObj name="Equation" r:id="rId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" y="475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1416051" y="3257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1497013" y="3266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1221581" y="1101725"/>
            <a:ext cx="9348788" cy="1069976"/>
            <a:chOff x="322" y="689"/>
            <a:chExt cx="5889" cy="674"/>
          </a:xfrm>
        </p:grpSpPr>
        <p:sp>
          <p:nvSpPr>
            <p:cNvPr id="47128" name="Rectangle 15"/>
            <p:cNvSpPr>
              <a:spLocks noChangeArrowheads="1"/>
            </p:cNvSpPr>
            <p:nvPr/>
          </p:nvSpPr>
          <p:spPr bwMode="auto">
            <a:xfrm>
              <a:off x="322" y="689"/>
              <a:ext cx="58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分析：与上题的解题思路</a:t>
              </a:r>
              <a:r>
                <a:rPr lang="zh-CN" altLang="en-US" sz="2800" b="1" dirty="0" smtClean="0"/>
                <a:t>相同</a:t>
              </a:r>
              <a:r>
                <a:rPr lang="en-US" altLang="zh-CN" sz="2800" b="1" dirty="0" smtClean="0"/>
                <a:t>.</a:t>
              </a:r>
              <a:r>
                <a:rPr lang="zh-CN" altLang="en-US" sz="2800" b="1" dirty="0" smtClean="0"/>
                <a:t>对</a:t>
              </a:r>
              <a:r>
                <a:rPr lang="zh-CN" altLang="en-US" sz="2800" b="1" dirty="0"/>
                <a:t>函数              可采用先求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4712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361052"/>
                </p:ext>
              </p:extLst>
            </p:nvPr>
          </p:nvGraphicFramePr>
          <p:xfrm>
            <a:off x="4033" y="716"/>
            <a:ext cx="91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8" name="Equation" r:id="rId7" imgW="561908" imgH="143014" progId="Equation.DSMT4">
                    <p:embed/>
                  </p:oleObj>
                </mc:Choice>
                <mc:Fallback>
                  <p:oleObj name="Equation" r:id="rId7" imgW="561908" imgH="1430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716"/>
                          <a:ext cx="91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0" name="Rectangle 17"/>
            <p:cNvSpPr>
              <a:spLocks noChangeArrowheads="1"/>
            </p:cNvSpPr>
            <p:nvPr/>
          </p:nvSpPr>
          <p:spPr bwMode="auto">
            <a:xfrm>
              <a:off x="395" y="1033"/>
              <a:ext cx="36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导后积分的方法展开为    的</a:t>
              </a:r>
              <a:r>
                <a:rPr lang="zh-CN" altLang="en-US" sz="2800" b="1" dirty="0" smtClean="0"/>
                <a:t>幂级数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4713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579443"/>
                </p:ext>
              </p:extLst>
            </p:nvPr>
          </p:nvGraphicFramePr>
          <p:xfrm>
            <a:off x="2684" y="1100"/>
            <a:ext cx="22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9" name="Equation" r:id="rId9" imgW="123713" imgH="123659" progId="Equation.DSMT4">
                    <p:embed/>
                  </p:oleObj>
                </mc:Choice>
                <mc:Fallback>
                  <p:oleObj name="Equation" r:id="rId9" imgW="123713" imgH="1236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1100"/>
                          <a:ext cx="22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337469" y="2303135"/>
            <a:ext cx="970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解：</a:t>
            </a:r>
            <a:r>
              <a:rPr lang="zh-CN" altLang="en-US" sz="1800" dirty="0"/>
              <a:t> </a:t>
            </a:r>
          </a:p>
        </p:txBody>
      </p:sp>
      <p:sp>
        <p:nvSpPr>
          <p:cNvPr id="47117" name="Rectangle 20"/>
          <p:cNvSpPr>
            <a:spLocks noChangeArrowheads="1"/>
          </p:cNvSpPr>
          <p:nvPr/>
        </p:nvSpPr>
        <p:spPr bwMode="auto">
          <a:xfrm>
            <a:off x="1497013" y="3123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432811"/>
              </p:ext>
            </p:extLst>
          </p:nvPr>
        </p:nvGraphicFramePr>
        <p:xfrm>
          <a:off x="2112281" y="2103497"/>
          <a:ext cx="6247947" cy="92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0" name="Equation" r:id="rId11" imgW="2908300" imgH="431800" progId="Equation.DSMT4">
                  <p:embed/>
                </p:oleObj>
              </mc:Choice>
              <mc:Fallback>
                <p:oleObj name="Equation" r:id="rId11" imgW="2908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281" y="2103497"/>
                        <a:ext cx="6247947" cy="92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22"/>
          <p:cNvSpPr>
            <a:spLocks noChangeArrowheads="1"/>
          </p:cNvSpPr>
          <p:nvPr/>
        </p:nvSpPr>
        <p:spPr bwMode="auto">
          <a:xfrm>
            <a:off x="1497013" y="31141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81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8398"/>
              </p:ext>
            </p:extLst>
          </p:nvPr>
        </p:nvGraphicFramePr>
        <p:xfrm>
          <a:off x="3919538" y="2907269"/>
          <a:ext cx="4737056" cy="94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1" name="Equation" r:id="rId13" imgW="2247900" imgH="444500" progId="Equation.DSMT4">
                  <p:embed/>
                </p:oleObj>
              </mc:Choice>
              <mc:Fallback>
                <p:oleObj name="Equation" r:id="rId13" imgW="2247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2907269"/>
                        <a:ext cx="4737056" cy="943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Rectangle 24"/>
          <p:cNvSpPr>
            <a:spLocks noChangeArrowheads="1"/>
          </p:cNvSpPr>
          <p:nvPr/>
        </p:nvSpPr>
        <p:spPr bwMode="auto">
          <a:xfrm>
            <a:off x="1497013" y="3237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706678"/>
              </p:ext>
            </p:extLst>
          </p:nvPr>
        </p:nvGraphicFramePr>
        <p:xfrm>
          <a:off x="8975725" y="3151023"/>
          <a:ext cx="1335224" cy="49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2" name="Equation" r:id="rId15" imgW="545626" imgH="203024" progId="Equation.DSMT4">
                  <p:embed/>
                </p:oleObj>
              </mc:Choice>
              <mc:Fallback>
                <p:oleObj name="Equation" r:id="rId1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5" y="3151023"/>
                        <a:ext cx="1335224" cy="492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18177"/>
              </p:ext>
            </p:extLst>
          </p:nvPr>
        </p:nvGraphicFramePr>
        <p:xfrm>
          <a:off x="2444324" y="3816226"/>
          <a:ext cx="6074957" cy="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3" name="Equation" r:id="rId17" imgW="2806700" imgH="444500" progId="Equation.DSMT4">
                  <p:embed/>
                </p:oleObj>
              </mc:Choice>
              <mc:Fallback>
                <p:oleObj name="Equation" r:id="rId17" imgW="2806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324" y="3816226"/>
                        <a:ext cx="6074957" cy="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63168"/>
              </p:ext>
            </p:extLst>
          </p:nvPr>
        </p:nvGraphicFramePr>
        <p:xfrm>
          <a:off x="8930481" y="4077607"/>
          <a:ext cx="1268609" cy="46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4" name="Equation" r:id="rId19" imgW="545626" imgH="203024" progId="Equation.DSMT4">
                  <p:embed/>
                </p:oleObj>
              </mc:Choice>
              <mc:Fallback>
                <p:oleObj name="Equation" r:id="rId1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81" y="4077607"/>
                        <a:ext cx="1268609" cy="468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88639"/>
              </p:ext>
            </p:extLst>
          </p:nvPr>
        </p:nvGraphicFramePr>
        <p:xfrm>
          <a:off x="2360635" y="4826373"/>
          <a:ext cx="5825422" cy="92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5" name="Equation" r:id="rId20" imgW="2806700" imgH="444500" progId="Equation.DSMT4">
                  <p:embed/>
                </p:oleObj>
              </mc:Choice>
              <mc:Fallback>
                <p:oleObj name="Equation" r:id="rId20" imgW="2806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35" y="4826373"/>
                        <a:ext cx="5825422" cy="92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64642"/>
              </p:ext>
            </p:extLst>
          </p:nvPr>
        </p:nvGraphicFramePr>
        <p:xfrm>
          <a:off x="8975725" y="5838826"/>
          <a:ext cx="1239362" cy="45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6" name="Equation" r:id="rId22" imgW="545626" imgH="203024" progId="Equation.DSMT4">
                  <p:embed/>
                </p:oleObj>
              </mc:Choice>
              <mc:Fallback>
                <p:oleObj name="Equation" r:id="rId22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5" y="5838826"/>
                        <a:ext cx="1239362" cy="457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75749"/>
              </p:ext>
            </p:extLst>
          </p:nvPr>
        </p:nvGraphicFramePr>
        <p:xfrm>
          <a:off x="4525158" y="5653127"/>
          <a:ext cx="2903559" cy="93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7" name="Equation" r:id="rId23" imgW="1459866" imgH="444307" progId="Equation.DSMT4">
                  <p:embed/>
                </p:oleObj>
              </mc:Choice>
              <mc:Fallback>
                <p:oleObj name="Equation" r:id="rId23" imgW="145986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158" y="5653127"/>
                        <a:ext cx="2903559" cy="933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9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898241" y="1241312"/>
            <a:ext cx="2316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连续性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826170" y="2923027"/>
            <a:ext cx="2316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2)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可</a:t>
            </a:r>
            <a:r>
              <a:rPr lang="zh-CN" altLang="en-US" sz="2800" b="1" dirty="0">
                <a:latin typeface="Times New Roman" panose="02020603050405020304" pitchFamily="18" charset="0"/>
              </a:rPr>
              <a:t>导性：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826170" y="4429936"/>
            <a:ext cx="2316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3)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可积性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9709" name="Group 13"/>
          <p:cNvGrpSpPr>
            <a:grpSpLocks/>
          </p:cNvGrpSpPr>
          <p:nvPr/>
        </p:nvGrpSpPr>
        <p:grpSpPr bwMode="auto">
          <a:xfrm>
            <a:off x="2731952" y="1758516"/>
            <a:ext cx="7473951" cy="977899"/>
            <a:chOff x="920" y="1086"/>
            <a:chExt cx="4708" cy="616"/>
          </a:xfrm>
        </p:grpSpPr>
        <p:graphicFrame>
          <p:nvGraphicFramePr>
            <p:cNvPr id="2869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882655"/>
                </p:ext>
              </p:extLst>
            </p:nvPr>
          </p:nvGraphicFramePr>
          <p:xfrm>
            <a:off x="920" y="1086"/>
            <a:ext cx="305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2" name="Equation" r:id="rId3" imgW="2133600" imgH="431800" progId="Equation.DSMT4">
                    <p:embed/>
                  </p:oleObj>
                </mc:Choice>
                <mc:Fallback>
                  <p:oleObj name="Equation" r:id="rId3" imgW="2133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086"/>
                          <a:ext cx="3057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545809"/>
                </p:ext>
              </p:extLst>
            </p:nvPr>
          </p:nvGraphicFramePr>
          <p:xfrm>
            <a:off x="4281" y="1239"/>
            <a:ext cx="13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3" name="Equation" r:id="rId5" imgW="914400" imgH="228600" progId="Equation.DSMT4">
                    <p:embed/>
                  </p:oleObj>
                </mc:Choice>
                <mc:Fallback>
                  <p:oleObj name="Equation" r:id="rId5" imgW="91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1239"/>
                          <a:ext cx="13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9714" name="Group 18"/>
          <p:cNvGrpSpPr>
            <a:grpSpLocks/>
          </p:cNvGrpSpPr>
          <p:nvPr/>
        </p:nvGrpSpPr>
        <p:grpSpPr bwMode="auto">
          <a:xfrm>
            <a:off x="1992176" y="3419195"/>
            <a:ext cx="8701089" cy="1003302"/>
            <a:chOff x="646" y="2174"/>
            <a:chExt cx="5481" cy="632"/>
          </a:xfrm>
        </p:grpSpPr>
        <p:graphicFrame>
          <p:nvGraphicFramePr>
            <p:cNvPr id="2869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5603591"/>
                </p:ext>
              </p:extLst>
            </p:nvPr>
          </p:nvGraphicFramePr>
          <p:xfrm>
            <a:off x="4816" y="2339"/>
            <a:ext cx="13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4" name="Equation" r:id="rId7" imgW="863225" imgH="203112" progId="Equation.DSMT4">
                    <p:embed/>
                  </p:oleObj>
                </mc:Choice>
                <mc:Fallback>
                  <p:oleObj name="Equation" r:id="rId7" imgW="8632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2339"/>
                          <a:ext cx="131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466997"/>
                </p:ext>
              </p:extLst>
            </p:nvPr>
          </p:nvGraphicFramePr>
          <p:xfrm>
            <a:off x="646" y="2174"/>
            <a:ext cx="409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5" name="Equation" r:id="rId9" imgW="2781000" imgH="431640" progId="Equation.DSMT4">
                    <p:embed/>
                  </p:oleObj>
                </mc:Choice>
                <mc:Fallback>
                  <p:oleObj name="Equation" r:id="rId9" imgW="27810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" y="2174"/>
                          <a:ext cx="4094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2090437" y="5139768"/>
            <a:ext cx="8707438" cy="989012"/>
            <a:chOff x="886" y="3329"/>
            <a:chExt cx="5485" cy="623"/>
          </a:xfrm>
        </p:grpSpPr>
        <p:graphicFrame>
          <p:nvGraphicFramePr>
            <p:cNvPr id="2869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8705932"/>
                </p:ext>
              </p:extLst>
            </p:nvPr>
          </p:nvGraphicFramePr>
          <p:xfrm>
            <a:off x="5055" y="3511"/>
            <a:ext cx="13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6" name="Equation" r:id="rId11" imgW="863225" imgH="203112" progId="Equation.DSMT4">
                    <p:embed/>
                  </p:oleObj>
                </mc:Choice>
                <mc:Fallback>
                  <p:oleObj name="Equation" r:id="rId11" imgW="8632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3511"/>
                          <a:ext cx="131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098040"/>
                </p:ext>
              </p:extLst>
            </p:nvPr>
          </p:nvGraphicFramePr>
          <p:xfrm>
            <a:off x="886" y="3329"/>
            <a:ext cx="407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7" name="Equation" r:id="rId12" imgW="2806560" imgH="431640" progId="Equation.DSMT4">
                    <p:embed/>
                  </p:oleObj>
                </mc:Choice>
                <mc:Fallback>
                  <p:oleObj name="Equation" r:id="rId12" imgW="2806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329"/>
                          <a:ext cx="4077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1898241" y="550076"/>
            <a:ext cx="4060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．幂级数和函数的性质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182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2" grpId="0"/>
      <p:bldP spid="297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33909" y="480682"/>
            <a:ext cx="829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800" b="1" dirty="0"/>
              <a:t>幂级数的收敛半径、收敛区间（收敛域）的求法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524001" y="990353"/>
            <a:ext cx="9366251" cy="1524000"/>
            <a:chOff x="431" y="678"/>
            <a:chExt cx="5900" cy="960"/>
          </a:xfrm>
        </p:grpSpPr>
        <p:sp>
          <p:nvSpPr>
            <p:cNvPr id="29721" name="Rectangle 4"/>
            <p:cNvSpPr>
              <a:spLocks noChangeArrowheads="1"/>
            </p:cNvSpPr>
            <p:nvPr/>
          </p:nvSpPr>
          <p:spPr bwMode="auto">
            <a:xfrm>
              <a:off x="465" y="807"/>
              <a:ext cx="5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求幂级数的收敛域，通常有三种基本类型，即          </a:t>
              </a:r>
              <a:r>
                <a:rPr lang="zh-CN" altLang="en-US" sz="2800" b="1" dirty="0" smtClean="0"/>
                <a:t> 型</a:t>
              </a:r>
              <a:r>
                <a:rPr lang="zh-CN" altLang="en-US" sz="2800" b="1" dirty="0"/>
                <a:t>、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2972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464559"/>
                </p:ext>
              </p:extLst>
            </p:nvPr>
          </p:nvGraphicFramePr>
          <p:xfrm>
            <a:off x="5008" y="678"/>
            <a:ext cx="691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2" name="Equation" r:id="rId3" imgW="514216" imgH="409688" progId="Equation.DSMT4">
                    <p:embed/>
                  </p:oleObj>
                </mc:Choice>
                <mc:Fallback>
                  <p:oleObj name="Equation" r:id="rId3" imgW="514216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678"/>
                          <a:ext cx="691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Rectangle 6"/>
            <p:cNvSpPr>
              <a:spLocks noChangeArrowheads="1"/>
            </p:cNvSpPr>
            <p:nvPr/>
          </p:nvSpPr>
          <p:spPr bwMode="auto">
            <a:xfrm>
              <a:off x="1564" y="1205"/>
              <a:ext cx="43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型和缺幂型，还有一种特殊的非幂函数</a:t>
              </a:r>
              <a:r>
                <a:rPr lang="zh-CN" altLang="en-US" sz="2800" b="1" dirty="0" smtClean="0"/>
                <a:t>型</a:t>
              </a:r>
              <a:r>
                <a:rPr lang="en-US" altLang="zh-CN" sz="2800" b="1" dirty="0" smtClean="0"/>
                <a:t>.</a:t>
              </a:r>
              <a:r>
                <a:rPr lang="zh-CN" altLang="en-US" sz="2800" dirty="0" smtClean="0"/>
                <a:t> </a:t>
              </a:r>
              <a:endParaRPr lang="zh-CN" altLang="en-US" sz="2800" dirty="0"/>
            </a:p>
          </p:txBody>
        </p:sp>
        <p:graphicFrame>
          <p:nvGraphicFramePr>
            <p:cNvPr id="297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325616"/>
                </p:ext>
              </p:extLst>
            </p:nvPr>
          </p:nvGraphicFramePr>
          <p:xfrm>
            <a:off x="431" y="1098"/>
            <a:ext cx="1187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3" name="Equation" r:id="rId5" imgW="924082" imgH="409688" progId="Equation.DSMT4">
                    <p:embed/>
                  </p:oleObj>
                </mc:Choice>
                <mc:Fallback>
                  <p:oleObj name="Equation" r:id="rId5" imgW="924082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098"/>
                          <a:ext cx="1187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0" name="Rectangle 8"/>
          <p:cNvSpPr>
            <a:spLocks noChangeArrowheads="1"/>
          </p:cNvSpPr>
          <p:nvPr/>
        </p:nvSpPr>
        <p:spPr bwMode="auto">
          <a:xfrm>
            <a:off x="1524001" y="6314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1577976" y="2239660"/>
            <a:ext cx="8699501" cy="1682749"/>
            <a:chOff x="431" y="1432"/>
            <a:chExt cx="5480" cy="1060"/>
          </a:xfrm>
        </p:grpSpPr>
        <p:sp>
          <p:nvSpPr>
            <p:cNvPr id="29715" name="Rectangle 10"/>
            <p:cNvSpPr>
              <a:spLocks noChangeArrowheads="1"/>
            </p:cNvSpPr>
            <p:nvPr/>
          </p:nvSpPr>
          <p:spPr bwMode="auto">
            <a:xfrm>
              <a:off x="431" y="1686"/>
              <a:ext cx="5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对于           型，通过求                    ，得半径           </a:t>
              </a:r>
              <a:r>
                <a:rPr lang="zh-CN" altLang="en-US" sz="2400" b="1" dirty="0"/>
                <a:t>，</a:t>
              </a:r>
              <a:r>
                <a:rPr lang="zh-CN" altLang="en-US" sz="1800" dirty="0"/>
                <a:t> </a:t>
              </a:r>
            </a:p>
          </p:txBody>
        </p:sp>
        <p:graphicFrame>
          <p:nvGraphicFramePr>
            <p:cNvPr id="2971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1522834"/>
                </p:ext>
              </p:extLst>
            </p:nvPr>
          </p:nvGraphicFramePr>
          <p:xfrm>
            <a:off x="913" y="1571"/>
            <a:ext cx="69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4" name="Equation" r:id="rId7" imgW="514216" imgH="409688" progId="Equation.DSMT4">
                    <p:embed/>
                  </p:oleObj>
                </mc:Choice>
                <mc:Fallback>
                  <p:oleObj name="Equation" r:id="rId7" imgW="514216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1571"/>
                          <a:ext cx="690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739022"/>
                </p:ext>
              </p:extLst>
            </p:nvPr>
          </p:nvGraphicFramePr>
          <p:xfrm>
            <a:off x="2717" y="1432"/>
            <a:ext cx="1302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5" name="Equation" r:id="rId9" imgW="828697" imgH="466679" progId="Equation.DSMT4">
                    <p:embed/>
                  </p:oleObj>
                </mc:Choice>
                <mc:Fallback>
                  <p:oleObj name="Equation" r:id="rId9" imgW="828697" imgH="4666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7" y="1432"/>
                          <a:ext cx="1302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533403"/>
                </p:ext>
              </p:extLst>
            </p:nvPr>
          </p:nvGraphicFramePr>
          <p:xfrm>
            <a:off x="4888" y="1570"/>
            <a:ext cx="627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6" name="Equation" r:id="rId11" imgW="428513" imgH="409688" progId="Equation.DSMT4">
                    <p:embed/>
                  </p:oleObj>
                </mc:Choice>
                <mc:Fallback>
                  <p:oleObj name="Equation" r:id="rId11" imgW="428513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1570"/>
                          <a:ext cx="627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9" name="Rectangle 14"/>
            <p:cNvSpPr>
              <a:spLocks noChangeArrowheads="1"/>
            </p:cNvSpPr>
            <p:nvPr/>
          </p:nvSpPr>
          <p:spPr bwMode="auto">
            <a:xfrm>
              <a:off x="444" y="2162"/>
              <a:ext cx="47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然后讨论             处的敛散性，从而得收敛域；</a:t>
              </a:r>
              <a:endParaRPr lang="zh-CN" altLang="en-US" sz="2800" dirty="0"/>
            </a:p>
          </p:txBody>
        </p:sp>
        <p:graphicFrame>
          <p:nvGraphicFramePr>
            <p:cNvPr id="297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828638"/>
                </p:ext>
              </p:extLst>
            </p:nvPr>
          </p:nvGraphicFramePr>
          <p:xfrm>
            <a:off x="1401" y="2190"/>
            <a:ext cx="7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7" name="Equation" r:id="rId13" imgW="485887" imgH="162011" progId="Equation.DSMT4">
                    <p:embed/>
                  </p:oleObj>
                </mc:Choice>
                <mc:Fallback>
                  <p:oleObj name="Equation" r:id="rId13" imgW="485887" imgH="16201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2190"/>
                          <a:ext cx="7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2" name="Rectangle 16"/>
          <p:cNvSpPr>
            <a:spLocks noChangeArrowheads="1"/>
          </p:cNvSpPr>
          <p:nvPr/>
        </p:nvSpPr>
        <p:spPr bwMode="auto">
          <a:xfrm>
            <a:off x="1524001" y="6190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3" name="Rectangle 17"/>
          <p:cNvSpPr>
            <a:spLocks noChangeArrowheads="1"/>
          </p:cNvSpPr>
          <p:nvPr/>
        </p:nvSpPr>
        <p:spPr bwMode="auto">
          <a:xfrm>
            <a:off x="1524001" y="6290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4" name="Rectangle 18"/>
          <p:cNvSpPr>
            <a:spLocks noChangeArrowheads="1"/>
          </p:cNvSpPr>
          <p:nvPr/>
        </p:nvSpPr>
        <p:spPr bwMode="auto">
          <a:xfrm>
            <a:off x="1524001" y="6314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1584254" y="4874934"/>
            <a:ext cx="8875713" cy="1166811"/>
            <a:chOff x="418" y="3093"/>
            <a:chExt cx="5591" cy="735"/>
          </a:xfrm>
        </p:grpSpPr>
        <p:sp>
          <p:nvSpPr>
            <p:cNvPr id="29712" name="Rectangle 20"/>
            <p:cNvSpPr>
              <a:spLocks noChangeArrowheads="1"/>
            </p:cNvSpPr>
            <p:nvPr/>
          </p:nvSpPr>
          <p:spPr bwMode="auto">
            <a:xfrm>
              <a:off x="440" y="3093"/>
              <a:ext cx="5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对于缺幂型，可采用比值法，先求出收敛半径，再讨论</a:t>
              </a:r>
              <a:endParaRPr lang="zh-CN" altLang="en-US" sz="2800" dirty="0"/>
            </a:p>
          </p:txBody>
        </p:sp>
        <p:graphicFrame>
          <p:nvGraphicFramePr>
            <p:cNvPr id="2971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2651392"/>
                </p:ext>
              </p:extLst>
            </p:nvPr>
          </p:nvGraphicFramePr>
          <p:xfrm>
            <a:off x="418" y="3547"/>
            <a:ext cx="73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8" name="Equation" r:id="rId15" imgW="485887" imgH="162011" progId="Equation.DSMT4">
                    <p:embed/>
                  </p:oleObj>
                </mc:Choice>
                <mc:Fallback>
                  <p:oleObj name="Equation" r:id="rId15" imgW="485887" imgH="16201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3547"/>
                          <a:ext cx="73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Rectangle 22"/>
            <p:cNvSpPr>
              <a:spLocks noChangeArrowheads="1"/>
            </p:cNvSpPr>
            <p:nvPr/>
          </p:nvSpPr>
          <p:spPr bwMode="auto">
            <a:xfrm>
              <a:off x="1161" y="3498"/>
              <a:ext cx="28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处的敛散性，从而得收敛</a:t>
              </a:r>
              <a:r>
                <a:rPr lang="zh-CN" altLang="en-US" sz="2800" b="1" dirty="0" smtClean="0"/>
                <a:t>域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7386078" y="5518525"/>
            <a:ext cx="3530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解题方法流程图</a:t>
            </a:r>
            <a:r>
              <a:rPr lang="zh-CN" altLang="en-US" sz="2800" b="1" dirty="0" smtClean="0"/>
              <a:t>如下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1577976" y="3895648"/>
            <a:ext cx="9905999" cy="976313"/>
            <a:chOff x="431" y="2407"/>
            <a:chExt cx="6240" cy="615"/>
          </a:xfrm>
        </p:grpSpPr>
        <p:sp>
          <p:nvSpPr>
            <p:cNvPr id="29708" name="Rectangle 25"/>
            <p:cNvSpPr>
              <a:spLocks noChangeArrowheads="1"/>
            </p:cNvSpPr>
            <p:nvPr/>
          </p:nvSpPr>
          <p:spPr bwMode="auto">
            <a:xfrm>
              <a:off x="431" y="2548"/>
              <a:ext cx="62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对于                   型，令         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化为          型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可得收敛域；</a:t>
              </a:r>
            </a:p>
          </p:txBody>
        </p:sp>
        <p:graphicFrame>
          <p:nvGraphicFramePr>
            <p:cNvPr id="2970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830661"/>
                </p:ext>
              </p:extLst>
            </p:nvPr>
          </p:nvGraphicFramePr>
          <p:xfrm>
            <a:off x="2780" y="2559"/>
            <a:ext cx="90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9" name="Equation" r:id="rId17" imgW="619282" imgH="209683" progId="Equation.DSMT4">
                    <p:embed/>
                  </p:oleObj>
                </mc:Choice>
                <mc:Fallback>
                  <p:oleObj name="Equation" r:id="rId17" imgW="6192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2559"/>
                          <a:ext cx="90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557457"/>
                </p:ext>
              </p:extLst>
            </p:nvPr>
          </p:nvGraphicFramePr>
          <p:xfrm>
            <a:off x="4197" y="2424"/>
            <a:ext cx="691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0" name="Equation" r:id="rId19" imgW="476205" imgH="409688" progId="Equation.DSMT4">
                    <p:embed/>
                  </p:oleObj>
                </mc:Choice>
                <mc:Fallback>
                  <p:oleObj name="Equation" r:id="rId19" imgW="476205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2424"/>
                          <a:ext cx="691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2326022"/>
                </p:ext>
              </p:extLst>
            </p:nvPr>
          </p:nvGraphicFramePr>
          <p:xfrm>
            <a:off x="913" y="2407"/>
            <a:ext cx="1268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1" name="Equation" r:id="rId21" imgW="924082" imgH="409688" progId="Equation.DSMT4">
                    <p:embed/>
                  </p:oleObj>
                </mc:Choice>
                <mc:Fallback>
                  <p:oleObj name="Equation" r:id="rId21" imgW="924082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2407"/>
                          <a:ext cx="1268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7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52625" y="115888"/>
            <a:ext cx="2773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解题方法流程图</a:t>
            </a:r>
            <a:r>
              <a:rPr lang="zh-CN" altLang="en-US" sz="1800" b="1"/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888039" y="234951"/>
            <a:ext cx="1963737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求幂级数收敛域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24064" y="3149600"/>
            <a:ext cx="1862137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972175" y="838200"/>
            <a:ext cx="18288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判别幂级数类型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200775" y="6921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2085975" y="6019801"/>
            <a:ext cx="1676400" cy="593725"/>
            <a:chOff x="288" y="3792"/>
            <a:chExt cx="1056" cy="374"/>
          </a:xfrm>
        </p:grpSpPr>
        <p:sp>
          <p:nvSpPr>
            <p:cNvPr id="30809" name="Text Box 8"/>
            <p:cNvSpPr txBox="1">
              <a:spLocks noChangeArrowheads="1"/>
            </p:cNvSpPr>
            <p:nvPr/>
          </p:nvSpPr>
          <p:spPr bwMode="auto">
            <a:xfrm>
              <a:off x="288" y="3933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收敛域</a:t>
              </a:r>
            </a:p>
          </p:txBody>
        </p:sp>
        <p:sp>
          <p:nvSpPr>
            <p:cNvPr id="30810" name="Line 9"/>
            <p:cNvSpPr>
              <a:spLocks noChangeShapeType="1"/>
            </p:cNvSpPr>
            <p:nvPr/>
          </p:nvSpPr>
          <p:spPr bwMode="auto">
            <a:xfrm>
              <a:off x="816" y="379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6081713" y="4672013"/>
            <a:ext cx="1676400" cy="722312"/>
            <a:chOff x="2805" y="2943"/>
            <a:chExt cx="1056" cy="455"/>
          </a:xfrm>
        </p:grpSpPr>
        <p:sp>
          <p:nvSpPr>
            <p:cNvPr id="30807" name="Text Box 11"/>
            <p:cNvSpPr txBox="1">
              <a:spLocks noChangeArrowheads="1"/>
            </p:cNvSpPr>
            <p:nvPr/>
          </p:nvSpPr>
          <p:spPr bwMode="auto">
            <a:xfrm>
              <a:off x="2805" y="3165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收敛域   </a:t>
              </a:r>
            </a:p>
          </p:txBody>
        </p:sp>
        <p:sp>
          <p:nvSpPr>
            <p:cNvPr id="30808" name="Line 12"/>
            <p:cNvSpPr>
              <a:spLocks noChangeShapeType="1"/>
            </p:cNvSpPr>
            <p:nvPr/>
          </p:nvSpPr>
          <p:spPr bwMode="auto">
            <a:xfrm>
              <a:off x="3339" y="294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8667750" y="1631951"/>
            <a:ext cx="1447800" cy="506413"/>
            <a:chOff x="4434" y="1028"/>
            <a:chExt cx="912" cy="319"/>
          </a:xfrm>
        </p:grpSpPr>
        <p:sp>
          <p:nvSpPr>
            <p:cNvPr id="30805" name="Text Box 14"/>
            <p:cNvSpPr txBox="1">
              <a:spLocks noChangeArrowheads="1"/>
            </p:cNvSpPr>
            <p:nvPr/>
          </p:nvSpPr>
          <p:spPr bwMode="auto">
            <a:xfrm>
              <a:off x="4434" y="1053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                </a:t>
              </a:r>
            </a:p>
          </p:txBody>
        </p:sp>
        <p:graphicFrame>
          <p:nvGraphicFramePr>
            <p:cNvPr id="30806" name="Object 15"/>
            <p:cNvGraphicFramePr>
              <a:graphicFrameLocks noChangeAspect="1"/>
            </p:cNvGraphicFramePr>
            <p:nvPr/>
          </p:nvGraphicFramePr>
          <p:xfrm>
            <a:off x="4545" y="1028"/>
            <a:ext cx="75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0" name="Equation" r:id="rId3" imgW="927100" imgH="431800" progId="Equation.DSMT4">
                    <p:embed/>
                  </p:oleObj>
                </mc:Choice>
                <mc:Fallback>
                  <p:oleObj name="Equation" r:id="rId3" imgW="927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1028"/>
                          <a:ext cx="75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8667750" y="2085976"/>
            <a:ext cx="1460500" cy="773113"/>
            <a:chOff x="4434" y="1314"/>
            <a:chExt cx="920" cy="487"/>
          </a:xfrm>
        </p:grpSpPr>
        <p:sp>
          <p:nvSpPr>
            <p:cNvPr id="30802" name="Text Box 17"/>
            <p:cNvSpPr txBox="1">
              <a:spLocks noChangeArrowheads="1"/>
            </p:cNvSpPr>
            <p:nvPr/>
          </p:nvSpPr>
          <p:spPr bwMode="auto">
            <a:xfrm>
              <a:off x="4434" y="1539"/>
              <a:ext cx="920" cy="262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</a:rPr>
                <a:t>令</a:t>
              </a:r>
              <a:r>
                <a:rPr lang="zh-CN" altLang="en-US" sz="2000" b="1"/>
                <a:t>                     </a:t>
              </a:r>
            </a:p>
          </p:txBody>
        </p:sp>
        <p:sp>
          <p:nvSpPr>
            <p:cNvPr id="30803" name="Line 18"/>
            <p:cNvSpPr>
              <a:spLocks noChangeShapeType="1"/>
            </p:cNvSpPr>
            <p:nvPr/>
          </p:nvSpPr>
          <p:spPr bwMode="auto">
            <a:xfrm>
              <a:off x="4899" y="131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04" name="Object 19"/>
            <p:cNvGraphicFramePr>
              <a:graphicFrameLocks noChangeAspect="1"/>
            </p:cNvGraphicFramePr>
            <p:nvPr/>
          </p:nvGraphicFramePr>
          <p:xfrm>
            <a:off x="4655" y="1556"/>
            <a:ext cx="64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1" name="Equation" r:id="rId5" imgW="599918" imgH="209683" progId="Equation.DSMT4">
                    <p:embed/>
                  </p:oleObj>
                </mc:Choice>
                <mc:Fallback>
                  <p:oleObj name="Equation" r:id="rId5" imgW="599918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1556"/>
                          <a:ext cx="645" cy="238"/>
                        </a:xfrm>
                        <a:prstGeom prst="rect">
                          <a:avLst/>
                        </a:prstGeom>
                        <a:solidFill>
                          <a:srgbClr val="0066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4" name="Group 20"/>
          <p:cNvGrpSpPr>
            <a:grpSpLocks/>
          </p:cNvGrpSpPr>
          <p:nvPr/>
        </p:nvGrpSpPr>
        <p:grpSpPr bwMode="auto">
          <a:xfrm>
            <a:off x="8672513" y="2843214"/>
            <a:ext cx="1447800" cy="873125"/>
            <a:chOff x="4437" y="1791"/>
            <a:chExt cx="912" cy="550"/>
          </a:xfrm>
        </p:grpSpPr>
        <p:sp>
          <p:nvSpPr>
            <p:cNvPr id="30799" name="Line 21"/>
            <p:cNvSpPr>
              <a:spLocks noChangeShapeType="1"/>
            </p:cNvSpPr>
            <p:nvPr/>
          </p:nvSpPr>
          <p:spPr bwMode="auto">
            <a:xfrm>
              <a:off x="4896" y="179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Text Box 22"/>
            <p:cNvSpPr txBox="1">
              <a:spLocks noChangeArrowheads="1"/>
            </p:cNvSpPr>
            <p:nvPr/>
          </p:nvSpPr>
          <p:spPr bwMode="auto">
            <a:xfrm>
              <a:off x="4437" y="2059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　　      </a:t>
              </a:r>
            </a:p>
          </p:txBody>
        </p:sp>
        <p:graphicFrame>
          <p:nvGraphicFramePr>
            <p:cNvPr id="30801" name="Object 23"/>
            <p:cNvGraphicFramePr>
              <a:graphicFrameLocks noChangeAspect="1"/>
            </p:cNvGraphicFramePr>
            <p:nvPr/>
          </p:nvGraphicFramePr>
          <p:xfrm>
            <a:off x="4695" y="2027"/>
            <a:ext cx="49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2" name="Equation" r:id="rId7" imgW="495085" imgH="431613" progId="Equation.DSMT4">
                    <p:embed/>
                  </p:oleObj>
                </mc:Choice>
                <mc:Fallback>
                  <p:oleObj name="Equation" r:id="rId7" imgW="49508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027"/>
                          <a:ext cx="49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5724525" y="3906839"/>
            <a:ext cx="2389188" cy="739775"/>
            <a:chOff x="2580" y="2461"/>
            <a:chExt cx="1505" cy="466"/>
          </a:xfrm>
        </p:grpSpPr>
        <p:sp>
          <p:nvSpPr>
            <p:cNvPr id="30796" name="Text Box 25"/>
            <p:cNvSpPr txBox="1">
              <a:spLocks noChangeArrowheads="1"/>
            </p:cNvSpPr>
            <p:nvPr/>
          </p:nvSpPr>
          <p:spPr bwMode="auto">
            <a:xfrm>
              <a:off x="2580" y="2694"/>
              <a:ext cx="150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讨论         处的敛散性</a:t>
              </a:r>
            </a:p>
          </p:txBody>
        </p:sp>
        <p:sp>
          <p:nvSpPr>
            <p:cNvPr id="30797" name="Line 26"/>
            <p:cNvSpPr>
              <a:spLocks noChangeShapeType="1"/>
            </p:cNvSpPr>
            <p:nvPr/>
          </p:nvSpPr>
          <p:spPr bwMode="auto">
            <a:xfrm>
              <a:off x="3333" y="246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98" name="Object 27"/>
            <p:cNvGraphicFramePr>
              <a:graphicFrameLocks noChangeAspect="1"/>
            </p:cNvGraphicFramePr>
            <p:nvPr/>
          </p:nvGraphicFramePr>
          <p:xfrm>
            <a:off x="2910" y="2744"/>
            <a:ext cx="40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3" name="Equation" r:id="rId9" imgW="494870" imgH="177646" progId="Equation.DSMT4">
                    <p:embed/>
                  </p:oleObj>
                </mc:Choice>
                <mc:Fallback>
                  <p:oleObj name="Equation" r:id="rId9" imgW="4948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744"/>
                          <a:ext cx="40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2314575" y="1638300"/>
            <a:ext cx="2922588" cy="457200"/>
            <a:chOff x="432" y="1032"/>
            <a:chExt cx="1841" cy="288"/>
          </a:xfrm>
        </p:grpSpPr>
        <p:sp>
          <p:nvSpPr>
            <p:cNvPr id="30792" name="Text Box 29"/>
            <p:cNvSpPr txBox="1">
              <a:spLocks noChangeArrowheads="1"/>
            </p:cNvSpPr>
            <p:nvPr/>
          </p:nvSpPr>
          <p:spPr bwMode="auto">
            <a:xfrm>
              <a:off x="432" y="1057"/>
              <a:ext cx="1824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</a:t>
              </a:r>
              <a:r>
                <a:rPr lang="zh-CN" altLang="en-US" sz="1800" b="1"/>
                <a:t>，         ，其它         </a:t>
              </a:r>
            </a:p>
          </p:txBody>
        </p:sp>
        <p:graphicFrame>
          <p:nvGraphicFramePr>
            <p:cNvPr id="30793" name="Object 30"/>
            <p:cNvGraphicFramePr>
              <a:graphicFrameLocks noChangeAspect="1"/>
            </p:cNvGraphicFramePr>
            <p:nvPr/>
          </p:nvGraphicFramePr>
          <p:xfrm>
            <a:off x="438" y="1032"/>
            <a:ext cx="48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4" name="Equation" r:id="rId11" imgW="583947" imgH="431613" progId="Equation.DSMT4">
                    <p:embed/>
                  </p:oleObj>
                </mc:Choice>
                <mc:Fallback>
                  <p:oleObj name="Equation" r:id="rId11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032"/>
                          <a:ext cx="48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4" name="Object 31"/>
            <p:cNvGraphicFramePr>
              <a:graphicFrameLocks noChangeAspect="1"/>
            </p:cNvGraphicFramePr>
            <p:nvPr/>
          </p:nvGraphicFramePr>
          <p:xfrm>
            <a:off x="892" y="1032"/>
            <a:ext cx="5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5" name="Equation" r:id="rId13" imgW="685800" imgH="431800" progId="Equation.DSMT4">
                    <p:embed/>
                  </p:oleObj>
                </mc:Choice>
                <mc:Fallback>
                  <p:oleObj name="Equation" r:id="rId13" imgW="685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1032"/>
                          <a:ext cx="5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5" name="Object 32"/>
            <p:cNvGraphicFramePr>
              <a:graphicFrameLocks noChangeAspect="1"/>
            </p:cNvGraphicFramePr>
            <p:nvPr/>
          </p:nvGraphicFramePr>
          <p:xfrm>
            <a:off x="1760" y="1032"/>
            <a:ext cx="5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6" name="Equation" r:id="rId15" imgW="583947" imgH="431613" progId="Equation.DSMT4">
                    <p:embed/>
                  </p:oleObj>
                </mc:Choice>
                <mc:Fallback>
                  <p:oleObj name="Equation" r:id="rId15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032"/>
                          <a:ext cx="51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6886575" y="60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3686175" y="1219200"/>
            <a:ext cx="5715000" cy="457200"/>
            <a:chOff x="1296" y="768"/>
            <a:chExt cx="3600" cy="288"/>
          </a:xfrm>
        </p:grpSpPr>
        <p:sp>
          <p:nvSpPr>
            <p:cNvPr id="30787" name="Line 35"/>
            <p:cNvSpPr>
              <a:spLocks noChangeShapeType="1"/>
            </p:cNvSpPr>
            <p:nvPr/>
          </p:nvSpPr>
          <p:spPr bwMode="auto">
            <a:xfrm>
              <a:off x="1296" y="912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Line 36"/>
            <p:cNvSpPr>
              <a:spLocks noChangeShapeType="1"/>
            </p:cNvSpPr>
            <p:nvPr/>
          </p:nvSpPr>
          <p:spPr bwMode="auto">
            <a:xfrm>
              <a:off x="3312" y="76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37"/>
            <p:cNvSpPr>
              <a:spLocks noChangeShapeType="1"/>
            </p:cNvSpPr>
            <p:nvPr/>
          </p:nvSpPr>
          <p:spPr bwMode="auto">
            <a:xfrm>
              <a:off x="3312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Line 38"/>
            <p:cNvSpPr>
              <a:spLocks noChangeShapeType="1"/>
            </p:cNvSpPr>
            <p:nvPr/>
          </p:nvSpPr>
          <p:spPr bwMode="auto">
            <a:xfrm>
              <a:off x="4896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39"/>
            <p:cNvSpPr>
              <a:spLocks noChangeShapeType="1"/>
            </p:cNvSpPr>
            <p:nvPr/>
          </p:nvSpPr>
          <p:spPr bwMode="auto">
            <a:xfrm>
              <a:off x="1296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1704975" y="5410201"/>
            <a:ext cx="2452688" cy="593725"/>
            <a:chOff x="48" y="3408"/>
            <a:chExt cx="1545" cy="374"/>
          </a:xfrm>
        </p:grpSpPr>
        <p:sp>
          <p:nvSpPr>
            <p:cNvPr id="30784" name="Text Box 41"/>
            <p:cNvSpPr txBox="1">
              <a:spLocks noChangeArrowheads="1"/>
            </p:cNvSpPr>
            <p:nvPr/>
          </p:nvSpPr>
          <p:spPr bwMode="auto">
            <a:xfrm>
              <a:off x="48" y="3549"/>
              <a:ext cx="154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讨论         处的敛散性 </a:t>
              </a:r>
            </a:p>
          </p:txBody>
        </p:sp>
        <p:graphicFrame>
          <p:nvGraphicFramePr>
            <p:cNvPr id="30785" name="Object 42"/>
            <p:cNvGraphicFramePr>
              <a:graphicFrameLocks noChangeAspect="1"/>
            </p:cNvGraphicFramePr>
            <p:nvPr/>
          </p:nvGraphicFramePr>
          <p:xfrm>
            <a:off x="374" y="3599"/>
            <a:ext cx="40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7" name="Equation" r:id="rId17" imgW="494870" imgH="177646" progId="Equation.DSMT4">
                    <p:embed/>
                  </p:oleObj>
                </mc:Choice>
                <mc:Fallback>
                  <p:oleObj name="Equation" r:id="rId17" imgW="4948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3599"/>
                          <a:ext cx="40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6" name="Line 43"/>
            <p:cNvSpPr>
              <a:spLocks noChangeShapeType="1"/>
            </p:cNvSpPr>
            <p:nvPr/>
          </p:nvSpPr>
          <p:spPr bwMode="auto">
            <a:xfrm>
              <a:off x="816" y="340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2073275" y="4800600"/>
            <a:ext cx="1676400" cy="654050"/>
            <a:chOff x="280" y="3024"/>
            <a:chExt cx="1056" cy="412"/>
          </a:xfrm>
        </p:grpSpPr>
        <p:sp>
          <p:nvSpPr>
            <p:cNvPr id="30781" name="Text Box 45"/>
            <p:cNvSpPr txBox="1">
              <a:spLocks noChangeArrowheads="1"/>
            </p:cNvSpPr>
            <p:nvPr/>
          </p:nvSpPr>
          <p:spPr bwMode="auto">
            <a:xfrm>
              <a:off x="280" y="3165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</a:t>
              </a:r>
            </a:p>
          </p:txBody>
        </p:sp>
        <p:graphicFrame>
          <p:nvGraphicFramePr>
            <p:cNvPr id="30782" name="Object 46"/>
            <p:cNvGraphicFramePr>
              <a:graphicFrameLocks noChangeAspect="1"/>
            </p:cNvGraphicFramePr>
            <p:nvPr/>
          </p:nvGraphicFramePr>
          <p:xfrm>
            <a:off x="607" y="3165"/>
            <a:ext cx="45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8" name="Equation" r:id="rId19" imgW="571500" imgH="457200" progId="Equation.DSMT4">
                    <p:embed/>
                  </p:oleObj>
                </mc:Choice>
                <mc:Fallback>
                  <p:oleObj name="Equation" r:id="rId19" imgW="5715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3165"/>
                          <a:ext cx="45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3" name="Line 47"/>
            <p:cNvSpPr>
              <a:spLocks noChangeShapeType="1"/>
            </p:cNvSpPr>
            <p:nvPr/>
          </p:nvSpPr>
          <p:spPr bwMode="auto">
            <a:xfrm>
              <a:off x="816" y="302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2" name="Group 48"/>
          <p:cNvGrpSpPr>
            <a:grpSpLocks/>
          </p:cNvGrpSpPr>
          <p:nvPr/>
        </p:nvGrpSpPr>
        <p:grpSpPr bwMode="auto">
          <a:xfrm>
            <a:off x="2035175" y="3810000"/>
            <a:ext cx="1758950" cy="1035050"/>
            <a:chOff x="256" y="2400"/>
            <a:chExt cx="1108" cy="652"/>
          </a:xfrm>
        </p:grpSpPr>
        <p:sp>
          <p:nvSpPr>
            <p:cNvPr id="30777" name="Text Box 49"/>
            <p:cNvSpPr txBox="1">
              <a:spLocks noChangeArrowheads="1"/>
            </p:cNvSpPr>
            <p:nvPr/>
          </p:nvSpPr>
          <p:spPr bwMode="auto">
            <a:xfrm>
              <a:off x="256" y="2538"/>
              <a:ext cx="11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          时收敛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          时发散</a:t>
              </a:r>
            </a:p>
          </p:txBody>
        </p:sp>
        <p:graphicFrame>
          <p:nvGraphicFramePr>
            <p:cNvPr id="30778" name="Object 50"/>
            <p:cNvGraphicFramePr>
              <a:graphicFrameLocks noChangeAspect="1"/>
            </p:cNvGraphicFramePr>
            <p:nvPr/>
          </p:nvGraphicFramePr>
          <p:xfrm>
            <a:off x="468" y="2524"/>
            <a:ext cx="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9" name="Equation" r:id="rId21" imgW="622300" imgH="457200" progId="Equation.DSMT4">
                    <p:embed/>
                  </p:oleObj>
                </mc:Choice>
                <mc:Fallback>
                  <p:oleObj name="Equation" r:id="rId21" imgW="6223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524"/>
                          <a:ext cx="3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9" name="Object 51"/>
            <p:cNvGraphicFramePr>
              <a:graphicFrameLocks noChangeAspect="1"/>
            </p:cNvGraphicFramePr>
            <p:nvPr/>
          </p:nvGraphicFramePr>
          <p:xfrm>
            <a:off x="468" y="2764"/>
            <a:ext cx="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0" name="Equation" r:id="rId23" imgW="622300" imgH="457200" progId="Equation.DSMT4">
                    <p:embed/>
                  </p:oleObj>
                </mc:Choice>
                <mc:Fallback>
                  <p:oleObj name="Equation" r:id="rId23" imgW="6223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764"/>
                          <a:ext cx="3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0" name="Line 52"/>
            <p:cNvSpPr>
              <a:spLocks noChangeShapeType="1"/>
            </p:cNvSpPr>
            <p:nvPr/>
          </p:nvSpPr>
          <p:spPr bwMode="auto">
            <a:xfrm>
              <a:off x="816" y="240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7" name="Group 53"/>
          <p:cNvGrpSpPr>
            <a:grpSpLocks/>
          </p:cNvGrpSpPr>
          <p:nvPr/>
        </p:nvGrpSpPr>
        <p:grpSpPr bwMode="auto">
          <a:xfrm>
            <a:off x="2039939" y="2913064"/>
            <a:ext cx="1838325" cy="896937"/>
            <a:chOff x="259" y="1835"/>
            <a:chExt cx="1158" cy="565"/>
          </a:xfrm>
        </p:grpSpPr>
        <p:graphicFrame>
          <p:nvGraphicFramePr>
            <p:cNvPr id="30775" name="Object 54"/>
            <p:cNvGraphicFramePr>
              <a:graphicFrameLocks noChangeAspect="1"/>
            </p:cNvGraphicFramePr>
            <p:nvPr/>
          </p:nvGraphicFramePr>
          <p:xfrm>
            <a:off x="259" y="1995"/>
            <a:ext cx="115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1" name="Equation" r:id="rId25" imgW="1358310" imgH="482391" progId="Equation.DSMT4">
                    <p:embed/>
                  </p:oleObj>
                </mc:Choice>
                <mc:Fallback>
                  <p:oleObj name="Equation" r:id="rId25" imgW="1358310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995"/>
                          <a:ext cx="1158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6" name="Line 55"/>
            <p:cNvSpPr>
              <a:spLocks noChangeShapeType="1"/>
            </p:cNvSpPr>
            <p:nvPr/>
          </p:nvSpPr>
          <p:spPr bwMode="auto">
            <a:xfrm>
              <a:off x="800" y="183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0" name="Group 56"/>
          <p:cNvGrpSpPr>
            <a:grpSpLocks/>
          </p:cNvGrpSpPr>
          <p:nvPr/>
        </p:nvGrpSpPr>
        <p:grpSpPr bwMode="auto">
          <a:xfrm>
            <a:off x="4219575" y="2895601"/>
            <a:ext cx="1143000" cy="804863"/>
            <a:chOff x="1632" y="1824"/>
            <a:chExt cx="720" cy="507"/>
          </a:xfrm>
        </p:grpSpPr>
        <p:sp>
          <p:nvSpPr>
            <p:cNvPr id="30772" name="Text Box 57"/>
            <p:cNvSpPr txBox="1">
              <a:spLocks noChangeArrowheads="1"/>
            </p:cNvSpPr>
            <p:nvPr/>
          </p:nvSpPr>
          <p:spPr bwMode="auto">
            <a:xfrm>
              <a:off x="1632" y="2061"/>
              <a:ext cx="72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</a:t>
              </a:r>
            </a:p>
          </p:txBody>
        </p:sp>
        <p:graphicFrame>
          <p:nvGraphicFramePr>
            <p:cNvPr id="30773" name="Object 58"/>
            <p:cNvGraphicFramePr>
              <a:graphicFrameLocks noChangeAspect="1"/>
            </p:cNvGraphicFramePr>
            <p:nvPr/>
          </p:nvGraphicFramePr>
          <p:xfrm>
            <a:off x="1791" y="2019"/>
            <a:ext cx="4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2" name="Equation" r:id="rId27" imgW="520474" imgH="431613" progId="Equation.DSMT4">
                    <p:embed/>
                  </p:oleObj>
                </mc:Choice>
                <mc:Fallback>
                  <p:oleObj name="Equation" r:id="rId27" imgW="52047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019"/>
                          <a:ext cx="44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4" name="Line 59"/>
            <p:cNvSpPr>
              <a:spLocks noChangeShapeType="1"/>
            </p:cNvSpPr>
            <p:nvPr/>
          </p:nvSpPr>
          <p:spPr bwMode="auto">
            <a:xfrm>
              <a:off x="1968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2085975" y="2071689"/>
            <a:ext cx="2667000" cy="808037"/>
            <a:chOff x="288" y="1305"/>
            <a:chExt cx="1680" cy="509"/>
          </a:xfrm>
        </p:grpSpPr>
        <p:sp>
          <p:nvSpPr>
            <p:cNvPr id="30768" name="Text Box 61"/>
            <p:cNvSpPr txBox="1">
              <a:spLocks noChangeArrowheads="1"/>
            </p:cNvSpPr>
            <p:nvPr/>
          </p:nvSpPr>
          <p:spPr bwMode="auto">
            <a:xfrm>
              <a:off x="288" y="1581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用比值法</a:t>
              </a:r>
            </a:p>
          </p:txBody>
        </p:sp>
        <p:sp>
          <p:nvSpPr>
            <p:cNvPr id="30769" name="Line 62"/>
            <p:cNvSpPr>
              <a:spLocks noChangeShapeType="1"/>
            </p:cNvSpPr>
            <p:nvPr/>
          </p:nvSpPr>
          <p:spPr bwMode="auto">
            <a:xfrm>
              <a:off x="816" y="144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63"/>
            <p:cNvSpPr>
              <a:spLocks noChangeShapeType="1"/>
            </p:cNvSpPr>
            <p:nvPr/>
          </p:nvSpPr>
          <p:spPr bwMode="auto">
            <a:xfrm>
              <a:off x="1344" y="130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64"/>
            <p:cNvSpPr>
              <a:spLocks noChangeShapeType="1"/>
            </p:cNvSpPr>
            <p:nvPr/>
          </p:nvSpPr>
          <p:spPr bwMode="auto">
            <a:xfrm>
              <a:off x="816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4143375" y="2286001"/>
            <a:ext cx="1219200" cy="593725"/>
            <a:chOff x="1584" y="1440"/>
            <a:chExt cx="768" cy="374"/>
          </a:xfrm>
        </p:grpSpPr>
        <p:sp>
          <p:nvSpPr>
            <p:cNvPr id="30765" name="Text Box 66"/>
            <p:cNvSpPr txBox="1">
              <a:spLocks noChangeArrowheads="1"/>
            </p:cNvSpPr>
            <p:nvPr/>
          </p:nvSpPr>
          <p:spPr bwMode="auto">
            <a:xfrm>
              <a:off x="1584" y="1581"/>
              <a:ext cx="768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令          </a:t>
              </a:r>
            </a:p>
          </p:txBody>
        </p:sp>
        <p:graphicFrame>
          <p:nvGraphicFramePr>
            <p:cNvPr id="30766" name="Object 67"/>
            <p:cNvGraphicFramePr>
              <a:graphicFrameLocks noChangeAspect="1"/>
            </p:cNvGraphicFramePr>
            <p:nvPr/>
          </p:nvGraphicFramePr>
          <p:xfrm>
            <a:off x="1859" y="1562"/>
            <a:ext cx="45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3" name="Equation" r:id="rId29" imgW="444307" imgH="228501" progId="Equation.DSMT4">
                    <p:embed/>
                  </p:oleObj>
                </mc:Choice>
                <mc:Fallback>
                  <p:oleObj name="Equation" r:id="rId29" imgW="44430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562"/>
                          <a:ext cx="45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7" name="Line 68"/>
            <p:cNvSpPr>
              <a:spLocks noChangeShapeType="1"/>
            </p:cNvSpPr>
            <p:nvPr/>
          </p:nvSpPr>
          <p:spPr bwMode="auto">
            <a:xfrm>
              <a:off x="1968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13" name="Group 69"/>
          <p:cNvGrpSpPr>
            <a:grpSpLocks/>
          </p:cNvGrpSpPr>
          <p:nvPr/>
        </p:nvGrpSpPr>
        <p:grpSpPr bwMode="auto">
          <a:xfrm>
            <a:off x="5362575" y="1828800"/>
            <a:ext cx="838200" cy="1600200"/>
            <a:chOff x="2352" y="1152"/>
            <a:chExt cx="528" cy="1008"/>
          </a:xfrm>
        </p:grpSpPr>
        <p:sp>
          <p:nvSpPr>
            <p:cNvPr id="30762" name="Line 70"/>
            <p:cNvSpPr>
              <a:spLocks noChangeShapeType="1"/>
            </p:cNvSpPr>
            <p:nvPr/>
          </p:nvSpPr>
          <p:spPr bwMode="auto">
            <a:xfrm>
              <a:off x="2352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71"/>
            <p:cNvSpPr>
              <a:spLocks noChangeShapeType="1"/>
            </p:cNvSpPr>
            <p:nvPr/>
          </p:nvSpPr>
          <p:spPr bwMode="auto">
            <a:xfrm flipV="1">
              <a:off x="2544" y="115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72"/>
            <p:cNvSpPr>
              <a:spLocks noChangeShapeType="1"/>
            </p:cNvSpPr>
            <p:nvPr/>
          </p:nvSpPr>
          <p:spPr bwMode="auto">
            <a:xfrm>
              <a:off x="2544" y="11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17" name="Group 73"/>
          <p:cNvGrpSpPr>
            <a:grpSpLocks/>
          </p:cNvGrpSpPr>
          <p:nvPr/>
        </p:nvGrpSpPr>
        <p:grpSpPr bwMode="auto">
          <a:xfrm>
            <a:off x="6200775" y="1633538"/>
            <a:ext cx="1447800" cy="500062"/>
            <a:chOff x="2880" y="1029"/>
            <a:chExt cx="912" cy="315"/>
          </a:xfrm>
        </p:grpSpPr>
        <p:sp>
          <p:nvSpPr>
            <p:cNvPr id="30760" name="Text Box 74"/>
            <p:cNvSpPr txBox="1">
              <a:spLocks noChangeArrowheads="1"/>
            </p:cNvSpPr>
            <p:nvPr/>
          </p:nvSpPr>
          <p:spPr bwMode="auto">
            <a:xfrm>
              <a:off x="2880" y="1056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</a:t>
              </a:r>
            </a:p>
          </p:txBody>
        </p:sp>
        <p:graphicFrame>
          <p:nvGraphicFramePr>
            <p:cNvPr id="30761" name="Object 75"/>
            <p:cNvGraphicFramePr>
              <a:graphicFrameLocks noChangeAspect="1"/>
            </p:cNvGraphicFramePr>
            <p:nvPr/>
          </p:nvGraphicFramePr>
          <p:xfrm>
            <a:off x="3108" y="1029"/>
            <a:ext cx="5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4" name="Equation" r:id="rId31" imgW="533169" imgH="431613" progId="Equation.DSMT4">
                    <p:embed/>
                  </p:oleObj>
                </mc:Choice>
                <mc:Fallback>
                  <p:oleObj name="Equation" r:id="rId31" imgW="53316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1029"/>
                          <a:ext cx="50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0" name="Group 76"/>
          <p:cNvGrpSpPr>
            <a:grpSpLocks/>
          </p:cNvGrpSpPr>
          <p:nvPr/>
        </p:nvGrpSpPr>
        <p:grpSpPr bwMode="auto">
          <a:xfrm>
            <a:off x="6229350" y="2105025"/>
            <a:ext cx="1371600" cy="1066800"/>
            <a:chOff x="2898" y="1326"/>
            <a:chExt cx="864" cy="672"/>
          </a:xfrm>
        </p:grpSpPr>
        <p:sp>
          <p:nvSpPr>
            <p:cNvPr id="30757" name="Text Box 77"/>
            <p:cNvSpPr txBox="1">
              <a:spLocks noChangeArrowheads="1"/>
            </p:cNvSpPr>
            <p:nvPr/>
          </p:nvSpPr>
          <p:spPr bwMode="auto">
            <a:xfrm>
              <a:off x="2898" y="1570"/>
              <a:ext cx="864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 b="1"/>
            </a:p>
          </p:txBody>
        </p:sp>
        <p:sp>
          <p:nvSpPr>
            <p:cNvPr id="30758" name="Line 78"/>
            <p:cNvSpPr>
              <a:spLocks noChangeShapeType="1"/>
            </p:cNvSpPr>
            <p:nvPr/>
          </p:nvSpPr>
          <p:spPr bwMode="auto">
            <a:xfrm>
              <a:off x="3336" y="132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9" name="Object 79"/>
            <p:cNvGraphicFramePr>
              <a:graphicFrameLocks noChangeAspect="1"/>
            </p:cNvGraphicFramePr>
            <p:nvPr/>
          </p:nvGraphicFramePr>
          <p:xfrm>
            <a:off x="2922" y="1556"/>
            <a:ext cx="78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5" name="Equation" r:id="rId33" imgW="837836" imgH="482391" progId="Equation.DSMT4">
                    <p:embed/>
                  </p:oleObj>
                </mc:Choice>
                <mc:Fallback>
                  <p:oleObj name="Equation" r:id="rId33" imgW="837836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" y="1556"/>
                          <a:ext cx="78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4" name="Group 80"/>
          <p:cNvGrpSpPr>
            <a:grpSpLocks/>
          </p:cNvGrpSpPr>
          <p:nvPr/>
        </p:nvGrpSpPr>
        <p:grpSpPr bwMode="auto">
          <a:xfrm>
            <a:off x="7648575" y="1828800"/>
            <a:ext cx="990600" cy="1600200"/>
            <a:chOff x="3792" y="1152"/>
            <a:chExt cx="624" cy="1008"/>
          </a:xfrm>
        </p:grpSpPr>
        <p:sp>
          <p:nvSpPr>
            <p:cNvPr id="30754" name="Line 81"/>
            <p:cNvSpPr>
              <a:spLocks noChangeShapeType="1"/>
            </p:cNvSpPr>
            <p:nvPr/>
          </p:nvSpPr>
          <p:spPr bwMode="auto">
            <a:xfrm flipV="1">
              <a:off x="4224" y="115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82"/>
            <p:cNvSpPr>
              <a:spLocks noChangeShapeType="1"/>
            </p:cNvSpPr>
            <p:nvPr/>
          </p:nvSpPr>
          <p:spPr bwMode="auto">
            <a:xfrm flipH="1">
              <a:off x="3792" y="11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83"/>
            <p:cNvSpPr>
              <a:spLocks noChangeShapeType="1"/>
            </p:cNvSpPr>
            <p:nvPr/>
          </p:nvSpPr>
          <p:spPr bwMode="auto">
            <a:xfrm>
              <a:off x="4224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28" name="Group 84"/>
          <p:cNvGrpSpPr>
            <a:grpSpLocks/>
          </p:cNvGrpSpPr>
          <p:nvPr/>
        </p:nvGrpSpPr>
        <p:grpSpPr bwMode="auto">
          <a:xfrm>
            <a:off x="6219825" y="3152775"/>
            <a:ext cx="1371600" cy="769938"/>
            <a:chOff x="2892" y="1986"/>
            <a:chExt cx="864" cy="485"/>
          </a:xfrm>
        </p:grpSpPr>
        <p:sp>
          <p:nvSpPr>
            <p:cNvPr id="30751" name="Text Box 85"/>
            <p:cNvSpPr txBox="1">
              <a:spLocks noChangeArrowheads="1"/>
            </p:cNvSpPr>
            <p:nvPr/>
          </p:nvSpPr>
          <p:spPr bwMode="auto">
            <a:xfrm>
              <a:off x="2892" y="2211"/>
              <a:ext cx="864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</a:t>
              </a:r>
            </a:p>
          </p:txBody>
        </p:sp>
        <p:graphicFrame>
          <p:nvGraphicFramePr>
            <p:cNvPr id="30752" name="Object 86"/>
            <p:cNvGraphicFramePr>
              <a:graphicFrameLocks noChangeAspect="1"/>
            </p:cNvGraphicFramePr>
            <p:nvPr/>
          </p:nvGraphicFramePr>
          <p:xfrm>
            <a:off x="3127" y="2205"/>
            <a:ext cx="3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6" name="Equation" r:id="rId35" imgW="444307" imgH="431613" progId="Equation.DSMT4">
                    <p:embed/>
                  </p:oleObj>
                </mc:Choice>
                <mc:Fallback>
                  <p:oleObj name="Equation" r:id="rId35" imgW="44430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205"/>
                          <a:ext cx="3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87"/>
            <p:cNvSpPr>
              <a:spLocks noChangeShapeType="1"/>
            </p:cNvSpPr>
            <p:nvPr/>
          </p:nvSpPr>
          <p:spPr bwMode="auto">
            <a:xfrm>
              <a:off x="3330" y="1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6900863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9421813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805238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91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10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 animBg="1"/>
      <p:bldP spid="31749" grpId="0" animBg="1"/>
      <p:bldP spid="31777" grpId="0" animBg="1"/>
      <p:bldP spid="31832" grpId="0"/>
      <p:bldP spid="31833" grpId="0"/>
      <p:bldP spid="318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084434" y="852028"/>
            <a:ext cx="3970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800" b="1" dirty="0"/>
              <a:t>幂级数和函数的求法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659788" y="1871506"/>
            <a:ext cx="81195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求幂级数的和函数，最常用的方法是首先对给定的</a:t>
            </a:r>
            <a:endParaRPr lang="zh-CN" altLang="en-US" sz="2800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691278" y="2613262"/>
            <a:ext cx="9201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幂级数进行恒等变形，然后采用“先求导后积分”或“先</a:t>
            </a:r>
            <a:endParaRPr lang="zh-CN" altLang="en-US" sz="2800" dirty="0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691278" y="3214577"/>
            <a:ext cx="9186863" cy="935040"/>
            <a:chOff x="515" y="2012"/>
            <a:chExt cx="5787" cy="589"/>
          </a:xfrm>
        </p:grpSpPr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515" y="2139"/>
              <a:ext cx="57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积分后求导”等技巧，并利用与形如       （或           等）</a:t>
              </a:r>
              <a:endParaRPr lang="zh-CN" altLang="en-US" sz="2800" dirty="0"/>
            </a:p>
          </p:txBody>
        </p:sp>
        <p:graphicFrame>
          <p:nvGraphicFramePr>
            <p:cNvPr id="3175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9636103"/>
                </p:ext>
              </p:extLst>
            </p:nvPr>
          </p:nvGraphicFramePr>
          <p:xfrm>
            <a:off x="4193" y="2012"/>
            <a:ext cx="57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6" name="Equation" r:id="rId3" imgW="400184" imgH="409688" progId="Equation.DSMT4">
                    <p:embed/>
                  </p:oleObj>
                </mc:Choice>
                <mc:Fallback>
                  <p:oleObj name="Equation" r:id="rId3" imgW="400184" imgH="40968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2012"/>
                          <a:ext cx="576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622655"/>
                </p:ext>
              </p:extLst>
            </p:nvPr>
          </p:nvGraphicFramePr>
          <p:xfrm>
            <a:off x="5112" y="2012"/>
            <a:ext cx="559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7" name="Equation" r:id="rId5" imgW="409508" imgH="428685" progId="Equation.DSMT4">
                    <p:embed/>
                  </p:oleObj>
                </mc:Choice>
                <mc:Fallback>
                  <p:oleObj name="Equation" r:id="rId5" imgW="409508" imgH="4286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2" y="2012"/>
                          <a:ext cx="559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691278" y="4219774"/>
            <a:ext cx="5333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幂级数的和函数，求出其和</a:t>
            </a:r>
            <a:r>
              <a:rPr lang="zh-CN" altLang="en-US" sz="2800" b="1" dirty="0" smtClean="0"/>
              <a:t>函数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714140" y="4939269"/>
            <a:ext cx="4711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解题方法流程图如下图所</a:t>
            </a:r>
            <a:r>
              <a:rPr lang="zh-CN" altLang="en-US" sz="2800" b="1" dirty="0" smtClean="0"/>
              <a:t>示</a:t>
            </a:r>
            <a:r>
              <a:rPr lang="en-US" altLang="zh-CN" sz="2800" b="1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12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2" grpId="0"/>
      <p:bldP spid="32777" grpId="0"/>
      <p:bldP spid="327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953000" y="266700"/>
            <a:ext cx="1905000" cy="452438"/>
            <a:chOff x="2160" y="168"/>
            <a:chExt cx="1200" cy="285"/>
          </a:xfrm>
        </p:grpSpPr>
        <p:sp>
          <p:nvSpPr>
            <p:cNvPr id="32853" name="Text Box 3"/>
            <p:cNvSpPr txBox="1">
              <a:spLocks noChangeArrowheads="1"/>
            </p:cNvSpPr>
            <p:nvPr/>
          </p:nvSpPr>
          <p:spPr bwMode="auto">
            <a:xfrm>
              <a:off x="2160" y="191"/>
              <a:ext cx="120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求        的和函数</a:t>
              </a:r>
            </a:p>
          </p:txBody>
        </p:sp>
        <p:graphicFrame>
          <p:nvGraphicFramePr>
            <p:cNvPr id="32854" name="Object 4"/>
            <p:cNvGraphicFramePr>
              <a:graphicFrameLocks noChangeAspect="1"/>
            </p:cNvGraphicFramePr>
            <p:nvPr/>
          </p:nvGraphicFramePr>
          <p:xfrm>
            <a:off x="2360" y="168"/>
            <a:ext cx="3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4" name="Equation" r:id="rId3" imgW="533169" imgH="431613" progId="Equation.DSMT4">
                    <p:embed/>
                  </p:oleObj>
                </mc:Choice>
                <mc:Fallback>
                  <p:oleObj name="Equation" r:id="rId3" imgW="53316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68"/>
                          <a:ext cx="35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1" name="AutoShape 5"/>
          <p:cNvSpPr>
            <a:spLocks noChangeArrowheads="1"/>
          </p:cNvSpPr>
          <p:nvPr/>
        </p:nvSpPr>
        <p:spPr bwMode="auto">
          <a:xfrm>
            <a:off x="4724400" y="1614369"/>
            <a:ext cx="366960" cy="733663"/>
          </a:xfrm>
          <a:prstGeom prst="flowChartDecisi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8991600" y="2730501"/>
            <a:ext cx="1371600" cy="511175"/>
            <a:chOff x="4704" y="1720"/>
            <a:chExt cx="864" cy="322"/>
          </a:xfrm>
        </p:grpSpPr>
        <p:graphicFrame>
          <p:nvGraphicFramePr>
            <p:cNvPr id="32851" name="Object 7"/>
            <p:cNvGraphicFramePr>
              <a:graphicFrameLocks noChangeAspect="1"/>
            </p:cNvGraphicFramePr>
            <p:nvPr/>
          </p:nvGraphicFramePr>
          <p:xfrm>
            <a:off x="4751" y="1720"/>
            <a:ext cx="76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5" name="Equation" r:id="rId5" imgW="1028254" imgH="431613" progId="Equation.DSMT4">
                    <p:embed/>
                  </p:oleObj>
                </mc:Choice>
                <mc:Fallback>
                  <p:oleObj name="Equation" r:id="rId5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1720"/>
                          <a:ext cx="76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2" name="Text Box 8"/>
            <p:cNvSpPr txBox="1">
              <a:spLocks noChangeArrowheads="1"/>
            </p:cNvSpPr>
            <p:nvPr/>
          </p:nvSpPr>
          <p:spPr bwMode="auto">
            <a:xfrm>
              <a:off x="4704" y="1728"/>
              <a:ext cx="864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</p:grp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181600" y="2025650"/>
            <a:ext cx="1371600" cy="488950"/>
            <a:chOff x="2304" y="1276"/>
            <a:chExt cx="864" cy="308"/>
          </a:xfrm>
        </p:grpSpPr>
        <p:graphicFrame>
          <p:nvGraphicFramePr>
            <p:cNvPr id="32849" name="Object 10"/>
            <p:cNvGraphicFramePr>
              <a:graphicFrameLocks noChangeAspect="1"/>
            </p:cNvGraphicFramePr>
            <p:nvPr/>
          </p:nvGraphicFramePr>
          <p:xfrm>
            <a:off x="2514" y="1276"/>
            <a:ext cx="62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6" name="Equation" r:id="rId7" imgW="1028254" imgH="431613" progId="Equation.DSMT4">
                    <p:embed/>
                  </p:oleObj>
                </mc:Choice>
                <mc:Fallback>
                  <p:oleObj name="Equation" r:id="rId7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276"/>
                          <a:ext cx="62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0" name="Text Box 11"/>
            <p:cNvSpPr txBox="1">
              <a:spLocks noChangeArrowheads="1"/>
            </p:cNvSpPr>
            <p:nvPr/>
          </p:nvSpPr>
          <p:spPr bwMode="auto">
            <a:xfrm>
              <a:off x="2304" y="1304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令</a:t>
              </a:r>
            </a:p>
          </p:txBody>
        </p:sp>
      </p:grp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9283700" y="1851025"/>
            <a:ext cx="393700" cy="914400"/>
            <a:chOff x="4888" y="1152"/>
            <a:chExt cx="248" cy="576"/>
          </a:xfrm>
        </p:grpSpPr>
        <p:sp>
          <p:nvSpPr>
            <p:cNvPr id="32847" name="Line 13"/>
            <p:cNvSpPr>
              <a:spLocks noChangeShapeType="1"/>
            </p:cNvSpPr>
            <p:nvPr/>
          </p:nvSpPr>
          <p:spPr bwMode="auto">
            <a:xfrm>
              <a:off x="4888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8" name="Line 14"/>
            <p:cNvSpPr>
              <a:spLocks noChangeShapeType="1"/>
            </p:cNvSpPr>
            <p:nvPr/>
          </p:nvSpPr>
          <p:spPr bwMode="auto">
            <a:xfrm>
              <a:off x="5136" y="115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6781800" y="990601"/>
            <a:ext cx="1600200" cy="498475"/>
            <a:chOff x="3312" y="624"/>
            <a:chExt cx="1008" cy="314"/>
          </a:xfrm>
        </p:grpSpPr>
        <p:sp>
          <p:nvSpPr>
            <p:cNvPr id="32844" name="Line 16"/>
            <p:cNvSpPr>
              <a:spLocks noChangeShapeType="1"/>
            </p:cNvSpPr>
            <p:nvPr/>
          </p:nvSpPr>
          <p:spPr bwMode="auto">
            <a:xfrm>
              <a:off x="3312" y="84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5" name="Line 17"/>
            <p:cNvSpPr>
              <a:spLocks noChangeShapeType="1"/>
            </p:cNvSpPr>
            <p:nvPr/>
          </p:nvSpPr>
          <p:spPr bwMode="auto">
            <a:xfrm>
              <a:off x="4320" y="84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6" name="Text Box 18"/>
            <p:cNvSpPr txBox="1">
              <a:spLocks noChangeArrowheads="1"/>
            </p:cNvSpPr>
            <p:nvPr/>
          </p:nvSpPr>
          <p:spPr bwMode="auto">
            <a:xfrm>
              <a:off x="3360" y="6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9144000" y="147796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4419600" y="5029200"/>
            <a:ext cx="884238" cy="381000"/>
            <a:chOff x="1824" y="3168"/>
            <a:chExt cx="557" cy="240"/>
          </a:xfrm>
        </p:grpSpPr>
        <p:sp>
          <p:nvSpPr>
            <p:cNvPr id="32842" name="Line 21"/>
            <p:cNvSpPr>
              <a:spLocks noChangeShapeType="1"/>
            </p:cNvSpPr>
            <p:nvPr/>
          </p:nvSpPr>
          <p:spPr bwMode="auto">
            <a:xfrm>
              <a:off x="182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3" name="Text Box 22"/>
            <p:cNvSpPr txBox="1">
              <a:spLocks noChangeArrowheads="1"/>
            </p:cNvSpPr>
            <p:nvPr/>
          </p:nvSpPr>
          <p:spPr bwMode="auto">
            <a:xfrm>
              <a:off x="1901" y="3177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2997200" y="3060700"/>
            <a:ext cx="850900" cy="1600200"/>
            <a:chOff x="928" y="1928"/>
            <a:chExt cx="536" cy="1008"/>
          </a:xfrm>
        </p:grpSpPr>
        <p:sp>
          <p:nvSpPr>
            <p:cNvPr id="32838" name="Line 24"/>
            <p:cNvSpPr>
              <a:spLocks noChangeShapeType="1"/>
            </p:cNvSpPr>
            <p:nvPr/>
          </p:nvSpPr>
          <p:spPr bwMode="auto">
            <a:xfrm flipH="1">
              <a:off x="928" y="29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9" name="Line 25"/>
            <p:cNvSpPr>
              <a:spLocks noChangeShapeType="1"/>
            </p:cNvSpPr>
            <p:nvPr/>
          </p:nvSpPr>
          <p:spPr bwMode="auto">
            <a:xfrm>
              <a:off x="936" y="19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0" name="Text Box 26"/>
            <p:cNvSpPr txBox="1">
              <a:spLocks noChangeArrowheads="1"/>
            </p:cNvSpPr>
            <p:nvPr/>
          </p:nvSpPr>
          <p:spPr bwMode="auto">
            <a:xfrm>
              <a:off x="960" y="261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41" name="Line 27"/>
            <p:cNvSpPr>
              <a:spLocks noChangeShapeType="1"/>
            </p:cNvSpPr>
            <p:nvPr/>
          </p:nvSpPr>
          <p:spPr bwMode="auto">
            <a:xfrm flipV="1">
              <a:off x="928" y="192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4965700" y="685801"/>
            <a:ext cx="1828800" cy="1025525"/>
            <a:chOff x="2168" y="432"/>
            <a:chExt cx="1152" cy="646"/>
          </a:xfrm>
        </p:grpSpPr>
        <p:sp>
          <p:nvSpPr>
            <p:cNvPr id="32836" name="Line 29"/>
            <p:cNvSpPr>
              <a:spLocks noChangeShapeType="1"/>
            </p:cNvSpPr>
            <p:nvPr/>
          </p:nvSpPr>
          <p:spPr bwMode="auto">
            <a:xfrm>
              <a:off x="2744" y="4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7" name="AutoShape 30"/>
            <p:cNvSpPr>
              <a:spLocks noChangeArrowheads="1"/>
            </p:cNvSpPr>
            <p:nvPr/>
          </p:nvSpPr>
          <p:spPr bwMode="auto">
            <a:xfrm>
              <a:off x="2168" y="624"/>
              <a:ext cx="1152" cy="454"/>
            </a:xfrm>
            <a:prstGeom prst="diamond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能直接求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出和函数</a:t>
              </a:r>
            </a:p>
          </p:txBody>
        </p:sp>
      </p:grpSp>
      <p:sp>
        <p:nvSpPr>
          <p:cNvPr id="33823" name="AutoShape 31"/>
          <p:cNvSpPr>
            <a:spLocks noChangeArrowheads="1"/>
          </p:cNvSpPr>
          <p:nvPr/>
        </p:nvSpPr>
        <p:spPr bwMode="auto">
          <a:xfrm>
            <a:off x="7467600" y="1489076"/>
            <a:ext cx="1828800" cy="720725"/>
          </a:xfrm>
          <a:prstGeom prst="diamond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恒等变换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直接求和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48100" y="5405438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逐项积分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629400" y="5410200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逐项求导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48100" y="2890838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逐项求导</a:t>
            </a:r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6629400" y="2654301"/>
            <a:ext cx="1143000" cy="593725"/>
            <a:chOff x="3216" y="1672"/>
            <a:chExt cx="720" cy="374"/>
          </a:xfrm>
        </p:grpSpPr>
        <p:sp>
          <p:nvSpPr>
            <p:cNvPr id="32834" name="Text Box 36"/>
            <p:cNvSpPr txBox="1">
              <a:spLocks noChangeArrowheads="1"/>
            </p:cNvSpPr>
            <p:nvPr/>
          </p:nvSpPr>
          <p:spPr bwMode="auto">
            <a:xfrm>
              <a:off x="3216" y="1813"/>
              <a:ext cx="72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逐项积分</a:t>
              </a:r>
            </a:p>
          </p:txBody>
        </p:sp>
        <p:sp>
          <p:nvSpPr>
            <p:cNvPr id="32835" name="Line 37"/>
            <p:cNvSpPr>
              <a:spLocks noChangeShapeType="1"/>
            </p:cNvSpPr>
            <p:nvPr/>
          </p:nvSpPr>
          <p:spPr bwMode="auto">
            <a:xfrm>
              <a:off x="3568" y="1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0" name="Group 38"/>
          <p:cNvGrpSpPr>
            <a:grpSpLocks/>
          </p:cNvGrpSpPr>
          <p:nvPr/>
        </p:nvGrpSpPr>
        <p:grpSpPr bwMode="auto">
          <a:xfrm>
            <a:off x="7200900" y="5029200"/>
            <a:ext cx="1181100" cy="381000"/>
            <a:chOff x="3576" y="3168"/>
            <a:chExt cx="744" cy="240"/>
          </a:xfrm>
        </p:grpSpPr>
        <p:sp>
          <p:nvSpPr>
            <p:cNvPr id="32832" name="Text Box 39"/>
            <p:cNvSpPr txBox="1">
              <a:spLocks noChangeArrowheads="1"/>
            </p:cNvSpPr>
            <p:nvPr/>
          </p:nvSpPr>
          <p:spPr bwMode="auto">
            <a:xfrm>
              <a:off x="3648" y="3177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2833" name="Line 40"/>
            <p:cNvSpPr>
              <a:spLocks noChangeShapeType="1"/>
            </p:cNvSpPr>
            <p:nvPr/>
          </p:nvSpPr>
          <p:spPr bwMode="auto">
            <a:xfrm>
              <a:off x="3576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3651250" y="5791200"/>
            <a:ext cx="1524000" cy="757238"/>
            <a:chOff x="1344" y="3648"/>
            <a:chExt cx="960" cy="477"/>
          </a:xfrm>
        </p:grpSpPr>
        <p:graphicFrame>
          <p:nvGraphicFramePr>
            <p:cNvPr id="32829" name="Object 42"/>
            <p:cNvGraphicFramePr>
              <a:graphicFrameLocks noChangeAspect="1"/>
            </p:cNvGraphicFramePr>
            <p:nvPr/>
          </p:nvGraphicFramePr>
          <p:xfrm>
            <a:off x="1400" y="3887"/>
            <a:ext cx="8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7" name="Equation" r:id="rId9" imgW="1244600" imgH="330200" progId="Equation.DSMT4">
                    <p:embed/>
                  </p:oleObj>
                </mc:Choice>
                <mc:Fallback>
                  <p:oleObj name="Equation" r:id="rId9" imgW="12446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3887"/>
                          <a:ext cx="89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0" name="Text Box 43"/>
            <p:cNvSpPr txBox="1">
              <a:spLocks noChangeArrowheads="1"/>
            </p:cNvSpPr>
            <p:nvPr/>
          </p:nvSpPr>
          <p:spPr bwMode="auto">
            <a:xfrm>
              <a:off x="1344" y="3888"/>
              <a:ext cx="96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32831" name="Line 44"/>
            <p:cNvSpPr>
              <a:spLocks noChangeShapeType="1"/>
            </p:cNvSpPr>
            <p:nvPr/>
          </p:nvSpPr>
          <p:spPr bwMode="auto">
            <a:xfrm>
              <a:off x="1824" y="3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6491288" y="5791200"/>
            <a:ext cx="1389062" cy="750888"/>
            <a:chOff x="3129" y="3648"/>
            <a:chExt cx="875" cy="473"/>
          </a:xfrm>
        </p:grpSpPr>
        <p:sp>
          <p:nvSpPr>
            <p:cNvPr id="32826" name="Text Box 46"/>
            <p:cNvSpPr txBox="1">
              <a:spLocks noChangeArrowheads="1"/>
            </p:cNvSpPr>
            <p:nvPr/>
          </p:nvSpPr>
          <p:spPr bwMode="auto">
            <a:xfrm>
              <a:off x="3129" y="3888"/>
              <a:ext cx="87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800" b="1"/>
            </a:p>
          </p:txBody>
        </p:sp>
        <p:graphicFrame>
          <p:nvGraphicFramePr>
            <p:cNvPr id="32827" name="Object 47"/>
            <p:cNvGraphicFramePr>
              <a:graphicFrameLocks noChangeAspect="1"/>
            </p:cNvGraphicFramePr>
            <p:nvPr/>
          </p:nvGraphicFramePr>
          <p:xfrm>
            <a:off x="3227" y="3904"/>
            <a:ext cx="6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8" name="Equation" r:id="rId11" imgW="977476" imgH="291973" progId="Equation.DSMT4">
                    <p:embed/>
                  </p:oleObj>
                </mc:Choice>
                <mc:Fallback>
                  <p:oleObj name="Equation" r:id="rId11" imgW="977476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3904"/>
                          <a:ext cx="6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8" name="Line 48"/>
            <p:cNvSpPr>
              <a:spLocks noChangeShapeType="1"/>
            </p:cNvSpPr>
            <p:nvPr/>
          </p:nvSpPr>
          <p:spPr bwMode="auto">
            <a:xfrm>
              <a:off x="3576" y="3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1" name="Group 49"/>
          <p:cNvGrpSpPr>
            <a:grpSpLocks/>
          </p:cNvGrpSpPr>
          <p:nvPr/>
        </p:nvGrpSpPr>
        <p:grpSpPr bwMode="auto">
          <a:xfrm>
            <a:off x="3716338" y="3279775"/>
            <a:ext cx="1416050" cy="736600"/>
            <a:chOff x="1381" y="2066"/>
            <a:chExt cx="892" cy="464"/>
          </a:xfrm>
        </p:grpSpPr>
        <p:sp>
          <p:nvSpPr>
            <p:cNvPr id="32823" name="Text Box 50"/>
            <p:cNvSpPr txBox="1">
              <a:spLocks noChangeArrowheads="1"/>
            </p:cNvSpPr>
            <p:nvPr/>
          </p:nvSpPr>
          <p:spPr bwMode="auto">
            <a:xfrm>
              <a:off x="1381" y="2258"/>
              <a:ext cx="8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32824" name="Object 51"/>
            <p:cNvGraphicFramePr>
              <a:graphicFrameLocks noChangeAspect="1"/>
            </p:cNvGraphicFramePr>
            <p:nvPr/>
          </p:nvGraphicFramePr>
          <p:xfrm>
            <a:off x="1462" y="2251"/>
            <a:ext cx="75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9" name="Equation" r:id="rId13" imgW="1155700" imgH="431800" progId="Equation.DSMT4">
                    <p:embed/>
                  </p:oleObj>
                </mc:Choice>
                <mc:Fallback>
                  <p:oleObj name="Equation" r:id="rId13" imgW="1155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251"/>
                          <a:ext cx="75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5" name="Line 52"/>
            <p:cNvSpPr>
              <a:spLocks noChangeShapeType="1"/>
            </p:cNvSpPr>
            <p:nvPr/>
          </p:nvSpPr>
          <p:spPr bwMode="auto">
            <a:xfrm>
              <a:off x="1827" y="206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5" name="Group 53"/>
          <p:cNvGrpSpPr>
            <a:grpSpLocks/>
          </p:cNvGrpSpPr>
          <p:nvPr/>
        </p:nvGrpSpPr>
        <p:grpSpPr bwMode="auto">
          <a:xfrm>
            <a:off x="6167438" y="4000500"/>
            <a:ext cx="2057400" cy="1028700"/>
            <a:chOff x="2928" y="2520"/>
            <a:chExt cx="1296" cy="648"/>
          </a:xfrm>
        </p:grpSpPr>
        <p:sp>
          <p:nvSpPr>
            <p:cNvPr id="32820" name="AutoShape 54"/>
            <p:cNvSpPr>
              <a:spLocks noChangeArrowheads="1"/>
            </p:cNvSpPr>
            <p:nvPr/>
          </p:nvSpPr>
          <p:spPr bwMode="auto">
            <a:xfrm>
              <a:off x="2928" y="2714"/>
              <a:ext cx="1296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能直接求出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和函数</a:t>
              </a:r>
            </a:p>
          </p:txBody>
        </p:sp>
        <p:graphicFrame>
          <p:nvGraphicFramePr>
            <p:cNvPr id="32821" name="Object 55"/>
            <p:cNvGraphicFramePr>
              <a:graphicFrameLocks noChangeAspect="1"/>
            </p:cNvGraphicFramePr>
            <p:nvPr/>
          </p:nvGraphicFramePr>
          <p:xfrm>
            <a:off x="3635" y="2907"/>
            <a:ext cx="29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0" name="Equation" r:id="rId15" imgW="409508" imgH="237999" progId="Equation.DSMT4">
                    <p:embed/>
                  </p:oleObj>
                </mc:Choice>
                <mc:Fallback>
                  <p:oleObj name="Equation" r:id="rId15" imgW="409508" imgH="2379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2907"/>
                          <a:ext cx="29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2" name="Line 56"/>
            <p:cNvSpPr>
              <a:spLocks noChangeShapeType="1"/>
            </p:cNvSpPr>
            <p:nvPr/>
          </p:nvSpPr>
          <p:spPr bwMode="auto">
            <a:xfrm>
              <a:off x="3576" y="25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6311901" y="3276600"/>
            <a:ext cx="1820863" cy="762000"/>
            <a:chOff x="3016" y="2064"/>
            <a:chExt cx="1147" cy="480"/>
          </a:xfrm>
        </p:grpSpPr>
        <p:graphicFrame>
          <p:nvGraphicFramePr>
            <p:cNvPr id="32816" name="Object 58"/>
            <p:cNvGraphicFramePr>
              <a:graphicFrameLocks noChangeAspect="1"/>
            </p:cNvGraphicFramePr>
            <p:nvPr/>
          </p:nvGraphicFramePr>
          <p:xfrm>
            <a:off x="3016" y="2244"/>
            <a:ext cx="11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1" name="Equation" r:id="rId17" imgW="1435100" imgH="431800" progId="Equation.DSMT4">
                    <p:embed/>
                  </p:oleObj>
                </mc:Choice>
                <mc:Fallback>
                  <p:oleObj name="Equation" r:id="rId17" imgW="1435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244"/>
                          <a:ext cx="114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17" name="Group 59"/>
            <p:cNvGrpSpPr>
              <a:grpSpLocks/>
            </p:cNvGrpSpPr>
            <p:nvPr/>
          </p:nvGrpSpPr>
          <p:grpSpPr bwMode="auto">
            <a:xfrm>
              <a:off x="3024" y="2064"/>
              <a:ext cx="1104" cy="454"/>
              <a:chOff x="3024" y="2064"/>
              <a:chExt cx="1104" cy="454"/>
            </a:xfrm>
          </p:grpSpPr>
          <p:sp>
            <p:nvSpPr>
              <p:cNvPr id="32818" name="Text Box 60"/>
              <p:cNvSpPr txBox="1">
                <a:spLocks noChangeArrowheads="1"/>
              </p:cNvSpPr>
              <p:nvPr/>
            </p:nvSpPr>
            <p:spPr bwMode="auto">
              <a:xfrm>
                <a:off x="3024" y="2256"/>
                <a:ext cx="1104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000" b="1"/>
              </a:p>
            </p:txBody>
          </p:sp>
          <p:sp>
            <p:nvSpPr>
              <p:cNvPr id="32819" name="Line 61"/>
              <p:cNvSpPr>
                <a:spLocks noChangeShapeType="1"/>
              </p:cNvSpPr>
              <p:nvPr/>
            </p:nvSpPr>
            <p:spPr bwMode="auto">
              <a:xfrm>
                <a:off x="3576" y="206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854" name="Group 62"/>
          <p:cNvGrpSpPr>
            <a:grpSpLocks/>
          </p:cNvGrpSpPr>
          <p:nvPr/>
        </p:nvGrpSpPr>
        <p:grpSpPr bwMode="auto">
          <a:xfrm>
            <a:off x="4419600" y="2501900"/>
            <a:ext cx="2755900" cy="381000"/>
            <a:chOff x="1824" y="1576"/>
            <a:chExt cx="1736" cy="240"/>
          </a:xfrm>
        </p:grpSpPr>
        <p:sp>
          <p:nvSpPr>
            <p:cNvPr id="32813" name="Line 63"/>
            <p:cNvSpPr>
              <a:spLocks noChangeShapeType="1"/>
            </p:cNvSpPr>
            <p:nvPr/>
          </p:nvSpPr>
          <p:spPr bwMode="auto">
            <a:xfrm>
              <a:off x="1824" y="1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4" name="Line 64"/>
            <p:cNvSpPr>
              <a:spLocks noChangeShapeType="1"/>
            </p:cNvSpPr>
            <p:nvPr/>
          </p:nvSpPr>
          <p:spPr bwMode="auto">
            <a:xfrm>
              <a:off x="1832" y="167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5" name="Line 65"/>
            <p:cNvSpPr>
              <a:spLocks noChangeShapeType="1"/>
            </p:cNvSpPr>
            <p:nvPr/>
          </p:nvSpPr>
          <p:spPr bwMode="auto">
            <a:xfrm>
              <a:off x="2736" y="157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58" name="Group 66"/>
          <p:cNvGrpSpPr>
            <a:grpSpLocks/>
          </p:cNvGrpSpPr>
          <p:nvPr/>
        </p:nvGrpSpPr>
        <p:grpSpPr bwMode="auto">
          <a:xfrm>
            <a:off x="5867400" y="1538288"/>
            <a:ext cx="1752600" cy="531812"/>
            <a:chOff x="2736" y="969"/>
            <a:chExt cx="1104" cy="335"/>
          </a:xfrm>
        </p:grpSpPr>
        <p:sp>
          <p:nvSpPr>
            <p:cNvPr id="32810" name="Text Box 67"/>
            <p:cNvSpPr txBox="1">
              <a:spLocks noChangeArrowheads="1"/>
            </p:cNvSpPr>
            <p:nvPr/>
          </p:nvSpPr>
          <p:spPr bwMode="auto">
            <a:xfrm>
              <a:off x="3456" y="96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11" name="Line 68"/>
            <p:cNvSpPr>
              <a:spLocks noChangeShapeType="1"/>
            </p:cNvSpPr>
            <p:nvPr/>
          </p:nvSpPr>
          <p:spPr bwMode="auto">
            <a:xfrm flipH="1">
              <a:off x="2736" y="116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2" name="Line 69"/>
            <p:cNvSpPr>
              <a:spLocks noChangeShapeType="1"/>
            </p:cNvSpPr>
            <p:nvPr/>
          </p:nvSpPr>
          <p:spPr bwMode="auto">
            <a:xfrm>
              <a:off x="2736" y="1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62" name="Group 70"/>
          <p:cNvGrpSpPr>
            <a:grpSpLocks/>
          </p:cNvGrpSpPr>
          <p:nvPr/>
        </p:nvGrpSpPr>
        <p:grpSpPr bwMode="auto">
          <a:xfrm>
            <a:off x="2247900" y="1992314"/>
            <a:ext cx="1295400" cy="496887"/>
            <a:chOff x="456" y="1255"/>
            <a:chExt cx="816" cy="313"/>
          </a:xfrm>
        </p:grpSpPr>
        <p:sp>
          <p:nvSpPr>
            <p:cNvPr id="32808" name="Text Box 71"/>
            <p:cNvSpPr txBox="1">
              <a:spLocks noChangeArrowheads="1"/>
            </p:cNvSpPr>
            <p:nvPr/>
          </p:nvSpPr>
          <p:spPr bwMode="auto">
            <a:xfrm>
              <a:off x="456" y="1288"/>
              <a:ext cx="816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32809" name="Object 72"/>
            <p:cNvGraphicFramePr>
              <a:graphicFrameLocks noChangeAspect="1"/>
            </p:cNvGraphicFramePr>
            <p:nvPr/>
          </p:nvGraphicFramePr>
          <p:xfrm>
            <a:off x="476" y="1255"/>
            <a:ext cx="76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2" name="Equation" r:id="rId19" imgW="1028254" imgH="431613" progId="Equation.DSMT4">
                    <p:embed/>
                  </p:oleObj>
                </mc:Choice>
                <mc:Fallback>
                  <p:oleObj name="Equation" r:id="rId19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255"/>
                          <a:ext cx="76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65" name="Group 73"/>
          <p:cNvGrpSpPr>
            <a:grpSpLocks/>
          </p:cNvGrpSpPr>
          <p:nvPr/>
        </p:nvGrpSpPr>
        <p:grpSpPr bwMode="auto">
          <a:xfrm>
            <a:off x="2895600" y="990600"/>
            <a:ext cx="2438400" cy="1054100"/>
            <a:chOff x="864" y="624"/>
            <a:chExt cx="1536" cy="664"/>
          </a:xfrm>
        </p:grpSpPr>
        <p:sp>
          <p:nvSpPr>
            <p:cNvPr id="32805" name="Line 74"/>
            <p:cNvSpPr>
              <a:spLocks noChangeShapeType="1"/>
            </p:cNvSpPr>
            <p:nvPr/>
          </p:nvSpPr>
          <p:spPr bwMode="auto">
            <a:xfrm>
              <a:off x="864" y="85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Text Box 75"/>
            <p:cNvSpPr txBox="1">
              <a:spLocks noChangeArrowheads="1"/>
            </p:cNvSpPr>
            <p:nvPr/>
          </p:nvSpPr>
          <p:spPr bwMode="auto">
            <a:xfrm>
              <a:off x="1776" y="6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2807" name="Line 76"/>
            <p:cNvSpPr>
              <a:spLocks noChangeShapeType="1"/>
            </p:cNvSpPr>
            <p:nvPr/>
          </p:nvSpPr>
          <p:spPr bwMode="auto">
            <a:xfrm>
              <a:off x="864" y="848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69" name="Group 77"/>
          <p:cNvGrpSpPr>
            <a:grpSpLocks/>
          </p:cNvGrpSpPr>
          <p:nvPr/>
        </p:nvGrpSpPr>
        <p:grpSpPr bwMode="auto">
          <a:xfrm>
            <a:off x="7759700" y="3048000"/>
            <a:ext cx="927100" cy="1612900"/>
            <a:chOff x="3928" y="1920"/>
            <a:chExt cx="584" cy="1016"/>
          </a:xfrm>
        </p:grpSpPr>
        <p:sp>
          <p:nvSpPr>
            <p:cNvPr id="32801" name="Line 78"/>
            <p:cNvSpPr>
              <a:spLocks noChangeShapeType="1"/>
            </p:cNvSpPr>
            <p:nvPr/>
          </p:nvSpPr>
          <p:spPr bwMode="auto">
            <a:xfrm>
              <a:off x="4208" y="2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2" name="Line 79"/>
            <p:cNvSpPr>
              <a:spLocks noChangeShapeType="1"/>
            </p:cNvSpPr>
            <p:nvPr/>
          </p:nvSpPr>
          <p:spPr bwMode="auto">
            <a:xfrm flipH="1">
              <a:off x="3928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3" name="Text Box 80"/>
            <p:cNvSpPr txBox="1">
              <a:spLocks noChangeArrowheads="1"/>
            </p:cNvSpPr>
            <p:nvPr/>
          </p:nvSpPr>
          <p:spPr bwMode="auto">
            <a:xfrm>
              <a:off x="4080" y="261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04" name="Line 81"/>
            <p:cNvSpPr>
              <a:spLocks noChangeShapeType="1"/>
            </p:cNvSpPr>
            <p:nvPr/>
          </p:nvSpPr>
          <p:spPr bwMode="auto">
            <a:xfrm>
              <a:off x="4408" y="192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74" name="Group 82"/>
          <p:cNvGrpSpPr>
            <a:grpSpLocks/>
          </p:cNvGrpSpPr>
          <p:nvPr/>
        </p:nvGrpSpPr>
        <p:grpSpPr bwMode="auto">
          <a:xfrm>
            <a:off x="3390900" y="3989388"/>
            <a:ext cx="2057400" cy="1028700"/>
            <a:chOff x="1176" y="2520"/>
            <a:chExt cx="1296" cy="648"/>
          </a:xfrm>
        </p:grpSpPr>
        <p:sp>
          <p:nvSpPr>
            <p:cNvPr id="32798" name="AutoShape 83"/>
            <p:cNvSpPr>
              <a:spLocks noChangeArrowheads="1"/>
            </p:cNvSpPr>
            <p:nvPr/>
          </p:nvSpPr>
          <p:spPr bwMode="auto">
            <a:xfrm>
              <a:off x="1176" y="2714"/>
              <a:ext cx="1296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能直接求出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和函数</a:t>
              </a:r>
            </a:p>
          </p:txBody>
        </p:sp>
        <p:sp>
          <p:nvSpPr>
            <p:cNvPr id="32799" name="Line 84"/>
            <p:cNvSpPr>
              <a:spLocks noChangeShapeType="1"/>
            </p:cNvSpPr>
            <p:nvPr/>
          </p:nvSpPr>
          <p:spPr bwMode="auto">
            <a:xfrm>
              <a:off x="1824" y="25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00" name="Object 85"/>
            <p:cNvGraphicFramePr>
              <a:graphicFrameLocks noChangeAspect="1"/>
            </p:cNvGraphicFramePr>
            <p:nvPr/>
          </p:nvGraphicFramePr>
          <p:xfrm>
            <a:off x="1888" y="2928"/>
            <a:ext cx="29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3" name="Equation" r:id="rId21" imgW="409508" imgH="237999" progId="Equation.DSMT4">
                    <p:embed/>
                  </p:oleObj>
                </mc:Choice>
                <mc:Fallback>
                  <p:oleObj name="Equation" r:id="rId21" imgW="409508" imgH="2379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928"/>
                          <a:ext cx="29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1703388" y="188913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解题方法流程图</a:t>
            </a:r>
          </a:p>
        </p:txBody>
      </p:sp>
    </p:spTree>
    <p:extLst>
      <p:ext uri="{BB962C8B-B14F-4D97-AF65-F5344CB8AC3E}">
        <p14:creationId xmlns:p14="http://schemas.microsoft.com/office/powerpoint/2010/main" val="1800950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/>
      <p:bldP spid="33823" grpId="0" animBg="1"/>
      <p:bldP spid="33824" grpId="0" animBg="1"/>
      <p:bldP spid="33825" grpId="0" animBg="1"/>
      <p:bldP spid="33826" grpId="0" animBg="1"/>
      <p:bldP spid="338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857359" y="446745"/>
            <a:ext cx="2266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800" b="1" dirty="0"/>
              <a:t>典型例题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708732" y="884240"/>
            <a:ext cx="8383588" cy="993774"/>
            <a:chOff x="278" y="495"/>
            <a:chExt cx="5281" cy="626"/>
          </a:xfrm>
        </p:grpSpPr>
        <p:sp>
          <p:nvSpPr>
            <p:cNvPr id="33823" name="Rectangle 5"/>
            <p:cNvSpPr>
              <a:spLocks noChangeArrowheads="1"/>
            </p:cNvSpPr>
            <p:nvPr/>
          </p:nvSpPr>
          <p:spPr bwMode="auto">
            <a:xfrm>
              <a:off x="278" y="643"/>
              <a:ext cx="52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】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求幂级数                  </a:t>
              </a:r>
              <a:r>
                <a:rPr lang="zh-CN" altLang="en-US" sz="2800" b="1" dirty="0" smtClean="0"/>
                <a:t> 的</a:t>
              </a:r>
              <a:r>
                <a:rPr lang="zh-CN" altLang="en-US" sz="2800" b="1" dirty="0"/>
                <a:t>收敛半径及收敛</a:t>
              </a:r>
              <a:r>
                <a:rPr lang="zh-CN" altLang="en-US" sz="2800" b="1" dirty="0" smtClean="0"/>
                <a:t>域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382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5698023"/>
                </p:ext>
              </p:extLst>
            </p:nvPr>
          </p:nvGraphicFramePr>
          <p:xfrm>
            <a:off x="2115" y="495"/>
            <a:ext cx="1186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8" name="Equation" r:id="rId3" imgW="850531" imgH="444307" progId="Equation.DSMT4">
                    <p:embed/>
                  </p:oleObj>
                </mc:Choice>
                <mc:Fallback>
                  <p:oleObj name="Equation" r:id="rId3" imgW="850531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495"/>
                          <a:ext cx="1186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1884363" y="1991522"/>
            <a:ext cx="2827335" cy="1052514"/>
            <a:chOff x="521" y="1341"/>
            <a:chExt cx="1781" cy="663"/>
          </a:xfrm>
        </p:grpSpPr>
        <p:sp>
          <p:nvSpPr>
            <p:cNvPr id="33821" name="Rectangle 9"/>
            <p:cNvSpPr>
              <a:spLocks noChangeArrowheads="1"/>
            </p:cNvSpPr>
            <p:nvPr/>
          </p:nvSpPr>
          <p:spPr bwMode="auto">
            <a:xfrm>
              <a:off x="521" y="1458"/>
              <a:ext cx="6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38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042892"/>
                </p:ext>
              </p:extLst>
            </p:nvPr>
          </p:nvGraphicFramePr>
          <p:xfrm>
            <a:off x="962" y="1341"/>
            <a:ext cx="1340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9" name="Equation" r:id="rId5" imgW="977476" imgH="482391" progId="Equation.DSMT4">
                    <p:embed/>
                  </p:oleObj>
                </mc:Choice>
                <mc:Fallback>
                  <p:oleObj name="Equation" r:id="rId5" imgW="977476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341"/>
                          <a:ext cx="1340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1524001" y="2901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8276"/>
              </p:ext>
            </p:extLst>
          </p:nvPr>
        </p:nvGraphicFramePr>
        <p:xfrm>
          <a:off x="4711698" y="1838190"/>
          <a:ext cx="3306949" cy="142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7" imgW="1587500" imgH="685800" progId="Equation.DSMT4">
                  <p:embed/>
                </p:oleObj>
              </mc:Choice>
              <mc:Fallback>
                <p:oleObj name="Equation" r:id="rId7" imgW="1587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698" y="1838190"/>
                        <a:ext cx="3306949" cy="142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124960"/>
              </p:ext>
            </p:extLst>
          </p:nvPr>
        </p:nvGraphicFramePr>
        <p:xfrm>
          <a:off x="2008055" y="3061667"/>
          <a:ext cx="1232033" cy="92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Equation" r:id="rId9" imgW="545626" imgH="406048" progId="Equation.DSMT4">
                  <p:embed/>
                </p:oleObj>
              </mc:Choice>
              <mc:Fallback>
                <p:oleObj name="Equation" r:id="rId9" imgW="545626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55" y="3061667"/>
                        <a:ext cx="1232033" cy="929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5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98603"/>
              </p:ext>
            </p:extLst>
          </p:nvPr>
        </p:nvGraphicFramePr>
        <p:xfrm>
          <a:off x="3521256" y="3093919"/>
          <a:ext cx="2059849" cy="8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Equation" r:id="rId11" imgW="952087" imgH="406224" progId="Equation.DSMT4">
                  <p:embed/>
                </p:oleObj>
              </mc:Choice>
              <mc:Fallback>
                <p:oleObj name="Equation" r:id="rId11" imgW="95208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256" y="3093919"/>
                        <a:ext cx="2059849" cy="8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7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6" name="Rectangle 18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1882776" y="3860921"/>
            <a:ext cx="7358061" cy="973138"/>
            <a:chOff x="207" y="2021"/>
            <a:chExt cx="4635" cy="613"/>
          </a:xfrm>
        </p:grpSpPr>
        <p:sp>
          <p:nvSpPr>
            <p:cNvPr id="33818" name="Rectangle 20"/>
            <p:cNvSpPr>
              <a:spLocks noChangeArrowheads="1"/>
            </p:cNvSpPr>
            <p:nvPr/>
          </p:nvSpPr>
          <p:spPr bwMode="auto">
            <a:xfrm>
              <a:off x="207" y="2159"/>
              <a:ext cx="46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 时，级数为               ，该级数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3819" name="Object 21"/>
            <p:cNvGraphicFramePr>
              <a:graphicFrameLocks noChangeAspect="1"/>
            </p:cNvGraphicFramePr>
            <p:nvPr/>
          </p:nvGraphicFramePr>
          <p:xfrm>
            <a:off x="476" y="2078"/>
            <a:ext cx="47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3" name="Equation" r:id="rId13" imgW="406048" imgH="406048" progId="Equation.DSMT4">
                    <p:embed/>
                  </p:oleObj>
                </mc:Choice>
                <mc:Fallback>
                  <p:oleObj name="Equation" r:id="rId13" imgW="406048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078"/>
                          <a:ext cx="47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046540"/>
                </p:ext>
              </p:extLst>
            </p:nvPr>
          </p:nvGraphicFramePr>
          <p:xfrm>
            <a:off x="2208" y="2021"/>
            <a:ext cx="9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4" name="Equation" r:id="rId15" imgW="634725" imgH="431613" progId="Equation.DSMT4">
                    <p:embed/>
                  </p:oleObj>
                </mc:Choice>
                <mc:Fallback>
                  <p:oleObj name="Equation" r:id="rId15" imgW="63472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021"/>
                          <a:ext cx="913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8" name="Rectangle 2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9" name="Rectangle 24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1882776" y="4718175"/>
            <a:ext cx="7196138" cy="987426"/>
            <a:chOff x="204" y="2640"/>
            <a:chExt cx="4533" cy="622"/>
          </a:xfrm>
        </p:grpSpPr>
        <p:sp>
          <p:nvSpPr>
            <p:cNvPr id="33815" name="Rectangle 26"/>
            <p:cNvSpPr>
              <a:spLocks noChangeArrowheads="1"/>
            </p:cNvSpPr>
            <p:nvPr/>
          </p:nvSpPr>
          <p:spPr bwMode="auto">
            <a:xfrm>
              <a:off x="204" y="2786"/>
              <a:ext cx="45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  时，级数为               ，该级数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3816" name="Object 27"/>
            <p:cNvGraphicFramePr>
              <a:graphicFrameLocks noChangeAspect="1"/>
            </p:cNvGraphicFramePr>
            <p:nvPr/>
          </p:nvGraphicFramePr>
          <p:xfrm>
            <a:off x="456" y="2704"/>
            <a:ext cx="6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5" name="Equation" r:id="rId17" imgW="507780" imgH="406224" progId="Equation.DSMT4">
                    <p:embed/>
                  </p:oleObj>
                </mc:Choice>
                <mc:Fallback>
                  <p:oleObj name="Equation" r:id="rId17" imgW="50778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2704"/>
                          <a:ext cx="6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036148"/>
                </p:ext>
              </p:extLst>
            </p:nvPr>
          </p:nvGraphicFramePr>
          <p:xfrm>
            <a:off x="2324" y="2640"/>
            <a:ext cx="899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6" name="Equation" r:id="rId19" imgW="647419" imgH="444307" progId="Equation.DSMT4">
                    <p:embed/>
                  </p:oleObj>
                </mc:Choice>
                <mc:Fallback>
                  <p:oleObj name="Equation" r:id="rId19" imgW="647419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2640"/>
                          <a:ext cx="899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11" name="Rectangle 29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4846" name="Group 30"/>
          <p:cNvGrpSpPr>
            <a:grpSpLocks/>
          </p:cNvGrpSpPr>
          <p:nvPr/>
        </p:nvGrpSpPr>
        <p:grpSpPr bwMode="auto">
          <a:xfrm>
            <a:off x="1926002" y="5603325"/>
            <a:ext cx="5346700" cy="984251"/>
            <a:chOff x="295" y="3282"/>
            <a:chExt cx="3368" cy="620"/>
          </a:xfrm>
        </p:grpSpPr>
        <p:sp>
          <p:nvSpPr>
            <p:cNvPr id="33813" name="Rectangle 31"/>
            <p:cNvSpPr>
              <a:spLocks noChangeArrowheads="1"/>
            </p:cNvSpPr>
            <p:nvPr/>
          </p:nvSpPr>
          <p:spPr bwMode="auto">
            <a:xfrm>
              <a:off x="295" y="3427"/>
              <a:ext cx="3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故此幂级数的收敛域为              </a:t>
              </a:r>
              <a:r>
                <a:rPr lang="en-US" altLang="zh-CN" sz="2800" b="1" dirty="0" smtClean="0"/>
                <a:t>.</a:t>
              </a:r>
              <a:r>
                <a:rPr lang="zh-CN" altLang="en-US" sz="1800" dirty="0" smtClean="0"/>
                <a:t> </a:t>
              </a:r>
              <a:endParaRPr lang="zh-CN" altLang="en-US" sz="1800" dirty="0"/>
            </a:p>
          </p:txBody>
        </p:sp>
        <p:graphicFrame>
          <p:nvGraphicFramePr>
            <p:cNvPr id="3381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1994438"/>
                </p:ext>
              </p:extLst>
            </p:nvPr>
          </p:nvGraphicFramePr>
          <p:xfrm>
            <a:off x="2597" y="3282"/>
            <a:ext cx="809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47" name="Equation" r:id="rId21" imgW="533169" imgH="406224" progId="Equation.DSMT4">
                    <p:embed/>
                  </p:oleObj>
                </mc:Choice>
                <mc:Fallback>
                  <p:oleObj name="Equation" r:id="rId21" imgW="533169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3282"/>
                          <a:ext cx="809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42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1457325" y="396878"/>
            <a:ext cx="6618288" cy="966787"/>
            <a:chOff x="103" y="102"/>
            <a:chExt cx="4169" cy="609"/>
          </a:xfrm>
        </p:grpSpPr>
        <p:sp>
          <p:nvSpPr>
            <p:cNvPr id="34842" name="Rectangle 3"/>
            <p:cNvSpPr>
              <a:spLocks noChangeArrowheads="1"/>
            </p:cNvSpPr>
            <p:nvPr/>
          </p:nvSpPr>
          <p:spPr bwMode="auto">
            <a:xfrm>
              <a:off x="103" y="241"/>
              <a:ext cx="41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】</a:t>
              </a:r>
              <a:r>
                <a:rPr lang="zh-CN" altLang="en-US" sz="2800" b="1" dirty="0"/>
                <a:t>求幂级数                      的收敛</a:t>
              </a:r>
              <a:r>
                <a:rPr lang="zh-CN" altLang="en-US" sz="2800" b="1" dirty="0" smtClean="0"/>
                <a:t>域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48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078566"/>
                </p:ext>
              </p:extLst>
            </p:nvPr>
          </p:nvGraphicFramePr>
          <p:xfrm>
            <a:off x="1870" y="102"/>
            <a:ext cx="1313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1" name="Equation" r:id="rId3" imgW="927100" imgH="431800" progId="Equation.DSMT4">
                    <p:embed/>
                  </p:oleObj>
                </mc:Choice>
                <mc:Fallback>
                  <p:oleObj name="Equation" r:id="rId3" imgW="927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02"/>
                          <a:ext cx="1313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1708732" y="1131890"/>
            <a:ext cx="6259514" cy="960438"/>
            <a:chOff x="204" y="524"/>
            <a:chExt cx="3943" cy="605"/>
          </a:xfrm>
        </p:grpSpPr>
        <p:sp>
          <p:nvSpPr>
            <p:cNvPr id="34839" name="Rectangle 6"/>
            <p:cNvSpPr>
              <a:spLocks noChangeArrowheads="1"/>
            </p:cNvSpPr>
            <p:nvPr/>
          </p:nvSpPr>
          <p:spPr bwMode="auto">
            <a:xfrm>
              <a:off x="204" y="689"/>
              <a:ext cx="31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解：令              ，原级数变为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484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13330"/>
                </p:ext>
              </p:extLst>
            </p:nvPr>
          </p:nvGraphicFramePr>
          <p:xfrm>
            <a:off x="899" y="703"/>
            <a:ext cx="97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2" name="Equation" r:id="rId5" imgW="596641" imgH="177723" progId="Equation.DSMT4">
                    <p:embed/>
                  </p:oleObj>
                </mc:Choice>
                <mc:Fallback>
                  <p:oleObj name="Equation" r:id="rId5" imgW="596641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703"/>
                          <a:ext cx="97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25877"/>
                </p:ext>
              </p:extLst>
            </p:nvPr>
          </p:nvGraphicFramePr>
          <p:xfrm>
            <a:off x="3110" y="524"/>
            <a:ext cx="1037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3" name="Equation" r:id="rId7" imgW="736600" imgH="431800" progId="Equation.DSMT4">
                    <p:embed/>
                  </p:oleObj>
                </mc:Choice>
                <mc:Fallback>
                  <p:oleObj name="Equation" r:id="rId7" imgW="736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524"/>
                          <a:ext cx="1037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791767"/>
              </p:ext>
            </p:extLst>
          </p:nvPr>
        </p:nvGraphicFramePr>
        <p:xfrm>
          <a:off x="1708732" y="2170121"/>
          <a:ext cx="2238336" cy="11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9" imgW="977476" imgH="482391" progId="Equation.DSMT4">
                  <p:embed/>
                </p:oleObj>
              </mc:Choice>
              <mc:Fallback>
                <p:oleObj name="Equation" r:id="rId9" imgW="977476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2170121"/>
                        <a:ext cx="2238336" cy="11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8840"/>
              </p:ext>
            </p:extLst>
          </p:nvPr>
        </p:nvGraphicFramePr>
        <p:xfrm>
          <a:off x="3947067" y="2214161"/>
          <a:ext cx="4279737" cy="102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11" imgW="1905000" imgH="457200" progId="Equation.DSMT4">
                  <p:embed/>
                </p:oleObj>
              </mc:Choice>
              <mc:Fallback>
                <p:oleObj name="Equation" r:id="rId11" imgW="1905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67" y="2214161"/>
                        <a:ext cx="4279737" cy="1025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9956"/>
              </p:ext>
            </p:extLst>
          </p:nvPr>
        </p:nvGraphicFramePr>
        <p:xfrm>
          <a:off x="8356601" y="2303524"/>
          <a:ext cx="1801813" cy="97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6" name="Equation" r:id="rId13" imgW="787400" imgH="431800" progId="Equation.DSMT4">
                  <p:embed/>
                </p:oleObj>
              </mc:Choice>
              <mc:Fallback>
                <p:oleObj name="Equation" r:id="rId13" imgW="787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1" y="2303524"/>
                        <a:ext cx="1801813" cy="975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3" name="Group 13"/>
          <p:cNvGrpSpPr>
            <a:grpSpLocks/>
          </p:cNvGrpSpPr>
          <p:nvPr/>
        </p:nvGrpSpPr>
        <p:grpSpPr bwMode="auto">
          <a:xfrm>
            <a:off x="1706147" y="3397546"/>
            <a:ext cx="8289926" cy="523876"/>
            <a:chOff x="340" y="2412"/>
            <a:chExt cx="5222" cy="330"/>
          </a:xfrm>
        </p:grpSpPr>
        <p:sp>
          <p:nvSpPr>
            <p:cNvPr id="34836" name="Rectangle 14"/>
            <p:cNvSpPr>
              <a:spLocks noChangeArrowheads="1"/>
            </p:cNvSpPr>
            <p:nvPr/>
          </p:nvSpPr>
          <p:spPr bwMode="auto">
            <a:xfrm>
              <a:off x="340" y="2412"/>
              <a:ext cx="52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所以                       ，即               时，幂级数</a:t>
              </a:r>
              <a:r>
                <a:rPr lang="zh-CN" altLang="en-US" sz="2800" b="1" dirty="0" smtClean="0"/>
                <a:t>收敛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3483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181361"/>
                </p:ext>
              </p:extLst>
            </p:nvPr>
          </p:nvGraphicFramePr>
          <p:xfrm>
            <a:off x="874" y="2444"/>
            <a:ext cx="138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7" name="Equation" r:id="rId15" imgW="914003" imgH="177723" progId="Equation.DSMT4">
                    <p:embed/>
                  </p:oleObj>
                </mc:Choice>
                <mc:Fallback>
                  <p:oleObj name="Equation" r:id="rId15" imgW="914003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444"/>
                          <a:ext cx="138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229435"/>
                </p:ext>
              </p:extLst>
            </p:nvPr>
          </p:nvGraphicFramePr>
          <p:xfrm>
            <a:off x="2731" y="2450"/>
            <a:ext cx="8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8" name="Equation" r:id="rId17" imgW="583693" imgH="177646" progId="Equation.DSMT4">
                    <p:embed/>
                  </p:oleObj>
                </mc:Choice>
                <mc:Fallback>
                  <p:oleObj name="Equation" r:id="rId17" imgW="58369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1" y="2450"/>
                          <a:ext cx="8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1713707" y="3866122"/>
            <a:ext cx="8377238" cy="966786"/>
            <a:chOff x="343" y="2712"/>
            <a:chExt cx="5277" cy="609"/>
          </a:xfrm>
        </p:grpSpPr>
        <p:sp>
          <p:nvSpPr>
            <p:cNvPr id="34833" name="Rectangle 18"/>
            <p:cNvSpPr>
              <a:spLocks noChangeArrowheads="1"/>
            </p:cNvSpPr>
            <p:nvPr/>
          </p:nvSpPr>
          <p:spPr bwMode="auto">
            <a:xfrm>
              <a:off x="343" y="2866"/>
              <a:ext cx="52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时，级数为                  ，为交错级数收敛，</a:t>
              </a:r>
              <a:r>
                <a:rPr lang="zh-CN" altLang="en-US" sz="2800" dirty="0"/>
                <a:t> </a:t>
              </a:r>
            </a:p>
          </p:txBody>
        </p:sp>
        <p:graphicFrame>
          <p:nvGraphicFramePr>
            <p:cNvPr id="3483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440603"/>
                </p:ext>
              </p:extLst>
            </p:nvPr>
          </p:nvGraphicFramePr>
          <p:xfrm>
            <a:off x="613" y="2893"/>
            <a:ext cx="5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9" name="Equation" r:id="rId19" imgW="355138" imgH="177569" progId="Equation.DSMT4">
                    <p:embed/>
                  </p:oleObj>
                </mc:Choice>
                <mc:Fallback>
                  <p:oleObj name="Equation" r:id="rId19" imgW="35513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2893"/>
                          <a:ext cx="52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0637146"/>
                </p:ext>
              </p:extLst>
            </p:nvPr>
          </p:nvGraphicFramePr>
          <p:xfrm>
            <a:off x="2214" y="2712"/>
            <a:ext cx="1341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0" name="Equation" r:id="rId21" imgW="939392" imgH="431613" progId="Equation.DSMT4">
                    <p:embed/>
                  </p:oleObj>
                </mc:Choice>
                <mc:Fallback>
                  <p:oleObj name="Equation" r:id="rId21" imgW="939392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2712"/>
                          <a:ext cx="1341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1713707" y="4817036"/>
            <a:ext cx="7450138" cy="973138"/>
            <a:chOff x="248" y="3112"/>
            <a:chExt cx="4693" cy="613"/>
          </a:xfrm>
        </p:grpSpPr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248" y="3246"/>
              <a:ext cx="46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当         </a:t>
              </a:r>
              <a:r>
                <a:rPr lang="zh-CN" altLang="en-US" sz="2800" b="1" dirty="0" smtClean="0"/>
                <a:t>时</a:t>
              </a:r>
              <a:r>
                <a:rPr lang="zh-CN" altLang="en-US" sz="2800" b="1" dirty="0"/>
                <a:t>，级数为            ，</a:t>
              </a:r>
              <a:r>
                <a:rPr lang="zh-CN" altLang="en-US" sz="2800" b="1" dirty="0" smtClean="0"/>
                <a:t>为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2800" b="1" dirty="0" smtClean="0"/>
                <a:t>级数</a:t>
              </a:r>
              <a:r>
                <a:rPr lang="zh-CN" altLang="en-US" sz="2800" b="1" dirty="0"/>
                <a:t>发散，</a:t>
              </a:r>
            </a:p>
          </p:txBody>
        </p:sp>
        <p:graphicFrame>
          <p:nvGraphicFramePr>
            <p:cNvPr id="3483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713272"/>
                </p:ext>
              </p:extLst>
            </p:nvPr>
          </p:nvGraphicFramePr>
          <p:xfrm>
            <a:off x="508" y="3279"/>
            <a:ext cx="53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1" name="Equation" r:id="rId23" imgW="368140" imgH="177723" progId="Equation.DSMT4">
                    <p:embed/>
                  </p:oleObj>
                </mc:Choice>
                <mc:Fallback>
                  <p:oleObj name="Equation" r:id="rId23" imgW="368140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3279"/>
                          <a:ext cx="53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921774"/>
                </p:ext>
              </p:extLst>
            </p:nvPr>
          </p:nvGraphicFramePr>
          <p:xfrm>
            <a:off x="2264" y="3112"/>
            <a:ext cx="7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2" name="Equation" r:id="rId25" imgW="495085" imgH="431613" progId="Equation.DSMT4">
                    <p:embed/>
                  </p:oleObj>
                </mc:Choice>
                <mc:Fallback>
                  <p:oleObj name="Equation" r:id="rId25" imgW="49508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3112"/>
                          <a:ext cx="713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1766094" y="5845310"/>
            <a:ext cx="4992688" cy="523875"/>
            <a:chOff x="44" y="3692"/>
            <a:chExt cx="3145" cy="330"/>
          </a:xfrm>
        </p:grpSpPr>
        <p:sp>
          <p:nvSpPr>
            <p:cNvPr id="34828" name="Rectangle 26"/>
            <p:cNvSpPr>
              <a:spLocks noChangeArrowheads="1"/>
            </p:cNvSpPr>
            <p:nvPr/>
          </p:nvSpPr>
          <p:spPr bwMode="auto">
            <a:xfrm>
              <a:off x="44" y="3692"/>
              <a:ext cx="31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故此幂级数的收敛域为        </a:t>
              </a:r>
              <a:r>
                <a:rPr lang="en-US" altLang="zh-CN" sz="2800" b="1" dirty="0" smtClean="0"/>
                <a:t>.</a:t>
              </a:r>
              <a:endParaRPr lang="zh-CN" altLang="en-US" sz="2800" dirty="0"/>
            </a:p>
          </p:txBody>
        </p:sp>
        <p:graphicFrame>
          <p:nvGraphicFramePr>
            <p:cNvPr id="3482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412888"/>
                </p:ext>
              </p:extLst>
            </p:nvPr>
          </p:nvGraphicFramePr>
          <p:xfrm>
            <a:off x="2358" y="3733"/>
            <a:ext cx="5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3" name="Equation" r:id="rId27" imgW="355292" imgH="203024" progId="Equation.DSMT4">
                    <p:embed/>
                  </p:oleObj>
                </mc:Choice>
                <mc:Fallback>
                  <p:oleObj name="Equation" r:id="rId27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733"/>
                          <a:ext cx="50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325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991</Words>
  <Application>Microsoft Office PowerPoint</Application>
  <PresentationFormat>宽屏</PresentationFormat>
  <Paragraphs>177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第十二章 无穷级数习题课 —函数项级数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35</cp:revision>
  <dcterms:created xsi:type="dcterms:W3CDTF">2020-04-21T03:12:46Z</dcterms:created>
  <dcterms:modified xsi:type="dcterms:W3CDTF">2020-05-19T13:19:04Z</dcterms:modified>
</cp:coreProperties>
</file>