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67.wmf"/><Relationship Id="rId1" Type="http://schemas.openxmlformats.org/officeDocument/2006/relationships/image" Target="../media/image79.wmf"/><Relationship Id="rId5" Type="http://schemas.openxmlformats.org/officeDocument/2006/relationships/image" Target="../media/image70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wmf"/><Relationship Id="rId7" Type="http://schemas.openxmlformats.org/officeDocument/2006/relationships/image" Target="../media/image103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wmf"/><Relationship Id="rId7" Type="http://schemas.openxmlformats.org/officeDocument/2006/relationships/image" Target="../media/image113.e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e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e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e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wmf"/><Relationship Id="rId7" Type="http://schemas.openxmlformats.org/officeDocument/2006/relationships/image" Target="../media/image155.e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9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5" Type="http://schemas.openxmlformats.org/officeDocument/2006/relationships/image" Target="../media/image18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Relationship Id="rId14" Type="http://schemas.openxmlformats.org/officeDocument/2006/relationships/image" Target="../media/image18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2" Type="http://schemas.openxmlformats.org/officeDocument/2006/relationships/image" Target="../media/image193.wmf"/><Relationship Id="rId16" Type="http://schemas.openxmlformats.org/officeDocument/2006/relationships/image" Target="../media/image207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5" Type="http://schemas.openxmlformats.org/officeDocument/2006/relationships/image" Target="../media/image20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9.wmf"/><Relationship Id="rId7" Type="http://schemas.openxmlformats.org/officeDocument/2006/relationships/image" Target="../media/image195.wmf"/><Relationship Id="rId2" Type="http://schemas.openxmlformats.org/officeDocument/2006/relationships/image" Target="../media/image208.wmf"/><Relationship Id="rId1" Type="http://schemas.openxmlformats.org/officeDocument/2006/relationships/image" Target="../media/image194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5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01.wmf"/><Relationship Id="rId1" Type="http://schemas.openxmlformats.org/officeDocument/2006/relationships/image" Target="../media/image214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Relationship Id="rId14" Type="http://schemas.openxmlformats.org/officeDocument/2006/relationships/image" Target="../media/image22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9.wmf"/><Relationship Id="rId18" Type="http://schemas.openxmlformats.org/officeDocument/2006/relationships/image" Target="../media/image24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12" Type="http://schemas.openxmlformats.org/officeDocument/2006/relationships/image" Target="../media/image238.wmf"/><Relationship Id="rId17" Type="http://schemas.openxmlformats.org/officeDocument/2006/relationships/image" Target="../media/image243.wmf"/><Relationship Id="rId2" Type="http://schemas.openxmlformats.org/officeDocument/2006/relationships/image" Target="../media/image228.wmf"/><Relationship Id="rId16" Type="http://schemas.openxmlformats.org/officeDocument/2006/relationships/image" Target="../media/image242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5" Type="http://schemas.openxmlformats.org/officeDocument/2006/relationships/image" Target="../media/image231.wmf"/><Relationship Id="rId15" Type="http://schemas.openxmlformats.org/officeDocument/2006/relationships/image" Target="../media/image24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Relationship Id="rId14" Type="http://schemas.openxmlformats.org/officeDocument/2006/relationships/image" Target="../media/image24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6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12" Type="http://schemas.openxmlformats.org/officeDocument/2006/relationships/image" Target="../media/image255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11" Type="http://schemas.openxmlformats.org/officeDocument/2006/relationships/image" Target="../media/image254.wmf"/><Relationship Id="rId5" Type="http://schemas.openxmlformats.org/officeDocument/2006/relationships/image" Target="../media/image249.wmf"/><Relationship Id="rId10" Type="http://schemas.openxmlformats.org/officeDocument/2006/relationships/image" Target="../media/image253.wmf"/><Relationship Id="rId4" Type="http://schemas.openxmlformats.org/officeDocument/2006/relationships/image" Target="../media/image248.wmf"/><Relationship Id="rId9" Type="http://schemas.openxmlformats.org/officeDocument/2006/relationships/image" Target="../media/image2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emf"/><Relationship Id="rId17" Type="http://schemas.openxmlformats.org/officeDocument/2006/relationships/image" Target="../media/image31.wmf"/><Relationship Id="rId2" Type="http://schemas.openxmlformats.org/officeDocument/2006/relationships/image" Target="../media/image16.emf"/><Relationship Id="rId16" Type="http://schemas.openxmlformats.org/officeDocument/2006/relationships/image" Target="../media/image30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11" Type="http://schemas.openxmlformats.org/officeDocument/2006/relationships/image" Target="../media/image25.wmf"/><Relationship Id="rId5" Type="http://schemas.openxmlformats.org/officeDocument/2006/relationships/image" Target="../media/image19.e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w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w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45E-9701-453D-B4C4-96821B24BF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B1593-A01F-4FE3-B191-0E73E7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6AF1A0-E77B-47F8-BF57-9E8900522B57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6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3F1F-9BFA-4C6A-8629-0E22799385A6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1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85.e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92.w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0.e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20.wmf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55.e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image" Target="../media/image156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4.wmf"/><Relationship Id="rId22" Type="http://schemas.openxmlformats.org/officeDocument/2006/relationships/image" Target="../media/image15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74.w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77.wmf"/><Relationship Id="rId32" Type="http://schemas.openxmlformats.org/officeDocument/2006/relationships/image" Target="../media/image181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79.wmf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7.wmf"/><Relationship Id="rId22" Type="http://schemas.openxmlformats.org/officeDocument/2006/relationships/image" Target="../media/image191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99.wmf"/><Relationship Id="rId26" Type="http://schemas.openxmlformats.org/officeDocument/2006/relationships/image" Target="../media/image203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07.wmf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29" Type="http://schemas.openxmlformats.org/officeDocument/2006/relationships/oleObject" Target="../embeddings/oleObject22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02.wmf"/><Relationship Id="rId32" Type="http://schemas.openxmlformats.org/officeDocument/2006/relationships/image" Target="../media/image206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04.wmf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05.wmf"/><Relationship Id="rId8" Type="http://schemas.openxmlformats.org/officeDocument/2006/relationships/image" Target="../media/image19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10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0.wmf"/><Relationship Id="rId26" Type="http://schemas.openxmlformats.org/officeDocument/2006/relationships/image" Target="../media/image224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3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25.wmf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26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34.wmf"/><Relationship Id="rId26" Type="http://schemas.openxmlformats.org/officeDocument/2006/relationships/image" Target="../media/image238.wmf"/><Relationship Id="rId39" Type="http://schemas.openxmlformats.org/officeDocument/2006/relationships/oleObject" Target="../embeddings/oleObject263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42.wmf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oleObject" Target="../embeddings/oleObject260.bin"/><Relationship Id="rId38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37.wmf"/><Relationship Id="rId32" Type="http://schemas.openxmlformats.org/officeDocument/2006/relationships/image" Target="../media/image241.wmf"/><Relationship Id="rId37" Type="http://schemas.openxmlformats.org/officeDocument/2006/relationships/oleObject" Target="../embeddings/oleObject262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39.wmf"/><Relationship Id="rId36" Type="http://schemas.openxmlformats.org/officeDocument/2006/relationships/image" Target="../media/image243.wmf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2.wmf"/><Relationship Id="rId22" Type="http://schemas.openxmlformats.org/officeDocument/2006/relationships/image" Target="../media/image236.w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40.wmf"/><Relationship Id="rId35" Type="http://schemas.openxmlformats.org/officeDocument/2006/relationships/oleObject" Target="../embeddings/oleObject261.bin"/><Relationship Id="rId8" Type="http://schemas.openxmlformats.org/officeDocument/2006/relationships/image" Target="../media/image229.wmf"/><Relationship Id="rId3" Type="http://schemas.openxmlformats.org/officeDocument/2006/relationships/oleObject" Target="../embeddings/oleObject24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52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3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20" Type="http://schemas.openxmlformats.org/officeDocument/2006/relationships/image" Target="../media/image229.wmf"/><Relationship Id="rId29" Type="http://schemas.openxmlformats.org/officeDocument/2006/relationships/oleObject" Target="../embeddings/oleObject277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56.wmf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50.wmf"/><Relationship Id="rId22" Type="http://schemas.openxmlformats.org/officeDocument/2006/relationships/image" Target="../media/image253.wmf"/><Relationship Id="rId27" Type="http://schemas.openxmlformats.org/officeDocument/2006/relationships/oleObject" Target="../embeddings/oleObject27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9" Type="http://schemas.openxmlformats.org/officeDocument/2006/relationships/oleObject" Target="../embeddings/oleObject38.bin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33.bin"/><Relationship Id="rId42" Type="http://schemas.openxmlformats.org/officeDocument/2006/relationships/image" Target="../media/image29.wmf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1.bin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28.emf"/><Relationship Id="rId45" Type="http://schemas.openxmlformats.org/officeDocument/2006/relationships/oleObject" Target="../embeddings/oleObject41.bin"/><Relationship Id="rId5" Type="http://schemas.openxmlformats.org/officeDocument/2006/relationships/image" Target="../media/image15.wmf"/><Relationship Id="rId15" Type="http://schemas.openxmlformats.org/officeDocument/2006/relationships/image" Target="../media/image20.e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5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2.wmf"/><Relationship Id="rId31" Type="http://schemas.openxmlformats.org/officeDocument/2006/relationships/oleObject" Target="../embeddings/oleObject30.bin"/><Relationship Id="rId44" Type="http://schemas.openxmlformats.org/officeDocument/2006/relationships/image" Target="../media/image3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9.bin"/><Relationship Id="rId35" Type="http://schemas.openxmlformats.org/officeDocument/2006/relationships/oleObject" Target="../embeddings/oleObject34.bin"/><Relationship Id="rId43" Type="http://schemas.openxmlformats.org/officeDocument/2006/relationships/oleObject" Target="../embeddings/oleObject40.bin"/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33" Type="http://schemas.openxmlformats.org/officeDocument/2006/relationships/oleObject" Target="../embeddings/oleObject32.bin"/><Relationship Id="rId38" Type="http://schemas.openxmlformats.org/officeDocument/2006/relationships/oleObject" Target="../embeddings/oleObject37.bin"/><Relationship Id="rId46" Type="http://schemas.openxmlformats.org/officeDocument/2006/relationships/image" Target="../media/image31.wmf"/><Relationship Id="rId20" Type="http://schemas.openxmlformats.org/officeDocument/2006/relationships/oleObject" Target="../embeddings/oleObject24.bin"/><Relationship Id="rId41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3219" y="2377441"/>
            <a:ext cx="6214655" cy="1375953"/>
          </a:xfrm>
          <a:ln w="50800" cmpd="thickThin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章 无穷级数习题课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常数</a:t>
            </a:r>
            <a:r>
              <a:rPr lang="zh-CN" altLang="en-US" sz="4000" b="1" dirty="0">
                <a:solidFill>
                  <a:srgbClr val="FF0000"/>
                </a:solidFill>
              </a:rPr>
              <a:t>项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级数</a:t>
            </a:r>
            <a:endParaRPr lang="zh-CN" alt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5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626830" y="1186594"/>
            <a:ext cx="970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由于</a:t>
            </a:r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42406"/>
              </p:ext>
            </p:extLst>
          </p:nvPr>
        </p:nvGraphicFramePr>
        <p:xfrm>
          <a:off x="3151187" y="1687699"/>
          <a:ext cx="4575933" cy="95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5" name="Equation" r:id="rId3" imgW="2162287" imgH="438004" progId="Equation.DSMT4">
                  <p:embed/>
                </p:oleObj>
              </mc:Choice>
              <mc:Fallback>
                <p:oleObj name="Equation" r:id="rId3" imgW="2162287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7" y="1687699"/>
                        <a:ext cx="4575933" cy="958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247072" y="4213041"/>
            <a:ext cx="4910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故转到应用比较判别</a:t>
            </a:r>
            <a:r>
              <a:rPr lang="zh-CN" altLang="en-US" sz="2800" b="1" dirty="0" smtClean="0"/>
              <a:t>法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由于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1404765" y="134547"/>
            <a:ext cx="6481762" cy="954088"/>
            <a:chOff x="385" y="136"/>
            <a:chExt cx="4083" cy="601"/>
          </a:xfrm>
        </p:grpSpPr>
        <p:sp>
          <p:nvSpPr>
            <p:cNvPr id="13338" name="Text Box 16"/>
            <p:cNvSpPr txBox="1">
              <a:spLocks noChangeArrowheads="1"/>
            </p:cNvSpPr>
            <p:nvPr/>
          </p:nvSpPr>
          <p:spPr bwMode="auto">
            <a:xfrm>
              <a:off x="385" y="269"/>
              <a:ext cx="40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判别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级数                         的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收敛性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816998"/>
                </p:ext>
              </p:extLst>
            </p:nvPr>
          </p:nvGraphicFramePr>
          <p:xfrm>
            <a:off x="2069" y="136"/>
            <a:ext cx="1322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6" name="Equation" r:id="rId5" imgW="977476" imgH="444307" progId="Equation.DSMT4">
                    <p:embed/>
                  </p:oleObj>
                </mc:Choice>
                <mc:Fallback>
                  <p:oleObj name="Equation" r:id="rId5" imgW="97747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136"/>
                          <a:ext cx="1322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99" name="Group 35"/>
          <p:cNvGrpSpPr>
            <a:grpSpLocks/>
          </p:cNvGrpSpPr>
          <p:nvPr/>
        </p:nvGrpSpPr>
        <p:grpSpPr bwMode="auto">
          <a:xfrm>
            <a:off x="1247072" y="2486946"/>
            <a:ext cx="8667751" cy="946150"/>
            <a:chOff x="288" y="1651"/>
            <a:chExt cx="5460" cy="596"/>
          </a:xfrm>
        </p:grpSpPr>
        <p:sp>
          <p:nvSpPr>
            <p:cNvPr id="13334" name="Text Box 20"/>
            <p:cNvSpPr txBox="1">
              <a:spLocks noChangeArrowheads="1"/>
            </p:cNvSpPr>
            <p:nvPr/>
          </p:nvSpPr>
          <p:spPr bwMode="auto">
            <a:xfrm>
              <a:off x="288" y="1790"/>
              <a:ext cx="3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而</a:t>
              </a:r>
            </a:p>
          </p:txBody>
        </p:sp>
        <p:graphicFrame>
          <p:nvGraphicFramePr>
            <p:cNvPr id="1333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083909"/>
                </p:ext>
              </p:extLst>
            </p:nvPr>
          </p:nvGraphicFramePr>
          <p:xfrm>
            <a:off x="587" y="1667"/>
            <a:ext cx="227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7" name="Equation" r:id="rId7" imgW="1762103" imgH="428685" progId="Equation.DSMT4">
                    <p:embed/>
                  </p:oleObj>
                </mc:Choice>
                <mc:Fallback>
                  <p:oleObj name="Equation" r:id="rId7" imgW="1762103" imgH="4286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1667"/>
                          <a:ext cx="2272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Text Box 22"/>
            <p:cNvSpPr txBox="1">
              <a:spLocks noChangeArrowheads="1"/>
            </p:cNvSpPr>
            <p:nvPr/>
          </p:nvSpPr>
          <p:spPr bwMode="auto">
            <a:xfrm>
              <a:off x="2781" y="1797"/>
              <a:ext cx="29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不存在 ，所以           </a:t>
              </a:r>
              <a:r>
                <a:rPr lang="zh-CN" altLang="en-US" sz="2800" b="1" dirty="0" smtClean="0"/>
                <a:t> 不存在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 </a:t>
              </a:r>
              <a:endParaRPr lang="zh-CN" altLang="en-US" sz="2800" dirty="0"/>
            </a:p>
          </p:txBody>
        </p:sp>
        <p:graphicFrame>
          <p:nvGraphicFramePr>
            <p:cNvPr id="1333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108363"/>
                </p:ext>
              </p:extLst>
            </p:nvPr>
          </p:nvGraphicFramePr>
          <p:xfrm>
            <a:off x="4264" y="1651"/>
            <a:ext cx="729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8" name="Equation" r:id="rId9" imgW="523897" imgH="428685" progId="Equation.DSMT4">
                    <p:embed/>
                  </p:oleObj>
                </mc:Choice>
                <mc:Fallback>
                  <p:oleObj name="Equation" r:id="rId9" imgW="523897" imgH="4286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651"/>
                          <a:ext cx="729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1281340" y="991798"/>
            <a:ext cx="7399339" cy="912813"/>
            <a:chOff x="431" y="604"/>
            <a:chExt cx="4661" cy="575"/>
          </a:xfrm>
        </p:grpSpPr>
        <p:graphicFrame>
          <p:nvGraphicFramePr>
            <p:cNvPr id="1333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866478"/>
                </p:ext>
              </p:extLst>
            </p:nvPr>
          </p:nvGraphicFramePr>
          <p:xfrm>
            <a:off x="3437" y="604"/>
            <a:ext cx="1655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9" name="Equation" r:id="rId11" imgW="1244520" imgH="419040" progId="Equation.DSMT4">
                    <p:embed/>
                  </p:oleObj>
                </mc:Choice>
                <mc:Fallback>
                  <p:oleObj name="Equation" r:id="rId11" imgW="12445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604"/>
                          <a:ext cx="1655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24"/>
            <p:cNvSpPr txBox="1">
              <a:spLocks noChangeArrowheads="1"/>
            </p:cNvSpPr>
            <p:nvPr/>
          </p:nvSpPr>
          <p:spPr bwMode="auto">
            <a:xfrm>
              <a:off x="431" y="754"/>
              <a:ext cx="35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分析：此级数为正项级数，设</a:t>
              </a:r>
              <a:r>
                <a:rPr lang="zh-CN" altLang="en-US" sz="2800" dirty="0"/>
                <a:t> </a:t>
              </a:r>
            </a:p>
          </p:txBody>
        </p:sp>
      </p:grpSp>
      <p:graphicFrame>
        <p:nvGraphicFramePr>
          <p:cNvPr id="112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31902"/>
              </p:ext>
            </p:extLst>
          </p:nvPr>
        </p:nvGraphicFramePr>
        <p:xfrm>
          <a:off x="5950972" y="3985956"/>
          <a:ext cx="5081007" cy="86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Equation" r:id="rId13" imgW="2457405" imgH="400010" progId="Equation.DSMT4">
                  <p:embed/>
                </p:oleObj>
              </mc:Choice>
              <mc:Fallback>
                <p:oleObj name="Equation" r:id="rId13" imgW="2457405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972" y="3985956"/>
                        <a:ext cx="5081007" cy="863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1281340" y="4827950"/>
            <a:ext cx="6464302" cy="858838"/>
            <a:chOff x="385" y="3187"/>
            <a:chExt cx="4072" cy="541"/>
          </a:xfrm>
        </p:grpSpPr>
        <p:sp>
          <p:nvSpPr>
            <p:cNvPr id="13329" name="Rectangle 27"/>
            <p:cNvSpPr>
              <a:spLocks noChangeArrowheads="1"/>
            </p:cNvSpPr>
            <p:nvPr/>
          </p:nvSpPr>
          <p:spPr bwMode="auto">
            <a:xfrm>
              <a:off x="385" y="3294"/>
              <a:ext cx="40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而级数       </a:t>
              </a:r>
              <a:r>
                <a:rPr lang="zh-CN" altLang="en-US" sz="2800" b="1" dirty="0" smtClean="0"/>
                <a:t> 收敛</a:t>
              </a:r>
              <a:r>
                <a:rPr lang="zh-CN" altLang="en-US" sz="2800" b="1" dirty="0"/>
                <a:t>，从而级数       </a:t>
              </a:r>
              <a:r>
                <a:rPr lang="zh-CN" altLang="en-US" sz="2800" b="1" dirty="0" smtClean="0"/>
                <a:t> 收敛</a:t>
              </a:r>
              <a:r>
                <a:rPr lang="zh-CN" altLang="en-US" sz="2800" b="1" dirty="0"/>
                <a:t>；</a:t>
              </a:r>
            </a:p>
          </p:txBody>
        </p:sp>
        <p:graphicFrame>
          <p:nvGraphicFramePr>
            <p:cNvPr id="1333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078436"/>
                </p:ext>
              </p:extLst>
            </p:nvPr>
          </p:nvGraphicFramePr>
          <p:xfrm>
            <a:off x="1118" y="3194"/>
            <a:ext cx="44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" name="Equation" r:id="rId15" imgW="352492" imgH="409688" progId="Equation.DSMT4">
                    <p:embed/>
                  </p:oleObj>
                </mc:Choice>
                <mc:Fallback>
                  <p:oleObj name="Equation" r:id="rId15" imgW="352492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3194"/>
                          <a:ext cx="445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085599"/>
                </p:ext>
              </p:extLst>
            </p:nvPr>
          </p:nvGraphicFramePr>
          <p:xfrm>
            <a:off x="3187" y="3187"/>
            <a:ext cx="47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2" name="Equation" r:id="rId17" imgW="361816" imgH="409688" progId="Equation.DSMT4">
                    <p:embed/>
                  </p:oleObj>
                </mc:Choice>
                <mc:Fallback>
                  <p:oleObj name="Equation" r:id="rId17" imgW="361816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7" y="3187"/>
                          <a:ext cx="47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1281340" y="5687199"/>
            <a:ext cx="9982201" cy="815975"/>
            <a:chOff x="340" y="3587"/>
            <a:chExt cx="6288" cy="514"/>
          </a:xfrm>
        </p:grpSpPr>
        <p:sp>
          <p:nvSpPr>
            <p:cNvPr id="13326" name="Rectangle 30"/>
            <p:cNvSpPr>
              <a:spLocks noChangeArrowheads="1"/>
            </p:cNvSpPr>
            <p:nvPr/>
          </p:nvSpPr>
          <p:spPr bwMode="auto">
            <a:xfrm>
              <a:off x="340" y="3702"/>
              <a:ext cx="6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或将    拆成两个级数，                      分别判定级数的</a:t>
              </a:r>
              <a:r>
                <a:rPr lang="zh-CN" altLang="en-US" sz="2800" b="1" dirty="0" smtClean="0"/>
                <a:t>收敛性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33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76524"/>
                </p:ext>
              </p:extLst>
            </p:nvPr>
          </p:nvGraphicFramePr>
          <p:xfrm>
            <a:off x="853" y="3682"/>
            <a:ext cx="26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3" name="Equation" r:id="rId19" imgW="162082" imgH="209683" progId="Equation.DSMT4">
                    <p:embed/>
                  </p:oleObj>
                </mc:Choice>
                <mc:Fallback>
                  <p:oleObj name="Equation" r:id="rId19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3682"/>
                          <a:ext cx="26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22847"/>
                </p:ext>
              </p:extLst>
            </p:nvPr>
          </p:nvGraphicFramePr>
          <p:xfrm>
            <a:off x="2598" y="3587"/>
            <a:ext cx="149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4" name="Equation" r:id="rId21" imgW="1200195" imgH="400010" progId="Equation.DSMT4">
                    <p:embed/>
                  </p:oleObj>
                </mc:Choice>
                <mc:Fallback>
                  <p:oleObj name="Equation" r:id="rId21" imgW="1200195" imgH="4000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" y="3587"/>
                          <a:ext cx="1496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1227758" y="3448611"/>
            <a:ext cx="41513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即</a:t>
            </a:r>
            <a:r>
              <a:rPr lang="zh-CN" altLang="en-US" sz="2800" b="1" dirty="0"/>
              <a:t>不能应用</a:t>
            </a:r>
            <a:r>
              <a:rPr lang="zh-CN" altLang="en-US" sz="2800" b="1" dirty="0" smtClean="0"/>
              <a:t>比值判别</a:t>
            </a:r>
            <a:r>
              <a:rPr lang="zh-CN" altLang="en-US" sz="2800" b="1" dirty="0"/>
              <a:t>法，</a:t>
            </a:r>
          </a:p>
        </p:txBody>
      </p:sp>
    </p:spTree>
    <p:extLst>
      <p:ext uri="{BB962C8B-B14F-4D97-AF65-F5344CB8AC3E}">
        <p14:creationId xmlns:p14="http://schemas.microsoft.com/office/powerpoint/2010/main" val="20804468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780338" y="794735"/>
            <a:ext cx="99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由于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79074"/>
              </p:ext>
            </p:extLst>
          </p:nvPr>
        </p:nvGraphicFramePr>
        <p:xfrm>
          <a:off x="3654427" y="1536839"/>
          <a:ext cx="3999843" cy="93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3" imgW="1790700" imgH="419100" progId="Equation.DSMT4">
                  <p:embed/>
                </p:oleObj>
              </mc:Choice>
              <mc:Fallback>
                <p:oleObj name="Equation" r:id="rId3" imgW="1790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7" y="1536839"/>
                        <a:ext cx="3999843" cy="93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1847852" y="636589"/>
            <a:ext cx="5932486" cy="876301"/>
            <a:chOff x="204" y="401"/>
            <a:chExt cx="3737" cy="552"/>
          </a:xfrm>
        </p:grpSpPr>
        <p:sp>
          <p:nvSpPr>
            <p:cNvPr id="14349" name="Text Box 10"/>
            <p:cNvSpPr txBox="1">
              <a:spLocks noChangeArrowheads="1"/>
            </p:cNvSpPr>
            <p:nvPr/>
          </p:nvSpPr>
          <p:spPr bwMode="auto">
            <a:xfrm>
              <a:off x="204" y="534"/>
              <a:ext cx="11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解法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：设</a:t>
              </a:r>
            </a:p>
          </p:txBody>
        </p:sp>
        <p:graphicFrame>
          <p:nvGraphicFramePr>
            <p:cNvPr id="1435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4173581"/>
                </p:ext>
              </p:extLst>
            </p:nvPr>
          </p:nvGraphicFramePr>
          <p:xfrm>
            <a:off x="1345" y="401"/>
            <a:ext cx="259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2" name="Equation" r:id="rId5" imgW="1968480" imgH="419040" progId="Equation.DSMT4">
                    <p:embed/>
                  </p:oleObj>
                </mc:Choice>
                <mc:Fallback>
                  <p:oleObj name="Equation" r:id="rId5" imgW="19684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401"/>
                          <a:ext cx="259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95526" y="2636839"/>
            <a:ext cx="2186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而由比值法</a:t>
            </a:r>
            <a:r>
              <a:rPr lang="zh-CN" altLang="en-US" sz="2800" dirty="0"/>
              <a:t>  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18448"/>
              </p:ext>
            </p:extLst>
          </p:nvPr>
        </p:nvGraphicFramePr>
        <p:xfrm>
          <a:off x="4214488" y="2781300"/>
          <a:ext cx="3782076" cy="164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7" imgW="1752600" imgH="762000" progId="Equation.DSMT4">
                  <p:embed/>
                </p:oleObj>
              </mc:Choice>
              <mc:Fallback>
                <p:oleObj name="Equation" r:id="rId7" imgW="17526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488" y="2781300"/>
                        <a:ext cx="3782076" cy="164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2165385" y="4253846"/>
            <a:ext cx="4633915" cy="958850"/>
            <a:chOff x="567" y="2798"/>
            <a:chExt cx="2919" cy="604"/>
          </a:xfrm>
        </p:grpSpPr>
        <p:sp>
          <p:nvSpPr>
            <p:cNvPr id="14347" name="Text Box 14"/>
            <p:cNvSpPr txBox="1">
              <a:spLocks noChangeArrowheads="1"/>
            </p:cNvSpPr>
            <p:nvPr/>
          </p:nvSpPr>
          <p:spPr bwMode="auto">
            <a:xfrm>
              <a:off x="567" y="2931"/>
              <a:ext cx="29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易知级数                    </a:t>
              </a:r>
              <a:r>
                <a:rPr lang="zh-CN" altLang="en-US" sz="2800" b="1" dirty="0" smtClean="0"/>
                <a:t>  收敛</a:t>
              </a:r>
              <a:r>
                <a:rPr lang="en-US" altLang="zh-CN" sz="2800" b="1" dirty="0"/>
                <a:t>,</a:t>
              </a:r>
              <a:endParaRPr lang="en-US" altLang="zh-CN" sz="2800" dirty="0"/>
            </a:p>
          </p:txBody>
        </p:sp>
        <p:graphicFrame>
          <p:nvGraphicFramePr>
            <p:cNvPr id="1434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3208920"/>
                </p:ext>
              </p:extLst>
            </p:nvPr>
          </p:nvGraphicFramePr>
          <p:xfrm>
            <a:off x="1541" y="2798"/>
            <a:ext cx="1365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4" name="Equation" r:id="rId9" imgW="977900" imgH="431800" progId="Equation.DSMT4">
                    <p:embed/>
                  </p:oleObj>
                </mc:Choice>
                <mc:Fallback>
                  <p:oleObj name="Equation" r:id="rId9" imgW="9779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2798"/>
                          <a:ext cx="1365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2130097" y="5199997"/>
            <a:ext cx="7048501" cy="1033463"/>
            <a:chOff x="521" y="3269"/>
            <a:chExt cx="4440" cy="651"/>
          </a:xfrm>
        </p:grpSpPr>
        <p:sp>
          <p:nvSpPr>
            <p:cNvPr id="14345" name="Text Box 16"/>
            <p:cNvSpPr txBox="1">
              <a:spLocks noChangeArrowheads="1"/>
            </p:cNvSpPr>
            <p:nvPr/>
          </p:nvSpPr>
          <p:spPr bwMode="auto">
            <a:xfrm>
              <a:off x="521" y="3430"/>
              <a:ext cx="4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故由级数的比较判别法知，级数        </a:t>
              </a:r>
              <a:r>
                <a:rPr lang="zh-CN" altLang="en-US" sz="2800" b="1" dirty="0" smtClean="0"/>
                <a:t>  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434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123740"/>
                </p:ext>
              </p:extLst>
            </p:nvPr>
          </p:nvGraphicFramePr>
          <p:xfrm>
            <a:off x="3738" y="3269"/>
            <a:ext cx="574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Equation" r:id="rId11" imgW="380835" imgH="431613" progId="Equation.DSMT4">
                    <p:embed/>
                  </p:oleObj>
                </mc:Choice>
                <mc:Fallback>
                  <p:oleObj name="Equation" r:id="rId11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3269"/>
                          <a:ext cx="574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07181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037807" y="583202"/>
            <a:ext cx="2473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解法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：因为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68081"/>
              </p:ext>
            </p:extLst>
          </p:nvPr>
        </p:nvGraphicFramePr>
        <p:xfrm>
          <a:off x="4254501" y="389880"/>
          <a:ext cx="2327935" cy="87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3" imgW="1117600" imgH="419100" progId="Equation.DSMT4">
                  <p:embed/>
                </p:oleObj>
              </mc:Choice>
              <mc:Fallback>
                <p:oleObj name="Equation" r:id="rId3" imgW="1117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1" y="389880"/>
                        <a:ext cx="2327935" cy="872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1986193" y="1273968"/>
            <a:ext cx="7640638" cy="990601"/>
            <a:chOff x="612" y="851"/>
            <a:chExt cx="4813" cy="624"/>
          </a:xfrm>
        </p:grpSpPr>
        <p:sp>
          <p:nvSpPr>
            <p:cNvPr id="15377" name="Text Box 14"/>
            <p:cNvSpPr txBox="1">
              <a:spLocks noChangeArrowheads="1"/>
            </p:cNvSpPr>
            <p:nvPr/>
          </p:nvSpPr>
          <p:spPr bwMode="auto">
            <a:xfrm>
              <a:off x="612" y="981"/>
              <a:ext cx="48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所以，分别考虑         </a:t>
              </a:r>
              <a:r>
                <a:rPr lang="zh-CN" altLang="en-US" sz="2800" b="1" dirty="0" smtClean="0"/>
                <a:t>  和                的</a:t>
              </a:r>
              <a:r>
                <a:rPr lang="zh-CN" altLang="en-US" sz="2800" b="1" dirty="0"/>
                <a:t>敛散</a:t>
              </a:r>
              <a:r>
                <a:rPr lang="zh-CN" altLang="en-US" sz="2800" b="1" dirty="0" smtClean="0"/>
                <a:t>性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537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5412046"/>
                </p:ext>
              </p:extLst>
            </p:nvPr>
          </p:nvGraphicFramePr>
          <p:xfrm>
            <a:off x="2307" y="860"/>
            <a:ext cx="596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7" name="Equation" r:id="rId5" imgW="418918" imgH="431613" progId="Equation.DSMT4">
                    <p:embed/>
                  </p:oleObj>
                </mc:Choice>
                <mc:Fallback>
                  <p:oleObj name="Equation" r:id="rId5" imgW="418918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860"/>
                          <a:ext cx="596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178167"/>
                </p:ext>
              </p:extLst>
            </p:nvPr>
          </p:nvGraphicFramePr>
          <p:xfrm>
            <a:off x="3192" y="851"/>
            <a:ext cx="911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" name="Equation" r:id="rId7" imgW="672808" imgH="444307" progId="Equation.DSMT4">
                    <p:embed/>
                  </p:oleObj>
                </mc:Choice>
                <mc:Fallback>
                  <p:oleObj name="Equation" r:id="rId7" imgW="672808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851"/>
                          <a:ext cx="911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2038351" y="2203452"/>
            <a:ext cx="3557588" cy="1041401"/>
            <a:chOff x="324" y="1388"/>
            <a:chExt cx="2241" cy="656"/>
          </a:xfrm>
        </p:grpSpPr>
        <p:sp>
          <p:nvSpPr>
            <p:cNvPr id="15375" name="Text Box 17"/>
            <p:cNvSpPr txBox="1">
              <a:spLocks noChangeArrowheads="1"/>
            </p:cNvSpPr>
            <p:nvPr/>
          </p:nvSpPr>
          <p:spPr bwMode="auto">
            <a:xfrm>
              <a:off x="324" y="1570"/>
              <a:ext cx="6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对于</a:t>
              </a:r>
            </a:p>
          </p:txBody>
        </p:sp>
        <p:graphicFrame>
          <p:nvGraphicFramePr>
            <p:cNvPr id="1537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9232638"/>
                </p:ext>
              </p:extLst>
            </p:nvPr>
          </p:nvGraphicFramePr>
          <p:xfrm>
            <a:off x="875" y="1388"/>
            <a:ext cx="169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9" name="Equation" r:id="rId9" imgW="1244520" imgH="482400" progId="Equation.DSMT4">
                    <p:embed/>
                  </p:oleObj>
                </mc:Choice>
                <mc:Fallback>
                  <p:oleObj name="Equation" r:id="rId9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1388"/>
                          <a:ext cx="169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009146" y="3334004"/>
            <a:ext cx="187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由比值法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19859"/>
              </p:ext>
            </p:extLst>
          </p:nvPr>
        </p:nvGraphicFramePr>
        <p:xfrm>
          <a:off x="4437543" y="2810215"/>
          <a:ext cx="4066218" cy="177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Equation" r:id="rId11" imgW="1752480" imgH="761760" progId="Equation.DSMT4">
                  <p:embed/>
                </p:oleObj>
              </mc:Choice>
              <mc:Fallback>
                <p:oleObj name="Equation" r:id="rId11" imgW="17524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43" y="2810215"/>
                        <a:ext cx="4066218" cy="1770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2037807" y="4527211"/>
            <a:ext cx="7737476" cy="1046164"/>
            <a:chOff x="612" y="2722"/>
            <a:chExt cx="4874" cy="659"/>
          </a:xfrm>
        </p:grpSpPr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612" y="2875"/>
              <a:ext cx="48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知                收敛，所以，              绝对收敛； </a:t>
              </a:r>
            </a:p>
          </p:txBody>
        </p:sp>
        <p:graphicFrame>
          <p:nvGraphicFramePr>
            <p:cNvPr id="1537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4582461"/>
                </p:ext>
              </p:extLst>
            </p:nvPr>
          </p:nvGraphicFramePr>
          <p:xfrm>
            <a:off x="890" y="2722"/>
            <a:ext cx="986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" name="Equation" r:id="rId13" imgW="723586" imgH="482391" progId="Equation.DSMT4">
                    <p:embed/>
                  </p:oleObj>
                </mc:Choice>
                <mc:Fallback>
                  <p:oleObj name="Equation" r:id="rId13" imgW="723586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2722"/>
                          <a:ext cx="986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404467"/>
                </p:ext>
              </p:extLst>
            </p:nvPr>
          </p:nvGraphicFramePr>
          <p:xfrm>
            <a:off x="3141" y="2722"/>
            <a:ext cx="911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2" name="Equation" r:id="rId15" imgW="672808" imgH="444307" progId="Equation.DSMT4">
                    <p:embed/>
                  </p:oleObj>
                </mc:Choice>
                <mc:Fallback>
                  <p:oleObj name="Equation" r:id="rId15" imgW="672808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2722"/>
                          <a:ext cx="911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2009146" y="5549708"/>
            <a:ext cx="6292850" cy="958850"/>
            <a:chOff x="839" y="3384"/>
            <a:chExt cx="3964" cy="604"/>
          </a:xfrm>
        </p:grpSpPr>
        <p:sp>
          <p:nvSpPr>
            <p:cNvPr id="15370" name="Text Box 24"/>
            <p:cNvSpPr txBox="1">
              <a:spLocks noChangeArrowheads="1"/>
            </p:cNvSpPr>
            <p:nvPr/>
          </p:nvSpPr>
          <p:spPr bwMode="auto">
            <a:xfrm>
              <a:off x="839" y="3521"/>
              <a:ext cx="39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同理得         </a:t>
              </a:r>
              <a:r>
                <a:rPr lang="zh-CN" altLang="en-US" sz="2800" b="1" dirty="0" smtClean="0"/>
                <a:t> 收敛</a:t>
              </a:r>
              <a:r>
                <a:rPr lang="zh-CN" altLang="en-US" sz="2800" b="1" dirty="0"/>
                <a:t>，可知原级数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1537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016421"/>
                </p:ext>
              </p:extLst>
            </p:nvPr>
          </p:nvGraphicFramePr>
          <p:xfrm>
            <a:off x="1583" y="3384"/>
            <a:ext cx="585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3" name="Equation" r:id="rId17" imgW="418918" imgH="431613" progId="Equation.DSMT4">
                    <p:embed/>
                  </p:oleObj>
                </mc:Choice>
                <mc:Fallback>
                  <p:oleObj name="Equation" r:id="rId17" imgW="418918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3384"/>
                          <a:ext cx="585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10939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/>
      <p:bldP spid="133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771629" y="1046292"/>
            <a:ext cx="99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由于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876113"/>
              </p:ext>
            </p:extLst>
          </p:nvPr>
        </p:nvGraphicFramePr>
        <p:xfrm>
          <a:off x="3683465" y="1854039"/>
          <a:ext cx="39417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1765080" imgH="419040" progId="Equation.DSMT4">
                  <p:embed/>
                </p:oleObj>
              </mc:Choice>
              <mc:Fallback>
                <p:oleObj name="Equation" r:id="rId3" imgW="1765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465" y="1854039"/>
                        <a:ext cx="39417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1760211" y="869752"/>
            <a:ext cx="5932486" cy="876301"/>
            <a:chOff x="204" y="401"/>
            <a:chExt cx="3737" cy="552"/>
          </a:xfrm>
        </p:grpSpPr>
        <p:sp>
          <p:nvSpPr>
            <p:cNvPr id="14349" name="Text Box 10"/>
            <p:cNvSpPr txBox="1">
              <a:spLocks noChangeArrowheads="1"/>
            </p:cNvSpPr>
            <p:nvPr/>
          </p:nvSpPr>
          <p:spPr bwMode="auto">
            <a:xfrm>
              <a:off x="204" y="534"/>
              <a:ext cx="11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解法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3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1435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345" y="401"/>
            <a:ext cx="259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Equation" r:id="rId5" imgW="1968480" imgH="419040" progId="Equation.DSMT4">
                    <p:embed/>
                  </p:oleObj>
                </mc:Choice>
                <mc:Fallback>
                  <p:oleObj name="Equation" r:id="rId5" imgW="19684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401"/>
                          <a:ext cx="259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921057" y="263842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而</a:t>
            </a:r>
            <a:endParaRPr lang="zh-CN" altLang="en-US" sz="2800" dirty="0"/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43543"/>
              </p:ext>
            </p:extLst>
          </p:nvPr>
        </p:nvGraphicFramePr>
        <p:xfrm>
          <a:off x="2751139" y="2950720"/>
          <a:ext cx="32908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7" imgW="1523880" imgH="444240" progId="Equation.DSMT4">
                  <p:embed/>
                </p:oleObj>
              </mc:Choice>
              <mc:Fallback>
                <p:oleObj name="Equation" r:id="rId7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9" y="2950720"/>
                        <a:ext cx="32908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1847852" y="4100614"/>
            <a:ext cx="4418016" cy="901700"/>
            <a:chOff x="567" y="2803"/>
            <a:chExt cx="2783" cy="568"/>
          </a:xfrm>
        </p:grpSpPr>
        <p:sp>
          <p:nvSpPr>
            <p:cNvPr id="14347" name="Text Box 14"/>
            <p:cNvSpPr txBox="1">
              <a:spLocks noChangeArrowheads="1"/>
            </p:cNvSpPr>
            <p:nvPr/>
          </p:nvSpPr>
          <p:spPr bwMode="auto">
            <a:xfrm>
              <a:off x="567" y="2931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由夹挤定理</a:t>
              </a:r>
              <a:r>
                <a:rPr lang="en-US" altLang="zh-CN" sz="2800" b="1" dirty="0" smtClean="0"/>
                <a:t>,</a:t>
              </a:r>
              <a:endParaRPr lang="en-US" altLang="zh-CN" sz="2800" dirty="0"/>
            </a:p>
          </p:txBody>
        </p:sp>
        <p:graphicFrame>
          <p:nvGraphicFramePr>
            <p:cNvPr id="1434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194851"/>
                </p:ext>
              </p:extLst>
            </p:nvPr>
          </p:nvGraphicFramePr>
          <p:xfrm>
            <a:off x="1932" y="2803"/>
            <a:ext cx="141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0" name="Equation" r:id="rId9" imgW="1015920" imgH="406080" progId="Equation.DSMT4">
                    <p:embed/>
                  </p:oleObj>
                </mc:Choice>
                <mc:Fallback>
                  <p:oleObj name="Equation" r:id="rId9" imgW="10159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803"/>
                          <a:ext cx="1418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1760211" y="5193358"/>
            <a:ext cx="7048501" cy="1033463"/>
            <a:chOff x="521" y="3269"/>
            <a:chExt cx="4440" cy="651"/>
          </a:xfrm>
        </p:grpSpPr>
        <p:sp>
          <p:nvSpPr>
            <p:cNvPr id="14345" name="Text Box 16"/>
            <p:cNvSpPr txBox="1">
              <a:spLocks noChangeArrowheads="1"/>
            </p:cNvSpPr>
            <p:nvPr/>
          </p:nvSpPr>
          <p:spPr bwMode="auto">
            <a:xfrm>
              <a:off x="521" y="3430"/>
              <a:ext cx="4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故由级数的</a:t>
              </a:r>
              <a:r>
                <a:rPr lang="zh-CN" altLang="en-US" sz="2800" b="1" dirty="0" smtClean="0"/>
                <a:t>比值判别</a:t>
              </a:r>
              <a:r>
                <a:rPr lang="zh-CN" altLang="en-US" sz="2800" b="1" dirty="0"/>
                <a:t>法知，级数        </a:t>
              </a:r>
              <a:r>
                <a:rPr lang="zh-CN" altLang="en-US" sz="2800" b="1" dirty="0" smtClean="0"/>
                <a:t>  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4346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738" y="3269"/>
            <a:ext cx="574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name="Equation" r:id="rId11" imgW="380835" imgH="431613" progId="Equation.DSMT4">
                    <p:embed/>
                  </p:oleObj>
                </mc:Choice>
                <mc:Fallback>
                  <p:oleObj name="Equation" r:id="rId11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3269"/>
                          <a:ext cx="574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49328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3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07832"/>
              </p:ext>
            </p:extLst>
          </p:nvPr>
        </p:nvGraphicFramePr>
        <p:xfrm>
          <a:off x="3382649" y="4604895"/>
          <a:ext cx="6611696" cy="102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3" imgW="2959100" imgH="457200" progId="Equation.DSMT4">
                  <p:embed/>
                </p:oleObj>
              </mc:Choice>
              <mc:Fallback>
                <p:oleObj name="Equation" r:id="rId3" imgW="2959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649" y="4604895"/>
                        <a:ext cx="6611696" cy="102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1373189" y="5549905"/>
            <a:ext cx="7232649" cy="903288"/>
            <a:chOff x="960" y="3368"/>
            <a:chExt cx="4556" cy="569"/>
          </a:xfrm>
        </p:grpSpPr>
        <p:graphicFrame>
          <p:nvGraphicFramePr>
            <p:cNvPr id="1640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31424"/>
                </p:ext>
              </p:extLst>
            </p:nvPr>
          </p:nvGraphicFramePr>
          <p:xfrm>
            <a:off x="960" y="3368"/>
            <a:ext cx="786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7" name="Equation" r:id="rId5" imgW="596900" imgH="431800" progId="Equation.DSMT4">
                    <p:embed/>
                  </p:oleObj>
                </mc:Choice>
                <mc:Fallback>
                  <p:oleObj name="Equation" r:id="rId5" imgW="5969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68"/>
                          <a:ext cx="786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Text Box 11"/>
            <p:cNvSpPr txBox="1">
              <a:spLocks noChangeArrowheads="1"/>
            </p:cNvSpPr>
            <p:nvPr/>
          </p:nvSpPr>
          <p:spPr bwMode="auto">
            <a:xfrm>
              <a:off x="1702" y="3469"/>
              <a:ext cx="38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收敛，故由比较审敛法，原级数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397526" y="194742"/>
            <a:ext cx="6242050" cy="1222375"/>
            <a:chOff x="703" y="-5"/>
            <a:chExt cx="3932" cy="770"/>
          </a:xfrm>
        </p:grpSpPr>
        <p:sp>
          <p:nvSpPr>
            <p:cNvPr id="16400" name="Text Box 12"/>
            <p:cNvSpPr txBox="1">
              <a:spLocks noChangeArrowheads="1"/>
            </p:cNvSpPr>
            <p:nvPr/>
          </p:nvSpPr>
          <p:spPr bwMode="auto">
            <a:xfrm>
              <a:off x="703" y="300"/>
              <a:ext cx="39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判别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级数                    的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收敛性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363424"/>
                </p:ext>
              </p:extLst>
            </p:nvPr>
          </p:nvGraphicFramePr>
          <p:xfrm>
            <a:off x="2332" y="-5"/>
            <a:ext cx="1097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8" name="Equation" r:id="rId7" imgW="850900" imgH="596900" progId="Equation.DSMT4">
                    <p:embed/>
                  </p:oleObj>
                </mc:Choice>
                <mc:Fallback>
                  <p:oleObj name="Equation" r:id="rId7" imgW="850900" imgH="596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-5"/>
                          <a:ext cx="1097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1306514" y="1133477"/>
            <a:ext cx="9683749" cy="1095376"/>
            <a:chOff x="-137" y="631"/>
            <a:chExt cx="6100" cy="690"/>
          </a:xfrm>
        </p:grpSpPr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-137" y="890"/>
              <a:ext cx="61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分析：此级数为正项级数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由                   的形式，利用比值</a:t>
              </a:r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874457"/>
                </p:ext>
              </p:extLst>
            </p:nvPr>
          </p:nvGraphicFramePr>
          <p:xfrm>
            <a:off x="2774" y="631"/>
            <a:ext cx="116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9" name="Equation" r:id="rId9" imgW="943087" imgH="552344" progId="Equation.DSMT4">
                    <p:embed/>
                  </p:oleObj>
                </mc:Choice>
                <mc:Fallback>
                  <p:oleObj name="Equation" r:id="rId9" imgW="943087" imgH="55234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631"/>
                          <a:ext cx="116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1306514" y="2202416"/>
            <a:ext cx="9523413" cy="1165227"/>
            <a:chOff x="-307" y="1157"/>
            <a:chExt cx="5999" cy="734"/>
          </a:xfrm>
        </p:grpSpPr>
        <p:sp>
          <p:nvSpPr>
            <p:cNvPr id="16396" name="Text Box 16"/>
            <p:cNvSpPr txBox="1">
              <a:spLocks noChangeArrowheads="1"/>
            </p:cNvSpPr>
            <p:nvPr/>
          </p:nvSpPr>
          <p:spPr bwMode="auto">
            <a:xfrm>
              <a:off x="-307" y="1428"/>
              <a:ext cx="59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法和根值法均不合适，由于           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可采用</a:t>
              </a:r>
              <a:r>
                <a:rPr lang="zh-CN" altLang="en-US" sz="2800" b="1" dirty="0" smtClean="0"/>
                <a:t>比较法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 </a:t>
              </a:r>
              <a:endParaRPr lang="zh-CN" altLang="en-US" sz="2800" dirty="0"/>
            </a:p>
          </p:txBody>
        </p:sp>
        <p:graphicFrame>
          <p:nvGraphicFramePr>
            <p:cNvPr id="1639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3818049"/>
                </p:ext>
              </p:extLst>
            </p:nvPr>
          </p:nvGraphicFramePr>
          <p:xfrm>
            <a:off x="2405" y="1157"/>
            <a:ext cx="1628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0" name="Equation" r:id="rId11" imgW="1295280" imgH="571320" progId="Equation.DSMT4">
                    <p:embed/>
                  </p:oleObj>
                </mc:Choice>
                <mc:Fallback>
                  <p:oleObj name="Equation" r:id="rId11" imgW="129528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1157"/>
                          <a:ext cx="1628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385094" y="3795325"/>
            <a:ext cx="4560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</a:rPr>
              <a:t>此级数为正项级数， 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81477"/>
              </p:ext>
            </p:extLst>
          </p:nvPr>
        </p:nvGraphicFramePr>
        <p:xfrm>
          <a:off x="5378179" y="3327398"/>
          <a:ext cx="2798762" cy="123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13" imgW="1295280" imgH="571320" progId="Equation.DSMT4">
                  <p:embed/>
                </p:oleObj>
              </mc:Choice>
              <mc:Fallback>
                <p:oleObj name="Equation" r:id="rId13" imgW="12952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179" y="3327398"/>
                        <a:ext cx="2798762" cy="1235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385094" y="4620669"/>
            <a:ext cx="1643063" cy="928688"/>
            <a:chOff x="567" y="2705"/>
            <a:chExt cx="1035" cy="585"/>
          </a:xfrm>
        </p:grpSpPr>
        <p:graphicFrame>
          <p:nvGraphicFramePr>
            <p:cNvPr id="1639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3592237"/>
                </p:ext>
              </p:extLst>
            </p:nvPr>
          </p:nvGraphicFramePr>
          <p:xfrm>
            <a:off x="869" y="2705"/>
            <a:ext cx="733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2" name="Equation" r:id="rId15" imgW="507780" imgH="406224" progId="Equation.DSMT4">
                    <p:embed/>
                  </p:oleObj>
                </mc:Choice>
                <mc:Fallback>
                  <p:oleObj name="Equation" r:id="rId15" imgW="50778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2705"/>
                          <a:ext cx="733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20"/>
            <p:cNvSpPr txBox="1">
              <a:spLocks noChangeArrowheads="1"/>
            </p:cNvSpPr>
            <p:nvPr/>
          </p:nvSpPr>
          <p:spPr bwMode="auto">
            <a:xfrm>
              <a:off x="567" y="2840"/>
              <a:ext cx="3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令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2190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1524001" y="584200"/>
            <a:ext cx="9540875" cy="844549"/>
            <a:chOff x="0" y="277"/>
            <a:chExt cx="6010" cy="532"/>
          </a:xfrm>
        </p:grpSpPr>
        <p:sp>
          <p:nvSpPr>
            <p:cNvPr id="17429" name="Text Box 7"/>
            <p:cNvSpPr txBox="1">
              <a:spLocks noChangeArrowheads="1"/>
            </p:cNvSpPr>
            <p:nvPr/>
          </p:nvSpPr>
          <p:spPr bwMode="auto">
            <a:xfrm>
              <a:off x="0" y="391"/>
              <a:ext cx="60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应用比较法判断一个正项级数       </a:t>
              </a:r>
              <a:r>
                <a:rPr lang="zh-CN" altLang="en-US" sz="2800" b="1" dirty="0" smtClean="0"/>
                <a:t> 的</a:t>
              </a:r>
              <a:r>
                <a:rPr lang="zh-CN" altLang="en-US" sz="2800" b="1" dirty="0"/>
                <a:t>敛散性，最关键</a:t>
              </a:r>
              <a:endParaRPr lang="zh-CN" altLang="en-US" sz="2800" dirty="0"/>
            </a:p>
          </p:txBody>
        </p:sp>
        <p:graphicFrame>
          <p:nvGraphicFramePr>
            <p:cNvPr id="174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507639"/>
                </p:ext>
              </p:extLst>
            </p:nvPr>
          </p:nvGraphicFramePr>
          <p:xfrm>
            <a:off x="3455" y="277"/>
            <a:ext cx="469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8" name="Equation" r:id="rId3" imgW="361816" imgH="409688" progId="Equation.DSMT4">
                    <p:embed/>
                  </p:oleObj>
                </mc:Choice>
                <mc:Fallback>
                  <p:oleObj name="Equation" r:id="rId3" imgW="361816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277"/>
                          <a:ext cx="469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24001" y="1425109"/>
            <a:ext cx="9180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问题是熟练掌握一批已知正项级数的敛散性（如几何级数，    </a:t>
            </a:r>
            <a:r>
              <a:rPr lang="zh-CN" altLang="en-US" sz="2800" dirty="0"/>
              <a:t> </a:t>
            </a:r>
          </a:p>
        </p:txBody>
      </p: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1613693" y="2152420"/>
            <a:ext cx="9361490" cy="557213"/>
            <a:chOff x="340" y="1506"/>
            <a:chExt cx="5897" cy="351"/>
          </a:xfrm>
        </p:grpSpPr>
        <p:graphicFrame>
          <p:nvGraphicFramePr>
            <p:cNvPr id="174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047212"/>
                </p:ext>
              </p:extLst>
            </p:nvPr>
          </p:nvGraphicFramePr>
          <p:xfrm>
            <a:off x="340" y="1594"/>
            <a:ext cx="37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9" name="Equation" r:id="rId5" imgW="266400" imgH="164880" progId="Equation.DSMT4">
                    <p:embed/>
                  </p:oleObj>
                </mc:Choice>
                <mc:Fallback>
                  <p:oleObj name="Equation" r:id="rId5" imgW="2664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594"/>
                          <a:ext cx="37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Text Box 11"/>
            <p:cNvSpPr txBox="1">
              <a:spLocks noChangeArrowheads="1"/>
            </p:cNvSpPr>
            <p:nvPr/>
          </p:nvSpPr>
          <p:spPr bwMode="auto">
            <a:xfrm>
              <a:off x="702" y="1525"/>
              <a:ext cx="55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级数等），然后根据     的特点，进行有针对性的放</a:t>
              </a:r>
              <a:r>
                <a:rPr lang="zh-CN" altLang="en-US" sz="2800" b="1" dirty="0" smtClean="0"/>
                <a:t>缩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742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769518"/>
                </p:ext>
              </p:extLst>
            </p:nvPr>
          </p:nvGraphicFramePr>
          <p:xfrm>
            <a:off x="2828" y="1506"/>
            <a:ext cx="26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0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1506"/>
                          <a:ext cx="26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1480482" y="2687674"/>
            <a:ext cx="5689600" cy="1042988"/>
            <a:chOff x="612" y="2182"/>
            <a:chExt cx="3584" cy="657"/>
          </a:xfrm>
        </p:grpSpPr>
        <p:sp>
          <p:nvSpPr>
            <p:cNvPr id="17424" name="Text Box 13"/>
            <p:cNvSpPr txBox="1">
              <a:spLocks noChangeArrowheads="1"/>
            </p:cNvSpPr>
            <p:nvPr/>
          </p:nvSpPr>
          <p:spPr bwMode="auto">
            <a:xfrm>
              <a:off x="612" y="2341"/>
              <a:ext cx="35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6】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判别级数     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 的收敛性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711993"/>
                </p:ext>
              </p:extLst>
            </p:nvPr>
          </p:nvGraphicFramePr>
          <p:xfrm>
            <a:off x="2385" y="2182"/>
            <a:ext cx="788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1" name="Equation" r:id="rId9" imgW="533169" imgH="444307" progId="Equation.DSMT4">
                    <p:embed/>
                  </p:oleObj>
                </mc:Choice>
                <mc:Fallback>
                  <p:oleObj name="Equation" r:id="rId9" imgW="533169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2182"/>
                          <a:ext cx="788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1524001" y="3649662"/>
            <a:ext cx="9180513" cy="974724"/>
            <a:chOff x="272" y="2869"/>
            <a:chExt cx="5783" cy="614"/>
          </a:xfrm>
        </p:grpSpPr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272" y="3067"/>
              <a:ext cx="57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分析：此级数为正项级数，               </a:t>
              </a:r>
              <a:r>
                <a:rPr lang="zh-CN" altLang="en-US" sz="2800" b="1" dirty="0" smtClean="0"/>
                <a:t>     由于     </a:t>
              </a:r>
              <a:r>
                <a:rPr lang="zh-CN" altLang="en-US" sz="2800" b="1" dirty="0"/>
                <a:t>中含有</a:t>
              </a:r>
              <a:endParaRPr lang="zh-CN" altLang="en-US" sz="2800" dirty="0"/>
            </a:p>
          </p:txBody>
        </p:sp>
        <p:graphicFrame>
          <p:nvGraphicFramePr>
            <p:cNvPr id="1742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5726138"/>
                </p:ext>
              </p:extLst>
            </p:nvPr>
          </p:nvGraphicFramePr>
          <p:xfrm>
            <a:off x="2933" y="2869"/>
            <a:ext cx="119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2" name="Equation" r:id="rId11" imgW="711000" imgH="419040" progId="Equation.DSMT4">
                    <p:embed/>
                  </p:oleObj>
                </mc:Choice>
                <mc:Fallback>
                  <p:oleObj name="Equation" r:id="rId11" imgW="711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2869"/>
                          <a:ext cx="119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105436"/>
                </p:ext>
              </p:extLst>
            </p:nvPr>
          </p:nvGraphicFramePr>
          <p:xfrm>
            <a:off x="4704" y="3067"/>
            <a:ext cx="29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" name="Equation" r:id="rId13" imgW="162082" imgH="209683" progId="Equation.DSMT4">
                    <p:embed/>
                  </p:oleObj>
                </mc:Choice>
                <mc:Fallback>
                  <p:oleObj name="Equation" r:id="rId13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67"/>
                          <a:ext cx="29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1613693" y="4676773"/>
            <a:ext cx="5561011" cy="523875"/>
            <a:chOff x="773" y="2886"/>
            <a:chExt cx="3503" cy="330"/>
          </a:xfrm>
        </p:grpSpPr>
        <p:sp>
          <p:nvSpPr>
            <p:cNvPr id="17419" name="Text Box 19"/>
            <p:cNvSpPr txBox="1">
              <a:spLocks noChangeArrowheads="1"/>
            </p:cNvSpPr>
            <p:nvPr/>
          </p:nvSpPr>
          <p:spPr bwMode="auto">
            <a:xfrm>
              <a:off x="1836" y="2886"/>
              <a:ext cx="2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可用</a:t>
              </a:r>
              <a:r>
                <a:rPr lang="zh-CN" altLang="en-US" sz="2800" b="1" dirty="0"/>
                <a:t>比值审敛</a:t>
              </a:r>
              <a:r>
                <a:rPr lang="zh-CN" altLang="en-US" sz="2800" b="1" dirty="0" smtClean="0"/>
                <a:t>法</a:t>
              </a:r>
              <a:r>
                <a:rPr lang="en-US" altLang="zh-CN" sz="2400" b="1" dirty="0" smtClean="0"/>
                <a:t>.</a:t>
              </a:r>
              <a:r>
                <a:rPr lang="zh-CN" altLang="en-US" sz="2400" dirty="0" smtClean="0"/>
                <a:t> </a:t>
              </a:r>
              <a:endParaRPr lang="zh-CN" altLang="en-US" sz="2400" dirty="0"/>
            </a:p>
          </p:txBody>
        </p:sp>
        <p:graphicFrame>
          <p:nvGraphicFramePr>
            <p:cNvPr id="1742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871067"/>
                </p:ext>
              </p:extLst>
            </p:nvPr>
          </p:nvGraphicFramePr>
          <p:xfrm>
            <a:off x="773" y="2886"/>
            <a:ext cx="101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name="Equation" r:id="rId15" imgW="647640" imgH="228600" progId="Equation.DSMT4">
                    <p:embed/>
                  </p:oleObj>
                </mc:Choice>
                <mc:Fallback>
                  <p:oleObj name="Equation" r:id="rId15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2886"/>
                          <a:ext cx="101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1613693" y="5250967"/>
            <a:ext cx="2778126" cy="901701"/>
            <a:chOff x="165" y="3037"/>
            <a:chExt cx="1750" cy="568"/>
          </a:xfrm>
        </p:grpSpPr>
        <p:sp>
          <p:nvSpPr>
            <p:cNvPr id="17417" name="Text Box 27"/>
            <p:cNvSpPr txBox="1">
              <a:spLocks noChangeArrowheads="1"/>
            </p:cNvSpPr>
            <p:nvPr/>
          </p:nvSpPr>
          <p:spPr bwMode="auto">
            <a:xfrm>
              <a:off x="165" y="3187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解：令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1741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517943"/>
                </p:ext>
              </p:extLst>
            </p:nvPr>
          </p:nvGraphicFramePr>
          <p:xfrm>
            <a:off x="952" y="3037"/>
            <a:ext cx="963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Equation" r:id="rId17" imgW="711000" imgH="419040" progId="Equation.DSMT4">
                    <p:embed/>
                  </p:oleObj>
                </mc:Choice>
                <mc:Fallback>
                  <p:oleObj name="Equation" r:id="rId17" imgW="711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037"/>
                          <a:ext cx="963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8275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10575"/>
              </p:ext>
            </p:extLst>
          </p:nvPr>
        </p:nvGraphicFramePr>
        <p:xfrm>
          <a:off x="2679700" y="3804681"/>
          <a:ext cx="2906191" cy="129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" name="Equation" r:id="rId3" imgW="1333500" imgH="596900" progId="Equation.DSMT4">
                  <p:embed/>
                </p:oleObj>
              </mc:Choice>
              <mc:Fallback>
                <p:oleObj name="Equation" r:id="rId3" imgW="1333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804681"/>
                        <a:ext cx="2906191" cy="1299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49168"/>
              </p:ext>
            </p:extLst>
          </p:nvPr>
        </p:nvGraphicFramePr>
        <p:xfrm>
          <a:off x="5829300" y="4051301"/>
          <a:ext cx="3219450" cy="58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3" name="Equation" r:id="rId5" imgW="1549400" imgH="279400" progId="Equation.DSMT4">
                  <p:embed/>
                </p:oleObj>
              </mc:Choice>
              <mc:Fallback>
                <p:oleObj name="Equation" r:id="rId5" imgW="1549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051301"/>
                        <a:ext cx="3219450" cy="581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662893" y="5026904"/>
            <a:ext cx="3169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所以，原级数</a:t>
            </a:r>
            <a:r>
              <a:rPr lang="zh-CN" altLang="en-US" sz="2800" b="1" dirty="0" smtClean="0"/>
              <a:t>发散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1662893" y="1912975"/>
            <a:ext cx="7369174" cy="523875"/>
            <a:chOff x="431" y="1162"/>
            <a:chExt cx="4642" cy="330"/>
          </a:xfrm>
        </p:grpSpPr>
        <p:sp>
          <p:nvSpPr>
            <p:cNvPr id="18452" name="Text Box 17"/>
            <p:cNvSpPr txBox="1">
              <a:spLocks noChangeArrowheads="1"/>
            </p:cNvSpPr>
            <p:nvPr/>
          </p:nvSpPr>
          <p:spPr bwMode="auto">
            <a:xfrm>
              <a:off x="431" y="1162"/>
              <a:ext cx="46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由比值审敛法，当          </a:t>
              </a:r>
              <a:r>
                <a:rPr lang="zh-CN" altLang="en-US" sz="2800" b="1" dirty="0" smtClean="0"/>
                <a:t>时</a:t>
              </a:r>
              <a:r>
                <a:rPr lang="zh-CN" altLang="en-US" sz="2800" b="1" dirty="0"/>
                <a:t>，原级数收敛；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1845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011839"/>
                </p:ext>
              </p:extLst>
            </p:nvPr>
          </p:nvGraphicFramePr>
          <p:xfrm>
            <a:off x="2299" y="1230"/>
            <a:ext cx="56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4" name="Equation" r:id="rId7" imgW="355446" imgH="139639" progId="Equation.DSMT4">
                    <p:embed/>
                  </p:oleObj>
                </mc:Choice>
                <mc:Fallback>
                  <p:oleObj name="Equation" r:id="rId7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1230"/>
                          <a:ext cx="56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4212046" y="2465425"/>
            <a:ext cx="4679950" cy="523875"/>
            <a:chOff x="1838" y="1480"/>
            <a:chExt cx="2948" cy="330"/>
          </a:xfrm>
        </p:grpSpPr>
        <p:sp>
          <p:nvSpPr>
            <p:cNvPr id="18450" name="Text Box 19"/>
            <p:cNvSpPr txBox="1">
              <a:spLocks noChangeArrowheads="1"/>
            </p:cNvSpPr>
            <p:nvPr/>
          </p:nvSpPr>
          <p:spPr bwMode="auto">
            <a:xfrm>
              <a:off x="1838" y="1480"/>
              <a:ext cx="2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时，原级数</a:t>
              </a:r>
              <a:r>
                <a:rPr lang="zh-CN" altLang="en-US" sz="2800" b="1" dirty="0" smtClean="0"/>
                <a:t>发散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1845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604471"/>
                </p:ext>
              </p:extLst>
            </p:nvPr>
          </p:nvGraphicFramePr>
          <p:xfrm>
            <a:off x="2130" y="1543"/>
            <a:ext cx="53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5" name="Equation" r:id="rId9" imgW="355446" imgH="139639" progId="Equation.DSMT4">
                    <p:embed/>
                  </p:oleObj>
                </mc:Choice>
                <mc:Fallback>
                  <p:oleObj name="Equation" r:id="rId9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1543"/>
                          <a:ext cx="53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1635919" y="2906713"/>
            <a:ext cx="7940675" cy="989013"/>
            <a:chOff x="657" y="2039"/>
            <a:chExt cx="5002" cy="623"/>
          </a:xfrm>
        </p:grpSpPr>
        <p:sp>
          <p:nvSpPr>
            <p:cNvPr id="18447" name="Text Box 21"/>
            <p:cNvSpPr txBox="1">
              <a:spLocks noChangeArrowheads="1"/>
            </p:cNvSpPr>
            <p:nvPr/>
          </p:nvSpPr>
          <p:spPr bwMode="auto">
            <a:xfrm>
              <a:off x="657" y="2160"/>
              <a:ext cx="50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时，               </a:t>
              </a:r>
              <a:r>
                <a:rPr lang="zh-CN" altLang="en-US" sz="2800" b="1" dirty="0" smtClean="0"/>
                <a:t> 比值</a:t>
              </a:r>
              <a:r>
                <a:rPr lang="zh-CN" altLang="en-US" sz="2800" b="1" dirty="0"/>
                <a:t>审敛法失效，注意到 </a:t>
              </a:r>
            </a:p>
          </p:txBody>
        </p:sp>
        <p:graphicFrame>
          <p:nvGraphicFramePr>
            <p:cNvPr id="1844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956157"/>
                </p:ext>
              </p:extLst>
            </p:nvPr>
          </p:nvGraphicFramePr>
          <p:xfrm>
            <a:off x="952" y="2235"/>
            <a:ext cx="57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6" name="Equation" r:id="rId11" imgW="355446" imgH="139639" progId="Equation.DSMT4">
                    <p:embed/>
                  </p:oleObj>
                </mc:Choice>
                <mc:Fallback>
                  <p:oleObj name="Equation" r:id="rId11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235"/>
                          <a:ext cx="57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3102"/>
                </p:ext>
              </p:extLst>
            </p:nvPr>
          </p:nvGraphicFramePr>
          <p:xfrm>
            <a:off x="1890" y="2039"/>
            <a:ext cx="106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7" name="Equation" r:id="rId13" imgW="761669" imgH="444307" progId="Equation.DSMT4">
                    <p:embed/>
                  </p:oleObj>
                </mc:Choice>
                <mc:Fallback>
                  <p:oleObj name="Equation" r:id="rId13" imgW="761669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039"/>
                          <a:ext cx="1067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1635919" y="5604878"/>
            <a:ext cx="9209088" cy="582613"/>
            <a:chOff x="498" y="3548"/>
            <a:chExt cx="5801" cy="367"/>
          </a:xfrm>
        </p:grpSpPr>
        <p:sp>
          <p:nvSpPr>
            <p:cNvPr id="18444" name="Text Box 25"/>
            <p:cNvSpPr txBox="1">
              <a:spLocks noChangeArrowheads="1"/>
            </p:cNvSpPr>
            <p:nvPr/>
          </p:nvSpPr>
          <p:spPr bwMode="auto">
            <a:xfrm>
              <a:off x="498" y="3566"/>
              <a:ext cx="58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注：在级数一般项    中，若含有形如                  的因子时，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1844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085859"/>
                </p:ext>
              </p:extLst>
            </p:nvPr>
          </p:nvGraphicFramePr>
          <p:xfrm>
            <a:off x="2333" y="3548"/>
            <a:ext cx="26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Equation" r:id="rId15" imgW="162082" imgH="209683" progId="Equation.DSMT4">
                    <p:embed/>
                  </p:oleObj>
                </mc:Choice>
                <mc:Fallback>
                  <p:oleObj name="Equation" r:id="rId15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548"/>
                          <a:ext cx="26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950421"/>
                </p:ext>
              </p:extLst>
            </p:nvPr>
          </p:nvGraphicFramePr>
          <p:xfrm>
            <a:off x="4216" y="3573"/>
            <a:ext cx="105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Equation" r:id="rId17" imgW="790687" imgH="209683" progId="Equation.DSMT4">
                    <p:embed/>
                  </p:oleObj>
                </mc:Choice>
                <mc:Fallback>
                  <p:oleObj name="Equation" r:id="rId17" imgW="790687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573"/>
                          <a:ext cx="105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584711" y="6125617"/>
            <a:ext cx="3840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适于使用比值审敛</a:t>
            </a:r>
            <a:r>
              <a:rPr lang="zh-CN" altLang="en-US" sz="2800" b="1" dirty="0" smtClean="0"/>
              <a:t>法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51285"/>
              </p:ext>
            </p:extLst>
          </p:nvPr>
        </p:nvGraphicFramePr>
        <p:xfrm>
          <a:off x="2185922" y="301479"/>
          <a:ext cx="3673134" cy="166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19" imgW="1816100" imgH="825500" progId="Equation.DSMT4">
                  <p:embed/>
                </p:oleObj>
              </mc:Choice>
              <mc:Fallback>
                <p:oleObj name="Equation" r:id="rId19" imgW="18161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22" y="301479"/>
                        <a:ext cx="3673134" cy="1669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3368"/>
              </p:ext>
            </p:extLst>
          </p:nvPr>
        </p:nvGraphicFramePr>
        <p:xfrm>
          <a:off x="5829300" y="688711"/>
          <a:ext cx="4460330" cy="127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Equation" r:id="rId21" imgW="2209800" imgH="635000" progId="Equation.DSMT4">
                  <p:embed/>
                </p:oleObj>
              </mc:Choice>
              <mc:Fallback>
                <p:oleObj name="Equation" r:id="rId21" imgW="2209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688711"/>
                        <a:ext cx="4460330" cy="127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770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  <p:bldP spid="164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74200"/>
              </p:ext>
            </p:extLst>
          </p:nvPr>
        </p:nvGraphicFramePr>
        <p:xfrm>
          <a:off x="2426791" y="3649815"/>
          <a:ext cx="6957592" cy="100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3" imgW="3263900" imgH="469900" progId="Equation.DSMT4">
                  <p:embed/>
                </p:oleObj>
              </mc:Choice>
              <mc:Fallback>
                <p:oleObj name="Equation" r:id="rId3" imgW="3263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791" y="3649815"/>
                        <a:ext cx="6957592" cy="1001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16366" y="4695670"/>
            <a:ext cx="4972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故由根值审敛法，原级数</a:t>
            </a:r>
            <a:r>
              <a:rPr lang="zh-CN" altLang="en-US" sz="2800" b="1" dirty="0" smtClean="0"/>
              <a:t>收敛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1776414" y="350839"/>
            <a:ext cx="6264275" cy="914400"/>
            <a:chOff x="68" y="130"/>
            <a:chExt cx="3946" cy="576"/>
          </a:xfrm>
        </p:grpSpPr>
        <p:sp>
          <p:nvSpPr>
            <p:cNvPr id="19478" name="Rectangle 10"/>
            <p:cNvSpPr>
              <a:spLocks noChangeArrowheads="1"/>
            </p:cNvSpPr>
            <p:nvPr/>
          </p:nvSpPr>
          <p:spPr bwMode="auto">
            <a:xfrm>
              <a:off x="68" y="251"/>
              <a:ext cx="39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 </a:t>
              </a:r>
              <a:r>
                <a:rPr lang="zh-CN" altLang="en-US" sz="2800" b="1" dirty="0" smtClean="0"/>
                <a:t>判断</a:t>
              </a:r>
              <a:r>
                <a:rPr lang="zh-CN" altLang="en-US" sz="2800" b="1" dirty="0"/>
                <a:t>级数                    的敛散性</a:t>
              </a:r>
              <a:r>
                <a:rPr lang="en-US" altLang="zh-CN" sz="2800" b="1" dirty="0"/>
                <a:t>.</a:t>
              </a:r>
              <a:r>
                <a:rPr lang="en-US" altLang="zh-CN" sz="2400" dirty="0"/>
                <a:t> </a:t>
              </a:r>
            </a:p>
          </p:txBody>
        </p:sp>
        <p:graphicFrame>
          <p:nvGraphicFramePr>
            <p:cNvPr id="1947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794288"/>
                </p:ext>
              </p:extLst>
            </p:nvPr>
          </p:nvGraphicFramePr>
          <p:xfrm>
            <a:off x="1599" y="130"/>
            <a:ext cx="123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7" name="Equation" r:id="rId5" imgW="965200" imgH="444500" progId="Equation.DSMT4">
                    <p:embed/>
                  </p:oleObj>
                </mc:Choice>
                <mc:Fallback>
                  <p:oleObj name="Equation" r:id="rId5" imgW="9652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130"/>
                          <a:ext cx="123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0511" name="Group 31"/>
          <p:cNvGrpSpPr>
            <a:grpSpLocks/>
          </p:cNvGrpSpPr>
          <p:nvPr/>
        </p:nvGrpSpPr>
        <p:grpSpPr bwMode="auto">
          <a:xfrm>
            <a:off x="1708732" y="1364130"/>
            <a:ext cx="8776388" cy="900128"/>
            <a:chOff x="476" y="596"/>
            <a:chExt cx="4672" cy="519"/>
          </a:xfrm>
        </p:grpSpPr>
        <p:sp>
          <p:nvSpPr>
            <p:cNvPr id="19475" name="Rectangle 13"/>
            <p:cNvSpPr>
              <a:spLocks noChangeArrowheads="1"/>
            </p:cNvSpPr>
            <p:nvPr/>
          </p:nvSpPr>
          <p:spPr bwMode="auto">
            <a:xfrm>
              <a:off x="476" y="731"/>
              <a:ext cx="467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分析：此级数为正项级数</a:t>
              </a:r>
              <a:r>
                <a:rPr lang="zh-CN" altLang="en-US" sz="2800" dirty="0"/>
                <a:t>                           </a:t>
              </a:r>
              <a:r>
                <a:rPr lang="zh-CN" altLang="en-US" sz="2800" dirty="0" smtClean="0"/>
                <a:t>  </a:t>
              </a:r>
              <a:r>
                <a:rPr lang="en-US" altLang="zh-CN" sz="2800" b="1" dirty="0" smtClean="0"/>
                <a:t> </a:t>
              </a:r>
              <a:r>
                <a:rPr lang="zh-CN" altLang="en-US" sz="2800" b="1" dirty="0"/>
                <a:t>由于    中</a:t>
              </a:r>
            </a:p>
          </p:txBody>
        </p:sp>
        <p:graphicFrame>
          <p:nvGraphicFramePr>
            <p:cNvPr id="1947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842473"/>
                </p:ext>
              </p:extLst>
            </p:nvPr>
          </p:nvGraphicFramePr>
          <p:xfrm>
            <a:off x="2801" y="596"/>
            <a:ext cx="123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" name="Equation" r:id="rId7" imgW="1054080" imgH="431640" progId="Equation.DSMT4">
                    <p:embed/>
                  </p:oleObj>
                </mc:Choice>
                <mc:Fallback>
                  <p:oleObj name="Equation" r:id="rId7" imgW="1054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596"/>
                          <a:ext cx="1230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516878"/>
                </p:ext>
              </p:extLst>
            </p:nvPr>
          </p:nvGraphicFramePr>
          <p:xfrm>
            <a:off x="4562" y="725"/>
            <a:ext cx="24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" name="Equation" r:id="rId9" imgW="171405" imgH="209683" progId="Equation.DSMT4">
                    <p:embed/>
                  </p:oleObj>
                </mc:Choice>
                <mc:Fallback>
                  <p:oleObj name="Equation" r:id="rId9" imgW="171405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725"/>
                          <a:ext cx="24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708732" y="2910075"/>
            <a:ext cx="4251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解：此级数为正项级数，</a:t>
            </a:r>
            <a:r>
              <a:rPr lang="zh-CN" altLang="en-US" sz="2800" dirty="0"/>
              <a:t> </a:t>
            </a:r>
          </a:p>
        </p:txBody>
      </p:sp>
      <p:sp>
        <p:nvSpPr>
          <p:cNvPr id="19466" name="Rectangle 23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53174"/>
              </p:ext>
            </p:extLst>
          </p:nvPr>
        </p:nvGraphicFramePr>
        <p:xfrm>
          <a:off x="5662614" y="2655512"/>
          <a:ext cx="2727104" cy="94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11" imgW="1266892" imgH="428685" progId="Equation.DSMT4">
                  <p:embed/>
                </p:oleObj>
              </mc:Choice>
              <mc:Fallback>
                <p:oleObj name="Equation" r:id="rId11" imgW="1266892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4" y="2655512"/>
                        <a:ext cx="2727104" cy="94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1708741" y="5216247"/>
            <a:ext cx="9064036" cy="1384301"/>
            <a:chOff x="616" y="3209"/>
            <a:chExt cx="4808" cy="872"/>
          </a:xfrm>
        </p:grpSpPr>
        <p:sp>
          <p:nvSpPr>
            <p:cNvPr id="19472" name="Rectangle 25"/>
            <p:cNvSpPr>
              <a:spLocks noChangeArrowheads="1"/>
            </p:cNvSpPr>
            <p:nvPr/>
          </p:nvSpPr>
          <p:spPr bwMode="auto">
            <a:xfrm>
              <a:off x="616" y="3209"/>
              <a:ext cx="4808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注：在级数一般项</a:t>
              </a:r>
              <a:r>
                <a:rPr lang="zh-CN" altLang="en-US" sz="2800" dirty="0"/>
                <a:t>      </a:t>
              </a:r>
              <a:r>
                <a:rPr lang="zh-CN" altLang="en-US" sz="2800" b="1" dirty="0"/>
                <a:t>中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若含有    次方时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适于使用根值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       审敛</a:t>
              </a:r>
              <a:r>
                <a:rPr lang="zh-CN" altLang="en-US" sz="2800" b="1" dirty="0" smtClean="0"/>
                <a:t>法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947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969957"/>
                </p:ext>
              </p:extLst>
            </p:nvPr>
          </p:nvGraphicFramePr>
          <p:xfrm>
            <a:off x="2200" y="335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" name="Equation" r:id="rId13" imgW="171405" imgH="209683" progId="Equation.DSMT4">
                    <p:embed/>
                  </p:oleObj>
                </mc:Choice>
                <mc:Fallback>
                  <p:oleObj name="Equation" r:id="rId13" imgW="171405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35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010662"/>
                </p:ext>
              </p:extLst>
            </p:nvPr>
          </p:nvGraphicFramePr>
          <p:xfrm>
            <a:off x="3280" y="3404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2" name="Equation" r:id="rId15" imgW="104708" imgH="123659" progId="Equation.DSMT4">
                    <p:embed/>
                  </p:oleObj>
                </mc:Choice>
                <mc:Fallback>
                  <p:oleObj name="Equation" r:id="rId15" imgW="104708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3404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1701801" y="2226815"/>
            <a:ext cx="5010151" cy="523876"/>
            <a:chOff x="1247" y="1278"/>
            <a:chExt cx="3156" cy="330"/>
          </a:xfrm>
        </p:grpSpPr>
        <p:sp>
          <p:nvSpPr>
            <p:cNvPr id="19470" name="Rectangle 20"/>
            <p:cNvSpPr>
              <a:spLocks noChangeArrowheads="1"/>
            </p:cNvSpPr>
            <p:nvPr/>
          </p:nvSpPr>
          <p:spPr bwMode="auto">
            <a:xfrm>
              <a:off x="1247" y="1278"/>
              <a:ext cx="31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含有    次方，可用根值审敛</a:t>
              </a:r>
              <a:r>
                <a:rPr lang="zh-CN" altLang="en-US" sz="2800" b="1" dirty="0" smtClean="0"/>
                <a:t>法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947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12898"/>
                </p:ext>
              </p:extLst>
            </p:nvPr>
          </p:nvGraphicFramePr>
          <p:xfrm>
            <a:off x="1746" y="1320"/>
            <a:ext cx="21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" name="Equation" r:id="rId17" imgW="104708" imgH="123659" progId="Equation.DSMT4">
                    <p:embed/>
                  </p:oleObj>
                </mc:Choice>
                <mc:Fallback>
                  <p:oleObj name="Equation" r:id="rId17" imgW="104708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320"/>
                          <a:ext cx="21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435201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5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1708732" y="385760"/>
            <a:ext cx="8607426" cy="1425576"/>
            <a:chOff x="434" y="288"/>
            <a:chExt cx="5422" cy="898"/>
          </a:xfrm>
        </p:grpSpPr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34" y="314"/>
              <a:ext cx="542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  </a:t>
              </a:r>
              <a:r>
                <a:rPr lang="zh-CN" altLang="en-US" sz="2800" b="1" dirty="0" smtClean="0"/>
                <a:t>判断</a:t>
              </a:r>
              <a:r>
                <a:rPr lang="zh-CN" altLang="en-US" sz="2800" b="1" dirty="0"/>
                <a:t>级数              收敛？如果收敛，是条件收敛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  还是绝对收敛？   </a:t>
              </a:r>
            </a:p>
          </p:txBody>
        </p:sp>
        <p:graphicFrame>
          <p:nvGraphicFramePr>
            <p:cNvPr id="2050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45043"/>
                </p:ext>
              </p:extLst>
            </p:nvPr>
          </p:nvGraphicFramePr>
          <p:xfrm>
            <a:off x="1887" y="288"/>
            <a:ext cx="99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2" name="Equation" r:id="rId3" imgW="812447" imgH="444307" progId="Equation.DSMT4">
                    <p:embed/>
                  </p:oleObj>
                </mc:Choice>
                <mc:Fallback>
                  <p:oleObj name="Equation" r:id="rId3" imgW="812447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288"/>
                          <a:ext cx="99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1653080" y="1606551"/>
            <a:ext cx="8988425" cy="1314452"/>
            <a:chOff x="525" y="919"/>
            <a:chExt cx="5662" cy="828"/>
          </a:xfrm>
        </p:grpSpPr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>
              <a:off x="525" y="1037"/>
              <a:ext cx="5662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分析：本题中，                为交错级数，可采用莱布尼兹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定理判别</a:t>
              </a:r>
              <a:r>
                <a:rPr lang="zh-CN" altLang="en-US" sz="2800" b="1" dirty="0" smtClean="0"/>
                <a:t>法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049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857484"/>
                </p:ext>
              </p:extLst>
            </p:nvPr>
          </p:nvGraphicFramePr>
          <p:xfrm>
            <a:off x="2043" y="919"/>
            <a:ext cx="110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3" name="Equation" r:id="rId5" imgW="809692" imgH="400010" progId="Equation.DSMT4">
                    <p:embed/>
                  </p:oleObj>
                </mc:Choice>
                <mc:Fallback>
                  <p:oleObj name="Equation" r:id="rId5" imgW="809692" imgH="4000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919"/>
                          <a:ext cx="110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1" name="Group 37"/>
          <p:cNvGrpSpPr>
            <a:grpSpLocks/>
          </p:cNvGrpSpPr>
          <p:nvPr/>
        </p:nvGrpSpPr>
        <p:grpSpPr bwMode="auto">
          <a:xfrm>
            <a:off x="1708732" y="2439988"/>
            <a:ext cx="8924343" cy="1384300"/>
            <a:chOff x="522" y="1426"/>
            <a:chExt cx="5216" cy="872"/>
          </a:xfrm>
        </p:grpSpPr>
        <p:sp>
          <p:nvSpPr>
            <p:cNvPr id="20495" name="Rectangle 22"/>
            <p:cNvSpPr>
              <a:spLocks noChangeArrowheads="1"/>
            </p:cNvSpPr>
            <p:nvPr/>
          </p:nvSpPr>
          <p:spPr bwMode="auto">
            <a:xfrm>
              <a:off x="522" y="1426"/>
              <a:ext cx="521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解：此级数为交错级数，因为</a:t>
              </a:r>
              <a:r>
                <a:rPr lang="zh-CN" altLang="en-US" sz="2800" dirty="0"/>
                <a:t>   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而      发散</a:t>
              </a:r>
              <a:r>
                <a:rPr lang="en-US" altLang="zh-CN" sz="2800" b="1" dirty="0"/>
                <a:t>,</a:t>
              </a:r>
            </a:p>
          </p:txBody>
        </p:sp>
        <p:graphicFrame>
          <p:nvGraphicFramePr>
            <p:cNvPr id="2049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166301"/>
                </p:ext>
              </p:extLst>
            </p:nvPr>
          </p:nvGraphicFramePr>
          <p:xfrm>
            <a:off x="3265" y="1610"/>
            <a:ext cx="997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4" name="Equation" r:id="rId7" imgW="787058" imgH="406224" progId="Equation.DSMT4">
                    <p:embed/>
                  </p:oleObj>
                </mc:Choice>
                <mc:Fallback>
                  <p:oleObj name="Equation" r:id="rId7" imgW="787058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610"/>
                          <a:ext cx="997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7042010"/>
                </p:ext>
              </p:extLst>
            </p:nvPr>
          </p:nvGraphicFramePr>
          <p:xfrm>
            <a:off x="4566" y="1647"/>
            <a:ext cx="45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5" name="Equation" r:id="rId9" imgW="393529" imgH="431613" progId="Equation.DSMT4">
                    <p:embed/>
                  </p:oleObj>
                </mc:Choice>
                <mc:Fallback>
                  <p:oleObj name="Equation" r:id="rId9" imgW="3935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1647"/>
                          <a:ext cx="45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Rectangle 2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1859734" y="4618298"/>
            <a:ext cx="3808413" cy="523875"/>
            <a:chOff x="590" y="2515"/>
            <a:chExt cx="2399" cy="330"/>
          </a:xfrm>
        </p:grpSpPr>
        <p:sp>
          <p:nvSpPr>
            <p:cNvPr id="20493" name="Text Box 9"/>
            <p:cNvSpPr txBox="1">
              <a:spLocks noChangeArrowheads="1"/>
            </p:cNvSpPr>
            <p:nvPr/>
          </p:nvSpPr>
          <p:spPr bwMode="auto">
            <a:xfrm>
              <a:off x="930" y="2515"/>
              <a:ext cx="20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原级数非绝对收敛</a:t>
              </a:r>
              <a:r>
                <a:rPr lang="en-US" altLang="zh-CN" sz="2800" b="1" dirty="0"/>
                <a:t>.</a:t>
              </a:r>
              <a:r>
                <a:rPr lang="en-US" altLang="zh-CN" sz="2800" dirty="0"/>
                <a:t> </a:t>
              </a:r>
            </a:p>
          </p:txBody>
        </p:sp>
        <p:graphicFrame>
          <p:nvGraphicFramePr>
            <p:cNvPr id="20494" name="Object 29"/>
            <p:cNvGraphicFramePr>
              <a:graphicFrameLocks noChangeAspect="1"/>
            </p:cNvGraphicFramePr>
            <p:nvPr/>
          </p:nvGraphicFramePr>
          <p:xfrm>
            <a:off x="590" y="2574"/>
            <a:ext cx="20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6" name="Equation" r:id="rId11" imgW="139518" imgH="126835" progId="Equation.DSMT4">
                    <p:embed/>
                  </p:oleObj>
                </mc:Choice>
                <mc:Fallback>
                  <p:oleObj name="Equation" r:id="rId11" imgW="139518" imgH="126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2574"/>
                          <a:ext cx="203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4" name="Group 40"/>
          <p:cNvGrpSpPr>
            <a:grpSpLocks/>
          </p:cNvGrpSpPr>
          <p:nvPr/>
        </p:nvGrpSpPr>
        <p:grpSpPr bwMode="auto">
          <a:xfrm>
            <a:off x="1859734" y="5182116"/>
            <a:ext cx="7141254" cy="954088"/>
            <a:chOff x="385" y="2729"/>
            <a:chExt cx="3901" cy="601"/>
          </a:xfrm>
        </p:grpSpPr>
        <p:sp>
          <p:nvSpPr>
            <p:cNvPr id="20491" name="Rectangle 31"/>
            <p:cNvSpPr>
              <a:spLocks noChangeArrowheads="1"/>
            </p:cNvSpPr>
            <p:nvPr/>
          </p:nvSpPr>
          <p:spPr bwMode="auto">
            <a:xfrm>
              <a:off x="385" y="2729"/>
              <a:ext cx="390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因为</a:t>
              </a:r>
              <a:r>
                <a:rPr lang="zh-CN" altLang="en-US" sz="2800" dirty="0"/>
                <a:t>              </a:t>
              </a:r>
              <a:r>
                <a:rPr lang="zh-CN" altLang="en-US" sz="2800" b="1" dirty="0"/>
                <a:t>为交错级数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由莱布尼玆定理</a:t>
              </a:r>
            </a:p>
          </p:txBody>
        </p:sp>
        <p:graphicFrame>
          <p:nvGraphicFramePr>
            <p:cNvPr id="20492" name="Object 32"/>
            <p:cNvGraphicFramePr>
              <a:graphicFrameLocks noChangeAspect="1"/>
            </p:cNvGraphicFramePr>
            <p:nvPr/>
          </p:nvGraphicFramePr>
          <p:xfrm>
            <a:off x="748" y="2786"/>
            <a:ext cx="90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7" name="Equation" r:id="rId13" imgW="812447" imgH="444307" progId="Equation.DSMT4">
                    <p:embed/>
                  </p:oleObj>
                </mc:Choice>
                <mc:Fallback>
                  <p:oleObj name="Equation" r:id="rId13" imgW="812447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786"/>
                          <a:ext cx="90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2" name="Group 38"/>
          <p:cNvGrpSpPr>
            <a:grpSpLocks/>
          </p:cNvGrpSpPr>
          <p:nvPr/>
        </p:nvGrpSpPr>
        <p:grpSpPr bwMode="auto">
          <a:xfrm>
            <a:off x="1708732" y="3575309"/>
            <a:ext cx="6610351" cy="952501"/>
            <a:chOff x="519" y="2028"/>
            <a:chExt cx="4164" cy="600"/>
          </a:xfrm>
        </p:grpSpPr>
        <p:sp>
          <p:nvSpPr>
            <p:cNvPr id="20489" name="Rectangle 35"/>
            <p:cNvSpPr>
              <a:spLocks noChangeArrowheads="1"/>
            </p:cNvSpPr>
            <p:nvPr/>
          </p:nvSpPr>
          <p:spPr bwMode="auto">
            <a:xfrm>
              <a:off x="519" y="2069"/>
              <a:ext cx="41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由比较审敛法知                                发散</a:t>
              </a:r>
            </a:p>
          </p:txBody>
        </p:sp>
        <p:graphicFrame>
          <p:nvGraphicFramePr>
            <p:cNvPr id="2049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742251"/>
                </p:ext>
              </p:extLst>
            </p:nvPr>
          </p:nvGraphicFramePr>
          <p:xfrm>
            <a:off x="2181" y="2028"/>
            <a:ext cx="202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8" name="Equation" r:id="rId14" imgW="1637589" imgH="482391" progId="Equation.DSMT4">
                    <p:embed/>
                  </p:oleObj>
                </mc:Choice>
                <mc:Fallback>
                  <p:oleObj name="Equation" r:id="rId14" imgW="1637589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2028"/>
                          <a:ext cx="202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4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212900"/>
              </p:ext>
            </p:extLst>
          </p:nvPr>
        </p:nvGraphicFramePr>
        <p:xfrm>
          <a:off x="2548119" y="2469789"/>
          <a:ext cx="3946067" cy="9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Equation" r:id="rId3" imgW="1612900" imgH="406400" progId="Equation.DSMT4">
                  <p:embed/>
                </p:oleObj>
              </mc:Choice>
              <mc:Fallback>
                <p:oleObj name="Equation" r:id="rId3" imgW="1612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119" y="2469789"/>
                        <a:ext cx="3946067" cy="9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248728"/>
              </p:ext>
            </p:extLst>
          </p:nvPr>
        </p:nvGraphicFramePr>
        <p:xfrm>
          <a:off x="2053281" y="4799845"/>
          <a:ext cx="6481121" cy="90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5" imgW="3098800" imgH="431800" progId="Equation.DSMT4">
                  <p:embed/>
                </p:oleObj>
              </mc:Choice>
              <mc:Fallback>
                <p:oleObj name="Equation" r:id="rId5" imgW="3098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281" y="4799845"/>
                        <a:ext cx="6481121" cy="902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837509" y="5709937"/>
            <a:ext cx="7497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所以此交错级数收敛，故原级数是条件收敛。 </a:t>
            </a:r>
          </a:p>
        </p:txBody>
      </p:sp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1837509" y="3162301"/>
            <a:ext cx="7427141" cy="909638"/>
            <a:chOff x="612" y="1418"/>
            <a:chExt cx="4264" cy="573"/>
          </a:xfrm>
        </p:grpSpPr>
        <p:sp>
          <p:nvSpPr>
            <p:cNvPr id="21522" name="Text Box 10"/>
            <p:cNvSpPr txBox="1">
              <a:spLocks noChangeArrowheads="1"/>
            </p:cNvSpPr>
            <p:nvPr/>
          </p:nvSpPr>
          <p:spPr bwMode="auto">
            <a:xfrm>
              <a:off x="612" y="1579"/>
              <a:ext cx="42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所以       </a:t>
              </a:r>
              <a:r>
                <a:rPr lang="zh-CN" altLang="en-US" sz="2800" b="1" dirty="0" smtClean="0"/>
                <a:t> 在           上</a:t>
              </a:r>
              <a:r>
                <a:rPr lang="zh-CN" altLang="en-US" sz="2800" b="1" dirty="0"/>
                <a:t>单增，即             </a:t>
              </a:r>
              <a:r>
                <a:rPr lang="zh-CN" altLang="en-US" sz="2800" b="1" dirty="0" smtClean="0"/>
                <a:t> 单</a:t>
              </a:r>
              <a:r>
                <a:rPr lang="zh-CN" altLang="en-US" sz="2800" b="1" dirty="0"/>
                <a:t>减 ，</a:t>
              </a:r>
            </a:p>
          </p:txBody>
        </p:sp>
        <p:graphicFrame>
          <p:nvGraphicFramePr>
            <p:cNvPr id="215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070141"/>
                </p:ext>
              </p:extLst>
            </p:nvPr>
          </p:nvGraphicFramePr>
          <p:xfrm>
            <a:off x="1060" y="1610"/>
            <a:ext cx="51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1" name="Equation" r:id="rId7" imgW="368140" imgH="203112" progId="Equation.DSMT4">
                    <p:embed/>
                  </p:oleObj>
                </mc:Choice>
                <mc:Fallback>
                  <p:oleObj name="Equation" r:id="rId7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1610"/>
                          <a:ext cx="51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329227"/>
                </p:ext>
              </p:extLst>
            </p:nvPr>
          </p:nvGraphicFramePr>
          <p:xfrm>
            <a:off x="1662" y="1610"/>
            <a:ext cx="72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2" name="Equation" r:id="rId9" imgW="520474" imgH="203112" progId="Equation.DSMT4">
                    <p:embed/>
                  </p:oleObj>
                </mc:Choice>
                <mc:Fallback>
                  <p:oleObj name="Equation" r:id="rId9" imgW="52047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1610"/>
                          <a:ext cx="72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176425"/>
                </p:ext>
              </p:extLst>
            </p:nvPr>
          </p:nvGraphicFramePr>
          <p:xfrm>
            <a:off x="3387" y="1418"/>
            <a:ext cx="77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3" name="Equation" r:id="rId11" imgW="545626" imgH="406048" progId="Equation.DSMT4">
                    <p:embed/>
                  </p:oleObj>
                </mc:Choice>
                <mc:Fallback>
                  <p:oleObj name="Equation" r:id="rId11" imgW="545626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1418"/>
                          <a:ext cx="770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1837509" y="3914776"/>
            <a:ext cx="4392613" cy="849313"/>
            <a:chOff x="612" y="2031"/>
            <a:chExt cx="2767" cy="535"/>
          </a:xfrm>
        </p:grpSpPr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612" y="2160"/>
              <a:ext cx="27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故当         时，           单减，</a:t>
              </a:r>
            </a:p>
          </p:txBody>
        </p:sp>
        <p:graphicFrame>
          <p:nvGraphicFramePr>
            <p:cNvPr id="215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416362"/>
                </p:ext>
              </p:extLst>
            </p:nvPr>
          </p:nvGraphicFramePr>
          <p:xfrm>
            <a:off x="1111" y="2187"/>
            <a:ext cx="51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4" name="Equation" r:id="rId13" imgW="355138" imgH="177569" progId="Equation.DSMT4">
                    <p:embed/>
                  </p:oleObj>
                </mc:Choice>
                <mc:Fallback>
                  <p:oleObj name="Equation" r:id="rId13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187"/>
                          <a:ext cx="51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7736480"/>
                </p:ext>
              </p:extLst>
            </p:nvPr>
          </p:nvGraphicFramePr>
          <p:xfrm>
            <a:off x="2040" y="2031"/>
            <a:ext cx="70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5" name="Equation" r:id="rId15" imgW="533169" imgH="406224" progId="Equation.DSMT4">
                    <p:embed/>
                  </p:oleObj>
                </mc:Choice>
                <mc:Fallback>
                  <p:oleObj name="Equation" r:id="rId15" imgW="53316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031"/>
                          <a:ext cx="70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6830833" y="1777709"/>
            <a:ext cx="3743325" cy="647700"/>
            <a:chOff x="3107" y="891"/>
            <a:chExt cx="2358" cy="408"/>
          </a:xfrm>
        </p:grpSpPr>
        <p:sp>
          <p:nvSpPr>
            <p:cNvPr id="21517" name="AutoShape 24"/>
            <p:cNvSpPr>
              <a:spLocks noChangeArrowheads="1"/>
            </p:cNvSpPr>
            <p:nvPr/>
          </p:nvSpPr>
          <p:spPr bwMode="auto">
            <a:xfrm>
              <a:off x="3107" y="891"/>
              <a:ext cx="2358" cy="408"/>
            </a:xfrm>
            <a:prstGeom prst="wedgeRectCallout">
              <a:avLst>
                <a:gd name="adj1" fmla="val -68958"/>
                <a:gd name="adj2" fmla="val -6863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graphicFrame>
          <p:nvGraphicFramePr>
            <p:cNvPr id="21518" name="Object 20"/>
            <p:cNvGraphicFramePr>
              <a:graphicFrameLocks noChangeAspect="1"/>
            </p:cNvGraphicFramePr>
            <p:nvPr/>
          </p:nvGraphicFramePr>
          <p:xfrm>
            <a:off x="3198" y="898"/>
            <a:ext cx="217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6" name="Equation" r:id="rId17" imgW="2123918" imgH="390691" progId="Equation.DSMT4">
                    <p:embed/>
                  </p:oleObj>
                </mc:Choice>
                <mc:Fallback>
                  <p:oleObj name="Equation" r:id="rId17" imgW="2123918" imgH="3906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898"/>
                          <a:ext cx="2177" cy="38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15409"/>
              </p:ext>
            </p:extLst>
          </p:nvPr>
        </p:nvGraphicFramePr>
        <p:xfrm>
          <a:off x="2089502" y="336611"/>
          <a:ext cx="4029914" cy="164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19" imgW="1866900" imgH="762000" progId="Equation.DSMT4">
                  <p:embed/>
                </p:oleObj>
              </mc:Choice>
              <mc:Fallback>
                <p:oleObj name="Equation" r:id="rId19" imgW="18669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502" y="336611"/>
                        <a:ext cx="4029914" cy="164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436360"/>
              </p:ext>
            </p:extLst>
          </p:nvPr>
        </p:nvGraphicFramePr>
        <p:xfrm>
          <a:off x="6119416" y="973686"/>
          <a:ext cx="569573" cy="42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Equation" r:id="rId21" imgW="241091" imgH="177646" progId="Equation.DSMT4">
                  <p:embed/>
                </p:oleObj>
              </mc:Choice>
              <mc:Fallback>
                <p:oleObj name="Equation" r:id="rId21" imgW="24109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416" y="973686"/>
                        <a:ext cx="569573" cy="420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1956360" y="2009225"/>
            <a:ext cx="3260937" cy="522187"/>
            <a:chOff x="599" y="1146"/>
            <a:chExt cx="1852" cy="220"/>
          </a:xfrm>
        </p:grpSpPr>
        <p:graphicFrame>
          <p:nvGraphicFramePr>
            <p:cNvPr id="215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70040"/>
                </p:ext>
              </p:extLst>
            </p:nvPr>
          </p:nvGraphicFramePr>
          <p:xfrm>
            <a:off x="831" y="1154"/>
            <a:ext cx="162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9" name="Equation" r:id="rId23" imgW="1562100" imgH="203200" progId="Equation.DSMT4">
                    <p:embed/>
                  </p:oleObj>
                </mc:Choice>
                <mc:Fallback>
                  <p:oleObj name="Equation" r:id="rId23" imgW="15621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1154"/>
                          <a:ext cx="162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599" y="114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318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063750" y="533400"/>
            <a:ext cx="2786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一、定义及性质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62189" y="2035176"/>
            <a:ext cx="26164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．</a:t>
            </a:r>
            <a:r>
              <a:rPr lang="zh-CN" altLang="en-US" sz="2800" b="1" dirty="0">
                <a:latin typeface="Times New Roman" panose="02020603050405020304" pitchFamily="18" charset="0"/>
              </a:rPr>
              <a:t>敛散性定义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79650" y="3089276"/>
            <a:ext cx="153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．性质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566989" y="3875089"/>
            <a:ext cx="1463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必要性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318216" y="4823090"/>
            <a:ext cx="256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线性运算性质</a:t>
            </a:r>
            <a:r>
              <a:rPr lang="en-US" altLang="zh-CN" sz="2800" b="1" dirty="0"/>
              <a:t>:</a:t>
            </a:r>
            <a:r>
              <a:rPr lang="en-US" altLang="zh-CN" sz="2800" dirty="0"/>
              <a:t> 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583113" y="2646363"/>
            <a:ext cx="500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则级数收敛，否则级数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发散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25338"/>
              </p:ext>
            </p:extLst>
          </p:nvPr>
        </p:nvGraphicFramePr>
        <p:xfrm>
          <a:off x="6443591" y="3909218"/>
          <a:ext cx="17875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3" imgW="876300" imgH="279400" progId="Equation.DSMT4">
                  <p:embed/>
                </p:oleObj>
              </mc:Choice>
              <mc:Fallback>
                <p:oleObj name="Equation" r:id="rId3" imgW="87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591" y="3909218"/>
                        <a:ext cx="17875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4727576" y="4670427"/>
            <a:ext cx="5844630" cy="863601"/>
            <a:chOff x="2154" y="2748"/>
            <a:chExt cx="3402" cy="544"/>
          </a:xfrm>
        </p:grpSpPr>
        <p:sp>
          <p:nvSpPr>
            <p:cNvPr id="4117" name="Text Box 25"/>
            <p:cNvSpPr txBox="1">
              <a:spLocks noChangeArrowheads="1"/>
            </p:cNvSpPr>
            <p:nvPr/>
          </p:nvSpPr>
          <p:spPr bwMode="auto">
            <a:xfrm>
              <a:off x="2154" y="2841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设级数                                      为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常数</a:t>
              </a:r>
              <a:endParaRPr lang="zh-CN" altLang="en-US" sz="2800" dirty="0"/>
            </a:p>
          </p:txBody>
        </p:sp>
        <p:graphicFrame>
          <p:nvGraphicFramePr>
            <p:cNvPr id="411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2064582"/>
                </p:ext>
              </p:extLst>
            </p:nvPr>
          </p:nvGraphicFramePr>
          <p:xfrm>
            <a:off x="2824" y="2748"/>
            <a:ext cx="195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" name="Equation" r:id="rId5" imgW="1701800" imgH="431800" progId="Equation.DSMT4">
                    <p:embed/>
                  </p:oleObj>
                </mc:Choice>
                <mc:Fallback>
                  <p:oleObj name="Equation" r:id="rId5" imgW="1701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748"/>
                          <a:ext cx="195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2318216" y="5608903"/>
            <a:ext cx="504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3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40352"/>
              </p:ext>
            </p:extLst>
          </p:nvPr>
        </p:nvGraphicFramePr>
        <p:xfrm>
          <a:off x="2942524" y="5383650"/>
          <a:ext cx="3632857" cy="94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7" imgW="1651000" imgH="431800" progId="Equation.DSMT4">
                  <p:embed/>
                </p:oleObj>
              </mc:Choice>
              <mc:Fallback>
                <p:oleObj name="Equation" r:id="rId7" imgW="1651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524" y="5383650"/>
                        <a:ext cx="3632857" cy="945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4819021" y="1841141"/>
            <a:ext cx="5400675" cy="946151"/>
            <a:chOff x="1927" y="668"/>
            <a:chExt cx="3402" cy="596"/>
          </a:xfrm>
        </p:grpSpPr>
        <p:sp>
          <p:nvSpPr>
            <p:cNvPr id="4114" name="Text Box 17"/>
            <p:cNvSpPr txBox="1">
              <a:spLocks noChangeArrowheads="1"/>
            </p:cNvSpPr>
            <p:nvPr/>
          </p:nvSpPr>
          <p:spPr bwMode="auto">
            <a:xfrm>
              <a:off x="1927" y="804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设      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，如果                  存在，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41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873047"/>
                </p:ext>
              </p:extLst>
            </p:nvPr>
          </p:nvGraphicFramePr>
          <p:xfrm>
            <a:off x="2214" y="668"/>
            <a:ext cx="96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Equation" r:id="rId9" imgW="698197" imgH="431613" progId="Equation.DSMT4">
                    <p:embed/>
                  </p:oleObj>
                </mc:Choice>
                <mc:Fallback>
                  <p:oleObj name="Equation" r:id="rId9" imgW="69819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668"/>
                          <a:ext cx="96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0286379"/>
                </p:ext>
              </p:extLst>
            </p:nvPr>
          </p:nvGraphicFramePr>
          <p:xfrm>
            <a:off x="3748" y="826"/>
            <a:ext cx="101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Equation" r:id="rId11" imgW="711000" imgH="279360" progId="Equation.DSMT4">
                    <p:embed/>
                  </p:oleObj>
                </mc:Choice>
                <mc:Fallback>
                  <p:oleObj name="Equation" r:id="rId11" imgW="7110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826"/>
                          <a:ext cx="101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3894297" y="3722329"/>
            <a:ext cx="2597785" cy="809625"/>
            <a:chOff x="1474" y="2240"/>
            <a:chExt cx="1361" cy="510"/>
          </a:xfrm>
        </p:grpSpPr>
        <p:sp>
          <p:nvSpPr>
            <p:cNvPr id="4112" name="Text Box 20"/>
            <p:cNvSpPr txBox="1">
              <a:spLocks noChangeArrowheads="1"/>
            </p:cNvSpPr>
            <p:nvPr/>
          </p:nvSpPr>
          <p:spPr bwMode="auto">
            <a:xfrm>
              <a:off x="1474" y="2341"/>
              <a:ext cx="13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级数         </a:t>
              </a:r>
              <a:r>
                <a:rPr lang="zh-CN" altLang="en-US" sz="2800" b="1" dirty="0" smtClean="0"/>
                <a:t>收敛</a:t>
              </a:r>
              <a:endParaRPr lang="zh-CN" altLang="en-US" sz="2800" dirty="0"/>
            </a:p>
          </p:txBody>
        </p:sp>
        <p:graphicFrame>
          <p:nvGraphicFramePr>
            <p:cNvPr id="4113" name="Object 21"/>
            <p:cNvGraphicFramePr>
              <a:graphicFrameLocks noChangeAspect="1"/>
            </p:cNvGraphicFramePr>
            <p:nvPr/>
          </p:nvGraphicFramePr>
          <p:xfrm>
            <a:off x="1927" y="2240"/>
            <a:ext cx="452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" name="Equation" r:id="rId13" imgW="380835" imgH="431613" progId="Equation.DSMT4">
                    <p:embed/>
                  </p:oleObj>
                </mc:Choice>
                <mc:Fallback>
                  <p:oleObj name="Equation" r:id="rId13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240"/>
                          <a:ext cx="452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2270126" y="1268414"/>
            <a:ext cx="26164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．</a:t>
            </a:r>
            <a:r>
              <a:rPr lang="zh-CN" altLang="en-US" sz="2800" b="1" dirty="0">
                <a:latin typeface="Times New Roman" panose="02020603050405020304" pitchFamily="18" charset="0"/>
              </a:rPr>
              <a:t>常数项级数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64316"/>
              </p:ext>
            </p:extLst>
          </p:nvPr>
        </p:nvGraphicFramePr>
        <p:xfrm>
          <a:off x="4872037" y="1052514"/>
          <a:ext cx="792163" cy="8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15" imgW="380835" imgH="431613" progId="Equation.DSMT4">
                  <p:embed/>
                </p:oleObj>
              </mc:Choice>
              <mc:Fallback>
                <p:oleObj name="Equation" r:id="rId15" imgW="38083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7" y="1052514"/>
                        <a:ext cx="792163" cy="8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3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80" grpId="0"/>
      <p:bldP spid="3081" grpId="0"/>
      <p:bldP spid="3084" grpId="0"/>
      <p:bldP spid="3087" grpId="0"/>
      <p:bldP spid="3100" grpId="0"/>
      <p:bldP spid="3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963738" y="5559810"/>
            <a:ext cx="3629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即原级数非</a:t>
            </a:r>
            <a:r>
              <a:rPr lang="zh-CN" altLang="en-US" sz="2800" b="1" dirty="0" smtClean="0"/>
              <a:t>绝对收敛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1839119" y="436165"/>
            <a:ext cx="7112000" cy="962026"/>
            <a:chOff x="158" y="475"/>
            <a:chExt cx="4480" cy="606"/>
          </a:xfrm>
        </p:grpSpPr>
        <p:sp>
          <p:nvSpPr>
            <p:cNvPr id="22547" name="Rectangle 11"/>
            <p:cNvSpPr>
              <a:spLocks noChangeArrowheads="1"/>
            </p:cNvSpPr>
            <p:nvPr/>
          </p:nvSpPr>
          <p:spPr bwMode="auto">
            <a:xfrm>
              <a:off x="158" y="597"/>
              <a:ext cx="4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9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】 </a:t>
              </a:r>
              <a:r>
                <a:rPr lang="zh-CN" altLang="en-US" sz="2800" b="1" dirty="0"/>
                <a:t>判别级数                  </a:t>
              </a:r>
              <a:r>
                <a:rPr lang="zh-CN" altLang="en-US" sz="2800" b="1" dirty="0" smtClean="0"/>
                <a:t> 的</a:t>
              </a:r>
              <a:r>
                <a:rPr lang="zh-CN" altLang="en-US" sz="2800" b="1" dirty="0"/>
                <a:t>敛散</a:t>
              </a:r>
              <a:r>
                <a:rPr lang="zh-CN" altLang="en-US" sz="2800" b="1" dirty="0" smtClean="0"/>
                <a:t>性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25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160765"/>
                </p:ext>
              </p:extLst>
            </p:nvPr>
          </p:nvGraphicFramePr>
          <p:xfrm>
            <a:off x="1984" y="475"/>
            <a:ext cx="1277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" name="Equation" r:id="rId3" imgW="914400" imgH="431800" progId="Equation.DSMT4">
                    <p:embed/>
                  </p:oleObj>
                </mc:Choice>
                <mc:Fallback>
                  <p:oleObj name="Equation" r:id="rId3" imgW="914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475"/>
                          <a:ext cx="1277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1839119" y="1374212"/>
            <a:ext cx="8674101" cy="1393826"/>
            <a:chOff x="202" y="810"/>
            <a:chExt cx="5464" cy="878"/>
          </a:xfrm>
        </p:grpSpPr>
        <p:sp>
          <p:nvSpPr>
            <p:cNvPr id="22544" name="Rectangle 13"/>
            <p:cNvSpPr>
              <a:spLocks noChangeArrowheads="1"/>
            </p:cNvSpPr>
            <p:nvPr/>
          </p:nvSpPr>
          <p:spPr bwMode="auto">
            <a:xfrm>
              <a:off x="231" y="916"/>
              <a:ext cx="54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分析：本题中，                    为交错级数，可采用莱布</a:t>
              </a:r>
            </a:p>
          </p:txBody>
        </p:sp>
        <p:graphicFrame>
          <p:nvGraphicFramePr>
            <p:cNvPr id="2254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368314"/>
                </p:ext>
              </p:extLst>
            </p:nvPr>
          </p:nvGraphicFramePr>
          <p:xfrm>
            <a:off x="1742" y="810"/>
            <a:ext cx="135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1" name="Equation" r:id="rId5" imgW="1009784" imgH="409688" progId="Equation.DSMT4">
                    <p:embed/>
                  </p:oleObj>
                </mc:Choice>
                <mc:Fallback>
                  <p:oleObj name="Equation" r:id="rId5" imgW="1009784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810"/>
                          <a:ext cx="135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Rectangle 15"/>
            <p:cNvSpPr>
              <a:spLocks noChangeArrowheads="1"/>
            </p:cNvSpPr>
            <p:nvPr/>
          </p:nvSpPr>
          <p:spPr bwMode="auto">
            <a:xfrm>
              <a:off x="202" y="1358"/>
              <a:ext cx="20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尼兹定理判别</a:t>
              </a:r>
              <a:r>
                <a:rPr lang="zh-CN" altLang="en-US" sz="2800" b="1" dirty="0" smtClean="0"/>
                <a:t>法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 </a:t>
              </a:r>
              <a:endParaRPr lang="zh-CN" altLang="en-US" sz="2800" dirty="0"/>
            </a:p>
          </p:txBody>
        </p:sp>
      </p:grp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1963738" y="2724946"/>
            <a:ext cx="6862762" cy="925513"/>
            <a:chOff x="521" y="1831"/>
            <a:chExt cx="4323" cy="583"/>
          </a:xfrm>
        </p:grpSpPr>
        <p:sp>
          <p:nvSpPr>
            <p:cNvPr id="22542" name="Rectangle 16"/>
            <p:cNvSpPr>
              <a:spLocks noChangeArrowheads="1"/>
            </p:cNvSpPr>
            <p:nvPr/>
          </p:nvSpPr>
          <p:spPr bwMode="auto">
            <a:xfrm>
              <a:off x="521" y="1958"/>
              <a:ext cx="43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800" b="1" dirty="0"/>
                <a:t>先考虑级数                     </a:t>
              </a:r>
              <a:r>
                <a:rPr lang="zh-CN" altLang="en-US" sz="2800" b="1" dirty="0" smtClean="0"/>
                <a:t> 的</a:t>
              </a:r>
              <a:r>
                <a:rPr lang="zh-CN" altLang="en-US" sz="2800" b="1" dirty="0"/>
                <a:t>敛散</a:t>
              </a:r>
              <a:r>
                <a:rPr lang="zh-CN" altLang="en-US" sz="2800" b="1" dirty="0" smtClean="0"/>
                <a:t>性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2254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880678"/>
                </p:ext>
              </p:extLst>
            </p:nvPr>
          </p:nvGraphicFramePr>
          <p:xfrm>
            <a:off x="2163" y="1831"/>
            <a:ext cx="1383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2" name="Equation" r:id="rId7" imgW="1028254" imgH="431613" progId="Equation.DSMT4">
                    <p:embed/>
                  </p:oleObj>
                </mc:Choice>
                <mc:Fallback>
                  <p:oleObj name="Equation" r:id="rId7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1831"/>
                          <a:ext cx="1383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1963738" y="3785781"/>
            <a:ext cx="2663825" cy="523875"/>
            <a:chOff x="612" y="2457"/>
            <a:chExt cx="1678" cy="330"/>
          </a:xfrm>
        </p:grpSpPr>
        <p:sp>
          <p:nvSpPr>
            <p:cNvPr id="22540" name="Rectangle 18"/>
            <p:cNvSpPr>
              <a:spLocks noChangeArrowheads="1"/>
            </p:cNvSpPr>
            <p:nvPr/>
          </p:nvSpPr>
          <p:spPr bwMode="auto">
            <a:xfrm>
              <a:off x="612" y="2457"/>
              <a:ext cx="16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由于当         时，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2254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62682"/>
                </p:ext>
              </p:extLst>
            </p:nvPr>
          </p:nvGraphicFramePr>
          <p:xfrm>
            <a:off x="1367" y="2500"/>
            <a:ext cx="5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3" name="Equation" r:id="rId9" imgW="368140" imgH="177723" progId="Equation.DSMT4">
                    <p:embed/>
                  </p:oleObj>
                </mc:Choice>
                <mc:Fallback>
                  <p:oleObj name="Equation" r:id="rId9" imgW="368140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500"/>
                          <a:ext cx="51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30562"/>
              </p:ext>
            </p:extLst>
          </p:nvPr>
        </p:nvGraphicFramePr>
        <p:xfrm>
          <a:off x="4627563" y="3584125"/>
          <a:ext cx="2188845" cy="91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11" imgW="977476" imgH="406224" progId="Equation.DSMT4">
                  <p:embed/>
                </p:oleObj>
              </mc:Choice>
              <mc:Fallback>
                <p:oleObj name="Equation" r:id="rId11" imgW="97747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584125"/>
                        <a:ext cx="2188845" cy="914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1963738" y="4454438"/>
            <a:ext cx="7742237" cy="928688"/>
            <a:chOff x="476" y="2921"/>
            <a:chExt cx="4877" cy="585"/>
          </a:xfrm>
        </p:grpSpPr>
        <p:sp>
          <p:nvSpPr>
            <p:cNvPr id="22537" name="Rectangle 21"/>
            <p:cNvSpPr>
              <a:spLocks noChangeArrowheads="1"/>
            </p:cNvSpPr>
            <p:nvPr/>
          </p:nvSpPr>
          <p:spPr bwMode="auto">
            <a:xfrm>
              <a:off x="476" y="3046"/>
              <a:ext cx="48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而级数        发散，故级数                      发散，</a:t>
              </a:r>
              <a:r>
                <a:rPr lang="zh-CN" altLang="en-US" sz="2800" dirty="0"/>
                <a:t>  </a:t>
              </a:r>
            </a:p>
          </p:txBody>
        </p:sp>
        <p:graphicFrame>
          <p:nvGraphicFramePr>
            <p:cNvPr id="2253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26083"/>
                </p:ext>
              </p:extLst>
            </p:nvPr>
          </p:nvGraphicFramePr>
          <p:xfrm>
            <a:off x="1200" y="2949"/>
            <a:ext cx="48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5" name="Equation" r:id="rId13" imgW="342751" imgH="431613" progId="Equation.DSMT4">
                    <p:embed/>
                  </p:oleObj>
                </mc:Choice>
                <mc:Fallback>
                  <p:oleObj name="Equation" r:id="rId13" imgW="34275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49"/>
                          <a:ext cx="48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127383"/>
                </p:ext>
              </p:extLst>
            </p:nvPr>
          </p:nvGraphicFramePr>
          <p:xfrm>
            <a:off x="3062" y="2921"/>
            <a:ext cx="1375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6" name="Equation" r:id="rId15" imgW="1028254" imgH="431613" progId="Equation.DSMT4">
                    <p:embed/>
                  </p:oleObj>
                </mc:Choice>
                <mc:Fallback>
                  <p:oleObj name="Equation" r:id="rId15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2921"/>
                          <a:ext cx="1375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40767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1" y="1241351"/>
            <a:ext cx="8318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即原级数为交错级数，故应用莱布尼兹判别法</a:t>
            </a:r>
            <a:r>
              <a:rPr lang="zh-CN" altLang="en-US" sz="2800" b="1" dirty="0" smtClean="0"/>
              <a:t>判别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23812"/>
              </p:ext>
            </p:extLst>
          </p:nvPr>
        </p:nvGraphicFramePr>
        <p:xfrm>
          <a:off x="3011058" y="1687819"/>
          <a:ext cx="2858723" cy="88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3" imgW="1307532" imgH="406224" progId="Equation.DSMT4">
                  <p:embed/>
                </p:oleObj>
              </mc:Choice>
              <mc:Fallback>
                <p:oleObj name="Equation" r:id="rId3" imgW="130753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058" y="1687819"/>
                        <a:ext cx="2858723" cy="88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60727"/>
              </p:ext>
            </p:extLst>
          </p:nvPr>
        </p:nvGraphicFramePr>
        <p:xfrm>
          <a:off x="4129088" y="2518552"/>
          <a:ext cx="4616580" cy="9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Equation" r:id="rId5" imgW="2057400" imgH="406080" progId="Equation.DSMT4">
                  <p:embed/>
                </p:oleObj>
              </mc:Choice>
              <mc:Fallback>
                <p:oleObj name="Equation" r:id="rId5" imgW="205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2518552"/>
                        <a:ext cx="4616580" cy="911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400722" y="4733036"/>
            <a:ext cx="3629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从而原级数</a:t>
            </a:r>
            <a:r>
              <a:rPr lang="zh-CN" altLang="en-US" sz="2800" b="1" dirty="0" smtClean="0"/>
              <a:t>条件收敛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23558" name="Rectangle 1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4611" name="Group 35"/>
          <p:cNvGrpSpPr>
            <a:grpSpLocks/>
          </p:cNvGrpSpPr>
          <p:nvPr/>
        </p:nvGrpSpPr>
        <p:grpSpPr bwMode="auto">
          <a:xfrm>
            <a:off x="1400175" y="5118616"/>
            <a:ext cx="8939213" cy="1384301"/>
            <a:chOff x="409" y="3294"/>
            <a:chExt cx="5631" cy="872"/>
          </a:xfrm>
        </p:grpSpPr>
        <p:sp>
          <p:nvSpPr>
            <p:cNvPr id="23579" name="Text Box 13"/>
            <p:cNvSpPr txBox="1">
              <a:spLocks noChangeArrowheads="1"/>
            </p:cNvSpPr>
            <p:nvPr/>
          </p:nvSpPr>
          <p:spPr bwMode="auto">
            <a:xfrm>
              <a:off x="409" y="3294"/>
              <a:ext cx="5631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注：在运用莱布尼玆定理</a:t>
              </a:r>
              <a:r>
                <a:rPr lang="zh-CN" altLang="en-US" sz="2800" b="1" dirty="0" smtClean="0"/>
                <a:t>判别              </a:t>
              </a:r>
              <a:r>
                <a:rPr lang="zh-CN" altLang="en-US" sz="2800" b="1" dirty="0"/>
                <a:t>时，可引入函数，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利用函数的导数，判别</a:t>
              </a:r>
              <a:r>
                <a:rPr lang="zh-CN" altLang="en-US" sz="2800" b="1" dirty="0" smtClean="0"/>
                <a:t>单调性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358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287216"/>
                </p:ext>
              </p:extLst>
            </p:nvPr>
          </p:nvGraphicFramePr>
          <p:xfrm>
            <a:off x="3406" y="3386"/>
            <a:ext cx="86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4" name="Equation" r:id="rId7" imgW="561908" imgH="209683" progId="Equation.DSMT4">
                    <p:embed/>
                  </p:oleObj>
                </mc:Choice>
                <mc:Fallback>
                  <p:oleObj name="Equation" r:id="rId7" imgW="561908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3386"/>
                          <a:ext cx="86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0" name="Rectangle 1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61" name="Rectangle 20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1524001" y="357509"/>
            <a:ext cx="6527801" cy="898526"/>
            <a:chOff x="189" y="127"/>
            <a:chExt cx="4112" cy="566"/>
          </a:xfrm>
        </p:grpSpPr>
        <p:sp>
          <p:nvSpPr>
            <p:cNvPr id="23576" name="Rectangle 16"/>
            <p:cNvSpPr>
              <a:spLocks noChangeArrowheads="1"/>
            </p:cNvSpPr>
            <p:nvPr/>
          </p:nvSpPr>
          <p:spPr bwMode="auto">
            <a:xfrm>
              <a:off x="189" y="264"/>
              <a:ext cx="34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因为                                   </a:t>
              </a:r>
              <a:r>
                <a:rPr lang="zh-CN" altLang="en-US" sz="2800" b="1" dirty="0" smtClean="0"/>
                <a:t> 其中</a:t>
              </a:r>
              <a:endParaRPr lang="zh-CN" altLang="en-US" sz="2800" b="1" dirty="0"/>
            </a:p>
          </p:txBody>
        </p:sp>
        <p:graphicFrame>
          <p:nvGraphicFramePr>
            <p:cNvPr id="2357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549307"/>
                </p:ext>
              </p:extLst>
            </p:nvPr>
          </p:nvGraphicFramePr>
          <p:xfrm>
            <a:off x="709" y="127"/>
            <a:ext cx="2180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5" name="Equation" r:id="rId9" imgW="1625400" imgH="406080" progId="Equation.DSMT4">
                    <p:embed/>
                  </p:oleObj>
                </mc:Choice>
                <mc:Fallback>
                  <p:oleObj name="Equation" r:id="rId9" imgW="16254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127"/>
                          <a:ext cx="2180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894067"/>
                </p:ext>
              </p:extLst>
            </p:nvPr>
          </p:nvGraphicFramePr>
          <p:xfrm>
            <a:off x="3409" y="150"/>
            <a:ext cx="892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6" name="Equation" r:id="rId11" imgW="672840" imgH="406080" progId="Equation.DSMT4">
                    <p:embed/>
                  </p:oleObj>
                </mc:Choice>
                <mc:Fallback>
                  <p:oleObj name="Equation" r:id="rId11" imgW="6728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150"/>
                          <a:ext cx="892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3" name="Rectangle 2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1400175" y="3445545"/>
            <a:ext cx="7010403" cy="538163"/>
            <a:chOff x="25" y="2107"/>
            <a:chExt cx="4416" cy="339"/>
          </a:xfrm>
        </p:grpSpPr>
        <p:sp>
          <p:nvSpPr>
            <p:cNvPr id="23572" name="Rectangle 21"/>
            <p:cNvSpPr>
              <a:spLocks noChangeArrowheads="1"/>
            </p:cNvSpPr>
            <p:nvPr/>
          </p:nvSpPr>
          <p:spPr bwMode="auto">
            <a:xfrm>
              <a:off x="25" y="2107"/>
              <a:ext cx="37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所以       </a:t>
              </a:r>
              <a:r>
                <a:rPr lang="zh-CN" altLang="en-US" sz="2800" b="1" dirty="0" smtClean="0"/>
                <a:t> 在           内</a:t>
              </a:r>
              <a:r>
                <a:rPr lang="zh-CN" altLang="en-US" sz="2800" b="1" dirty="0"/>
                <a:t>单调递减，得 </a:t>
              </a:r>
            </a:p>
          </p:txBody>
        </p:sp>
        <p:graphicFrame>
          <p:nvGraphicFramePr>
            <p:cNvPr id="2357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321882"/>
                </p:ext>
              </p:extLst>
            </p:nvPr>
          </p:nvGraphicFramePr>
          <p:xfrm>
            <a:off x="453" y="2134"/>
            <a:ext cx="57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7"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134"/>
                          <a:ext cx="57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970485"/>
                </p:ext>
              </p:extLst>
            </p:nvPr>
          </p:nvGraphicFramePr>
          <p:xfrm>
            <a:off x="1273" y="2125"/>
            <a:ext cx="69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8" name="Equation" r:id="rId15" imgW="457002" imgH="203112" progId="Equation.DSMT4">
                    <p:embed/>
                  </p:oleObj>
                </mc:Choice>
                <mc:Fallback>
                  <p:oleObj name="Equation" r:id="rId15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125"/>
                          <a:ext cx="69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303641"/>
                </p:ext>
              </p:extLst>
            </p:nvPr>
          </p:nvGraphicFramePr>
          <p:xfrm>
            <a:off x="3590" y="2121"/>
            <a:ext cx="85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9" name="Equation" r:id="rId17" imgW="583920" imgH="228600" progId="Equation.DSMT4">
                    <p:embed/>
                  </p:oleObj>
                </mc:Choice>
                <mc:Fallback>
                  <p:oleObj name="Equation" r:id="rId17" imgW="583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2121"/>
                          <a:ext cx="85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1400175" y="3970338"/>
            <a:ext cx="8304214" cy="904875"/>
            <a:chOff x="431" y="2508"/>
            <a:chExt cx="5231" cy="570"/>
          </a:xfrm>
        </p:grpSpPr>
        <p:sp>
          <p:nvSpPr>
            <p:cNvPr id="23570" name="Text Box 26"/>
            <p:cNvSpPr txBox="1">
              <a:spLocks noChangeArrowheads="1"/>
            </p:cNvSpPr>
            <p:nvPr/>
          </p:nvSpPr>
          <p:spPr bwMode="auto">
            <a:xfrm>
              <a:off x="431" y="2622"/>
              <a:ext cx="5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于是由莱布尼兹判别法可得级数                  </a:t>
              </a:r>
              <a:r>
                <a:rPr lang="zh-CN" altLang="en-US" sz="2800" b="1" dirty="0" smtClean="0"/>
                <a:t> 收敛</a:t>
              </a:r>
              <a:r>
                <a:rPr lang="zh-CN" altLang="en-US" sz="2800" b="1" dirty="0"/>
                <a:t>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2357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6784854"/>
                </p:ext>
              </p:extLst>
            </p:nvPr>
          </p:nvGraphicFramePr>
          <p:xfrm>
            <a:off x="3678" y="2508"/>
            <a:ext cx="1132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0" name="Equation" r:id="rId19" imgW="837836" imgH="431613" progId="Equation.DSMT4">
                    <p:embed/>
                  </p:oleObj>
                </mc:Choice>
                <mc:Fallback>
                  <p:oleObj name="Equation" r:id="rId19" imgW="837836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508"/>
                          <a:ext cx="1132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6" name="Rectangle 30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4608" name="Group 32"/>
          <p:cNvGrpSpPr>
            <a:grpSpLocks/>
          </p:cNvGrpSpPr>
          <p:nvPr/>
        </p:nvGrpSpPr>
        <p:grpSpPr bwMode="auto">
          <a:xfrm>
            <a:off x="1616366" y="2546671"/>
            <a:ext cx="2141538" cy="869950"/>
            <a:chOff x="476" y="1465"/>
            <a:chExt cx="1349" cy="548"/>
          </a:xfrm>
        </p:grpSpPr>
        <p:graphicFrame>
          <p:nvGraphicFramePr>
            <p:cNvPr id="2356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100994"/>
                </p:ext>
              </p:extLst>
            </p:nvPr>
          </p:nvGraphicFramePr>
          <p:xfrm>
            <a:off x="768" y="1465"/>
            <a:ext cx="1057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1" name="Equation" r:id="rId21" imgW="787320" imgH="406080" progId="Equation.DSMT4">
                    <p:embed/>
                  </p:oleObj>
                </mc:Choice>
                <mc:Fallback>
                  <p:oleObj name="Equation" r:id="rId21" imgW="7873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65"/>
                          <a:ext cx="1057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Text Box 31"/>
            <p:cNvSpPr txBox="1">
              <a:spLocks noChangeArrowheads="1"/>
            </p:cNvSpPr>
            <p:nvPr/>
          </p:nvSpPr>
          <p:spPr bwMode="auto">
            <a:xfrm>
              <a:off x="476" y="1570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5628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5638" name="Group 38"/>
          <p:cNvGrpSpPr>
            <a:grpSpLocks/>
          </p:cNvGrpSpPr>
          <p:nvPr/>
        </p:nvGrpSpPr>
        <p:grpSpPr bwMode="auto">
          <a:xfrm>
            <a:off x="1332347" y="3472971"/>
            <a:ext cx="9528174" cy="1209674"/>
            <a:chOff x="-170" y="1877"/>
            <a:chExt cx="6002" cy="762"/>
          </a:xfrm>
        </p:grpSpPr>
        <p:sp>
          <p:nvSpPr>
            <p:cNvPr id="24597" name="Rectangle 23"/>
            <p:cNvSpPr>
              <a:spLocks noChangeArrowheads="1"/>
            </p:cNvSpPr>
            <p:nvPr/>
          </p:nvSpPr>
          <p:spPr bwMode="auto">
            <a:xfrm>
              <a:off x="-170" y="2034"/>
              <a:ext cx="600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证明：设级数</a:t>
              </a:r>
              <a:r>
                <a:rPr lang="zh-CN" altLang="en-US" sz="2800" dirty="0"/>
                <a:t>                                      </a:t>
              </a:r>
              <a:r>
                <a:rPr lang="zh-CN" altLang="en-US" sz="2800" b="1" dirty="0" smtClean="0"/>
                <a:t>和       </a:t>
              </a:r>
              <a:r>
                <a:rPr lang="zh-CN" altLang="en-US" sz="2800" b="1" dirty="0"/>
                <a:t>的部分和分别为   </a:t>
              </a:r>
              <a:r>
                <a:rPr lang="zh-CN" altLang="en-US" sz="2800" b="1" dirty="0" smtClean="0"/>
                <a:t> 和</a:t>
              </a:r>
              <a:endParaRPr lang="zh-CN" altLang="en-US" sz="2800" b="1" dirty="0"/>
            </a:p>
          </p:txBody>
        </p:sp>
        <p:graphicFrame>
          <p:nvGraphicFramePr>
            <p:cNvPr id="245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997830"/>
                </p:ext>
              </p:extLst>
            </p:nvPr>
          </p:nvGraphicFramePr>
          <p:xfrm>
            <a:off x="1272" y="1877"/>
            <a:ext cx="2190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8" name="Equation" r:id="rId3" imgW="1371600" imgH="431800" progId="Equation.DSMT4">
                    <p:embed/>
                  </p:oleObj>
                </mc:Choice>
                <mc:Fallback>
                  <p:oleObj name="Equation" r:id="rId3" imgW="1371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1877"/>
                          <a:ext cx="2190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81886"/>
                </p:ext>
              </p:extLst>
            </p:nvPr>
          </p:nvGraphicFramePr>
          <p:xfrm>
            <a:off x="3781" y="1937"/>
            <a:ext cx="526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9" name="Equation" r:id="rId5" imgW="393529" imgH="431613" progId="Equation.DSMT4">
                    <p:embed/>
                  </p:oleObj>
                </mc:Choice>
                <mc:Fallback>
                  <p:oleObj name="Equation" r:id="rId5" imgW="3935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1937"/>
                          <a:ext cx="526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407565"/>
                </p:ext>
              </p:extLst>
            </p:nvPr>
          </p:nvGraphicFramePr>
          <p:xfrm>
            <a:off x="89" y="2290"/>
            <a:ext cx="29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0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2290"/>
                          <a:ext cx="29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532365"/>
                </p:ext>
              </p:extLst>
            </p:nvPr>
          </p:nvGraphicFramePr>
          <p:xfrm>
            <a:off x="627" y="2327"/>
            <a:ext cx="2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1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2327"/>
                          <a:ext cx="27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357805" y="4717899"/>
            <a:ext cx="71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则</a:t>
            </a:r>
          </a:p>
        </p:txBody>
      </p:sp>
      <p:graphicFrame>
        <p:nvGraphicFramePr>
          <p:cNvPr id="256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02535"/>
              </p:ext>
            </p:extLst>
          </p:nvPr>
        </p:nvGraphicFramePr>
        <p:xfrm>
          <a:off x="2615046" y="4662886"/>
          <a:ext cx="7230925" cy="107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" name="Equation" r:id="rId11" imgW="3276600" imgH="482600" progId="Equation.DSMT4">
                  <p:embed/>
                </p:oleObj>
              </mc:Choice>
              <mc:Fallback>
                <p:oleObj name="Equation" r:id="rId11" imgW="3276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046" y="4662886"/>
                        <a:ext cx="7230925" cy="107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7" name="Group 37"/>
          <p:cNvGrpSpPr>
            <a:grpSpLocks/>
          </p:cNvGrpSpPr>
          <p:nvPr/>
        </p:nvGrpSpPr>
        <p:grpSpPr bwMode="auto">
          <a:xfrm>
            <a:off x="1038658" y="254752"/>
            <a:ext cx="9615488" cy="1604964"/>
            <a:chOff x="-290" y="116"/>
            <a:chExt cx="6057" cy="1011"/>
          </a:xfrm>
        </p:grpSpPr>
        <p:sp>
          <p:nvSpPr>
            <p:cNvPr id="24592" name="Rectangle 8"/>
            <p:cNvSpPr>
              <a:spLocks noChangeArrowheads="1"/>
            </p:cNvSpPr>
            <p:nvPr/>
          </p:nvSpPr>
          <p:spPr bwMode="auto">
            <a:xfrm>
              <a:off x="-290" y="247"/>
              <a:ext cx="60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10】 </a:t>
              </a:r>
              <a:r>
                <a:rPr lang="zh-CN" altLang="en-US" sz="2800" b="1" dirty="0"/>
                <a:t>若</a:t>
              </a:r>
              <a:r>
                <a:rPr lang="zh-CN" altLang="en-US" sz="2800" dirty="0"/>
                <a:t>   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级数                               收敛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证明</a:t>
              </a:r>
            </a:p>
          </p:txBody>
        </p:sp>
        <p:graphicFrame>
          <p:nvGraphicFramePr>
            <p:cNvPr id="2459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9484222"/>
                </p:ext>
              </p:extLst>
            </p:nvPr>
          </p:nvGraphicFramePr>
          <p:xfrm>
            <a:off x="962" y="242"/>
            <a:ext cx="114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3" name="Equation" r:id="rId13" imgW="761669" imgH="279279" progId="Equation.DSMT4">
                    <p:embed/>
                  </p:oleObj>
                </mc:Choice>
                <mc:Fallback>
                  <p:oleObj name="Equation" r:id="rId13" imgW="761669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42"/>
                          <a:ext cx="1143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169106"/>
                </p:ext>
              </p:extLst>
            </p:nvPr>
          </p:nvGraphicFramePr>
          <p:xfrm>
            <a:off x="2638" y="116"/>
            <a:ext cx="1893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4" name="Equation" r:id="rId15" imgW="1371600" imgH="431800" progId="Equation.DSMT4">
                    <p:embed/>
                  </p:oleObj>
                </mc:Choice>
                <mc:Fallback>
                  <p:oleObj name="Equation" r:id="rId15" imgW="1371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116"/>
                          <a:ext cx="1893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Text Box 15"/>
            <p:cNvSpPr txBox="1">
              <a:spLocks noChangeArrowheads="1"/>
            </p:cNvSpPr>
            <p:nvPr/>
          </p:nvSpPr>
          <p:spPr bwMode="auto">
            <a:xfrm>
              <a:off x="74" y="691"/>
              <a:ext cx="17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/>
                <a:t>级数       </a:t>
              </a:r>
              <a:r>
                <a:rPr lang="zh-CN" altLang="en-US" sz="2800" b="1" dirty="0" smtClean="0"/>
                <a:t> 收敛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2459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612716"/>
                </p:ext>
              </p:extLst>
            </p:nvPr>
          </p:nvGraphicFramePr>
          <p:xfrm>
            <a:off x="599" y="564"/>
            <a:ext cx="513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5" name="Equation" r:id="rId16" imgW="393529" imgH="431613" progId="Equation.DSMT4">
                    <p:embed/>
                  </p:oleObj>
                </mc:Choice>
                <mc:Fallback>
                  <p:oleObj name="Equation" r:id="rId16" imgW="3935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564"/>
                          <a:ext cx="513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40" name="Group 40"/>
          <p:cNvGrpSpPr>
            <a:grpSpLocks/>
          </p:cNvGrpSpPr>
          <p:nvPr/>
        </p:nvGrpSpPr>
        <p:grpSpPr bwMode="auto">
          <a:xfrm>
            <a:off x="1288691" y="2391808"/>
            <a:ext cx="9615487" cy="1384301"/>
            <a:chOff x="-87" y="1425"/>
            <a:chExt cx="6057" cy="872"/>
          </a:xfrm>
        </p:grpSpPr>
        <p:sp>
          <p:nvSpPr>
            <p:cNvPr id="24590" name="Rectangle 21"/>
            <p:cNvSpPr>
              <a:spLocks noChangeArrowheads="1"/>
            </p:cNvSpPr>
            <p:nvPr/>
          </p:nvSpPr>
          <p:spPr bwMode="auto">
            <a:xfrm>
              <a:off x="-87" y="1425"/>
              <a:ext cx="6057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没有具体表达式，只能将</a:t>
              </a:r>
              <a:r>
                <a:rPr lang="zh-CN" altLang="en-US" sz="2800" dirty="0"/>
                <a:t>       </a:t>
              </a:r>
              <a:r>
                <a:rPr lang="zh-CN" altLang="en-US" sz="2800" b="1" dirty="0"/>
                <a:t>看成任意项级数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所以，考虑级数收敛</a:t>
              </a:r>
              <a:r>
                <a:rPr lang="zh-CN" altLang="en-US" sz="2800" b="1" dirty="0" smtClean="0"/>
                <a:t>定义</a:t>
              </a:r>
              <a:r>
                <a:rPr lang="en-US" altLang="zh-CN" sz="2800" b="1" dirty="0" smtClean="0"/>
                <a:t>.</a:t>
              </a:r>
              <a:r>
                <a:rPr lang="zh-CN" altLang="en-US" sz="2800" b="1" dirty="0" smtClean="0"/>
                <a:t> </a:t>
              </a:r>
              <a:endParaRPr lang="zh-CN" altLang="en-US" sz="2800" b="1" dirty="0"/>
            </a:p>
          </p:txBody>
        </p:sp>
        <p:graphicFrame>
          <p:nvGraphicFramePr>
            <p:cNvPr id="2459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0438676"/>
                </p:ext>
              </p:extLst>
            </p:nvPr>
          </p:nvGraphicFramePr>
          <p:xfrm>
            <a:off x="2457" y="1430"/>
            <a:ext cx="453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6" name="Equation" r:id="rId17" imgW="371497" imgH="409688" progId="Equation.DSMT4">
                    <p:embed/>
                  </p:oleObj>
                </mc:Choice>
                <mc:Fallback>
                  <p:oleObj name="Equation" r:id="rId17" imgW="371497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1430"/>
                          <a:ext cx="453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1343682" y="1640921"/>
            <a:ext cx="9559926" cy="877887"/>
            <a:chOff x="116" y="1049"/>
            <a:chExt cx="6022" cy="553"/>
          </a:xfrm>
        </p:grpSpPr>
        <p:sp>
          <p:nvSpPr>
            <p:cNvPr id="24587" name="Rectangle 16"/>
            <p:cNvSpPr>
              <a:spLocks noChangeArrowheads="1"/>
            </p:cNvSpPr>
            <p:nvPr/>
          </p:nvSpPr>
          <p:spPr bwMode="auto">
            <a:xfrm>
              <a:off x="116" y="1171"/>
              <a:ext cx="55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分析：因为题设给出了级数                              收敛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但</a:t>
              </a:r>
            </a:p>
          </p:txBody>
        </p:sp>
        <p:graphicFrame>
          <p:nvGraphicFramePr>
            <p:cNvPr id="2458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18019"/>
                </p:ext>
              </p:extLst>
            </p:nvPr>
          </p:nvGraphicFramePr>
          <p:xfrm>
            <a:off x="2986" y="1049"/>
            <a:ext cx="1770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7" name="Equation" r:id="rId19" imgW="1352595" imgH="409688" progId="Equation.DSMT4">
                    <p:embed/>
                  </p:oleObj>
                </mc:Choice>
                <mc:Fallback>
                  <p:oleObj name="Equation" r:id="rId19" imgW="1352595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1049"/>
                          <a:ext cx="1770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81554"/>
                </p:ext>
              </p:extLst>
            </p:nvPr>
          </p:nvGraphicFramePr>
          <p:xfrm>
            <a:off x="5647" y="1057"/>
            <a:ext cx="491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8" name="Equation" r:id="rId21" imgW="371497" imgH="409688" progId="Equation.DSMT4">
                    <p:embed/>
                  </p:oleObj>
                </mc:Choice>
                <mc:Fallback>
                  <p:oleObj name="Equation" r:id="rId21" imgW="371497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7" y="1057"/>
                          <a:ext cx="491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1445308" y="5678801"/>
            <a:ext cx="644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即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256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78684"/>
              </p:ext>
            </p:extLst>
          </p:nvPr>
        </p:nvGraphicFramePr>
        <p:xfrm>
          <a:off x="2299112" y="5589182"/>
          <a:ext cx="3103809" cy="104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Equation" r:id="rId23" imgW="1205977" imgH="406224" progId="Equation.DSMT4">
                  <p:embed/>
                </p:oleObj>
              </mc:Choice>
              <mc:Fallback>
                <p:oleObj name="Equation" r:id="rId23" imgW="12059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112" y="5589182"/>
                        <a:ext cx="3103809" cy="1046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7282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/>
      <p:bldP spid="256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1419225" y="642936"/>
            <a:ext cx="9713913" cy="898524"/>
            <a:chOff x="431" y="407"/>
            <a:chExt cx="6119" cy="566"/>
          </a:xfrm>
        </p:grpSpPr>
        <p:sp>
          <p:nvSpPr>
            <p:cNvPr id="25615" name="Rectangle 10"/>
            <p:cNvSpPr>
              <a:spLocks noChangeArrowheads="1"/>
            </p:cNvSpPr>
            <p:nvPr/>
          </p:nvSpPr>
          <p:spPr bwMode="auto">
            <a:xfrm>
              <a:off x="431" y="490"/>
              <a:ext cx="61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由于级数                             收敛</a:t>
              </a:r>
              <a:r>
                <a:rPr lang="en-US" altLang="zh-CN" sz="2800" b="1" dirty="0"/>
                <a:t>,</a:t>
              </a:r>
              <a:r>
                <a:rPr lang="en-US" altLang="zh-CN" sz="2800" dirty="0"/>
                <a:t>  </a:t>
              </a:r>
              <a:r>
                <a:rPr lang="zh-CN" altLang="en-US" sz="2800" b="1" dirty="0"/>
                <a:t>所以         存在</a:t>
              </a:r>
              <a:r>
                <a:rPr lang="en-US" altLang="zh-CN" sz="2800" b="1" dirty="0"/>
                <a:t>,  </a:t>
              </a:r>
              <a:r>
                <a:rPr lang="zh-CN" altLang="en-US" sz="2800" b="1" dirty="0"/>
                <a:t>所以要</a:t>
              </a:r>
            </a:p>
          </p:txBody>
        </p:sp>
        <p:graphicFrame>
          <p:nvGraphicFramePr>
            <p:cNvPr id="2561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1057419"/>
                </p:ext>
              </p:extLst>
            </p:nvPr>
          </p:nvGraphicFramePr>
          <p:xfrm>
            <a:off x="1359" y="407"/>
            <a:ext cx="1812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0" name="Equation" r:id="rId3" imgW="1371600" imgH="431800" progId="Equation.DSMT4">
                    <p:embed/>
                  </p:oleObj>
                </mc:Choice>
                <mc:Fallback>
                  <p:oleObj name="Equation" r:id="rId3" imgW="1371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407"/>
                          <a:ext cx="1812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657867"/>
                </p:ext>
              </p:extLst>
            </p:nvPr>
          </p:nvGraphicFramePr>
          <p:xfrm>
            <a:off x="4288" y="475"/>
            <a:ext cx="55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1" name="Equation" r:id="rId5" imgW="431613" imgH="291973" progId="Equation.DSMT4">
                    <p:embed/>
                  </p:oleObj>
                </mc:Choice>
                <mc:Fallback>
                  <p:oleObj name="Equation" r:id="rId5" imgW="43161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475"/>
                          <a:ext cx="554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15780"/>
              </p:ext>
            </p:extLst>
          </p:nvPr>
        </p:nvGraphicFramePr>
        <p:xfrm>
          <a:off x="2925254" y="3294210"/>
          <a:ext cx="5805372" cy="65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Equation" r:id="rId7" imgW="2463800" imgH="279400" progId="Equation.DSMT4">
                  <p:embed/>
                </p:oleObj>
              </mc:Choice>
              <mc:Fallback>
                <p:oleObj name="Equation" r:id="rId7" imgW="2463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254" y="3294210"/>
                        <a:ext cx="5805372" cy="650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1419225" y="4114169"/>
            <a:ext cx="6503987" cy="852488"/>
            <a:chOff x="443" y="2348"/>
            <a:chExt cx="4097" cy="537"/>
          </a:xfrm>
        </p:grpSpPr>
        <p:sp>
          <p:nvSpPr>
            <p:cNvPr id="25613" name="Rectangle 27"/>
            <p:cNvSpPr>
              <a:spLocks noChangeArrowheads="1"/>
            </p:cNvSpPr>
            <p:nvPr/>
          </p:nvSpPr>
          <p:spPr bwMode="auto">
            <a:xfrm>
              <a:off x="443" y="2387"/>
              <a:ext cx="4097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根据级数收敛的定义知        收敛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2561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4218827"/>
                </p:ext>
              </p:extLst>
            </p:nvPr>
          </p:nvGraphicFramePr>
          <p:xfrm>
            <a:off x="2786" y="2348"/>
            <a:ext cx="48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3" name="Equation" r:id="rId9" imgW="393529" imgH="431613" progId="Equation.DSMT4">
                    <p:embed/>
                  </p:oleObj>
                </mc:Choice>
                <mc:Fallback>
                  <p:oleObj name="Equation" r:id="rId9" imgW="3935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" y="2348"/>
                          <a:ext cx="48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5" name="Group 31"/>
          <p:cNvGrpSpPr>
            <a:grpSpLocks/>
          </p:cNvGrpSpPr>
          <p:nvPr/>
        </p:nvGrpSpPr>
        <p:grpSpPr bwMode="auto">
          <a:xfrm>
            <a:off x="1419225" y="1591331"/>
            <a:ext cx="9197974" cy="598488"/>
            <a:chOff x="431" y="1005"/>
            <a:chExt cx="5794" cy="377"/>
          </a:xfrm>
        </p:grpSpPr>
        <p:sp>
          <p:nvSpPr>
            <p:cNvPr id="25610" name="Rectangle 17"/>
            <p:cNvSpPr>
              <a:spLocks noChangeArrowheads="1"/>
            </p:cNvSpPr>
            <p:nvPr/>
          </p:nvSpPr>
          <p:spPr bwMode="auto">
            <a:xfrm>
              <a:off x="431" y="1005"/>
              <a:ext cx="57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证明         存在，只需要证明</a:t>
              </a:r>
              <a:r>
                <a:rPr lang="zh-CN" altLang="en-US" sz="2800" dirty="0"/>
                <a:t>              </a:t>
              </a:r>
              <a:r>
                <a:rPr lang="zh-CN" altLang="en-US" sz="2800" b="1" dirty="0"/>
                <a:t>存在即可</a:t>
              </a:r>
              <a:r>
                <a:rPr lang="en-US" altLang="zh-CN" sz="2800" b="1" dirty="0"/>
                <a:t>. </a:t>
              </a:r>
              <a:r>
                <a:rPr lang="zh-CN" altLang="en-US" sz="2800" b="1" dirty="0"/>
                <a:t>根据题中</a:t>
              </a:r>
            </a:p>
          </p:txBody>
        </p:sp>
        <p:graphicFrame>
          <p:nvGraphicFramePr>
            <p:cNvPr id="2561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622657"/>
                </p:ext>
              </p:extLst>
            </p:nvPr>
          </p:nvGraphicFramePr>
          <p:xfrm>
            <a:off x="3328" y="1005"/>
            <a:ext cx="81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" name="Equation" r:id="rId11" imgW="596900" imgH="279400" progId="Equation.DSMT4">
                    <p:embed/>
                  </p:oleObj>
                </mc:Choice>
                <mc:Fallback>
                  <p:oleObj name="Equation" r:id="rId11" imgW="5969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1005"/>
                          <a:ext cx="819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756700"/>
                </p:ext>
              </p:extLst>
            </p:nvPr>
          </p:nvGraphicFramePr>
          <p:xfrm>
            <a:off x="972" y="1021"/>
            <a:ext cx="52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5" name="Equation" r:id="rId13" imgW="431613" imgH="279279" progId="Equation.DSMT4">
                    <p:embed/>
                  </p:oleObj>
                </mc:Choice>
                <mc:Fallback>
                  <p:oleObj name="Equation" r:id="rId13" imgW="43161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021"/>
                          <a:ext cx="52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1419225" y="2355985"/>
            <a:ext cx="7804149" cy="647701"/>
            <a:chOff x="431" y="1508"/>
            <a:chExt cx="4916" cy="408"/>
          </a:xfrm>
        </p:grpSpPr>
        <p:sp>
          <p:nvSpPr>
            <p:cNvPr id="25607" name="Rectangle 30"/>
            <p:cNvSpPr>
              <a:spLocks noChangeArrowheads="1"/>
            </p:cNvSpPr>
            <p:nvPr/>
          </p:nvSpPr>
          <p:spPr bwMode="auto">
            <a:xfrm>
              <a:off x="431" y="1525"/>
              <a:ext cx="49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的条件                 ，所以                           ，因此</a:t>
              </a:r>
            </a:p>
          </p:txBody>
        </p:sp>
        <p:graphicFrame>
          <p:nvGraphicFramePr>
            <p:cNvPr id="2560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377446"/>
                </p:ext>
              </p:extLst>
            </p:nvPr>
          </p:nvGraphicFramePr>
          <p:xfrm>
            <a:off x="2923" y="1508"/>
            <a:ext cx="165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6" name="Equation" r:id="rId15" imgW="1130300" imgH="279400" progId="Equation.DSMT4">
                    <p:embed/>
                  </p:oleObj>
                </mc:Choice>
                <mc:Fallback>
                  <p:oleObj name="Equation" r:id="rId15" imgW="11303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508"/>
                          <a:ext cx="165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318319"/>
                </p:ext>
              </p:extLst>
            </p:nvPr>
          </p:nvGraphicFramePr>
          <p:xfrm>
            <a:off x="1137" y="1516"/>
            <a:ext cx="109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" name="Equation" r:id="rId17" imgW="761669" imgH="279279" progId="Equation.DSMT4">
                    <p:embed/>
                  </p:oleObj>
                </mc:Choice>
                <mc:Fallback>
                  <p:oleObj name="Equation" r:id="rId17" imgW="761669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1516"/>
                          <a:ext cx="109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62848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9531" y="7597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84960"/>
              </p:ext>
            </p:extLst>
          </p:nvPr>
        </p:nvGraphicFramePr>
        <p:xfrm>
          <a:off x="2032905" y="774429"/>
          <a:ext cx="3867651" cy="54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6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905" y="774429"/>
                        <a:ext cx="3867651" cy="543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551264"/>
              </p:ext>
            </p:extLst>
          </p:nvPr>
        </p:nvGraphicFramePr>
        <p:xfrm>
          <a:off x="5900556" y="468115"/>
          <a:ext cx="4591169" cy="115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7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556" y="468115"/>
                        <a:ext cx="4591169" cy="115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26642"/>
              </p:ext>
            </p:extLst>
          </p:nvPr>
        </p:nvGraphicFramePr>
        <p:xfrm>
          <a:off x="1149531" y="1444047"/>
          <a:ext cx="2062029" cy="47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Equation" r:id="rId7" imgW="876240" imgH="203040" progId="Equation.DSMT4">
                  <p:embed/>
                </p:oleObj>
              </mc:Choice>
              <mc:Fallback>
                <p:oleObj name="Equation" r:id="rId7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531" y="1444047"/>
                        <a:ext cx="2062029" cy="47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091317"/>
              </p:ext>
            </p:extLst>
          </p:nvPr>
        </p:nvGraphicFramePr>
        <p:xfrm>
          <a:off x="3211560" y="1454101"/>
          <a:ext cx="3071285" cy="52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9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1560" y="1454101"/>
                        <a:ext cx="3071285" cy="526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49531" y="21047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9704"/>
              </p:ext>
            </p:extLst>
          </p:nvPr>
        </p:nvGraphicFramePr>
        <p:xfrm>
          <a:off x="1864721" y="2087787"/>
          <a:ext cx="1825718" cy="53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0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4721" y="2087787"/>
                        <a:ext cx="1825718" cy="53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145233"/>
              </p:ext>
            </p:extLst>
          </p:nvPr>
        </p:nvGraphicFramePr>
        <p:xfrm>
          <a:off x="3738049" y="2088901"/>
          <a:ext cx="3028948" cy="46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1" name="Equation" r:id="rId13" imgW="1333440" imgH="203040" progId="Equation.DSMT4">
                  <p:embed/>
                </p:oleObj>
              </mc:Choice>
              <mc:Fallback>
                <p:oleObj name="Equation" r:id="rId13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38049" y="2088901"/>
                        <a:ext cx="3028948" cy="461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79890"/>
              </p:ext>
            </p:extLst>
          </p:nvPr>
        </p:nvGraphicFramePr>
        <p:xfrm>
          <a:off x="6766997" y="2039036"/>
          <a:ext cx="2476501" cy="63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2" name="Equation" r:id="rId15" imgW="1091880" imgH="279360" progId="Equation.DSMT4">
                  <p:embed/>
                </p:oleObj>
              </mc:Choice>
              <mc:Fallback>
                <p:oleObj name="Equation" r:id="rId15" imgW="1091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6997" y="2039036"/>
                        <a:ext cx="2476501" cy="633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72400"/>
              </p:ext>
            </p:extLst>
          </p:nvPr>
        </p:nvGraphicFramePr>
        <p:xfrm>
          <a:off x="9278474" y="2039036"/>
          <a:ext cx="565081" cy="45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3" name="Equation" r:id="rId17" imgW="253800" imgH="203040" progId="Equation.DSMT4">
                  <p:embed/>
                </p:oleObj>
              </mc:Choice>
              <mc:Fallback>
                <p:oleObj name="Equation" r:id="rId17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78474" y="2039036"/>
                        <a:ext cx="565081" cy="45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84215"/>
              </p:ext>
            </p:extLst>
          </p:nvPr>
        </p:nvGraphicFramePr>
        <p:xfrm>
          <a:off x="2403566" y="2775954"/>
          <a:ext cx="1820771" cy="1028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4" name="Equation" r:id="rId19" imgW="787320" imgH="444240" progId="Equation.DSMT4">
                  <p:embed/>
                </p:oleObj>
              </mc:Choice>
              <mc:Fallback>
                <p:oleObj name="Equation" r:id="rId19" imgW="787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3566" y="2775954"/>
                        <a:ext cx="1820771" cy="1028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98221"/>
              </p:ext>
            </p:extLst>
          </p:nvPr>
        </p:nvGraphicFramePr>
        <p:xfrm>
          <a:off x="4224337" y="2799943"/>
          <a:ext cx="1644741" cy="104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5" name="Equation" r:id="rId21" imgW="698400" imgH="444240" progId="Equation.DSMT4">
                  <p:embed/>
                </p:oleObj>
              </mc:Choice>
              <mc:Fallback>
                <p:oleObj name="Equation" r:id="rId21" imgW="698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24337" y="2799943"/>
                        <a:ext cx="1644741" cy="104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99415"/>
              </p:ext>
            </p:extLst>
          </p:nvPr>
        </p:nvGraphicFramePr>
        <p:xfrm>
          <a:off x="5869078" y="2786743"/>
          <a:ext cx="1414909" cy="103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6" name="Equation" r:id="rId23" imgW="609480" imgH="444240" progId="Equation.DSMT4">
                  <p:embed/>
                </p:oleObj>
              </mc:Choice>
              <mc:Fallback>
                <p:oleObj name="Equation" r:id="rId23" imgW="609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69078" y="2786743"/>
                        <a:ext cx="1414909" cy="103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8481"/>
              </p:ext>
            </p:extLst>
          </p:nvPr>
        </p:nvGraphicFramePr>
        <p:xfrm>
          <a:off x="7385721" y="3019585"/>
          <a:ext cx="1453518" cy="51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7" name="Equation" r:id="rId25" imgW="571320" imgH="203040" progId="Equation.DSMT4">
                  <p:embed/>
                </p:oleObj>
              </mc:Choice>
              <mc:Fallback>
                <p:oleObj name="Equation" r:id="rId25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85721" y="3019585"/>
                        <a:ext cx="1453518" cy="51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04463"/>
              </p:ext>
            </p:extLst>
          </p:nvPr>
        </p:nvGraphicFramePr>
        <p:xfrm>
          <a:off x="1149531" y="3962196"/>
          <a:ext cx="34718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8" name="Equation" r:id="rId27" imgW="1549080" imgH="444240" progId="Equation.DSMT4">
                  <p:embed/>
                </p:oleObj>
              </mc:Choice>
              <mc:Fallback>
                <p:oleObj name="Equation" r:id="rId27" imgW="1549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49531" y="3962196"/>
                        <a:ext cx="3471863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01228"/>
              </p:ext>
            </p:extLst>
          </p:nvPr>
        </p:nvGraphicFramePr>
        <p:xfrm>
          <a:off x="4789977" y="3879363"/>
          <a:ext cx="4049262" cy="105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Equation" r:id="rId29" imgW="1701720" imgH="444240" progId="Equation.DSMT4">
                  <p:embed/>
                </p:oleObj>
              </mc:Choice>
              <mc:Fallback>
                <p:oleObj name="Equation" r:id="rId29" imgW="1701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89977" y="3879363"/>
                        <a:ext cx="4049262" cy="1057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149531" y="542138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由比较判别法，</a:t>
            </a:r>
            <a:endParaRPr lang="zh-CN" altLang="en-US" sz="28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88367"/>
              </p:ext>
            </p:extLst>
          </p:nvPr>
        </p:nvGraphicFramePr>
        <p:xfrm>
          <a:off x="3690439" y="5044186"/>
          <a:ext cx="29194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Equation" r:id="rId31" imgW="1218960" imgH="482400" progId="Equation.DSMT4">
                  <p:embed/>
                </p:oleObj>
              </mc:Choice>
              <mc:Fallback>
                <p:oleObj name="Equation" r:id="rId31" imgW="121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90439" y="5044186"/>
                        <a:ext cx="2919413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9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29232"/>
              </p:ext>
            </p:extLst>
          </p:nvPr>
        </p:nvGraphicFramePr>
        <p:xfrm>
          <a:off x="1010555" y="843882"/>
          <a:ext cx="1825718" cy="53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0555" y="843882"/>
                        <a:ext cx="1825718" cy="53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07234"/>
              </p:ext>
            </p:extLst>
          </p:nvPr>
        </p:nvGraphicFramePr>
        <p:xfrm>
          <a:off x="2967722" y="843882"/>
          <a:ext cx="2382270" cy="66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5" imgW="1002960" imgH="279360" progId="Equation.DSMT4">
                  <p:embed/>
                </p:oleObj>
              </mc:Choice>
              <mc:Fallback>
                <p:oleObj name="Equation" r:id="rId5" imgW="1002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7722" y="843882"/>
                        <a:ext cx="2382270" cy="66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978399"/>
              </p:ext>
            </p:extLst>
          </p:nvPr>
        </p:nvGraphicFramePr>
        <p:xfrm>
          <a:off x="5481441" y="887319"/>
          <a:ext cx="1545703" cy="48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7" imgW="685800" imgH="215640" progId="Equation.DSMT4">
                  <p:embed/>
                </p:oleObj>
              </mc:Choice>
              <mc:Fallback>
                <p:oleObj name="Equation" r:id="rId7" imgW="685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1441" y="887319"/>
                        <a:ext cx="1545703" cy="48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22637"/>
              </p:ext>
            </p:extLst>
          </p:nvPr>
        </p:nvGraphicFramePr>
        <p:xfrm>
          <a:off x="7306144" y="887319"/>
          <a:ext cx="2159333" cy="48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9" imgW="901440" imgH="203040" progId="Equation.DSMT4">
                  <p:embed/>
                </p:oleObj>
              </mc:Choice>
              <mc:Fallback>
                <p:oleObj name="Equation" r:id="rId9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6144" y="887319"/>
                        <a:ext cx="2159333" cy="48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838289"/>
              </p:ext>
            </p:extLst>
          </p:nvPr>
        </p:nvGraphicFramePr>
        <p:xfrm>
          <a:off x="1010555" y="1507193"/>
          <a:ext cx="1415694" cy="9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1" imgW="660240" imgH="444240" progId="Equation.DSMT4">
                  <p:embed/>
                </p:oleObj>
              </mc:Choice>
              <mc:Fallback>
                <p:oleObj name="Equation" r:id="rId11" imgW="660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0555" y="1507193"/>
                        <a:ext cx="1415694" cy="95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46096" y="17220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38988"/>
              </p:ext>
            </p:extLst>
          </p:nvPr>
        </p:nvGraphicFramePr>
        <p:xfrm>
          <a:off x="1346386" y="2460064"/>
          <a:ext cx="4270644" cy="113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3" imgW="1815840" imgH="482400" progId="Equation.DSMT4">
                  <p:embed/>
                </p:oleObj>
              </mc:Choice>
              <mc:Fallback>
                <p:oleObj name="Equation" r:id="rId13" imgW="1815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6386" y="2460064"/>
                        <a:ext cx="4270644" cy="113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37143"/>
              </p:ext>
            </p:extLst>
          </p:nvPr>
        </p:nvGraphicFramePr>
        <p:xfrm>
          <a:off x="5617030" y="2523386"/>
          <a:ext cx="1526722" cy="10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15" imgW="672840" imgH="444240" progId="Equation.DSMT4">
                  <p:embed/>
                </p:oleObj>
              </mc:Choice>
              <mc:Fallback>
                <p:oleObj name="Equation" r:id="rId15" imgW="672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7030" y="2523386"/>
                        <a:ext cx="1526722" cy="100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221389"/>
              </p:ext>
            </p:extLst>
          </p:nvPr>
        </p:nvGraphicFramePr>
        <p:xfrm>
          <a:off x="7143752" y="2523386"/>
          <a:ext cx="723159" cy="92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17" imgW="317160" imgH="406080" progId="Equation.DSMT4">
                  <p:embed/>
                </p:oleObj>
              </mc:Choice>
              <mc:Fallback>
                <p:oleObj name="Equation" r:id="rId17" imgW="317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43752" y="2523386"/>
                        <a:ext cx="723159" cy="925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303669"/>
              </p:ext>
            </p:extLst>
          </p:nvPr>
        </p:nvGraphicFramePr>
        <p:xfrm>
          <a:off x="1010555" y="4146182"/>
          <a:ext cx="3352439" cy="47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Equation" r:id="rId19" imgW="1511280" imgH="215640" progId="Equation.DSMT4">
                  <p:embed/>
                </p:oleObj>
              </mc:Choice>
              <mc:Fallback>
                <p:oleObj name="Equation" r:id="rId19" imgW="1511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0555" y="4146182"/>
                        <a:ext cx="3352439" cy="478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49427"/>
              </p:ext>
            </p:extLst>
          </p:nvPr>
        </p:nvGraphicFramePr>
        <p:xfrm>
          <a:off x="4484688" y="3808413"/>
          <a:ext cx="29495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Equation" r:id="rId21" imgW="1231560" imgH="482400" progId="Equation.DSMT4">
                  <p:embed/>
                </p:oleObj>
              </mc:Choice>
              <mc:Fallback>
                <p:oleObj name="Equation" r:id="rId21" imgW="1231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84688" y="3808413"/>
                        <a:ext cx="2949575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1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6792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932857"/>
              </p:ext>
            </p:extLst>
          </p:nvPr>
        </p:nvGraphicFramePr>
        <p:xfrm>
          <a:off x="1654991" y="368636"/>
          <a:ext cx="4080588" cy="101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1" name="Equation" r:id="rId3" imgW="1739880" imgH="431640" progId="Equation.DSMT4">
                  <p:embed/>
                </p:oleObj>
              </mc:Choice>
              <mc:Fallback>
                <p:oleObj name="Equation" r:id="rId3" imgW="1739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4991" y="368636"/>
                        <a:ext cx="4080588" cy="1012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73317"/>
              </p:ext>
            </p:extLst>
          </p:nvPr>
        </p:nvGraphicFramePr>
        <p:xfrm>
          <a:off x="5805202" y="559397"/>
          <a:ext cx="2394778" cy="5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5202" y="559397"/>
                        <a:ext cx="2394778" cy="53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99268" y="5593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622760"/>
              </p:ext>
            </p:extLst>
          </p:nvPr>
        </p:nvGraphicFramePr>
        <p:xfrm>
          <a:off x="1558379" y="1237826"/>
          <a:ext cx="1824991" cy="9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" name="Equation" r:id="rId7" imgW="812520" imgH="444240" progId="Equation.DSMT4">
                  <p:embed/>
                </p:oleObj>
              </mc:Choice>
              <mc:Fallback>
                <p:oleObj name="Equation" r:id="rId7" imgW="812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8379" y="1237826"/>
                        <a:ext cx="1824991" cy="99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42949"/>
              </p:ext>
            </p:extLst>
          </p:nvPr>
        </p:nvGraphicFramePr>
        <p:xfrm>
          <a:off x="3562214" y="1207910"/>
          <a:ext cx="17970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" name="Equation" r:id="rId9" imgW="799920" imgH="444240" progId="Equation.DSMT4">
                  <p:embed/>
                </p:oleObj>
              </mc:Choice>
              <mc:Fallback>
                <p:oleObj name="Equation" r:id="rId9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2214" y="1207910"/>
                        <a:ext cx="17970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22094"/>
              </p:ext>
            </p:extLst>
          </p:nvPr>
        </p:nvGraphicFramePr>
        <p:xfrm>
          <a:off x="960233" y="1984139"/>
          <a:ext cx="41116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5" name="Equation" r:id="rId11" imgW="1752480" imgH="431640" progId="Equation.DSMT4">
                  <p:embed/>
                </p:oleObj>
              </mc:Choice>
              <mc:Fallback>
                <p:oleObj name="Equation" r:id="rId11" imgW="1752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0233" y="1984139"/>
                        <a:ext cx="411162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50314"/>
              </p:ext>
            </p:extLst>
          </p:nvPr>
        </p:nvGraphicFramePr>
        <p:xfrm>
          <a:off x="5041271" y="1932594"/>
          <a:ext cx="4450432" cy="105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" name="Equation" r:id="rId13" imgW="1879560" imgH="444240" progId="Equation.DSMT4">
                  <p:embed/>
                </p:oleObj>
              </mc:Choice>
              <mc:Fallback>
                <p:oleObj name="Equation" r:id="rId13" imgW="1879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1271" y="1932594"/>
                        <a:ext cx="4450432" cy="1052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14400" y="31398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796019"/>
              </p:ext>
            </p:extLst>
          </p:nvPr>
        </p:nvGraphicFramePr>
        <p:xfrm>
          <a:off x="1654991" y="3116843"/>
          <a:ext cx="2338614" cy="53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7"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4991" y="3116843"/>
                        <a:ext cx="2338614" cy="53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536421"/>
              </p:ext>
            </p:extLst>
          </p:nvPr>
        </p:nvGraphicFramePr>
        <p:xfrm>
          <a:off x="4055202" y="2868473"/>
          <a:ext cx="1649196" cy="98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8" name="Equation" r:id="rId17" imgW="723600" imgH="431640" progId="Equation.DSMT4">
                  <p:embed/>
                </p:oleObj>
              </mc:Choice>
              <mc:Fallback>
                <p:oleObj name="Equation" r:id="rId17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5202" y="2868473"/>
                        <a:ext cx="1649196" cy="98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71544"/>
              </p:ext>
            </p:extLst>
          </p:nvPr>
        </p:nvGraphicFramePr>
        <p:xfrm>
          <a:off x="5765995" y="3139826"/>
          <a:ext cx="2962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9" name="Equation" r:id="rId19" imgW="1295280" imgH="215640" progId="Equation.DSMT4">
                  <p:embed/>
                </p:oleObj>
              </mc:Choice>
              <mc:Fallback>
                <p:oleObj name="Equation" r:id="rId19" imgW="1295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65995" y="3139826"/>
                        <a:ext cx="296227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09975"/>
              </p:ext>
            </p:extLst>
          </p:nvPr>
        </p:nvGraphicFramePr>
        <p:xfrm>
          <a:off x="951955" y="3931295"/>
          <a:ext cx="2333715" cy="48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0" name="Equation" r:id="rId21" imgW="1041120" imgH="215640" progId="Equation.DSMT4">
                  <p:embed/>
                </p:oleObj>
              </mc:Choice>
              <mc:Fallback>
                <p:oleObj name="Equation" r:id="rId21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1955" y="3931295"/>
                        <a:ext cx="2333715" cy="483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11858"/>
              </p:ext>
            </p:extLst>
          </p:nvPr>
        </p:nvGraphicFramePr>
        <p:xfrm>
          <a:off x="3562214" y="3628381"/>
          <a:ext cx="2406551" cy="106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1" name="Equation" r:id="rId23" imgW="1002960" imgH="444240" progId="Equation.DSMT4">
                  <p:embed/>
                </p:oleObj>
              </mc:Choice>
              <mc:Fallback>
                <p:oleObj name="Equation" r:id="rId23" imgW="1002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62214" y="3628381"/>
                        <a:ext cx="2406551" cy="1066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008744" y="387854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又，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18492"/>
              </p:ext>
            </p:extLst>
          </p:nvPr>
        </p:nvGraphicFramePr>
        <p:xfrm>
          <a:off x="986621" y="4474005"/>
          <a:ext cx="4253619" cy="117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2" name="Equation" r:id="rId25" imgW="1739880" imgH="482400" progId="Equation.DSMT4">
                  <p:embed/>
                </p:oleObj>
              </mc:Choice>
              <mc:Fallback>
                <p:oleObj name="Equation" r:id="rId25" imgW="1739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86621" y="4474005"/>
                        <a:ext cx="4253619" cy="1179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343609"/>
              </p:ext>
            </p:extLst>
          </p:nvPr>
        </p:nvGraphicFramePr>
        <p:xfrm>
          <a:off x="5240240" y="4558302"/>
          <a:ext cx="2672774" cy="106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3" name="Equation" r:id="rId27" imgW="1117440" imgH="444240" progId="Equation.DSMT4">
                  <p:embed/>
                </p:oleObj>
              </mc:Choice>
              <mc:Fallback>
                <p:oleObj name="Equation" r:id="rId27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40240" y="4558302"/>
                        <a:ext cx="2672774" cy="106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91523"/>
              </p:ext>
            </p:extLst>
          </p:nvPr>
        </p:nvGraphicFramePr>
        <p:xfrm>
          <a:off x="2329201" y="5540198"/>
          <a:ext cx="19129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" name="Equation" r:id="rId29" imgW="799920" imgH="444240" progId="Equation.DSMT4">
                  <p:embed/>
                </p:oleObj>
              </mc:Choice>
              <mc:Fallback>
                <p:oleObj name="Equation" r:id="rId29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29201" y="5540198"/>
                        <a:ext cx="1912938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08034"/>
              </p:ext>
            </p:extLst>
          </p:nvPr>
        </p:nvGraphicFramePr>
        <p:xfrm>
          <a:off x="4242139" y="5540197"/>
          <a:ext cx="1670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" name="Equation" r:id="rId31" imgW="698400" imgH="444240" progId="Equation.DSMT4">
                  <p:embed/>
                </p:oleObj>
              </mc:Choice>
              <mc:Fallback>
                <p:oleObj name="Equation" r:id="rId31" imgW="698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42139" y="5540197"/>
                        <a:ext cx="167005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01569"/>
              </p:ext>
            </p:extLst>
          </p:nvPr>
        </p:nvGraphicFramePr>
        <p:xfrm>
          <a:off x="5844936" y="5567365"/>
          <a:ext cx="731691" cy="93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6" name="Equation" r:id="rId33" imgW="317160" imgH="406080" progId="Equation.DSMT4">
                  <p:embed/>
                </p:oleObj>
              </mc:Choice>
              <mc:Fallback>
                <p:oleObj name="Equation" r:id="rId33" imgW="317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44936" y="5567365"/>
                        <a:ext cx="731691" cy="936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3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406" y="853440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Cauchy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收敛准则，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329897"/>
              </p:ext>
            </p:extLst>
          </p:nvPr>
        </p:nvGraphicFramePr>
        <p:xfrm>
          <a:off x="4432208" y="616029"/>
          <a:ext cx="1824991" cy="9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3" imgW="812520" imgH="444240" progId="Equation.DSMT4">
                  <p:embed/>
                </p:oleObj>
              </mc:Choice>
              <mc:Fallback>
                <p:oleObj name="Equation" r:id="rId3" imgW="812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208" y="616029"/>
                        <a:ext cx="1824991" cy="99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23406" y="161407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而注意到，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33716"/>
              </p:ext>
            </p:extLst>
          </p:nvPr>
        </p:nvGraphicFramePr>
        <p:xfrm>
          <a:off x="1882296" y="2033622"/>
          <a:ext cx="2611327" cy="108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5" imgW="1066680" imgH="444240" progId="Equation.DSMT4">
                  <p:embed/>
                </p:oleObj>
              </mc:Choice>
              <mc:Fallback>
                <p:oleObj name="Equation" r:id="rId5" imgW="106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2296" y="2033622"/>
                        <a:ext cx="2611327" cy="108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44713"/>
              </p:ext>
            </p:extLst>
          </p:nvPr>
        </p:nvGraphicFramePr>
        <p:xfrm>
          <a:off x="4356100" y="2046288"/>
          <a:ext cx="19986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7" imgW="825480" imgH="444240" progId="Equation.DSMT4">
                  <p:embed/>
                </p:oleObj>
              </mc:Choice>
              <mc:Fallback>
                <p:oleObj name="Equation" r:id="rId7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2046288"/>
                        <a:ext cx="1998663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55432"/>
              </p:ext>
            </p:extLst>
          </p:nvPr>
        </p:nvGraphicFramePr>
        <p:xfrm>
          <a:off x="1216229" y="3279368"/>
          <a:ext cx="65547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9" imgW="2920680" imgH="444240" progId="Equation.DSMT4">
                  <p:embed/>
                </p:oleObj>
              </mc:Choice>
              <mc:Fallback>
                <p:oleObj name="Equation" r:id="rId9" imgW="2920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6229" y="3279368"/>
                        <a:ext cx="6554788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6937"/>
              </p:ext>
            </p:extLst>
          </p:nvPr>
        </p:nvGraphicFramePr>
        <p:xfrm>
          <a:off x="7753259" y="3279368"/>
          <a:ext cx="18811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11" imgW="838080" imgH="444240" progId="Equation.DSMT4">
                  <p:embed/>
                </p:oleObj>
              </mc:Choice>
              <mc:Fallback>
                <p:oleObj name="Equation" r:id="rId11" imgW="838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53259" y="3279368"/>
                        <a:ext cx="1881188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8127"/>
              </p:ext>
            </p:extLst>
          </p:nvPr>
        </p:nvGraphicFramePr>
        <p:xfrm>
          <a:off x="9538426" y="3279367"/>
          <a:ext cx="128111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13" imgW="571320" imgH="444240" progId="Equation.DSMT4">
                  <p:embed/>
                </p:oleObj>
              </mc:Choice>
              <mc:Fallback>
                <p:oleObj name="Equation" r:id="rId13" imgW="57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38426" y="3279367"/>
                        <a:ext cx="1281113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6199"/>
              </p:ext>
            </p:extLst>
          </p:nvPr>
        </p:nvGraphicFramePr>
        <p:xfrm>
          <a:off x="2289434" y="4412718"/>
          <a:ext cx="17970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5" imgW="799920" imgH="444240" progId="Equation.DSMT4">
                  <p:embed/>
                </p:oleObj>
              </mc:Choice>
              <mc:Fallback>
                <p:oleObj name="Equation" r:id="rId1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9434" y="4412718"/>
                        <a:ext cx="17970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16229" y="465037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40680"/>
              </p:ext>
            </p:extLst>
          </p:nvPr>
        </p:nvGraphicFramePr>
        <p:xfrm>
          <a:off x="5485403" y="4579212"/>
          <a:ext cx="48037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7" imgW="2133360" imgH="444240" progId="Equation.DSMT4">
                  <p:embed/>
                </p:oleObj>
              </mc:Choice>
              <mc:Fallback>
                <p:oleObj name="Equation" r:id="rId17" imgW="2133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5403" y="4579212"/>
                        <a:ext cx="4803775" cy="1001712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7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77376"/>
              </p:ext>
            </p:extLst>
          </p:nvPr>
        </p:nvGraphicFramePr>
        <p:xfrm>
          <a:off x="1277937" y="881442"/>
          <a:ext cx="3276645" cy="50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3" imgW="1396800" imgH="215640" progId="Equation.DSMT4">
                  <p:embed/>
                </p:oleObj>
              </mc:Choice>
              <mc:Fallback>
                <p:oleObj name="Equation" r:id="rId3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937" y="881442"/>
                        <a:ext cx="3276645" cy="50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42666"/>
              </p:ext>
            </p:extLst>
          </p:nvPr>
        </p:nvGraphicFramePr>
        <p:xfrm>
          <a:off x="4652280" y="921622"/>
          <a:ext cx="2428733" cy="50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5" imgW="1041120" imgH="215640" progId="Equation.DSMT4">
                  <p:embed/>
                </p:oleObj>
              </mc:Choice>
              <mc:Fallback>
                <p:oleObj name="Equation" r:id="rId5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2280" y="921622"/>
                        <a:ext cx="2428733" cy="50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72720" y="8814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就有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626007"/>
              </p:ext>
            </p:extLst>
          </p:nvPr>
        </p:nvGraphicFramePr>
        <p:xfrm>
          <a:off x="1446388" y="1510816"/>
          <a:ext cx="2933418" cy="5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" name="Equation" r:id="rId7" imgW="1231560" imgH="228600" progId="Equation.DSMT4">
                  <p:embed/>
                </p:oleObj>
              </mc:Choice>
              <mc:Fallback>
                <p:oleObj name="Equation" r:id="rId7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6388" y="1510816"/>
                        <a:ext cx="2933418" cy="54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2340" y="153664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35643"/>
              </p:ext>
            </p:extLst>
          </p:nvPr>
        </p:nvGraphicFramePr>
        <p:xfrm>
          <a:off x="5408613" y="1530093"/>
          <a:ext cx="26606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9" imgW="1117440" imgH="228600" progId="Equation.DSMT4">
                  <p:embed/>
                </p:oleObj>
              </mc:Choice>
              <mc:Fallback>
                <p:oleObj name="Equation" r:id="rId9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8613" y="1530093"/>
                        <a:ext cx="2660650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7937" y="213621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08799"/>
              </p:ext>
            </p:extLst>
          </p:nvPr>
        </p:nvGraphicFramePr>
        <p:xfrm>
          <a:off x="2357098" y="2160114"/>
          <a:ext cx="45640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11" imgW="1917360" imgH="228600" progId="Equation.DSMT4">
                  <p:embed/>
                </p:oleObj>
              </mc:Choice>
              <mc:Fallback>
                <p:oleObj name="Equation" r:id="rId11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7098" y="2160114"/>
                        <a:ext cx="4564063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43338"/>
              </p:ext>
            </p:extLst>
          </p:nvPr>
        </p:nvGraphicFramePr>
        <p:xfrm>
          <a:off x="6899819" y="2133947"/>
          <a:ext cx="1865313" cy="53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Equation" r:id="rId13" imgW="799920" imgH="228600" progId="Equation.DSMT4">
                  <p:embed/>
                </p:oleObj>
              </mc:Choice>
              <mc:Fallback>
                <p:oleObj name="Equation" r:id="rId13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9819" y="2133947"/>
                        <a:ext cx="1865313" cy="53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48648"/>
              </p:ext>
            </p:extLst>
          </p:nvPr>
        </p:nvGraphicFramePr>
        <p:xfrm>
          <a:off x="1445783" y="2659437"/>
          <a:ext cx="2934023" cy="103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Equation" r:id="rId15" imgW="1257120" imgH="444240" progId="Equation.DSMT4">
                  <p:embed/>
                </p:oleObj>
              </mc:Choice>
              <mc:Fallback>
                <p:oleObj name="Equation" r:id="rId15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45783" y="2659437"/>
                        <a:ext cx="2934023" cy="1037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80410" y="28881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又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26095"/>
              </p:ext>
            </p:extLst>
          </p:nvPr>
        </p:nvGraphicFramePr>
        <p:xfrm>
          <a:off x="1557475" y="3588365"/>
          <a:ext cx="3923896" cy="112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17" imgW="1688760" imgH="482400" progId="Equation.DSMT4">
                  <p:embed/>
                </p:oleObj>
              </mc:Choice>
              <mc:Fallback>
                <p:oleObj name="Equation" r:id="rId17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7475" y="3588365"/>
                        <a:ext cx="3923896" cy="1121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12297"/>
              </p:ext>
            </p:extLst>
          </p:nvPr>
        </p:nvGraphicFramePr>
        <p:xfrm>
          <a:off x="5421144" y="3652194"/>
          <a:ext cx="2592525" cy="103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19" imgW="1117440" imgH="444240" progId="Equation.DSMT4">
                  <p:embed/>
                </p:oleObj>
              </mc:Choice>
              <mc:Fallback>
                <p:oleObj name="Equation" r:id="rId19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21144" y="3652194"/>
                        <a:ext cx="2592525" cy="103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80341"/>
              </p:ext>
            </p:extLst>
          </p:nvPr>
        </p:nvGraphicFramePr>
        <p:xfrm>
          <a:off x="7973947" y="3653024"/>
          <a:ext cx="18557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21" imgW="799920" imgH="444240" progId="Equation.DSMT4">
                  <p:embed/>
                </p:oleObj>
              </mc:Choice>
              <mc:Fallback>
                <p:oleObj name="Equation" r:id="rId21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73947" y="3653024"/>
                        <a:ext cx="1855787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91483"/>
              </p:ext>
            </p:extLst>
          </p:nvPr>
        </p:nvGraphicFramePr>
        <p:xfrm>
          <a:off x="1557475" y="4777109"/>
          <a:ext cx="34464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23" imgW="1485720" imgH="444240" progId="Equation.DSMT4">
                  <p:embed/>
                </p:oleObj>
              </mc:Choice>
              <mc:Fallback>
                <p:oleObj name="Equation" r:id="rId23" imgW="1485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57475" y="4777109"/>
                        <a:ext cx="3446463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60875"/>
              </p:ext>
            </p:extLst>
          </p:nvPr>
        </p:nvGraphicFramePr>
        <p:xfrm>
          <a:off x="5003938" y="4777109"/>
          <a:ext cx="217963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25" imgW="939600" imgH="444240" progId="Equation.DSMT4">
                  <p:embed/>
                </p:oleObj>
              </mc:Choice>
              <mc:Fallback>
                <p:oleObj name="Equation" r:id="rId25" imgW="939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03938" y="4777109"/>
                        <a:ext cx="2179637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88009"/>
              </p:ext>
            </p:extLst>
          </p:nvPr>
        </p:nvGraphicFramePr>
        <p:xfrm>
          <a:off x="7168414" y="4777109"/>
          <a:ext cx="707116" cy="90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27" imgW="317160" imgH="406080" progId="Equation.DSMT4">
                  <p:embed/>
                </p:oleObj>
              </mc:Choice>
              <mc:Fallback>
                <p:oleObj name="Equation" r:id="rId27" imgW="317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68414" y="4777109"/>
                        <a:ext cx="707116" cy="905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29531"/>
              </p:ext>
            </p:extLst>
          </p:nvPr>
        </p:nvGraphicFramePr>
        <p:xfrm>
          <a:off x="4652279" y="5593218"/>
          <a:ext cx="33988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5" name="Equation" r:id="rId29" imgW="1434960" imgH="444240" progId="Equation.DSMT4">
                  <p:embed/>
                </p:oleObj>
              </mc:Choice>
              <mc:Fallback>
                <p:oleObj name="Equation" r:id="rId29" imgW="1434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52279" y="5593218"/>
                        <a:ext cx="3398838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423647" y="5875027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Cauchy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收敛准则，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314" y="6618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60672"/>
              </p:ext>
            </p:extLst>
          </p:nvPr>
        </p:nvGraphicFramePr>
        <p:xfrm>
          <a:off x="1474650" y="473921"/>
          <a:ext cx="4336741" cy="102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1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650" y="473921"/>
                        <a:ext cx="4336741" cy="1023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11550"/>
              </p:ext>
            </p:extLst>
          </p:nvPr>
        </p:nvGraphicFramePr>
        <p:xfrm>
          <a:off x="5914988" y="734919"/>
          <a:ext cx="2928076" cy="50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2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4988" y="734919"/>
                        <a:ext cx="2928076" cy="50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71053" y="144851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证明：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22181"/>
              </p:ext>
            </p:extLst>
          </p:nvPr>
        </p:nvGraphicFramePr>
        <p:xfrm>
          <a:off x="2442213" y="1403648"/>
          <a:ext cx="1801877" cy="66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3" name="Equation" r:id="rId7" imgW="787320" imgH="279360" progId="Equation.DSMT4">
                  <p:embed/>
                </p:oleObj>
              </mc:Choice>
              <mc:Fallback>
                <p:oleObj name="Equation" r:id="rId7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2213" y="1403648"/>
                        <a:ext cx="1801877" cy="66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4650" y="2068178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Cauchy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收敛准则，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579" y="21098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79104"/>
              </p:ext>
            </p:extLst>
          </p:nvPr>
        </p:nvGraphicFramePr>
        <p:xfrm>
          <a:off x="4713911" y="2175509"/>
          <a:ext cx="1201077" cy="45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4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3911" y="2175509"/>
                        <a:ext cx="1201077" cy="457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1461"/>
              </p:ext>
            </p:extLst>
          </p:nvPr>
        </p:nvGraphicFramePr>
        <p:xfrm>
          <a:off x="6002200" y="2122657"/>
          <a:ext cx="1556840" cy="53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5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2200" y="2122657"/>
                        <a:ext cx="1556840" cy="53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59153"/>
              </p:ext>
            </p:extLst>
          </p:nvPr>
        </p:nvGraphicFramePr>
        <p:xfrm>
          <a:off x="7559040" y="2093482"/>
          <a:ext cx="3738499" cy="55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Equation" r:id="rId13" imgW="1612800" imgH="241200" progId="Equation.DSMT4">
                  <p:embed/>
                </p:oleObj>
              </mc:Choice>
              <mc:Fallback>
                <p:oleObj name="Equation" r:id="rId13" imgW="1612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9040" y="2093482"/>
                        <a:ext cx="3738499" cy="559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8456"/>
              </p:ext>
            </p:extLst>
          </p:nvPr>
        </p:nvGraphicFramePr>
        <p:xfrm>
          <a:off x="1371053" y="2542035"/>
          <a:ext cx="1922117" cy="106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7" name="Equation" r:id="rId15" imgW="799920" imgH="444240" progId="Equation.DSMT4">
                  <p:embed/>
                </p:oleObj>
              </mc:Choice>
              <mc:Fallback>
                <p:oleObj name="Equation" r:id="rId1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1053" y="2542035"/>
                        <a:ext cx="1922117" cy="1067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57931"/>
              </p:ext>
            </p:extLst>
          </p:nvPr>
        </p:nvGraphicFramePr>
        <p:xfrm>
          <a:off x="3375618" y="2880038"/>
          <a:ext cx="2686114" cy="54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" name="Equation" r:id="rId17" imgW="1130040" imgH="228600" progId="Equation.DSMT4">
                  <p:embed/>
                </p:oleObj>
              </mc:Choice>
              <mc:Fallback>
                <p:oleObj name="Equation" r:id="rId17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75618" y="2880038"/>
                        <a:ext cx="2686114" cy="543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188511"/>
              </p:ext>
            </p:extLst>
          </p:nvPr>
        </p:nvGraphicFramePr>
        <p:xfrm>
          <a:off x="6144180" y="2604221"/>
          <a:ext cx="2231302" cy="100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Equation" r:id="rId19" imgW="901440" imgH="406080" progId="Equation.DSMT4">
                  <p:embed/>
                </p:oleObj>
              </mc:Choice>
              <mc:Fallback>
                <p:oleObj name="Equation" r:id="rId19" imgW="901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4180" y="2604221"/>
                        <a:ext cx="2231302" cy="100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12727"/>
              </p:ext>
            </p:extLst>
          </p:nvPr>
        </p:nvGraphicFramePr>
        <p:xfrm>
          <a:off x="1207448" y="3652977"/>
          <a:ext cx="2004108" cy="63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Equation" r:id="rId21" imgW="876240" imgH="279360" progId="Equation.DSMT4">
                  <p:embed/>
                </p:oleObj>
              </mc:Choice>
              <mc:Fallback>
                <p:oleObj name="Equation" r:id="rId21" imgW="876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07448" y="3652977"/>
                        <a:ext cx="2004108" cy="638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11738"/>
              </p:ext>
            </p:extLst>
          </p:nvPr>
        </p:nvGraphicFramePr>
        <p:xfrm>
          <a:off x="3334388" y="3660602"/>
          <a:ext cx="1556840" cy="53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" name="Equation" r:id="rId23" imgW="698400" imgH="241200" progId="Equation.DSMT4">
                  <p:embed/>
                </p:oleObj>
              </mc:Choice>
              <mc:Fallback>
                <p:oleObj name="Equation" r:id="rId23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34388" y="3660602"/>
                        <a:ext cx="1556840" cy="53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73145"/>
              </p:ext>
            </p:extLst>
          </p:nvPr>
        </p:nvGraphicFramePr>
        <p:xfrm>
          <a:off x="5014060" y="3675427"/>
          <a:ext cx="20304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2" name="Equation" r:id="rId25" imgW="876240" imgH="228600" progId="Equation.DSMT4">
                  <p:embed/>
                </p:oleObj>
              </mc:Choice>
              <mc:Fallback>
                <p:oleObj name="Equation" r:id="rId2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14060" y="3675427"/>
                        <a:ext cx="203041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23004"/>
              </p:ext>
            </p:extLst>
          </p:nvPr>
        </p:nvGraphicFramePr>
        <p:xfrm>
          <a:off x="7029450" y="3417888"/>
          <a:ext cx="15700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3" name="Equation" r:id="rId27" imgW="698400" imgH="444240" progId="Equation.DSMT4">
                  <p:embed/>
                </p:oleObj>
              </mc:Choice>
              <mc:Fallback>
                <p:oleObj name="Equation" r:id="rId27" imgW="698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29450" y="3417888"/>
                        <a:ext cx="1570038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53981"/>
              </p:ext>
            </p:extLst>
          </p:nvPr>
        </p:nvGraphicFramePr>
        <p:xfrm>
          <a:off x="1207448" y="4437092"/>
          <a:ext cx="3619452" cy="59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" name="Equation" r:id="rId29" imgW="1396800" imgH="228600" progId="Equation.DSMT4">
                  <p:embed/>
                </p:oleObj>
              </mc:Choice>
              <mc:Fallback>
                <p:oleObj name="Equation" r:id="rId29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07448" y="4437092"/>
                        <a:ext cx="3619452" cy="592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76798"/>
              </p:ext>
            </p:extLst>
          </p:nvPr>
        </p:nvGraphicFramePr>
        <p:xfrm>
          <a:off x="4892354" y="4465900"/>
          <a:ext cx="1987418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5" name="Equation" r:id="rId31" imgW="812520" imgH="215640" progId="Equation.DSMT4">
                  <p:embed/>
                </p:oleObj>
              </mc:Choice>
              <mc:Fallback>
                <p:oleObj name="Equation" r:id="rId31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92354" y="4465900"/>
                        <a:ext cx="1987418" cy="52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27045"/>
              </p:ext>
            </p:extLst>
          </p:nvPr>
        </p:nvGraphicFramePr>
        <p:xfrm>
          <a:off x="1409292" y="5213372"/>
          <a:ext cx="4185238" cy="53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6" name="Equation" r:id="rId33" imgW="1777680" imgH="228600" progId="Equation.DSMT4">
                  <p:embed/>
                </p:oleObj>
              </mc:Choice>
              <mc:Fallback>
                <p:oleObj name="Equation" r:id="rId33" imgW="1777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09292" y="5213372"/>
                        <a:ext cx="4185238" cy="53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40160"/>
              </p:ext>
            </p:extLst>
          </p:nvPr>
        </p:nvGraphicFramePr>
        <p:xfrm>
          <a:off x="5569547" y="4978900"/>
          <a:ext cx="1290276" cy="100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7" name="Equation" r:id="rId35" imgW="520560" imgH="406080" progId="Equation.DSMT4">
                  <p:embed/>
                </p:oleObj>
              </mc:Choice>
              <mc:Fallback>
                <p:oleObj name="Equation" r:id="rId35" imgW="520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569547" y="4978900"/>
                        <a:ext cx="1290276" cy="100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62719"/>
              </p:ext>
            </p:extLst>
          </p:nvPr>
        </p:nvGraphicFramePr>
        <p:xfrm>
          <a:off x="6834839" y="5408283"/>
          <a:ext cx="537111" cy="34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8" name="Equation" r:id="rId37" imgW="253800" imgH="139680" progId="Equation.DSMT4">
                  <p:embed/>
                </p:oleObj>
              </mc:Choice>
              <mc:Fallback>
                <p:oleObj name="Equation" r:id="rId37" imgW="2538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34839" y="5408283"/>
                        <a:ext cx="537111" cy="34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197433"/>
              </p:ext>
            </p:extLst>
          </p:nvPr>
        </p:nvGraphicFramePr>
        <p:xfrm>
          <a:off x="2039628" y="5820433"/>
          <a:ext cx="1801877" cy="66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9" name="Equation" r:id="rId39" imgW="787320" imgH="279360" progId="Equation.DSMT4">
                  <p:embed/>
                </p:oleObj>
              </mc:Choice>
              <mc:Fallback>
                <p:oleObj name="Equation" r:id="rId39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9628" y="5820433"/>
                        <a:ext cx="1801877" cy="66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207448" y="58204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15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53256" y="543254"/>
            <a:ext cx="3348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/>
              <a:t>．常数项级数类型</a:t>
            </a:r>
            <a:r>
              <a:rPr lang="zh-CN" altLang="en-US" sz="2800" dirty="0"/>
              <a:t>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751763" y="119697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正项级数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751763" y="1989139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交错级数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751763" y="270827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任意项级数</a:t>
            </a:r>
            <a:endParaRPr lang="zh-CN" altLang="en-US" sz="2800" dirty="0"/>
          </a:p>
        </p:txBody>
      </p:sp>
      <p:grpSp>
        <p:nvGrpSpPr>
          <p:cNvPr id="4122" name="Group 26"/>
          <p:cNvGrpSpPr>
            <a:grpSpLocks/>
          </p:cNvGrpSpPr>
          <p:nvPr/>
        </p:nvGrpSpPr>
        <p:grpSpPr bwMode="auto">
          <a:xfrm>
            <a:off x="1953256" y="1734812"/>
            <a:ext cx="2603500" cy="863600"/>
            <a:chOff x="444" y="1146"/>
            <a:chExt cx="1640" cy="544"/>
          </a:xfrm>
        </p:grpSpPr>
        <p:sp>
          <p:nvSpPr>
            <p:cNvPr id="5140" name="Text Box 11"/>
            <p:cNvSpPr txBox="1">
              <a:spLocks noChangeArrowheads="1"/>
            </p:cNvSpPr>
            <p:nvPr/>
          </p:nvSpPr>
          <p:spPr bwMode="auto">
            <a:xfrm>
              <a:off x="444" y="1253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常数项级数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51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898301"/>
                </p:ext>
              </p:extLst>
            </p:nvPr>
          </p:nvGraphicFramePr>
          <p:xfrm>
            <a:off x="1603" y="1146"/>
            <a:ext cx="48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Equation" r:id="rId3" imgW="380835" imgH="431613" progId="Equation.DSMT4">
                    <p:embed/>
                  </p:oleObj>
                </mc:Choice>
                <mc:Fallback>
                  <p:oleObj name="Equation" r:id="rId3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146"/>
                          <a:ext cx="48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92981"/>
              </p:ext>
            </p:extLst>
          </p:nvPr>
        </p:nvGraphicFramePr>
        <p:xfrm>
          <a:off x="4615769" y="1241157"/>
          <a:ext cx="52070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5" imgW="190417" imgH="710891" progId="Equation.DSMT4">
                  <p:embed/>
                </p:oleObj>
              </mc:Choice>
              <mc:Fallback>
                <p:oleObj name="Equation" r:id="rId5" imgW="190417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769" y="1241157"/>
                        <a:ext cx="520700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39893"/>
              </p:ext>
            </p:extLst>
          </p:nvPr>
        </p:nvGraphicFramePr>
        <p:xfrm>
          <a:off x="4983162" y="1235657"/>
          <a:ext cx="952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7" imgW="419100" imgH="228600" progId="Equation.DSMT4">
                  <p:embed/>
                </p:oleObj>
              </mc:Choice>
              <mc:Fallback>
                <p:oleObj name="Equation" r:id="rId7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2" y="1235657"/>
                        <a:ext cx="9525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05026"/>
              </p:ext>
            </p:extLst>
          </p:nvPr>
        </p:nvGraphicFramePr>
        <p:xfrm>
          <a:off x="4943475" y="1968337"/>
          <a:ext cx="2681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9" imgW="1269449" imgH="241195" progId="Equation.DSMT4">
                  <p:embed/>
                </p:oleObj>
              </mc:Choice>
              <mc:Fallback>
                <p:oleObj name="Equation" r:id="rId9" imgW="126944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968337"/>
                        <a:ext cx="26812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43909"/>
              </p:ext>
            </p:extLst>
          </p:nvPr>
        </p:nvGraphicFramePr>
        <p:xfrm>
          <a:off x="5002666" y="2733511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666" y="2733511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208214" y="3378200"/>
            <a:ext cx="6054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二、判别常数项级数收敛的解题方法</a:t>
            </a:r>
            <a:r>
              <a:rPr lang="zh-CN" altLang="en-US" sz="2800"/>
              <a:t> 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169612" y="5605033"/>
            <a:ext cx="50722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若成立，则需作进一步的</a:t>
            </a:r>
            <a:r>
              <a:rPr lang="zh-CN" altLang="en-US" sz="2800" b="1" dirty="0" smtClean="0"/>
              <a:t>判别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2070101" y="3984626"/>
            <a:ext cx="7843836" cy="854075"/>
            <a:chOff x="390" y="2510"/>
            <a:chExt cx="4941" cy="538"/>
          </a:xfrm>
        </p:grpSpPr>
        <p:sp>
          <p:nvSpPr>
            <p:cNvPr id="5137" name="Text Box 21"/>
            <p:cNvSpPr txBox="1">
              <a:spLocks noChangeArrowheads="1"/>
            </p:cNvSpPr>
            <p:nvPr/>
          </p:nvSpPr>
          <p:spPr bwMode="auto">
            <a:xfrm>
              <a:off x="390" y="2620"/>
              <a:ext cx="1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判别常数项级数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513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289222"/>
                </p:ext>
              </p:extLst>
            </p:nvPr>
          </p:nvGraphicFramePr>
          <p:xfrm>
            <a:off x="1994" y="2510"/>
            <a:ext cx="477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Equation" r:id="rId13" imgW="361816" imgH="409688" progId="Equation.DSMT4">
                    <p:embed/>
                  </p:oleObj>
                </mc:Choice>
                <mc:Fallback>
                  <p:oleObj name="Equation" r:id="rId13" imgW="361816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2510"/>
                          <a:ext cx="477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Text Box 24"/>
            <p:cNvSpPr txBox="1">
              <a:spLocks noChangeArrowheads="1"/>
            </p:cNvSpPr>
            <p:nvPr/>
          </p:nvSpPr>
          <p:spPr bwMode="auto">
            <a:xfrm>
              <a:off x="2426" y="2614"/>
              <a:ext cx="29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的敛散性，应先考察是否有</a:t>
              </a:r>
              <a:r>
                <a:rPr lang="zh-CN" altLang="en-US" sz="2800" dirty="0"/>
                <a:t> </a:t>
              </a:r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2233973" y="4861505"/>
            <a:ext cx="7679964" cy="619124"/>
            <a:chOff x="565" y="3158"/>
            <a:chExt cx="4516" cy="390"/>
          </a:xfrm>
        </p:grpSpPr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1429" y="3158"/>
              <a:ext cx="36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成立</a:t>
              </a:r>
              <a:r>
                <a:rPr lang="en-US" altLang="zh-CN" sz="2800" b="1" dirty="0" smtClean="0"/>
                <a:t>.</a:t>
              </a:r>
              <a:r>
                <a:rPr lang="zh-CN" altLang="en-US" sz="2800" b="1" dirty="0" smtClean="0"/>
                <a:t>若</a:t>
              </a:r>
              <a:r>
                <a:rPr lang="zh-CN" altLang="en-US" sz="2800" b="1" dirty="0"/>
                <a:t>不成立，则可判定级数发散；</a:t>
              </a:r>
            </a:p>
          </p:txBody>
        </p:sp>
        <p:graphicFrame>
          <p:nvGraphicFramePr>
            <p:cNvPr id="51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240327"/>
                </p:ext>
              </p:extLst>
            </p:nvPr>
          </p:nvGraphicFramePr>
          <p:xfrm>
            <a:off x="565" y="3184"/>
            <a:ext cx="86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Equation" r:id="rId15" imgW="638287" imgH="257354" progId="Equation.DSMT4">
                    <p:embed/>
                  </p:oleObj>
                </mc:Choice>
                <mc:Fallback>
                  <p:oleObj name="Equation" r:id="rId15" imgW="638287" imgH="25735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3184"/>
                          <a:ext cx="86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2724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3" grpId="0"/>
      <p:bldP spid="4113" grpId="0"/>
      <p:bldP spid="41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869" y="52272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5562" y="52922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由假设可得如下一系列不等式，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72705"/>
              </p:ext>
            </p:extLst>
          </p:nvPr>
        </p:nvGraphicFramePr>
        <p:xfrm>
          <a:off x="1267053" y="951450"/>
          <a:ext cx="1412279" cy="55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053" y="951450"/>
                        <a:ext cx="1412279" cy="55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94407"/>
              </p:ext>
            </p:extLst>
          </p:nvPr>
        </p:nvGraphicFramePr>
        <p:xfrm>
          <a:off x="1250928" y="1421632"/>
          <a:ext cx="16589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928" y="1421632"/>
                        <a:ext cx="1658937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91282"/>
              </p:ext>
            </p:extLst>
          </p:nvPr>
        </p:nvGraphicFramePr>
        <p:xfrm>
          <a:off x="1570238" y="2024758"/>
          <a:ext cx="805908" cy="24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7" imgW="330120" imgH="101520" progId="Equation.DSMT4">
                  <p:embed/>
                </p:oleObj>
              </mc:Choice>
              <mc:Fallback>
                <p:oleObj name="Equation" r:id="rId7" imgW="3301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0238" y="2024758"/>
                        <a:ext cx="805908" cy="247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62436"/>
              </p:ext>
            </p:extLst>
          </p:nvPr>
        </p:nvGraphicFramePr>
        <p:xfrm>
          <a:off x="1250928" y="2169199"/>
          <a:ext cx="17827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0928" y="2169199"/>
                        <a:ext cx="178276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4180" y="278898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相加后有，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56762"/>
              </p:ext>
            </p:extLst>
          </p:nvPr>
        </p:nvGraphicFramePr>
        <p:xfrm>
          <a:off x="2729084" y="2721887"/>
          <a:ext cx="4081864" cy="58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11" imgW="1600200" imgH="228600" progId="Equation.DSMT4">
                  <p:embed/>
                </p:oleObj>
              </mc:Choice>
              <mc:Fallback>
                <p:oleObj name="Equation" r:id="rId11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9084" y="2721887"/>
                        <a:ext cx="4081864" cy="581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95633"/>
              </p:ext>
            </p:extLst>
          </p:nvPr>
        </p:nvGraphicFramePr>
        <p:xfrm>
          <a:off x="6741279" y="2788988"/>
          <a:ext cx="2581796" cy="48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13" imgW="1079280" imgH="203040" progId="Equation.DSMT4">
                  <p:embed/>
                </p:oleObj>
              </mc:Choice>
              <mc:Fallback>
                <p:oleObj name="Equation" r:id="rId13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41279" y="2788988"/>
                        <a:ext cx="2581796" cy="48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14180" y="324689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同样地有，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65431"/>
              </p:ext>
            </p:extLst>
          </p:nvPr>
        </p:nvGraphicFramePr>
        <p:xfrm>
          <a:off x="1743499" y="3753760"/>
          <a:ext cx="6226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15" imgW="2616120" imgH="228600" progId="Equation.DSMT4">
                  <p:embed/>
                </p:oleObj>
              </mc:Choice>
              <mc:Fallback>
                <p:oleObj name="Equation" r:id="rId15" imgW="2616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3499" y="3753760"/>
                        <a:ext cx="62261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9440"/>
              </p:ext>
            </p:extLst>
          </p:nvPr>
        </p:nvGraphicFramePr>
        <p:xfrm>
          <a:off x="7884751" y="3767066"/>
          <a:ext cx="2581796" cy="48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Equation" r:id="rId17" imgW="1079280" imgH="203040" progId="Equation.DSMT4">
                  <p:embed/>
                </p:oleObj>
              </mc:Choice>
              <mc:Fallback>
                <p:oleObj name="Equation" r:id="rId17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84751" y="3767066"/>
                        <a:ext cx="2581796" cy="48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33184"/>
              </p:ext>
            </p:extLst>
          </p:nvPr>
        </p:nvGraphicFramePr>
        <p:xfrm>
          <a:off x="1828145" y="4347017"/>
          <a:ext cx="1801877" cy="66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19" imgW="787320" imgH="279360" progId="Equation.DSMT4">
                  <p:embed/>
                </p:oleObj>
              </mc:Choice>
              <mc:Fallback>
                <p:oleObj name="Equation" r:id="rId19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28145" y="4347017"/>
                        <a:ext cx="1801877" cy="66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22128" y="435883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08390" y="49720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753527"/>
              </p:ext>
            </p:extLst>
          </p:nvPr>
        </p:nvGraphicFramePr>
        <p:xfrm>
          <a:off x="1813488" y="4992503"/>
          <a:ext cx="2920453" cy="51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name="Equation" r:id="rId21" imgW="1295280" imgH="228600" progId="Equation.DSMT4">
                  <p:embed/>
                </p:oleObj>
              </mc:Choice>
              <mc:Fallback>
                <p:oleObj name="Equation" r:id="rId21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13488" y="4992503"/>
                        <a:ext cx="2920453" cy="515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946710"/>
              </p:ext>
            </p:extLst>
          </p:nvPr>
        </p:nvGraphicFramePr>
        <p:xfrm>
          <a:off x="4770016" y="4997317"/>
          <a:ext cx="3989766" cy="50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name="Equation" r:id="rId23" imgW="1803240" imgH="228600" progId="Equation.DSMT4">
                  <p:embed/>
                </p:oleObj>
              </mc:Choice>
              <mc:Fallback>
                <p:oleObj name="Equation" r:id="rId23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70016" y="4997317"/>
                        <a:ext cx="3989766" cy="50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398876"/>
              </p:ext>
            </p:extLst>
          </p:nvPr>
        </p:nvGraphicFramePr>
        <p:xfrm>
          <a:off x="986247" y="5679920"/>
          <a:ext cx="3386170" cy="44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25" imgW="1562040" imgH="203040" progId="Equation.DSMT4">
                  <p:embed/>
                </p:oleObj>
              </mc:Choice>
              <mc:Fallback>
                <p:oleObj name="Equation" r:id="rId25" imgW="1562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86247" y="5679920"/>
                        <a:ext cx="3386170" cy="440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80768"/>
              </p:ext>
            </p:extLst>
          </p:nvPr>
        </p:nvGraphicFramePr>
        <p:xfrm>
          <a:off x="4511754" y="5424012"/>
          <a:ext cx="1932589" cy="95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27" imgW="876240" imgH="431640" progId="Equation.DSMT4">
                  <p:embed/>
                </p:oleObj>
              </mc:Choice>
              <mc:Fallback>
                <p:oleObj name="Equation" r:id="rId27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11754" y="5424012"/>
                        <a:ext cx="1932589" cy="952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618058" y="559717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证明：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73827"/>
              </p:ext>
            </p:extLst>
          </p:nvPr>
        </p:nvGraphicFramePr>
        <p:xfrm>
          <a:off x="7702190" y="5567598"/>
          <a:ext cx="1801877" cy="66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29" imgW="787320" imgH="279360" progId="Equation.DSMT4">
                  <p:embed/>
                </p:oleObj>
              </mc:Choice>
              <mc:Fallback>
                <p:oleObj name="Equation" r:id="rId29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02190" y="5567598"/>
                        <a:ext cx="1801877" cy="66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4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5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185601" y="577994"/>
            <a:ext cx="9761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此时可将常数项级数分为两大类，即正项级数与任意项</a:t>
            </a:r>
            <a:r>
              <a:rPr lang="zh-CN" altLang="en-US" sz="2800" b="1" dirty="0" smtClean="0"/>
              <a:t>级数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185601" y="1101143"/>
            <a:ext cx="93009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</a:t>
            </a:r>
            <a:r>
              <a:rPr lang="zh-CN" altLang="en-US" sz="2800" b="1" dirty="0"/>
              <a:t>对于正项级数，可优先考虑应用比值法或根值</a:t>
            </a:r>
            <a:r>
              <a:rPr lang="zh-CN" altLang="en-US" sz="2800" b="1" dirty="0" smtClean="0"/>
              <a:t>法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若</a:t>
            </a:r>
            <a:r>
              <a:rPr lang="zh-CN" altLang="en-US" sz="2800" b="1" dirty="0"/>
              <a:t>此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二方法失效，则可利用比较法（或定义）作进一步判别；</a:t>
            </a:r>
            <a:r>
              <a:rPr lang="zh-CN" altLang="en-US" sz="2800" dirty="0"/>
              <a:t> 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235504" y="3676250"/>
            <a:ext cx="94355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</a:t>
            </a:r>
            <a:r>
              <a:rPr lang="zh-CN" altLang="en-US" sz="2800" b="1" dirty="0"/>
              <a:t>若不收敛，但级数是交错级数，可考虑应用莱布尼兹判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别法，若能判别级数收敛，则原级数条件收敛；</a:t>
            </a:r>
            <a:r>
              <a:rPr lang="zh-CN" altLang="en-US" sz="2800" dirty="0"/>
              <a:t> 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235504" y="4966525"/>
            <a:ext cx="101569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</a:t>
            </a:r>
            <a:r>
              <a:rPr lang="zh-CN" altLang="en-US" sz="2800" b="1" dirty="0"/>
              <a:t>对于一般的任意项级数，则可考虑利用利用级数收敛定义、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性质等</a:t>
            </a:r>
            <a:r>
              <a:rPr lang="zh-CN" altLang="en-US" sz="2800" b="1" dirty="0" smtClean="0"/>
              <a:t>判别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r>
              <a:rPr lang="zh-CN" altLang="en-US" sz="2800" b="1" dirty="0"/>
              <a:t>解题方法流程图如下图所</a:t>
            </a:r>
            <a:r>
              <a:rPr lang="zh-CN" altLang="en-US" sz="2800" b="1" dirty="0" smtClean="0"/>
              <a:t>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1224719" y="2363051"/>
            <a:ext cx="10069511" cy="1441450"/>
            <a:chOff x="249" y="1444"/>
            <a:chExt cx="6343" cy="908"/>
          </a:xfrm>
        </p:grpSpPr>
        <p:sp>
          <p:nvSpPr>
            <p:cNvPr id="6151" name="Text Box 9"/>
            <p:cNvSpPr txBox="1">
              <a:spLocks noChangeArrowheads="1"/>
            </p:cNvSpPr>
            <p:nvPr/>
          </p:nvSpPr>
          <p:spPr bwMode="auto">
            <a:xfrm>
              <a:off x="249" y="1480"/>
              <a:ext cx="6343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       </a:t>
              </a:r>
              <a:r>
                <a:rPr lang="zh-CN" altLang="en-US" sz="2800" b="1" dirty="0"/>
                <a:t>对于任意项级数，一般应先考虑正项级数          是否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若收敛，则可判定原级数收敛，且为绝对收敛；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615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006173"/>
                </p:ext>
              </p:extLst>
            </p:nvPr>
          </p:nvGraphicFramePr>
          <p:xfrm>
            <a:off x="4766" y="1444"/>
            <a:ext cx="49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3" imgW="409508" imgH="409688" progId="Equation.DSMT4">
                    <p:embed/>
                  </p:oleObj>
                </mc:Choice>
                <mc:Fallback>
                  <p:oleObj name="Equation" r:id="rId3" imgW="409508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44"/>
                          <a:ext cx="498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36400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30" grpId="0"/>
      <p:bldP spid="5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47851" y="169864"/>
            <a:ext cx="24016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解题方法流程图</a:t>
            </a:r>
            <a:r>
              <a:rPr lang="zh-CN" altLang="en-US" sz="16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67438" y="1163638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grpSp>
        <p:nvGrpSpPr>
          <p:cNvPr id="17553" name="Group 145"/>
          <p:cNvGrpSpPr>
            <a:grpSpLocks/>
          </p:cNvGrpSpPr>
          <p:nvPr/>
        </p:nvGrpSpPr>
        <p:grpSpPr bwMode="auto">
          <a:xfrm>
            <a:off x="5140325" y="188913"/>
            <a:ext cx="1963738" cy="461962"/>
            <a:chOff x="2278" y="119"/>
            <a:chExt cx="1237" cy="291"/>
          </a:xfrm>
        </p:grpSpPr>
        <p:sp>
          <p:nvSpPr>
            <p:cNvPr id="7329" name="Text Box 3"/>
            <p:cNvSpPr txBox="1">
              <a:spLocks noChangeArrowheads="1"/>
            </p:cNvSpPr>
            <p:nvPr/>
          </p:nvSpPr>
          <p:spPr bwMode="auto">
            <a:xfrm>
              <a:off x="2278" y="148"/>
              <a:ext cx="1237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判断        的敛散性</a:t>
              </a:r>
            </a:p>
          </p:txBody>
        </p:sp>
        <p:graphicFrame>
          <p:nvGraphicFramePr>
            <p:cNvPr id="7330" name="Object 6"/>
            <p:cNvGraphicFramePr>
              <a:graphicFrameLocks noChangeAspect="1"/>
            </p:cNvGraphicFramePr>
            <p:nvPr/>
          </p:nvGraphicFramePr>
          <p:xfrm>
            <a:off x="2608" y="119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6" name="Equation" r:id="rId4" imgW="380835" imgH="431613" progId="Equation.DSMT4">
                    <p:embed/>
                  </p:oleObj>
                </mc:Choice>
                <mc:Fallback>
                  <p:oleObj name="Equation" r:id="rId4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19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830389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比值法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3274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根值法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070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比较法</a:t>
            </a:r>
          </a:p>
        </p:txBody>
      </p:sp>
      <p:sp>
        <p:nvSpPr>
          <p:cNvPr id="7176" name="Rectangle 17"/>
          <p:cNvSpPr>
            <a:spLocks noChangeArrowheads="1"/>
          </p:cNvSpPr>
          <p:nvPr/>
        </p:nvSpPr>
        <p:spPr bwMode="auto">
          <a:xfrm>
            <a:off x="5972175" y="3271838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7" name="Text Box 22"/>
          <p:cNvSpPr txBox="1">
            <a:spLocks noChangeArrowheads="1"/>
          </p:cNvSpPr>
          <p:nvPr/>
        </p:nvSpPr>
        <p:spPr bwMode="auto">
          <a:xfrm>
            <a:off x="1611313" y="61261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80" name="Group 172"/>
          <p:cNvGrpSpPr>
            <a:grpSpLocks/>
          </p:cNvGrpSpPr>
          <p:nvPr/>
        </p:nvGrpSpPr>
        <p:grpSpPr bwMode="auto">
          <a:xfrm>
            <a:off x="2398713" y="4437063"/>
            <a:ext cx="1079500" cy="431800"/>
            <a:chOff x="551" y="2795"/>
            <a:chExt cx="680" cy="272"/>
          </a:xfrm>
        </p:grpSpPr>
        <p:sp>
          <p:nvSpPr>
            <p:cNvPr id="7327" name="AutoShape 19"/>
            <p:cNvSpPr>
              <a:spLocks noChangeArrowheads="1"/>
            </p:cNvSpPr>
            <p:nvPr/>
          </p:nvSpPr>
          <p:spPr bwMode="auto">
            <a:xfrm>
              <a:off x="551" y="2795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8" name="Object 27"/>
            <p:cNvGraphicFramePr>
              <a:graphicFrameLocks noChangeAspect="1"/>
            </p:cNvGraphicFramePr>
            <p:nvPr/>
          </p:nvGraphicFramePr>
          <p:xfrm>
            <a:off x="748" y="2865"/>
            <a:ext cx="28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" name="Equation" r:id="rId6" imgW="352492" imgH="181008" progId="Equation.DSMT4">
                    <p:embed/>
                  </p:oleObj>
                </mc:Choice>
                <mc:Fallback>
                  <p:oleObj name="Equation" r:id="rId6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865"/>
                          <a:ext cx="28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6" name="Group 148"/>
          <p:cNvGrpSpPr>
            <a:grpSpLocks/>
          </p:cNvGrpSpPr>
          <p:nvPr/>
        </p:nvGrpSpPr>
        <p:grpSpPr bwMode="auto">
          <a:xfrm>
            <a:off x="4414838" y="3643314"/>
            <a:ext cx="1219200" cy="636587"/>
            <a:chOff x="1821" y="2279"/>
            <a:chExt cx="768" cy="401"/>
          </a:xfrm>
        </p:grpSpPr>
        <p:sp>
          <p:nvSpPr>
            <p:cNvPr id="7325" name="Text Box 32"/>
            <p:cNvSpPr txBox="1">
              <a:spLocks noChangeArrowheads="1"/>
            </p:cNvSpPr>
            <p:nvPr/>
          </p:nvSpPr>
          <p:spPr bwMode="auto">
            <a:xfrm>
              <a:off x="1821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找正项收敛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</a:p>
          </p:txBody>
        </p:sp>
        <p:graphicFrame>
          <p:nvGraphicFramePr>
            <p:cNvPr id="7326" name="Object 34"/>
            <p:cNvGraphicFramePr>
              <a:graphicFrameLocks noChangeAspect="1"/>
            </p:cNvGraphicFramePr>
            <p:nvPr/>
          </p:nvGraphicFramePr>
          <p:xfrm>
            <a:off x="2200" y="240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" name="Equation" r:id="rId8" imgW="368140" imgH="431613" progId="Equation.DSMT4">
                    <p:embed/>
                  </p:oleObj>
                </mc:Choice>
                <mc:Fallback>
                  <p:oleObj name="Equation" r:id="rId8" imgW="36814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0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5710238" y="3643314"/>
            <a:ext cx="1219200" cy="636587"/>
            <a:chOff x="2637" y="2279"/>
            <a:chExt cx="768" cy="401"/>
          </a:xfrm>
        </p:grpSpPr>
        <p:sp>
          <p:nvSpPr>
            <p:cNvPr id="7323" name="Text Box 33"/>
            <p:cNvSpPr txBox="1">
              <a:spLocks noChangeArrowheads="1"/>
            </p:cNvSpPr>
            <p:nvPr/>
          </p:nvSpPr>
          <p:spPr bwMode="auto">
            <a:xfrm>
              <a:off x="2637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找正项发散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</a:p>
          </p:txBody>
        </p:sp>
        <p:graphicFrame>
          <p:nvGraphicFramePr>
            <p:cNvPr id="7324" name="Object 35"/>
            <p:cNvGraphicFramePr>
              <a:graphicFrameLocks noChangeAspect="1"/>
            </p:cNvGraphicFramePr>
            <p:nvPr/>
          </p:nvGraphicFramePr>
          <p:xfrm>
            <a:off x="2972" y="2408"/>
            <a:ext cx="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" name="Equation" r:id="rId10" imgW="368140" imgH="431613" progId="Equation.DSMT4">
                    <p:embed/>
                  </p:oleObj>
                </mc:Choice>
                <mc:Fallback>
                  <p:oleObj name="Equation" r:id="rId10" imgW="36814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408"/>
                          <a:ext cx="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8864600" y="4265614"/>
            <a:ext cx="1079500" cy="600075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用其它方法证明</a:t>
            </a:r>
          </a:p>
        </p:txBody>
      </p:sp>
      <p:sp>
        <p:nvSpPr>
          <p:cNvPr id="7182" name="Line 55"/>
          <p:cNvSpPr>
            <a:spLocks noChangeShapeType="1"/>
          </p:cNvSpPr>
          <p:nvPr/>
        </p:nvSpPr>
        <p:spPr bwMode="auto">
          <a:xfrm>
            <a:off x="6096000" y="692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565" name="Group 157"/>
          <p:cNvGrpSpPr>
            <a:grpSpLocks/>
          </p:cNvGrpSpPr>
          <p:nvPr/>
        </p:nvGrpSpPr>
        <p:grpSpPr bwMode="auto">
          <a:xfrm>
            <a:off x="5570538" y="1268413"/>
            <a:ext cx="1079500" cy="500062"/>
            <a:chOff x="2549" y="799"/>
            <a:chExt cx="680" cy="315"/>
          </a:xfrm>
        </p:grpSpPr>
        <p:sp>
          <p:nvSpPr>
            <p:cNvPr id="7320" name="AutoShape 7"/>
            <p:cNvSpPr>
              <a:spLocks noChangeArrowheads="1"/>
            </p:cNvSpPr>
            <p:nvPr/>
          </p:nvSpPr>
          <p:spPr bwMode="auto">
            <a:xfrm>
              <a:off x="2549" y="887"/>
              <a:ext cx="680" cy="227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1" name="Object 10"/>
            <p:cNvGraphicFramePr>
              <a:graphicFrameLocks noChangeAspect="1"/>
            </p:cNvGraphicFramePr>
            <p:nvPr/>
          </p:nvGraphicFramePr>
          <p:xfrm>
            <a:off x="2740" y="922"/>
            <a:ext cx="31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" name="Equation" r:id="rId12" imgW="400184" imgH="209683" progId="Equation.DSMT4">
                    <p:embed/>
                  </p:oleObj>
                </mc:Choice>
                <mc:Fallback>
                  <p:oleObj name="Equation" r:id="rId12" imgW="400184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922"/>
                          <a:ext cx="31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" name="Line 56"/>
            <p:cNvSpPr>
              <a:spLocks noChangeShapeType="1"/>
            </p:cNvSpPr>
            <p:nvPr/>
          </p:nvSpPr>
          <p:spPr bwMode="auto">
            <a:xfrm>
              <a:off x="2896" y="799"/>
              <a:ext cx="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7" name="Group 179"/>
          <p:cNvGrpSpPr>
            <a:grpSpLocks/>
          </p:cNvGrpSpPr>
          <p:nvPr/>
        </p:nvGrpSpPr>
        <p:grpSpPr bwMode="auto">
          <a:xfrm>
            <a:off x="5422901" y="620714"/>
            <a:ext cx="1368425" cy="649287"/>
            <a:chOff x="2456" y="391"/>
            <a:chExt cx="862" cy="409"/>
          </a:xfrm>
        </p:grpSpPr>
        <p:grpSp>
          <p:nvGrpSpPr>
            <p:cNvPr id="7316" name="Group 146"/>
            <p:cNvGrpSpPr>
              <a:grpSpLocks/>
            </p:cNvGrpSpPr>
            <p:nvPr/>
          </p:nvGrpSpPr>
          <p:grpSpPr bwMode="auto">
            <a:xfrm>
              <a:off x="2456" y="482"/>
              <a:ext cx="862" cy="318"/>
              <a:chOff x="2456" y="482"/>
              <a:chExt cx="862" cy="318"/>
            </a:xfrm>
          </p:grpSpPr>
          <p:sp>
            <p:nvSpPr>
              <p:cNvPr id="7318" name="AutoShape 5"/>
              <p:cNvSpPr>
                <a:spLocks noChangeArrowheads="1"/>
              </p:cNvSpPr>
              <p:nvPr/>
            </p:nvSpPr>
            <p:spPr bwMode="auto">
              <a:xfrm>
                <a:off x="2456" y="482"/>
                <a:ext cx="862" cy="318"/>
              </a:xfrm>
              <a:prstGeom prst="flowChartDecision">
                <a:avLst/>
              </a:prstGeom>
              <a:solidFill>
                <a:srgbClr val="0066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 b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319" name="Object 9"/>
              <p:cNvGraphicFramePr>
                <a:graphicFrameLocks noChangeAspect="1"/>
              </p:cNvGraphicFramePr>
              <p:nvPr/>
            </p:nvGraphicFramePr>
            <p:xfrm>
              <a:off x="2674" y="548"/>
              <a:ext cx="4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1" name="Equation" r:id="rId14" imgW="638287" imgH="257354" progId="Equation.DSMT4">
                      <p:embed/>
                    </p:oleObj>
                  </mc:Choice>
                  <mc:Fallback>
                    <p:oleObj name="Equation" r:id="rId14" imgW="638287" imgH="25735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548"/>
                            <a:ext cx="488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17" name="Line 57"/>
            <p:cNvSpPr>
              <a:spLocks noChangeShapeType="1"/>
            </p:cNvSpPr>
            <p:nvPr/>
          </p:nvSpPr>
          <p:spPr bwMode="auto">
            <a:xfrm>
              <a:off x="2880" y="39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5" name="Group 177"/>
          <p:cNvGrpSpPr>
            <a:grpSpLocks/>
          </p:cNvGrpSpPr>
          <p:nvPr/>
        </p:nvGrpSpPr>
        <p:grpSpPr bwMode="auto">
          <a:xfrm>
            <a:off x="1657350" y="665164"/>
            <a:ext cx="3752850" cy="5546725"/>
            <a:chOff x="84" y="419"/>
            <a:chExt cx="2364" cy="3494"/>
          </a:xfrm>
        </p:grpSpPr>
        <p:sp>
          <p:nvSpPr>
            <p:cNvPr id="7312" name="Line 62"/>
            <p:cNvSpPr>
              <a:spLocks noChangeShapeType="1"/>
            </p:cNvSpPr>
            <p:nvPr/>
          </p:nvSpPr>
          <p:spPr bwMode="auto">
            <a:xfrm flipH="1">
              <a:off x="89" y="639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3" name="Line 63"/>
            <p:cNvSpPr>
              <a:spLocks noChangeShapeType="1"/>
            </p:cNvSpPr>
            <p:nvPr/>
          </p:nvSpPr>
          <p:spPr bwMode="auto">
            <a:xfrm>
              <a:off x="84" y="639"/>
              <a:ext cx="0" cy="3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4" name="Line 64"/>
            <p:cNvSpPr>
              <a:spLocks noChangeShapeType="1"/>
            </p:cNvSpPr>
            <p:nvPr/>
          </p:nvSpPr>
          <p:spPr bwMode="auto">
            <a:xfrm>
              <a:off x="84" y="39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5" name="Text Box 65"/>
            <p:cNvSpPr txBox="1">
              <a:spLocks noChangeArrowheads="1"/>
            </p:cNvSpPr>
            <p:nvPr/>
          </p:nvSpPr>
          <p:spPr bwMode="auto">
            <a:xfrm>
              <a:off x="2096" y="41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17568" name="Group 160"/>
          <p:cNvGrpSpPr>
            <a:grpSpLocks/>
          </p:cNvGrpSpPr>
          <p:nvPr/>
        </p:nvGrpSpPr>
        <p:grpSpPr bwMode="auto">
          <a:xfrm>
            <a:off x="2208213" y="2205039"/>
            <a:ext cx="3382962" cy="515937"/>
            <a:chOff x="431" y="1389"/>
            <a:chExt cx="2131" cy="325"/>
          </a:xfrm>
        </p:grpSpPr>
        <p:sp>
          <p:nvSpPr>
            <p:cNvPr id="7307" name="Line 71"/>
            <p:cNvSpPr>
              <a:spLocks noChangeShapeType="1"/>
            </p:cNvSpPr>
            <p:nvPr/>
          </p:nvSpPr>
          <p:spPr bwMode="auto">
            <a:xfrm>
              <a:off x="431" y="1525"/>
              <a:ext cx="21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8" name="Line 72"/>
            <p:cNvSpPr>
              <a:spLocks noChangeShapeType="1"/>
            </p:cNvSpPr>
            <p:nvPr/>
          </p:nvSpPr>
          <p:spPr bwMode="auto">
            <a:xfrm>
              <a:off x="1401" y="138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9" name="Line 73"/>
            <p:cNvSpPr>
              <a:spLocks noChangeShapeType="1"/>
            </p:cNvSpPr>
            <p:nvPr/>
          </p:nvSpPr>
          <p:spPr bwMode="auto">
            <a:xfrm>
              <a:off x="431" y="152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0" name="Line 74"/>
            <p:cNvSpPr>
              <a:spLocks noChangeShapeType="1"/>
            </p:cNvSpPr>
            <p:nvPr/>
          </p:nvSpPr>
          <p:spPr bwMode="auto">
            <a:xfrm>
              <a:off x="1397" y="153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" name="Line 75"/>
            <p:cNvSpPr>
              <a:spLocks noChangeShapeType="1"/>
            </p:cNvSpPr>
            <p:nvPr/>
          </p:nvSpPr>
          <p:spPr bwMode="auto">
            <a:xfrm>
              <a:off x="2562" y="153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3" name="Group 155"/>
          <p:cNvGrpSpPr>
            <a:grpSpLocks/>
          </p:cNvGrpSpPr>
          <p:nvPr/>
        </p:nvGrpSpPr>
        <p:grpSpPr bwMode="auto">
          <a:xfrm>
            <a:off x="8347075" y="2244726"/>
            <a:ext cx="800100" cy="576263"/>
            <a:chOff x="4298" y="1414"/>
            <a:chExt cx="504" cy="363"/>
          </a:xfrm>
        </p:grpSpPr>
        <p:sp>
          <p:nvSpPr>
            <p:cNvPr id="7304" name="Text Box 46"/>
            <p:cNvSpPr txBox="1">
              <a:spLocks noChangeArrowheads="1"/>
            </p:cNvSpPr>
            <p:nvPr/>
          </p:nvSpPr>
          <p:spPr bwMode="auto">
            <a:xfrm>
              <a:off x="4298" y="1534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305" name="Object 76"/>
            <p:cNvGraphicFramePr>
              <a:graphicFrameLocks noChangeAspect="1"/>
            </p:cNvGraphicFramePr>
            <p:nvPr/>
          </p:nvGraphicFramePr>
          <p:xfrm>
            <a:off x="4372" y="1505"/>
            <a:ext cx="3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" name="Equation" r:id="rId16" imgW="482391" imgH="431613" progId="Equation.DSMT4">
                    <p:embed/>
                  </p:oleObj>
                </mc:Choice>
                <mc:Fallback>
                  <p:oleObj name="Equation" r:id="rId16" imgW="48239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1505"/>
                          <a:ext cx="3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6" name="Line 78"/>
            <p:cNvSpPr>
              <a:spLocks noChangeShapeType="1"/>
            </p:cNvSpPr>
            <p:nvPr/>
          </p:nvSpPr>
          <p:spPr bwMode="auto">
            <a:xfrm>
              <a:off x="4545" y="141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8" name="Group 170"/>
          <p:cNvGrpSpPr>
            <a:grpSpLocks/>
          </p:cNvGrpSpPr>
          <p:nvPr/>
        </p:nvGrpSpPr>
        <p:grpSpPr bwMode="auto">
          <a:xfrm>
            <a:off x="1774825" y="3068639"/>
            <a:ext cx="865188" cy="942975"/>
            <a:chOff x="158" y="1933"/>
            <a:chExt cx="545" cy="594"/>
          </a:xfrm>
        </p:grpSpPr>
        <p:sp>
          <p:nvSpPr>
            <p:cNvPr id="7301" name="Text Box 16"/>
            <p:cNvSpPr txBox="1">
              <a:spLocks noChangeArrowheads="1"/>
            </p:cNvSpPr>
            <p:nvPr/>
          </p:nvSpPr>
          <p:spPr bwMode="auto">
            <a:xfrm>
              <a:off x="158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graphicFrame>
          <p:nvGraphicFramePr>
            <p:cNvPr id="7302" name="Object 30"/>
            <p:cNvGraphicFramePr>
              <a:graphicFrameLocks noChangeAspect="1"/>
            </p:cNvGraphicFramePr>
            <p:nvPr/>
          </p:nvGraphicFramePr>
          <p:xfrm>
            <a:off x="191" y="2247"/>
            <a:ext cx="5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3" name="Equation" r:id="rId18" imgW="812447" imgH="444307" progId="Equation.DSMT4">
                    <p:embed/>
                  </p:oleObj>
                </mc:Choice>
                <mc:Fallback>
                  <p:oleObj name="Equation" r:id="rId18" imgW="812447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2247"/>
                          <a:ext cx="5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3" name="Line 82"/>
            <p:cNvSpPr>
              <a:spLocks noChangeShapeType="1"/>
            </p:cNvSpPr>
            <p:nvPr/>
          </p:nvSpPr>
          <p:spPr bwMode="auto">
            <a:xfrm>
              <a:off x="431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7" name="Group 169"/>
          <p:cNvGrpSpPr>
            <a:grpSpLocks/>
          </p:cNvGrpSpPr>
          <p:nvPr/>
        </p:nvGrpSpPr>
        <p:grpSpPr bwMode="auto">
          <a:xfrm>
            <a:off x="3340100" y="3068638"/>
            <a:ext cx="850900" cy="914400"/>
            <a:chOff x="1144" y="1933"/>
            <a:chExt cx="536" cy="576"/>
          </a:xfrm>
        </p:grpSpPr>
        <p:sp>
          <p:nvSpPr>
            <p:cNvPr id="7298" name="Text Box 18"/>
            <p:cNvSpPr txBox="1">
              <a:spLocks noChangeArrowheads="1"/>
            </p:cNvSpPr>
            <p:nvPr/>
          </p:nvSpPr>
          <p:spPr bwMode="auto">
            <a:xfrm>
              <a:off x="1144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graphicFrame>
          <p:nvGraphicFramePr>
            <p:cNvPr id="7299" name="Object 31"/>
            <p:cNvGraphicFramePr>
              <a:graphicFrameLocks noChangeAspect="1"/>
            </p:cNvGraphicFramePr>
            <p:nvPr/>
          </p:nvGraphicFramePr>
          <p:xfrm>
            <a:off x="1152" y="2317"/>
            <a:ext cx="5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" name="Equation" r:id="rId20" imgW="799753" imgH="304668" progId="Equation.DSMT4">
                    <p:embed/>
                  </p:oleObj>
                </mc:Choice>
                <mc:Fallback>
                  <p:oleObj name="Equation" r:id="rId20" imgW="79975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17"/>
                          <a:ext cx="5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0" name="Line 83"/>
            <p:cNvSpPr>
              <a:spLocks noChangeShapeType="1"/>
            </p:cNvSpPr>
            <p:nvPr/>
          </p:nvSpPr>
          <p:spPr bwMode="auto">
            <a:xfrm>
              <a:off x="1383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9" name="Group 171"/>
          <p:cNvGrpSpPr>
            <a:grpSpLocks/>
          </p:cNvGrpSpPr>
          <p:nvPr/>
        </p:nvGrpSpPr>
        <p:grpSpPr bwMode="auto">
          <a:xfrm>
            <a:off x="2208213" y="3992563"/>
            <a:ext cx="1511300" cy="444500"/>
            <a:chOff x="431" y="2515"/>
            <a:chExt cx="952" cy="280"/>
          </a:xfrm>
        </p:grpSpPr>
        <p:sp>
          <p:nvSpPr>
            <p:cNvPr id="7294" name="Line 84"/>
            <p:cNvSpPr>
              <a:spLocks noChangeShapeType="1"/>
            </p:cNvSpPr>
            <p:nvPr/>
          </p:nvSpPr>
          <p:spPr bwMode="auto">
            <a:xfrm>
              <a:off x="431" y="26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5" name="Line 86"/>
            <p:cNvSpPr>
              <a:spLocks noChangeShapeType="1"/>
            </p:cNvSpPr>
            <p:nvPr/>
          </p:nvSpPr>
          <p:spPr bwMode="auto">
            <a:xfrm flipV="1">
              <a:off x="431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6" name="Line 87"/>
            <p:cNvSpPr>
              <a:spLocks noChangeShapeType="1"/>
            </p:cNvSpPr>
            <p:nvPr/>
          </p:nvSpPr>
          <p:spPr bwMode="auto">
            <a:xfrm>
              <a:off x="1383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7" name="Line 88"/>
            <p:cNvSpPr>
              <a:spLocks noChangeShapeType="1"/>
            </p:cNvSpPr>
            <p:nvPr/>
          </p:nvSpPr>
          <p:spPr bwMode="auto">
            <a:xfrm>
              <a:off x="892" y="265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1" name="Group 173"/>
          <p:cNvGrpSpPr>
            <a:grpSpLocks/>
          </p:cNvGrpSpPr>
          <p:nvPr/>
        </p:nvGrpSpPr>
        <p:grpSpPr bwMode="auto">
          <a:xfrm>
            <a:off x="1811338" y="4652965"/>
            <a:ext cx="800100" cy="960438"/>
            <a:chOff x="181" y="2931"/>
            <a:chExt cx="504" cy="605"/>
          </a:xfrm>
        </p:grpSpPr>
        <p:sp>
          <p:nvSpPr>
            <p:cNvPr id="7290" name="Text Box 20"/>
            <p:cNvSpPr txBox="1">
              <a:spLocks noChangeArrowheads="1"/>
            </p:cNvSpPr>
            <p:nvPr/>
          </p:nvSpPr>
          <p:spPr bwMode="auto">
            <a:xfrm>
              <a:off x="181" y="3323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291" name="Object 28"/>
            <p:cNvGraphicFramePr>
              <a:graphicFrameLocks noChangeAspect="1"/>
            </p:cNvGraphicFramePr>
            <p:nvPr/>
          </p:nvGraphicFramePr>
          <p:xfrm>
            <a:off x="291" y="3377"/>
            <a:ext cx="28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" name="Equation" r:id="rId22" imgW="368140" imgH="203112" progId="Equation.DSMT4">
                    <p:embed/>
                  </p:oleObj>
                </mc:Choice>
                <mc:Fallback>
                  <p:oleObj name="Equation" r:id="rId22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3377"/>
                          <a:ext cx="28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2" name="Line 89"/>
            <p:cNvSpPr>
              <a:spLocks noChangeShapeType="1"/>
            </p:cNvSpPr>
            <p:nvPr/>
          </p:nvSpPr>
          <p:spPr bwMode="auto">
            <a:xfrm flipH="1">
              <a:off x="447" y="29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3" name="Line 90"/>
            <p:cNvSpPr>
              <a:spLocks noChangeShapeType="1"/>
            </p:cNvSpPr>
            <p:nvPr/>
          </p:nvSpPr>
          <p:spPr bwMode="auto">
            <a:xfrm>
              <a:off x="439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3" name="Group 175"/>
          <p:cNvGrpSpPr>
            <a:grpSpLocks/>
          </p:cNvGrpSpPr>
          <p:nvPr/>
        </p:nvGrpSpPr>
        <p:grpSpPr bwMode="auto">
          <a:xfrm>
            <a:off x="3287713" y="4652965"/>
            <a:ext cx="792162" cy="996950"/>
            <a:chOff x="1111" y="2931"/>
            <a:chExt cx="499" cy="628"/>
          </a:xfrm>
        </p:grpSpPr>
        <p:sp>
          <p:nvSpPr>
            <p:cNvPr id="7286" name="Text Box 21"/>
            <p:cNvSpPr txBox="1">
              <a:spLocks noChangeArrowheads="1"/>
            </p:cNvSpPr>
            <p:nvPr/>
          </p:nvSpPr>
          <p:spPr bwMode="auto">
            <a:xfrm>
              <a:off x="1111" y="3346"/>
              <a:ext cx="499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</a:p>
          </p:txBody>
        </p:sp>
        <p:graphicFrame>
          <p:nvGraphicFramePr>
            <p:cNvPr id="7287" name="Object 29"/>
            <p:cNvGraphicFramePr>
              <a:graphicFrameLocks noChangeAspect="1"/>
            </p:cNvGraphicFramePr>
            <p:nvPr/>
          </p:nvGraphicFramePr>
          <p:xfrm>
            <a:off x="1237" y="3377"/>
            <a:ext cx="29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" name="Equation" r:id="rId24" imgW="368140" imgH="203112" progId="Equation.DSMT4">
                    <p:embed/>
                  </p:oleObj>
                </mc:Choice>
                <mc:Fallback>
                  <p:oleObj name="Equation" r:id="rId24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3377"/>
                          <a:ext cx="29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8" name="Line 91"/>
            <p:cNvSpPr>
              <a:spLocks noChangeShapeType="1"/>
            </p:cNvSpPr>
            <p:nvPr/>
          </p:nvSpPr>
          <p:spPr bwMode="auto">
            <a:xfrm>
              <a:off x="1383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9" name="Line 92"/>
            <p:cNvSpPr>
              <a:spLocks noChangeShapeType="1"/>
            </p:cNvSpPr>
            <p:nvPr/>
          </p:nvSpPr>
          <p:spPr bwMode="auto">
            <a:xfrm>
              <a:off x="1239" y="293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1" name="Group 163"/>
          <p:cNvGrpSpPr>
            <a:grpSpLocks/>
          </p:cNvGrpSpPr>
          <p:nvPr/>
        </p:nvGrpSpPr>
        <p:grpSpPr bwMode="auto">
          <a:xfrm>
            <a:off x="7319963" y="3213101"/>
            <a:ext cx="1079500" cy="792163"/>
            <a:chOff x="3651" y="2024"/>
            <a:chExt cx="680" cy="499"/>
          </a:xfrm>
        </p:grpSpPr>
        <p:sp>
          <p:nvSpPr>
            <p:cNvPr id="7282" name="AutoShape 48"/>
            <p:cNvSpPr>
              <a:spLocks noChangeArrowheads="1"/>
            </p:cNvSpPr>
            <p:nvPr/>
          </p:nvSpPr>
          <p:spPr bwMode="auto">
            <a:xfrm>
              <a:off x="3651" y="2251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83" name="Object 101"/>
            <p:cNvGraphicFramePr>
              <a:graphicFrameLocks noChangeAspect="1"/>
            </p:cNvGraphicFramePr>
            <p:nvPr/>
          </p:nvGraphicFramePr>
          <p:xfrm>
            <a:off x="3737" y="2296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7" name="Equation" r:id="rId26" imgW="790687" imgH="219002" progId="Equation.DSMT4">
                    <p:embed/>
                  </p:oleObj>
                </mc:Choice>
                <mc:Fallback>
                  <p:oleObj name="Equation" r:id="rId26" imgW="79068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2296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4" name="Line 103"/>
            <p:cNvSpPr>
              <a:spLocks noChangeShapeType="1"/>
            </p:cNvSpPr>
            <p:nvPr/>
          </p:nvSpPr>
          <p:spPr bwMode="auto">
            <a:xfrm flipH="1">
              <a:off x="3985" y="20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5" name="Line 104"/>
            <p:cNvSpPr>
              <a:spLocks noChangeShapeType="1"/>
            </p:cNvSpPr>
            <p:nvPr/>
          </p:nvSpPr>
          <p:spPr bwMode="auto">
            <a:xfrm>
              <a:off x="3985" y="20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90" name="Group 182"/>
          <p:cNvGrpSpPr>
            <a:grpSpLocks/>
          </p:cNvGrpSpPr>
          <p:nvPr/>
        </p:nvGrpSpPr>
        <p:grpSpPr bwMode="auto">
          <a:xfrm>
            <a:off x="7072315" y="4640267"/>
            <a:ext cx="1631950" cy="539750"/>
            <a:chOff x="3495" y="2923"/>
            <a:chExt cx="1028" cy="340"/>
          </a:xfrm>
        </p:grpSpPr>
        <p:sp>
          <p:nvSpPr>
            <p:cNvPr id="7280" name="Text Box 52"/>
            <p:cNvSpPr txBox="1">
              <a:spLocks noChangeArrowheads="1"/>
            </p:cNvSpPr>
            <p:nvPr/>
          </p:nvSpPr>
          <p:spPr bwMode="auto">
            <a:xfrm>
              <a:off x="3495" y="3050"/>
              <a:ext cx="102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莱布尼兹判别法</a:t>
              </a:r>
            </a:p>
          </p:txBody>
        </p:sp>
        <p:sp>
          <p:nvSpPr>
            <p:cNvPr id="7281" name="Line 107"/>
            <p:cNvSpPr>
              <a:spLocks noChangeShapeType="1"/>
            </p:cNvSpPr>
            <p:nvPr/>
          </p:nvSpPr>
          <p:spPr bwMode="auto">
            <a:xfrm>
              <a:off x="4014" y="292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2" name="Group 164"/>
          <p:cNvGrpSpPr>
            <a:grpSpLocks/>
          </p:cNvGrpSpPr>
          <p:nvPr/>
        </p:nvGrpSpPr>
        <p:grpSpPr bwMode="auto">
          <a:xfrm>
            <a:off x="4983164" y="3062288"/>
            <a:ext cx="1296987" cy="576262"/>
            <a:chOff x="2179" y="1913"/>
            <a:chExt cx="817" cy="363"/>
          </a:xfrm>
        </p:grpSpPr>
        <p:sp>
          <p:nvSpPr>
            <p:cNvPr id="7276" name="Line 117"/>
            <p:cNvSpPr>
              <a:spLocks noChangeShapeType="1"/>
            </p:cNvSpPr>
            <p:nvPr/>
          </p:nvSpPr>
          <p:spPr bwMode="auto">
            <a:xfrm>
              <a:off x="2179" y="2095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Line 118"/>
            <p:cNvSpPr>
              <a:spLocks noChangeShapeType="1"/>
            </p:cNvSpPr>
            <p:nvPr/>
          </p:nvSpPr>
          <p:spPr bwMode="auto">
            <a:xfrm>
              <a:off x="2587" y="1913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" name="Line 119"/>
            <p:cNvSpPr>
              <a:spLocks noChangeShapeType="1"/>
            </p:cNvSpPr>
            <p:nvPr/>
          </p:nvSpPr>
          <p:spPr bwMode="auto">
            <a:xfrm>
              <a:off x="2179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Line 120"/>
            <p:cNvSpPr>
              <a:spLocks noChangeShapeType="1"/>
            </p:cNvSpPr>
            <p:nvPr/>
          </p:nvSpPr>
          <p:spPr bwMode="auto">
            <a:xfrm>
              <a:off x="2996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3" name="Group 165"/>
          <p:cNvGrpSpPr>
            <a:grpSpLocks/>
          </p:cNvGrpSpPr>
          <p:nvPr/>
        </p:nvGrpSpPr>
        <p:grpSpPr bwMode="auto">
          <a:xfrm>
            <a:off x="4581525" y="4233864"/>
            <a:ext cx="800100" cy="1139825"/>
            <a:chOff x="1926" y="2651"/>
            <a:chExt cx="504" cy="718"/>
          </a:xfrm>
        </p:grpSpPr>
        <p:sp>
          <p:nvSpPr>
            <p:cNvPr id="7273" name="Text Box 36"/>
            <p:cNvSpPr txBox="1">
              <a:spLocks noChangeArrowheads="1"/>
            </p:cNvSpPr>
            <p:nvPr/>
          </p:nvSpPr>
          <p:spPr bwMode="auto">
            <a:xfrm>
              <a:off x="1926" y="3142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274" name="Object 37"/>
            <p:cNvGraphicFramePr>
              <a:graphicFrameLocks noChangeAspect="1"/>
            </p:cNvGraphicFramePr>
            <p:nvPr/>
          </p:nvGraphicFramePr>
          <p:xfrm>
            <a:off x="2008" y="3182"/>
            <a:ext cx="38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" name="Equation" r:id="rId28" imgW="469900" imgH="228600" progId="Equation.DSMT4">
                    <p:embed/>
                  </p:oleObj>
                </mc:Choice>
                <mc:Fallback>
                  <p:oleObj name="Equation" r:id="rId28" imgW="469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3182"/>
                          <a:ext cx="38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" name="Line 121"/>
            <p:cNvSpPr>
              <a:spLocks noChangeShapeType="1"/>
            </p:cNvSpPr>
            <p:nvPr/>
          </p:nvSpPr>
          <p:spPr bwMode="auto">
            <a:xfrm>
              <a:off x="2194" y="2651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6" name="Group 178"/>
          <p:cNvGrpSpPr>
            <a:grpSpLocks/>
          </p:cNvGrpSpPr>
          <p:nvPr/>
        </p:nvGrpSpPr>
        <p:grpSpPr bwMode="auto">
          <a:xfrm>
            <a:off x="2886075" y="2924175"/>
            <a:ext cx="4146550" cy="3600450"/>
            <a:chOff x="858" y="1842"/>
            <a:chExt cx="2612" cy="2268"/>
          </a:xfrm>
        </p:grpSpPr>
        <p:sp>
          <p:nvSpPr>
            <p:cNvPr id="7268" name="Line 95"/>
            <p:cNvSpPr>
              <a:spLocks noChangeShapeType="1"/>
            </p:cNvSpPr>
            <p:nvPr/>
          </p:nvSpPr>
          <p:spPr bwMode="auto">
            <a:xfrm>
              <a:off x="884" y="3067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Line 96"/>
            <p:cNvSpPr>
              <a:spLocks noChangeShapeType="1"/>
            </p:cNvSpPr>
            <p:nvPr/>
          </p:nvSpPr>
          <p:spPr bwMode="auto">
            <a:xfrm>
              <a:off x="884" y="4110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98"/>
            <p:cNvSpPr>
              <a:spLocks noChangeShapeType="1"/>
            </p:cNvSpPr>
            <p:nvPr/>
          </p:nvSpPr>
          <p:spPr bwMode="auto">
            <a:xfrm flipV="1">
              <a:off x="3470" y="1842"/>
              <a:ext cx="0" cy="2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" name="Line 99"/>
            <p:cNvSpPr>
              <a:spLocks noChangeShapeType="1"/>
            </p:cNvSpPr>
            <p:nvPr/>
          </p:nvSpPr>
          <p:spPr bwMode="auto">
            <a:xfrm flipH="1">
              <a:off x="2835" y="1842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Text Box 125"/>
            <p:cNvSpPr txBox="1">
              <a:spLocks noChangeArrowheads="1"/>
            </p:cNvSpPr>
            <p:nvPr/>
          </p:nvSpPr>
          <p:spPr bwMode="auto">
            <a:xfrm>
              <a:off x="858" y="3082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3503613" y="43656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grpSp>
        <p:nvGrpSpPr>
          <p:cNvPr id="17564" name="Group 156"/>
          <p:cNvGrpSpPr>
            <a:grpSpLocks/>
          </p:cNvGrpSpPr>
          <p:nvPr/>
        </p:nvGrpSpPr>
        <p:grpSpPr bwMode="auto">
          <a:xfrm>
            <a:off x="6646863" y="1314451"/>
            <a:ext cx="2087562" cy="568325"/>
            <a:chOff x="3227" y="828"/>
            <a:chExt cx="1315" cy="358"/>
          </a:xfrm>
        </p:grpSpPr>
        <p:sp>
          <p:nvSpPr>
            <p:cNvPr id="7265" name="Line 68"/>
            <p:cNvSpPr>
              <a:spLocks noChangeShapeType="1"/>
            </p:cNvSpPr>
            <p:nvPr/>
          </p:nvSpPr>
          <p:spPr bwMode="auto">
            <a:xfrm>
              <a:off x="4542" y="100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6" name="Line 114"/>
            <p:cNvSpPr>
              <a:spLocks noChangeShapeType="1"/>
            </p:cNvSpPr>
            <p:nvPr/>
          </p:nvSpPr>
          <p:spPr bwMode="auto">
            <a:xfrm>
              <a:off x="3227" y="1005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Text Box 127"/>
            <p:cNvSpPr txBox="1">
              <a:spLocks noChangeArrowheads="1"/>
            </p:cNvSpPr>
            <p:nvPr/>
          </p:nvSpPr>
          <p:spPr bwMode="auto">
            <a:xfrm>
              <a:off x="3276" y="82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1992313" y="43227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grpSp>
        <p:nvGrpSpPr>
          <p:cNvPr id="17588" name="Group 180"/>
          <p:cNvGrpSpPr>
            <a:grpSpLocks/>
          </p:cNvGrpSpPr>
          <p:nvPr/>
        </p:nvGrpSpPr>
        <p:grpSpPr bwMode="auto">
          <a:xfrm>
            <a:off x="9336088" y="2878139"/>
            <a:ext cx="863600" cy="2566987"/>
            <a:chOff x="4921" y="1813"/>
            <a:chExt cx="544" cy="1617"/>
          </a:xfrm>
        </p:grpSpPr>
        <p:sp>
          <p:nvSpPr>
            <p:cNvPr id="7262" name="Line 112"/>
            <p:cNvSpPr>
              <a:spLocks noChangeShapeType="1"/>
            </p:cNvSpPr>
            <p:nvPr/>
          </p:nvSpPr>
          <p:spPr bwMode="auto">
            <a:xfrm>
              <a:off x="4967" y="20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113"/>
            <p:cNvSpPr>
              <a:spLocks noChangeShapeType="1"/>
            </p:cNvSpPr>
            <p:nvPr/>
          </p:nvSpPr>
          <p:spPr bwMode="auto">
            <a:xfrm>
              <a:off x="5465" y="2024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Text Box 129"/>
            <p:cNvSpPr txBox="1">
              <a:spLocks noChangeArrowheads="1"/>
            </p:cNvSpPr>
            <p:nvPr/>
          </p:nvSpPr>
          <p:spPr bwMode="auto">
            <a:xfrm>
              <a:off x="4921" y="1813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7751763" y="28765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7967663" y="3933825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grpSp>
        <p:nvGrpSpPr>
          <p:cNvPr id="17570" name="Group 162"/>
          <p:cNvGrpSpPr>
            <a:grpSpLocks/>
          </p:cNvGrpSpPr>
          <p:nvPr/>
        </p:nvGrpSpPr>
        <p:grpSpPr bwMode="auto">
          <a:xfrm>
            <a:off x="8308975" y="3473450"/>
            <a:ext cx="1100138" cy="819150"/>
            <a:chOff x="4274" y="2188"/>
            <a:chExt cx="693" cy="516"/>
          </a:xfrm>
        </p:grpSpPr>
        <p:sp>
          <p:nvSpPr>
            <p:cNvPr id="7259" name="Line 110"/>
            <p:cNvSpPr>
              <a:spLocks noChangeShapeType="1"/>
            </p:cNvSpPr>
            <p:nvPr/>
          </p:nvSpPr>
          <p:spPr bwMode="auto">
            <a:xfrm>
              <a:off x="4332" y="2387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Line 111"/>
            <p:cNvSpPr>
              <a:spLocks noChangeShapeType="1"/>
            </p:cNvSpPr>
            <p:nvPr/>
          </p:nvSpPr>
          <p:spPr bwMode="auto">
            <a:xfrm>
              <a:off x="4967" y="2387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1" name="Text Box 132"/>
            <p:cNvSpPr txBox="1">
              <a:spLocks noChangeArrowheads="1"/>
            </p:cNvSpPr>
            <p:nvPr/>
          </p:nvSpPr>
          <p:spPr bwMode="auto">
            <a:xfrm>
              <a:off x="4274" y="218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17566" name="Group 158"/>
          <p:cNvGrpSpPr>
            <a:grpSpLocks/>
          </p:cNvGrpSpPr>
          <p:nvPr/>
        </p:nvGrpSpPr>
        <p:grpSpPr bwMode="auto">
          <a:xfrm>
            <a:off x="3719513" y="1241425"/>
            <a:ext cx="1884362" cy="598488"/>
            <a:chOff x="1383" y="782"/>
            <a:chExt cx="1187" cy="377"/>
          </a:xfrm>
        </p:grpSpPr>
        <p:sp>
          <p:nvSpPr>
            <p:cNvPr id="7256" name="Line 67"/>
            <p:cNvSpPr>
              <a:spLocks noChangeShapeType="1"/>
            </p:cNvSpPr>
            <p:nvPr/>
          </p:nvSpPr>
          <p:spPr bwMode="auto">
            <a:xfrm>
              <a:off x="1383" y="1002"/>
              <a:ext cx="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7" name="Text Box 69"/>
            <p:cNvSpPr txBox="1">
              <a:spLocks noChangeArrowheads="1"/>
            </p:cNvSpPr>
            <p:nvPr/>
          </p:nvSpPr>
          <p:spPr bwMode="auto">
            <a:xfrm>
              <a:off x="2232" y="782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7258" name="Line 133"/>
            <p:cNvSpPr>
              <a:spLocks noChangeShapeType="1"/>
            </p:cNvSpPr>
            <p:nvPr/>
          </p:nvSpPr>
          <p:spPr bwMode="auto">
            <a:xfrm>
              <a:off x="1391" y="1002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9" name="Group 161"/>
          <p:cNvGrpSpPr>
            <a:grpSpLocks/>
          </p:cNvGrpSpPr>
          <p:nvPr/>
        </p:nvGrpSpPr>
        <p:grpSpPr bwMode="auto">
          <a:xfrm>
            <a:off x="4511675" y="2060576"/>
            <a:ext cx="3816350" cy="504825"/>
            <a:chOff x="1882" y="1298"/>
            <a:chExt cx="2404" cy="318"/>
          </a:xfrm>
        </p:grpSpPr>
        <p:sp>
          <p:nvSpPr>
            <p:cNvPr id="7253" name="Line 80"/>
            <p:cNvSpPr>
              <a:spLocks noChangeShapeType="1"/>
            </p:cNvSpPr>
            <p:nvPr/>
          </p:nvSpPr>
          <p:spPr bwMode="auto">
            <a:xfrm flipV="1">
              <a:off x="3334" y="129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Line 115"/>
            <p:cNvSpPr>
              <a:spLocks noChangeShapeType="1"/>
            </p:cNvSpPr>
            <p:nvPr/>
          </p:nvSpPr>
          <p:spPr bwMode="auto">
            <a:xfrm>
              <a:off x="3334" y="161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5" name="Line 134"/>
            <p:cNvSpPr>
              <a:spLocks noChangeShapeType="1"/>
            </p:cNvSpPr>
            <p:nvPr/>
          </p:nvSpPr>
          <p:spPr bwMode="auto">
            <a:xfrm flipH="1">
              <a:off x="1882" y="129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7" name="Group 159"/>
          <p:cNvGrpSpPr>
            <a:grpSpLocks/>
          </p:cNvGrpSpPr>
          <p:nvPr/>
        </p:nvGrpSpPr>
        <p:grpSpPr bwMode="auto">
          <a:xfrm>
            <a:off x="2952750" y="1782764"/>
            <a:ext cx="1525588" cy="439737"/>
            <a:chOff x="900" y="1123"/>
            <a:chExt cx="961" cy="277"/>
          </a:xfrm>
        </p:grpSpPr>
        <p:sp>
          <p:nvSpPr>
            <p:cNvPr id="7251" name="Text Box 11"/>
            <p:cNvSpPr txBox="1">
              <a:spLocks noChangeArrowheads="1"/>
            </p:cNvSpPr>
            <p:nvPr/>
          </p:nvSpPr>
          <p:spPr bwMode="auto">
            <a:xfrm>
              <a:off x="900" y="1154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为正项级数</a:t>
              </a:r>
            </a:p>
          </p:txBody>
        </p:sp>
        <p:graphicFrame>
          <p:nvGraphicFramePr>
            <p:cNvPr id="7252" name="Object 135"/>
            <p:cNvGraphicFramePr>
              <a:graphicFrameLocks noChangeAspect="1"/>
            </p:cNvGraphicFramePr>
            <p:nvPr/>
          </p:nvGraphicFramePr>
          <p:xfrm>
            <a:off x="913" y="1123"/>
            <a:ext cx="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" name="Equation" r:id="rId30" imgW="380835" imgH="431613" progId="Equation.DSMT4">
                    <p:embed/>
                  </p:oleObj>
                </mc:Choice>
                <mc:Fallback>
                  <p:oleObj name="Equation" r:id="rId30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1123"/>
                          <a:ext cx="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7824788" y="1831976"/>
            <a:ext cx="1892300" cy="461963"/>
            <a:chOff x="4001" y="1154"/>
            <a:chExt cx="1192" cy="291"/>
          </a:xfrm>
        </p:grpSpPr>
        <p:sp>
          <p:nvSpPr>
            <p:cNvPr id="7249" name="Text Box 44"/>
            <p:cNvSpPr txBox="1">
              <a:spLocks noChangeArrowheads="1"/>
            </p:cNvSpPr>
            <p:nvPr/>
          </p:nvSpPr>
          <p:spPr bwMode="auto">
            <a:xfrm>
              <a:off x="4001" y="1189"/>
              <a:ext cx="119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为任意项级数</a:t>
              </a:r>
            </a:p>
          </p:txBody>
        </p:sp>
        <p:graphicFrame>
          <p:nvGraphicFramePr>
            <p:cNvPr id="7250" name="Object 136"/>
            <p:cNvGraphicFramePr>
              <a:graphicFrameLocks noChangeAspect="1"/>
            </p:cNvGraphicFramePr>
            <p:nvPr/>
          </p:nvGraphicFramePr>
          <p:xfrm>
            <a:off x="4050" y="1154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" name="Equation" r:id="rId31" imgW="380835" imgH="431613" progId="Equation.DSMT4">
                    <p:embed/>
                  </p:oleObj>
                </mc:Choice>
                <mc:Fallback>
                  <p:oleObj name="Equation" r:id="rId31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154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2" name="Group 174"/>
          <p:cNvGrpSpPr>
            <a:grpSpLocks/>
          </p:cNvGrpSpPr>
          <p:nvPr/>
        </p:nvGrpSpPr>
        <p:grpSpPr bwMode="auto">
          <a:xfrm>
            <a:off x="1804989" y="5648325"/>
            <a:ext cx="906463" cy="750888"/>
            <a:chOff x="177" y="3558"/>
            <a:chExt cx="571" cy="473"/>
          </a:xfrm>
        </p:grpSpPr>
        <p:sp>
          <p:nvSpPr>
            <p:cNvPr id="7246" name="Text Box 23"/>
            <p:cNvSpPr txBox="1">
              <a:spLocks noChangeArrowheads="1"/>
            </p:cNvSpPr>
            <p:nvPr/>
          </p:nvSpPr>
          <p:spPr bwMode="auto">
            <a:xfrm>
              <a:off x="177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</a:p>
          </p:txBody>
        </p:sp>
        <p:sp>
          <p:nvSpPr>
            <p:cNvPr id="7247" name="Line 93"/>
            <p:cNvSpPr>
              <a:spLocks noChangeShapeType="1"/>
            </p:cNvSpPr>
            <p:nvPr/>
          </p:nvSpPr>
          <p:spPr bwMode="auto">
            <a:xfrm>
              <a:off x="431" y="355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8" name="Object 137"/>
            <p:cNvGraphicFramePr>
              <a:graphicFrameLocks noChangeAspect="1"/>
            </p:cNvGraphicFramePr>
            <p:nvPr/>
          </p:nvGraphicFramePr>
          <p:xfrm>
            <a:off x="194" y="3740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" name="Equation" r:id="rId32" imgW="380835" imgH="431613" progId="Equation.DSMT4">
                    <p:embed/>
                  </p:oleObj>
                </mc:Choice>
                <mc:Fallback>
                  <p:oleObj name="Equation" r:id="rId32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3740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4" name="Group 176"/>
          <p:cNvGrpSpPr>
            <a:grpSpLocks/>
          </p:cNvGrpSpPr>
          <p:nvPr/>
        </p:nvGrpSpPr>
        <p:grpSpPr bwMode="auto">
          <a:xfrm>
            <a:off x="3302002" y="5661026"/>
            <a:ext cx="906463" cy="735013"/>
            <a:chOff x="1120" y="3566"/>
            <a:chExt cx="571" cy="463"/>
          </a:xfrm>
        </p:grpSpPr>
        <p:sp>
          <p:nvSpPr>
            <p:cNvPr id="7243" name="Text Box 24"/>
            <p:cNvSpPr txBox="1">
              <a:spLocks noChangeArrowheads="1"/>
            </p:cNvSpPr>
            <p:nvPr/>
          </p:nvSpPr>
          <p:spPr bwMode="auto">
            <a:xfrm>
              <a:off x="1120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7244" name="Line 94"/>
            <p:cNvSpPr>
              <a:spLocks noChangeShapeType="1"/>
            </p:cNvSpPr>
            <p:nvPr/>
          </p:nvSpPr>
          <p:spPr bwMode="auto">
            <a:xfrm>
              <a:off x="1383" y="356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5" name="Object 138"/>
            <p:cNvGraphicFramePr>
              <a:graphicFrameLocks noChangeAspect="1"/>
            </p:cNvGraphicFramePr>
            <p:nvPr/>
          </p:nvGraphicFramePr>
          <p:xfrm>
            <a:off x="1131" y="3738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" name="Equation" r:id="rId33" imgW="380835" imgH="431613" progId="Equation.DSMT4">
                    <p:embed/>
                  </p:oleObj>
                </mc:Choice>
                <mc:Fallback>
                  <p:oleObj name="Equation" r:id="rId33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738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5" name="Group 167"/>
          <p:cNvGrpSpPr>
            <a:grpSpLocks/>
          </p:cNvGrpSpPr>
          <p:nvPr/>
        </p:nvGrpSpPr>
        <p:grpSpPr bwMode="auto">
          <a:xfrm>
            <a:off x="4527553" y="5383214"/>
            <a:ext cx="906463" cy="765175"/>
            <a:chOff x="1892" y="3375"/>
            <a:chExt cx="571" cy="482"/>
          </a:xfrm>
        </p:grpSpPr>
        <p:sp>
          <p:nvSpPr>
            <p:cNvPr id="7240" name="Text Box 41"/>
            <p:cNvSpPr txBox="1">
              <a:spLocks noChangeArrowheads="1"/>
            </p:cNvSpPr>
            <p:nvPr/>
          </p:nvSpPr>
          <p:spPr bwMode="auto">
            <a:xfrm>
              <a:off x="1892" y="360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7241" name="Line 123"/>
            <p:cNvSpPr>
              <a:spLocks noChangeShapeType="1"/>
            </p:cNvSpPr>
            <p:nvPr/>
          </p:nvSpPr>
          <p:spPr bwMode="auto">
            <a:xfrm>
              <a:off x="2184" y="3375"/>
              <a:ext cx="0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2" name="Object 139"/>
            <p:cNvGraphicFramePr>
              <a:graphicFrameLocks noChangeAspect="1"/>
            </p:cNvGraphicFramePr>
            <p:nvPr/>
          </p:nvGraphicFramePr>
          <p:xfrm>
            <a:off x="1908" y="356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" name="Equation" r:id="rId34" imgW="380835" imgH="431613" progId="Equation.DSMT4">
                    <p:embed/>
                  </p:oleObj>
                </mc:Choice>
                <mc:Fallback>
                  <p:oleObj name="Equation" r:id="rId34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356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6" name="Group 168"/>
          <p:cNvGrpSpPr>
            <a:grpSpLocks/>
          </p:cNvGrpSpPr>
          <p:nvPr/>
        </p:nvGrpSpPr>
        <p:grpSpPr bwMode="auto">
          <a:xfrm>
            <a:off x="5848353" y="5386389"/>
            <a:ext cx="957263" cy="746125"/>
            <a:chOff x="2724" y="3377"/>
            <a:chExt cx="603" cy="470"/>
          </a:xfrm>
        </p:grpSpPr>
        <p:sp>
          <p:nvSpPr>
            <p:cNvPr id="7237" name="Text Box 40"/>
            <p:cNvSpPr txBox="1">
              <a:spLocks noChangeArrowheads="1"/>
            </p:cNvSpPr>
            <p:nvPr/>
          </p:nvSpPr>
          <p:spPr bwMode="auto">
            <a:xfrm>
              <a:off x="2724" y="3596"/>
              <a:ext cx="603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</a:p>
          </p:txBody>
        </p:sp>
        <p:sp>
          <p:nvSpPr>
            <p:cNvPr id="7238" name="Line 124"/>
            <p:cNvSpPr>
              <a:spLocks noChangeShapeType="1"/>
            </p:cNvSpPr>
            <p:nvPr/>
          </p:nvSpPr>
          <p:spPr bwMode="auto">
            <a:xfrm>
              <a:off x="3042" y="337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9" name="Object 140"/>
            <p:cNvGraphicFramePr>
              <a:graphicFrameLocks noChangeAspect="1"/>
            </p:cNvGraphicFramePr>
            <p:nvPr/>
          </p:nvGraphicFramePr>
          <p:xfrm>
            <a:off x="2754" y="355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" name="Equation" r:id="rId35" imgW="380835" imgH="431613" progId="Equation.DSMT4">
                    <p:embed/>
                  </p:oleObj>
                </mc:Choice>
                <mc:Fallback>
                  <p:oleObj name="Equation" r:id="rId35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355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0" name="Group 152"/>
          <p:cNvGrpSpPr>
            <a:grpSpLocks/>
          </p:cNvGrpSpPr>
          <p:nvPr/>
        </p:nvGrpSpPr>
        <p:grpSpPr bwMode="auto">
          <a:xfrm>
            <a:off x="7175501" y="5873751"/>
            <a:ext cx="1425575" cy="619125"/>
            <a:chOff x="3560" y="3694"/>
            <a:chExt cx="898" cy="390"/>
          </a:xfrm>
        </p:grpSpPr>
        <p:sp>
          <p:nvSpPr>
            <p:cNvPr id="7234" name="Text Box 54"/>
            <p:cNvSpPr txBox="1">
              <a:spLocks noChangeArrowheads="1"/>
            </p:cNvSpPr>
            <p:nvPr/>
          </p:nvSpPr>
          <p:spPr bwMode="auto">
            <a:xfrm>
              <a:off x="3560" y="3821"/>
              <a:ext cx="8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　　条件收敛</a:t>
              </a:r>
            </a:p>
          </p:txBody>
        </p:sp>
        <p:sp>
          <p:nvSpPr>
            <p:cNvPr id="7235" name="Line 109"/>
            <p:cNvSpPr>
              <a:spLocks noChangeShapeType="1"/>
            </p:cNvSpPr>
            <p:nvPr/>
          </p:nvSpPr>
          <p:spPr bwMode="auto">
            <a:xfrm>
              <a:off x="4014" y="369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6" name="Object 141"/>
            <p:cNvGraphicFramePr>
              <a:graphicFrameLocks noChangeAspect="1"/>
            </p:cNvGraphicFramePr>
            <p:nvPr/>
          </p:nvGraphicFramePr>
          <p:xfrm>
            <a:off x="3605" y="3793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" name="Equation" r:id="rId36" imgW="380835" imgH="431613" progId="Equation.DSMT4">
                    <p:embed/>
                  </p:oleObj>
                </mc:Choice>
                <mc:Fallback>
                  <p:oleObj name="Equation" r:id="rId36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3793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9" name="Group 181"/>
          <p:cNvGrpSpPr>
            <a:grpSpLocks/>
          </p:cNvGrpSpPr>
          <p:nvPr/>
        </p:nvGrpSpPr>
        <p:grpSpPr bwMode="auto">
          <a:xfrm>
            <a:off x="9264654" y="5360988"/>
            <a:ext cx="1319213" cy="461962"/>
            <a:chOff x="4876" y="3377"/>
            <a:chExt cx="831" cy="291"/>
          </a:xfrm>
        </p:grpSpPr>
        <p:sp>
          <p:nvSpPr>
            <p:cNvPr id="7232" name="Text Box 49"/>
            <p:cNvSpPr txBox="1">
              <a:spLocks noChangeArrowheads="1"/>
            </p:cNvSpPr>
            <p:nvPr/>
          </p:nvSpPr>
          <p:spPr bwMode="auto">
            <a:xfrm>
              <a:off x="4876" y="3414"/>
              <a:ext cx="83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绝对收敛</a:t>
              </a:r>
            </a:p>
          </p:txBody>
        </p:sp>
        <p:graphicFrame>
          <p:nvGraphicFramePr>
            <p:cNvPr id="7233" name="Object 142"/>
            <p:cNvGraphicFramePr>
              <a:graphicFrameLocks noChangeAspect="1"/>
            </p:cNvGraphicFramePr>
            <p:nvPr/>
          </p:nvGraphicFramePr>
          <p:xfrm>
            <a:off x="4886" y="3377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" name="Equation" r:id="rId37" imgW="380835" imgH="431613" progId="Equation.DSMT4">
                    <p:embed/>
                  </p:oleObj>
                </mc:Choice>
                <mc:Fallback>
                  <p:oleObj name="Equation" r:id="rId37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" y="3377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1" name="Group 153"/>
          <p:cNvGrpSpPr>
            <a:grpSpLocks/>
          </p:cNvGrpSpPr>
          <p:nvPr/>
        </p:nvGrpSpPr>
        <p:grpSpPr bwMode="auto">
          <a:xfrm>
            <a:off x="7104064" y="4005263"/>
            <a:ext cx="1525587" cy="677862"/>
            <a:chOff x="3515" y="2523"/>
            <a:chExt cx="961" cy="427"/>
          </a:xfrm>
        </p:grpSpPr>
        <p:sp>
          <p:nvSpPr>
            <p:cNvPr id="7229" name="Text Box 50"/>
            <p:cNvSpPr txBox="1">
              <a:spLocks noChangeArrowheads="1"/>
            </p:cNvSpPr>
            <p:nvPr/>
          </p:nvSpPr>
          <p:spPr bwMode="auto">
            <a:xfrm>
              <a:off x="3515" y="2688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为交错级数</a:t>
              </a:r>
            </a:p>
          </p:txBody>
        </p:sp>
        <p:sp>
          <p:nvSpPr>
            <p:cNvPr id="7230" name="Line 106"/>
            <p:cNvSpPr>
              <a:spLocks noChangeShapeType="1"/>
            </p:cNvSpPr>
            <p:nvPr/>
          </p:nvSpPr>
          <p:spPr bwMode="auto">
            <a:xfrm>
              <a:off x="3998" y="25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1" name="Object 143"/>
            <p:cNvGraphicFramePr>
              <a:graphicFrameLocks noChangeAspect="1"/>
            </p:cNvGraphicFramePr>
            <p:nvPr/>
          </p:nvGraphicFramePr>
          <p:xfrm>
            <a:off x="3537" y="2659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" name="Equation" r:id="rId38" imgW="380835" imgH="431613" progId="Equation.DSMT4">
                    <p:embed/>
                  </p:oleObj>
                </mc:Choice>
                <mc:Fallback>
                  <p:oleObj name="Equation" r:id="rId38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659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2" name="Group 154"/>
          <p:cNvGrpSpPr>
            <a:grpSpLocks/>
          </p:cNvGrpSpPr>
          <p:nvPr/>
        </p:nvGrpSpPr>
        <p:grpSpPr bwMode="auto">
          <a:xfrm>
            <a:off x="8112125" y="2790826"/>
            <a:ext cx="1296988" cy="709613"/>
            <a:chOff x="4150" y="1758"/>
            <a:chExt cx="817" cy="447"/>
          </a:xfrm>
        </p:grpSpPr>
        <p:sp>
          <p:nvSpPr>
            <p:cNvPr id="7226" name="Line 116"/>
            <p:cNvSpPr>
              <a:spLocks noChangeShapeType="1"/>
            </p:cNvSpPr>
            <p:nvPr/>
          </p:nvSpPr>
          <p:spPr bwMode="auto">
            <a:xfrm>
              <a:off x="4558" y="175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AutoShape 150"/>
            <p:cNvSpPr>
              <a:spLocks noChangeArrowheads="1"/>
            </p:cNvSpPr>
            <p:nvPr/>
          </p:nvSpPr>
          <p:spPr bwMode="auto">
            <a:xfrm>
              <a:off x="4150" y="1842"/>
              <a:ext cx="817" cy="363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1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收敛</a:t>
              </a:r>
            </a:p>
          </p:txBody>
        </p:sp>
        <p:graphicFrame>
          <p:nvGraphicFramePr>
            <p:cNvPr id="7228" name="Object 100"/>
            <p:cNvGraphicFramePr>
              <a:graphicFrameLocks noChangeAspect="1"/>
            </p:cNvGraphicFramePr>
            <p:nvPr/>
          </p:nvGraphicFramePr>
          <p:xfrm>
            <a:off x="4300" y="1888"/>
            <a:ext cx="31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8" name="Equation" r:id="rId39" imgW="466882" imgH="409688" progId="Equation.DSMT4">
                    <p:embed/>
                  </p:oleObj>
                </mc:Choice>
                <mc:Fallback>
                  <p:oleObj name="Equation" r:id="rId39" imgW="466882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1888"/>
                          <a:ext cx="31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9" name="Group 151"/>
          <p:cNvGrpSpPr>
            <a:grpSpLocks/>
          </p:cNvGrpSpPr>
          <p:nvPr/>
        </p:nvGrpSpPr>
        <p:grpSpPr bwMode="auto">
          <a:xfrm>
            <a:off x="7096126" y="5216525"/>
            <a:ext cx="1592263" cy="660400"/>
            <a:chOff x="3510" y="3286"/>
            <a:chExt cx="1003" cy="416"/>
          </a:xfrm>
        </p:grpSpPr>
        <p:sp>
          <p:nvSpPr>
            <p:cNvPr id="7222" name="Text Box 53"/>
            <p:cNvSpPr txBox="1">
              <a:spLocks noChangeArrowheads="1"/>
            </p:cNvSpPr>
            <p:nvPr/>
          </p:nvSpPr>
          <p:spPr bwMode="auto">
            <a:xfrm>
              <a:off x="3515" y="3475"/>
              <a:ext cx="9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且                      </a:t>
              </a:r>
            </a:p>
          </p:txBody>
        </p:sp>
        <p:sp>
          <p:nvSpPr>
            <p:cNvPr id="7223" name="Line 108"/>
            <p:cNvSpPr>
              <a:spLocks noChangeShapeType="1"/>
            </p:cNvSpPr>
            <p:nvPr/>
          </p:nvSpPr>
          <p:spPr bwMode="auto">
            <a:xfrm>
              <a:off x="4014" y="328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4" name="Object 144"/>
            <p:cNvGraphicFramePr>
              <a:graphicFrameLocks noChangeAspect="1"/>
            </p:cNvGraphicFramePr>
            <p:nvPr/>
          </p:nvGraphicFramePr>
          <p:xfrm>
            <a:off x="4069" y="3515"/>
            <a:ext cx="44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" name="Equation" r:id="rId41" imgW="660400" imgH="279400" progId="Equation.DSMT4">
                    <p:embed/>
                  </p:oleObj>
                </mc:Choice>
                <mc:Fallback>
                  <p:oleObj name="Equation" r:id="rId41" imgW="660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3515"/>
                          <a:ext cx="44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5" name="Object 102"/>
            <p:cNvGraphicFramePr>
              <a:graphicFrameLocks noChangeAspect="1"/>
            </p:cNvGraphicFramePr>
            <p:nvPr/>
          </p:nvGraphicFramePr>
          <p:xfrm>
            <a:off x="3510" y="3521"/>
            <a:ext cx="42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" name="Equation" r:id="rId43" imgW="634725" imgH="228501" progId="Equation.DSMT4">
                    <p:embed/>
                  </p:oleObj>
                </mc:Choice>
                <mc:Fallback>
                  <p:oleObj name="Equation" r:id="rId43" imgW="6347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521"/>
                          <a:ext cx="42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91" name="Group 183"/>
          <p:cNvGrpSpPr>
            <a:grpSpLocks/>
          </p:cNvGrpSpPr>
          <p:nvPr/>
        </p:nvGrpSpPr>
        <p:grpSpPr bwMode="auto">
          <a:xfrm>
            <a:off x="5937250" y="4235451"/>
            <a:ext cx="850900" cy="1128713"/>
            <a:chOff x="2770" y="2667"/>
            <a:chExt cx="536" cy="711"/>
          </a:xfrm>
        </p:grpSpPr>
        <p:sp>
          <p:nvSpPr>
            <p:cNvPr id="7219" name="Text Box 184"/>
            <p:cNvSpPr txBox="1">
              <a:spLocks noChangeArrowheads="1"/>
            </p:cNvSpPr>
            <p:nvPr/>
          </p:nvSpPr>
          <p:spPr bwMode="auto">
            <a:xfrm>
              <a:off x="2770" y="3158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7220" name="Line 185"/>
            <p:cNvSpPr>
              <a:spLocks noChangeShapeType="1"/>
            </p:cNvSpPr>
            <p:nvPr/>
          </p:nvSpPr>
          <p:spPr bwMode="auto">
            <a:xfrm>
              <a:off x="3021" y="266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1" name="Object 186"/>
            <p:cNvGraphicFramePr>
              <a:graphicFrameLocks noChangeAspect="1"/>
            </p:cNvGraphicFramePr>
            <p:nvPr/>
          </p:nvGraphicFramePr>
          <p:xfrm>
            <a:off x="2817" y="3158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1" name="公式" r:id="rId45" imgW="469900" imgH="228600" progId="Equation.3">
                    <p:embed/>
                  </p:oleObj>
                </mc:Choice>
                <mc:Fallback>
                  <p:oleObj name="公式" r:id="rId45" imgW="46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3158"/>
                          <a:ext cx="4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6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1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1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1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1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1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0"/>
                                        <p:tgtEl>
                                          <p:spTgt spid="1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1000"/>
                                        <p:tgtEl>
                                          <p:spTgt spid="1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1000"/>
                                        <p:tgtEl>
                                          <p:spTgt spid="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1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1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1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1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1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1000"/>
                                        <p:tgtEl>
                                          <p:spTgt spid="1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1000"/>
                                        <p:tgtEl>
                                          <p:spTgt spid="1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1000"/>
                                        <p:tgtEl>
                                          <p:spTgt spid="1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10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1000"/>
                                        <p:tgtEl>
                                          <p:spTgt spid="1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10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1000"/>
                                        <p:tgtEl>
                                          <p:spTgt spid="1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1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build="allAtOnce" animBg="1"/>
      <p:bldP spid="17423" grpId="0" build="allAtOnce" animBg="1"/>
      <p:bldP spid="17459" grpId="0" animBg="1"/>
      <p:bldP spid="17534" grpId="0"/>
      <p:bldP spid="17536" grpId="0"/>
      <p:bldP spid="17538" grpId="0"/>
      <p:bldP spid="175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42943" y="349673"/>
            <a:ext cx="2448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三、典型例题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789926" y="3503287"/>
            <a:ext cx="1366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由</a:t>
            </a:r>
            <a:r>
              <a:rPr lang="zh-CN" altLang="en-US" sz="2800" b="1" dirty="0"/>
              <a:t>定义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95832"/>
              </p:ext>
            </p:extLst>
          </p:nvPr>
        </p:nvGraphicFramePr>
        <p:xfrm>
          <a:off x="1907381" y="4363842"/>
          <a:ext cx="7385578" cy="89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3" imgW="3365500" imgH="406400" progId="Equation.DSMT4">
                  <p:embed/>
                </p:oleObj>
              </mc:Choice>
              <mc:Fallback>
                <p:oleObj name="Equation" r:id="rId3" imgW="3365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4363842"/>
                        <a:ext cx="7385578" cy="890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45646"/>
              </p:ext>
            </p:extLst>
          </p:nvPr>
        </p:nvGraphicFramePr>
        <p:xfrm>
          <a:off x="9292958" y="4417021"/>
          <a:ext cx="1363747" cy="8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5" imgW="685502" imgH="406224" progId="Equation.DSMT4">
                  <p:embed/>
                </p:oleObj>
              </mc:Choice>
              <mc:Fallback>
                <p:oleObj name="Equation" r:id="rId5" imgW="68550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2958" y="4417021"/>
                        <a:ext cx="1363747" cy="8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62524"/>
              </p:ext>
            </p:extLst>
          </p:nvPr>
        </p:nvGraphicFramePr>
        <p:xfrm>
          <a:off x="2830514" y="5229226"/>
          <a:ext cx="4040549" cy="85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7" imgW="1916868" imgH="406224" progId="Equation.DSMT4">
                  <p:embed/>
                </p:oleObj>
              </mc:Choice>
              <mc:Fallback>
                <p:oleObj name="Equation" r:id="rId7" imgW="191686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5229226"/>
                        <a:ext cx="4040549" cy="857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766219" y="6086805"/>
            <a:ext cx="44310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所以原级数收敛，且和为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1785077" y="847723"/>
            <a:ext cx="8199440" cy="879476"/>
            <a:chOff x="521" y="605"/>
            <a:chExt cx="5165" cy="554"/>
          </a:xfrm>
        </p:grpSpPr>
        <p:sp>
          <p:nvSpPr>
            <p:cNvPr id="9231" name="Text Box 13"/>
            <p:cNvSpPr txBox="1">
              <a:spLocks noChangeArrowheads="1"/>
            </p:cNvSpPr>
            <p:nvPr/>
          </p:nvSpPr>
          <p:spPr bwMode="auto">
            <a:xfrm>
              <a:off x="521" y="723"/>
              <a:ext cx="51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判别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级数              的收敛性，并求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级数的和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964839"/>
                </p:ext>
              </p:extLst>
            </p:nvPr>
          </p:nvGraphicFramePr>
          <p:xfrm>
            <a:off x="2262" y="605"/>
            <a:ext cx="799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" name="Equation" r:id="rId9" imgW="622030" imgH="431613" progId="Equation.DSMT4">
                    <p:embed/>
                  </p:oleObj>
                </mc:Choice>
                <mc:Fallback>
                  <p:oleObj name="Equation" r:id="rId9" imgW="62203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605"/>
                          <a:ext cx="799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931852" y="1713038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分析：</a:t>
            </a:r>
            <a:r>
              <a:rPr lang="zh-CN" altLang="en-US" sz="2800" b="1" dirty="0"/>
              <a:t>此级数为正项级数，由于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75499"/>
              </p:ext>
            </p:extLst>
          </p:nvPr>
        </p:nvGraphicFramePr>
        <p:xfrm>
          <a:off x="3914029" y="2188675"/>
          <a:ext cx="5180164" cy="87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1" imgW="2381384" imgH="390691" progId="Equation.DSMT4">
                  <p:embed/>
                </p:oleObj>
              </mc:Choice>
              <mc:Fallback>
                <p:oleObj name="Equation" r:id="rId11" imgW="2381384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029" y="2188675"/>
                        <a:ext cx="5180164" cy="877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931852" y="2945669"/>
            <a:ext cx="3169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因此可利用定义</a:t>
            </a:r>
            <a:r>
              <a:rPr lang="zh-CN" altLang="en-US" sz="2800" b="1" dirty="0" smtClean="0"/>
              <a:t>求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1907381" y="3382965"/>
            <a:ext cx="6921501" cy="879476"/>
            <a:chOff x="264" y="2207"/>
            <a:chExt cx="4360" cy="554"/>
          </a:xfrm>
        </p:grpSpPr>
        <p:sp>
          <p:nvSpPr>
            <p:cNvPr id="9229" name="Text Box 18"/>
            <p:cNvSpPr txBox="1">
              <a:spLocks noChangeArrowheads="1"/>
            </p:cNvSpPr>
            <p:nvPr/>
          </p:nvSpPr>
          <p:spPr bwMode="auto">
            <a:xfrm>
              <a:off x="264" y="2325"/>
              <a:ext cx="11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 由于</a:t>
              </a:r>
            </a:p>
          </p:txBody>
        </p:sp>
        <p:graphicFrame>
          <p:nvGraphicFramePr>
            <p:cNvPr id="92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641697"/>
                </p:ext>
              </p:extLst>
            </p:nvPr>
          </p:nvGraphicFramePr>
          <p:xfrm>
            <a:off x="1271" y="2207"/>
            <a:ext cx="3353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" name="Equation" r:id="rId13" imgW="2450880" imgH="406080" progId="Equation.DSMT4">
                    <p:embed/>
                  </p:oleObj>
                </mc:Choice>
                <mc:Fallback>
                  <p:oleObj name="Equation" r:id="rId13" imgW="24508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207"/>
                          <a:ext cx="3353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24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6" grpId="0"/>
      <p:bldP spid="7180" grpId="0"/>
      <p:bldP spid="7183" grpId="0"/>
      <p:bldP spid="7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366042"/>
              </p:ext>
            </p:extLst>
          </p:nvPr>
        </p:nvGraphicFramePr>
        <p:xfrm>
          <a:off x="2063750" y="4888082"/>
          <a:ext cx="2233564" cy="86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888082"/>
                        <a:ext cx="2233564" cy="865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748465"/>
              </p:ext>
            </p:extLst>
          </p:nvPr>
        </p:nvGraphicFramePr>
        <p:xfrm>
          <a:off x="5924768" y="4328804"/>
          <a:ext cx="1233676" cy="48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Equation" r:id="rId5" imgW="520474" imgH="203112" progId="Equation.DSMT4">
                  <p:embed/>
                </p:oleObj>
              </mc:Choice>
              <mc:Fallback>
                <p:oleObj name="Equation" r:id="rId5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768" y="4328804"/>
                        <a:ext cx="1233676" cy="483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75382"/>
              </p:ext>
            </p:extLst>
          </p:nvPr>
        </p:nvGraphicFramePr>
        <p:xfrm>
          <a:off x="4297314" y="4930037"/>
          <a:ext cx="2867662" cy="85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Equation" r:id="rId7" imgW="1320227" imgH="393529" progId="Equation.DSMT4">
                  <p:embed/>
                </p:oleObj>
              </mc:Choice>
              <mc:Fallback>
                <p:oleObj name="Equation" r:id="rId7" imgW="132022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14" y="4930037"/>
                        <a:ext cx="2867662" cy="854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04431"/>
              </p:ext>
            </p:extLst>
          </p:nvPr>
        </p:nvGraphicFramePr>
        <p:xfrm>
          <a:off x="7164976" y="4894335"/>
          <a:ext cx="2301241" cy="69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9" imgW="1002865" imgH="304668" progId="Equation.DSMT4">
                  <p:embed/>
                </p:oleObj>
              </mc:Choice>
              <mc:Fallback>
                <p:oleObj name="Equation" r:id="rId9" imgW="100286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976" y="4894335"/>
                        <a:ext cx="2301241" cy="69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54485"/>
              </p:ext>
            </p:extLst>
          </p:nvPr>
        </p:nvGraphicFramePr>
        <p:xfrm>
          <a:off x="1467055" y="5916612"/>
          <a:ext cx="2425676" cy="60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11" imgW="1130300" imgH="279400" progId="Equation.DSMT4">
                  <p:embed/>
                </p:oleObj>
              </mc:Choice>
              <mc:Fallback>
                <p:oleObj name="Equation" r:id="rId11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055" y="5916612"/>
                        <a:ext cx="2425676" cy="600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892731" y="5860534"/>
            <a:ext cx="6054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由级数收敛的必要条件，原级数</a:t>
            </a:r>
            <a:r>
              <a:rPr lang="zh-CN" altLang="en-US" sz="2800" b="1" dirty="0" smtClean="0"/>
              <a:t>发散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8219" name="Group 27"/>
          <p:cNvGrpSpPr>
            <a:grpSpLocks/>
          </p:cNvGrpSpPr>
          <p:nvPr/>
        </p:nvGrpSpPr>
        <p:grpSpPr bwMode="auto">
          <a:xfrm>
            <a:off x="1992313" y="217489"/>
            <a:ext cx="6034089" cy="1222375"/>
            <a:chOff x="385" y="184"/>
            <a:chExt cx="3801" cy="770"/>
          </a:xfrm>
        </p:grpSpPr>
        <p:sp>
          <p:nvSpPr>
            <p:cNvPr id="10261" name="Text Box 18"/>
            <p:cNvSpPr txBox="1">
              <a:spLocks noChangeArrowheads="1"/>
            </p:cNvSpPr>
            <p:nvPr/>
          </p:nvSpPr>
          <p:spPr bwMode="auto">
            <a:xfrm>
              <a:off x="385" y="405"/>
              <a:ext cx="38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判别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级数                  的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收敛性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417734"/>
                </p:ext>
              </p:extLst>
            </p:nvPr>
          </p:nvGraphicFramePr>
          <p:xfrm>
            <a:off x="2248" y="184"/>
            <a:ext cx="824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5" name="Equation" r:id="rId13" imgW="761669" imgH="710891" progId="Equation.DSMT4">
                    <p:embed/>
                  </p:oleObj>
                </mc:Choice>
                <mc:Fallback>
                  <p:oleObj name="Equation" r:id="rId13" imgW="761669" imgH="7108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84"/>
                          <a:ext cx="824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1174723" y="1147764"/>
            <a:ext cx="9758363" cy="1362074"/>
            <a:chOff x="172" y="697"/>
            <a:chExt cx="6147" cy="858"/>
          </a:xfrm>
        </p:grpSpPr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172" y="945"/>
              <a:ext cx="61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分析：此级数为正项级数，因为                               分别求分</a:t>
              </a:r>
              <a:endParaRPr lang="zh-CN" altLang="en-US" sz="2800" dirty="0"/>
            </a:p>
          </p:txBody>
        </p:sp>
        <p:graphicFrame>
          <p:nvGraphicFramePr>
            <p:cNvPr id="1026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062511"/>
                </p:ext>
              </p:extLst>
            </p:nvPr>
          </p:nvGraphicFramePr>
          <p:xfrm>
            <a:off x="3374" y="697"/>
            <a:ext cx="1943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6" name="Equation" r:id="rId15" imgW="1590697" imgH="695358" progId="Equation.DSMT4">
                    <p:embed/>
                  </p:oleObj>
                </mc:Choice>
                <mc:Fallback>
                  <p:oleObj name="Equation" r:id="rId15" imgW="1590697" imgH="6953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697"/>
                          <a:ext cx="1943" cy="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215436" y="2287827"/>
            <a:ext cx="1012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子、分母的极限不为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/>
              <a:t>，由级数收敛的必要条件，原级数</a:t>
            </a:r>
            <a:r>
              <a:rPr lang="zh-CN" altLang="en-US" sz="2800" b="1" dirty="0" smtClean="0"/>
              <a:t>发散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163638" y="3115380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解： 因为</a:t>
            </a: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47235"/>
              </p:ext>
            </p:extLst>
          </p:nvPr>
        </p:nvGraphicFramePr>
        <p:xfrm>
          <a:off x="2963863" y="2589769"/>
          <a:ext cx="3648119" cy="162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17" imgW="1612900" imgH="711200" progId="Equation.DSMT4">
                  <p:embed/>
                </p:oleObj>
              </mc:Choice>
              <mc:Fallback>
                <p:oleObj name="Equation" r:id="rId17" imgW="1612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2589769"/>
                        <a:ext cx="3648119" cy="1622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174723" y="4117699"/>
            <a:ext cx="4816476" cy="906464"/>
            <a:chOff x="340" y="2429"/>
            <a:chExt cx="3034" cy="571"/>
          </a:xfrm>
        </p:grpSpPr>
        <p:sp>
          <p:nvSpPr>
            <p:cNvPr id="10257" name="Text Box 25"/>
            <p:cNvSpPr txBox="1">
              <a:spLocks noChangeArrowheads="1"/>
            </p:cNvSpPr>
            <p:nvPr/>
          </p:nvSpPr>
          <p:spPr bwMode="auto">
            <a:xfrm>
              <a:off x="340" y="2568"/>
              <a:ext cx="3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而</a:t>
              </a:r>
            </a:p>
          </p:txBody>
        </p:sp>
        <p:graphicFrame>
          <p:nvGraphicFramePr>
            <p:cNvPr id="1025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337479"/>
                </p:ext>
              </p:extLst>
            </p:nvPr>
          </p:nvGraphicFramePr>
          <p:xfrm>
            <a:off x="657" y="2429"/>
            <a:ext cx="2717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8" name="Equation" r:id="rId19" imgW="1993900" imgH="419100" progId="Equation.DSMT4">
                    <p:embed/>
                  </p:oleObj>
                </mc:Choice>
                <mc:Fallback>
                  <p:oleObj name="Equation" r:id="rId19" imgW="19939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429"/>
                          <a:ext cx="2717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6" name="Group 34"/>
          <p:cNvGrpSpPr>
            <a:grpSpLocks/>
          </p:cNvGrpSpPr>
          <p:nvPr/>
        </p:nvGrpSpPr>
        <p:grpSpPr bwMode="auto">
          <a:xfrm>
            <a:off x="8040688" y="4005263"/>
            <a:ext cx="792162" cy="576262"/>
            <a:chOff x="4105" y="2523"/>
            <a:chExt cx="499" cy="363"/>
          </a:xfrm>
        </p:grpSpPr>
        <p:sp>
          <p:nvSpPr>
            <p:cNvPr id="10255" name="AutoShape 32"/>
            <p:cNvSpPr>
              <a:spLocks noChangeArrowheads="1"/>
            </p:cNvSpPr>
            <p:nvPr/>
          </p:nvSpPr>
          <p:spPr bwMode="auto">
            <a:xfrm>
              <a:off x="4105" y="2523"/>
              <a:ext cx="499" cy="363"/>
            </a:xfrm>
            <a:prstGeom prst="wedgeRoundRectCallout">
              <a:avLst>
                <a:gd name="adj1" fmla="val -172245"/>
                <a:gd name="adj2" fmla="val 138981"/>
                <a:gd name="adj3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graphicFrame>
          <p:nvGraphicFramePr>
            <p:cNvPr id="10256" name="Object 14"/>
            <p:cNvGraphicFramePr>
              <a:graphicFrameLocks noChangeAspect="1"/>
            </p:cNvGraphicFramePr>
            <p:nvPr/>
          </p:nvGraphicFramePr>
          <p:xfrm>
            <a:off x="4215" y="2558"/>
            <a:ext cx="27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9" name="Equation" r:id="rId21" imgW="317225" imgH="406048" progId="Equation.DSMT4">
                    <p:embed/>
                  </p:oleObj>
                </mc:Choice>
                <mc:Fallback>
                  <p:oleObj name="Equation" r:id="rId21" imgW="317225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5" y="2558"/>
                          <a:ext cx="273" cy="303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40678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/>
      <p:bldP spid="8214" grpId="0"/>
      <p:bldP spid="82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66473"/>
              </p:ext>
            </p:extLst>
          </p:nvPr>
        </p:nvGraphicFramePr>
        <p:xfrm>
          <a:off x="3186345" y="3429001"/>
          <a:ext cx="4348882" cy="1627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3" imgW="2108200" imgH="787400" progId="Equation.DSMT4">
                  <p:embed/>
                </p:oleObj>
              </mc:Choice>
              <mc:Fallback>
                <p:oleObj name="Equation" r:id="rId3" imgW="21082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345" y="3429001"/>
                        <a:ext cx="4348882" cy="1627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547178" y="5816971"/>
            <a:ext cx="7136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故由</a:t>
            </a:r>
            <a:r>
              <a:rPr lang="zh-CN" altLang="en-US" sz="2800" b="1" dirty="0" smtClean="0"/>
              <a:t>比较判别法</a:t>
            </a:r>
            <a:r>
              <a:rPr lang="zh-CN" altLang="en-US" sz="2800" b="1" dirty="0"/>
              <a:t>的极限形式，原级数收敛。</a:t>
            </a:r>
            <a:r>
              <a:rPr lang="zh-CN" altLang="en-US" sz="2800" dirty="0"/>
              <a:t> </a:t>
            </a:r>
          </a:p>
        </p:txBody>
      </p: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2135188" y="381000"/>
            <a:ext cx="6021390" cy="952500"/>
            <a:chOff x="385" y="240"/>
            <a:chExt cx="3793" cy="600"/>
          </a:xfrm>
        </p:grpSpPr>
        <p:sp>
          <p:nvSpPr>
            <p:cNvPr id="11278" name="Text Box 10"/>
            <p:cNvSpPr txBox="1">
              <a:spLocks noChangeArrowheads="1"/>
            </p:cNvSpPr>
            <p:nvPr/>
          </p:nvSpPr>
          <p:spPr bwMode="auto">
            <a:xfrm>
              <a:off x="385" y="405"/>
              <a:ext cx="37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判别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级数                  的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收敛性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526858"/>
                </p:ext>
              </p:extLst>
            </p:nvPr>
          </p:nvGraphicFramePr>
          <p:xfrm>
            <a:off x="2182" y="240"/>
            <a:ext cx="92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" name="Equation" r:id="rId5" imgW="685800" imgH="444240" progId="Equation.DSMT4">
                    <p:embed/>
                  </p:oleObj>
                </mc:Choice>
                <mc:Fallback>
                  <p:oleObj name="Equation" r:id="rId5" imgW="6858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40"/>
                          <a:ext cx="925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1547178" y="1181895"/>
            <a:ext cx="9286874" cy="1501776"/>
            <a:chOff x="437" y="774"/>
            <a:chExt cx="5850" cy="946"/>
          </a:xfrm>
        </p:grpSpPr>
        <p:sp>
          <p:nvSpPr>
            <p:cNvPr id="11275" name="Text Box 12"/>
            <p:cNvSpPr txBox="1">
              <a:spLocks noChangeArrowheads="1"/>
            </p:cNvSpPr>
            <p:nvPr/>
          </p:nvSpPr>
          <p:spPr bwMode="auto">
            <a:xfrm>
              <a:off x="437" y="935"/>
              <a:ext cx="58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分析：此级数为正项级数，根据                  的形式，可用 </a:t>
              </a:r>
              <a:endParaRPr lang="zh-CN" altLang="en-US" sz="2800" dirty="0"/>
            </a:p>
          </p:txBody>
        </p:sp>
        <p:graphicFrame>
          <p:nvGraphicFramePr>
            <p:cNvPr id="112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971436"/>
                </p:ext>
              </p:extLst>
            </p:nvPr>
          </p:nvGraphicFramePr>
          <p:xfrm>
            <a:off x="3664" y="774"/>
            <a:ext cx="1057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1" name="Equation" r:id="rId7" imgW="781005" imgH="400010" progId="Equation.DSMT4">
                    <p:embed/>
                  </p:oleObj>
                </mc:Choice>
                <mc:Fallback>
                  <p:oleObj name="Equation" r:id="rId7" imgW="781005" imgH="4000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774"/>
                          <a:ext cx="1057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14"/>
            <p:cNvSpPr txBox="1">
              <a:spLocks noChangeArrowheads="1"/>
            </p:cNvSpPr>
            <p:nvPr/>
          </p:nvSpPr>
          <p:spPr bwMode="auto">
            <a:xfrm>
              <a:off x="458" y="1390"/>
              <a:ext cx="37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比较判别法</a:t>
              </a:r>
              <a:r>
                <a:rPr lang="zh-CN" altLang="en-US" sz="2800" b="1" dirty="0"/>
                <a:t>，也可采用</a:t>
              </a:r>
              <a:r>
                <a:rPr lang="zh-CN" altLang="en-US" sz="2800" b="1" dirty="0" smtClean="0"/>
                <a:t>比值判别法</a:t>
              </a:r>
              <a:r>
                <a:rPr lang="zh-CN" altLang="en-US" sz="2800" b="1" dirty="0"/>
                <a:t>。</a:t>
              </a:r>
            </a:p>
          </p:txBody>
        </p:sp>
      </p:grp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617800" y="2847977"/>
            <a:ext cx="447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：此级数为正项级数，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18165"/>
              </p:ext>
            </p:extLst>
          </p:nvPr>
        </p:nvGraphicFramePr>
        <p:xfrm>
          <a:off x="6096000" y="2609058"/>
          <a:ext cx="1810929" cy="94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9" imgW="799920" imgH="419040" progId="Equation.DSMT4">
                  <p:embed/>
                </p:oleObj>
              </mc:Choice>
              <mc:Fallback>
                <p:oleObj name="Equation" r:id="rId9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09058"/>
                        <a:ext cx="1810929" cy="948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7" name="Group 21"/>
          <p:cNvGrpSpPr>
            <a:grpSpLocks/>
          </p:cNvGrpSpPr>
          <p:nvPr/>
        </p:nvGrpSpPr>
        <p:grpSpPr bwMode="auto">
          <a:xfrm>
            <a:off x="1547178" y="4880624"/>
            <a:ext cx="5329237" cy="966788"/>
            <a:chOff x="521" y="3087"/>
            <a:chExt cx="3357" cy="609"/>
          </a:xfrm>
        </p:grpSpPr>
        <p:sp>
          <p:nvSpPr>
            <p:cNvPr id="11273" name="Text Box 17"/>
            <p:cNvSpPr txBox="1">
              <a:spLocks noChangeArrowheads="1"/>
            </p:cNvSpPr>
            <p:nvPr/>
          </p:nvSpPr>
          <p:spPr bwMode="auto">
            <a:xfrm>
              <a:off x="521" y="3198"/>
              <a:ext cx="33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而级数            为等比级数收敛，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112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094698"/>
                </p:ext>
              </p:extLst>
            </p:nvPr>
          </p:nvGraphicFramePr>
          <p:xfrm>
            <a:off x="1223" y="3087"/>
            <a:ext cx="699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" name="Equation" r:id="rId11" imgW="495085" imgH="431613" progId="Equation.DSMT4">
                    <p:embed/>
                  </p:oleObj>
                </mc:Choice>
                <mc:Fallback>
                  <p:oleObj name="Equation" r:id="rId11" imgW="49508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3087"/>
                          <a:ext cx="699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3782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25856" y="955675"/>
            <a:ext cx="3610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解法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：由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比值判别法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66555"/>
              </p:ext>
            </p:extLst>
          </p:nvPr>
        </p:nvGraphicFramePr>
        <p:xfrm>
          <a:off x="2125856" y="1536584"/>
          <a:ext cx="3959342" cy="1962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" imgW="1612900" imgH="800100" progId="Equation.DSMT4">
                  <p:embed/>
                </p:oleObj>
              </mc:Choice>
              <mc:Fallback>
                <p:oleObj name="Equation" r:id="rId3" imgW="16129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856" y="1536584"/>
                        <a:ext cx="3959342" cy="1962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95491"/>
              </p:ext>
            </p:extLst>
          </p:nvPr>
        </p:nvGraphicFramePr>
        <p:xfrm>
          <a:off x="6085198" y="1960155"/>
          <a:ext cx="2693547" cy="107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5" imgW="1054100" imgH="419100" progId="Equation.DSMT4">
                  <p:embed/>
                </p:oleObj>
              </mc:Choice>
              <mc:Fallback>
                <p:oleObj name="Equation" r:id="rId5" imgW="1054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198" y="1960155"/>
                        <a:ext cx="2693547" cy="1070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904774"/>
              </p:ext>
            </p:extLst>
          </p:nvPr>
        </p:nvGraphicFramePr>
        <p:xfrm>
          <a:off x="3499983" y="3556569"/>
          <a:ext cx="3746169" cy="171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7" imgW="1663560" imgH="761760" progId="Equation.DSMT4">
                  <p:embed/>
                </p:oleObj>
              </mc:Choice>
              <mc:Fallback>
                <p:oleObj name="Equation" r:id="rId7" imgW="16635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983" y="3556569"/>
                        <a:ext cx="3746169" cy="171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01690" y="5446268"/>
            <a:ext cx="4972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故由</a:t>
            </a:r>
            <a:r>
              <a:rPr lang="zh-CN" altLang="en-US" sz="2800" b="1" dirty="0" smtClean="0"/>
              <a:t>比值判别法</a:t>
            </a:r>
            <a:r>
              <a:rPr lang="zh-CN" altLang="en-US" sz="2800" b="1" dirty="0"/>
              <a:t>知原级数</a:t>
            </a:r>
            <a:r>
              <a:rPr lang="zh-CN" altLang="en-US" sz="2800" b="1" dirty="0" smtClean="0"/>
              <a:t>收敛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96211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1267</Words>
  <Application>Microsoft Office PowerPoint</Application>
  <PresentationFormat>宽屏</PresentationFormat>
  <Paragraphs>211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第12章 无穷级数习题课(一) —常数项级数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85</cp:revision>
  <dcterms:created xsi:type="dcterms:W3CDTF">2020-04-21T03:12:46Z</dcterms:created>
  <dcterms:modified xsi:type="dcterms:W3CDTF">2022-03-18T13:38:19Z</dcterms:modified>
</cp:coreProperties>
</file>