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8" r:id="rId2"/>
    <p:sldId id="27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7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96" d="100"/>
          <a:sy n="96" d="100"/>
        </p:scale>
        <p:origin x="102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Microsoft_Word_97_-_2003___1.doc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2711624" y="2708920"/>
            <a:ext cx="6362550" cy="707886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多元函数的泰勒公式</a:t>
            </a:r>
            <a:endParaRPr lang="zh-CN" altLang="en-US" sz="40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056440" y="404664"/>
            <a:ext cx="1375698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8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58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0" y="92154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669978"/>
              </p:ext>
            </p:extLst>
          </p:nvPr>
        </p:nvGraphicFramePr>
        <p:xfrm>
          <a:off x="2438400" y="1440655"/>
          <a:ext cx="68976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3" imgW="6895800" imgH="1562040" progId="Equation.3">
                  <p:embed/>
                </p:oleObj>
              </mc:Choice>
              <mc:Fallback>
                <p:oleObj name="公式" r:id="rId3" imgW="6895800" imgH="15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0655"/>
                        <a:ext cx="68976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616280" y="3140968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证毕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734333"/>
              </p:ext>
            </p:extLst>
          </p:nvPr>
        </p:nvGraphicFramePr>
        <p:xfrm>
          <a:off x="1991544" y="3861048"/>
          <a:ext cx="849332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Document" r:id="rId5" imgW="8055289" imgH="1188689" progId="Word.Document.8">
                  <p:embed/>
                </p:oleObj>
              </mc:Choice>
              <mc:Fallback>
                <p:oleObj name="Document" r:id="rId5" imgW="8055289" imgH="11886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861048"/>
                        <a:ext cx="849332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298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438400" y="962026"/>
          <a:ext cx="757078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文档" r:id="rId3" imgW="7579330" imgH="1777641" progId="Word.Document.8">
                  <p:embed/>
                </p:oleObj>
              </mc:Choice>
              <mc:Fallback>
                <p:oleObj name="文档" r:id="rId3" imgW="7579330" imgH="17776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62026"/>
                        <a:ext cx="7570788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438400" y="2895600"/>
          <a:ext cx="79009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5" imgW="7899120" imgH="2019240" progId="Equation.3">
                  <p:embed/>
                </p:oleObj>
              </mc:Choice>
              <mc:Fallback>
                <p:oleObj name="公式" r:id="rId5" imgW="789912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79009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7"/>
          <p:cNvGrpSpPr>
            <a:grpSpLocks/>
          </p:cNvGrpSpPr>
          <p:nvPr/>
        </p:nvGrpSpPr>
        <p:grpSpPr bwMode="auto">
          <a:xfrm>
            <a:off x="5638800" y="4171951"/>
            <a:ext cx="3022600" cy="519113"/>
            <a:chOff x="1296" y="3239"/>
            <a:chExt cx="1904" cy="327"/>
          </a:xfrm>
        </p:grpSpPr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296" y="323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其中</a:t>
              </a:r>
            </a:p>
          </p:txBody>
        </p:sp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1848" y="3240"/>
            <a:ext cx="13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" name="公式" r:id="rId7" imgW="2145960" imgH="495000" progId="Equation.3">
                    <p:embed/>
                  </p:oleObj>
                </mc:Choice>
                <mc:Fallback>
                  <p:oleObj name="公式" r:id="rId7" imgW="214596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240"/>
                          <a:ext cx="13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438400" y="5029200"/>
          <a:ext cx="7543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文档" r:id="rId9" imgW="7550280" imgH="1189080" progId="Word.Document.8">
                  <p:embed/>
                </p:oleObj>
              </mc:Choice>
              <mc:Fallback>
                <p:oleObj name="文档" r:id="rId9" imgW="7550280" imgH="118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7543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36794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820612"/>
              </p:ext>
            </p:extLst>
          </p:nvPr>
        </p:nvGraphicFramePr>
        <p:xfrm>
          <a:off x="2063552" y="903928"/>
          <a:ext cx="6552728" cy="56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文档" r:id="rId3" imgW="6413400" imgH="551160" progId="Word.Document.8">
                  <p:embed/>
                </p:oleObj>
              </mc:Choice>
              <mc:Fallback>
                <p:oleObj name="文档" r:id="rId3" imgW="6413400" imgH="551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903928"/>
                        <a:ext cx="6552728" cy="561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974959"/>
              </p:ext>
            </p:extLst>
          </p:nvPr>
        </p:nvGraphicFramePr>
        <p:xfrm>
          <a:off x="2711624" y="1471614"/>
          <a:ext cx="5885499" cy="181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2349360" imgH="723600" progId="Equation.DSMT4">
                  <p:embed/>
                </p:oleObj>
              </mc:Choice>
              <mc:Fallback>
                <p:oleObj name="Equation" r:id="rId5" imgW="2349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471614"/>
                        <a:ext cx="5885499" cy="181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991544" y="3308796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上式称为</a:t>
            </a:r>
            <a:r>
              <a:rPr lang="zh-CN" altLang="en-US" sz="2800" b="1" dirty="0">
                <a:solidFill>
                  <a:srgbClr val="FF0000"/>
                </a:solidFill>
              </a:rPr>
              <a:t>二元函数的拉格朗日中值公式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30884"/>
              </p:ext>
            </p:extLst>
          </p:nvPr>
        </p:nvGraphicFramePr>
        <p:xfrm>
          <a:off x="2063552" y="3833792"/>
          <a:ext cx="8492554" cy="208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Document" r:id="rId7" imgW="8116852" imgH="2001188" progId="Word.Document.8">
                  <p:embed/>
                </p:oleObj>
              </mc:Choice>
              <mc:Fallback>
                <p:oleObj name="Document" r:id="rId7" imgW="8116852" imgH="2001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833792"/>
                        <a:ext cx="8492554" cy="2089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649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438400" y="819150"/>
          <a:ext cx="68580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文档" r:id="rId3" imgW="7008480" imgH="1189080" progId="Word.Document.8">
                  <p:embed/>
                </p:oleObj>
              </mc:Choice>
              <mc:Fallback>
                <p:oleObj name="文档" r:id="rId3" imgW="7008480" imgH="118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19150"/>
                        <a:ext cx="68580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438400" y="2122489"/>
          <a:ext cx="7239000" cy="289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5" imgW="8089560" imgH="3238200" progId="Equation.3">
                  <p:embed/>
                </p:oleObj>
              </mc:Choice>
              <mc:Fallback>
                <p:oleObj name="公式" r:id="rId5" imgW="8089560" imgH="32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22489"/>
                        <a:ext cx="7239000" cy="289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6781800" y="5094288"/>
          <a:ext cx="1524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公式" r:id="rId7" imgW="1523880" imgH="393480" progId="Equation.3">
                  <p:embed/>
                </p:oleObj>
              </mc:Choice>
              <mc:Fallback>
                <p:oleObj name="公式" r:id="rId7" imgW="1523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94288"/>
                        <a:ext cx="1524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9067800" y="5094288"/>
          <a:ext cx="45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公式" r:id="rId9" imgW="457200" imgH="393480" progId="Equation.3">
                  <p:embed/>
                </p:oleObj>
              </mc:Choice>
              <mc:Fallback>
                <p:oleObj name="公式" r:id="rId9" imgW="457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5094288"/>
                        <a:ext cx="45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5761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9096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657600" y="895350"/>
          <a:ext cx="61531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文档" r:id="rId3" imgW="6160680" imgH="1199520" progId="Word.Document.8">
                  <p:embed/>
                </p:oleObj>
              </mc:Choice>
              <mc:Fallback>
                <p:oleObj name="文档" r:id="rId3" imgW="6160680" imgH="1199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95350"/>
                        <a:ext cx="61531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514600" y="226298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47452"/>
              </p:ext>
            </p:extLst>
          </p:nvPr>
        </p:nvGraphicFramePr>
        <p:xfrm>
          <a:off x="3352800" y="2022476"/>
          <a:ext cx="51752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" imgW="2234880" imgH="431640" progId="Equation.DSMT4">
                  <p:embed/>
                </p:oleObj>
              </mc:Choice>
              <mc:Fallback>
                <p:oleObj name="Equation" r:id="rId5" imgW="2234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22476"/>
                        <a:ext cx="51752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43449"/>
              </p:ext>
            </p:extLst>
          </p:nvPr>
        </p:nvGraphicFramePr>
        <p:xfrm>
          <a:off x="2615586" y="2963692"/>
          <a:ext cx="7296837" cy="102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7" imgW="3073320" imgH="431640" progId="Equation.DSMT4">
                  <p:embed/>
                </p:oleObj>
              </mc:Choice>
              <mc:Fallback>
                <p:oleObj name="Equation" r:id="rId7" imgW="3073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586" y="2963692"/>
                        <a:ext cx="7296837" cy="1024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048000" y="3962400"/>
          <a:ext cx="3416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公式" r:id="rId9" imgW="3416040" imgH="939600" progId="Equation.3">
                  <p:embed/>
                </p:oleObj>
              </mc:Choice>
              <mc:Fallback>
                <p:oleObj name="公式" r:id="rId9" imgW="3416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34163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7239000" y="4329114"/>
          <a:ext cx="193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公式" r:id="rId11" imgW="1930320" imgH="393480" progId="Equation.3">
                  <p:embed/>
                </p:oleObj>
              </mc:Choice>
              <mc:Fallback>
                <p:oleObj name="公式" r:id="rId11" imgW="1930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29114"/>
                        <a:ext cx="1930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3048000" y="5003800"/>
          <a:ext cx="365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公式" r:id="rId13" imgW="3657600" imgH="939600" progId="Equation.3">
                  <p:embed/>
                </p:oleObj>
              </mc:Choice>
              <mc:Fallback>
                <p:oleObj name="公式" r:id="rId13" imgW="3657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003800"/>
                        <a:ext cx="365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013876"/>
              </p:ext>
            </p:extLst>
          </p:nvPr>
        </p:nvGraphicFramePr>
        <p:xfrm>
          <a:off x="7239000" y="5325636"/>
          <a:ext cx="2197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公式" r:id="rId15" imgW="2197080" imgH="393480" progId="Equation.3">
                  <p:embed/>
                </p:oleObj>
              </mc:Choice>
              <mc:Fallback>
                <p:oleObj name="公式" r:id="rId15" imgW="2197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25636"/>
                        <a:ext cx="21971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9999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162908"/>
              </p:ext>
            </p:extLst>
          </p:nvPr>
        </p:nvGraphicFramePr>
        <p:xfrm>
          <a:off x="2451538" y="781794"/>
          <a:ext cx="7604902" cy="10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3377880" imgH="469800" progId="Equation.DSMT4">
                  <p:embed/>
                </p:oleObj>
              </mc:Choice>
              <mc:Fallback>
                <p:oleObj name="Equation" r:id="rId3" imgW="3377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538" y="781794"/>
                        <a:ext cx="7604902" cy="105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067270"/>
              </p:ext>
            </p:extLst>
          </p:nvPr>
        </p:nvGraphicFramePr>
        <p:xfrm>
          <a:off x="2718707" y="1954227"/>
          <a:ext cx="6005982" cy="233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2641320" imgH="1028520" progId="Equation.DSMT4">
                  <p:embed/>
                </p:oleObj>
              </mc:Choice>
              <mc:Fallback>
                <p:oleObj name="Equation" r:id="rId5" imgW="264132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07" y="1954227"/>
                        <a:ext cx="6005982" cy="2338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74880"/>
              </p:ext>
            </p:extLst>
          </p:nvPr>
        </p:nvGraphicFramePr>
        <p:xfrm>
          <a:off x="2718707" y="4293095"/>
          <a:ext cx="7481749" cy="176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3288960" imgH="774360" progId="Equation.DSMT4">
                  <p:embed/>
                </p:oleObj>
              </mc:Choice>
              <mc:Fallback>
                <p:oleObj name="Equation" r:id="rId7" imgW="3288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707" y="4293095"/>
                        <a:ext cx="7481749" cy="176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266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743200" y="990601"/>
          <a:ext cx="2870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文档" r:id="rId3" imgW="2879640" imgH="617760" progId="Word.Document.8">
                  <p:embed/>
                </p:oleObj>
              </mc:Choice>
              <mc:Fallback>
                <p:oleObj name="文档" r:id="rId3" imgW="2879640" imgH="617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1"/>
                        <a:ext cx="2870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19400" y="1676400"/>
          <a:ext cx="7215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公式" r:id="rId5" imgW="7213320" imgH="838080" progId="Equation.3">
                  <p:embed/>
                </p:oleObj>
              </mc:Choice>
              <mc:Fallback>
                <p:oleObj name="公式" r:id="rId5" imgW="7213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7215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43200" y="27432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429000" y="3200400"/>
          <a:ext cx="558958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公式" r:id="rId7" imgW="5587920" imgH="2070000" progId="Equation.3">
                  <p:embed/>
                </p:oleObj>
              </mc:Choice>
              <mc:Fallback>
                <p:oleObj name="公式" r:id="rId7" imgW="55879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558958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3030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683097"/>
            <a:ext cx="3240856" cy="575791"/>
          </a:xfrm>
        </p:spPr>
        <p:txBody>
          <a:bodyPr/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问题的提出  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/>
          </p:nvPr>
        </p:nvGraphicFramePr>
        <p:xfrm>
          <a:off x="2287764" y="2206482"/>
          <a:ext cx="7583487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7581600" imgH="2450880" progId="Equation.DSMT4">
                  <p:embed/>
                </p:oleObj>
              </mc:Choice>
              <mc:Fallback>
                <p:oleObj name="Equation" r:id="rId3" imgW="7581600" imgH="245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764" y="2206482"/>
                        <a:ext cx="7583487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87764" y="1473129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一元函数的泰勒公式：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438400" y="4760913"/>
          <a:ext cx="74104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文档" r:id="rId5" imgW="7413480" imgH="1352160" progId="Word.Document.8">
                  <p:embed/>
                </p:oleObj>
              </mc:Choice>
              <mc:Fallback>
                <p:oleObj name="文档" r:id="rId5" imgW="7413480" imgH="1352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60913"/>
                        <a:ext cx="741045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3606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4" name="Group 14"/>
          <p:cNvGrpSpPr>
            <a:grpSpLocks/>
          </p:cNvGrpSpPr>
          <p:nvPr/>
        </p:nvGrpSpPr>
        <p:grpSpPr bwMode="auto">
          <a:xfrm>
            <a:off x="2424113" y="3838575"/>
            <a:ext cx="7415212" cy="527050"/>
            <a:chOff x="567" y="2341"/>
            <a:chExt cx="4671" cy="332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567" y="234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证</a:t>
              </a:r>
              <a:endParaRPr lang="zh-CN" altLang="en-US" b="1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975" y="2341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引入函数</a:t>
              </a:r>
            </a:p>
          </p:txBody>
        </p:sp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2018" y="2387"/>
            <a:ext cx="32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3" imgW="2286000" imgH="203040" progId="Equation.DSMT4">
                    <p:embed/>
                  </p:oleObj>
                </mc:Choice>
                <mc:Fallback>
                  <p:oleObj name="Equation" r:id="rId3" imgW="2286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87"/>
                          <a:ext cx="32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873619"/>
              </p:ext>
            </p:extLst>
          </p:nvPr>
        </p:nvGraphicFramePr>
        <p:xfrm>
          <a:off x="2424112" y="972247"/>
          <a:ext cx="7923087" cy="197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5" imgW="7730918" imgH="1930269" progId="Word.Document.8">
                  <p:embed/>
                </p:oleObj>
              </mc:Choice>
              <mc:Fallback>
                <p:oleObj name="Document" r:id="rId5" imgW="7730918" imgH="19302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2" y="972247"/>
                        <a:ext cx="7923087" cy="197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xfrm>
            <a:off x="2143059" y="319684"/>
            <a:ext cx="4679999" cy="576362"/>
          </a:xfrm>
          <a:noFill/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二、中值定理和泰勒公式</a:t>
            </a:r>
          </a:p>
        </p:txBody>
      </p:sp>
      <p:graphicFrame>
        <p:nvGraphicFramePr>
          <p:cNvPr id="5135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67547922"/>
              </p:ext>
            </p:extLst>
          </p:nvPr>
        </p:nvGraphicFramePr>
        <p:xfrm>
          <a:off x="3000376" y="5503863"/>
          <a:ext cx="66960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7" imgW="2743200" imgH="241200" progId="Equation.DSMT4">
                  <p:embed/>
                </p:oleObj>
              </mc:Choice>
              <mc:Fallback>
                <p:oleObj name="Equation" r:id="rId7" imgW="2743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5503863"/>
                        <a:ext cx="66960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11478"/>
              </p:ext>
            </p:extLst>
          </p:nvPr>
        </p:nvGraphicFramePr>
        <p:xfrm>
          <a:off x="2424113" y="2809875"/>
          <a:ext cx="7747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9" imgW="3429000" imgH="457200" progId="Equation.DSMT4">
                  <p:embed/>
                </p:oleObj>
              </mc:Choice>
              <mc:Fallback>
                <p:oleObj name="Equation" r:id="rId9" imgW="342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809875"/>
                        <a:ext cx="77470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7" name="Group 17"/>
          <p:cNvGrpSpPr>
            <a:grpSpLocks/>
          </p:cNvGrpSpPr>
          <p:nvPr/>
        </p:nvGrpSpPr>
        <p:grpSpPr bwMode="auto">
          <a:xfrm>
            <a:off x="2640014" y="4422775"/>
            <a:ext cx="7777162" cy="534988"/>
            <a:chOff x="567" y="2704"/>
            <a:chExt cx="4899" cy="337"/>
          </a:xfrm>
        </p:grpSpPr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567" y="2704"/>
              <a:ext cx="48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显然                                      内可微 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由中值定理                                                            </a:t>
              </a:r>
              <a:endParaRPr lang="zh-CN" altLang="en-US" dirty="0"/>
            </a:p>
          </p:txBody>
        </p:sp>
        <p:graphicFrame>
          <p:nvGraphicFramePr>
            <p:cNvPr id="513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491531"/>
                </p:ext>
              </p:extLst>
            </p:nvPr>
          </p:nvGraphicFramePr>
          <p:xfrm>
            <a:off x="1111" y="2727"/>
            <a:ext cx="2300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11" imgW="1587240" imgH="215640" progId="Equation.DSMT4">
                    <p:embed/>
                  </p:oleObj>
                </mc:Choice>
                <mc:Fallback>
                  <p:oleObj name="Equation" r:id="rId11" imgW="1587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727"/>
                          <a:ext cx="2300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627313" y="5022851"/>
          <a:ext cx="7213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13" imgW="2958840" imgH="203040" progId="Equation.DSMT4">
                  <p:embed/>
                </p:oleObj>
              </mc:Choice>
              <mc:Fallback>
                <p:oleObj name="Equation" r:id="rId13" imgW="295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22851"/>
                        <a:ext cx="7213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6275" y="6049963"/>
          <a:ext cx="16954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15" imgW="723600" imgH="203040" progId="Equation.DSMT4">
                  <p:embed/>
                </p:oleObj>
              </mc:Choice>
              <mc:Fallback>
                <p:oleObj name="Equation" r:id="rId15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049963"/>
                        <a:ext cx="16954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462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74935"/>
              </p:ext>
            </p:extLst>
          </p:nvPr>
        </p:nvGraphicFramePr>
        <p:xfrm>
          <a:off x="2135559" y="836712"/>
          <a:ext cx="7782617" cy="197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Document" r:id="rId3" imgW="7693476" imgH="1951149" progId="Word.Document.8">
                  <p:embed/>
                </p:oleObj>
              </mc:Choice>
              <mc:Fallback>
                <p:oleObj name="Document" r:id="rId3" imgW="7693476" imgH="1951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59" y="836712"/>
                        <a:ext cx="7782617" cy="197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504051"/>
              </p:ext>
            </p:extLst>
          </p:nvPr>
        </p:nvGraphicFramePr>
        <p:xfrm>
          <a:off x="2207568" y="2564904"/>
          <a:ext cx="7782617" cy="289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8712000" imgH="3238200" progId="Equation.DSMT4">
                  <p:embed/>
                </p:oleObj>
              </mc:Choice>
              <mc:Fallback>
                <p:oleObj name="Equation" r:id="rId5" imgW="8712000" imgH="32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564904"/>
                        <a:ext cx="7782617" cy="2893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6413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90800" y="9144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其中记号</a:t>
            </a:r>
            <a:endParaRPr lang="zh-CN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38400" y="1676400"/>
          <a:ext cx="327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3276360" imgH="965160" progId="Equation.3">
                  <p:embed/>
                </p:oleObj>
              </mc:Choice>
              <mc:Fallback>
                <p:oleObj name="公式" r:id="rId3" imgW="3276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0"/>
                        <a:ext cx="327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3048000" y="2895606"/>
            <a:ext cx="4643438" cy="604839"/>
            <a:chOff x="960" y="1824"/>
            <a:chExt cx="2925" cy="381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659825"/>
                </p:ext>
              </p:extLst>
            </p:nvPr>
          </p:nvGraphicFramePr>
          <p:xfrm>
            <a:off x="1474" y="1836"/>
            <a:ext cx="241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5" imgW="1574640" imgH="241200" progId="Equation.DSMT4">
                    <p:embed/>
                  </p:oleObj>
                </mc:Choice>
                <mc:Fallback>
                  <p:oleObj name="Equation" r:id="rId5" imgW="1574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36"/>
                          <a:ext cx="241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960" y="182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表示</a:t>
              </a:r>
              <a:endParaRPr lang="zh-CN" altLang="en-US"/>
            </a:p>
          </p:txBody>
        </p:sp>
      </p:grp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2559050" y="3670300"/>
          <a:ext cx="3416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7" imgW="3416040" imgH="1028520" progId="Equation.3">
                  <p:embed/>
                </p:oleObj>
              </mc:Choice>
              <mc:Fallback>
                <p:oleObj name="公式" r:id="rId7" imgW="34160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670300"/>
                        <a:ext cx="3416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2438400" y="5029201"/>
            <a:ext cx="7402513" cy="595313"/>
            <a:chOff x="576" y="3168"/>
            <a:chExt cx="4663" cy="375"/>
          </a:xfrm>
        </p:grpSpPr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576" y="316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表示</a:t>
              </a:r>
              <a:endParaRPr lang="zh-CN" altLang="en-US"/>
            </a:p>
          </p:txBody>
        </p:sp>
        <p:graphicFrame>
          <p:nvGraphicFramePr>
            <p:cNvPr id="717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091297"/>
                </p:ext>
              </p:extLst>
            </p:nvPr>
          </p:nvGraphicFramePr>
          <p:xfrm>
            <a:off x="1111" y="3175"/>
            <a:ext cx="412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quation" r:id="rId9" imgW="2844720" imgH="253800" progId="Equation.DSMT4">
                    <p:embed/>
                  </p:oleObj>
                </mc:Choice>
                <mc:Fallback>
                  <p:oleObj name="Equation" r:id="rId9" imgW="2844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75"/>
                          <a:ext cx="412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28998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8400" y="12954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一般地</a:t>
            </a:r>
            <a:r>
              <a:rPr lang="en-US" altLang="zh-CN" sz="2800" b="1"/>
              <a:t>,</a:t>
            </a:r>
            <a:r>
              <a:rPr lang="zh-CN" altLang="en-US" sz="2800" b="1"/>
              <a:t>记号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572000" y="990600"/>
          <a:ext cx="449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公式" r:id="rId3" imgW="4495680" imgH="1079280" progId="Equation.3">
                  <p:embed/>
                </p:oleObj>
              </mc:Choice>
              <mc:Fallback>
                <p:oleObj name="公式" r:id="rId3" imgW="44956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4495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505200" y="2286000"/>
          <a:ext cx="4343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5" imgW="4343400" imgH="990360" progId="Equation.3">
                  <p:embed/>
                </p:oleObj>
              </mc:Choice>
              <mc:Fallback>
                <p:oleObj name="公式" r:id="rId5" imgW="43434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4343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14600" y="33670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05200" y="33670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引入函数</a:t>
            </a:r>
          </a:p>
        </p:txBody>
      </p:sp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3124200" y="4114800"/>
          <a:ext cx="598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公式" r:id="rId7" imgW="5981400" imgH="457200" progId="Equation.3">
                  <p:embed/>
                </p:oleObj>
              </mc:Choice>
              <mc:Fallback>
                <p:oleObj name="公式" r:id="rId7" imgW="598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14800"/>
                        <a:ext cx="598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67000" y="47244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显然</a:t>
            </a:r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797300" y="4800600"/>
          <a:ext cx="267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公式" r:id="rId9" imgW="2679480" imgH="457200" progId="Equation.3">
                  <p:embed/>
                </p:oleObj>
              </mc:Choice>
              <mc:Fallback>
                <p:oleObj name="公式" r:id="rId9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800600"/>
                        <a:ext cx="2679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3810000" y="5486400"/>
          <a:ext cx="378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公式" r:id="rId11" imgW="3784320" imgH="457200" progId="Equation.3">
                  <p:embed/>
                </p:oleObj>
              </mc:Choice>
              <mc:Fallback>
                <p:oleObj name="公式" r:id="rId11" imgW="378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86400"/>
                        <a:ext cx="378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8429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utoUpdateAnimBg="0"/>
      <p:bldP spid="40967" grpId="0" autoUpdateAnimBg="0"/>
      <p:bldP spid="409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2438400" y="914401"/>
            <a:ext cx="7620000" cy="519113"/>
            <a:chOff x="672" y="1776"/>
            <a:chExt cx="4800" cy="327"/>
          </a:xfrm>
        </p:grpSpPr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672" y="1776"/>
              <a:ext cx="4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由        的定义及多元复合函数的求导法则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可得</a:t>
              </a:r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/>
          </p:nvGraphicFramePr>
          <p:xfrm>
            <a:off x="960" y="1824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公式" r:id="rId3" imgW="736560" imgH="406080" progId="Equation.3">
                    <p:embed/>
                  </p:oleObj>
                </mc:Choice>
                <mc:Fallback>
                  <p:oleObj name="公式" r:id="rId3" imgW="7365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824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487054"/>
              </p:ext>
            </p:extLst>
          </p:nvPr>
        </p:nvGraphicFramePr>
        <p:xfrm>
          <a:off x="2438400" y="1639664"/>
          <a:ext cx="7402016" cy="172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3111480" imgH="723600" progId="Equation.DSMT4">
                  <p:embed/>
                </p:oleObj>
              </mc:Choice>
              <mc:Fallback>
                <p:oleObj name="Equation" r:id="rId5" imgW="31114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39664"/>
                        <a:ext cx="7402016" cy="1721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31361"/>
              </p:ext>
            </p:extLst>
          </p:nvPr>
        </p:nvGraphicFramePr>
        <p:xfrm>
          <a:off x="2701984" y="3768629"/>
          <a:ext cx="7151817" cy="118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3060360" imgH="507960" progId="Equation.DSMT4">
                  <p:embed/>
                </p:oleObj>
              </mc:Choice>
              <mc:Fallback>
                <p:oleObj name="Equation" r:id="rId7" imgW="3060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84" y="3768629"/>
                        <a:ext cx="7151817" cy="118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3048000" y="5410201"/>
          <a:ext cx="20828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9" imgW="2082600" imgH="253800" progId="Equation.3">
                  <p:embed/>
                </p:oleObj>
              </mc:Choice>
              <mc:Fallback>
                <p:oleObj name="公式" r:id="rId9" imgW="2082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1"/>
                        <a:ext cx="20828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8746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614614" y="977900"/>
          <a:ext cx="6529387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公式" r:id="rId3" imgW="6527520" imgH="2070000" progId="Equation.3">
                  <p:embed/>
                </p:oleObj>
              </mc:Choice>
              <mc:Fallback>
                <p:oleObj name="公式" r:id="rId3" imgW="652752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4" y="977900"/>
                        <a:ext cx="6529387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3276601"/>
            <a:ext cx="640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利用一元函数的麦克劳林公式，得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667000" y="3962400"/>
          <a:ext cx="68468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公式" r:id="rId5" imgW="6845040" imgH="1981080" progId="Equation.3">
                  <p:embed/>
                </p:oleObj>
              </mc:Choice>
              <mc:Fallback>
                <p:oleObj name="公式" r:id="rId5" imgW="68450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962400"/>
                        <a:ext cx="68468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7578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463801" y="812800"/>
          <a:ext cx="74469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文档" r:id="rId3" imgW="7558410" imgH="1948154" progId="Word.Document.8">
                  <p:embed/>
                </p:oleObj>
              </mc:Choice>
              <mc:Fallback>
                <p:oleObj name="文档" r:id="rId3" imgW="7558410" imgH="1948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812800"/>
                        <a:ext cx="7446963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36814" y="2674938"/>
          <a:ext cx="7850187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5" imgW="8229600" imgH="3454200" progId="Equation.3">
                  <p:embed/>
                </p:oleObj>
              </mc:Choice>
              <mc:Fallback>
                <p:oleObj name="公式" r:id="rId5" imgW="8229600" imgH="34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2674938"/>
                        <a:ext cx="7850187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108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81</Words>
  <Application>Microsoft Office PowerPoint</Application>
  <PresentationFormat>宽屏</PresentationFormat>
  <Paragraphs>24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黑体</vt:lpstr>
      <vt:lpstr>华文行楷</vt:lpstr>
      <vt:lpstr>华文楷体</vt:lpstr>
      <vt:lpstr>宋体</vt:lpstr>
      <vt:lpstr>Arial</vt:lpstr>
      <vt:lpstr>Calibri</vt:lpstr>
      <vt:lpstr>Times New Roman</vt:lpstr>
      <vt:lpstr>Office 主题</vt:lpstr>
      <vt:lpstr>MathType 6.0 Equation</vt:lpstr>
      <vt:lpstr>文档</vt:lpstr>
      <vt:lpstr>Equation</vt:lpstr>
      <vt:lpstr>Microsoft Word 97 - 2003 文档</vt:lpstr>
      <vt:lpstr>公式</vt:lpstr>
      <vt:lpstr>PowerPoint 演示文稿</vt:lpstr>
      <vt:lpstr>一、问题的提出  </vt:lpstr>
      <vt:lpstr>二、中值定理和泰勒公式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72</cp:revision>
  <dcterms:created xsi:type="dcterms:W3CDTF">2009-06-13T01:14:34Z</dcterms:created>
  <dcterms:modified xsi:type="dcterms:W3CDTF">2021-07-17T02:59:45Z</dcterms:modified>
</cp:coreProperties>
</file>