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wmf"/><Relationship Id="rId7" Type="http://schemas.openxmlformats.org/officeDocument/2006/relationships/image" Target="../media/image110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22.wmf"/><Relationship Id="rId7" Type="http://schemas.openxmlformats.org/officeDocument/2006/relationships/image" Target="../media/image110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07.wmf"/><Relationship Id="rId9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" Type="http://schemas.openxmlformats.org/officeDocument/2006/relationships/image" Target="../media/image145.wmf"/><Relationship Id="rId16" Type="http://schemas.openxmlformats.org/officeDocument/2006/relationships/image" Target="../media/image159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10" Type="http://schemas.openxmlformats.org/officeDocument/2006/relationships/image" Target="../media/image153.wmf"/><Relationship Id="rId19" Type="http://schemas.openxmlformats.org/officeDocument/2006/relationships/image" Target="../media/image162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7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12" Type="http://schemas.openxmlformats.org/officeDocument/2006/relationships/image" Target="../media/image6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5.wmf"/><Relationship Id="rId5" Type="http://schemas.openxmlformats.org/officeDocument/2006/relationships/image" Target="../media/image14.wmf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image" Target="../media/image12.wmf"/><Relationship Id="rId1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37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36.wmf"/><Relationship Id="rId17" Type="http://schemas.openxmlformats.org/officeDocument/2006/relationships/image" Target="../media/image48.wmf"/><Relationship Id="rId2" Type="http://schemas.openxmlformats.org/officeDocument/2006/relationships/image" Target="../media/image169.wmf"/><Relationship Id="rId16" Type="http://schemas.openxmlformats.org/officeDocument/2006/relationships/image" Target="../media/image17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35.wmf"/><Relationship Id="rId5" Type="http://schemas.openxmlformats.org/officeDocument/2006/relationships/image" Target="../media/image172.wmf"/><Relationship Id="rId15" Type="http://schemas.openxmlformats.org/officeDocument/2006/relationships/image" Target="../media/image178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17" Type="http://schemas.openxmlformats.org/officeDocument/2006/relationships/image" Target="../media/image196.wmf"/><Relationship Id="rId2" Type="http://schemas.openxmlformats.org/officeDocument/2006/relationships/image" Target="../media/image181.wmf"/><Relationship Id="rId16" Type="http://schemas.openxmlformats.org/officeDocument/2006/relationships/image" Target="../media/image195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5" Type="http://schemas.openxmlformats.org/officeDocument/2006/relationships/image" Target="../media/image19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Relationship Id="rId14" Type="http://schemas.openxmlformats.org/officeDocument/2006/relationships/image" Target="../media/image19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7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186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185.wmf"/><Relationship Id="rId5" Type="http://schemas.openxmlformats.org/officeDocument/2006/relationships/image" Target="../media/image201.wmf"/><Relationship Id="rId15" Type="http://schemas.openxmlformats.org/officeDocument/2006/relationships/image" Target="../media/image189.wmf"/><Relationship Id="rId10" Type="http://schemas.openxmlformats.org/officeDocument/2006/relationships/image" Target="../media/image205.wmf"/><Relationship Id="rId4" Type="http://schemas.openxmlformats.org/officeDocument/2006/relationships/image" Target="../media/image200.wmf"/><Relationship Id="rId9" Type="http://schemas.openxmlformats.org/officeDocument/2006/relationships/image" Target="../media/image204.wmf"/><Relationship Id="rId1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8.emf"/><Relationship Id="rId18" Type="http://schemas.openxmlformats.org/officeDocument/2006/relationships/image" Target="../media/image223.e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12" Type="http://schemas.openxmlformats.org/officeDocument/2006/relationships/image" Target="../media/image217.png"/><Relationship Id="rId17" Type="http://schemas.openxmlformats.org/officeDocument/2006/relationships/image" Target="../media/image222.emf"/><Relationship Id="rId2" Type="http://schemas.openxmlformats.org/officeDocument/2006/relationships/image" Target="../media/image207.emf"/><Relationship Id="rId16" Type="http://schemas.openxmlformats.org/officeDocument/2006/relationships/image" Target="../media/image221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emf"/><Relationship Id="rId5" Type="http://schemas.openxmlformats.org/officeDocument/2006/relationships/image" Target="../media/image210.emf"/><Relationship Id="rId15" Type="http://schemas.openxmlformats.org/officeDocument/2006/relationships/image" Target="../media/image220.emf"/><Relationship Id="rId10" Type="http://schemas.openxmlformats.org/officeDocument/2006/relationships/image" Target="../media/image215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Relationship Id="rId14" Type="http://schemas.openxmlformats.org/officeDocument/2006/relationships/image" Target="../media/image2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7.wmf"/><Relationship Id="rId12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11" Type="http://schemas.openxmlformats.org/officeDocument/2006/relationships/image" Target="../media/image28.emf"/><Relationship Id="rId5" Type="http://schemas.openxmlformats.org/officeDocument/2006/relationships/image" Target="../media/image5.wmf"/><Relationship Id="rId10" Type="http://schemas.openxmlformats.org/officeDocument/2006/relationships/image" Target="../media/image27.emf"/><Relationship Id="rId4" Type="http://schemas.openxmlformats.org/officeDocument/2006/relationships/image" Target="../media/image12.w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8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30.wmf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image" Target="../media/image36.wmf"/><Relationship Id="rId1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26" Type="http://schemas.openxmlformats.org/officeDocument/2006/relationships/image" Target="../media/image75.wmf"/><Relationship Id="rId3" Type="http://schemas.openxmlformats.org/officeDocument/2006/relationships/image" Target="../media/image52.wmf"/><Relationship Id="rId21" Type="http://schemas.openxmlformats.org/officeDocument/2006/relationships/image" Target="../media/image70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5" Type="http://schemas.openxmlformats.org/officeDocument/2006/relationships/image" Target="../media/image74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24" Type="http://schemas.openxmlformats.org/officeDocument/2006/relationships/image" Target="../media/image73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23" Type="http://schemas.openxmlformats.org/officeDocument/2006/relationships/image" Target="../media/image72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Relationship Id="rId27" Type="http://schemas.openxmlformats.org/officeDocument/2006/relationships/image" Target="../media/image7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7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14F49-929D-4F05-89E8-66031DDD0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1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9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7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B37D-A576-4411-84B8-4FC6E36B4021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6512-86D6-43A6-8CC6-2BB03FFA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5.png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Microsoft_Word_97_-_2003___3.doc"/><Relationship Id="rId7" Type="http://schemas.openxmlformats.org/officeDocument/2006/relationships/image" Target="../media/image99.wmf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15.png"/><Relationship Id="rId10" Type="http://schemas.openxmlformats.org/officeDocument/2006/relationships/image" Target="../media/image103.png"/><Relationship Id="rId4" Type="http://schemas.openxmlformats.org/officeDocument/2006/relationships/image" Target="../media/image98.emf"/><Relationship Id="rId9" Type="http://schemas.openxmlformats.org/officeDocument/2006/relationships/image" Target="../media/image100.wmf"/><Relationship Id="rId14" Type="http://schemas.openxmlformats.org/officeDocument/2006/relationships/image" Target="../media/image10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113.png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9.wmf"/><Relationship Id="rId22" Type="http://schemas.openxmlformats.org/officeDocument/2006/relationships/image" Target="../media/image1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13.png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24.wmf"/><Relationship Id="rId22" Type="http://schemas.openxmlformats.org/officeDocument/2006/relationships/image" Target="../media/image1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41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51.wmf"/><Relationship Id="rId26" Type="http://schemas.openxmlformats.org/officeDocument/2006/relationships/image" Target="../media/image155.wmf"/><Relationship Id="rId39" Type="http://schemas.openxmlformats.org/officeDocument/2006/relationships/oleObject" Target="../embeddings/oleObject188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159.wm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38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37" Type="http://schemas.openxmlformats.org/officeDocument/2006/relationships/oleObject" Target="../embeddings/oleObject187.bin"/><Relationship Id="rId40" Type="http://schemas.openxmlformats.org/officeDocument/2006/relationships/image" Target="../media/image162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56.wmf"/><Relationship Id="rId36" Type="http://schemas.openxmlformats.org/officeDocument/2006/relationships/image" Target="../media/image160.wmf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186.bin"/><Relationship Id="rId8" Type="http://schemas.openxmlformats.org/officeDocument/2006/relationships/image" Target="../media/image146.wmf"/><Relationship Id="rId3" Type="http://schemas.openxmlformats.org/officeDocument/2006/relationships/oleObject" Target="../embeddings/oleObject17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9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24" Type="http://schemas.openxmlformats.org/officeDocument/2006/relationships/image" Target="../media/image22.wmf"/><Relationship Id="rId32" Type="http://schemas.openxmlformats.org/officeDocument/2006/relationships/image" Target="../media/image8.wmf"/><Relationship Id="rId5" Type="http://schemas.openxmlformats.org/officeDocument/2006/relationships/image" Target="../media/image15.png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6.wmf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75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79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35.wmf"/><Relationship Id="rId32" Type="http://schemas.openxmlformats.org/officeDocument/2006/relationships/image" Target="../media/image178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37.wmf"/><Relationship Id="rId36" Type="http://schemas.openxmlformats.org/officeDocument/2006/relationships/image" Target="../media/image48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210.bin"/><Relationship Id="rId8" Type="http://schemas.openxmlformats.org/officeDocument/2006/relationships/image" Target="../media/image17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87.wmf"/><Relationship Id="rId26" Type="http://schemas.openxmlformats.org/officeDocument/2006/relationships/image" Target="../media/image191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34" Type="http://schemas.openxmlformats.org/officeDocument/2006/relationships/image" Target="../media/image195.wmf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190.wmf"/><Relationship Id="rId32" Type="http://schemas.openxmlformats.org/officeDocument/2006/relationships/image" Target="../media/image194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192.wmf"/><Relationship Id="rId36" Type="http://schemas.openxmlformats.org/officeDocument/2006/relationships/image" Target="../media/image196.wmf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85.wmf"/><Relationship Id="rId22" Type="http://schemas.openxmlformats.org/officeDocument/2006/relationships/image" Target="../media/image189.w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193.wmf"/><Relationship Id="rId35" Type="http://schemas.openxmlformats.org/officeDocument/2006/relationships/oleObject" Target="../embeddings/oleObject227.bin"/><Relationship Id="rId8" Type="http://schemas.openxmlformats.org/officeDocument/2006/relationships/image" Target="../media/image18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75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185.wmf"/><Relationship Id="rId32" Type="http://schemas.openxmlformats.org/officeDocument/2006/relationships/image" Target="../media/image189.w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187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02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188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13.emf"/><Relationship Id="rId26" Type="http://schemas.openxmlformats.org/officeDocument/2006/relationships/image" Target="../media/image217.png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221.e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38" Type="http://schemas.openxmlformats.org/officeDocument/2006/relationships/image" Target="../media/image22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oleObject" Target="../embeddings/oleObject25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16.emf"/><Relationship Id="rId32" Type="http://schemas.openxmlformats.org/officeDocument/2006/relationships/image" Target="../media/image220.emf"/><Relationship Id="rId37" Type="http://schemas.openxmlformats.org/officeDocument/2006/relationships/oleObject" Target="../embeddings/oleObject260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218.emf"/><Relationship Id="rId36" Type="http://schemas.openxmlformats.org/officeDocument/2006/relationships/image" Target="../media/image222.emf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219.emf"/><Relationship Id="rId35" Type="http://schemas.openxmlformats.org/officeDocument/2006/relationships/oleObject" Target="../embeddings/oleObject259.bin"/><Relationship Id="rId8" Type="http://schemas.openxmlformats.org/officeDocument/2006/relationships/image" Target="../media/image208.emf"/><Relationship Id="rId3" Type="http://schemas.openxmlformats.org/officeDocument/2006/relationships/oleObject" Target="../embeddings/oleObject24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26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7.emf"/><Relationship Id="rId10" Type="http://schemas.openxmlformats.org/officeDocument/2006/relationships/image" Target="../media/image12.wmf"/><Relationship Id="rId19" Type="http://schemas.openxmlformats.org/officeDocument/2006/relationships/image" Target="../media/image15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37.wmf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53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wmf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5.wmf"/><Relationship Id="rId25" Type="http://schemas.openxmlformats.org/officeDocument/2006/relationships/image" Target="../media/image37.wmf"/><Relationship Id="rId33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44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6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4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69.bin"/><Relationship Id="rId8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92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87.bin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96.bin"/><Relationship Id="rId50" Type="http://schemas.openxmlformats.org/officeDocument/2006/relationships/image" Target="../media/image70.wmf"/><Relationship Id="rId55" Type="http://schemas.openxmlformats.org/officeDocument/2006/relationships/oleObject" Target="../embeddings/oleObject100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9" Type="http://schemas.openxmlformats.org/officeDocument/2006/relationships/oleObject" Target="../embeddings/oleObject84.bin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95.bin"/><Relationship Id="rId53" Type="http://schemas.openxmlformats.org/officeDocument/2006/relationships/oleObject" Target="../embeddings/oleObject99.bin"/><Relationship Id="rId58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61" Type="http://schemas.openxmlformats.org/officeDocument/2006/relationships/oleObject" Target="../embeddings/oleObject103.bin"/><Relationship Id="rId19" Type="http://schemas.openxmlformats.org/officeDocument/2006/relationships/oleObject" Target="../embeddings/oleObject79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88.bin"/><Relationship Id="rId43" Type="http://schemas.openxmlformats.org/officeDocument/2006/relationships/oleObject" Target="../embeddings/oleObject94.bin"/><Relationship Id="rId48" Type="http://schemas.openxmlformats.org/officeDocument/2006/relationships/image" Target="../media/image69.wmf"/><Relationship Id="rId56" Type="http://schemas.openxmlformats.org/officeDocument/2006/relationships/image" Target="../media/image73.wmf"/><Relationship Id="rId8" Type="http://schemas.openxmlformats.org/officeDocument/2006/relationships/image" Target="../media/image52.wmf"/><Relationship Id="rId51" Type="http://schemas.openxmlformats.org/officeDocument/2006/relationships/oleObject" Target="../embeddings/oleObject98.bin"/><Relationship Id="rId3" Type="http://schemas.openxmlformats.org/officeDocument/2006/relationships/oleObject" Target="../embeddings/oleObject7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oleObject" Target="../embeddings/oleObject91.bin"/><Relationship Id="rId46" Type="http://schemas.openxmlformats.org/officeDocument/2006/relationships/image" Target="../media/image68.wmf"/><Relationship Id="rId59" Type="http://schemas.openxmlformats.org/officeDocument/2006/relationships/oleObject" Target="../embeddings/oleObject102.bin"/><Relationship Id="rId20" Type="http://schemas.openxmlformats.org/officeDocument/2006/relationships/image" Target="../media/image58.wmf"/><Relationship Id="rId41" Type="http://schemas.openxmlformats.org/officeDocument/2006/relationships/oleObject" Target="../embeddings/oleObject93.bin"/><Relationship Id="rId54" Type="http://schemas.openxmlformats.org/officeDocument/2006/relationships/image" Target="../media/image72.wmf"/><Relationship Id="rId62" Type="http://schemas.openxmlformats.org/officeDocument/2006/relationships/image" Target="../media/image7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62.wmf"/><Relationship Id="rId36" Type="http://schemas.openxmlformats.org/officeDocument/2006/relationships/oleObject" Target="../embeddings/oleObject89.bin"/><Relationship Id="rId49" Type="http://schemas.openxmlformats.org/officeDocument/2006/relationships/oleObject" Target="../embeddings/oleObject97.bin"/><Relationship Id="rId57" Type="http://schemas.openxmlformats.org/officeDocument/2006/relationships/oleObject" Target="../embeddings/oleObject101.bin"/><Relationship Id="rId10" Type="http://schemas.openxmlformats.org/officeDocument/2006/relationships/image" Target="../media/image53.wmf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67.wmf"/><Relationship Id="rId52" Type="http://schemas.openxmlformats.org/officeDocument/2006/relationships/image" Target="../media/image71.wmf"/><Relationship Id="rId60" Type="http://schemas.openxmlformats.org/officeDocument/2006/relationships/image" Target="../media/image75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oleObject" Target="../embeddings/Microsoft_Word_97_-_2003___1.doc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2.doc"/><Relationship Id="rId11" Type="http://schemas.openxmlformats.org/officeDocument/2006/relationships/image" Target="../media/image80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05.bin"/><Relationship Id="rId4" Type="http://schemas.openxmlformats.org/officeDocument/2006/relationships/image" Target="../media/image77.emf"/><Relationship Id="rId9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/>
          <p:cNvGraphicFramePr>
            <a:graphicFrameLocks noChangeAspect="1"/>
          </p:cNvGraphicFramePr>
          <p:nvPr/>
        </p:nvGraphicFramePr>
        <p:xfrm>
          <a:off x="3810001" y="3962400"/>
          <a:ext cx="17367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4" name="公式" r:id="rId3" imgW="1676400" imgH="368300" progId="Equation.3">
                  <p:embed/>
                </p:oleObj>
              </mc:Choice>
              <mc:Fallback>
                <p:oleObj name="公式" r:id="rId3" imgW="1676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3962400"/>
                        <a:ext cx="17367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3883026" y="4600576"/>
          <a:ext cx="15716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5" name="公式" r:id="rId5" imgW="1600200" imgH="368300" progId="Equation.3">
                  <p:embed/>
                </p:oleObj>
              </mc:Choice>
              <mc:Fallback>
                <p:oleObj name="公式" r:id="rId5" imgW="160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6" y="4600576"/>
                        <a:ext cx="15716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3352801" y="5311776"/>
          <a:ext cx="24098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6" name="公式" r:id="rId7" imgW="2032000" imgH="279400" progId="Equation.3">
                  <p:embed/>
                </p:oleObj>
              </mc:Choice>
              <mc:Fallback>
                <p:oleObj name="公式" r:id="rId7" imgW="2032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311776"/>
                        <a:ext cx="24098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1817688" y="412750"/>
            <a:ext cx="8286894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、在柱坐标系下计算三重积分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/>
          </p:nvPr>
        </p:nvGraphicFramePr>
        <p:xfrm>
          <a:off x="2226562" y="1557233"/>
          <a:ext cx="7878020" cy="173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7" name="Equation" r:id="rId9" imgW="3174840" imgH="698400" progId="Equation.DSMT4">
                  <p:embed/>
                </p:oleObj>
              </mc:Choice>
              <mc:Fallback>
                <p:oleObj name="Equation" r:id="rId9" imgW="31748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562" y="1557233"/>
                        <a:ext cx="7878020" cy="173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2438400" y="38576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规定：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929437" y="3276600"/>
            <a:ext cx="3079749" cy="2763838"/>
            <a:chOff x="3429" y="2160"/>
            <a:chExt cx="1940" cy="1741"/>
          </a:xfrm>
        </p:grpSpPr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4005" y="3264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4005" y="2160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H="1">
              <a:off x="3429" y="3269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3537" y="3768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8" name="公式" r:id="rId12" imgW="253890" imgH="241195" progId="Equation.3">
                    <p:embed/>
                  </p:oleObj>
                </mc:Choice>
                <mc:Fallback>
                  <p:oleObj name="公式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3768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5013" y="3312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9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3312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4080" y="2160"/>
            <a:ext cx="15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0" name="公式" r:id="rId16" imgW="203024" imgH="253780" progId="Equation.3">
                    <p:embed/>
                  </p:oleObj>
                </mc:Choice>
                <mc:Fallback>
                  <p:oleObj name="公式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5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15"/>
            <p:cNvGraphicFramePr>
              <a:graphicFrameLocks noChangeAspect="1"/>
            </p:cNvGraphicFramePr>
            <p:nvPr/>
          </p:nvGraphicFramePr>
          <p:xfrm>
            <a:off x="3858" y="31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" name="公式" r:id="rId18" imgW="215713" imgH="241091" progId="Equation.3">
                    <p:embed/>
                  </p:oleObj>
                </mc:Choice>
                <mc:Fallback>
                  <p:oleObj name="公式" r:id="rId1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31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4533" y="2736"/>
              <a:ext cx="0" cy="753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4586" y="2624"/>
            <a:ext cx="78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" name="公式" r:id="rId20" imgW="1524000" imgH="393700" progId="Equation.3">
                    <p:embed/>
                  </p:oleObj>
                </mc:Choice>
                <mc:Fallback>
                  <p:oleObj name="公式" r:id="rId20" imgW="1524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624"/>
                          <a:ext cx="78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4005" y="3264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4563" y="3593"/>
            <a:ext cx="52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3" name="Equation" r:id="rId22" imgW="482400" imgH="203040" progId="Equation.DSMT4">
                    <p:embed/>
                  </p:oleObj>
                </mc:Choice>
                <mc:Fallback>
                  <p:oleObj name="Equation" r:id="rId22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3593"/>
                          <a:ext cx="52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20"/>
            <p:cNvGraphicFramePr>
              <a:graphicFrameLocks noChangeAspect="1"/>
            </p:cNvGraphicFramePr>
            <p:nvPr/>
          </p:nvGraphicFramePr>
          <p:xfrm>
            <a:off x="3981" y="3408"/>
            <a:ext cx="10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4" name="公式" r:id="rId24" imgW="266469" imgH="355292" progId="Equation.3">
                    <p:embed/>
                  </p:oleObj>
                </mc:Choice>
                <mc:Fallback>
                  <p:oleObj name="公式" r:id="rId24" imgW="266469" imgH="3552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3408"/>
                          <a:ext cx="10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Freeform 21"/>
            <p:cNvSpPr>
              <a:spLocks/>
            </p:cNvSpPr>
            <p:nvPr/>
          </p:nvSpPr>
          <p:spPr bwMode="auto">
            <a:xfrm rot="20933199">
              <a:off x="3933" y="3324"/>
              <a:ext cx="192" cy="55"/>
            </a:xfrm>
            <a:custGeom>
              <a:avLst/>
              <a:gdLst>
                <a:gd name="T0" fmla="*/ 0 w 432"/>
                <a:gd name="T1" fmla="*/ 0 h 168"/>
                <a:gd name="T2" fmla="*/ 0 w 432"/>
                <a:gd name="T3" fmla="*/ 0 h 168"/>
                <a:gd name="T4" fmla="*/ 0 w 432"/>
                <a:gd name="T5" fmla="*/ 0 h 168"/>
                <a:gd name="T6" fmla="*/ 0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4293" y="3264"/>
            <a:ext cx="13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5" name="公式" r:id="rId26" imgW="215713" imgH="241091" progId="Equation.3">
                    <p:embed/>
                  </p:oleObj>
                </mc:Choice>
                <mc:Fallback>
                  <p:oleObj name="公式" r:id="rId2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3264"/>
                          <a:ext cx="13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4005" y="2478"/>
              <a:ext cx="528" cy="2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4509" y="2695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6" name="公式" r:id="rId28" imgW="133395" imgH="152334" progId="Equation.3">
                    <p:embed/>
                  </p:oleObj>
                </mc:Choice>
                <mc:Fallback>
                  <p:oleObj name="公式" r:id="rId28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2695"/>
                          <a:ext cx="56" cy="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4509" y="3478"/>
            <a:ext cx="56" cy="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7" name="公式" r:id="rId30" imgW="203024" imgH="215713" progId="Equation.3">
                    <p:embed/>
                  </p:oleObj>
                </mc:Choice>
                <mc:Fallback>
                  <p:oleObj name="公式" r:id="rId30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9" y="3478"/>
                          <a:ext cx="56" cy="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41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20402"/>
              </p:ext>
            </p:extLst>
          </p:nvPr>
        </p:nvGraphicFramePr>
        <p:xfrm>
          <a:off x="1122363" y="665163"/>
          <a:ext cx="10440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Document" r:id="rId3" imgW="10970958" imgH="1380056" progId="Word.Document.8">
                  <p:embed/>
                </p:oleObj>
              </mc:Choice>
              <mc:Fallback>
                <p:oleObj name="Document" r:id="rId3" imgW="10970958" imgH="1380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665163"/>
                        <a:ext cx="1044098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084181" y="255848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08652"/>
              </p:ext>
            </p:extLst>
          </p:nvPr>
        </p:nvGraphicFramePr>
        <p:xfrm>
          <a:off x="1244631" y="3806076"/>
          <a:ext cx="28575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文档" r:id="rId6" imgW="2798340" imgH="427333" progId="Word.Document.8">
                  <p:embed/>
                </p:oleObj>
              </mc:Choice>
              <mc:Fallback>
                <p:oleObj name="文档" r:id="rId6" imgW="2798340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31" y="3806076"/>
                        <a:ext cx="28575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43995"/>
              </p:ext>
            </p:extLst>
          </p:nvPr>
        </p:nvGraphicFramePr>
        <p:xfrm>
          <a:off x="3394193" y="3772425"/>
          <a:ext cx="1992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公式" r:id="rId8" imgW="1930400" imgH="469900" progId="Equation.3">
                  <p:embed/>
                </p:oleObj>
              </mc:Choice>
              <mc:Fallback>
                <p:oleObj name="公式" r:id="rId8" imgW="193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193" y="3772425"/>
                        <a:ext cx="1992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6" y="3276600"/>
            <a:ext cx="3246869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1122363" y="463419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所围成的立体如图， </a:t>
            </a:r>
          </a:p>
        </p:txBody>
      </p:sp>
      <p:sp>
        <p:nvSpPr>
          <p:cNvPr id="2" name="矩形 1"/>
          <p:cNvSpPr/>
          <p:nvPr/>
        </p:nvSpPr>
        <p:spPr>
          <a:xfrm>
            <a:off x="1122363" y="760253"/>
            <a:ext cx="835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13750" y="2292721"/>
            <a:ext cx="5316675" cy="1137357"/>
            <a:chOff x="1613750" y="2292721"/>
            <a:chExt cx="5316675" cy="113735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349812"/>
                </p:ext>
              </p:extLst>
            </p:nvPr>
          </p:nvGraphicFramePr>
          <p:xfrm>
            <a:off x="2370835" y="2292721"/>
            <a:ext cx="1437126" cy="1137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0" name="Equation" r:id="rId11" imgW="1548728" imgH="1231366" progId="Equation.DSMT4">
                    <p:embed/>
                  </p:oleObj>
                </mc:Choice>
                <mc:Fallback>
                  <p:oleObj name="Equation" r:id="rId11" imgW="1548728" imgH="1231366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835" y="2292721"/>
                          <a:ext cx="1437126" cy="11373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50152"/>
                </p:ext>
              </p:extLst>
            </p:nvPr>
          </p:nvGraphicFramePr>
          <p:xfrm>
            <a:off x="4720501" y="2689689"/>
            <a:ext cx="41910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1" name="Equation" r:id="rId13" imgW="418918" imgH="291973" progId="Equation.DSMT4">
                    <p:embed/>
                  </p:oleObj>
                </mc:Choice>
                <mc:Fallback>
                  <p:oleObj name="Equation" r:id="rId13" imgW="418918" imgH="291973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501" y="2689689"/>
                          <a:ext cx="419100" cy="295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52"/>
            <p:cNvSpPr>
              <a:spLocks noChangeArrowheads="1"/>
            </p:cNvSpPr>
            <p:nvPr/>
          </p:nvSpPr>
          <p:spPr bwMode="auto">
            <a:xfrm>
              <a:off x="1613750" y="2556430"/>
              <a:ext cx="5099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3985904" y="2581714"/>
              <a:ext cx="80889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绕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4972739" y="2581714"/>
              <a:ext cx="195768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轴旋转得的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138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154351"/>
              </p:ext>
            </p:extLst>
          </p:nvPr>
        </p:nvGraphicFramePr>
        <p:xfrm>
          <a:off x="1774583" y="4989512"/>
          <a:ext cx="615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公式" r:id="rId3" imgW="596900" imgH="419100" progId="Equation.3">
                  <p:embed/>
                </p:oleObj>
              </mc:Choice>
              <mc:Fallback>
                <p:oleObj name="公式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4989512"/>
                        <a:ext cx="615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27933"/>
              </p:ext>
            </p:extLst>
          </p:nvPr>
        </p:nvGraphicFramePr>
        <p:xfrm>
          <a:off x="2743175" y="4905722"/>
          <a:ext cx="2031449" cy="59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75" y="4905722"/>
                        <a:ext cx="2031449" cy="599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43631"/>
              </p:ext>
            </p:extLst>
          </p:nvPr>
        </p:nvGraphicFramePr>
        <p:xfrm>
          <a:off x="4972912" y="4287836"/>
          <a:ext cx="28051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公式" r:id="rId7" imgW="2717800" imgH="1778000" progId="Equation.3">
                  <p:embed/>
                </p:oleObj>
              </mc:Choice>
              <mc:Fallback>
                <p:oleObj name="公式" r:id="rId7" imgW="2717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912" y="4287836"/>
                        <a:ext cx="280511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47023"/>
              </p:ext>
            </p:extLst>
          </p:nvPr>
        </p:nvGraphicFramePr>
        <p:xfrm>
          <a:off x="1774583" y="1668208"/>
          <a:ext cx="590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6" name="公式" r:id="rId9" imgW="571252" imgH="418918" progId="Equation.3">
                  <p:embed/>
                </p:oleObj>
              </mc:Choice>
              <mc:Fallback>
                <p:oleObj name="公式" r:id="rId9" imgW="571252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1668208"/>
                        <a:ext cx="590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32825"/>
              </p:ext>
            </p:extLst>
          </p:nvPr>
        </p:nvGraphicFramePr>
        <p:xfrm>
          <a:off x="2544889" y="1551838"/>
          <a:ext cx="2428023" cy="66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7"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889" y="1551838"/>
                        <a:ext cx="2428023" cy="663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44598"/>
              </p:ext>
            </p:extLst>
          </p:nvPr>
        </p:nvGraphicFramePr>
        <p:xfrm>
          <a:off x="1774583" y="2393543"/>
          <a:ext cx="28956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8" name="公式" r:id="rId13" imgW="2806700" imgH="1778000" progId="Equation.3">
                  <p:embed/>
                </p:oleObj>
              </mc:Choice>
              <mc:Fallback>
                <p:oleObj name="公式" r:id="rId13" imgW="28067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2393543"/>
                        <a:ext cx="289560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58" y="1070748"/>
            <a:ext cx="3402733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164625" y="854827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所围成立体的投影区域如图，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01050" y="3141663"/>
            <a:ext cx="609600" cy="304800"/>
            <a:chOff x="4104" y="2040"/>
            <a:chExt cx="384" cy="192"/>
          </a:xfrm>
        </p:grpSpPr>
        <p:sp>
          <p:nvSpPr>
            <p:cNvPr id="43020" name="Oval 11"/>
            <p:cNvSpPr>
              <a:spLocks noChangeArrowheads="1"/>
            </p:cNvSpPr>
            <p:nvPr/>
          </p:nvSpPr>
          <p:spPr bwMode="auto">
            <a:xfrm>
              <a:off x="4104" y="2040"/>
              <a:ext cx="384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3021" name="Object 12"/>
            <p:cNvGraphicFramePr>
              <a:graphicFrameLocks noChangeAspect="1"/>
            </p:cNvGraphicFramePr>
            <p:nvPr/>
          </p:nvGraphicFramePr>
          <p:xfrm>
            <a:off x="4272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9" name="公式" r:id="rId17" imgW="390503" imgH="390691" progId="Equation.3">
                    <p:embed/>
                  </p:oleObj>
                </mc:Choice>
                <mc:Fallback>
                  <p:oleObj name="公式" r:id="rId17" imgW="390503" imgH="3906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2573" name="Object 13"/>
          <p:cNvGraphicFramePr>
            <a:graphicFrameLocks noChangeAspect="1"/>
          </p:cNvGraphicFramePr>
          <p:nvPr/>
        </p:nvGraphicFramePr>
        <p:xfrm>
          <a:off x="8183564" y="32131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公式" r:id="rId19" imgW="361816" imgH="390691" progId="Equation.3">
                  <p:embed/>
                </p:oleObj>
              </mc:Choice>
              <mc:Fallback>
                <p:oleObj name="公式" r:id="rId19" imgW="361816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3213100"/>
                        <a:ext cx="2873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61829"/>
              </p:ext>
            </p:extLst>
          </p:nvPr>
        </p:nvGraphicFramePr>
        <p:xfrm>
          <a:off x="8667750" y="5161736"/>
          <a:ext cx="1954893" cy="5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0" y="5161736"/>
                        <a:ext cx="1954893" cy="5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832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438400" y="1138238"/>
          <a:ext cx="7786688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文档" r:id="rId3" imgW="6933817" imgH="1883940" progId="Word.Document.8">
                  <p:embed/>
                </p:oleObj>
              </mc:Choice>
              <mc:Fallback>
                <p:oleObj name="文档" r:id="rId3" imgW="6933817" imgH="1883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38238"/>
                        <a:ext cx="7786688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8997"/>
              </p:ext>
            </p:extLst>
          </p:nvPr>
        </p:nvGraphicFramePr>
        <p:xfrm>
          <a:off x="2563218" y="2562859"/>
          <a:ext cx="3179762" cy="104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8" y="2562859"/>
                        <a:ext cx="3179762" cy="104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645257"/>
              </p:ext>
            </p:extLst>
          </p:nvPr>
        </p:nvGraphicFramePr>
        <p:xfrm>
          <a:off x="8876505" y="2533014"/>
          <a:ext cx="10064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7" name="公式" r:id="rId7" imgW="1002865" imgH="888614" progId="Equation.3">
                  <p:embed/>
                </p:oleObj>
              </mc:Choice>
              <mc:Fallback>
                <p:oleObj name="公式" r:id="rId7" imgW="1002865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505" y="2533014"/>
                        <a:ext cx="10064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19529"/>
              </p:ext>
            </p:extLst>
          </p:nvPr>
        </p:nvGraphicFramePr>
        <p:xfrm>
          <a:off x="2563218" y="3751736"/>
          <a:ext cx="3266082" cy="105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Equation" r:id="rId9" imgW="1333440" imgH="431640" progId="Equation.DSMT4">
                  <p:embed/>
                </p:oleObj>
              </mc:Choice>
              <mc:Fallback>
                <p:oleObj name="Equation" r:id="rId9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8" y="3751736"/>
                        <a:ext cx="3266082" cy="1056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7574"/>
              </p:ext>
            </p:extLst>
          </p:nvPr>
        </p:nvGraphicFramePr>
        <p:xfrm>
          <a:off x="9057480" y="3721988"/>
          <a:ext cx="10064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公式" r:id="rId11" imgW="1002865" imgH="888614" progId="Equation.3">
                  <p:embed/>
                </p:oleObj>
              </mc:Choice>
              <mc:Fallback>
                <p:oleObj name="公式" r:id="rId11" imgW="1002865" imgH="888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80" y="3721988"/>
                        <a:ext cx="10064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327751"/>
              </p:ext>
            </p:extLst>
          </p:nvPr>
        </p:nvGraphicFramePr>
        <p:xfrm>
          <a:off x="5701505" y="2640718"/>
          <a:ext cx="3175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公式" r:id="rId13" imgW="3162300" imgH="774700" progId="Equation.3">
                  <p:embed/>
                </p:oleObj>
              </mc:Choice>
              <mc:Fallback>
                <p:oleObj name="公式" r:id="rId13" imgW="31623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505" y="2640718"/>
                        <a:ext cx="3175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77338"/>
              </p:ext>
            </p:extLst>
          </p:nvPr>
        </p:nvGraphicFramePr>
        <p:xfrm>
          <a:off x="5829300" y="3837876"/>
          <a:ext cx="3175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公式" r:id="rId15" imgW="3162300" imgH="774700" progId="Equation.3">
                  <p:embed/>
                </p:oleObj>
              </mc:Choice>
              <mc:Fallback>
                <p:oleObj name="公式" r:id="rId15" imgW="31623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837876"/>
                        <a:ext cx="3175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94921"/>
              </p:ext>
            </p:extLst>
          </p:nvPr>
        </p:nvGraphicFramePr>
        <p:xfrm>
          <a:off x="3620475" y="4954889"/>
          <a:ext cx="3563126" cy="9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Equation" r:id="rId17" imgW="1511280" imgH="419040" progId="Equation.DSMT4">
                  <p:embed/>
                </p:oleObj>
              </mc:Choice>
              <mc:Fallback>
                <p:oleObj name="Equation" r:id="rId17" imgW="1511280" imgH="41904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475" y="4954889"/>
                        <a:ext cx="3563126" cy="993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4"/>
          <p:cNvSpPr>
            <a:spLocks noChangeArrowheads="1"/>
          </p:cNvSpPr>
          <p:nvPr/>
        </p:nvSpPr>
        <p:spPr bwMode="auto">
          <a:xfrm>
            <a:off x="2618989" y="5205199"/>
            <a:ext cx="10014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原式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5"/>
          <p:cNvSpPr>
            <a:spLocks noChangeArrowheads="1"/>
          </p:cNvSpPr>
          <p:nvPr/>
        </p:nvSpPr>
        <p:spPr bwMode="auto">
          <a:xfrm>
            <a:off x="0" y="75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6"/>
          <p:cNvSpPr>
            <a:spLocks noChangeArrowheads="1"/>
          </p:cNvSpPr>
          <p:nvPr/>
        </p:nvSpPr>
        <p:spPr bwMode="auto">
          <a:xfrm>
            <a:off x="0" y="2095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37"/>
          <p:cNvSpPr>
            <a:spLocks noChangeArrowheads="1"/>
          </p:cNvSpPr>
          <p:nvPr/>
        </p:nvSpPr>
        <p:spPr bwMode="auto">
          <a:xfrm>
            <a:off x="0" y="3438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49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>
            <p:extLst/>
          </p:nvPr>
        </p:nvGraphicFramePr>
        <p:xfrm>
          <a:off x="1774583" y="4989512"/>
          <a:ext cx="615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公式" r:id="rId3" imgW="596900" imgH="419100" progId="Equation.3">
                  <p:embed/>
                </p:oleObj>
              </mc:Choice>
              <mc:Fallback>
                <p:oleObj name="公式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4989512"/>
                        <a:ext cx="615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3" name="Object 3"/>
          <p:cNvGraphicFramePr>
            <a:graphicFrameLocks noChangeAspect="1"/>
          </p:cNvGraphicFramePr>
          <p:nvPr>
            <p:extLst/>
          </p:nvPr>
        </p:nvGraphicFramePr>
        <p:xfrm>
          <a:off x="2743175" y="4905722"/>
          <a:ext cx="2031449" cy="599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0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75" y="4905722"/>
                        <a:ext cx="2031449" cy="599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89504"/>
              </p:ext>
            </p:extLst>
          </p:nvPr>
        </p:nvGraphicFramePr>
        <p:xfrm>
          <a:off x="5127266" y="4408667"/>
          <a:ext cx="297170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1" name="Equation" r:id="rId7" imgW="1231560" imgH="698400" progId="Equation.DSMT4">
                  <p:embed/>
                </p:oleObj>
              </mc:Choice>
              <mc:Fallback>
                <p:oleObj name="Equation" r:id="rId7" imgW="1231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266" y="4408667"/>
                        <a:ext cx="297170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>
            <p:extLst/>
          </p:nvPr>
        </p:nvGraphicFramePr>
        <p:xfrm>
          <a:off x="1774583" y="1668208"/>
          <a:ext cx="590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公式" r:id="rId9" imgW="571252" imgH="418918" progId="Equation.3">
                  <p:embed/>
                </p:oleObj>
              </mc:Choice>
              <mc:Fallback>
                <p:oleObj name="公式" r:id="rId9" imgW="571252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1668208"/>
                        <a:ext cx="590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46119"/>
              </p:ext>
            </p:extLst>
          </p:nvPr>
        </p:nvGraphicFramePr>
        <p:xfrm>
          <a:off x="2613806" y="1543426"/>
          <a:ext cx="30908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3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806" y="1543426"/>
                        <a:ext cx="30908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258897"/>
              </p:ext>
            </p:extLst>
          </p:nvPr>
        </p:nvGraphicFramePr>
        <p:xfrm>
          <a:off x="1551055" y="2318604"/>
          <a:ext cx="3223569" cy="225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Equation" r:id="rId13" imgW="1269720" imgH="888840" progId="Equation.DSMT4">
                  <p:embed/>
                </p:oleObj>
              </mc:Choice>
              <mc:Fallback>
                <p:oleObj name="Equation" r:id="rId13" imgW="1269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55" y="2318604"/>
                        <a:ext cx="3223569" cy="2255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58" y="1070748"/>
            <a:ext cx="3402733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164625" y="854827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所围成立体的投影区域如图，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01050" y="3141663"/>
            <a:ext cx="609600" cy="304800"/>
            <a:chOff x="4104" y="2040"/>
            <a:chExt cx="384" cy="192"/>
          </a:xfrm>
        </p:grpSpPr>
        <p:sp>
          <p:nvSpPr>
            <p:cNvPr id="43020" name="Oval 11"/>
            <p:cNvSpPr>
              <a:spLocks noChangeArrowheads="1"/>
            </p:cNvSpPr>
            <p:nvPr/>
          </p:nvSpPr>
          <p:spPr bwMode="auto">
            <a:xfrm>
              <a:off x="4104" y="2040"/>
              <a:ext cx="384" cy="1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6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6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6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3021" name="Object 12"/>
            <p:cNvGraphicFramePr>
              <a:graphicFrameLocks noChangeAspect="1"/>
            </p:cNvGraphicFramePr>
            <p:nvPr/>
          </p:nvGraphicFramePr>
          <p:xfrm>
            <a:off x="4272" y="206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5" name="公式" r:id="rId17" imgW="390503" imgH="390691" progId="Equation.3">
                    <p:embed/>
                  </p:oleObj>
                </mc:Choice>
                <mc:Fallback>
                  <p:oleObj name="公式" r:id="rId17" imgW="390503" imgH="3906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06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2573" name="Object 13"/>
          <p:cNvGraphicFramePr>
            <a:graphicFrameLocks noChangeAspect="1"/>
          </p:cNvGraphicFramePr>
          <p:nvPr/>
        </p:nvGraphicFramePr>
        <p:xfrm>
          <a:off x="8183564" y="32131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公式" r:id="rId19" imgW="361816" imgH="390691" progId="Equation.3">
                  <p:embed/>
                </p:oleObj>
              </mc:Choice>
              <mc:Fallback>
                <p:oleObj name="公式" r:id="rId19" imgW="361816" imgH="390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4" y="3213100"/>
                        <a:ext cx="2873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09386"/>
              </p:ext>
            </p:extLst>
          </p:nvPr>
        </p:nvGraphicFramePr>
        <p:xfrm>
          <a:off x="8705850" y="4945835"/>
          <a:ext cx="1954893" cy="5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0" y="4945835"/>
                        <a:ext cx="1954893" cy="5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6545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699240"/>
              </p:ext>
            </p:extLst>
          </p:nvPr>
        </p:nvGraphicFramePr>
        <p:xfrm>
          <a:off x="2154238" y="2570064"/>
          <a:ext cx="3042645" cy="99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570064"/>
                        <a:ext cx="3042645" cy="993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99740"/>
              </p:ext>
            </p:extLst>
          </p:nvPr>
        </p:nvGraphicFramePr>
        <p:xfrm>
          <a:off x="8358048" y="2814102"/>
          <a:ext cx="1301108" cy="48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048" y="2814102"/>
                        <a:ext cx="1301108" cy="486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7880"/>
              </p:ext>
            </p:extLst>
          </p:nvPr>
        </p:nvGraphicFramePr>
        <p:xfrm>
          <a:off x="2154238" y="3767138"/>
          <a:ext cx="32178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7" imgW="1295280" imgH="431640" progId="Equation.DSMT4">
                  <p:embed/>
                </p:oleObj>
              </mc:Choice>
              <mc:Fallback>
                <p:oleObj name="Equation" r:id="rId7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767138"/>
                        <a:ext cx="32178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44921"/>
              </p:ext>
            </p:extLst>
          </p:nvPr>
        </p:nvGraphicFramePr>
        <p:xfrm>
          <a:off x="8588158" y="3963851"/>
          <a:ext cx="1019166" cy="45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9" imgW="457200" imgH="203040" progId="Equation.DSMT4">
                  <p:embed/>
                </p:oleObj>
              </mc:Choice>
              <mc:Fallback>
                <p:oleObj name="Equation" r:id="rId9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158" y="3963851"/>
                        <a:ext cx="1019166" cy="45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91433"/>
              </p:ext>
            </p:extLst>
          </p:nvPr>
        </p:nvGraphicFramePr>
        <p:xfrm>
          <a:off x="5196883" y="2638862"/>
          <a:ext cx="3217467" cy="807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11" imgW="1460160" imgH="368280" progId="Equation.DSMT4">
                  <p:embed/>
                </p:oleObj>
              </mc:Choice>
              <mc:Fallback>
                <p:oleObj name="Equation" r:id="rId11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883" y="2638862"/>
                        <a:ext cx="3217467" cy="807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194002"/>
              </p:ext>
            </p:extLst>
          </p:nvPr>
        </p:nvGraphicFramePr>
        <p:xfrm>
          <a:off x="5415576" y="3810552"/>
          <a:ext cx="3172582" cy="72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13" imgW="1434960" imgH="330120" progId="Equation.DSMT4">
                  <p:embed/>
                </p:oleObj>
              </mc:Choice>
              <mc:Fallback>
                <p:oleObj name="Equation" r:id="rId13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576" y="3810552"/>
                        <a:ext cx="3172582" cy="727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30384"/>
              </p:ext>
            </p:extLst>
          </p:nvPr>
        </p:nvGraphicFramePr>
        <p:xfrm>
          <a:off x="1978932" y="846185"/>
          <a:ext cx="7260862" cy="153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Equation" r:id="rId15" imgW="3009600" imgH="634680" progId="Equation.DSMT4">
                  <p:embed/>
                </p:oleObj>
              </mc:Choice>
              <mc:Fallback>
                <p:oleObj name="Equation" r:id="rId15" imgW="3009600" imgH="6346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932" y="846185"/>
                        <a:ext cx="7260862" cy="15326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083777" y="5154263"/>
            <a:ext cx="5035959" cy="492443"/>
            <a:chOff x="2083777" y="5154263"/>
            <a:chExt cx="5035959" cy="49244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270282"/>
                </p:ext>
              </p:extLst>
            </p:nvPr>
          </p:nvGraphicFramePr>
          <p:xfrm>
            <a:off x="2926415" y="5160214"/>
            <a:ext cx="4193321" cy="486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8" name="Equation" r:id="rId17" imgW="1536480" imgH="177480" progId="Equation.DSMT4">
                    <p:embed/>
                  </p:oleObj>
                </mc:Choice>
                <mc:Fallback>
                  <p:oleObj name="Equation" r:id="rId17" imgW="153648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415" y="5160214"/>
                          <a:ext cx="4193321" cy="4864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2083777" y="5154263"/>
              <a:ext cx="904875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原式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0" y="75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2095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0" y="3438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782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255" y="72043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截面法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29905" y="707405"/>
            <a:ext cx="6040333" cy="536985"/>
            <a:chOff x="3729905" y="707405"/>
            <a:chExt cx="6040333" cy="536985"/>
          </a:xfrm>
        </p:grpSpPr>
        <p:sp>
          <p:nvSpPr>
            <p:cNvPr id="3" name="文本框 2"/>
            <p:cNvSpPr txBox="1"/>
            <p:nvPr/>
          </p:nvSpPr>
          <p:spPr>
            <a:xfrm>
              <a:off x="3729905" y="7074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由于</a:t>
              </a:r>
              <a:endParaRPr lang="zh-CN" altLang="en-US" sz="28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01025"/>
                </p:ext>
              </p:extLst>
            </p:nvPr>
          </p:nvGraphicFramePr>
          <p:xfrm>
            <a:off x="4618023" y="720436"/>
            <a:ext cx="5152215" cy="523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8" name="Equation" r:id="rId3" imgW="2247840" imgH="228600" progId="Equation.DSMT4">
                    <p:embed/>
                  </p:oleObj>
                </mc:Choice>
                <mc:Fallback>
                  <p:oleObj name="Equation" r:id="rId3" imgW="22478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18023" y="720436"/>
                          <a:ext cx="5152215" cy="523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182255" y="1569603"/>
            <a:ext cx="5017565" cy="563995"/>
            <a:chOff x="1182255" y="1569603"/>
            <a:chExt cx="5017565" cy="563995"/>
          </a:xfrm>
        </p:grpSpPr>
        <p:sp>
          <p:nvSpPr>
            <p:cNvPr id="6" name="文本框 5"/>
            <p:cNvSpPr txBox="1"/>
            <p:nvPr/>
          </p:nvSpPr>
          <p:spPr>
            <a:xfrm>
              <a:off x="1182255" y="15696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其中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2162803" y="1569603"/>
            <a:ext cx="4037017" cy="563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9" name="Equation" r:id="rId5" imgW="1726920" imgH="241200" progId="Equation.DSMT4">
                    <p:embed/>
                  </p:oleObj>
                </mc:Choice>
                <mc:Fallback>
                  <p:oleObj name="Equation" r:id="rId5" imgW="1726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62803" y="1569603"/>
                          <a:ext cx="4037017" cy="5639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6277557" y="1569603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447800" y="2291051"/>
          <a:ext cx="4211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7" imgW="1663560" imgH="355320" progId="Equation.DSMT4">
                  <p:embed/>
                </p:oleObj>
              </mc:Choice>
              <mc:Fallback>
                <p:oleObj name="Equation" r:id="rId7" imgW="1663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291051"/>
                        <a:ext cx="4211638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753095" y="3245648"/>
          <a:ext cx="3786269" cy="116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9" imgW="1574640" imgH="482400" progId="Equation.DSMT4">
                  <p:embed/>
                </p:oleObj>
              </mc:Choice>
              <mc:Fallback>
                <p:oleObj name="Equation" r:id="rId9" imgW="157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3095" y="3245648"/>
                        <a:ext cx="3786269" cy="116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753095" y="4312448"/>
          <a:ext cx="1794647" cy="80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11" imgW="736560" imgH="330120" progId="Equation.DSMT4">
                  <p:embed/>
                </p:oleObj>
              </mc:Choice>
              <mc:Fallback>
                <p:oleObj name="Equation" r:id="rId11" imgW="73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3095" y="4312448"/>
                        <a:ext cx="1794647" cy="80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753095" y="5257433"/>
          <a:ext cx="1230414" cy="43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13" imgW="507960" imgH="177480" progId="Equation.DSMT4">
                  <p:embed/>
                </p:oleObj>
              </mc:Choice>
              <mc:Fallback>
                <p:oleObj name="Equation" r:id="rId13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3095" y="5257433"/>
                        <a:ext cx="1230414" cy="43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5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866900" y="166688"/>
            <a:ext cx="871855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设有一个质量均匀分别的截头直圆柱体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其下底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面在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上顶面在平面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x+y+z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侧面为圆柱面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求其质量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.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1852614" y="2189163"/>
            <a:ext cx="4716462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设密度函数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x,y,z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积分区域为截头圆柱体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我们采用柱面坐标来计算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xoy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平面的投影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≤1.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在极坐标下，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7394575" y="2365375"/>
            <a:ext cx="1066800" cy="1371600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7394575" y="3051175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8461375" y="3051175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5" name="Oval 7"/>
          <p:cNvSpPr>
            <a:spLocks noChangeArrowheads="1"/>
          </p:cNvSpPr>
          <p:nvPr/>
        </p:nvSpPr>
        <p:spPr bwMode="auto">
          <a:xfrm>
            <a:off x="7394575" y="4117975"/>
            <a:ext cx="1066800" cy="45720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V="1">
            <a:off x="7915275" y="2139950"/>
            <a:ext cx="0" cy="2209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7927975" y="4346575"/>
            <a:ext cx="1447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H="1">
            <a:off x="6861175" y="4346575"/>
            <a:ext cx="1066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7927975" y="3051175"/>
            <a:ext cx="11430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 flipH="1">
            <a:off x="7089775" y="3051175"/>
            <a:ext cx="83820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1" name="Line 13"/>
          <p:cNvSpPr>
            <a:spLocks noChangeShapeType="1"/>
          </p:cNvSpPr>
          <p:nvPr/>
        </p:nvSpPr>
        <p:spPr bwMode="auto">
          <a:xfrm flipV="1">
            <a:off x="7113873" y="4343400"/>
            <a:ext cx="1981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8065096" y="2591743"/>
            <a:ext cx="1321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x+y+z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7775575" y="457517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6921500" y="4498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7699375" y="2822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8842375" y="388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8011273" y="1982143"/>
            <a:ext cx="30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6629400" y="4876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9194677" y="4007793"/>
            <a:ext cx="320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</a:p>
        </p:txBody>
      </p:sp>
      <p:graphicFrame>
        <p:nvGraphicFramePr>
          <p:cNvPr id="324630" name="Object 22"/>
          <p:cNvGraphicFramePr>
            <a:graphicFrameLocks noGrp="1"/>
          </p:cNvGraphicFramePr>
          <p:nvPr>
            <p:ph/>
          </p:nvPr>
        </p:nvGraphicFramePr>
        <p:xfrm>
          <a:off x="1992314" y="5373688"/>
          <a:ext cx="3959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4" imgW="2044700" imgH="203200" progId="Equation.3">
                  <p:embed/>
                </p:oleObj>
              </mc:Choice>
              <mc:Fallback>
                <p:oleObj name="公式" r:id="rId4" imgW="2044700" imgH="203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5373688"/>
                        <a:ext cx="3959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4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 autoUpdateAnimBg="0"/>
      <p:bldP spid="324611" grpId="0" build="p" autoUpdateAnimBg="0"/>
      <p:bldP spid="324612" grpId="0" animBg="1" autoUpdateAnimBg="0"/>
      <p:bldP spid="324613" grpId="0" animBg="1"/>
      <p:bldP spid="324614" grpId="0" animBg="1"/>
      <p:bldP spid="324615" grpId="0" animBg="1"/>
      <p:bldP spid="324616" grpId="0" animBg="1"/>
      <p:bldP spid="324617" grpId="0" animBg="1"/>
      <p:bldP spid="324618" grpId="0" animBg="1"/>
      <p:bldP spid="324619" grpId="0" animBg="1"/>
      <p:bldP spid="324620" grpId="0" animBg="1"/>
      <p:bldP spid="324621" grpId="0" animBg="1"/>
      <p:bldP spid="324622" grpId="0" build="p" autoUpdateAnimBg="0"/>
      <p:bldP spid="324623" grpId="0" build="p" autoUpdateAnimBg="0"/>
      <p:bldP spid="324624" grpId="0" build="p" autoUpdateAnimBg="0"/>
      <p:bldP spid="324625" grpId="0" build="p" autoUpdateAnimBg="0"/>
      <p:bldP spid="324626" grpId="0" build="p" autoUpdateAnimBg="0"/>
      <p:bldP spid="324627" grpId="0" build="p" autoUpdateAnimBg="0"/>
      <p:bldP spid="324628" grpId="0" build="p" autoUpdateAnimBg="0"/>
      <p:bldP spid="3246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/>
          </p:cNvGraphicFramePr>
          <p:nvPr>
            <p:extLst/>
          </p:nvPr>
        </p:nvGraphicFramePr>
        <p:xfrm>
          <a:off x="1828799" y="820593"/>
          <a:ext cx="7158183" cy="50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公式" r:id="rId3" imgW="3162300" imgH="215900" progId="Equation.3">
                  <p:embed/>
                </p:oleObj>
              </mc:Choice>
              <mc:Fallback>
                <p:oleObj name="公式" r:id="rId3" imgW="3162300" imgH="215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820593"/>
                        <a:ext cx="7158183" cy="50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828800" y="2814350"/>
          <a:ext cx="8940800" cy="31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公式" r:id="rId5" imgW="3644900" imgH="1397000" progId="Equation.3">
                  <p:embed/>
                </p:oleObj>
              </mc:Choice>
              <mc:Fallback>
                <p:oleObj name="公式" r:id="rId5" imgW="3644900" imgH="1397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4350"/>
                        <a:ext cx="8940800" cy="318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8642923"/>
              </p:ext>
            </p:extLst>
          </p:nvPr>
        </p:nvGraphicFramePr>
        <p:xfrm>
          <a:off x="1828800" y="1574800"/>
          <a:ext cx="82375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7" imgW="3835080" imgH="457200" progId="Equation.DSMT4">
                  <p:embed/>
                </p:oleObj>
              </mc:Choice>
              <mc:Fallback>
                <p:oleObj name="Equation" r:id="rId7" imgW="383508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4800"/>
                        <a:ext cx="823753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977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F7F273-CBA4-4BD5-AACF-67E5F3194113}" type="slidenum">
              <a:rPr lang="en-US" altLang="zh-CN" sz="1400">
                <a:solidFill>
                  <a:schemeClr val="tx1"/>
                </a:solidFill>
              </a:rPr>
              <a:pPr/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665" name="Text Box 2"/>
          <p:cNvSpPr txBox="1">
            <a:spLocks noChangeArrowheads="1"/>
          </p:cNvSpPr>
          <p:nvPr/>
        </p:nvSpPr>
        <p:spPr bwMode="auto">
          <a:xfrm>
            <a:off x="1590346" y="374590"/>
            <a:ext cx="89122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新宋体" panose="02010609030101010101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4000" dirty="0" smtClean="0">
                <a:solidFill>
                  <a:srgbClr val="13110F"/>
                </a:solidFill>
                <a:ea typeface="新宋体" panose="02010609030101010101" pitchFamily="49" charset="-122"/>
              </a:rPr>
              <a:t>  </a:t>
            </a:r>
            <a:r>
              <a:rPr lang="zh-CN" altLang="en-US" b="1" dirty="0" smtClean="0">
                <a:solidFill>
                  <a:srgbClr val="13110F"/>
                </a:solidFill>
                <a:ea typeface="新宋体" panose="02010609030101010101" pitchFamily="49" charset="-122"/>
              </a:rPr>
              <a:t>计算                            其中       </a:t>
            </a: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是由</a:t>
            </a:r>
            <a:r>
              <a:rPr lang="zh-CN" altLang="en-US" b="1" dirty="0" smtClean="0">
                <a:solidFill>
                  <a:srgbClr val="13110F"/>
                </a:solidFill>
                <a:ea typeface="新宋体" panose="02010609030101010101" pitchFamily="49" charset="-122"/>
              </a:rPr>
              <a:t>曲面                  </a:t>
            </a:r>
            <a:endParaRPr lang="zh-CN" altLang="en-US" b="1" dirty="0">
              <a:solidFill>
                <a:srgbClr val="13110F"/>
              </a:solidFill>
              <a:ea typeface="新宋体" panose="02010609030101010101" pitchFamily="49" charset="-122"/>
            </a:endParaRPr>
          </a:p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13110F"/>
              </a:solidFill>
              <a:ea typeface="新宋体" panose="02010609030101010101" pitchFamily="49" charset="-122"/>
            </a:endParaRPr>
          </a:p>
          <a:p>
            <a:pPr algn="l"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 </a:t>
            </a:r>
            <a:r>
              <a:rPr lang="zh-CN" altLang="en-US" b="1" dirty="0" smtClean="0">
                <a:solidFill>
                  <a:srgbClr val="13110F"/>
                </a:solidFill>
                <a:ea typeface="新宋体" panose="02010609030101010101" pitchFamily="49" charset="-122"/>
              </a:rPr>
              <a:t>与</a:t>
            </a: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平面              </a:t>
            </a:r>
            <a:r>
              <a:rPr lang="zh-CN" altLang="en-US" b="1" dirty="0" smtClean="0">
                <a:solidFill>
                  <a:srgbClr val="13110F"/>
                </a:solidFill>
                <a:ea typeface="新宋体" panose="02010609030101010101" pitchFamily="49" charset="-122"/>
              </a:rPr>
              <a:t>围</a:t>
            </a:r>
            <a:r>
              <a:rPr lang="zh-CN" altLang="en-US" b="1" dirty="0">
                <a:solidFill>
                  <a:srgbClr val="13110F"/>
                </a:solidFill>
                <a:ea typeface="新宋体" panose="02010609030101010101" pitchFamily="49" charset="-122"/>
              </a:rPr>
              <a:t>成的区域</a:t>
            </a:r>
            <a:r>
              <a:rPr lang="en-US" altLang="zh-CN" b="1" dirty="0">
                <a:solidFill>
                  <a:srgbClr val="13110F"/>
                </a:solidFill>
                <a:ea typeface="新宋体" panose="02010609030101010101" pitchFamily="49" charset="-122"/>
              </a:rPr>
              <a:t>.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>
            <p:extLst/>
          </p:nvPr>
        </p:nvGraphicFramePr>
        <p:xfrm>
          <a:off x="3459163" y="373063"/>
          <a:ext cx="22542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3" name="Equation" r:id="rId3" imgW="799920" imgH="380880" progId="Equation.DSMT4">
                  <p:embed/>
                </p:oleObj>
              </mc:Choice>
              <mc:Fallback>
                <p:oleObj name="Equation" r:id="rId3" imgW="79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73063"/>
                        <a:ext cx="225425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>
            <p:extLst/>
          </p:nvPr>
        </p:nvGraphicFramePr>
        <p:xfrm>
          <a:off x="6435230" y="584994"/>
          <a:ext cx="3730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4" name="Equation" r:id="rId5" imgW="190440" imgH="164880" progId="Equation.DSMT4">
                  <p:embed/>
                </p:oleObj>
              </mc:Choice>
              <mc:Fallback>
                <p:oleObj name="Equation" r:id="rId5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230" y="584994"/>
                        <a:ext cx="373062" cy="3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647440"/>
              </p:ext>
            </p:extLst>
          </p:nvPr>
        </p:nvGraphicFramePr>
        <p:xfrm>
          <a:off x="8503872" y="449498"/>
          <a:ext cx="2021996" cy="63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5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3872" y="449498"/>
                        <a:ext cx="2021996" cy="639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>
            <p:extLst/>
          </p:nvPr>
        </p:nvGraphicFramePr>
        <p:xfrm>
          <a:off x="3037609" y="1388892"/>
          <a:ext cx="1036788" cy="51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6"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609" y="1388892"/>
                        <a:ext cx="1036788" cy="518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87089" y="3009785"/>
            <a:ext cx="6511925" cy="738188"/>
            <a:chOff x="259" y="1012"/>
            <a:chExt cx="4102" cy="465"/>
          </a:xfrm>
        </p:grpSpPr>
        <p:sp>
          <p:nvSpPr>
            <p:cNvPr id="27689" name="Text Box 8"/>
            <p:cNvSpPr txBox="1">
              <a:spLocks noChangeArrowheads="1"/>
            </p:cNvSpPr>
            <p:nvPr/>
          </p:nvSpPr>
          <p:spPr bwMode="auto">
            <a:xfrm>
              <a:off x="259" y="1012"/>
              <a:ext cx="410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13110F"/>
                  </a:solidFill>
                  <a:ea typeface="新宋体" panose="02010609030101010101" pitchFamily="49" charset="-122"/>
                </a:rPr>
                <a:t> 于是，   在</a:t>
              </a:r>
              <a:r>
                <a:rPr lang="en-US" altLang="zh-CN" b="1" i="1" dirty="0" err="1">
                  <a:solidFill>
                    <a:srgbClr val="13110F"/>
                  </a:solidFill>
                  <a:ea typeface="新宋体" panose="02010609030101010101" pitchFamily="49" charset="-122"/>
                </a:rPr>
                <a:t>xoy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面上的投影区域为圆域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:</a:t>
              </a:r>
            </a:p>
          </p:txBody>
        </p:sp>
        <p:graphicFrame>
          <p:nvGraphicFramePr>
            <p:cNvPr id="2766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950" y="1146"/>
            <a:ext cx="30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7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1146"/>
                          <a:ext cx="303" cy="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890" name="Object 10"/>
          <p:cNvGraphicFramePr>
            <a:graphicFrameLocks noChangeAspect="1"/>
          </p:cNvGraphicFramePr>
          <p:nvPr>
            <p:extLst/>
          </p:nvPr>
        </p:nvGraphicFramePr>
        <p:xfrm>
          <a:off x="9011234" y="1511474"/>
          <a:ext cx="2616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8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234" y="1511474"/>
                        <a:ext cx="26162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774469" y="1955858"/>
            <a:ext cx="2997656" cy="891269"/>
            <a:chOff x="430" y="3168"/>
            <a:chExt cx="2009" cy="689"/>
          </a:xfrm>
        </p:grpSpPr>
        <p:graphicFrame>
          <p:nvGraphicFramePr>
            <p:cNvPr id="2766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0" y="3484"/>
            <a:ext cx="200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9" name="Equation" r:id="rId15" imgW="1282680" imgH="203040" progId="Equation.DSMT4">
                    <p:embed/>
                  </p:oleObj>
                </mc:Choice>
                <mc:Fallback>
                  <p:oleObj name="Equation" r:id="rId15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3484"/>
                          <a:ext cx="200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8" name="Line 13"/>
            <p:cNvSpPr>
              <a:spLocks noChangeShapeType="1"/>
            </p:cNvSpPr>
            <p:nvPr/>
          </p:nvSpPr>
          <p:spPr bwMode="auto">
            <a:xfrm>
              <a:off x="1434" y="3168"/>
              <a:ext cx="8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391584" y="5116807"/>
            <a:ext cx="1172004" cy="870227"/>
            <a:chOff x="2787" y="3307"/>
            <a:chExt cx="822" cy="646"/>
          </a:xfrm>
        </p:grpSpPr>
        <p:graphicFrame>
          <p:nvGraphicFramePr>
            <p:cNvPr id="27661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787" y="3530"/>
            <a:ext cx="82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0" name="Equation" r:id="rId17" imgW="393480" imgH="203040" progId="Equation.DSMT4">
                    <p:embed/>
                  </p:oleObj>
                </mc:Choice>
                <mc:Fallback>
                  <p:oleObj name="Equation" r:id="rId17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7" y="3530"/>
                          <a:ext cx="822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7" name="Line 18"/>
            <p:cNvSpPr>
              <a:spLocks noChangeShapeType="1"/>
            </p:cNvSpPr>
            <p:nvPr/>
          </p:nvSpPr>
          <p:spPr bwMode="auto">
            <a:xfrm flipH="1">
              <a:off x="3166" y="3307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27134" y="3533631"/>
            <a:ext cx="2587625" cy="2752725"/>
            <a:chOff x="9255590" y="3539210"/>
            <a:chExt cx="2587625" cy="2752725"/>
          </a:xfrm>
        </p:grpSpPr>
        <p:sp>
          <p:nvSpPr>
            <p:cNvPr id="27668" name="Line 14"/>
            <p:cNvSpPr>
              <a:spLocks noChangeShapeType="1"/>
            </p:cNvSpPr>
            <p:nvPr/>
          </p:nvSpPr>
          <p:spPr bwMode="auto">
            <a:xfrm flipV="1">
              <a:off x="10302534" y="3662405"/>
              <a:ext cx="0" cy="552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671" name="Group 19"/>
            <p:cNvGrpSpPr>
              <a:grpSpLocks/>
            </p:cNvGrpSpPr>
            <p:nvPr/>
          </p:nvGrpSpPr>
          <p:grpSpPr bwMode="auto">
            <a:xfrm>
              <a:off x="9255590" y="3539210"/>
              <a:ext cx="2587625" cy="2752725"/>
              <a:chOff x="3904" y="2161"/>
              <a:chExt cx="1630" cy="1734"/>
            </a:xfrm>
          </p:grpSpPr>
          <p:sp>
            <p:nvSpPr>
              <p:cNvPr id="27678" name="Oval 20"/>
              <p:cNvSpPr>
                <a:spLocks noChangeArrowheads="1"/>
              </p:cNvSpPr>
              <p:nvPr/>
            </p:nvSpPr>
            <p:spPr bwMode="auto">
              <a:xfrm>
                <a:off x="3922" y="2469"/>
                <a:ext cx="1271" cy="22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79" name="Line 21"/>
              <p:cNvSpPr>
                <a:spLocks noChangeShapeType="1"/>
              </p:cNvSpPr>
              <p:nvPr/>
            </p:nvSpPr>
            <p:spPr bwMode="auto">
              <a:xfrm>
                <a:off x="3904" y="2581"/>
                <a:ext cx="5" cy="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2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10" y="3660"/>
              <a:ext cx="236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11" name="Equation" r:id="rId19" imgW="139680" imgH="139680" progId="Equation.DSMT4">
                      <p:embed/>
                    </p:oleObj>
                  </mc:Choice>
                  <mc:Fallback>
                    <p:oleObj name="Equation" r:id="rId19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3660"/>
                            <a:ext cx="236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92" y="2161"/>
              <a:ext cx="19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12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2161"/>
                            <a:ext cx="195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0" name="Object 2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298" y="3424"/>
              <a:ext cx="23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13" name="Equation" r:id="rId23" imgW="139680" imgH="164880" progId="Equation.DSMT4">
                      <p:embed/>
                    </p:oleObj>
                  </mc:Choice>
                  <mc:Fallback>
                    <p:oleObj name="Equation" r:id="rId2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8" y="3424"/>
                            <a:ext cx="23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0" name="Oval 25"/>
              <p:cNvSpPr>
                <a:spLocks noChangeArrowheads="1"/>
              </p:cNvSpPr>
              <p:nvPr/>
            </p:nvSpPr>
            <p:spPr bwMode="auto">
              <a:xfrm>
                <a:off x="3922" y="3298"/>
                <a:ext cx="1271" cy="22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1" name="Line 26"/>
              <p:cNvSpPr>
                <a:spLocks noChangeShapeType="1"/>
              </p:cNvSpPr>
              <p:nvPr/>
            </p:nvSpPr>
            <p:spPr bwMode="auto">
              <a:xfrm>
                <a:off x="4552" y="3405"/>
                <a:ext cx="8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2" name="Line 27"/>
              <p:cNvSpPr>
                <a:spLocks noChangeShapeType="1"/>
              </p:cNvSpPr>
              <p:nvPr/>
            </p:nvSpPr>
            <p:spPr bwMode="auto">
              <a:xfrm flipH="1">
                <a:off x="3904" y="3424"/>
                <a:ext cx="649" cy="3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3" name="Freeform 28"/>
              <p:cNvSpPr>
                <a:spLocks/>
              </p:cNvSpPr>
              <p:nvPr/>
            </p:nvSpPr>
            <p:spPr bwMode="auto">
              <a:xfrm>
                <a:off x="4572" y="2564"/>
                <a:ext cx="626" cy="841"/>
              </a:xfrm>
              <a:custGeom>
                <a:avLst/>
                <a:gdLst>
                  <a:gd name="T0" fmla="*/ 0 w 626"/>
                  <a:gd name="T1" fmla="*/ 841 h 841"/>
                  <a:gd name="T2" fmla="*/ 165 w 626"/>
                  <a:gd name="T3" fmla="*/ 795 h 841"/>
                  <a:gd name="T4" fmla="*/ 348 w 626"/>
                  <a:gd name="T5" fmla="*/ 658 h 841"/>
                  <a:gd name="T6" fmla="*/ 439 w 626"/>
                  <a:gd name="T7" fmla="*/ 558 h 841"/>
                  <a:gd name="T8" fmla="*/ 549 w 626"/>
                  <a:gd name="T9" fmla="*/ 366 h 841"/>
                  <a:gd name="T10" fmla="*/ 595 w 626"/>
                  <a:gd name="T11" fmla="*/ 219 h 841"/>
                  <a:gd name="T12" fmla="*/ 622 w 626"/>
                  <a:gd name="T13" fmla="*/ 55 h 841"/>
                  <a:gd name="T14" fmla="*/ 622 w 626"/>
                  <a:gd name="T15" fmla="*/ 0 h 8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6"/>
                  <a:gd name="T25" fmla="*/ 0 h 841"/>
                  <a:gd name="T26" fmla="*/ 626 w 626"/>
                  <a:gd name="T27" fmla="*/ 841 h 8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6" h="841">
                    <a:moveTo>
                      <a:pt x="0" y="841"/>
                    </a:moveTo>
                    <a:cubicBezTo>
                      <a:pt x="53" y="833"/>
                      <a:pt x="107" y="826"/>
                      <a:pt x="165" y="795"/>
                    </a:cubicBezTo>
                    <a:cubicBezTo>
                      <a:pt x="223" y="764"/>
                      <a:pt x="302" y="698"/>
                      <a:pt x="348" y="658"/>
                    </a:cubicBezTo>
                    <a:cubicBezTo>
                      <a:pt x="394" y="618"/>
                      <a:pt x="406" y="607"/>
                      <a:pt x="439" y="558"/>
                    </a:cubicBezTo>
                    <a:cubicBezTo>
                      <a:pt x="472" y="509"/>
                      <a:pt x="523" y="422"/>
                      <a:pt x="549" y="366"/>
                    </a:cubicBezTo>
                    <a:cubicBezTo>
                      <a:pt x="575" y="310"/>
                      <a:pt x="583" y="271"/>
                      <a:pt x="595" y="219"/>
                    </a:cubicBezTo>
                    <a:cubicBezTo>
                      <a:pt x="607" y="167"/>
                      <a:pt x="618" y="91"/>
                      <a:pt x="622" y="55"/>
                    </a:cubicBezTo>
                    <a:cubicBezTo>
                      <a:pt x="626" y="19"/>
                      <a:pt x="623" y="6"/>
                      <a:pt x="622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4" name="Freeform 29"/>
              <p:cNvSpPr>
                <a:spLocks/>
              </p:cNvSpPr>
              <p:nvPr/>
            </p:nvSpPr>
            <p:spPr bwMode="auto">
              <a:xfrm flipH="1">
                <a:off x="3936" y="2576"/>
                <a:ext cx="645" cy="832"/>
              </a:xfrm>
              <a:custGeom>
                <a:avLst/>
                <a:gdLst>
                  <a:gd name="T0" fmla="*/ 0 w 626"/>
                  <a:gd name="T1" fmla="*/ 841 h 841"/>
                  <a:gd name="T2" fmla="*/ 165 w 626"/>
                  <a:gd name="T3" fmla="*/ 795 h 841"/>
                  <a:gd name="T4" fmla="*/ 348 w 626"/>
                  <a:gd name="T5" fmla="*/ 658 h 841"/>
                  <a:gd name="T6" fmla="*/ 439 w 626"/>
                  <a:gd name="T7" fmla="*/ 558 h 841"/>
                  <a:gd name="T8" fmla="*/ 549 w 626"/>
                  <a:gd name="T9" fmla="*/ 366 h 841"/>
                  <a:gd name="T10" fmla="*/ 595 w 626"/>
                  <a:gd name="T11" fmla="*/ 219 h 841"/>
                  <a:gd name="T12" fmla="*/ 622 w 626"/>
                  <a:gd name="T13" fmla="*/ 55 h 841"/>
                  <a:gd name="T14" fmla="*/ 622 w 626"/>
                  <a:gd name="T15" fmla="*/ 0 h 8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6"/>
                  <a:gd name="T25" fmla="*/ 0 h 841"/>
                  <a:gd name="T26" fmla="*/ 626 w 626"/>
                  <a:gd name="T27" fmla="*/ 841 h 8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6" h="841">
                    <a:moveTo>
                      <a:pt x="0" y="841"/>
                    </a:moveTo>
                    <a:cubicBezTo>
                      <a:pt x="53" y="833"/>
                      <a:pt x="107" y="826"/>
                      <a:pt x="165" y="795"/>
                    </a:cubicBezTo>
                    <a:cubicBezTo>
                      <a:pt x="223" y="764"/>
                      <a:pt x="302" y="698"/>
                      <a:pt x="348" y="658"/>
                    </a:cubicBezTo>
                    <a:cubicBezTo>
                      <a:pt x="394" y="618"/>
                      <a:pt x="406" y="607"/>
                      <a:pt x="439" y="558"/>
                    </a:cubicBezTo>
                    <a:cubicBezTo>
                      <a:pt x="472" y="509"/>
                      <a:pt x="523" y="422"/>
                      <a:pt x="549" y="366"/>
                    </a:cubicBezTo>
                    <a:cubicBezTo>
                      <a:pt x="575" y="310"/>
                      <a:pt x="583" y="271"/>
                      <a:pt x="595" y="219"/>
                    </a:cubicBezTo>
                    <a:cubicBezTo>
                      <a:pt x="607" y="167"/>
                      <a:pt x="618" y="91"/>
                      <a:pt x="622" y="55"/>
                    </a:cubicBezTo>
                    <a:cubicBezTo>
                      <a:pt x="626" y="19"/>
                      <a:pt x="623" y="6"/>
                      <a:pt x="622" y="0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85" name="Line 30"/>
              <p:cNvSpPr>
                <a:spLocks noChangeShapeType="1"/>
              </p:cNvSpPr>
              <p:nvPr/>
            </p:nvSpPr>
            <p:spPr bwMode="auto">
              <a:xfrm>
                <a:off x="5193" y="2576"/>
                <a:ext cx="5" cy="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Line 31"/>
              <p:cNvSpPr>
                <a:spLocks noChangeShapeType="1"/>
              </p:cNvSpPr>
              <p:nvPr/>
            </p:nvSpPr>
            <p:spPr bwMode="auto">
              <a:xfrm flipV="1">
                <a:off x="4563" y="2166"/>
                <a:ext cx="0" cy="1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877145" y="4509441"/>
            <a:ext cx="2779713" cy="615950"/>
            <a:chOff x="2584" y="2774"/>
            <a:chExt cx="1751" cy="388"/>
          </a:xfrm>
        </p:grpSpPr>
        <p:graphicFrame>
          <p:nvGraphicFramePr>
            <p:cNvPr id="27657" name="Object 33"/>
            <p:cNvGraphicFramePr>
              <a:graphicFrameLocks noChangeAspect="1"/>
            </p:cNvGraphicFramePr>
            <p:nvPr>
              <p:extLst/>
            </p:nvPr>
          </p:nvGraphicFramePr>
          <p:xfrm>
            <a:off x="2584" y="2774"/>
            <a:ext cx="122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4" name="Equation" r:id="rId25" imgW="723600" imgH="228600" progId="Equation.DSMT4">
                    <p:embed/>
                  </p:oleObj>
                </mc:Choice>
                <mc:Fallback>
                  <p:oleObj name="Equation" r:id="rId25" imgW="723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2774"/>
                          <a:ext cx="122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Line 34"/>
            <p:cNvSpPr>
              <a:spLocks noChangeShapeType="1"/>
            </p:cNvSpPr>
            <p:nvPr/>
          </p:nvSpPr>
          <p:spPr bwMode="auto">
            <a:xfrm flipV="1">
              <a:off x="3796" y="2990"/>
              <a:ext cx="53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0386685" y="5653903"/>
            <a:ext cx="955495" cy="553097"/>
            <a:chOff x="4692" y="3466"/>
            <a:chExt cx="711" cy="409"/>
          </a:xfrm>
        </p:grpSpPr>
        <p:graphicFrame>
          <p:nvGraphicFramePr>
            <p:cNvPr id="27656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4988" y="3598"/>
            <a:ext cx="41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15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3598"/>
                          <a:ext cx="41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Line 37"/>
            <p:cNvSpPr>
              <a:spLocks noChangeShapeType="1"/>
            </p:cNvSpPr>
            <p:nvPr/>
          </p:nvSpPr>
          <p:spPr bwMode="auto">
            <a:xfrm>
              <a:off x="4692" y="3466"/>
              <a:ext cx="382" cy="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90918" name="Object 38"/>
          <p:cNvGraphicFramePr>
            <a:graphicFrameLocks noChangeAspect="1"/>
          </p:cNvGraphicFramePr>
          <p:nvPr>
            <p:extLst/>
          </p:nvPr>
        </p:nvGraphicFramePr>
        <p:xfrm>
          <a:off x="7832436" y="3709567"/>
          <a:ext cx="895325" cy="446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6" name="Equation" r:id="rId29" imgW="355320" imgH="177480" progId="Equation.DSMT4">
                  <p:embed/>
                </p:oleObj>
              </mc:Choice>
              <mc:Fallback>
                <p:oleObj name="Equation" r:id="rId29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436" y="3709567"/>
                        <a:ext cx="895325" cy="446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9" name="Line 39"/>
          <p:cNvSpPr>
            <a:spLocks noChangeShapeType="1"/>
          </p:cNvSpPr>
          <p:nvPr/>
        </p:nvSpPr>
        <p:spPr bwMode="auto">
          <a:xfrm>
            <a:off x="8751573" y="4021989"/>
            <a:ext cx="889000" cy="1587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0920" name="Line 40"/>
          <p:cNvSpPr>
            <a:spLocks noChangeShapeType="1"/>
          </p:cNvSpPr>
          <p:nvPr/>
        </p:nvSpPr>
        <p:spPr bwMode="auto">
          <a:xfrm flipV="1">
            <a:off x="9634224" y="4199454"/>
            <a:ext cx="12699" cy="631823"/>
          </a:xfrm>
          <a:prstGeom prst="line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6830" y="22604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91857"/>
              </p:ext>
            </p:extLst>
          </p:nvPr>
        </p:nvGraphicFramePr>
        <p:xfrm>
          <a:off x="3214192" y="1978165"/>
          <a:ext cx="35941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7" name="Equation" r:id="rId31" imgW="1549080" imgH="482400" progId="Equation.DSMT4">
                  <p:embed/>
                </p:oleObj>
              </mc:Choice>
              <mc:Fallback>
                <p:oleObj name="Equation" r:id="rId31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14192" y="1978165"/>
                        <a:ext cx="3594100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30466"/>
              </p:ext>
            </p:extLst>
          </p:nvPr>
        </p:nvGraphicFramePr>
        <p:xfrm>
          <a:off x="6711636" y="2184934"/>
          <a:ext cx="2016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8" name="Equation" r:id="rId33" imgW="774360" imgH="228600" progId="Equation.DSMT4">
                  <p:embed/>
                </p:oleObj>
              </mc:Choice>
              <mc:Fallback>
                <p:oleObj name="Equation" r:id="rId33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11636" y="2184934"/>
                        <a:ext cx="20161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737481" y="3838801"/>
          <a:ext cx="3975932" cy="59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9" name="Equation" r:id="rId35" imgW="1612800" imgH="241200" progId="Equation.DSMT4">
                  <p:embed/>
                </p:oleObj>
              </mc:Choice>
              <mc:Fallback>
                <p:oleObj name="Equation" r:id="rId35" imgW="1612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481" y="3838801"/>
                        <a:ext cx="3975932" cy="59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720005" y="4643062"/>
          <a:ext cx="2635207" cy="47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0" name="Equation" r:id="rId37" imgW="1130040" imgH="203040" progId="Equation.DSMT4">
                  <p:embed/>
                </p:oleObj>
              </mc:Choice>
              <mc:Fallback>
                <p:oleObj name="Equation" r:id="rId37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720005" y="4643062"/>
                        <a:ext cx="2635207" cy="47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/>
          </p:nvPr>
        </p:nvGraphicFramePr>
        <p:xfrm>
          <a:off x="1688068" y="5418810"/>
          <a:ext cx="5257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1" name="Equation" r:id="rId39" imgW="2133360" imgH="203040" progId="Equation.DSMT4">
                  <p:embed/>
                </p:oleObj>
              </mc:Choice>
              <mc:Fallback>
                <p:oleObj name="Equation" r:id="rId39" imgW="2133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688068" y="5418810"/>
                        <a:ext cx="52578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80117" y="226048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投影法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9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9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9" grpId="0" animBg="1"/>
      <p:bldP spid="890920" grpId="0" animBg="1"/>
      <p:bldP spid="5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D17C49-B0B0-40F2-A709-9ECF8A9915F7}" type="slidenum">
              <a:rPr lang="en-US" altLang="zh-CN" sz="1400">
                <a:solidFill>
                  <a:schemeClr val="tx1"/>
                </a:solidFill>
              </a:rPr>
              <a:pPr/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1572726" y="157133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ea typeface="新宋体" panose="02010609030101010101" pitchFamily="49" charset="-122"/>
              </a:rPr>
              <a:t>所以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extLst/>
          </p:nvPr>
        </p:nvGraphicFramePr>
        <p:xfrm>
          <a:off x="2878282" y="1373191"/>
          <a:ext cx="4926445" cy="109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3" imgW="1828800" imgH="406080" progId="Equation.DSMT4">
                  <p:embed/>
                </p:oleObj>
              </mc:Choice>
              <mc:Fallback>
                <p:oleObj name="Equation" r:id="rId3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282" y="1373191"/>
                        <a:ext cx="4926445" cy="109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8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250766" y="2349553"/>
          <a:ext cx="3694979" cy="93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5" imgW="1307880" imgH="330120" progId="Equation.DSMT4">
                  <p:embed/>
                </p:oleObj>
              </mc:Choice>
              <mc:Fallback>
                <p:oleObj name="Equation" r:id="rId5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66" y="2349553"/>
                        <a:ext cx="3694979" cy="93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250765" y="3350926"/>
          <a:ext cx="4192459" cy="107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7" imgW="1587240" imgH="406080" progId="Equation.DSMT4">
                  <p:embed/>
                </p:oleObj>
              </mc:Choice>
              <mc:Fallback>
                <p:oleObj name="Equation" r:id="rId7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65" y="3350926"/>
                        <a:ext cx="4192459" cy="107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298825" y="4583113"/>
          <a:ext cx="4008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9" imgW="1574640" imgH="419040" progId="Equation.DSMT4">
                  <p:embed/>
                </p:oleObj>
              </mc:Choice>
              <mc:Fallback>
                <p:oleObj name="Equation" r:id="rId9" imgW="1574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583113"/>
                        <a:ext cx="40084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>
            <p:extLst/>
          </p:nvPr>
        </p:nvGraphicFramePr>
        <p:xfrm>
          <a:off x="2768603" y="505314"/>
          <a:ext cx="5451761" cy="59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11" imgW="2158920" imgH="228600" progId="Equation.DSMT4">
                  <p:embed/>
                </p:oleObj>
              </mc:Choice>
              <mc:Fallback>
                <p:oleObj name="Equation" r:id="rId11" imgW="2158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3" y="505314"/>
                        <a:ext cx="5451761" cy="596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Object 2"/>
          <p:cNvGraphicFramePr>
            <a:graphicFrameLocks noChangeAspect="1"/>
          </p:cNvGraphicFramePr>
          <p:nvPr>
            <p:extLst/>
          </p:nvPr>
        </p:nvGraphicFramePr>
        <p:xfrm>
          <a:off x="3482110" y="4656335"/>
          <a:ext cx="17399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6" name="公式" r:id="rId3" imgW="1828800" imgH="1511300" progId="Equation.3">
                  <p:embed/>
                </p:oleObj>
              </mc:Choice>
              <mc:Fallback>
                <p:oleObj name="公式" r:id="rId3" imgW="1828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110" y="4656335"/>
                        <a:ext cx="17399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087418" y="3625850"/>
            <a:ext cx="438958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柱坐标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与直角坐标的关系为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>
            <p:extLst/>
          </p:nvPr>
        </p:nvGraphicFramePr>
        <p:xfrm>
          <a:off x="2247902" y="1725683"/>
          <a:ext cx="1447799" cy="4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7" name="公式" r:id="rId6" imgW="1346200" imgH="431800" progId="Equation.3">
                  <p:embed/>
                </p:oleObj>
              </mc:Choice>
              <mc:Fallback>
                <p:oleObj name="公式" r:id="rId6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2" y="1725683"/>
                        <a:ext cx="1447799" cy="46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5"/>
          <p:cNvGraphicFramePr>
            <a:graphicFrameLocks noChangeAspect="1"/>
          </p:cNvGraphicFramePr>
          <p:nvPr>
            <p:extLst/>
          </p:nvPr>
        </p:nvGraphicFramePr>
        <p:xfrm>
          <a:off x="2227727" y="2987457"/>
          <a:ext cx="1367269" cy="43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公式" r:id="rId8" imgW="1346200" imgH="431800" progId="Equation.3">
                  <p:embed/>
                </p:oleObj>
              </mc:Choice>
              <mc:Fallback>
                <p:oleObj name="公式" r:id="rId8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27" y="2987457"/>
                        <a:ext cx="1367269" cy="43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2" name="Object 6"/>
          <p:cNvGraphicFramePr>
            <a:graphicFrameLocks noChangeAspect="1"/>
          </p:cNvGraphicFramePr>
          <p:nvPr>
            <p:extLst/>
          </p:nvPr>
        </p:nvGraphicFramePr>
        <p:xfrm>
          <a:off x="2201573" y="2372320"/>
          <a:ext cx="1446734" cy="450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9" name="公式" r:id="rId10" imgW="1384300" imgH="431800" progId="Equation.3">
                  <p:embed/>
                </p:oleObj>
              </mc:Choice>
              <mc:Fallback>
                <p:oleObj name="公式" r:id="rId10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73" y="2372320"/>
                        <a:ext cx="1446734" cy="450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281382" y="861219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如图，三坐标面分别为</a:t>
            </a:r>
          </a:p>
        </p:txBody>
      </p:sp>
      <p:sp>
        <p:nvSpPr>
          <p:cNvPr id="316424" name="AutoShape 8"/>
          <p:cNvSpPr>
            <a:spLocks noChangeArrowheads="1"/>
          </p:cNvSpPr>
          <p:nvPr/>
        </p:nvSpPr>
        <p:spPr bwMode="auto">
          <a:xfrm>
            <a:off x="3812309" y="1881024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4424219" y="1671535"/>
            <a:ext cx="1595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圆柱面；</a:t>
            </a:r>
          </a:p>
        </p:txBody>
      </p:sp>
      <p:sp>
        <p:nvSpPr>
          <p:cNvPr id="316426" name="AutoShape 10"/>
          <p:cNvSpPr>
            <a:spLocks noChangeArrowheads="1"/>
          </p:cNvSpPr>
          <p:nvPr/>
        </p:nvSpPr>
        <p:spPr bwMode="auto">
          <a:xfrm>
            <a:off x="3785496" y="246730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4384675" y="232166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半平面；</a:t>
            </a:r>
          </a:p>
        </p:txBody>
      </p:sp>
      <p:sp>
        <p:nvSpPr>
          <p:cNvPr id="316428" name="AutoShape 12"/>
          <p:cNvSpPr>
            <a:spLocks noChangeArrowheads="1"/>
          </p:cNvSpPr>
          <p:nvPr/>
        </p:nvSpPr>
        <p:spPr bwMode="auto">
          <a:xfrm>
            <a:off x="3785496" y="311889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4380438" y="2962504"/>
            <a:ext cx="1925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平    面．</a:t>
            </a:r>
          </a:p>
        </p:txBody>
      </p: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6949440" y="1095604"/>
            <a:ext cx="3733800" cy="3733800"/>
            <a:chOff x="2976" y="1008"/>
            <a:chExt cx="2352" cy="2352"/>
          </a:xfrm>
        </p:grpSpPr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2976" y="1008"/>
              <a:ext cx="2352" cy="2352"/>
              <a:chOff x="912" y="336"/>
              <a:chExt cx="2352" cy="2352"/>
            </a:xfrm>
          </p:grpSpPr>
          <p:sp>
            <p:nvSpPr>
              <p:cNvPr id="36881" name="Line 16"/>
              <p:cNvSpPr>
                <a:spLocks noChangeShapeType="1"/>
              </p:cNvSpPr>
              <p:nvPr/>
            </p:nvSpPr>
            <p:spPr bwMode="auto">
              <a:xfrm>
                <a:off x="2088" y="1096"/>
                <a:ext cx="0" cy="920"/>
              </a:xfrm>
              <a:prstGeom prst="line">
                <a:avLst/>
              </a:prstGeom>
              <a:noFill/>
              <a:ln w="38100">
                <a:solidFill>
                  <a:srgbClr val="CC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2" name="Line 17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3" name="Line 18"/>
              <p:cNvSpPr>
                <a:spLocks noChangeShapeType="1"/>
              </p:cNvSpPr>
              <p:nvPr/>
            </p:nvSpPr>
            <p:spPr bwMode="auto">
              <a:xfrm flipV="1">
                <a:off x="1824" y="33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4" name="Line 19"/>
              <p:cNvSpPr>
                <a:spLocks noChangeShapeType="1"/>
              </p:cNvSpPr>
              <p:nvPr/>
            </p:nvSpPr>
            <p:spPr bwMode="auto">
              <a:xfrm flipH="1">
                <a:off x="1104" y="1872"/>
                <a:ext cx="72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5" name="AutoShape 20"/>
              <p:cNvSpPr>
                <a:spLocks noChangeArrowheads="1"/>
              </p:cNvSpPr>
              <p:nvPr/>
            </p:nvSpPr>
            <p:spPr bwMode="auto">
              <a:xfrm>
                <a:off x="1301" y="829"/>
                <a:ext cx="1065" cy="1200"/>
              </a:xfrm>
              <a:prstGeom prst="can">
                <a:avLst>
                  <a:gd name="adj" fmla="val 28169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AutoShape 21"/>
              <p:cNvSpPr>
                <a:spLocks noChangeArrowheads="1"/>
              </p:cNvSpPr>
              <p:nvPr/>
            </p:nvSpPr>
            <p:spPr bwMode="auto">
              <a:xfrm rot="5400000">
                <a:off x="1534" y="1246"/>
                <a:ext cx="1296" cy="724"/>
              </a:xfrm>
              <a:prstGeom prst="parallelogram">
                <a:avLst>
                  <a:gd name="adj" fmla="val 52069"/>
                </a:avLst>
              </a:prstGeom>
              <a:solidFill>
                <a:srgbClr val="FF9900">
                  <a:alpha val="50195"/>
                </a:srgbClr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AutoShape 22"/>
              <p:cNvSpPr>
                <a:spLocks noChangeArrowheads="1"/>
              </p:cNvSpPr>
              <p:nvPr/>
            </p:nvSpPr>
            <p:spPr bwMode="auto">
              <a:xfrm>
                <a:off x="912" y="672"/>
                <a:ext cx="1872" cy="576"/>
              </a:xfrm>
              <a:prstGeom prst="parallelogram">
                <a:avLst>
                  <a:gd name="adj" fmla="val 112321"/>
                </a:avLst>
              </a:prstGeom>
              <a:solidFill>
                <a:srgbClr val="00CCFF">
                  <a:alpha val="50195"/>
                </a:srgbClr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5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5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36888" name="Group 23"/>
              <p:cNvGrpSpPr>
                <a:grpSpLocks/>
              </p:cNvGrpSpPr>
              <p:nvPr/>
            </p:nvGrpSpPr>
            <p:grpSpPr bwMode="auto">
              <a:xfrm>
                <a:off x="2064" y="1000"/>
                <a:ext cx="831" cy="200"/>
                <a:chOff x="3360" y="1392"/>
                <a:chExt cx="1344" cy="325"/>
              </a:xfrm>
            </p:grpSpPr>
            <p:graphicFrame>
              <p:nvGraphicFramePr>
                <p:cNvPr id="36899" name="Object 24"/>
                <p:cNvGraphicFramePr>
                  <a:graphicFrameLocks noChangeAspect="1"/>
                </p:cNvGraphicFramePr>
                <p:nvPr/>
              </p:nvGraphicFramePr>
              <p:xfrm>
                <a:off x="3360" y="1536"/>
                <a:ext cx="9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80" name="公式" r:id="rId12" imgW="203024" imgH="215713" progId="Equation.3">
                        <p:embed/>
                      </p:oleObj>
                    </mc:Choice>
                    <mc:Fallback>
                      <p:oleObj name="公式" r:id="rId12" imgW="203024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1536"/>
                              <a:ext cx="9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00" name="Object 25"/>
                <p:cNvGraphicFramePr>
                  <a:graphicFrameLocks noChangeAspect="1"/>
                </p:cNvGraphicFramePr>
                <p:nvPr/>
              </p:nvGraphicFramePr>
              <p:xfrm>
                <a:off x="3504" y="1392"/>
                <a:ext cx="1200" cy="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81" name="公式" r:id="rId14" imgW="1689100" imgH="457200" progId="Equation.3">
                        <p:embed/>
                      </p:oleObj>
                    </mc:Choice>
                    <mc:Fallback>
                      <p:oleObj name="公式" r:id="rId14" imgW="168910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1392"/>
                              <a:ext cx="1200" cy="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6889" name="Group 26"/>
              <p:cNvGrpSpPr>
                <a:grpSpLocks/>
              </p:cNvGrpSpPr>
              <p:nvPr/>
            </p:nvGrpSpPr>
            <p:grpSpPr bwMode="auto">
              <a:xfrm>
                <a:off x="2064" y="1983"/>
                <a:ext cx="524" cy="177"/>
                <a:chOff x="3360" y="3072"/>
                <a:chExt cx="848" cy="288"/>
              </a:xfrm>
            </p:grpSpPr>
            <p:graphicFrame>
              <p:nvGraphicFramePr>
                <p:cNvPr id="36897" name="Object 27"/>
                <p:cNvGraphicFramePr>
                  <a:graphicFrameLocks noChangeAspect="1"/>
                </p:cNvGraphicFramePr>
                <p:nvPr/>
              </p:nvGraphicFramePr>
              <p:xfrm>
                <a:off x="3472" y="3072"/>
                <a:ext cx="73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82" name="公式" r:id="rId16" imgW="1168400" imgH="457200" progId="Equation.3">
                        <p:embed/>
                      </p:oleObj>
                    </mc:Choice>
                    <mc:Fallback>
                      <p:oleObj name="公式" r:id="rId16" imgW="1168400" imgH="457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72" y="3072"/>
                              <a:ext cx="73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898" name="Object 28"/>
                <p:cNvGraphicFramePr>
                  <a:graphicFrameLocks noChangeAspect="1"/>
                </p:cNvGraphicFramePr>
                <p:nvPr/>
              </p:nvGraphicFramePr>
              <p:xfrm>
                <a:off x="3360" y="3088"/>
                <a:ext cx="90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83" name="公式" r:id="rId18" imgW="203024" imgH="215713" progId="Equation.3">
                        <p:embed/>
                      </p:oleObj>
                    </mc:Choice>
                    <mc:Fallback>
                      <p:oleObj name="公式" r:id="rId18" imgW="203024" imgH="21571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3088"/>
                              <a:ext cx="90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6890" name="Object 29"/>
              <p:cNvGraphicFramePr>
                <a:graphicFrameLocks noChangeAspect="1"/>
              </p:cNvGraphicFramePr>
              <p:nvPr/>
            </p:nvGraphicFramePr>
            <p:xfrm>
              <a:off x="1776" y="2016"/>
              <a:ext cx="103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4" name="公式" r:id="rId19" imgW="266469" imgH="355292" progId="Equation.3">
                      <p:embed/>
                    </p:oleObj>
                  </mc:Choice>
                  <mc:Fallback>
                    <p:oleObj name="公式" r:id="rId19" imgW="266469" imgH="3552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016"/>
                            <a:ext cx="103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1" name="Freeform 30"/>
              <p:cNvSpPr>
                <a:spLocks/>
              </p:cNvSpPr>
              <p:nvPr/>
            </p:nvSpPr>
            <p:spPr bwMode="auto">
              <a:xfrm>
                <a:off x="1744" y="1920"/>
                <a:ext cx="192" cy="77"/>
              </a:xfrm>
              <a:custGeom>
                <a:avLst/>
                <a:gdLst>
                  <a:gd name="T0" fmla="*/ 0 w 432"/>
                  <a:gd name="T1" fmla="*/ 0 h 168"/>
                  <a:gd name="T2" fmla="*/ 0 w 432"/>
                  <a:gd name="T3" fmla="*/ 0 h 168"/>
                  <a:gd name="T4" fmla="*/ 0 w 432"/>
                  <a:gd name="T5" fmla="*/ 0 h 168"/>
                  <a:gd name="T6" fmla="*/ 0 w 432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68"/>
                  <a:gd name="T14" fmla="*/ 432 w 43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92" name="Object 31"/>
              <p:cNvGraphicFramePr>
                <a:graphicFrameLocks noChangeAspect="1"/>
              </p:cNvGraphicFramePr>
              <p:nvPr/>
            </p:nvGraphicFramePr>
            <p:xfrm>
              <a:off x="2008" y="1896"/>
              <a:ext cx="90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5" name="公式" r:id="rId21" imgW="215713" imgH="241091" progId="Equation.3">
                      <p:embed/>
                    </p:oleObj>
                  </mc:Choice>
                  <mc:Fallback>
                    <p:oleObj name="公式" r:id="rId2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8" y="1896"/>
                            <a:ext cx="90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3" name="Object 32"/>
              <p:cNvGraphicFramePr>
                <a:graphicFrameLocks noChangeAspect="1"/>
              </p:cNvGraphicFramePr>
              <p:nvPr/>
            </p:nvGraphicFramePr>
            <p:xfrm>
              <a:off x="1680" y="1344"/>
              <a:ext cx="117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6" name="公式" r:id="rId23" imgW="228600" imgH="241300" progId="Equation.3">
                      <p:embed/>
                    </p:oleObj>
                  </mc:Choice>
                  <mc:Fallback>
                    <p:oleObj name="公式" r:id="rId23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344"/>
                            <a:ext cx="117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4" name="Object 33"/>
              <p:cNvGraphicFramePr>
                <a:graphicFrameLocks noChangeAspect="1"/>
              </p:cNvGraphicFramePr>
              <p:nvPr/>
            </p:nvGraphicFramePr>
            <p:xfrm>
              <a:off x="1152" y="2555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7" name="公式" r:id="rId25" imgW="253890" imgH="241195" progId="Equation.3">
                      <p:embed/>
                    </p:oleObj>
                  </mc:Choice>
                  <mc:Fallback>
                    <p:oleObj name="公式" r:id="rId2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555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5" name="Object 34"/>
              <p:cNvGraphicFramePr>
                <a:graphicFrameLocks noChangeAspect="1"/>
              </p:cNvGraphicFramePr>
              <p:nvPr/>
            </p:nvGraphicFramePr>
            <p:xfrm>
              <a:off x="3088" y="1920"/>
              <a:ext cx="140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8" name="公式" r:id="rId27" imgW="253780" imgH="317225" progId="Equation.3">
                      <p:embed/>
                    </p:oleObj>
                  </mc:Choice>
                  <mc:Fallback>
                    <p:oleObj name="公式" r:id="rId2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" y="1920"/>
                            <a:ext cx="140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6" name="Object 35"/>
              <p:cNvGraphicFramePr>
                <a:graphicFrameLocks noChangeAspect="1"/>
              </p:cNvGraphicFramePr>
              <p:nvPr/>
            </p:nvGraphicFramePr>
            <p:xfrm>
              <a:off x="1872" y="368"/>
              <a:ext cx="105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89" name="公式" r:id="rId29" imgW="203024" imgH="253780" progId="Equation.3">
                      <p:embed/>
                    </p:oleObj>
                  </mc:Choice>
                  <mc:Fallback>
                    <p:oleObj name="公式" r:id="rId29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68"/>
                            <a:ext cx="105" cy="1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880" name="Object 36"/>
            <p:cNvGraphicFramePr>
              <a:graphicFrameLocks noChangeAspect="1"/>
            </p:cNvGraphicFramePr>
            <p:nvPr/>
          </p:nvGraphicFramePr>
          <p:xfrm>
            <a:off x="3748" y="243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0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3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03231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utoUpdateAnimBg="0"/>
      <p:bldP spid="316424" grpId="0" animBg="1"/>
      <p:bldP spid="316425" grpId="0" autoUpdateAnimBg="0"/>
      <p:bldP spid="316426" grpId="0" animBg="1"/>
      <p:bldP spid="316427" grpId="0" autoUpdateAnimBg="0"/>
      <p:bldP spid="316428" grpId="0" animBg="1"/>
      <p:bldP spid="3164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748388-CD89-4B2D-98EA-76122E96ED32}" type="slidenum">
              <a:rPr lang="en-US" altLang="zh-CN" sz="1400">
                <a:solidFill>
                  <a:schemeClr val="tx1"/>
                </a:solidFill>
              </a:rPr>
              <a:pPr/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55042" name="Object 2"/>
          <p:cNvGraphicFramePr>
            <a:graphicFrameLocks noChangeAspect="1"/>
          </p:cNvGraphicFramePr>
          <p:nvPr>
            <p:extLst/>
          </p:nvPr>
        </p:nvGraphicFramePr>
        <p:xfrm>
          <a:off x="2640013" y="3386138"/>
          <a:ext cx="34496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" name="Equation" r:id="rId3" imgW="1371600" imgH="533160" progId="Equation.DSMT4">
                  <p:embed/>
                </p:oleObj>
              </mc:Choice>
              <mc:Fallback>
                <p:oleObj name="Equation" r:id="rId3" imgW="1371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386138"/>
                        <a:ext cx="34496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>
            <p:extLst/>
          </p:nvPr>
        </p:nvGraphicFramePr>
        <p:xfrm>
          <a:off x="3143325" y="1361352"/>
          <a:ext cx="1626774" cy="101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" name="Equation" r:id="rId5" imgW="609480" imgH="380880" progId="Equation.DSMT4">
                  <p:embed/>
                </p:oleObj>
              </mc:Choice>
              <mc:Fallback>
                <p:oleObj name="Equation" r:id="rId5" imgW="609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25" y="1361352"/>
                        <a:ext cx="1626774" cy="1011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5" name="Object 5"/>
          <p:cNvGraphicFramePr>
            <a:graphicFrameLocks noChangeAspect="1"/>
          </p:cNvGraphicFramePr>
          <p:nvPr>
            <p:extLst/>
          </p:nvPr>
        </p:nvGraphicFramePr>
        <p:xfrm>
          <a:off x="5452809" y="1353639"/>
          <a:ext cx="1617797" cy="105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" name="Equation" r:id="rId7" imgW="583920" imgH="380880" progId="Equation.DSMT4">
                  <p:embed/>
                </p:oleObj>
              </mc:Choice>
              <mc:Fallback>
                <p:oleObj name="Equation" r:id="rId7" imgW="583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809" y="1353639"/>
                        <a:ext cx="1617797" cy="105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6" name="Object 6"/>
          <p:cNvGraphicFramePr>
            <a:graphicFrameLocks noChangeAspect="1"/>
          </p:cNvGraphicFramePr>
          <p:nvPr>
            <p:extLst/>
          </p:nvPr>
        </p:nvGraphicFramePr>
        <p:xfrm>
          <a:off x="5175877" y="2002523"/>
          <a:ext cx="1335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" name="Equation" r:id="rId9" imgW="736560" imgH="228600" progId="Equation.DSMT4">
                  <p:embed/>
                </p:oleObj>
              </mc:Choice>
              <mc:Fallback>
                <p:oleObj name="Equation" r:id="rId9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877" y="2002523"/>
                        <a:ext cx="13350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004466" y="810977"/>
            <a:ext cx="1752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  <a:endParaRPr lang="zh-CN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855048" name="Object 8"/>
          <p:cNvGraphicFramePr>
            <a:graphicFrameLocks noChangeAspect="1"/>
          </p:cNvGraphicFramePr>
          <p:nvPr>
            <p:extLst/>
          </p:nvPr>
        </p:nvGraphicFramePr>
        <p:xfrm>
          <a:off x="4634934" y="1314129"/>
          <a:ext cx="920801" cy="8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" name="Equation" r:id="rId11" imgW="342720" imgH="330120" progId="Equation.DSMT4">
                  <p:embed/>
                </p:oleObj>
              </mc:Choice>
              <mc:Fallback>
                <p:oleObj name="Equation" r:id="rId11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934" y="1314129"/>
                        <a:ext cx="920801" cy="88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9" name="Object 9"/>
          <p:cNvGraphicFramePr>
            <a:graphicFrameLocks noChangeAspect="1"/>
          </p:cNvGraphicFramePr>
          <p:nvPr>
            <p:extLst/>
          </p:nvPr>
        </p:nvGraphicFramePr>
        <p:xfrm>
          <a:off x="4077788" y="2374177"/>
          <a:ext cx="26574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" name="Equation" r:id="rId13" imgW="901440" imgH="355320" progId="Equation.DSMT4">
                  <p:embed/>
                </p:oleObj>
              </mc:Choice>
              <mc:Fallback>
                <p:oleObj name="Equation" r:id="rId13" imgW="901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788" y="2374177"/>
                        <a:ext cx="26574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0" name="Object 10"/>
          <p:cNvGraphicFramePr>
            <a:graphicFrameLocks noChangeAspect="1"/>
          </p:cNvGraphicFramePr>
          <p:nvPr>
            <p:extLst/>
          </p:nvPr>
        </p:nvGraphicFramePr>
        <p:xfrm>
          <a:off x="3004466" y="2483387"/>
          <a:ext cx="11303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" name="Equation" r:id="rId15" imgW="419040" imgH="330120" progId="Equation.DSMT4">
                  <p:embed/>
                </p:oleObj>
              </mc:Choice>
              <mc:Fallback>
                <p:oleObj name="Equation" r:id="rId15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466" y="2483387"/>
                        <a:ext cx="11303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1" name="Object 11"/>
          <p:cNvGraphicFramePr>
            <a:graphicFrameLocks noChangeAspect="1"/>
          </p:cNvGraphicFramePr>
          <p:nvPr>
            <p:extLst/>
          </p:nvPr>
        </p:nvGraphicFramePr>
        <p:xfrm>
          <a:off x="2764869" y="2894877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" name="Equation" r:id="rId17" imgW="241200" imgH="152280" progId="Equation.3">
                  <p:embed/>
                </p:oleObj>
              </mc:Choice>
              <mc:Fallback>
                <p:oleObj name="Equation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869" y="2894877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2" name="Object 12"/>
          <p:cNvGraphicFramePr>
            <a:graphicFrameLocks noChangeAspect="1"/>
          </p:cNvGraphicFramePr>
          <p:nvPr>
            <p:extLst/>
          </p:nvPr>
        </p:nvGraphicFramePr>
        <p:xfrm>
          <a:off x="2557463" y="4718050"/>
          <a:ext cx="28114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4" name="Equation" r:id="rId19" imgW="1117440" imgH="406080" progId="Equation.DSMT4">
                  <p:embed/>
                </p:oleObj>
              </mc:Choice>
              <mc:Fallback>
                <p:oleObj name="Equation" r:id="rId19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718050"/>
                        <a:ext cx="28114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3" name="Object 13"/>
          <p:cNvGraphicFramePr>
            <a:graphicFrameLocks noChangeAspect="1"/>
          </p:cNvGraphicFramePr>
          <p:nvPr>
            <p:extLst/>
          </p:nvPr>
        </p:nvGraphicFramePr>
        <p:xfrm>
          <a:off x="5356699" y="4760913"/>
          <a:ext cx="11572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5" name="Equation" r:id="rId21" imgW="495000" imgH="406080" progId="Equation.DSMT4">
                  <p:embed/>
                </p:oleObj>
              </mc:Choice>
              <mc:Fallback>
                <p:oleObj name="Equation" r:id="rId21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699" y="4760913"/>
                        <a:ext cx="11572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269569" y="80448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9059224" y="3158526"/>
            <a:ext cx="2587625" cy="2736850"/>
            <a:chOff x="3904" y="2171"/>
            <a:chExt cx="1630" cy="1724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2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6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7" name="Equation" r:id="rId25" imgW="126720" imgH="126720" progId="Equation.DSMT4">
                    <p:embed/>
                  </p:oleObj>
                </mc:Choice>
                <mc:Fallback>
                  <p:oleObj name="Equation" r:id="rId25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8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>
            <p:extLst/>
          </p:nvPr>
        </p:nvGraphicFramePr>
        <p:xfrm>
          <a:off x="10838032" y="4197861"/>
          <a:ext cx="868334" cy="5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" name="Equation" r:id="rId29" imgW="393480" imgH="228600" progId="Equation.DSMT4">
                  <p:embed/>
                </p:oleObj>
              </mc:Choice>
              <mc:Fallback>
                <p:oleObj name="Equation" r:id="rId29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838032" y="4197861"/>
                        <a:ext cx="868334" cy="5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椭圆 42"/>
          <p:cNvSpPr/>
          <p:nvPr/>
        </p:nvSpPr>
        <p:spPr>
          <a:xfrm>
            <a:off x="9303159" y="4219027"/>
            <a:ext cx="1617156" cy="4286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8737600" y="3809401"/>
            <a:ext cx="1" cy="13081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/>
          <p:cNvGraphicFramePr>
            <a:graphicFrameLocks noChangeAspect="1"/>
          </p:cNvGraphicFramePr>
          <p:nvPr>
            <p:extLst/>
          </p:nvPr>
        </p:nvGraphicFramePr>
        <p:xfrm>
          <a:off x="8405954" y="4751615"/>
          <a:ext cx="487221" cy="43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" name="Equation" r:id="rId31" imgW="228600" imgH="203040" progId="Equation.DSMT4">
                  <p:embed/>
                </p:oleObj>
              </mc:Choice>
              <mc:Fallback>
                <p:oleObj name="Equation" r:id="rId31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405954" y="4751615"/>
                        <a:ext cx="487221" cy="433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/>
          </p:nvPr>
        </p:nvGraphicFramePr>
        <p:xfrm>
          <a:off x="8360055" y="3404435"/>
          <a:ext cx="538358" cy="47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1" name="Equation" r:id="rId33" imgW="228600" imgH="203040" progId="Equation.DSMT4">
                  <p:embed/>
                </p:oleObj>
              </mc:Choice>
              <mc:Fallback>
                <p:oleObj name="Equation" r:id="rId33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360055" y="3404435"/>
                        <a:ext cx="538358" cy="47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8682182" y="4425643"/>
            <a:ext cx="912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210200" y="4262240"/>
          <a:ext cx="283210" cy="34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2" name="Equation" r:id="rId35" imgW="114120" imgH="139680" progId="Equation.DSMT4">
                  <p:embed/>
                </p:oleObj>
              </mc:Choice>
              <mc:Fallback>
                <p:oleObj name="Equation" r:id="rId35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10200" y="4262240"/>
                        <a:ext cx="283210" cy="346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99B7EC-6BEE-48C6-B729-E34EB604AA36}" type="slidenum">
              <a:rPr lang="en-US" altLang="zh-CN" sz="1400">
                <a:solidFill>
                  <a:schemeClr val="tx1"/>
                </a:solidFill>
              </a:rPr>
              <a:pPr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40871"/>
              </p:ext>
            </p:extLst>
          </p:nvPr>
        </p:nvGraphicFramePr>
        <p:xfrm>
          <a:off x="2508839" y="343280"/>
          <a:ext cx="7962012" cy="108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Equation" r:id="rId3" imgW="3593880" imgH="482400" progId="Equation.DSMT4">
                  <p:embed/>
                </p:oleObj>
              </mc:Choice>
              <mc:Fallback>
                <p:oleObj name="Equation" r:id="rId3" imgW="3593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839" y="343280"/>
                        <a:ext cx="7962012" cy="108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96616"/>
              </p:ext>
            </p:extLst>
          </p:nvPr>
        </p:nvGraphicFramePr>
        <p:xfrm>
          <a:off x="6338275" y="1400798"/>
          <a:ext cx="2667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5" imgW="2743200" imgH="812520" progId="Equation.3">
                  <p:embed/>
                </p:oleObj>
              </mc:Choice>
              <mc:Fallback>
                <p:oleObj name="Equation" r:id="rId5" imgW="2743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275" y="1400798"/>
                        <a:ext cx="2667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4"/>
          <p:cNvSpPr txBox="1">
            <a:spLocks noChangeArrowheads="1"/>
          </p:cNvSpPr>
          <p:nvPr/>
        </p:nvSpPr>
        <p:spPr bwMode="auto">
          <a:xfrm>
            <a:off x="1602077" y="230504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856069" name="Object 5"/>
          <p:cNvGraphicFramePr>
            <a:graphicFrameLocks noChangeAspect="1"/>
          </p:cNvGraphicFramePr>
          <p:nvPr>
            <p:extLst/>
          </p:nvPr>
        </p:nvGraphicFramePr>
        <p:xfrm>
          <a:off x="4331139" y="2051607"/>
          <a:ext cx="58896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7" imgW="5803560" imgH="1028520" progId="Equation.3">
                  <p:embed/>
                </p:oleObj>
              </mc:Choice>
              <mc:Fallback>
                <p:oleObj name="Equation" r:id="rId7" imgW="58035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139" y="2051607"/>
                        <a:ext cx="58896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0" name="Object 6"/>
          <p:cNvGraphicFramePr>
            <a:graphicFrameLocks noChangeAspect="1"/>
          </p:cNvGraphicFramePr>
          <p:nvPr>
            <p:extLst/>
          </p:nvPr>
        </p:nvGraphicFramePr>
        <p:xfrm>
          <a:off x="1618914" y="312961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公式" r:id="rId9" imgW="1180800" imgH="203040" progId="Equation.3">
                  <p:embed/>
                </p:oleObj>
              </mc:Choice>
              <mc:Fallback>
                <p:oleObj name="公式" r:id="rId9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14" y="312961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071" name="Object 7"/>
          <p:cNvGraphicFramePr>
            <a:graphicFrameLocks noChangeAspect="1"/>
          </p:cNvGraphicFramePr>
          <p:nvPr>
            <p:extLst/>
          </p:nvPr>
        </p:nvGraphicFramePr>
        <p:xfrm>
          <a:off x="4517689" y="3075303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公式" r:id="rId11" imgW="812520" imgH="228600" progId="Equation.3">
                  <p:embed/>
                </p:oleObj>
              </mc:Choice>
              <mc:Fallback>
                <p:oleObj name="公式" r:id="rId11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689" y="3075303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459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599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856075" name="Object 11"/>
          <p:cNvGraphicFramePr>
            <a:graphicFrameLocks noChangeAspect="1"/>
          </p:cNvGraphicFramePr>
          <p:nvPr>
            <p:extLst/>
          </p:nvPr>
        </p:nvGraphicFramePr>
        <p:xfrm>
          <a:off x="10429520" y="3075303"/>
          <a:ext cx="2460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13" imgW="317160" imgH="393480" progId="Equation.3">
                  <p:embed/>
                </p:oleObj>
              </mc:Choice>
              <mc:Fallback>
                <p:oleObj name="Equation" r:id="rId13" imgW="317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520" y="3075303"/>
                        <a:ext cx="2460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24585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3" name="Equation" r:id="rId15" imgW="139680" imgH="139680" progId="Equation.3">
                    <p:embed/>
                  </p:oleObj>
                </mc:Choice>
                <mc:Fallback>
                  <p:oleObj name="Equation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4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5" name="Equation" r:id="rId19" imgW="114120" imgH="139680" progId="Equation.3">
                    <p:embed/>
                  </p:oleObj>
                </mc:Choice>
                <mc:Fallback>
                  <p:oleObj name="Equation" r:id="rId1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6" name="Equation" r:id="rId21" imgW="164880" imgH="177480" progId="Equation.3">
                    <p:embed/>
                  </p:oleObj>
                </mc:Choice>
                <mc:Fallback>
                  <p:oleObj name="Equation" r:id="rId2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1658583" y="59722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458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4788"/>
              </p:ext>
            </p:extLst>
          </p:nvPr>
        </p:nvGraphicFramePr>
        <p:xfrm>
          <a:off x="1591331" y="1474791"/>
          <a:ext cx="4578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Equation" r:id="rId23" imgW="1917360" imgH="215640" progId="Equation.DSMT4">
                  <p:embed/>
                </p:oleObj>
              </mc:Choice>
              <mc:Fallback>
                <p:oleObj name="Equation" r:id="rId23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331" y="1474791"/>
                        <a:ext cx="45783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/>
          </p:nvPr>
        </p:nvGraphicFramePr>
        <p:xfrm>
          <a:off x="3028614" y="5632135"/>
          <a:ext cx="2393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Equation" r:id="rId25" imgW="2222280" imgH="812520" progId="Equation.3">
                  <p:embed/>
                </p:oleObj>
              </mc:Choice>
              <mc:Fallback>
                <p:oleObj name="Equation" r:id="rId25" imgW="222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614" y="5632135"/>
                        <a:ext cx="23939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/>
          </p:nvPr>
        </p:nvGraphicFramePr>
        <p:xfrm>
          <a:off x="5457320" y="5486098"/>
          <a:ext cx="356711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9" name="Equation" r:id="rId27" imgW="1371600" imgH="393480" progId="Equation.3">
                  <p:embed/>
                </p:oleObj>
              </mc:Choice>
              <mc:Fallback>
                <p:oleObj name="Equation" r:id="rId27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320" y="5486098"/>
                        <a:ext cx="3567113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/>
          </p:nvPr>
        </p:nvGraphicFramePr>
        <p:xfrm>
          <a:off x="9026311" y="5451111"/>
          <a:ext cx="1371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0" name="公式" r:id="rId29" imgW="609480" imgH="406080" progId="Equation.3">
                  <p:embed/>
                </p:oleObj>
              </mc:Choice>
              <mc:Fallback>
                <p:oleObj name="公式" r:id="rId29" imgW="609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311" y="5451111"/>
                        <a:ext cx="1371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409945" y="2284736"/>
            <a:ext cx="1752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投影法</a:t>
            </a:r>
            <a:endParaRPr lang="zh-CN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58583" y="3609035"/>
          <a:ext cx="58991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Equation" r:id="rId31" imgW="2438280" imgH="482400" progId="Equation.DSMT4">
                  <p:embed/>
                </p:oleObj>
              </mc:Choice>
              <mc:Fallback>
                <p:oleObj name="Equation" r:id="rId31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58583" y="3609035"/>
                        <a:ext cx="589915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02077" y="4806325"/>
          <a:ext cx="3797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2" name="Equation" r:id="rId33" imgW="1562040" imgH="228600" progId="Equation.DSMT4">
                  <p:embed/>
                </p:oleObj>
              </mc:Choice>
              <mc:Fallback>
                <p:oleObj name="Equation" r:id="rId33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602077" y="4806325"/>
                        <a:ext cx="379730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9377" y="48225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5998808" y="4845968"/>
          <a:ext cx="5156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3" name="Equation" r:id="rId35" imgW="2120760" imgH="203040" progId="Equation.DSMT4">
                  <p:embed/>
                </p:oleObj>
              </mc:Choice>
              <mc:Fallback>
                <p:oleObj name="Equation" r:id="rId35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98808" y="4845968"/>
                        <a:ext cx="51562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591331" y="572643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18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/>
      <p:bldP spid="28" grpId="0" animBg="1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748388-CD89-4B2D-98EA-76122E96ED32}" type="slidenum">
              <a:rPr lang="en-US" altLang="zh-CN" sz="1400">
                <a:solidFill>
                  <a:schemeClr val="tx1"/>
                </a:solidFill>
              </a:rPr>
              <a:pPr/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55042" name="Object 2"/>
          <p:cNvGraphicFramePr>
            <a:graphicFrameLocks noChangeAspect="1"/>
          </p:cNvGraphicFramePr>
          <p:nvPr>
            <p:extLst/>
          </p:nvPr>
        </p:nvGraphicFramePr>
        <p:xfrm>
          <a:off x="2686844" y="3386136"/>
          <a:ext cx="3352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3" name="Equation" r:id="rId3" imgW="1333440" imgH="533160" progId="Equation.3">
                  <p:embed/>
                </p:oleObj>
              </mc:Choice>
              <mc:Fallback>
                <p:oleObj name="Equation" r:id="rId3" imgW="1333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844" y="3386136"/>
                        <a:ext cx="33528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>
            <p:extLst/>
          </p:nvPr>
        </p:nvGraphicFramePr>
        <p:xfrm>
          <a:off x="2583297" y="1444518"/>
          <a:ext cx="27844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4" name="Equation" r:id="rId5" imgW="2514600" imgH="812520" progId="Equation.3">
                  <p:embed/>
                </p:oleObj>
              </mc:Choice>
              <mc:Fallback>
                <p:oleObj name="Equation" r:id="rId5" imgW="25146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297" y="1444518"/>
                        <a:ext cx="27844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5" name="Object 5"/>
          <p:cNvGraphicFramePr>
            <a:graphicFrameLocks noChangeAspect="1"/>
          </p:cNvGraphicFramePr>
          <p:nvPr>
            <p:extLst/>
          </p:nvPr>
        </p:nvGraphicFramePr>
        <p:xfrm>
          <a:off x="6317964" y="1416483"/>
          <a:ext cx="2514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5" name="Equation" r:id="rId7" imgW="2463480" imgH="863280" progId="Equation.3">
                  <p:embed/>
                </p:oleObj>
              </mc:Choice>
              <mc:Fallback>
                <p:oleObj name="Equation" r:id="rId7" imgW="24634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964" y="1416483"/>
                        <a:ext cx="2514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6" name="Object 6"/>
          <p:cNvGraphicFramePr>
            <a:graphicFrameLocks noChangeAspect="1"/>
          </p:cNvGraphicFramePr>
          <p:nvPr>
            <p:extLst/>
          </p:nvPr>
        </p:nvGraphicFramePr>
        <p:xfrm>
          <a:off x="5764328" y="2044159"/>
          <a:ext cx="147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6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328" y="2044159"/>
                        <a:ext cx="1473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607668" y="806232"/>
            <a:ext cx="1752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  <a:endParaRPr lang="zh-CN" altLang="en-US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855048" name="Object 8"/>
          <p:cNvGraphicFramePr>
            <a:graphicFrameLocks noChangeAspect="1"/>
          </p:cNvGraphicFramePr>
          <p:nvPr>
            <p:extLst/>
          </p:nvPr>
        </p:nvGraphicFramePr>
        <p:xfrm>
          <a:off x="5360268" y="1385309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7" name="Equation" r:id="rId11" imgW="698400" imgH="698400" progId="Equation.3">
                  <p:embed/>
                </p:oleObj>
              </mc:Choice>
              <mc:Fallback>
                <p:oleObj name="Equation" r:id="rId11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268" y="1385309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49" name="Object 9"/>
          <p:cNvGraphicFramePr>
            <a:graphicFrameLocks noChangeAspect="1"/>
          </p:cNvGraphicFramePr>
          <p:nvPr>
            <p:extLst/>
          </p:nvPr>
        </p:nvGraphicFramePr>
        <p:xfrm>
          <a:off x="3757294" y="2379156"/>
          <a:ext cx="32178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8" name="Equation" r:id="rId13" imgW="1091880" imgH="355320" progId="Equation.3">
                  <p:embed/>
                </p:oleObj>
              </mc:Choice>
              <mc:Fallback>
                <p:oleObj name="Equation" r:id="rId13" imgW="1091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294" y="2379156"/>
                        <a:ext cx="32178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0" name="Object 10"/>
          <p:cNvGraphicFramePr>
            <a:graphicFrameLocks noChangeAspect="1"/>
          </p:cNvGraphicFramePr>
          <p:nvPr>
            <p:extLst/>
          </p:nvPr>
        </p:nvGraphicFramePr>
        <p:xfrm>
          <a:off x="3076792" y="2543483"/>
          <a:ext cx="7683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9" name="Equation" r:id="rId15" imgW="698400" imgH="698400" progId="Equation.3">
                  <p:embed/>
                </p:oleObj>
              </mc:Choice>
              <mc:Fallback>
                <p:oleObj name="Equation" r:id="rId15" imgW="698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792" y="2543483"/>
                        <a:ext cx="7683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1" name="Object 11"/>
          <p:cNvGraphicFramePr>
            <a:graphicFrameLocks noChangeAspect="1"/>
          </p:cNvGraphicFramePr>
          <p:nvPr>
            <p:extLst/>
          </p:nvPr>
        </p:nvGraphicFramePr>
        <p:xfrm>
          <a:off x="2775534" y="2838450"/>
          <a:ext cx="3048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0" name="Equation" r:id="rId17" imgW="241200" imgH="152280" progId="Equation.3">
                  <p:embed/>
                </p:oleObj>
              </mc:Choice>
              <mc:Fallback>
                <p:oleObj name="Equation" r:id="rId17" imgW="2412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534" y="2838450"/>
                        <a:ext cx="304800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2" name="Object 12"/>
          <p:cNvGraphicFramePr>
            <a:graphicFrameLocks noChangeAspect="1"/>
          </p:cNvGraphicFramePr>
          <p:nvPr>
            <p:extLst/>
          </p:nvPr>
        </p:nvGraphicFramePr>
        <p:xfrm>
          <a:off x="2717007" y="4813302"/>
          <a:ext cx="24907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1" name="公式" r:id="rId19" imgW="990360" imgH="330120" progId="Equation.3">
                  <p:embed/>
                </p:oleObj>
              </mc:Choice>
              <mc:Fallback>
                <p:oleObj name="公式" r:id="rId19" imgW="990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007" y="4813302"/>
                        <a:ext cx="24907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5053" name="Object 13"/>
          <p:cNvGraphicFramePr>
            <a:graphicFrameLocks noChangeAspect="1"/>
          </p:cNvGraphicFramePr>
          <p:nvPr>
            <p:extLst/>
          </p:nvPr>
        </p:nvGraphicFramePr>
        <p:xfrm>
          <a:off x="5187157" y="4770438"/>
          <a:ext cx="15128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公式" r:id="rId21" imgW="647640" imgH="406080" progId="Equation.3">
                  <p:embed/>
                </p:oleObj>
              </mc:Choice>
              <mc:Fallback>
                <p:oleObj name="公式" r:id="rId21" imgW="647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157" y="4770438"/>
                        <a:ext cx="15128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9" name="Group 14"/>
          <p:cNvGrpSpPr>
            <a:grpSpLocks/>
          </p:cNvGrpSpPr>
          <p:nvPr/>
        </p:nvGrpSpPr>
        <p:grpSpPr bwMode="auto">
          <a:xfrm>
            <a:off x="8112125" y="2420938"/>
            <a:ext cx="1676400" cy="2311400"/>
            <a:chOff x="4150" y="1525"/>
            <a:chExt cx="1056" cy="1456"/>
          </a:xfrm>
        </p:grpSpPr>
        <p:grpSp>
          <p:nvGrpSpPr>
            <p:cNvPr id="25620" name="Group 15"/>
            <p:cNvGrpSpPr>
              <a:grpSpLocks/>
            </p:cNvGrpSpPr>
            <p:nvPr/>
          </p:nvGrpSpPr>
          <p:grpSpPr bwMode="auto">
            <a:xfrm>
              <a:off x="4195" y="1845"/>
              <a:ext cx="672" cy="768"/>
              <a:chOff x="3598" y="672"/>
              <a:chExt cx="914" cy="1104"/>
            </a:xfrm>
          </p:grpSpPr>
          <p:sp>
            <p:nvSpPr>
              <p:cNvPr id="25626" name="AutoShape 16"/>
              <p:cNvSpPr>
                <a:spLocks noChangeArrowheads="1"/>
              </p:cNvSpPr>
              <p:nvPr/>
            </p:nvSpPr>
            <p:spPr bwMode="auto">
              <a:xfrm rot="16202681">
                <a:off x="3599" y="864"/>
                <a:ext cx="911" cy="913"/>
              </a:xfrm>
              <a:prstGeom prst="moon">
                <a:avLst>
                  <a:gd name="adj" fmla="val 84630"/>
                </a:avLst>
              </a:prstGeom>
              <a:solidFill>
                <a:srgbClr val="FFFF00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7" name="Oval 17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912" cy="33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5612" name="Object 18"/>
            <p:cNvGraphicFramePr>
              <a:graphicFrameLocks noChangeAspect="1"/>
            </p:cNvGraphicFramePr>
            <p:nvPr/>
          </p:nvGraphicFramePr>
          <p:xfrm>
            <a:off x="4390" y="1909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3" name="Equation" r:id="rId23" imgW="317160" imgH="393480" progId="Equation.3">
                    <p:embed/>
                  </p:oleObj>
                </mc:Choice>
                <mc:Fallback>
                  <p:oleObj name="Equation" r:id="rId23" imgW="317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1909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1" name="Group 19"/>
            <p:cNvGrpSpPr>
              <a:grpSpLocks/>
            </p:cNvGrpSpPr>
            <p:nvPr/>
          </p:nvGrpSpPr>
          <p:grpSpPr bwMode="auto">
            <a:xfrm>
              <a:off x="4150" y="1525"/>
              <a:ext cx="1056" cy="1456"/>
              <a:chOff x="4272" y="2608"/>
              <a:chExt cx="1056" cy="1456"/>
            </a:xfrm>
          </p:grpSpPr>
          <p:graphicFrame>
            <p:nvGraphicFramePr>
              <p:cNvPr id="25613" name="Object 20"/>
              <p:cNvGraphicFramePr>
                <a:graphicFrameLocks noChangeAspect="1"/>
              </p:cNvGraphicFramePr>
              <p:nvPr/>
            </p:nvGraphicFramePr>
            <p:xfrm>
              <a:off x="4386" y="3888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34" name="Equation" r:id="rId25" imgW="139680" imgH="139680" progId="Equation.3">
                      <p:embed/>
                    </p:oleObj>
                  </mc:Choice>
                  <mc:Fallback>
                    <p:oleObj name="Equation" r:id="rId25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3888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4" name="Object 21"/>
              <p:cNvGraphicFramePr>
                <a:graphicFrameLocks noChangeAspect="1"/>
              </p:cNvGraphicFramePr>
              <p:nvPr/>
            </p:nvGraphicFramePr>
            <p:xfrm>
              <a:off x="5155" y="3744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35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5" y="3744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 flipV="1">
                <a:off x="4656" y="3043"/>
                <a:ext cx="0" cy="6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 flipV="1">
                <a:off x="4656" y="2640"/>
                <a:ext cx="0" cy="4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5" name="Object 24"/>
              <p:cNvGraphicFramePr>
                <a:graphicFrameLocks noChangeAspect="1"/>
              </p:cNvGraphicFramePr>
              <p:nvPr/>
            </p:nvGraphicFramePr>
            <p:xfrm>
              <a:off x="4464" y="2608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36" name="Equation" r:id="rId29" imgW="114120" imgH="139680" progId="Equation.3">
                      <p:embed/>
                    </p:oleObj>
                  </mc:Choice>
                  <mc:Fallback>
                    <p:oleObj name="Equation" r:id="rId29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608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6" name="Object 25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63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37" name="Equation" r:id="rId31" imgW="164880" imgH="177480" progId="Equation.3">
                      <p:embed/>
                    </p:oleObj>
                  </mc:Choice>
                  <mc:Fallback>
                    <p:oleObj name="Equation" r:id="rId31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63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4" name="Line 26"/>
              <p:cNvSpPr>
                <a:spLocks noChangeShapeType="1"/>
              </p:cNvSpPr>
              <p:nvPr/>
            </p:nvSpPr>
            <p:spPr bwMode="auto">
              <a:xfrm>
                <a:off x="4656" y="369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Line 27"/>
              <p:cNvSpPr>
                <a:spLocks noChangeShapeType="1"/>
              </p:cNvSpPr>
              <p:nvPr/>
            </p:nvSpPr>
            <p:spPr bwMode="auto">
              <a:xfrm flipH="1">
                <a:off x="4272" y="3696"/>
                <a:ext cx="384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503462" y="806232"/>
            <a:ext cx="84894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15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02014" y="552451"/>
            <a:ext cx="3000375" cy="715963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计算三重积分</a:t>
            </a: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5997575" y="617538"/>
          <a:ext cx="2451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4" name="公式" r:id="rId3" imgW="2450880" imgH="672840" progId="Equation.3">
                  <p:embed/>
                </p:oleObj>
              </mc:Choice>
              <mc:Fallback>
                <p:oleObj name="公式" r:id="rId3" imgW="24508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617538"/>
                        <a:ext cx="2451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8512175" y="6445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是由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958975" y="12541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xoy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平面上曲线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4473575" y="1258888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5" name="公式" r:id="rId5" imgW="1168200" imgH="482400" progId="Equation.3">
                  <p:embed/>
                </p:oleObj>
              </mc:Choice>
              <mc:Fallback>
                <p:oleObj name="公式" r:id="rId5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258888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2927350" y="1844676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所围成的闭区域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319338" y="27305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利用柱坐标</a:t>
            </a: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5340350" y="2338388"/>
          <a:ext cx="1524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6" name="公式" r:id="rId7" imgW="1523880" imgH="1485720" progId="Equation.3">
                  <p:embed/>
                </p:oleObj>
              </mc:Choice>
              <mc:Fallback>
                <p:oleObj name="公式" r:id="rId7" imgW="152388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338388"/>
                        <a:ext cx="1524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2420938" y="55895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6024563" y="5473700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7" name="公式" r:id="rId9" imgW="825480" imgH="774360" progId="Equation.3">
                  <p:embed/>
                </p:oleObj>
              </mc:Choice>
              <mc:Fallback>
                <p:oleObj name="公式" r:id="rId9" imgW="82548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473700"/>
                        <a:ext cx="825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5616576" y="1239838"/>
            <a:ext cx="5051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轴旋转而成的曲面与平面</a:t>
            </a: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3512"/>
              </p:ext>
            </p:extLst>
          </p:nvPr>
        </p:nvGraphicFramePr>
        <p:xfrm>
          <a:off x="3857943" y="4855370"/>
          <a:ext cx="166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8" name="公式" r:id="rId11" imgW="1663560" imgH="507960" progId="Equation.3">
                  <p:embed/>
                </p:oleObj>
              </mc:Choice>
              <mc:Fallback>
                <p:oleObj name="公式" r:id="rId11" imgW="166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943" y="4855370"/>
                        <a:ext cx="166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65911"/>
              </p:ext>
            </p:extLst>
          </p:nvPr>
        </p:nvGraphicFramePr>
        <p:xfrm>
          <a:off x="3830638" y="4398963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9" name="公式" r:id="rId13" imgW="1688760" imgH="393480" progId="Equation.3">
                  <p:embed/>
                </p:oleObj>
              </mc:Choice>
              <mc:Fallback>
                <p:oleObj name="公式" r:id="rId13" imgW="1688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4398963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75139"/>
              </p:ext>
            </p:extLst>
          </p:nvPr>
        </p:nvGraphicFramePr>
        <p:xfrm>
          <a:off x="3873501" y="3921125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0" name="公式" r:id="rId15" imgW="1511280" imgH="393480" progId="Equation.3">
                  <p:embed/>
                </p:oleObj>
              </mc:Choice>
              <mc:Fallback>
                <p:oleObj name="公式" r:id="rId15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1" y="3921125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4583113" y="5475288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1" name="公式" r:id="rId17" imgW="1396800" imgH="774360" progId="Equation.3">
                  <p:embed/>
                </p:oleObj>
              </mc:Choice>
              <mc:Fallback>
                <p:oleObj name="公式" r:id="rId17" imgW="139680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475288"/>
                        <a:ext cx="139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3260725" y="5524500"/>
          <a:ext cx="1257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2" name="公式" r:id="rId19" imgW="1257120" imgH="749160" progId="Equation.3">
                  <p:embed/>
                </p:oleObj>
              </mc:Choice>
              <mc:Fallback>
                <p:oleObj name="公式" r:id="rId19" imgW="12571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524500"/>
                        <a:ext cx="1257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6888163" y="54102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3" name="公式" r:id="rId21" imgW="1155600" imgH="838080" progId="Equation.3">
                  <p:embed/>
                </p:oleObj>
              </mc:Choice>
              <mc:Fallback>
                <p:oleObj name="公式" r:id="rId21" imgW="1155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41020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3025775" y="4475163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4" name="Equation" r:id="rId23" imgW="444240" imgH="317160" progId="Equation.3">
                  <p:embed/>
                </p:oleObj>
              </mc:Choice>
              <mc:Fallback>
                <p:oleObj name="Equation" r:id="rId23" imgW="444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475163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4" name="AutoShape 20"/>
          <p:cNvSpPr>
            <a:spLocks/>
          </p:cNvSpPr>
          <p:nvPr/>
        </p:nvSpPr>
        <p:spPr bwMode="auto">
          <a:xfrm>
            <a:off x="5159375" y="25019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5" name="AutoShape 21"/>
          <p:cNvSpPr>
            <a:spLocks/>
          </p:cNvSpPr>
          <p:nvPr/>
        </p:nvSpPr>
        <p:spPr bwMode="auto">
          <a:xfrm>
            <a:off x="3622675" y="3935413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046" name="Group 22"/>
          <p:cNvGrpSpPr>
            <a:grpSpLocks/>
          </p:cNvGrpSpPr>
          <p:nvPr/>
        </p:nvGrpSpPr>
        <p:grpSpPr bwMode="auto">
          <a:xfrm>
            <a:off x="7566025" y="2230438"/>
            <a:ext cx="2165350" cy="1828800"/>
            <a:chOff x="3772" y="1296"/>
            <a:chExt cx="1364" cy="1152"/>
          </a:xfrm>
        </p:grpSpPr>
        <p:graphicFrame>
          <p:nvGraphicFramePr>
            <p:cNvPr id="129047" name="Object 23"/>
            <p:cNvGraphicFramePr>
              <a:graphicFrameLocks noChangeAspect="1"/>
            </p:cNvGraphicFramePr>
            <p:nvPr/>
          </p:nvGraphicFramePr>
          <p:xfrm>
            <a:off x="3772" y="1530"/>
            <a:ext cx="102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5" name="BMP 图象" r:id="rId25" imgW="1619476" imgH="1457143" progId="Paint.Picture">
                    <p:embed/>
                  </p:oleObj>
                </mc:Choice>
                <mc:Fallback>
                  <p:oleObj name="BMP 图象" r:id="rId25" imgW="1619476" imgH="145714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1530"/>
                          <a:ext cx="102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8" name="Line 24"/>
            <p:cNvSpPr>
              <a:spLocks noChangeShapeType="1"/>
            </p:cNvSpPr>
            <p:nvPr/>
          </p:nvSpPr>
          <p:spPr bwMode="auto">
            <a:xfrm flipV="1">
              <a:off x="4696" y="129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4744" y="1824"/>
              <a:ext cx="38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9050" name="Object 26"/>
            <p:cNvGraphicFramePr>
              <a:graphicFrameLocks noChangeAspect="1"/>
            </p:cNvGraphicFramePr>
            <p:nvPr/>
          </p:nvGraphicFramePr>
          <p:xfrm>
            <a:off x="4752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6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3828" y="2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2" name="Object 28"/>
            <p:cNvGraphicFramePr>
              <a:graphicFrameLocks noChangeAspect="1"/>
            </p:cNvGraphicFramePr>
            <p:nvPr/>
          </p:nvGraphicFramePr>
          <p:xfrm>
            <a:off x="4984" y="20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8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0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3" name="Object 29"/>
            <p:cNvGraphicFramePr>
              <a:graphicFrameLocks noChangeAspect="1"/>
            </p:cNvGraphicFramePr>
            <p:nvPr/>
          </p:nvGraphicFramePr>
          <p:xfrm>
            <a:off x="4752" y="167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9" name="Equation" r:id="rId33" imgW="215640" imgH="241200" progId="Equation.3">
                    <p:embed/>
                  </p:oleObj>
                </mc:Choice>
                <mc:Fallback>
                  <p:oleObj name="Equation" r:id="rId3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7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7551739" y="2668590"/>
            <a:ext cx="1209675" cy="1331913"/>
            <a:chOff x="3763" y="1572"/>
            <a:chExt cx="762" cy="839"/>
          </a:xfrm>
        </p:grpSpPr>
        <p:grpSp>
          <p:nvGrpSpPr>
            <p:cNvPr id="129055" name="Group 31"/>
            <p:cNvGrpSpPr>
              <a:grpSpLocks/>
            </p:cNvGrpSpPr>
            <p:nvPr/>
          </p:nvGrpSpPr>
          <p:grpSpPr bwMode="auto">
            <a:xfrm>
              <a:off x="3763" y="1572"/>
              <a:ext cx="762" cy="839"/>
              <a:chOff x="3763" y="1572"/>
              <a:chExt cx="762" cy="839"/>
            </a:xfrm>
          </p:grpSpPr>
          <p:sp>
            <p:nvSpPr>
              <p:cNvPr id="129056" name="Oval 32"/>
              <p:cNvSpPr>
                <a:spLocks noChangeArrowheads="1"/>
              </p:cNvSpPr>
              <p:nvPr/>
            </p:nvSpPr>
            <p:spPr bwMode="auto">
              <a:xfrm rot="3995864">
                <a:off x="3817" y="1704"/>
                <a:ext cx="839" cy="576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57" name="Line 33"/>
              <p:cNvSpPr>
                <a:spLocks noChangeShapeType="1"/>
              </p:cNvSpPr>
              <p:nvPr/>
            </p:nvSpPr>
            <p:spPr bwMode="auto">
              <a:xfrm flipH="1">
                <a:off x="3763" y="1999"/>
                <a:ext cx="424" cy="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>
              <a:off x="3936" y="18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9059" name="Object 35"/>
            <p:cNvGraphicFramePr>
              <a:graphicFrameLocks noChangeAspect="1"/>
            </p:cNvGraphicFramePr>
            <p:nvPr/>
          </p:nvGraphicFramePr>
          <p:xfrm>
            <a:off x="4144" y="20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0" name="Equation" r:id="rId35" imgW="203040" imgH="317160" progId="Equation.3">
                    <p:embed/>
                  </p:oleObj>
                </mc:Choice>
                <mc:Fallback>
                  <p:oleObj name="Equation" r:id="rId35" imgW="2030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0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61" name="Object 37"/>
          <p:cNvGraphicFramePr>
            <a:graphicFrameLocks noGrp="1" noChangeAspect="1"/>
          </p:cNvGraphicFramePr>
          <p:nvPr>
            <p:ph idx="1"/>
          </p:nvPr>
        </p:nvGraphicFramePr>
        <p:xfrm>
          <a:off x="2233613" y="1944689"/>
          <a:ext cx="7493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1" name="公式" r:id="rId37" imgW="799920" imgH="304560" progId="Equation.3">
                  <p:embed/>
                </p:oleObj>
              </mc:Choice>
              <mc:Fallback>
                <p:oleObj name="公式" r:id="rId37" imgW="799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944689"/>
                        <a:ext cx="7493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420938" y="616551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  <p:bldP spid="129029" grpId="0" build="p" autoUpdateAnimBg="0" advAuto="0"/>
      <p:bldP spid="129031" grpId="0" build="p" autoUpdateAnimBg="0" advAuto="0"/>
      <p:bldP spid="129032" grpId="0" autoUpdateAnimBg="0"/>
      <p:bldP spid="129034" grpId="0" autoUpdateAnimBg="0"/>
      <p:bldP spid="129036" grpId="0" build="p" autoUpdateAnimBg="0" advAuto="0"/>
      <p:bldP spid="129044" grpId="0" animBg="1"/>
      <p:bldP spid="129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Object 2"/>
          <p:cNvGraphicFramePr>
            <a:graphicFrameLocks noChangeAspect="1"/>
          </p:cNvGraphicFramePr>
          <p:nvPr/>
        </p:nvGraphicFramePr>
        <p:xfrm>
          <a:off x="2667000" y="3505200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公式" r:id="rId3" imgW="3238500" imgH="800100" progId="Equation.3">
                  <p:embed/>
                </p:oleObj>
              </mc:Choice>
              <mc:Fallback>
                <p:oleObj name="公式" r:id="rId3" imgW="3238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238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2667000" y="4610100"/>
          <a:ext cx="480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公式" r:id="rId5" imgW="4800600" imgH="800100" progId="Equation.3">
                  <p:embed/>
                </p:oleObj>
              </mc:Choice>
              <mc:Fallback>
                <p:oleObj name="公式" r:id="rId5" imgW="48006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10100"/>
                        <a:ext cx="4800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534150" y="1017588"/>
            <a:ext cx="3143250" cy="3402012"/>
            <a:chOff x="3120" y="726"/>
            <a:chExt cx="1980" cy="2143"/>
          </a:xfrm>
        </p:grpSpPr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3660" y="226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 flipV="1">
              <a:off x="3660" y="72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H="1">
              <a:off x="3120" y="2262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8" name="Object 8"/>
            <p:cNvGraphicFramePr>
              <a:graphicFrameLocks noChangeAspect="1"/>
            </p:cNvGraphicFramePr>
            <p:nvPr/>
          </p:nvGraphicFramePr>
          <p:xfrm>
            <a:off x="3840" y="2589"/>
            <a:ext cx="144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8" name="公式" r:id="rId7" imgW="457002" imgH="317362" progId="Equation.3">
                    <p:embed/>
                  </p:oleObj>
                </mc:Choice>
                <mc:Fallback>
                  <p:oleObj name="公式" r:id="rId7" imgW="457002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89"/>
                          <a:ext cx="144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9"/>
            <p:cNvGraphicFramePr>
              <a:graphicFrameLocks noChangeAspect="1"/>
            </p:cNvGraphicFramePr>
            <p:nvPr/>
          </p:nvGraphicFramePr>
          <p:xfrm>
            <a:off x="3840" y="1488"/>
            <a:ext cx="90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9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88"/>
                          <a:ext cx="90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0"/>
            <p:cNvGraphicFramePr>
              <a:graphicFrameLocks noChangeAspect="1"/>
            </p:cNvGraphicFramePr>
            <p:nvPr/>
          </p:nvGraphicFramePr>
          <p:xfrm>
            <a:off x="3216" y="2736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0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4924" y="2310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1" name="公式" r:id="rId13" imgW="253780" imgH="317225" progId="Equation.3">
                    <p:embed/>
                  </p:oleObj>
                </mc:Choice>
                <mc:Fallback>
                  <p:oleObj name="公式" r:id="rId13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2310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2"/>
            <p:cNvGraphicFramePr>
              <a:graphicFrameLocks noChangeAspect="1"/>
            </p:cNvGraphicFramePr>
            <p:nvPr/>
          </p:nvGraphicFramePr>
          <p:xfrm>
            <a:off x="3708" y="758"/>
            <a:ext cx="105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2" name="公式" r:id="rId15" imgW="203024" imgH="253780" progId="Equation.3">
                    <p:embed/>
                  </p:oleObj>
                </mc:Choice>
                <mc:Fallback>
                  <p:oleObj name="公式" r:id="rId15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758"/>
                          <a:ext cx="105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13"/>
            <p:cNvGraphicFramePr>
              <a:graphicFrameLocks noChangeAspect="1"/>
            </p:cNvGraphicFramePr>
            <p:nvPr/>
          </p:nvGraphicFramePr>
          <p:xfrm>
            <a:off x="3504" y="2161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3" name="公式" r:id="rId17" imgW="215713" imgH="241091" progId="Equation.3">
                    <p:embed/>
                  </p:oleObj>
                </mc:Choice>
                <mc:Fallback>
                  <p:oleObj name="公式" r:id="rId1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61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3648" y="127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3648" y="2256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3654" y="109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7"/>
            <p:cNvSpPr>
              <a:spLocks noChangeShapeType="1"/>
            </p:cNvSpPr>
            <p:nvPr/>
          </p:nvSpPr>
          <p:spPr bwMode="auto">
            <a:xfrm>
              <a:off x="3654" y="1104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8"/>
            <p:cNvSpPr>
              <a:spLocks noChangeShapeType="1"/>
            </p:cNvSpPr>
            <p:nvPr/>
          </p:nvSpPr>
          <p:spPr bwMode="auto">
            <a:xfrm>
              <a:off x="3666" y="1302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20"/>
            <p:cNvSpPr>
              <a:spLocks noChangeShapeType="1"/>
            </p:cNvSpPr>
            <p:nvPr/>
          </p:nvSpPr>
          <p:spPr bwMode="auto">
            <a:xfrm>
              <a:off x="4272" y="158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21"/>
            <p:cNvSpPr>
              <a:spLocks noChangeShapeType="1"/>
            </p:cNvSpPr>
            <p:nvPr/>
          </p:nvSpPr>
          <p:spPr bwMode="auto">
            <a:xfrm>
              <a:off x="4434" y="148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22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3"/>
            <p:cNvSpPr>
              <a:spLocks noChangeShapeType="1"/>
            </p:cNvSpPr>
            <p:nvPr/>
          </p:nvSpPr>
          <p:spPr bwMode="auto">
            <a:xfrm>
              <a:off x="4146" y="1344"/>
              <a:ext cx="0" cy="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Arc 24"/>
            <p:cNvSpPr>
              <a:spLocks/>
            </p:cNvSpPr>
            <p:nvPr/>
          </p:nvSpPr>
          <p:spPr bwMode="auto">
            <a:xfrm rot="20813578" flipV="1">
              <a:off x="4254" y="2620"/>
              <a:ext cx="192" cy="92"/>
            </a:xfrm>
            <a:custGeom>
              <a:avLst/>
              <a:gdLst>
                <a:gd name="T0" fmla="*/ 0 w 25889"/>
                <a:gd name="T1" fmla="*/ 0 h 21600"/>
                <a:gd name="T2" fmla="*/ 0 w 25889"/>
                <a:gd name="T3" fmla="*/ 0 h 21600"/>
                <a:gd name="T4" fmla="*/ 0 w 258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89"/>
                <a:gd name="T10" fmla="*/ 0 h 21600"/>
                <a:gd name="T11" fmla="*/ 25889 w 258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lnTo>
                    <a:pt x="-1" y="44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Arc 25"/>
            <p:cNvSpPr>
              <a:spLocks/>
            </p:cNvSpPr>
            <p:nvPr/>
          </p:nvSpPr>
          <p:spPr bwMode="auto">
            <a:xfrm rot="19749825" flipV="1">
              <a:off x="4044" y="2476"/>
              <a:ext cx="126" cy="92"/>
            </a:xfrm>
            <a:custGeom>
              <a:avLst/>
              <a:gdLst>
                <a:gd name="T0" fmla="*/ 0 w 16991"/>
                <a:gd name="T1" fmla="*/ 0 h 21587"/>
                <a:gd name="T2" fmla="*/ 0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lnTo>
                    <a:pt x="736" y="-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16" name="Group 26"/>
            <p:cNvGrpSpPr>
              <a:grpSpLocks/>
            </p:cNvGrpSpPr>
            <p:nvPr/>
          </p:nvGrpSpPr>
          <p:grpSpPr bwMode="auto">
            <a:xfrm>
              <a:off x="4040" y="1332"/>
              <a:ext cx="412" cy="426"/>
              <a:chOff x="4014" y="1326"/>
              <a:chExt cx="412" cy="426"/>
            </a:xfrm>
          </p:grpSpPr>
          <p:sp>
            <p:nvSpPr>
              <p:cNvPr id="37922" name="Arc 27"/>
              <p:cNvSpPr>
                <a:spLocks/>
              </p:cNvSpPr>
              <p:nvPr/>
            </p:nvSpPr>
            <p:spPr bwMode="auto">
              <a:xfrm rot="20813578" flipV="1">
                <a:off x="4223" y="1648"/>
                <a:ext cx="203" cy="92"/>
              </a:xfrm>
              <a:custGeom>
                <a:avLst/>
                <a:gdLst>
                  <a:gd name="T0" fmla="*/ 0 w 27420"/>
                  <a:gd name="T1" fmla="*/ 0 h 21600"/>
                  <a:gd name="T2" fmla="*/ 0 w 27420"/>
                  <a:gd name="T3" fmla="*/ 0 h 21600"/>
                  <a:gd name="T4" fmla="*/ 0 w 274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420"/>
                  <a:gd name="T10" fmla="*/ 0 h 21600"/>
                  <a:gd name="T11" fmla="*/ 27420 w 274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420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</a:path>
                  <a:path w="27420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  <a:lnTo>
                      <a:pt x="5820" y="21600"/>
                    </a:lnTo>
                    <a:lnTo>
                      <a:pt x="-1" y="798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28"/>
              <p:cNvSpPr>
                <a:spLocks noChangeShapeType="1"/>
              </p:cNvSpPr>
              <p:nvPr/>
            </p:nvSpPr>
            <p:spPr bwMode="auto">
              <a:xfrm>
                <a:off x="4410" y="14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4" name="AutoShape 29"/>
              <p:cNvSpPr>
                <a:spLocks noChangeArrowheads="1"/>
              </p:cNvSpPr>
              <p:nvPr/>
            </p:nvSpPr>
            <p:spPr bwMode="auto">
              <a:xfrm rot="5351335">
                <a:off x="3984" y="1488"/>
                <a:ext cx="336" cy="192"/>
              </a:xfrm>
              <a:prstGeom prst="parallelogram">
                <a:avLst>
                  <a:gd name="adj" fmla="val 75631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925" name="Arc 30"/>
              <p:cNvSpPr>
                <a:spLocks/>
              </p:cNvSpPr>
              <p:nvPr/>
            </p:nvSpPr>
            <p:spPr bwMode="auto">
              <a:xfrm rot="9220013" flipV="1">
                <a:off x="4036" y="1326"/>
                <a:ext cx="266" cy="77"/>
              </a:xfrm>
              <a:custGeom>
                <a:avLst/>
                <a:gdLst>
                  <a:gd name="T0" fmla="*/ 0 w 19066"/>
                  <a:gd name="T1" fmla="*/ 0 h 17648"/>
                  <a:gd name="T2" fmla="*/ 0 w 19066"/>
                  <a:gd name="T3" fmla="*/ 0 h 17648"/>
                  <a:gd name="T4" fmla="*/ 0 w 19066"/>
                  <a:gd name="T5" fmla="*/ 0 h 17648"/>
                  <a:gd name="T6" fmla="*/ 0 60000 65536"/>
                  <a:gd name="T7" fmla="*/ 0 60000 65536"/>
                  <a:gd name="T8" fmla="*/ 0 60000 65536"/>
                  <a:gd name="T9" fmla="*/ 0 w 19066"/>
                  <a:gd name="T10" fmla="*/ 0 h 17648"/>
                  <a:gd name="T11" fmla="*/ 19066 w 19066"/>
                  <a:gd name="T12" fmla="*/ 17648 h 17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66" h="17648" fill="none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</a:path>
                  <a:path w="19066" h="17648" stroke="0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  <a:lnTo>
                      <a:pt x="0" y="17648"/>
                    </a:lnTo>
                    <a:lnTo>
                      <a:pt x="12454" y="-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6" name="Arc 31"/>
              <p:cNvSpPr>
                <a:spLocks/>
              </p:cNvSpPr>
              <p:nvPr/>
            </p:nvSpPr>
            <p:spPr bwMode="auto">
              <a:xfrm rot="20432313" flipV="1">
                <a:off x="4224" y="1488"/>
                <a:ext cx="197" cy="55"/>
              </a:xfrm>
              <a:custGeom>
                <a:avLst/>
                <a:gdLst>
                  <a:gd name="T0" fmla="*/ 0 w 22172"/>
                  <a:gd name="T1" fmla="*/ 0 h 21600"/>
                  <a:gd name="T2" fmla="*/ 0 w 22172"/>
                  <a:gd name="T3" fmla="*/ 0 h 21600"/>
                  <a:gd name="T4" fmla="*/ 0 w 22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72"/>
                  <a:gd name="T10" fmla="*/ 0 h 21600"/>
                  <a:gd name="T11" fmla="*/ 22172 w 22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72" h="21600" fill="none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</a:path>
                  <a:path w="22172" h="21600" stroke="0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  <a:lnTo>
                      <a:pt x="572" y="21600"/>
                    </a:lnTo>
                    <a:lnTo>
                      <a:pt x="-1" y="7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7" name="Line 32"/>
              <p:cNvSpPr>
                <a:spLocks noChangeShapeType="1"/>
              </p:cNvSpPr>
              <p:nvPr/>
            </p:nvSpPr>
            <p:spPr bwMode="auto">
              <a:xfrm>
                <a:off x="4104" y="1338"/>
                <a:ext cx="312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Arc 33"/>
              <p:cNvSpPr>
                <a:spLocks/>
              </p:cNvSpPr>
              <p:nvPr/>
            </p:nvSpPr>
            <p:spPr bwMode="auto">
              <a:xfrm rot="19749825" flipV="1">
                <a:off x="4014" y="1494"/>
                <a:ext cx="126" cy="92"/>
              </a:xfrm>
              <a:custGeom>
                <a:avLst/>
                <a:gdLst>
                  <a:gd name="T0" fmla="*/ 0 w 16991"/>
                  <a:gd name="T1" fmla="*/ 0 h 21587"/>
                  <a:gd name="T2" fmla="*/ 0 w 16991"/>
                  <a:gd name="T3" fmla="*/ 0 h 21587"/>
                  <a:gd name="T4" fmla="*/ 0 w 16991"/>
                  <a:gd name="T5" fmla="*/ 0 h 21587"/>
                  <a:gd name="T6" fmla="*/ 0 60000 65536"/>
                  <a:gd name="T7" fmla="*/ 0 60000 65536"/>
                  <a:gd name="T8" fmla="*/ 0 60000 65536"/>
                  <a:gd name="T9" fmla="*/ 0 w 16991"/>
                  <a:gd name="T10" fmla="*/ 0 h 21587"/>
                  <a:gd name="T11" fmla="*/ 16991 w 16991"/>
                  <a:gd name="T12" fmla="*/ 21587 h 21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91" h="21587" fill="none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</a:path>
                  <a:path w="16991" h="21587" stroke="0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  <a:lnTo>
                      <a:pt x="0" y="21587"/>
                    </a:lnTo>
                    <a:lnTo>
                      <a:pt x="736" y="-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17" name="Object 34"/>
            <p:cNvGraphicFramePr>
              <a:graphicFrameLocks noChangeAspect="1"/>
            </p:cNvGraphicFramePr>
            <p:nvPr/>
          </p:nvGraphicFramePr>
          <p:xfrm>
            <a:off x="4459" y="1509"/>
            <a:ext cx="15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4" name="公式" r:id="rId20" imgW="304800" imgH="276351" progId="Equation.3">
                    <p:embed/>
                  </p:oleObj>
                </mc:Choice>
                <mc:Fallback>
                  <p:oleObj name="公式" r:id="rId20" imgW="304800" imgH="2763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1509"/>
                          <a:ext cx="15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35"/>
            <p:cNvGraphicFramePr>
              <a:graphicFrameLocks noChangeAspect="1"/>
            </p:cNvGraphicFramePr>
            <p:nvPr/>
          </p:nvGraphicFramePr>
          <p:xfrm>
            <a:off x="4272" y="1253"/>
            <a:ext cx="15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5" name="公式" r:id="rId22" imgW="304800" imgH="247677" progId="Equation.3">
                    <p:embed/>
                  </p:oleObj>
                </mc:Choice>
                <mc:Fallback>
                  <p:oleObj name="公式" r:id="rId22" imgW="304800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253"/>
                          <a:ext cx="155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Line 36"/>
            <p:cNvSpPr>
              <a:spLocks noChangeShapeType="1"/>
            </p:cNvSpPr>
            <p:nvPr/>
          </p:nvSpPr>
          <p:spPr bwMode="auto">
            <a:xfrm flipV="1">
              <a:off x="3888" y="240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0" name="Object 37"/>
            <p:cNvGraphicFramePr>
              <a:graphicFrameLocks noChangeAspect="1"/>
            </p:cNvGraphicFramePr>
            <p:nvPr/>
          </p:nvGraphicFramePr>
          <p:xfrm>
            <a:off x="4140" y="1110"/>
            <a:ext cx="192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6" name="公式" r:id="rId24" imgW="533579" imgH="247677" progId="Equation.3">
                    <p:embed/>
                  </p:oleObj>
                </mc:Choice>
                <mc:Fallback>
                  <p:oleObj name="公式" r:id="rId24" imgW="533579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110"/>
                          <a:ext cx="192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1" name="Arc 38"/>
            <p:cNvSpPr>
              <a:spLocks/>
            </p:cNvSpPr>
            <p:nvPr/>
          </p:nvSpPr>
          <p:spPr bwMode="auto">
            <a:xfrm rot="20831360" flipH="1">
              <a:off x="4078" y="1179"/>
              <a:ext cx="144" cy="202"/>
            </a:xfrm>
            <a:custGeom>
              <a:avLst/>
              <a:gdLst>
                <a:gd name="T0" fmla="*/ 0 w 21600"/>
                <a:gd name="T1" fmla="*/ 0 h 18151"/>
                <a:gd name="T2" fmla="*/ 0 w 21600"/>
                <a:gd name="T3" fmla="*/ 0 h 18151"/>
                <a:gd name="T4" fmla="*/ 0 w 21600"/>
                <a:gd name="T5" fmla="*/ 0 h 18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51"/>
                <a:gd name="T11" fmla="*/ 21600 w 21600"/>
                <a:gd name="T12" fmla="*/ 18151 h 18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lnTo>
                    <a:pt x="11709" y="-1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3" name="Text Box 39"/>
          <p:cNvSpPr txBox="1">
            <a:spLocks noChangeArrowheads="1"/>
          </p:cNvSpPr>
          <p:nvPr/>
        </p:nvSpPr>
        <p:spPr bwMode="auto">
          <a:xfrm>
            <a:off x="2438400" y="1143000"/>
            <a:ext cx="381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　如图，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柱坐标系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中的体积元素为</a:t>
            </a:r>
          </a:p>
        </p:txBody>
      </p:sp>
      <p:graphicFrame>
        <p:nvGraphicFramePr>
          <p:cNvPr id="317480" name="Object 40"/>
          <p:cNvGraphicFramePr>
            <a:graphicFrameLocks noChangeAspect="1"/>
          </p:cNvGraphicFramePr>
          <p:nvPr/>
        </p:nvGraphicFramePr>
        <p:xfrm>
          <a:off x="3200400" y="2451100"/>
          <a:ext cx="200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公式" r:id="rId26" imgW="2006600" imgH="368300" progId="Equation.3">
                  <p:embed/>
                </p:oleObj>
              </mc:Choice>
              <mc:Fallback>
                <p:oleObj name="公式" r:id="rId26" imgW="2006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51100"/>
                        <a:ext cx="200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5854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>
            <p:extLst/>
          </p:nvPr>
        </p:nvGraphicFramePr>
        <p:xfrm>
          <a:off x="1626566" y="3835164"/>
          <a:ext cx="4032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公式" r:id="rId3" imgW="1625600" imgH="381000" progId="Equation.3">
                  <p:embed/>
                </p:oleObj>
              </mc:Choice>
              <mc:Fallback>
                <p:oleObj name="公式" r:id="rId3" imgW="1625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66" y="3835164"/>
                        <a:ext cx="4032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/>
          </p:nvPr>
        </p:nvGraphicFramePr>
        <p:xfrm>
          <a:off x="1703113" y="4893015"/>
          <a:ext cx="57610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公式" r:id="rId5" imgW="2425700" imgH="406400" progId="Equation.3">
                  <p:embed/>
                </p:oleObj>
              </mc:Choice>
              <mc:Fallback>
                <p:oleObj name="公式" r:id="rId5" imgW="2425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113" y="4893015"/>
                        <a:ext cx="5761037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1413917" y="674667"/>
            <a:ext cx="879252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　　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柱坐标系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中的三重积分计算也是化为三次积分进行计算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化为三次积分时，积分限的确定是根据在积分区域     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中的             变化范围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来确定的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>
            <p:extLst/>
          </p:nvPr>
        </p:nvGraphicFramePr>
        <p:xfrm>
          <a:off x="3355680" y="1526562"/>
          <a:ext cx="10080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name="公式" r:id="rId8" imgW="393529" imgH="203112" progId="Equation.3">
                  <p:embed/>
                </p:oleObj>
              </mc:Choice>
              <mc:Fallback>
                <p:oleObj name="公式" r:id="rId8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680" y="1526562"/>
                        <a:ext cx="10080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1" name="Object 7"/>
          <p:cNvGraphicFramePr>
            <a:graphicFrameLocks noChangeAspect="1"/>
          </p:cNvGraphicFramePr>
          <p:nvPr>
            <p:extLst/>
          </p:nvPr>
        </p:nvGraphicFramePr>
        <p:xfrm>
          <a:off x="1962523" y="1540758"/>
          <a:ext cx="4222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公式" r:id="rId10" imgW="164885" imgH="164885" progId="Equation.3">
                  <p:embed/>
                </p:oleObj>
              </mc:Choice>
              <mc:Fallback>
                <p:oleObj name="公式" r:id="rId1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523" y="1540758"/>
                        <a:ext cx="4222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33626" y="2079377"/>
            <a:ext cx="8856618" cy="954107"/>
            <a:chOff x="1480457" y="2088518"/>
            <a:chExt cx="8856618" cy="954107"/>
          </a:xfrm>
        </p:grpSpPr>
        <p:sp>
          <p:nvSpPr>
            <p:cNvPr id="318470" name="Text Box 6"/>
            <p:cNvSpPr txBox="1">
              <a:spLocks noChangeArrowheads="1"/>
            </p:cNvSpPr>
            <p:nvPr/>
          </p:nvSpPr>
          <p:spPr bwMode="auto">
            <a:xfrm>
              <a:off x="1480457" y="2088518"/>
              <a:ext cx="885661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　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(1)(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投影法或先一后二法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积分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区域      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在</a:t>
              </a:r>
              <a:r>
                <a:rPr lang="en-US" altLang="zh-CN" b="1" i="1" dirty="0" err="1">
                  <a:solidFill>
                    <a:schemeClr val="tx1"/>
                  </a:solidFill>
                  <a:ea typeface="宋体" panose="02010600030101010101" pitchFamily="2" charset="-122"/>
                </a:rPr>
                <a:t>xOy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平面上的投影区域为</a:t>
              </a:r>
              <a:r>
                <a:rPr lang="en-US" altLang="zh-CN" b="1" i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用极坐标表示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),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且      可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表示为</a:t>
              </a:r>
            </a:p>
          </p:txBody>
        </p:sp>
        <p:graphicFrame>
          <p:nvGraphicFramePr>
            <p:cNvPr id="3184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509501" y="2137723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2" name="公式" r:id="rId12" imgW="164885" imgH="164885" progId="Equation.3">
                    <p:embed/>
                  </p:oleObj>
                </mc:Choice>
                <mc:Fallback>
                  <p:oleObj name="公式" r:id="rId12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9501" y="2137723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6944783" y="2565571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Equation" r:id="rId13" imgW="164885" imgH="164885" progId="Equation.DSMT4">
                    <p:embed/>
                  </p:oleObj>
                </mc:Choice>
                <mc:Fallback>
                  <p:oleObj name="Equation" r:id="rId13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4783" y="2565571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4" name="Object 10"/>
          <p:cNvGraphicFramePr>
            <a:graphicFrameLocks noChangeAspect="1"/>
          </p:cNvGraphicFramePr>
          <p:nvPr>
            <p:extLst/>
          </p:nvPr>
        </p:nvGraphicFramePr>
        <p:xfrm>
          <a:off x="1413917" y="3131697"/>
          <a:ext cx="74707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14" imgW="2920680" imgH="228600" progId="Equation.DSMT4">
                  <p:embed/>
                </p:oleObj>
              </mc:Choice>
              <mc:Fallback>
                <p:oleObj name="Equation" r:id="rId14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917" y="3131697"/>
                        <a:ext cx="74707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9043262" y="3407908"/>
            <a:ext cx="2587625" cy="2736850"/>
            <a:chOff x="3904" y="2171"/>
            <a:chExt cx="1630" cy="1724"/>
          </a:xfrm>
        </p:grpSpPr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Equation" r:id="rId18" imgW="126720" imgH="126720" progId="Equation.DSMT4">
                    <p:embed/>
                  </p:oleObj>
                </mc:Choice>
                <mc:Fallback>
                  <p:oleObj name="Equation" r:id="rId18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10338324" y="5546815"/>
            <a:ext cx="751226" cy="642350"/>
            <a:chOff x="4692" y="3466"/>
            <a:chExt cx="559" cy="475"/>
          </a:xfrm>
        </p:grpSpPr>
        <p:graphicFrame>
          <p:nvGraphicFramePr>
            <p:cNvPr id="26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4836" y="3664"/>
            <a:ext cx="41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8" name="Equation" r:id="rId22" imgW="164880" imgH="164880" progId="Equation.DSMT4">
                    <p:embed/>
                  </p:oleObj>
                </mc:Choice>
                <mc:Fallback>
                  <p:oleObj name="Equation" r:id="rId2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664"/>
                          <a:ext cx="415" cy="27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692" y="3466"/>
              <a:ext cx="382" cy="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H="1" flipV="1">
            <a:off x="9380362" y="3586299"/>
            <a:ext cx="14775" cy="181074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810500" y="4735513"/>
          <a:ext cx="1595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9" name="Equation" r:id="rId24" imgW="901440" imgH="228600" progId="Equation.DSMT4">
                  <p:embed/>
                </p:oleObj>
              </mc:Choice>
              <mc:Fallback>
                <p:oleObj name="Equation" r:id="rId24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10500" y="4735513"/>
                        <a:ext cx="159543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7804150" y="3865563"/>
          <a:ext cx="16176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0" name="Equation" r:id="rId26" imgW="914400" imgH="228600" progId="Equation.DSMT4">
                  <p:embed/>
                </p:oleObj>
              </mc:Choice>
              <mc:Fallback>
                <p:oleObj name="Equation" r:id="rId26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804150" y="3865563"/>
                        <a:ext cx="1617663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674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>
            <p:extLst/>
          </p:nvPr>
        </p:nvGraphicFramePr>
        <p:xfrm>
          <a:off x="1804035" y="3226885"/>
          <a:ext cx="4032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6" name="公式" r:id="rId3" imgW="1625600" imgH="381000" progId="Equation.3">
                  <p:embed/>
                </p:oleObj>
              </mc:Choice>
              <mc:Fallback>
                <p:oleObj name="公式" r:id="rId3" imgW="1625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035" y="3226885"/>
                        <a:ext cx="4032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/>
          </p:nvPr>
        </p:nvGraphicFramePr>
        <p:xfrm>
          <a:off x="2235608" y="4171447"/>
          <a:ext cx="52784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608" y="4171447"/>
                        <a:ext cx="52784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>
            <a:graphicFrameLocks noChangeAspect="1"/>
          </p:cNvGraphicFramePr>
          <p:nvPr>
            <p:extLst/>
          </p:nvPr>
        </p:nvGraphicFramePr>
        <p:xfrm>
          <a:off x="2922588" y="2406650"/>
          <a:ext cx="58150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" name="Equation" r:id="rId7" imgW="2273040" imgH="228600" progId="Equation.DSMT4">
                  <p:embed/>
                </p:oleObj>
              </mc:Choice>
              <mc:Fallback>
                <p:oleObj name="Equation" r:id="rId7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406650"/>
                        <a:ext cx="58150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23211" y="772744"/>
            <a:ext cx="9455892" cy="1384995"/>
            <a:chOff x="939638" y="-88104"/>
            <a:chExt cx="9455892" cy="1384995"/>
          </a:xfrm>
        </p:grpSpPr>
        <p:graphicFrame>
          <p:nvGraphicFramePr>
            <p:cNvPr id="3184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68743" y="367323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9" name="公式" r:id="rId9" imgW="164885" imgH="164885" progId="Equation.3">
                    <p:embed/>
                  </p:oleObj>
                </mc:Choice>
                <mc:Fallback>
                  <p:oleObj name="公式" r:id="rId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8743" y="367323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194332" y="-75031"/>
            <a:ext cx="42227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0" name="Equation" r:id="rId11" imgW="164885" imgH="164885" progId="Equation.DSMT4">
                    <p:embed/>
                  </p:oleObj>
                </mc:Choice>
                <mc:Fallback>
                  <p:oleObj name="Equation" r:id="rId1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4332" y="-75031"/>
                          <a:ext cx="42227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1467299" y="380581"/>
            <a:ext cx="1455289" cy="44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1" name="Equation" r:id="rId12" imgW="583920" imgH="177480" progId="Equation.DSMT4">
                    <p:embed/>
                  </p:oleObj>
                </mc:Choice>
                <mc:Fallback>
                  <p:oleObj name="Equation" r:id="rId12" imgW="5839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67299" y="380581"/>
                          <a:ext cx="1455289" cy="4429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4085793" y="360142"/>
            <a:ext cx="1578066" cy="548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2"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5793" y="360142"/>
                          <a:ext cx="1578066" cy="548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9506853" y="360142"/>
            <a:ext cx="473167" cy="53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3"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506853" y="360142"/>
                          <a:ext cx="473167" cy="532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32"/>
            <p:cNvGrpSpPr/>
            <p:nvPr/>
          </p:nvGrpSpPr>
          <p:grpSpPr>
            <a:xfrm>
              <a:off x="939638" y="-88104"/>
              <a:ext cx="9455892" cy="1384995"/>
              <a:chOff x="1960666" y="-538708"/>
              <a:chExt cx="8856618" cy="1384995"/>
            </a:xfrm>
          </p:grpSpPr>
          <p:sp>
            <p:nvSpPr>
              <p:cNvPr id="318470" name="Text Box 6"/>
              <p:cNvSpPr txBox="1">
                <a:spLocks noChangeArrowheads="1"/>
              </p:cNvSpPr>
              <p:nvPr/>
            </p:nvSpPr>
            <p:spPr bwMode="auto">
              <a:xfrm>
                <a:off x="1960666" y="-538708"/>
                <a:ext cx="8856618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8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8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8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　　</a:t>
                </a:r>
                <a:r>
                  <a:rPr lang="en-US" altLang="zh-CN" b="1" dirty="0" smtClean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(2) (</a:t>
                </a:r>
                <a:r>
                  <a:rPr lang="zh-CN" altLang="en-US" b="1" dirty="0" smtClean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截面法或先二后一法</a:t>
                </a:r>
                <a:r>
                  <a:rPr lang="en-US" altLang="zh-CN" b="1" dirty="0" smtClean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积分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区域      中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b="1" i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z  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的变化范围是                  ，每个                  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与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     水平截出一个区域      </a:t>
                </a:r>
                <a:r>
                  <a:rPr lang="en-US" altLang="zh-CN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用极坐标表示</a:t>
                </a:r>
                <a:r>
                  <a:rPr lang="en-US" altLang="zh-CN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且        可表示为</a:t>
                </a:r>
              </a:p>
            </p:txBody>
          </p:sp>
          <p:graphicFrame>
            <p:nvGraphicFramePr>
              <p:cNvPr id="14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141221" y="332285"/>
              <a:ext cx="422275" cy="420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74" name="Equation" r:id="rId19" imgW="164885" imgH="164885" progId="Equation.DSMT4">
                      <p:embed/>
                    </p:oleObj>
                  </mc:Choice>
                  <mc:Fallback>
                    <p:oleObj name="Equation" r:id="rId19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1221" y="332285"/>
                            <a:ext cx="422275" cy="420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9059224" y="3158526"/>
            <a:ext cx="2587625" cy="2736850"/>
            <a:chOff x="3904" y="2171"/>
            <a:chExt cx="1630" cy="1724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922" y="2469"/>
              <a:ext cx="1271" cy="22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04" y="2581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" name="Object 22"/>
            <p:cNvGraphicFramePr>
              <a:graphicFrameLocks noChangeAspect="1"/>
            </p:cNvGraphicFramePr>
            <p:nvPr/>
          </p:nvGraphicFramePr>
          <p:xfrm>
            <a:off x="4121" y="3660"/>
            <a:ext cx="2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5" name="Equation" r:id="rId20" imgW="126720" imgH="139680" progId="Equation.DSMT4">
                    <p:embed/>
                  </p:oleObj>
                </mc:Choice>
                <mc:Fallback>
                  <p:oleObj name="Equation" r:id="rId2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660"/>
                          <a:ext cx="2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3"/>
            <p:cNvGraphicFramePr>
              <a:graphicFrameLocks noChangeAspect="1"/>
            </p:cNvGraphicFramePr>
            <p:nvPr/>
          </p:nvGraphicFramePr>
          <p:xfrm>
            <a:off x="4581" y="2171"/>
            <a:ext cx="21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6" name="Equation" r:id="rId22" imgW="126720" imgH="126720" progId="Equation.DSMT4">
                    <p:embed/>
                  </p:oleObj>
                </mc:Choice>
                <mc:Fallback>
                  <p:oleObj name="Equation" r:id="rId22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171"/>
                          <a:ext cx="21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5298" y="3424"/>
            <a:ext cx="2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7" name="Equation" r:id="rId24" imgW="139680" imgH="164880" progId="Equation.DSMT4">
                    <p:embed/>
                  </p:oleObj>
                </mc:Choice>
                <mc:Fallback>
                  <p:oleObj name="Equation" r:id="rId24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" y="3424"/>
                          <a:ext cx="2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3922" y="3298"/>
              <a:ext cx="127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552" y="3405"/>
              <a:ext cx="8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3904" y="3424"/>
              <a:ext cx="649" cy="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572" y="2564"/>
              <a:ext cx="626" cy="841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 flipH="1">
              <a:off x="3936" y="2576"/>
              <a:ext cx="645" cy="832"/>
            </a:xfrm>
            <a:custGeom>
              <a:avLst/>
              <a:gdLst>
                <a:gd name="T0" fmla="*/ 0 w 626"/>
                <a:gd name="T1" fmla="*/ 841 h 841"/>
                <a:gd name="T2" fmla="*/ 165 w 626"/>
                <a:gd name="T3" fmla="*/ 795 h 841"/>
                <a:gd name="T4" fmla="*/ 348 w 626"/>
                <a:gd name="T5" fmla="*/ 658 h 841"/>
                <a:gd name="T6" fmla="*/ 439 w 626"/>
                <a:gd name="T7" fmla="*/ 558 h 841"/>
                <a:gd name="T8" fmla="*/ 549 w 626"/>
                <a:gd name="T9" fmla="*/ 366 h 841"/>
                <a:gd name="T10" fmla="*/ 595 w 626"/>
                <a:gd name="T11" fmla="*/ 219 h 841"/>
                <a:gd name="T12" fmla="*/ 622 w 626"/>
                <a:gd name="T13" fmla="*/ 55 h 841"/>
                <a:gd name="T14" fmla="*/ 622 w 626"/>
                <a:gd name="T15" fmla="*/ 0 h 8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6"/>
                <a:gd name="T25" fmla="*/ 0 h 841"/>
                <a:gd name="T26" fmla="*/ 626 w 626"/>
                <a:gd name="T27" fmla="*/ 841 h 8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6" h="841">
                  <a:moveTo>
                    <a:pt x="0" y="841"/>
                  </a:moveTo>
                  <a:cubicBezTo>
                    <a:pt x="53" y="833"/>
                    <a:pt x="107" y="826"/>
                    <a:pt x="165" y="795"/>
                  </a:cubicBezTo>
                  <a:cubicBezTo>
                    <a:pt x="223" y="764"/>
                    <a:pt x="302" y="698"/>
                    <a:pt x="348" y="658"/>
                  </a:cubicBezTo>
                  <a:cubicBezTo>
                    <a:pt x="394" y="618"/>
                    <a:pt x="406" y="607"/>
                    <a:pt x="439" y="558"/>
                  </a:cubicBezTo>
                  <a:cubicBezTo>
                    <a:pt x="472" y="509"/>
                    <a:pt x="523" y="422"/>
                    <a:pt x="549" y="366"/>
                  </a:cubicBezTo>
                  <a:cubicBezTo>
                    <a:pt x="575" y="310"/>
                    <a:pt x="583" y="271"/>
                    <a:pt x="595" y="219"/>
                  </a:cubicBezTo>
                  <a:cubicBezTo>
                    <a:pt x="607" y="167"/>
                    <a:pt x="618" y="91"/>
                    <a:pt x="622" y="55"/>
                  </a:cubicBezTo>
                  <a:cubicBezTo>
                    <a:pt x="626" y="19"/>
                    <a:pt x="623" y="6"/>
                    <a:pt x="622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5193" y="2576"/>
              <a:ext cx="5" cy="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 flipV="1">
              <a:off x="4562" y="2209"/>
              <a:ext cx="0" cy="1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H="1">
            <a:off x="8737600" y="3809401"/>
            <a:ext cx="1" cy="13081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8317862" y="4791128"/>
          <a:ext cx="5905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8" name="Equation" r:id="rId26" imgW="241200" imgH="164880" progId="Equation.DSMT4">
                  <p:embed/>
                </p:oleObj>
              </mc:Choice>
              <mc:Fallback>
                <p:oleObj name="Equation" r:id="rId26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17862" y="4791128"/>
                        <a:ext cx="5905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8360055" y="3404435"/>
          <a:ext cx="538358" cy="47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Equation" r:id="rId28" imgW="228600" imgH="203040" progId="Equation.DSMT4">
                  <p:embed/>
                </p:oleObj>
              </mc:Choice>
              <mc:Fallback>
                <p:oleObj name="Equation" r:id="rId28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360055" y="3404435"/>
                        <a:ext cx="538358" cy="47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8682182" y="4425643"/>
            <a:ext cx="912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8210200" y="4262240"/>
          <a:ext cx="283210" cy="34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30" imgW="114120" imgH="139680" progId="Equation.DSMT4">
                  <p:embed/>
                </p:oleObj>
              </mc:Choice>
              <mc:Fallback>
                <p:oleObj name="Equation" r:id="rId30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210200" y="4262240"/>
                        <a:ext cx="283210" cy="346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9303159" y="4219027"/>
            <a:ext cx="1617156" cy="4286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10772960" y="4143458"/>
          <a:ext cx="868334" cy="5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name="Equation" r:id="rId32" imgW="393480" imgH="228600" progId="Equation.DSMT4">
                  <p:embed/>
                </p:oleObj>
              </mc:Choice>
              <mc:Fallback>
                <p:oleObj name="Equation" r:id="rId32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72960" y="4143458"/>
                        <a:ext cx="868334" cy="5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9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-250825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15"/>
          <p:cNvSpPr>
            <a:spLocks noChangeArrowheads="1"/>
          </p:cNvSpPr>
          <p:nvPr/>
        </p:nvSpPr>
        <p:spPr bwMode="auto">
          <a:xfrm>
            <a:off x="1524001" y="3915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17"/>
          <p:cNvSpPr>
            <a:spLocks noChangeArrowheads="1"/>
          </p:cNvSpPr>
          <p:nvPr/>
        </p:nvSpPr>
        <p:spPr bwMode="auto">
          <a:xfrm>
            <a:off x="-250825" y="3792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765" name="Group 125"/>
          <p:cNvGrpSpPr>
            <a:grpSpLocks/>
          </p:cNvGrpSpPr>
          <p:nvPr/>
        </p:nvGrpSpPr>
        <p:grpSpPr bwMode="auto">
          <a:xfrm>
            <a:off x="775576" y="413739"/>
            <a:ext cx="9872661" cy="1249364"/>
            <a:chOff x="51" y="49"/>
            <a:chExt cx="6219" cy="787"/>
          </a:xfrm>
        </p:grpSpPr>
        <p:sp>
          <p:nvSpPr>
            <p:cNvPr id="22601" name="Rectangle 6"/>
            <p:cNvSpPr>
              <a:spLocks noChangeArrowheads="1"/>
            </p:cNvSpPr>
            <p:nvPr/>
          </p:nvSpPr>
          <p:spPr bwMode="auto">
            <a:xfrm>
              <a:off x="336" y="135"/>
              <a:ext cx="47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 smtClean="0">
                  <a:latin typeface="+mn-ea"/>
                  <a:ea typeface="+mn-ea"/>
                </a:rPr>
                <a:t> </a:t>
              </a:r>
              <a:r>
                <a:rPr lang="zh-CN" altLang="en-US" sz="2800" b="1" dirty="0" smtClean="0">
                  <a:latin typeface="+mn-ea"/>
                  <a:ea typeface="+mn-ea"/>
                </a:rPr>
                <a:t>计算三重积分         </a:t>
              </a:r>
              <a:r>
                <a:rPr lang="en-US" altLang="zh-CN" sz="2800" b="1" dirty="0">
                  <a:latin typeface="+mn-ea"/>
                  <a:ea typeface="+mn-ea"/>
                </a:rPr>
                <a:t>.</a:t>
              </a:r>
              <a:r>
                <a:rPr lang="zh-CN" altLang="en-US" sz="2800" b="1" dirty="0">
                  <a:latin typeface="+mn-ea"/>
                  <a:ea typeface="+mn-ea"/>
                </a:rPr>
                <a:t>其中  是由锥面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2602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200" y="118"/>
            <a:ext cx="970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6" name="Equation" r:id="rId3" imgW="761760" imgH="380880" progId="Equation.DSMT4">
                    <p:embed/>
                  </p:oleObj>
                </mc:Choice>
                <mc:Fallback>
                  <p:oleObj name="Equation" r:id="rId3" imgW="7617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8"/>
                          <a:ext cx="970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737" y="176"/>
            <a:ext cx="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7" name="Equation" r:id="rId5" imgW="164885" imgH="164885" progId="Equation.DSMT4">
                    <p:embed/>
                  </p:oleObj>
                </mc:Choice>
                <mc:Fallback>
                  <p:oleObj name="Equation" r:id="rId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76"/>
                          <a:ext cx="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921" y="49"/>
            <a:ext cx="1349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8" name="Equation" r:id="rId7" imgW="1053643" imgH="406224" progId="Equation.DSMT4">
                    <p:embed/>
                  </p:oleObj>
                </mc:Choice>
                <mc:Fallback>
                  <p:oleObj name="Equation" r:id="rId7" imgW="105364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49"/>
                          <a:ext cx="1349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5" name="Rectangle 13"/>
            <p:cNvSpPr>
              <a:spLocks noChangeArrowheads="1"/>
            </p:cNvSpPr>
            <p:nvPr/>
          </p:nvSpPr>
          <p:spPr bwMode="auto">
            <a:xfrm>
              <a:off x="51" y="506"/>
              <a:ext cx="46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+mn-ea"/>
                  <a:ea typeface="+mn-ea"/>
                </a:rPr>
                <a:t>与平面                 所围成的闭</a:t>
              </a:r>
              <a:r>
                <a:rPr lang="zh-CN" altLang="en-US" sz="2800" b="1" dirty="0" smtClean="0">
                  <a:latin typeface="+mn-ea"/>
                  <a:ea typeface="+mn-ea"/>
                </a:rPr>
                <a:t>区域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r>
                <a:rPr lang="zh-CN" altLang="en-US" sz="2800" dirty="0" smtClean="0">
                  <a:latin typeface="+mn-ea"/>
                  <a:ea typeface="+mn-ea"/>
                </a:rPr>
                <a:t> 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2260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896" y="516"/>
            <a:ext cx="60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99" name="Equation" r:id="rId9" imgW="368140" imgH="177723" progId="Equation.DSMT4">
                    <p:embed/>
                  </p:oleObj>
                </mc:Choice>
                <mc:Fallback>
                  <p:oleObj name="Equation" r:id="rId9" imgW="36814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516"/>
                          <a:ext cx="60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1512" y="538"/>
            <a:ext cx="131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0" name="Equation" r:id="rId11" imgW="926698" imgH="203112" progId="Equation.DSMT4">
                    <p:embed/>
                  </p:oleObj>
                </mc:Choice>
                <mc:Fallback>
                  <p:oleObj name="Equation" r:id="rId11" imgW="92669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538"/>
                          <a:ext cx="131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Rectangle 20"/>
          <p:cNvSpPr>
            <a:spLocks noChangeArrowheads="1"/>
          </p:cNvSpPr>
          <p:nvPr/>
        </p:nvSpPr>
        <p:spPr bwMode="auto">
          <a:xfrm>
            <a:off x="-250825" y="3792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Rectangle 26"/>
          <p:cNvSpPr>
            <a:spLocks noChangeArrowheads="1"/>
          </p:cNvSpPr>
          <p:nvPr/>
        </p:nvSpPr>
        <p:spPr bwMode="auto">
          <a:xfrm>
            <a:off x="-250825" y="3682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58" name="Rectangle 118"/>
          <p:cNvSpPr>
            <a:spLocks noChangeArrowheads="1"/>
          </p:cNvSpPr>
          <p:nvPr/>
        </p:nvSpPr>
        <p:spPr bwMode="auto">
          <a:xfrm>
            <a:off x="747326" y="4523791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1" dirty="0">
                <a:latin typeface="+mn-ea"/>
                <a:ea typeface="+mn-ea"/>
              </a:rPr>
              <a:t>利用</a:t>
            </a:r>
            <a:r>
              <a:rPr lang="zh-CN" altLang="en-US" sz="2800" b="1" dirty="0" smtClean="0">
                <a:latin typeface="+mn-ea"/>
                <a:ea typeface="+mn-ea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截面法</a:t>
            </a:r>
            <a:r>
              <a:rPr lang="en-US" altLang="zh-CN" sz="2800" b="1" dirty="0" smtClean="0">
                <a:latin typeface="+mn-ea"/>
                <a:ea typeface="+mn-ea"/>
              </a:rPr>
              <a:t>”</a:t>
            </a:r>
            <a:r>
              <a:rPr lang="zh-CN" altLang="en-US" sz="2800" b="1" dirty="0" smtClean="0">
                <a:latin typeface="+mn-ea"/>
                <a:ea typeface="+mn-ea"/>
              </a:rPr>
              <a:t>计算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112800" name="Group 160"/>
          <p:cNvGrpSpPr>
            <a:grpSpLocks/>
          </p:cNvGrpSpPr>
          <p:nvPr/>
        </p:nvGrpSpPr>
        <p:grpSpPr bwMode="auto">
          <a:xfrm>
            <a:off x="775576" y="4996367"/>
            <a:ext cx="6415088" cy="557213"/>
            <a:chOff x="340" y="3756"/>
            <a:chExt cx="4041" cy="351"/>
          </a:xfrm>
        </p:grpSpPr>
        <p:sp>
          <p:nvSpPr>
            <p:cNvPr id="22599" name="Rectangle 119"/>
            <p:cNvSpPr>
              <a:spLocks noChangeArrowheads="1"/>
            </p:cNvSpPr>
            <p:nvPr/>
          </p:nvSpPr>
          <p:spPr bwMode="auto">
            <a:xfrm>
              <a:off x="340" y="375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由于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600" name="Object 120"/>
            <p:cNvGraphicFramePr>
              <a:graphicFrameLocks noChangeAspect="1"/>
            </p:cNvGraphicFramePr>
            <p:nvPr>
              <p:extLst/>
            </p:nvPr>
          </p:nvGraphicFramePr>
          <p:xfrm>
            <a:off x="870" y="3769"/>
            <a:ext cx="35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1" name="Equation" r:id="rId13" imgW="2540000" imgH="228600" progId="Equation.DSMT4">
                    <p:embed/>
                  </p:oleObj>
                </mc:Choice>
                <mc:Fallback>
                  <p:oleObj name="Equation" r:id="rId13" imgW="2540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3769"/>
                          <a:ext cx="35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70" name="Group 130"/>
          <p:cNvGrpSpPr>
            <a:grpSpLocks/>
          </p:cNvGrpSpPr>
          <p:nvPr/>
        </p:nvGrpSpPr>
        <p:grpSpPr bwMode="auto">
          <a:xfrm>
            <a:off x="8940473" y="1796975"/>
            <a:ext cx="3032125" cy="2447925"/>
            <a:chOff x="672" y="472"/>
            <a:chExt cx="1284" cy="1292"/>
          </a:xfrm>
        </p:grpSpPr>
        <p:grpSp>
          <p:nvGrpSpPr>
            <p:cNvPr id="22571" name="Group 131"/>
            <p:cNvGrpSpPr>
              <a:grpSpLocks/>
            </p:cNvGrpSpPr>
            <p:nvPr/>
          </p:nvGrpSpPr>
          <p:grpSpPr bwMode="auto">
            <a:xfrm>
              <a:off x="816" y="1248"/>
              <a:ext cx="768" cy="336"/>
              <a:chOff x="2400" y="1968"/>
              <a:chExt cx="768" cy="336"/>
            </a:xfrm>
          </p:grpSpPr>
          <p:sp>
            <p:nvSpPr>
              <p:cNvPr id="22596" name="Oval 132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7" name="Rectangle 133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768" cy="19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98" name="Oval 134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72" name="Oval 135"/>
            <p:cNvSpPr>
              <a:spLocks noChangeArrowheads="1"/>
            </p:cNvSpPr>
            <p:nvPr/>
          </p:nvSpPr>
          <p:spPr bwMode="auto">
            <a:xfrm>
              <a:off x="816" y="624"/>
              <a:ext cx="768" cy="28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3" name="Line 136"/>
            <p:cNvSpPr>
              <a:spLocks noChangeShapeType="1"/>
            </p:cNvSpPr>
            <p:nvPr/>
          </p:nvSpPr>
          <p:spPr bwMode="auto">
            <a:xfrm>
              <a:off x="816" y="768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Oval 137" descr="浅色上对角线"/>
            <p:cNvSpPr>
              <a:spLocks noChangeArrowheads="1"/>
            </p:cNvSpPr>
            <p:nvPr/>
          </p:nvSpPr>
          <p:spPr bwMode="auto">
            <a:xfrm>
              <a:off x="1008" y="1008"/>
              <a:ext cx="384" cy="144"/>
            </a:xfrm>
            <a:prstGeom prst="ellipse">
              <a:avLst/>
            </a:prstGeom>
            <a:pattFill prst="ltUpDiag">
              <a:fgClr>
                <a:srgbClr val="B2B2B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5" name="Line 138"/>
            <p:cNvSpPr>
              <a:spLocks noChangeShapeType="1"/>
            </p:cNvSpPr>
            <p:nvPr/>
          </p:nvSpPr>
          <p:spPr bwMode="auto">
            <a:xfrm flipV="1">
              <a:off x="1056" y="624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139"/>
            <p:cNvSpPr>
              <a:spLocks noChangeShapeType="1"/>
            </p:cNvSpPr>
            <p:nvPr/>
          </p:nvSpPr>
          <p:spPr bwMode="auto">
            <a:xfrm flipV="1">
              <a:off x="1200" y="48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140"/>
            <p:cNvSpPr>
              <a:spLocks noChangeShapeType="1"/>
            </p:cNvSpPr>
            <p:nvPr/>
          </p:nvSpPr>
          <p:spPr bwMode="auto">
            <a:xfrm>
              <a:off x="1200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141"/>
            <p:cNvSpPr>
              <a:spLocks noChangeShapeType="1"/>
            </p:cNvSpPr>
            <p:nvPr/>
          </p:nvSpPr>
          <p:spPr bwMode="auto">
            <a:xfrm>
              <a:off x="816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142"/>
            <p:cNvSpPr>
              <a:spLocks noChangeShapeType="1"/>
            </p:cNvSpPr>
            <p:nvPr/>
          </p:nvSpPr>
          <p:spPr bwMode="auto">
            <a:xfrm flipH="1">
              <a:off x="1200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143"/>
            <p:cNvSpPr>
              <a:spLocks noChangeShapeType="1"/>
            </p:cNvSpPr>
            <p:nvPr/>
          </p:nvSpPr>
          <p:spPr bwMode="auto">
            <a:xfrm>
              <a:off x="1056" y="912"/>
              <a:ext cx="1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144"/>
            <p:cNvSpPr>
              <a:spLocks noChangeShapeType="1"/>
            </p:cNvSpPr>
            <p:nvPr/>
          </p:nvSpPr>
          <p:spPr bwMode="auto">
            <a:xfrm flipH="1">
              <a:off x="1200" y="624"/>
              <a:ext cx="144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45"/>
            <p:cNvSpPr>
              <a:spLocks noChangeShapeType="1"/>
            </p:cNvSpPr>
            <p:nvPr/>
          </p:nvSpPr>
          <p:spPr bwMode="auto">
            <a:xfrm>
              <a:off x="1200" y="14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46"/>
            <p:cNvSpPr>
              <a:spLocks noChangeShapeType="1"/>
            </p:cNvSpPr>
            <p:nvPr/>
          </p:nvSpPr>
          <p:spPr bwMode="auto">
            <a:xfrm flipH="1">
              <a:off x="864" y="1440"/>
              <a:ext cx="33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147"/>
            <p:cNvSpPr>
              <a:spLocks noChangeShapeType="1"/>
            </p:cNvSpPr>
            <p:nvPr/>
          </p:nvSpPr>
          <p:spPr bwMode="auto">
            <a:xfrm>
              <a:off x="1584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148"/>
            <p:cNvSpPr>
              <a:spLocks noChangeShapeType="1"/>
            </p:cNvSpPr>
            <p:nvPr/>
          </p:nvSpPr>
          <p:spPr bwMode="auto">
            <a:xfrm>
              <a:off x="816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149"/>
            <p:cNvSpPr>
              <a:spLocks noChangeShapeType="1"/>
            </p:cNvSpPr>
            <p:nvPr/>
          </p:nvSpPr>
          <p:spPr bwMode="auto">
            <a:xfrm flipH="1">
              <a:off x="672" y="144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87" name="Object 150"/>
            <p:cNvGraphicFramePr>
              <a:graphicFrameLocks noChangeAspect="1"/>
            </p:cNvGraphicFramePr>
            <p:nvPr/>
          </p:nvGraphicFramePr>
          <p:xfrm>
            <a:off x="856" y="1676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2" name="公式" r:id="rId15" imgW="139700" imgH="139700" progId="Equation.3">
                    <p:embed/>
                  </p:oleObj>
                </mc:Choice>
                <mc:Fallback>
                  <p:oleObj name="公式" r:id="rId1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676"/>
                          <a:ext cx="88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8" name="Object 151"/>
            <p:cNvGraphicFramePr>
              <a:graphicFrameLocks noChangeAspect="1"/>
            </p:cNvGraphicFramePr>
            <p:nvPr/>
          </p:nvGraphicFramePr>
          <p:xfrm>
            <a:off x="1868" y="1436"/>
            <a:ext cx="8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3"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436"/>
                          <a:ext cx="8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9" name="Object 152"/>
            <p:cNvGraphicFramePr>
              <a:graphicFrameLocks noChangeAspect="1"/>
            </p:cNvGraphicFramePr>
            <p:nvPr/>
          </p:nvGraphicFramePr>
          <p:xfrm>
            <a:off x="1104" y="472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4" name="公式" r:id="rId19" imgW="114201" imgH="139579" progId="Equation.3">
                    <p:embed/>
                  </p:oleObj>
                </mc:Choice>
                <mc:Fallback>
                  <p:oleObj name="公式" r:id="rId19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72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153"/>
            <p:cNvGraphicFramePr>
              <a:graphicFrameLocks noChangeAspect="1"/>
            </p:cNvGraphicFramePr>
            <p:nvPr/>
          </p:nvGraphicFramePr>
          <p:xfrm>
            <a:off x="1196" y="143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5" name="公式" r:id="rId21" imgW="126835" imgH="139518" progId="Equation.3">
                    <p:embed/>
                  </p:oleObj>
                </mc:Choice>
                <mc:Fallback>
                  <p:oleObj name="公式" r:id="rId21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43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1" name="Object 154"/>
            <p:cNvGraphicFramePr>
              <a:graphicFrameLocks noChangeAspect="1"/>
            </p:cNvGraphicFramePr>
            <p:nvPr/>
          </p:nvGraphicFramePr>
          <p:xfrm>
            <a:off x="1568" y="1436"/>
            <a:ext cx="10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6" name="公式" r:id="rId23" imgW="164885" imgH="164885" progId="Equation.3">
                    <p:embed/>
                  </p:oleObj>
                </mc:Choice>
                <mc:Fallback>
                  <p:oleObj name="公式" r:id="rId23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436"/>
                          <a:ext cx="104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2" name="Object 155"/>
            <p:cNvGraphicFramePr>
              <a:graphicFrameLocks noChangeAspect="1"/>
            </p:cNvGraphicFramePr>
            <p:nvPr/>
          </p:nvGraphicFramePr>
          <p:xfrm>
            <a:off x="993" y="1580"/>
            <a:ext cx="103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7" name="公式" r:id="rId25" imgW="164885" imgH="164885" progId="Equation.3">
                    <p:embed/>
                  </p:oleObj>
                </mc:Choice>
                <mc:Fallback>
                  <p:oleObj name="公式" r:id="rId25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580"/>
                          <a:ext cx="103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3" name="Object 156"/>
            <p:cNvGraphicFramePr>
              <a:graphicFrameLocks noChangeAspect="1"/>
            </p:cNvGraphicFramePr>
            <p:nvPr/>
          </p:nvGraphicFramePr>
          <p:xfrm>
            <a:off x="1101" y="664"/>
            <a:ext cx="79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8" name="公式" r:id="rId27" imgW="126725" imgH="177415" progId="Equation.3">
                    <p:embed/>
                  </p:oleObj>
                </mc:Choice>
                <mc:Fallback>
                  <p:oleObj name="公式" r:id="rId2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664"/>
                          <a:ext cx="79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4" name="Line 157"/>
            <p:cNvSpPr>
              <a:spLocks noChangeShapeType="1"/>
            </p:cNvSpPr>
            <p:nvPr/>
          </p:nvSpPr>
          <p:spPr bwMode="auto">
            <a:xfrm>
              <a:off x="1296" y="110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95" name="Object 158"/>
            <p:cNvGraphicFramePr>
              <a:graphicFrameLocks noChangeAspect="1"/>
            </p:cNvGraphicFramePr>
            <p:nvPr/>
          </p:nvGraphicFramePr>
          <p:xfrm>
            <a:off x="1628" y="1049"/>
            <a:ext cx="12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9" name="公式" r:id="rId29" imgW="203112" imgH="228501" progId="Equation.3">
                    <p:embed/>
                  </p:oleObj>
                </mc:Choice>
                <mc:Fallback>
                  <p:oleObj name="公式" r:id="rId29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49"/>
                          <a:ext cx="12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01" name="Group 161"/>
          <p:cNvGrpSpPr>
            <a:grpSpLocks/>
          </p:cNvGrpSpPr>
          <p:nvPr/>
        </p:nvGrpSpPr>
        <p:grpSpPr bwMode="auto">
          <a:xfrm>
            <a:off x="8940473" y="1800764"/>
            <a:ext cx="3032125" cy="2447925"/>
            <a:chOff x="672" y="472"/>
            <a:chExt cx="1284" cy="1292"/>
          </a:xfrm>
        </p:grpSpPr>
        <p:grpSp>
          <p:nvGrpSpPr>
            <p:cNvPr id="22543" name="Group 162"/>
            <p:cNvGrpSpPr>
              <a:grpSpLocks/>
            </p:cNvGrpSpPr>
            <p:nvPr/>
          </p:nvGrpSpPr>
          <p:grpSpPr bwMode="auto">
            <a:xfrm>
              <a:off x="816" y="1248"/>
              <a:ext cx="768" cy="336"/>
              <a:chOff x="2400" y="1968"/>
              <a:chExt cx="768" cy="336"/>
            </a:xfrm>
          </p:grpSpPr>
          <p:sp>
            <p:nvSpPr>
              <p:cNvPr id="22568" name="Oval 163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69" name="Rectangle 164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768" cy="19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70" name="Oval 165"/>
              <p:cNvSpPr>
                <a:spLocks noChangeArrowheads="1"/>
              </p:cNvSpPr>
              <p:nvPr/>
            </p:nvSpPr>
            <p:spPr bwMode="auto">
              <a:xfrm>
                <a:off x="2400" y="2016"/>
                <a:ext cx="768" cy="288"/>
              </a:xfrm>
              <a:prstGeom prst="ellipse">
                <a:avLst/>
              </a:prstGeom>
              <a:solidFill>
                <a:srgbClr val="3366FF"/>
              </a:solidFill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544" name="Oval 166"/>
            <p:cNvSpPr>
              <a:spLocks noChangeArrowheads="1"/>
            </p:cNvSpPr>
            <p:nvPr/>
          </p:nvSpPr>
          <p:spPr bwMode="auto">
            <a:xfrm>
              <a:off x="816" y="624"/>
              <a:ext cx="768" cy="28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5" name="Line 167"/>
            <p:cNvSpPr>
              <a:spLocks noChangeShapeType="1"/>
            </p:cNvSpPr>
            <p:nvPr/>
          </p:nvSpPr>
          <p:spPr bwMode="auto">
            <a:xfrm>
              <a:off x="816" y="768"/>
              <a:ext cx="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Oval 168" descr="浅色上对角线"/>
            <p:cNvSpPr>
              <a:spLocks noChangeArrowheads="1"/>
            </p:cNvSpPr>
            <p:nvPr/>
          </p:nvSpPr>
          <p:spPr bwMode="auto">
            <a:xfrm>
              <a:off x="1008" y="1008"/>
              <a:ext cx="384" cy="144"/>
            </a:xfrm>
            <a:prstGeom prst="ellipse">
              <a:avLst/>
            </a:prstGeom>
            <a:pattFill prst="ltUpDiag">
              <a:fgClr>
                <a:srgbClr val="B2B2B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Line 169"/>
            <p:cNvSpPr>
              <a:spLocks noChangeShapeType="1"/>
            </p:cNvSpPr>
            <p:nvPr/>
          </p:nvSpPr>
          <p:spPr bwMode="auto">
            <a:xfrm flipV="1">
              <a:off x="1056" y="624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70"/>
            <p:cNvSpPr>
              <a:spLocks noChangeShapeType="1"/>
            </p:cNvSpPr>
            <p:nvPr/>
          </p:nvSpPr>
          <p:spPr bwMode="auto">
            <a:xfrm flipV="1">
              <a:off x="1200" y="48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171"/>
            <p:cNvSpPr>
              <a:spLocks noChangeShapeType="1"/>
            </p:cNvSpPr>
            <p:nvPr/>
          </p:nvSpPr>
          <p:spPr bwMode="auto">
            <a:xfrm>
              <a:off x="1200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72"/>
            <p:cNvSpPr>
              <a:spLocks noChangeShapeType="1"/>
            </p:cNvSpPr>
            <p:nvPr/>
          </p:nvSpPr>
          <p:spPr bwMode="auto">
            <a:xfrm>
              <a:off x="816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173"/>
            <p:cNvSpPr>
              <a:spLocks noChangeShapeType="1"/>
            </p:cNvSpPr>
            <p:nvPr/>
          </p:nvSpPr>
          <p:spPr bwMode="auto">
            <a:xfrm flipH="1">
              <a:off x="1200" y="768"/>
              <a:ext cx="384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174"/>
            <p:cNvSpPr>
              <a:spLocks noChangeShapeType="1"/>
            </p:cNvSpPr>
            <p:nvPr/>
          </p:nvSpPr>
          <p:spPr bwMode="auto">
            <a:xfrm>
              <a:off x="1056" y="912"/>
              <a:ext cx="144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75"/>
            <p:cNvSpPr>
              <a:spLocks noChangeShapeType="1"/>
            </p:cNvSpPr>
            <p:nvPr/>
          </p:nvSpPr>
          <p:spPr bwMode="auto">
            <a:xfrm flipH="1">
              <a:off x="1200" y="624"/>
              <a:ext cx="144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76"/>
            <p:cNvSpPr>
              <a:spLocks noChangeShapeType="1"/>
            </p:cNvSpPr>
            <p:nvPr/>
          </p:nvSpPr>
          <p:spPr bwMode="auto">
            <a:xfrm>
              <a:off x="1200" y="14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7"/>
            <p:cNvSpPr>
              <a:spLocks noChangeShapeType="1"/>
            </p:cNvSpPr>
            <p:nvPr/>
          </p:nvSpPr>
          <p:spPr bwMode="auto">
            <a:xfrm flipH="1">
              <a:off x="864" y="1440"/>
              <a:ext cx="33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78"/>
            <p:cNvSpPr>
              <a:spLocks noChangeShapeType="1"/>
            </p:cNvSpPr>
            <p:nvPr/>
          </p:nvSpPr>
          <p:spPr bwMode="auto">
            <a:xfrm>
              <a:off x="1584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79"/>
            <p:cNvSpPr>
              <a:spLocks noChangeShapeType="1"/>
            </p:cNvSpPr>
            <p:nvPr/>
          </p:nvSpPr>
          <p:spPr bwMode="auto">
            <a:xfrm>
              <a:off x="816" y="768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180"/>
            <p:cNvSpPr>
              <a:spLocks noChangeShapeType="1"/>
            </p:cNvSpPr>
            <p:nvPr/>
          </p:nvSpPr>
          <p:spPr bwMode="auto">
            <a:xfrm flipH="1">
              <a:off x="672" y="1440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9" name="Object 181"/>
            <p:cNvGraphicFramePr>
              <a:graphicFrameLocks noChangeAspect="1"/>
            </p:cNvGraphicFramePr>
            <p:nvPr/>
          </p:nvGraphicFramePr>
          <p:xfrm>
            <a:off x="856" y="1676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0" name="公式" r:id="rId31" imgW="139700" imgH="139700" progId="Equation.3">
                    <p:embed/>
                  </p:oleObj>
                </mc:Choice>
                <mc:Fallback>
                  <p:oleObj name="公式" r:id="rId3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676"/>
                          <a:ext cx="88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0" name="Object 182"/>
            <p:cNvGraphicFramePr>
              <a:graphicFrameLocks noChangeAspect="1"/>
            </p:cNvGraphicFramePr>
            <p:nvPr/>
          </p:nvGraphicFramePr>
          <p:xfrm>
            <a:off x="1868" y="1436"/>
            <a:ext cx="88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1" name="公式" r:id="rId33" imgW="139579" imgH="164957" progId="Equation.3">
                    <p:embed/>
                  </p:oleObj>
                </mc:Choice>
                <mc:Fallback>
                  <p:oleObj name="公式" r:id="rId3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436"/>
                          <a:ext cx="88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183"/>
            <p:cNvGraphicFramePr>
              <a:graphicFrameLocks noChangeAspect="1"/>
            </p:cNvGraphicFramePr>
            <p:nvPr/>
          </p:nvGraphicFramePr>
          <p:xfrm>
            <a:off x="1104" y="472"/>
            <a:ext cx="72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2" name="公式" r:id="rId34" imgW="114201" imgH="139579" progId="Equation.3">
                    <p:embed/>
                  </p:oleObj>
                </mc:Choice>
                <mc:Fallback>
                  <p:oleObj name="公式" r:id="rId34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72"/>
                          <a:ext cx="72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2" name="Object 184"/>
            <p:cNvGraphicFramePr>
              <a:graphicFrameLocks noChangeAspect="1"/>
            </p:cNvGraphicFramePr>
            <p:nvPr/>
          </p:nvGraphicFramePr>
          <p:xfrm>
            <a:off x="1196" y="1436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3" name="公式" r:id="rId35" imgW="126835" imgH="139518" progId="Equation.3">
                    <p:embed/>
                  </p:oleObj>
                </mc:Choice>
                <mc:Fallback>
                  <p:oleObj name="公式" r:id="rId3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436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3" name="Object 185"/>
            <p:cNvGraphicFramePr>
              <a:graphicFrameLocks noChangeAspect="1"/>
            </p:cNvGraphicFramePr>
            <p:nvPr/>
          </p:nvGraphicFramePr>
          <p:xfrm>
            <a:off x="1568" y="1436"/>
            <a:ext cx="104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4" name="公式" r:id="rId36" imgW="164885" imgH="164885" progId="Equation.3">
                    <p:embed/>
                  </p:oleObj>
                </mc:Choice>
                <mc:Fallback>
                  <p:oleObj name="公式" r:id="rId36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436"/>
                          <a:ext cx="104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4" name="Object 186"/>
            <p:cNvGraphicFramePr>
              <a:graphicFrameLocks noChangeAspect="1"/>
            </p:cNvGraphicFramePr>
            <p:nvPr/>
          </p:nvGraphicFramePr>
          <p:xfrm>
            <a:off x="993" y="1580"/>
            <a:ext cx="103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5" name="公式" r:id="rId37" imgW="164885" imgH="164885" progId="Equation.3">
                    <p:embed/>
                  </p:oleObj>
                </mc:Choice>
                <mc:Fallback>
                  <p:oleObj name="公式" r:id="rId37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580"/>
                          <a:ext cx="103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187"/>
            <p:cNvGraphicFramePr>
              <a:graphicFrameLocks noChangeAspect="1"/>
            </p:cNvGraphicFramePr>
            <p:nvPr/>
          </p:nvGraphicFramePr>
          <p:xfrm>
            <a:off x="1101" y="664"/>
            <a:ext cx="79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6" name="公式" r:id="rId38" imgW="126725" imgH="177415" progId="Equation.3">
                    <p:embed/>
                  </p:oleObj>
                </mc:Choice>
                <mc:Fallback>
                  <p:oleObj name="公式" r:id="rId3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" y="664"/>
                          <a:ext cx="79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Line 188"/>
            <p:cNvSpPr>
              <a:spLocks noChangeShapeType="1"/>
            </p:cNvSpPr>
            <p:nvPr/>
          </p:nvSpPr>
          <p:spPr bwMode="auto">
            <a:xfrm>
              <a:off x="1296" y="110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67" name="Object 189"/>
            <p:cNvGraphicFramePr>
              <a:graphicFrameLocks noChangeAspect="1"/>
            </p:cNvGraphicFramePr>
            <p:nvPr/>
          </p:nvGraphicFramePr>
          <p:xfrm>
            <a:off x="1628" y="1049"/>
            <a:ext cx="12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7" name="公式" r:id="rId39" imgW="203112" imgH="228501" progId="Equation.3">
                    <p:embed/>
                  </p:oleObj>
                </mc:Choice>
                <mc:Fallback>
                  <p:oleObj name="公式" r:id="rId39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49"/>
                          <a:ext cx="128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30" name="Group 190"/>
          <p:cNvGrpSpPr>
            <a:grpSpLocks/>
          </p:cNvGrpSpPr>
          <p:nvPr/>
        </p:nvGrpSpPr>
        <p:grpSpPr bwMode="auto">
          <a:xfrm>
            <a:off x="7380741" y="4828029"/>
            <a:ext cx="4176715" cy="865189"/>
            <a:chOff x="340" y="146"/>
            <a:chExt cx="2631" cy="545"/>
          </a:xfrm>
        </p:grpSpPr>
        <p:sp>
          <p:nvSpPr>
            <p:cNvPr id="22541" name="Rectangle 191"/>
            <p:cNvSpPr>
              <a:spLocks noChangeArrowheads="1"/>
            </p:cNvSpPr>
            <p:nvPr/>
          </p:nvSpPr>
          <p:spPr bwMode="auto">
            <a:xfrm>
              <a:off x="340" y="234"/>
              <a:ext cx="26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/>
                <a:t>其中     </a:t>
              </a:r>
              <a:r>
                <a:rPr lang="zh-CN" altLang="en-US" sz="2400" b="1" dirty="0" smtClean="0"/>
                <a:t>                        </a:t>
              </a:r>
              <a:r>
                <a:rPr lang="zh-CN" altLang="en-US" sz="2400" b="1" dirty="0"/>
                <a:t>，</a:t>
              </a:r>
              <a:r>
                <a:rPr lang="zh-CN" altLang="en-US" sz="2800" b="1" dirty="0"/>
                <a:t>故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22542" name="Object 192"/>
            <p:cNvGraphicFramePr>
              <a:graphicFrameLocks noChangeAspect="1"/>
            </p:cNvGraphicFramePr>
            <p:nvPr>
              <p:extLst/>
            </p:nvPr>
          </p:nvGraphicFramePr>
          <p:xfrm>
            <a:off x="818" y="146"/>
            <a:ext cx="1649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8" name="Equation" r:id="rId41" imgW="1422400" imgH="419100" progId="Equation.DSMT4">
                    <p:embed/>
                  </p:oleObj>
                </mc:Choice>
                <mc:Fallback>
                  <p:oleObj name="Equation" r:id="rId41" imgW="1422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46"/>
                          <a:ext cx="1649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36"/>
          <p:cNvGrpSpPr>
            <a:grpSpLocks/>
          </p:cNvGrpSpPr>
          <p:nvPr/>
        </p:nvGrpSpPr>
        <p:grpSpPr bwMode="auto">
          <a:xfrm>
            <a:off x="932740" y="5594579"/>
            <a:ext cx="3884643" cy="977670"/>
            <a:chOff x="657" y="642"/>
            <a:chExt cx="2148" cy="477"/>
          </a:xfrm>
        </p:grpSpPr>
        <p:graphicFrame>
          <p:nvGraphicFramePr>
            <p:cNvPr id="8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57" y="669"/>
            <a:ext cx="9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9" name="Equation" r:id="rId43" imgW="761669" imgH="380835" progId="Equation.DSMT4">
                    <p:embed/>
                  </p:oleObj>
                </mc:Choice>
                <mc:Fallback>
                  <p:oleObj name="Equation" r:id="rId43" imgW="761669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669"/>
                          <a:ext cx="93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588" y="642"/>
            <a:ext cx="121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0" name="Equation" r:id="rId45" imgW="1016000" imgH="431800" progId="Equation.DSMT4">
                    <p:embed/>
                  </p:oleObj>
                </mc:Choice>
                <mc:Fallback>
                  <p:oleObj name="Equation" r:id="rId45" imgW="1016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642"/>
                          <a:ext cx="121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" name="Object 11"/>
          <p:cNvGraphicFramePr>
            <a:graphicFrameLocks noChangeAspect="1"/>
          </p:cNvGraphicFramePr>
          <p:nvPr>
            <p:extLst/>
          </p:nvPr>
        </p:nvGraphicFramePr>
        <p:xfrm>
          <a:off x="4816073" y="5551636"/>
          <a:ext cx="2564668" cy="91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" name="Equation" r:id="rId47" imgW="1168400" imgH="419100" progId="Equation.DSMT4">
                  <p:embed/>
                </p:oleObj>
              </mc:Choice>
              <mc:Fallback>
                <p:oleObj name="Equation" r:id="rId47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073" y="5551636"/>
                        <a:ext cx="2564668" cy="915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3"/>
          <p:cNvGraphicFramePr>
            <a:graphicFrameLocks noChangeAspect="1"/>
          </p:cNvGraphicFramePr>
          <p:nvPr>
            <p:extLst/>
          </p:nvPr>
        </p:nvGraphicFramePr>
        <p:xfrm>
          <a:off x="7380741" y="5551636"/>
          <a:ext cx="2040502" cy="90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" name="Equation" r:id="rId49" imgW="939800" imgH="419100" progId="Equation.DSMT4">
                  <p:embed/>
                </p:oleObj>
              </mc:Choice>
              <mc:Fallback>
                <p:oleObj name="Equation" r:id="rId49" imgW="93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741" y="5551636"/>
                        <a:ext cx="2040502" cy="90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5"/>
          <p:cNvGraphicFramePr>
            <a:graphicFrameLocks noChangeAspect="1"/>
          </p:cNvGraphicFramePr>
          <p:nvPr>
            <p:extLst/>
          </p:nvPr>
        </p:nvGraphicFramePr>
        <p:xfrm>
          <a:off x="9372600" y="5595938"/>
          <a:ext cx="14636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" name="Equation" r:id="rId51" imgW="736560" imgH="406080" progId="Equation.DSMT4">
                  <p:embed/>
                </p:oleObj>
              </mc:Choice>
              <mc:Fallback>
                <p:oleObj name="Equation" r:id="rId51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5595938"/>
                        <a:ext cx="14636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17"/>
          <p:cNvSpPr>
            <a:spLocks noChangeArrowheads="1"/>
          </p:cNvSpPr>
          <p:nvPr/>
        </p:nvSpPr>
        <p:spPr bwMode="auto">
          <a:xfrm>
            <a:off x="761306" y="1689496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解法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1" dirty="0" smtClean="0">
                <a:latin typeface="+mn-ea"/>
                <a:ea typeface="+mn-ea"/>
              </a:rPr>
              <a:t>利用“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投影法</a:t>
            </a:r>
            <a:r>
              <a:rPr lang="zh-CN" altLang="en-US" sz="2800" b="1" dirty="0" smtClean="0">
                <a:latin typeface="+mn-ea"/>
                <a:ea typeface="+mn-ea"/>
              </a:rPr>
              <a:t>”计算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pSp>
        <p:nvGrpSpPr>
          <p:cNvPr id="87" name="Group 37"/>
          <p:cNvGrpSpPr>
            <a:grpSpLocks/>
          </p:cNvGrpSpPr>
          <p:nvPr/>
        </p:nvGrpSpPr>
        <p:grpSpPr bwMode="auto">
          <a:xfrm>
            <a:off x="930185" y="2204013"/>
            <a:ext cx="7551739" cy="828677"/>
            <a:chOff x="347" y="1918"/>
            <a:chExt cx="4757" cy="522"/>
          </a:xfrm>
        </p:grpSpPr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347" y="2003"/>
              <a:ext cx="1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在柱面坐标下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8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1841" y="1918"/>
            <a:ext cx="3263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" name="Equation" r:id="rId53" imgW="2565400" imgH="406400" progId="Equation.DSMT4">
                    <p:embed/>
                  </p:oleObj>
                </mc:Choice>
                <mc:Fallback>
                  <p:oleObj name="Equation" r:id="rId53" imgW="25654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1918"/>
                          <a:ext cx="3263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Group 35"/>
          <p:cNvGrpSpPr>
            <a:grpSpLocks/>
          </p:cNvGrpSpPr>
          <p:nvPr/>
        </p:nvGrpSpPr>
        <p:grpSpPr bwMode="auto">
          <a:xfrm>
            <a:off x="904558" y="3063652"/>
            <a:ext cx="2206606" cy="760414"/>
            <a:chOff x="385" y="2547"/>
            <a:chExt cx="1258" cy="479"/>
          </a:xfrm>
        </p:grpSpPr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385" y="2547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92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818" y="2558"/>
            <a:ext cx="82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5" name="Equation" r:id="rId55" imgW="761669" imgH="380835" progId="Equation.DSMT4">
                    <p:embed/>
                  </p:oleObj>
                </mc:Choice>
                <mc:Fallback>
                  <p:oleObj name="Equation" r:id="rId55" imgW="761669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2558"/>
                          <a:ext cx="825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80943"/>
              </p:ext>
            </p:extLst>
          </p:nvPr>
        </p:nvGraphicFramePr>
        <p:xfrm>
          <a:off x="3053972" y="3029639"/>
          <a:ext cx="3038100" cy="82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" name="Equation" r:id="rId57" imgW="1447172" imgH="393529" progId="Equation.DSMT4">
                  <p:embed/>
                </p:oleObj>
              </mc:Choice>
              <mc:Fallback>
                <p:oleObj name="Equation" r:id="rId57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972" y="3029639"/>
                        <a:ext cx="3038100" cy="828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6"/>
          <p:cNvGraphicFramePr>
            <a:graphicFrameLocks noChangeAspect="1"/>
          </p:cNvGraphicFramePr>
          <p:nvPr>
            <p:extLst/>
          </p:nvPr>
        </p:nvGraphicFramePr>
        <p:xfrm>
          <a:off x="3252077" y="3744162"/>
          <a:ext cx="3208777" cy="8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7" name="Equation" r:id="rId59" imgW="1638300" imgH="419100" progId="Equation.DSMT4">
                  <p:embed/>
                </p:oleObj>
              </mc:Choice>
              <mc:Fallback>
                <p:oleObj name="Equation" r:id="rId59" imgW="1638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077" y="3744162"/>
                        <a:ext cx="3208777" cy="82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30"/>
          <p:cNvGraphicFramePr>
            <a:graphicFrameLocks noChangeAspect="1"/>
          </p:cNvGraphicFramePr>
          <p:nvPr>
            <p:extLst/>
          </p:nvPr>
        </p:nvGraphicFramePr>
        <p:xfrm>
          <a:off x="6415309" y="3744162"/>
          <a:ext cx="1550709" cy="86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8" name="Equation" r:id="rId61" imgW="736560" imgH="406080" progId="Equation.DSMT4">
                  <p:embed/>
                </p:oleObj>
              </mc:Choice>
              <mc:Fallback>
                <p:oleObj name="Equation" r:id="rId61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309" y="3744162"/>
                        <a:ext cx="1550709" cy="86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1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8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5016"/>
              </p:ext>
            </p:extLst>
          </p:nvPr>
        </p:nvGraphicFramePr>
        <p:xfrm>
          <a:off x="1413165" y="926879"/>
          <a:ext cx="9132915" cy="146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Document" r:id="rId3" imgW="9615106" imgH="1488211" progId="Word.Document.8">
                  <p:embed/>
                </p:oleObj>
              </mc:Choice>
              <mc:Fallback>
                <p:oleObj name="Document" r:id="rId3" imgW="9615106" imgH="1488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165" y="926879"/>
                        <a:ext cx="9132915" cy="146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395899" y="310341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96073"/>
              </p:ext>
            </p:extLst>
          </p:nvPr>
        </p:nvGraphicFramePr>
        <p:xfrm>
          <a:off x="2560781" y="2823912"/>
          <a:ext cx="3422007" cy="15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Document" r:id="rId6" imgW="3127553" imgH="1475333" progId="Word.Document.8">
                  <p:embed/>
                </p:oleObj>
              </mc:Choice>
              <mc:Fallback>
                <p:oleObj name="Document" r:id="rId6" imgW="3127553" imgH="1475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781" y="2823912"/>
                        <a:ext cx="3422007" cy="15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3" name="Object 5"/>
          <p:cNvGraphicFramePr>
            <a:graphicFrameLocks noChangeAspect="1"/>
          </p:cNvGraphicFramePr>
          <p:nvPr>
            <p:extLst/>
          </p:nvPr>
        </p:nvGraphicFramePr>
        <p:xfrm>
          <a:off x="2560781" y="4673889"/>
          <a:ext cx="1989026" cy="11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公式" r:id="rId8" imgW="1879600" imgH="1117600" progId="Equation.3">
                  <p:embed/>
                </p:oleObj>
              </mc:Choice>
              <mc:Fallback>
                <p:oleObj name="公式" r:id="rId8" imgW="18796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781" y="4673889"/>
                        <a:ext cx="1989026" cy="118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>
            <p:extLst/>
          </p:nvPr>
        </p:nvGraphicFramePr>
        <p:xfrm>
          <a:off x="4956702" y="5008635"/>
          <a:ext cx="3090480" cy="51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公式" r:id="rId10" imgW="2755900" imgH="457200" progId="Equation.3">
                  <p:embed/>
                </p:oleObj>
              </mc:Choice>
              <mc:Fallback>
                <p:oleObj name="公式" r:id="rId10" imgW="275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702" y="5008635"/>
                        <a:ext cx="3090480" cy="51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5785129" y="326804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知交线为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95899" y="979054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08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4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93759"/>
              </p:ext>
            </p:extLst>
          </p:nvPr>
        </p:nvGraphicFramePr>
        <p:xfrm>
          <a:off x="2525714" y="4380559"/>
          <a:ext cx="41179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公式" r:id="rId3" imgW="3987800" imgH="850900" progId="Equation.3">
                  <p:embed/>
                </p:oleObj>
              </mc:Choice>
              <mc:Fallback>
                <p:oleObj name="公式" r:id="rId3" imgW="39878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4380559"/>
                        <a:ext cx="41179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17960"/>
              </p:ext>
            </p:extLst>
          </p:nvPr>
        </p:nvGraphicFramePr>
        <p:xfrm>
          <a:off x="6643689" y="4438502"/>
          <a:ext cx="923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公式" r:id="rId5" imgW="1016000" imgH="838200" progId="Equation.3">
                  <p:embed/>
                </p:oleObj>
              </mc:Choice>
              <mc:Fallback>
                <p:oleObj name="公式" r:id="rId5" imgW="1016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9" y="4438502"/>
                        <a:ext cx="9239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525714" y="1066801"/>
          <a:ext cx="56276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公式" r:id="rId7" imgW="5626100" imgH="431800" progId="Equation.3">
                  <p:embed/>
                </p:oleObj>
              </mc:Choice>
              <mc:Fallback>
                <p:oleObj name="公式" r:id="rId7" imgW="562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066801"/>
                        <a:ext cx="56276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34858"/>
              </p:ext>
            </p:extLst>
          </p:nvPr>
        </p:nvGraphicFramePr>
        <p:xfrm>
          <a:off x="2525714" y="1905001"/>
          <a:ext cx="3249040" cy="206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9" imgW="1396800" imgH="888840" progId="Equation.DSMT4">
                  <p:embed/>
                </p:oleObj>
              </mc:Choice>
              <mc:Fallback>
                <p:oleObj name="Equation" r:id="rId9" imgW="13968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905001"/>
                        <a:ext cx="3249040" cy="206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1"/>
            <a:ext cx="3276600" cy="18764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78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8218" y="720436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截面法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387" y="1314411"/>
            <a:ext cx="6257448" cy="523875"/>
            <a:chOff x="3457388" y="719781"/>
            <a:chExt cx="6257448" cy="523875"/>
          </a:xfrm>
        </p:grpSpPr>
        <p:sp>
          <p:nvSpPr>
            <p:cNvPr id="6" name="文本框 5"/>
            <p:cNvSpPr txBox="1"/>
            <p:nvPr/>
          </p:nvSpPr>
          <p:spPr>
            <a:xfrm>
              <a:off x="3457388" y="72043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这里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4360199" y="719781"/>
            <a:ext cx="535463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0" name="Equation" r:id="rId3" imgW="2336760" imgH="228600" progId="Equation.DSMT4">
                    <p:embed/>
                  </p:oleObj>
                </mc:Choice>
                <mc:Fallback>
                  <p:oleObj name="Equation" r:id="rId3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60199" y="719781"/>
                          <a:ext cx="5354637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214387" y="1818465"/>
            <a:ext cx="4984261" cy="563853"/>
            <a:chOff x="1182255" y="1569603"/>
            <a:chExt cx="4984261" cy="563853"/>
          </a:xfrm>
        </p:grpSpPr>
        <p:sp>
          <p:nvSpPr>
            <p:cNvPr id="9" name="文本框 8"/>
            <p:cNvSpPr txBox="1"/>
            <p:nvPr/>
          </p:nvSpPr>
          <p:spPr>
            <a:xfrm>
              <a:off x="1182255" y="15696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其中</a:t>
              </a:r>
              <a:endParaRPr lang="zh-CN" altLang="en-US" sz="28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2040603" y="1569893"/>
            <a:ext cx="4125913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1" name="Equation" r:id="rId5" imgW="1765080" imgH="241200" progId="Equation.DSMT4">
                    <p:embed/>
                  </p:oleObj>
                </mc:Choice>
                <mc:Fallback>
                  <p:oleObj name="Equation" r:id="rId5" imgW="1765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0603" y="1569893"/>
                          <a:ext cx="4125913" cy="563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512854" y="719781"/>
            <a:ext cx="2692395" cy="523875"/>
            <a:chOff x="3457388" y="719781"/>
            <a:chExt cx="2692395" cy="523875"/>
          </a:xfrm>
        </p:grpSpPr>
        <p:sp>
          <p:nvSpPr>
            <p:cNvPr id="12" name="文本框 11"/>
            <p:cNvSpPr txBox="1"/>
            <p:nvPr/>
          </p:nvSpPr>
          <p:spPr>
            <a:xfrm>
              <a:off x="3457388" y="72043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由于</a:t>
              </a:r>
              <a:endParaRPr lang="zh-CN" altLang="en-US" sz="2800" b="1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4287645" y="719781"/>
            <a:ext cx="1862138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2" name="Equation" r:id="rId7" imgW="812520" imgH="228600" progId="Equation.DSMT4">
                    <p:embed/>
                  </p:oleObj>
                </mc:Choice>
                <mc:Fallback>
                  <p:oleObj name="Equation" r:id="rId7" imgW="812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87645" y="719781"/>
                          <a:ext cx="1862138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058460" y="2413067"/>
          <a:ext cx="5413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9" imgW="2361960" imgH="228600" progId="Equation.DSMT4">
                  <p:embed/>
                </p:oleObj>
              </mc:Choice>
              <mc:Fallback>
                <p:oleObj name="Equation" r:id="rId9" imgW="236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460" y="2413067"/>
                        <a:ext cx="54133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249854" y="3011488"/>
            <a:ext cx="5636721" cy="608666"/>
            <a:chOff x="1182255" y="1484157"/>
            <a:chExt cx="5636721" cy="608666"/>
          </a:xfrm>
        </p:grpSpPr>
        <p:sp>
          <p:nvSpPr>
            <p:cNvPr id="18" name="文本框 17"/>
            <p:cNvSpPr txBox="1"/>
            <p:nvPr/>
          </p:nvSpPr>
          <p:spPr>
            <a:xfrm>
              <a:off x="1182255" y="156960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其中</a:t>
              </a:r>
              <a:endParaRPr lang="zh-CN" altLang="en-US" sz="28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2218401" y="1484157"/>
            <a:ext cx="46005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4" name="Equation" r:id="rId11" imgW="1968480" imgH="241200" progId="Equation.DSMT4">
                    <p:embed/>
                  </p:oleObj>
                </mc:Choice>
                <mc:Fallback>
                  <p:oleObj name="Equation" r:id="rId11" imgW="1968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18401" y="1484157"/>
                          <a:ext cx="4600575" cy="563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1024116" y="37942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2058460" y="3749106"/>
          <a:ext cx="4284179" cy="93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13" imgW="1866600" imgH="406080" progId="Equation.DSMT4">
                  <p:embed/>
                </p:oleObj>
              </mc:Choice>
              <mc:Fallback>
                <p:oleObj name="Equation" r:id="rId13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8460" y="3749106"/>
                        <a:ext cx="4284179" cy="93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6297416" y="3721134"/>
          <a:ext cx="2118931" cy="96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5" imgW="952200" imgH="431640" progId="Equation.DSMT4">
                  <p:embed/>
                </p:oleObj>
              </mc:Choice>
              <mc:Fallback>
                <p:oleObj name="Equation" r:id="rId1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97416" y="3721134"/>
                        <a:ext cx="2118931" cy="96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8416347" y="3735192"/>
          <a:ext cx="21463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16347" y="3735192"/>
                        <a:ext cx="214630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2371468" y="4578588"/>
          <a:ext cx="2191296" cy="78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19" imgW="927000" imgH="330120" progId="Equation.DSMT4">
                  <p:embed/>
                </p:oleObj>
              </mc:Choice>
              <mc:Fallback>
                <p:oleObj name="Equation" r:id="rId19" imgW="927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71468" y="4578588"/>
                        <a:ext cx="2191296" cy="78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4545013" y="4611688"/>
          <a:ext cx="2562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21" imgW="1130040" imgH="330120" progId="Equation.DSMT4">
                  <p:embed/>
                </p:oleObj>
              </mc:Choice>
              <mc:Fallback>
                <p:oleObj name="Equation" r:id="rId21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5013" y="4611688"/>
                        <a:ext cx="25622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2330450" y="5305425"/>
          <a:ext cx="27971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quation" r:id="rId23" imgW="1206360" imgH="533160" progId="Equation.DSMT4">
                  <p:embed/>
                </p:oleObj>
              </mc:Choice>
              <mc:Fallback>
                <p:oleObj name="Equation" r:id="rId23" imgW="1206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30450" y="5305425"/>
                        <a:ext cx="2797175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211113" y="5394088"/>
          <a:ext cx="1086303" cy="9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1" name="Equation" r:id="rId25" imgW="482400" imgH="406080" progId="Equation.DSMT4">
                  <p:embed/>
                </p:oleObj>
              </mc:Choice>
              <mc:Fallback>
                <p:oleObj name="Equation" r:id="rId25" imgW="482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11113" y="5394088"/>
                        <a:ext cx="1086303" cy="914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47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321</Words>
  <Application>Microsoft Office PowerPoint</Application>
  <PresentationFormat>宽屏</PresentationFormat>
  <Paragraphs>83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黑体</vt:lpstr>
      <vt:lpstr>楷体_GB2312</vt:lpstr>
      <vt:lpstr>宋体</vt:lpstr>
      <vt:lpstr>新宋体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Document</vt:lpstr>
      <vt:lpstr>文档</vt:lpstr>
      <vt:lpstr>BMP 图象</vt:lpstr>
      <vt:lpstr>2.3、在柱坐标系下计算三重积分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计算三重积分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27</cp:revision>
  <dcterms:created xsi:type="dcterms:W3CDTF">2020-02-28T15:44:36Z</dcterms:created>
  <dcterms:modified xsi:type="dcterms:W3CDTF">2022-03-19T13:03:28Z</dcterms:modified>
</cp:coreProperties>
</file>