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8.wmf"/><Relationship Id="rId7" Type="http://schemas.openxmlformats.org/officeDocument/2006/relationships/image" Target="../media/image61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5" Type="http://schemas.openxmlformats.org/officeDocument/2006/relationships/image" Target="../media/image25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7.wmf"/><Relationship Id="rId5" Type="http://schemas.openxmlformats.org/officeDocument/2006/relationships/image" Target="../media/image25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3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25.wmf"/><Relationship Id="rId1" Type="http://schemas.openxmlformats.org/officeDocument/2006/relationships/image" Target="../media/image52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94419-CBBB-49E7-BE44-6C1BE4B2907F}" type="datetimeFigureOut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3C7CE-EB51-40C7-86B7-CC8E0893E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5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3C7CE-EB51-40C7-86B7-CC8E0893EC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6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385-B48A-4835-BBCA-BCF956471FCD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5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602D-DA7B-44C7-AFD6-12F4A739BBB6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9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583D-CF98-4D13-A7CF-EF24868F068E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A64F-F626-4187-9452-343A03A2B9E6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A570-CE02-45A0-96A8-A5646691794C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6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898C-2D65-4003-85C1-E44E90A84D4D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1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CC30-6FE5-46DA-B8AD-72B6410F9C5E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3282-E047-4DFF-AF0F-01E91A0FB06C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73C0-BB71-4B8A-B719-157D46942C36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4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CA46-1DFE-433A-9983-F95F65C43F32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92FB-D094-4A55-93A5-79D9C2247701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2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E5D9-99B0-4A49-B498-F94E25187D0A}" type="datetime1">
              <a:rPr lang="zh-CN" altLang="en-US" smtClean="0"/>
              <a:t>2022/3/18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29.png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29.png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3" Type="http://schemas.openxmlformats.org/officeDocument/2006/relationships/image" Target="../media/image29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29.png"/><Relationship Id="rId21" Type="http://schemas.openxmlformats.org/officeDocument/2006/relationships/image" Target="../media/image36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3.wmf"/><Relationship Id="rId5" Type="http://schemas.openxmlformats.org/officeDocument/2006/relationships/image" Target="../media/image30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5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29.png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9.wmf"/><Relationship Id="rId3" Type="http://schemas.openxmlformats.org/officeDocument/2006/relationships/image" Target="../media/image29.pn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4.w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52.wmf"/><Relationship Id="rId9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6" name="Object 2"/>
          <p:cNvGraphicFramePr>
            <a:graphicFrameLocks noChangeAspect="1"/>
          </p:cNvGraphicFramePr>
          <p:nvPr/>
        </p:nvGraphicFramePr>
        <p:xfrm>
          <a:off x="1847851" y="2117726"/>
          <a:ext cx="851852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公式" r:id="rId4" imgW="3111500" imgH="698500" progId="Equation.3">
                  <p:embed/>
                </p:oleObj>
              </mc:Choice>
              <mc:Fallback>
                <p:oleObj name="公式" r:id="rId4" imgW="3111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117726"/>
                        <a:ext cx="851852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2119313" y="3989388"/>
          <a:ext cx="820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公式" r:id="rId6" imgW="3124200" imgH="215900" progId="Equation.3">
                  <p:embed/>
                </p:oleObj>
              </mc:Choice>
              <mc:Fallback>
                <p:oleObj name="公式" r:id="rId6" imgW="3124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989388"/>
                        <a:ext cx="8204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2536826" y="4638675"/>
          <a:ext cx="71596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8" imgW="2768600" imgH="203200" progId="Equation.3">
                  <p:embed/>
                </p:oleObj>
              </mc:Choice>
              <mc:Fallback>
                <p:oleObj name="公式" r:id="rId8" imgW="2768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6" y="4638675"/>
                        <a:ext cx="71596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2171701" y="5302251"/>
          <a:ext cx="77057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10" imgW="2692400" imgH="215900" progId="Equation.3">
                  <p:embed/>
                </p:oleObj>
              </mc:Choice>
              <mc:Fallback>
                <p:oleObj name="公式" r:id="rId10" imgW="2692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1" y="5302251"/>
                        <a:ext cx="77057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>
          <a:xfrm>
            <a:off x="1847851" y="847725"/>
            <a:ext cx="4947585" cy="1031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三重积分换元法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27681" y="604283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5 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>
            <p:extLst/>
          </p:nvPr>
        </p:nvGraphicFramePr>
        <p:xfrm>
          <a:off x="3273891" y="467237"/>
          <a:ext cx="32210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4" imgW="1587240" imgH="393480" progId="Equation.DSMT4">
                  <p:embed/>
                </p:oleObj>
              </mc:Choice>
              <mc:Fallback>
                <p:oleObj name="Equation" r:id="rId4" imgW="1587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891" y="467237"/>
                        <a:ext cx="32210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306158" y="124721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63521" y="204412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433003" y="1268655"/>
          <a:ext cx="53975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6" imgW="2197080" imgH="228600" progId="Equation.DSMT4">
                  <p:embed/>
                </p:oleObj>
              </mc:Choice>
              <mc:Fallback>
                <p:oleObj name="Equation" r:id="rId6" imgW="2197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3003" y="1268655"/>
                        <a:ext cx="5397500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911533" y="2052737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作坐标变换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/>
          </p:nvPr>
        </p:nvGraphicFramePr>
        <p:xfrm>
          <a:off x="4440238" y="1870075"/>
          <a:ext cx="31527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8" imgW="1307880" imgH="698400" progId="Equation.DSMT4">
                  <p:embed/>
                </p:oleObj>
              </mc:Choice>
              <mc:Fallback>
                <p:oleObj name="Equation" r:id="rId8" imgW="1307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870075"/>
                        <a:ext cx="31527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51849" y="330054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则有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>
            <p:extLst/>
          </p:nvPr>
        </p:nvGraphicFramePr>
        <p:xfrm>
          <a:off x="2373313" y="3300413"/>
          <a:ext cx="18827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300413"/>
                        <a:ext cx="18827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1306158" y="3934468"/>
          <a:ext cx="8812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2" imgW="3441600" imgH="215640" progId="Equation.DSMT4">
                  <p:embed/>
                </p:oleObj>
              </mc:Choice>
              <mc:Fallback>
                <p:oleObj name="Equation" r:id="rId12" imgW="344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06158" y="3934468"/>
                        <a:ext cx="88122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278186" y="44828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461357"/>
              </p:ext>
            </p:extLst>
          </p:nvPr>
        </p:nvGraphicFramePr>
        <p:xfrm>
          <a:off x="1279525" y="5033963"/>
          <a:ext cx="54927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4" imgW="2260440" imgH="330120" progId="Equation.DSMT4">
                  <p:embed/>
                </p:oleObj>
              </mc:Choice>
              <mc:Fallback>
                <p:oleObj name="Equation" r:id="rId14" imgW="2260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79525" y="5033963"/>
                        <a:ext cx="54927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6712744" y="5045348"/>
          <a:ext cx="35956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6" imgW="1460160" imgH="330120" progId="Equation.DSMT4">
                  <p:embed/>
                </p:oleObj>
              </mc:Choice>
              <mc:Fallback>
                <p:oleObj name="Equation" r:id="rId16" imgW="1460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12744" y="5045348"/>
                        <a:ext cx="359568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0219135" y="4990579"/>
          <a:ext cx="86836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8" imgW="393480" imgH="419040" progId="Equation.DSMT4">
                  <p:embed/>
                </p:oleObj>
              </mc:Choice>
              <mc:Fallback>
                <p:oleObj name="Equation" r:id="rId18" imgW="393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219135" y="4990579"/>
                        <a:ext cx="868363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7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22" grpId="0" autoUpdateAnimBg="0"/>
      <p:bldP spid="15" grpId="0" autoUpdateAnimBg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10085" y="580496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6 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>
            <p:extLst/>
          </p:nvPr>
        </p:nvGraphicFramePr>
        <p:xfrm>
          <a:off x="3141992" y="486997"/>
          <a:ext cx="24479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4" imgW="1206360" imgH="380880" progId="Equation.DSMT4">
                  <p:embed/>
                </p:oleObj>
              </mc:Choice>
              <mc:Fallback>
                <p:oleObj name="Equation" r:id="rId4" imgW="1206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992" y="486997"/>
                        <a:ext cx="24479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261104" y="138119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12091" y="2212602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806700" y="1268413"/>
          <a:ext cx="46497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6" imgW="1892160" imgH="228600" progId="Equation.DSMT4">
                  <p:embed/>
                </p:oleObj>
              </mc:Choice>
              <mc:Fallback>
                <p:oleObj name="Equation" r:id="rId6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06700" y="1268413"/>
                        <a:ext cx="464978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96867" y="2177429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作坐标变换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/>
          </p:nvPr>
        </p:nvGraphicFramePr>
        <p:xfrm>
          <a:off x="4440239" y="1870075"/>
          <a:ext cx="3016250" cy="161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8" imgW="1307880" imgH="698400" progId="Equation.DSMT4">
                  <p:embed/>
                </p:oleObj>
              </mc:Choice>
              <mc:Fallback>
                <p:oleObj name="Equation" r:id="rId8" imgW="1307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1870075"/>
                        <a:ext cx="3016250" cy="1611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06193" y="3108576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则有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>
            <p:extLst/>
          </p:nvPr>
        </p:nvGraphicFramePr>
        <p:xfrm>
          <a:off x="2399439" y="3108576"/>
          <a:ext cx="18827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439" y="3108576"/>
                        <a:ext cx="18827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1278187" y="3713895"/>
          <a:ext cx="8623460" cy="54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12" imgW="3441600" imgH="215640" progId="Equation.DSMT4">
                  <p:embed/>
                </p:oleObj>
              </mc:Choice>
              <mc:Fallback>
                <p:oleObj name="Equation" r:id="rId12" imgW="344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78187" y="3713895"/>
                        <a:ext cx="8623460" cy="540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263521" y="429957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2530214" y="4267829"/>
          <a:ext cx="58324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4" imgW="2400120" imgH="330120" progId="Equation.DSMT4">
                  <p:embed/>
                </p:oleObj>
              </mc:Choice>
              <mc:Fallback>
                <p:oleObj name="Equation" r:id="rId14" imgW="2400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30214" y="4267829"/>
                        <a:ext cx="583247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/>
          </p:nvPr>
        </p:nvGraphicFramePr>
        <p:xfrm>
          <a:off x="2212175" y="5084421"/>
          <a:ext cx="44084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6" imgW="1790640" imgH="330120" progId="Equation.DSMT4">
                  <p:embed/>
                </p:oleObj>
              </mc:Choice>
              <mc:Fallback>
                <p:oleObj name="Equation" r:id="rId16" imgW="1790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12175" y="5084421"/>
                        <a:ext cx="440848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535738" y="5084763"/>
          <a:ext cx="8969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18" imgW="406080" imgH="406080" progId="Equation.DSMT4">
                  <p:embed/>
                </p:oleObj>
              </mc:Choice>
              <mc:Fallback>
                <p:oleObj name="Equation" r:id="rId18" imgW="406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35738" y="5084763"/>
                        <a:ext cx="896937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440239" y="226830"/>
            <a:ext cx="929319" cy="914400"/>
            <a:chOff x="4631052" y="225262"/>
            <a:chExt cx="929319" cy="914400"/>
          </a:xfrm>
        </p:grpSpPr>
        <p:sp>
          <p:nvSpPr>
            <p:cNvPr id="11" name="弧形 10"/>
            <p:cNvSpPr/>
            <p:nvPr/>
          </p:nvSpPr>
          <p:spPr>
            <a:xfrm rot="17775298">
              <a:off x="4645971" y="225262"/>
              <a:ext cx="914400" cy="914400"/>
            </a:xfrm>
            <a:prstGeom prst="arc">
              <a:avLst>
                <a:gd name="adj1" fmla="val 16200000"/>
                <a:gd name="adj2" fmla="val 20285133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4631052" y="473338"/>
              <a:ext cx="65904" cy="138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912358" y="147407"/>
            <a:ext cx="3271060" cy="446761"/>
            <a:chOff x="6597157" y="511737"/>
            <a:chExt cx="3271060" cy="446761"/>
          </a:xfrm>
        </p:grpSpPr>
        <p:sp>
          <p:nvSpPr>
            <p:cNvPr id="27" name="圆角矩形 26"/>
            <p:cNvSpPr/>
            <p:nvPr/>
          </p:nvSpPr>
          <p:spPr>
            <a:xfrm>
              <a:off x="6597157" y="511737"/>
              <a:ext cx="3114042" cy="446761"/>
            </a:xfrm>
            <a:prstGeom prst="roundRect">
              <a:avLst/>
            </a:prstGeom>
            <a:noFill/>
            <a:ln w="28575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97157" y="550452"/>
              <a:ext cx="3271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换成 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2022,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换成 </a:t>
              </a:r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n, 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试一下！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9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22" grpId="0" autoUpdateAnimBg="0"/>
      <p:bldP spid="15" grpId="0" autoUpdateAnimBg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32188" y="776433"/>
            <a:ext cx="1717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练习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>
            <p:extLst/>
          </p:nvPr>
        </p:nvGraphicFramePr>
        <p:xfrm>
          <a:off x="2849325" y="710723"/>
          <a:ext cx="24479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4" imgW="1206360" imgH="380880" progId="Equation.DSMT4">
                  <p:embed/>
                </p:oleObj>
              </mc:Choice>
              <mc:Fallback>
                <p:oleObj name="Equation" r:id="rId4" imgW="1206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325" y="710723"/>
                        <a:ext cx="24479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332284" y="201818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800906" y="1657495"/>
          <a:ext cx="49926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6" imgW="2031840" imgH="507960" progId="Equation.DSMT4">
                  <p:embed/>
                </p:oleObj>
              </mc:Choice>
              <mc:Fallback>
                <p:oleObj name="Equation" r:id="rId6" imgW="2031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00906" y="1657495"/>
                        <a:ext cx="4992688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090" name="Object 2"/>
          <p:cNvGraphicFramePr>
            <a:graphicFrameLocks noChangeAspect="1"/>
          </p:cNvGraphicFramePr>
          <p:nvPr/>
        </p:nvGraphicFramePr>
        <p:xfrm>
          <a:off x="1914526" y="733426"/>
          <a:ext cx="8228013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3" imgW="3556000" imgH="1168400" progId="Equation.3">
                  <p:embed/>
                </p:oleObj>
              </mc:Choice>
              <mc:Fallback>
                <p:oleObj name="公式" r:id="rId3" imgW="35560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6" y="733426"/>
                        <a:ext cx="8228013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1" name="Object 3"/>
          <p:cNvGraphicFramePr>
            <a:graphicFrameLocks noChangeAspect="1"/>
          </p:cNvGraphicFramePr>
          <p:nvPr/>
        </p:nvGraphicFramePr>
        <p:xfrm>
          <a:off x="2095500" y="3748088"/>
          <a:ext cx="79248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5" imgW="3362482" imgH="704677" progId="Equation.3">
                  <p:embed/>
                </p:oleObj>
              </mc:Choice>
              <mc:Fallback>
                <p:oleObj name="公式" r:id="rId5" imgW="3362482" imgH="704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748088"/>
                        <a:ext cx="79248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13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34" y="115334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对于柱坐标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325679" y="1228303"/>
          <a:ext cx="4185226" cy="46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1841400" imgH="203040" progId="Equation.DSMT4">
                  <p:embed/>
                </p:oleObj>
              </mc:Choice>
              <mc:Fallback>
                <p:oleObj name="Equation" r:id="rId3" imgW="1841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5679" y="1228303"/>
                        <a:ext cx="4185226" cy="461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92157" y="2159874"/>
          <a:ext cx="2092376" cy="101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888840" imgH="431640" progId="Equation.DSMT4">
                  <p:embed/>
                </p:oleObj>
              </mc:Choice>
              <mc:Fallback>
                <p:oleObj name="Equation" r:id="rId5" imgW="888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2157" y="2159874"/>
                        <a:ext cx="2092376" cy="1016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684533" y="1822275"/>
          <a:ext cx="3228260" cy="167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7" imgW="1346040" imgH="698400" progId="Equation.DSMT4">
                  <p:embed/>
                </p:oleObj>
              </mc:Choice>
              <mc:Fallback>
                <p:oleObj name="Equation" r:id="rId7" imgW="13460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4533" y="1822275"/>
                        <a:ext cx="3228260" cy="1675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912793" y="2469931"/>
          <a:ext cx="721681" cy="37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9" imgW="241200" imgH="126720" progId="Equation.DSMT4">
                  <p:embed/>
                </p:oleObj>
              </mc:Choice>
              <mc:Fallback>
                <p:oleObj name="Equation" r:id="rId9" imgW="24120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2793" y="2469931"/>
                        <a:ext cx="721681" cy="379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27534" y="365785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对于球坐标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3325679" y="3664306"/>
          <a:ext cx="6407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11" imgW="2819160" imgH="203040" progId="Equation.DSMT4">
                  <p:embed/>
                </p:oleObj>
              </mc:Choice>
              <mc:Fallback>
                <p:oleObj name="Equation" r:id="rId11" imgW="281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5679" y="3664306"/>
                        <a:ext cx="640715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093966" y="4587109"/>
          <a:ext cx="2092376" cy="101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13" imgW="888840" imgH="431640" progId="Equation.DSMT4">
                  <p:embed/>
                </p:oleObj>
              </mc:Choice>
              <mc:Fallback>
                <p:oleObj name="Equation" r:id="rId13" imgW="888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3966" y="4587109"/>
                        <a:ext cx="2092376" cy="1016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186342" y="4355057"/>
          <a:ext cx="58896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15" imgW="2654280" imgH="698400" progId="Equation.DSMT4">
                  <p:embed/>
                </p:oleObj>
              </mc:Choice>
              <mc:Fallback>
                <p:oleObj name="Equation" r:id="rId15" imgW="26542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6342" y="4355057"/>
                        <a:ext cx="5889625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8936630" y="4786857"/>
          <a:ext cx="1900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7" imgW="634680" imgH="228600" progId="Equation.DSMT4">
                  <p:embed/>
                </p:oleObj>
              </mc:Choice>
              <mc:Fallback>
                <p:oleObj name="Equation" r:id="rId17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36630" y="4786857"/>
                        <a:ext cx="190023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83641" y="505270"/>
            <a:ext cx="533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柱坐标，球坐标是特殊的换元法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7219" y="665806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1323608" y="433703"/>
          <a:ext cx="96599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4101840" imgH="419040" progId="Equation.DSMT4">
                  <p:embed/>
                </p:oleObj>
              </mc:Choice>
              <mc:Fallback>
                <p:oleObj name="Equation" r:id="rId3" imgW="4101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3608" y="433703"/>
                        <a:ext cx="9659938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7219" y="16184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3236" y="1600882"/>
            <a:ext cx="736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显然，若将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变成单位球体，计算将简单些，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599055" y="1600882"/>
            <a:ext cx="249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为此考虑变换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416099" y="2028747"/>
          <a:ext cx="35179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1396800" imgH="406080" progId="Equation.DSMT4">
                  <p:embed/>
                </p:oleObj>
              </mc:Choice>
              <mc:Fallback>
                <p:oleObj name="Equation" r:id="rId5" imgW="1396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6099" y="2028747"/>
                        <a:ext cx="3517900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038813" y="2328176"/>
          <a:ext cx="3857336" cy="52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7" imgW="1600200" imgH="215640" progId="Equation.DSMT4">
                  <p:embed/>
                </p:oleObj>
              </mc:Choice>
              <mc:Fallback>
                <p:oleObj name="Equation" r:id="rId7" imgW="1600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8813" y="2328176"/>
                        <a:ext cx="3857336" cy="52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533236" y="2902835"/>
          <a:ext cx="5776913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9" imgW="2374560" imgH="698400" progId="Equation.DSMT4">
                  <p:embed/>
                </p:oleObj>
              </mc:Choice>
              <mc:Fallback>
                <p:oleObj name="Equation" r:id="rId9" imgW="23745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3236" y="2902835"/>
                        <a:ext cx="5776913" cy="169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1323608" y="4662704"/>
          <a:ext cx="6340425" cy="58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11" imgW="2476440" imgH="228600" progId="Equation.DSMT4">
                  <p:embed/>
                </p:oleObj>
              </mc:Choice>
              <mc:Fallback>
                <p:oleObj name="Equation" r:id="rId11" imgW="2476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3608" y="4662704"/>
                        <a:ext cx="6340425" cy="58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75826" y="54512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106431" y="5380193"/>
          <a:ext cx="4686482" cy="91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13" imgW="1955520" imgH="380880" progId="Equation.DSMT4">
                  <p:embed/>
                </p:oleObj>
              </mc:Choice>
              <mc:Fallback>
                <p:oleObj name="Equation" r:id="rId13" imgW="1955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06431" y="5380193"/>
                        <a:ext cx="4686482" cy="912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6670691" y="5380193"/>
          <a:ext cx="2676509" cy="92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15" imgW="1104840" imgH="380880" progId="Equation.DSMT4">
                  <p:embed/>
                </p:oleObj>
              </mc:Choice>
              <mc:Fallback>
                <p:oleObj name="Equation" r:id="rId15" imgW="1104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70691" y="5380193"/>
                        <a:ext cx="2676509" cy="922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9347200" y="5297919"/>
          <a:ext cx="1376218" cy="88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7" imgW="634680" imgH="406080" progId="Equation.DSMT4">
                  <p:embed/>
                </p:oleObj>
              </mc:Choice>
              <mc:Fallback>
                <p:oleObj name="Equation" r:id="rId17" imgW="634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47200" y="5297919"/>
                        <a:ext cx="1376218" cy="88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6618" y="7573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解法二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920660" y="1098179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作广义球坐标变换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/>
          </p:nvPr>
        </p:nvGraphicFramePr>
        <p:xfrm>
          <a:off x="5177993" y="539502"/>
          <a:ext cx="33051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公式" r:id="rId4" imgW="1371600" imgH="698500" progId="Equation.3">
                  <p:embed/>
                </p:oleObj>
              </mc:Choice>
              <mc:Fallback>
                <p:oleObj name="公式" r:id="rId4" imgW="1371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993" y="539502"/>
                        <a:ext cx="330517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/>
          </p:nvPr>
        </p:nvGraphicFramePr>
        <p:xfrm>
          <a:off x="2318250" y="2123241"/>
          <a:ext cx="2413034" cy="56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公式" r:id="rId6" imgW="977900" imgH="228600" progId="Equation.3">
                  <p:embed/>
                </p:oleObj>
              </mc:Choice>
              <mc:Fallback>
                <p:oleObj name="公式" r:id="rId6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250" y="2123241"/>
                        <a:ext cx="2413034" cy="564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287313" y="212324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则有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287313" y="2958328"/>
          <a:ext cx="8812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8" imgW="3441600" imgH="215640" progId="Equation.DSMT4">
                  <p:embed/>
                </p:oleObj>
              </mc:Choice>
              <mc:Fallback>
                <p:oleObj name="Equation" r:id="rId8" imgW="344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7313" y="2958328"/>
                        <a:ext cx="88122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87313" y="367028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2622031" y="3822645"/>
          <a:ext cx="5377320" cy="89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0" imgW="2286000" imgH="380880" progId="Equation.DSMT4">
                  <p:embed/>
                </p:oleObj>
              </mc:Choice>
              <mc:Fallback>
                <p:oleObj name="Equation" r:id="rId10" imgW="2286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22031" y="3822645"/>
                        <a:ext cx="5377320" cy="89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930774" y="4666851"/>
          <a:ext cx="4227829" cy="76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12" imgW="1828800" imgH="330120" progId="Equation.DSMT4">
                  <p:embed/>
                </p:oleObj>
              </mc:Choice>
              <mc:Fallback>
                <p:oleObj name="Equation" r:id="rId12" imgW="1828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30774" y="4666851"/>
                        <a:ext cx="4227829" cy="763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848395" y="5354189"/>
          <a:ext cx="1545936" cy="9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4" imgW="634680" imgH="406080" progId="Equation.DSMT4">
                  <p:embed/>
                </p:oleObj>
              </mc:Choice>
              <mc:Fallback>
                <p:oleObj name="Equation" r:id="rId14" imgW="634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48395" y="5354189"/>
                        <a:ext cx="1545936" cy="9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098289" y="630013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2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>
            <p:extLst/>
          </p:nvPr>
        </p:nvGraphicFramePr>
        <p:xfrm>
          <a:off x="3449638" y="565150"/>
          <a:ext cx="2075259" cy="79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1130040" imgH="380880" progId="Equation.DSMT4">
                  <p:embed/>
                </p:oleObj>
              </mc:Choice>
              <mc:Fallback>
                <p:oleObj name="Equation" r:id="rId4" imgW="1130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565150"/>
                        <a:ext cx="2075259" cy="799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5825727" y="646266"/>
            <a:ext cx="2074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el-GR" altLang="zh-CN" b="1" dirty="0" smtClean="0">
                <a:solidFill>
                  <a:schemeClr val="tx1"/>
                </a:solidFill>
                <a:ea typeface="楷体_GB2312" pitchFamily="49" charset="-122"/>
              </a:rPr>
              <a:t>Ω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为由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7" name="Object 5"/>
          <p:cNvGraphicFramePr>
            <a:graphicFrameLocks noChangeAspect="1"/>
          </p:cNvGraphicFramePr>
          <p:nvPr>
            <p:extLst/>
          </p:nvPr>
        </p:nvGraphicFramePr>
        <p:xfrm>
          <a:off x="2097389" y="1263651"/>
          <a:ext cx="24923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公式" r:id="rId6" imgW="1079500" imgH="419100" progId="Equation.3">
                  <p:embed/>
                </p:oleObj>
              </mc:Choice>
              <mc:Fallback>
                <p:oleObj name="公式" r:id="rId6" imgW="1079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389" y="1263651"/>
                        <a:ext cx="24923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4589764" y="1474714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与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9" name="Object 7"/>
          <p:cNvGraphicFramePr>
            <a:graphicFrameLocks noChangeAspect="1"/>
          </p:cNvGraphicFramePr>
          <p:nvPr>
            <p:extLst/>
          </p:nvPr>
        </p:nvGraphicFramePr>
        <p:xfrm>
          <a:off x="5239694" y="1527895"/>
          <a:ext cx="7905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公式" r:id="rId8" imgW="342603" imgH="177646" progId="Equation.3">
                  <p:embed/>
                </p:oleObj>
              </mc:Choice>
              <mc:Fallback>
                <p:oleObj name="公式" r:id="rId8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694" y="1527895"/>
                        <a:ext cx="7905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6063135" y="1503362"/>
            <a:ext cx="241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所确定的区域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941910" y="2556328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2483247" y="2592358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作广义球坐标变换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23" name="Object 11"/>
          <p:cNvGraphicFramePr>
            <a:graphicFrameLocks noChangeAspect="1"/>
          </p:cNvGraphicFramePr>
          <p:nvPr>
            <p:extLst/>
          </p:nvPr>
        </p:nvGraphicFramePr>
        <p:xfrm>
          <a:off x="5618635" y="2022475"/>
          <a:ext cx="3046956" cy="155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0" imgW="1371600" imgH="698500" progId="Equation.DSMT4">
                  <p:embed/>
                </p:oleObj>
              </mc:Choice>
              <mc:Fallback>
                <p:oleObj name="Equation" r:id="rId10" imgW="13716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635" y="2022475"/>
                        <a:ext cx="3046956" cy="1552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4" name="Text Box 12"/>
          <p:cNvSpPr txBox="1">
            <a:spLocks noChangeArrowheads="1"/>
          </p:cNvSpPr>
          <p:nvPr/>
        </p:nvSpPr>
        <p:spPr bwMode="auto">
          <a:xfrm>
            <a:off x="1984215" y="3467597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于是，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25" name="Object 13"/>
          <p:cNvGraphicFramePr>
            <a:graphicFrameLocks noChangeAspect="1"/>
          </p:cNvGraphicFramePr>
          <p:nvPr>
            <p:extLst/>
          </p:nvPr>
        </p:nvGraphicFramePr>
        <p:xfrm>
          <a:off x="3215916" y="3439954"/>
          <a:ext cx="2355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公式" r:id="rId12" imgW="977900" imgH="228600" progId="Equation.3">
                  <p:embed/>
                </p:oleObj>
              </mc:Choice>
              <mc:Fallback>
                <p:oleObj name="公式" r:id="rId12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916" y="3439954"/>
                        <a:ext cx="23558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6" name="Object 14"/>
          <p:cNvGraphicFramePr>
            <a:graphicFrameLocks noChangeAspect="1"/>
          </p:cNvGraphicFramePr>
          <p:nvPr>
            <p:extLst/>
          </p:nvPr>
        </p:nvGraphicFramePr>
        <p:xfrm>
          <a:off x="1970973" y="5039520"/>
          <a:ext cx="1519723" cy="77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14" imgW="838080" imgH="380880" progId="Equation.DSMT4">
                  <p:embed/>
                </p:oleObj>
              </mc:Choice>
              <mc:Fallback>
                <p:oleObj name="Equation" r:id="rId14" imgW="838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973" y="5039520"/>
                        <a:ext cx="1519723" cy="771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7" name="Object 15"/>
          <p:cNvGraphicFramePr>
            <a:graphicFrameLocks noChangeAspect="1"/>
          </p:cNvGraphicFramePr>
          <p:nvPr>
            <p:extLst/>
          </p:nvPr>
        </p:nvGraphicFramePr>
        <p:xfrm>
          <a:off x="8955550" y="4802544"/>
          <a:ext cx="1419369" cy="98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16" imgW="634680" imgH="419040" progId="Equation.DSMT4">
                  <p:embed/>
                </p:oleObj>
              </mc:Choice>
              <mc:Fallback>
                <p:oleObj name="Equation" r:id="rId16" imgW="634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5550" y="4802544"/>
                        <a:ext cx="1419369" cy="988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8" name="Object 16"/>
          <p:cNvGraphicFramePr>
            <a:graphicFrameLocks noChangeAspect="1"/>
          </p:cNvGraphicFramePr>
          <p:nvPr>
            <p:extLst/>
          </p:nvPr>
        </p:nvGraphicFramePr>
        <p:xfrm>
          <a:off x="3343576" y="4802544"/>
          <a:ext cx="5611974" cy="89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18" imgW="2476410" imgH="343019" progId="Equation.3">
                  <p:embed/>
                </p:oleObj>
              </mc:Choice>
              <mc:Fallback>
                <p:oleObj name="公式" r:id="rId18" imgW="2476410" imgH="3430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576" y="4802544"/>
                        <a:ext cx="5611974" cy="898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984215" y="3931348"/>
          <a:ext cx="84264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20" imgW="3720960" imgH="444240" progId="Equation.DSMT4">
                  <p:embed/>
                </p:oleObj>
              </mc:Choice>
              <mc:Fallback>
                <p:oleObj name="Equation" r:id="rId20" imgW="3720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84215" y="3931348"/>
                        <a:ext cx="84264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1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346122" grpId="0" autoUpdateAnimBg="0"/>
      <p:bldP spid="3461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01635" y="597512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3 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>
            <p:extLst/>
          </p:nvPr>
        </p:nvGraphicFramePr>
        <p:xfrm>
          <a:off x="2846388" y="558800"/>
          <a:ext cx="49180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4" imgW="2577960" imgH="380880" progId="Equation.DSMT4">
                  <p:embed/>
                </p:oleObj>
              </mc:Choice>
              <mc:Fallback>
                <p:oleObj name="Equation" r:id="rId4" imgW="2577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558800"/>
                        <a:ext cx="49180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263521" y="136994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63521" y="204412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1911483" y="204412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作变换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23" name="Object 11"/>
          <p:cNvGraphicFramePr>
            <a:graphicFrameLocks noChangeAspect="1"/>
          </p:cNvGraphicFramePr>
          <p:nvPr>
            <p:extLst/>
          </p:nvPr>
        </p:nvGraphicFramePr>
        <p:xfrm>
          <a:off x="3178175" y="1927328"/>
          <a:ext cx="2266653" cy="175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6" imgW="901440" imgH="698400" progId="Equation.DSMT4">
                  <p:embed/>
                </p:oleObj>
              </mc:Choice>
              <mc:Fallback>
                <p:oleObj name="Equation" r:id="rId6" imgW="9014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927328"/>
                        <a:ext cx="2266653" cy="1757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6" name="Object 14"/>
          <p:cNvGraphicFramePr>
            <a:graphicFrameLocks noChangeAspect="1"/>
          </p:cNvGraphicFramePr>
          <p:nvPr>
            <p:extLst/>
          </p:nvPr>
        </p:nvGraphicFramePr>
        <p:xfrm>
          <a:off x="2377288" y="4264593"/>
          <a:ext cx="4467506" cy="106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8" imgW="2209680" imgH="469800" progId="Equation.DSMT4">
                  <p:embed/>
                </p:oleObj>
              </mc:Choice>
              <mc:Fallback>
                <p:oleObj name="Equation" r:id="rId8" imgW="2209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288" y="4264593"/>
                        <a:ext cx="4467506" cy="1061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7" name="Object 15"/>
          <p:cNvGraphicFramePr>
            <a:graphicFrameLocks noChangeAspect="1"/>
          </p:cNvGraphicFramePr>
          <p:nvPr>
            <p:extLst/>
          </p:nvPr>
        </p:nvGraphicFramePr>
        <p:xfrm>
          <a:off x="6294438" y="5357813"/>
          <a:ext cx="12795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0" imgW="596880" imgH="406080" progId="Equation.DSMT4">
                  <p:embed/>
                </p:oleObj>
              </mc:Choice>
              <mc:Fallback>
                <p:oleObj name="Equation" r:id="rId10" imgW="596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5357813"/>
                        <a:ext cx="12795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8" name="Object 16"/>
          <p:cNvGraphicFramePr>
            <a:graphicFrameLocks noChangeAspect="1"/>
          </p:cNvGraphicFramePr>
          <p:nvPr>
            <p:extLst/>
          </p:nvPr>
        </p:nvGraphicFramePr>
        <p:xfrm>
          <a:off x="2674138" y="5326070"/>
          <a:ext cx="3606589" cy="90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12" imgW="1879560" imgH="406080" progId="Equation.DSMT4">
                  <p:embed/>
                </p:oleObj>
              </mc:Choice>
              <mc:Fallback>
                <p:oleObj name="Equation" r:id="rId12" imgW="1879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138" y="5326070"/>
                        <a:ext cx="3606589" cy="902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095647" y="1428015"/>
          <a:ext cx="8737978" cy="49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14" imgW="3555720" imgH="203040" progId="Equation.DSMT4">
                  <p:embed/>
                </p:oleObj>
              </mc:Choice>
              <mc:Fallback>
                <p:oleObj name="Equation" r:id="rId14" imgW="3555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95647" y="1428015"/>
                        <a:ext cx="8737978" cy="499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55863" y="20768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527356" y="2054394"/>
          <a:ext cx="4092115" cy="163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6" imgW="1752480" imgH="698400" progId="Equation.DSMT4">
                  <p:embed/>
                </p:oleObj>
              </mc:Choice>
              <mc:Fallback>
                <p:oleObj name="Equation" r:id="rId16" imgW="17524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27356" y="2054394"/>
                        <a:ext cx="4092115" cy="163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1712913" y="3825876"/>
          <a:ext cx="7859455" cy="51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8" imgW="3301920" imgH="215640" progId="Equation.DSMT4">
                  <p:embed/>
                </p:oleObj>
              </mc:Choice>
              <mc:Fallback>
                <p:oleObj name="Equation" r:id="rId18" imgW="3301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12913" y="3825876"/>
                        <a:ext cx="7859455" cy="51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346122" grpId="0" autoUpdateAnimBg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63521" y="614983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4  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>
            <p:extLst/>
          </p:nvPr>
        </p:nvGraphicFramePr>
        <p:xfrm>
          <a:off x="3092016" y="486565"/>
          <a:ext cx="3969282" cy="88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4" imgW="1955520" imgH="380880" progId="Equation.DSMT4">
                  <p:embed/>
                </p:oleObj>
              </mc:Choice>
              <mc:Fallback>
                <p:oleObj name="Equation" r:id="rId4" imgW="1955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016" y="486565"/>
                        <a:ext cx="3969282" cy="883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263521" y="136994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63521" y="204412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674138" y="1408256"/>
          <a:ext cx="56483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6" imgW="2298600" imgH="228600" progId="Equation.DSMT4">
                  <p:embed/>
                </p:oleObj>
              </mc:Choice>
              <mc:Fallback>
                <p:oleObj name="Equation" r:id="rId6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4138" y="1408256"/>
                        <a:ext cx="5648325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49854" y="207022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928177" y="2056865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由于 </a:t>
            </a:r>
            <a:r>
              <a:rPr lang="el-GR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/>
              <a:t>关于三个坐标平面对称，</a:t>
            </a:r>
            <a:endParaRPr lang="zh-CN" altLang="en-US" sz="2800" b="1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85434"/>
              </p:ext>
            </p:extLst>
          </p:nvPr>
        </p:nvGraphicFramePr>
        <p:xfrm>
          <a:off x="1979613" y="2579688"/>
          <a:ext cx="65738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8" imgW="3238200" imgH="380880" progId="Equation.DSMT4">
                  <p:embed/>
                </p:oleObj>
              </mc:Choice>
              <mc:Fallback>
                <p:oleObj name="Equation" r:id="rId8" imgW="3238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79688"/>
                        <a:ext cx="657383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/>
          </p:nvPr>
        </p:nvGraphicFramePr>
        <p:xfrm>
          <a:off x="1116800" y="3481247"/>
          <a:ext cx="4314182" cy="86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10" imgW="2158920" imgH="380880" progId="Equation.DSMT4">
                  <p:embed/>
                </p:oleObj>
              </mc:Choice>
              <mc:Fallback>
                <p:oleObj name="Equation" r:id="rId10" imgW="2158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800" y="3481247"/>
                        <a:ext cx="4314182" cy="869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/>
          </p:nvPr>
        </p:nvGraphicFramePr>
        <p:xfrm>
          <a:off x="5430982" y="3473672"/>
          <a:ext cx="4383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12" imgW="2158920" imgH="380880" progId="Equation.DSMT4">
                  <p:embed/>
                </p:oleObj>
              </mc:Choice>
              <mc:Fallback>
                <p:oleObj name="Equation" r:id="rId12" imgW="2158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982" y="3473672"/>
                        <a:ext cx="43830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extLst/>
          </p:nvPr>
        </p:nvGraphicFramePr>
        <p:xfrm>
          <a:off x="1336941" y="4399983"/>
          <a:ext cx="40862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14" imgW="2044440" imgH="380880" progId="Equation.DSMT4">
                  <p:embed/>
                </p:oleObj>
              </mc:Choice>
              <mc:Fallback>
                <p:oleObj name="Equation" r:id="rId14" imgW="2044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941" y="4399983"/>
                        <a:ext cx="40862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101635" y="5488681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作广义球坐标变换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/>
          </p:nvPr>
        </p:nvGraphicFramePr>
        <p:xfrm>
          <a:off x="4440238" y="4954588"/>
          <a:ext cx="3335337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6" imgW="1384200" imgH="698400" progId="Equation.DSMT4">
                  <p:embed/>
                </p:oleObj>
              </mc:Choice>
              <mc:Fallback>
                <p:oleObj name="Equation" r:id="rId16" imgW="13842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954588"/>
                        <a:ext cx="3335337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0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3" grpId="0"/>
      <p:bldP spid="5" grpId="0"/>
      <p:bldP spid="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>
            <p:extLst/>
          </p:nvPr>
        </p:nvGraphicFramePr>
        <p:xfrm>
          <a:off x="2581275" y="1214438"/>
          <a:ext cx="2070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1214438"/>
                        <a:ext cx="20701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582877" y="125502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则有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08985" y="1950069"/>
          <a:ext cx="8812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6" imgW="3441600" imgH="215640" progId="Equation.DSMT4">
                  <p:embed/>
                </p:oleObj>
              </mc:Choice>
              <mc:Fallback>
                <p:oleObj name="Equation" r:id="rId6" imgW="344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8985" y="1950069"/>
                        <a:ext cx="88122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02538" y="267434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773381" y="3197566"/>
          <a:ext cx="5431692" cy="80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8" imgW="2234880" imgH="330120" progId="Equation.DSMT4">
                  <p:embed/>
                </p:oleObj>
              </mc:Choice>
              <mc:Fallback>
                <p:oleObj name="Equation" r:id="rId8" imgW="2234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3381" y="3197566"/>
                        <a:ext cx="5431692" cy="802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071832" y="4116638"/>
          <a:ext cx="4534674" cy="81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10" imgW="1841400" imgH="330120" progId="Equation.DSMT4">
                  <p:embed/>
                </p:oleObj>
              </mc:Choice>
              <mc:Fallback>
                <p:oleObj name="Equation" r:id="rId10" imgW="1841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71832" y="4116638"/>
                        <a:ext cx="4534674" cy="813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2110431" y="5046414"/>
          <a:ext cx="1239980" cy="90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12" imgW="558720" imgH="406080" progId="Equation.DSMT4">
                  <p:embed/>
                </p:oleObj>
              </mc:Choice>
              <mc:Fallback>
                <p:oleObj name="Equation" r:id="rId12" imgW="558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0431" y="5046414"/>
                        <a:ext cx="1239980" cy="901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5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157</Words>
  <Application>Microsoft Office PowerPoint</Application>
  <PresentationFormat>宽屏</PresentationFormat>
  <Paragraphs>61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Equation</vt:lpstr>
      <vt:lpstr>MathType 6.0 Equation</vt:lpstr>
      <vt:lpstr>2.5、三重积分换元法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2.5、三重积分换元法</dc:title>
  <dc:creator>dell</dc:creator>
  <cp:lastModifiedBy>Microsoft 帐户</cp:lastModifiedBy>
  <cp:revision>5</cp:revision>
  <dcterms:created xsi:type="dcterms:W3CDTF">2021-03-13T15:40:24Z</dcterms:created>
  <dcterms:modified xsi:type="dcterms:W3CDTF">2022-03-18T02:29:35Z</dcterms:modified>
</cp:coreProperties>
</file>