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5" Type="http://schemas.openxmlformats.org/officeDocument/2006/relationships/image" Target="../media/image78.w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9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emf"/><Relationship Id="rId7" Type="http://schemas.openxmlformats.org/officeDocument/2006/relationships/image" Target="../media/image123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emf"/><Relationship Id="rId5" Type="http://schemas.openxmlformats.org/officeDocument/2006/relationships/image" Target="../media/image149.wmf"/><Relationship Id="rId4" Type="http://schemas.openxmlformats.org/officeDocument/2006/relationships/image" Target="../media/image1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emf"/><Relationship Id="rId9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67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emf"/><Relationship Id="rId5" Type="http://schemas.openxmlformats.org/officeDocument/2006/relationships/image" Target="../media/image210.wmf"/><Relationship Id="rId4" Type="http://schemas.openxmlformats.org/officeDocument/2006/relationships/image" Target="../media/image20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wmf"/><Relationship Id="rId7" Type="http://schemas.openxmlformats.org/officeDocument/2006/relationships/image" Target="../media/image218.e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386D-4E8D-4B35-9D79-048535FA51A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8A11-B355-48F1-8A64-31867807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2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509FA5-F6E2-4CF8-9351-E8E015EED98F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7553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8A11-B355-48F1-8A64-31867807467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0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71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5AD5-2B15-481F-9637-22A1EF8A98D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6A7-FBBF-4330-ABD0-FEA28C837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image" Target="../media/image61.e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1.png"/><Relationship Id="rId23" Type="http://schemas.openxmlformats.org/officeDocument/2006/relationships/image" Target="../media/image64.wmf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3" Type="http://schemas.openxmlformats.org/officeDocument/2006/relationships/image" Target="../media/image1.png"/><Relationship Id="rId21" Type="http://schemas.openxmlformats.org/officeDocument/2006/relationships/image" Target="../media/image82.e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5" Type="http://schemas.openxmlformats.org/officeDocument/2006/relationships/image" Target="../media/image74.w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1.png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1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1.png"/><Relationship Id="rId21" Type="http://schemas.openxmlformats.org/officeDocument/2006/relationships/image" Target="../media/image103.w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.png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1.e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6.emf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image" Target="../media/image115.emf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12.emf"/><Relationship Id="rId9" Type="http://schemas.openxmlformats.org/officeDocument/2006/relationships/image" Target="../media/image1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21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125.w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0.emf"/><Relationship Id="rId5" Type="http://schemas.openxmlformats.org/officeDocument/2006/relationships/image" Target="../media/image1.png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4.wmf"/><Relationship Id="rId4" Type="http://schemas.openxmlformats.org/officeDocument/2006/relationships/image" Target="../media/image117.emf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0.wmf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image" Target="../media/image129.w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6.bin"/><Relationship Id="rId4" Type="http://schemas.openxmlformats.org/officeDocument/2006/relationships/image" Target="../media/image126.emf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36.bin"/><Relationship Id="rId3" Type="http://schemas.openxmlformats.org/officeDocument/2006/relationships/image" Target="../media/image1.png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.png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4.wmf"/><Relationship Id="rId5" Type="http://schemas.openxmlformats.org/officeDocument/2006/relationships/image" Target="../media/image141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9.wmf"/><Relationship Id="rId3" Type="http://schemas.openxmlformats.org/officeDocument/2006/relationships/oleObject" Target="../embeddings/oleObject142.bin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8.emf"/><Relationship Id="rId5" Type="http://schemas.openxmlformats.org/officeDocument/2006/relationships/image" Target="../media/image1.png"/><Relationship Id="rId15" Type="http://schemas.openxmlformats.org/officeDocument/2006/relationships/image" Target="../media/image150.emf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145.wmf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5.bin"/><Relationship Id="rId26" Type="http://schemas.openxmlformats.org/officeDocument/2006/relationships/oleObject" Target="../embeddings/oleObject159.bin"/><Relationship Id="rId3" Type="http://schemas.openxmlformats.org/officeDocument/2006/relationships/image" Target="../media/image1.png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54.emf"/><Relationship Id="rId24" Type="http://schemas.openxmlformats.org/officeDocument/2006/relationships/oleObject" Target="../embeddings/oleObject158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60.bin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61.bin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.png"/><Relationship Id="rId4" Type="http://schemas.openxmlformats.org/officeDocument/2006/relationships/image" Target="../media/image164.wmf"/><Relationship Id="rId9" Type="http://schemas.openxmlformats.org/officeDocument/2006/relationships/image" Target="../media/image1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1.wmf"/><Relationship Id="rId3" Type="http://schemas.openxmlformats.org/officeDocument/2006/relationships/image" Target="../media/image1.png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87.wmf"/><Relationship Id="rId3" Type="http://schemas.openxmlformats.org/officeDocument/2006/relationships/oleObject" Target="../embeddings/oleObject181.bin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6.w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4.bin"/><Relationship Id="rId4" Type="http://schemas.openxmlformats.org/officeDocument/2006/relationships/image" Target="../media/image167.wmf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93.wmf"/><Relationship Id="rId3" Type="http://schemas.openxmlformats.org/officeDocument/2006/relationships/oleObject" Target="../embeddings/oleObject188.bin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92.wmf"/><Relationship Id="rId5" Type="http://schemas.openxmlformats.org/officeDocument/2006/relationships/image" Target="../media/image1.png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1.bin"/><Relationship Id="rId4" Type="http://schemas.openxmlformats.org/officeDocument/2006/relationships/image" Target="../media/image189.wmf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9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02.wmf"/><Relationship Id="rId18" Type="http://schemas.openxmlformats.org/officeDocument/2006/relationships/oleObject" Target="../embeddings/oleObject204.bin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199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01.wmf"/><Relationship Id="rId5" Type="http://schemas.openxmlformats.org/officeDocument/2006/relationships/image" Target="../media/image1.png"/><Relationship Id="rId15" Type="http://schemas.openxmlformats.org/officeDocument/2006/relationships/image" Target="../media/image203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205.emf"/><Relationship Id="rId4" Type="http://schemas.openxmlformats.org/officeDocument/2006/relationships/image" Target="../media/image198.wmf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2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oleObject" Target="../embeddings/oleObject209.bin"/><Relationship Id="rId3" Type="http://schemas.openxmlformats.org/officeDocument/2006/relationships/image" Target="../media/image1.png"/><Relationship Id="rId7" Type="http://schemas.openxmlformats.org/officeDocument/2006/relationships/image" Target="../media/image207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9.emf"/><Relationship Id="rId5" Type="http://schemas.openxmlformats.org/officeDocument/2006/relationships/image" Target="../media/image206.wmf"/><Relationship Id="rId15" Type="http://schemas.openxmlformats.org/officeDocument/2006/relationships/oleObject" Target="../embeddings/oleObject210.bin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08.wmf"/><Relationship Id="rId14" Type="http://schemas.openxmlformats.org/officeDocument/2006/relationships/image" Target="../media/image21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16.emf"/><Relationship Id="rId18" Type="http://schemas.openxmlformats.org/officeDocument/2006/relationships/image" Target="../media/image218.emf"/><Relationship Id="rId3" Type="http://schemas.openxmlformats.org/officeDocument/2006/relationships/oleObject" Target="../embeddings/oleObject211.bin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7.bin"/><Relationship Id="rId20" Type="http://schemas.openxmlformats.org/officeDocument/2006/relationships/image" Target="../media/image219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15.emf"/><Relationship Id="rId5" Type="http://schemas.openxmlformats.org/officeDocument/2006/relationships/image" Target="../media/image1.png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14.bin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12.wmf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224.wmf"/><Relationship Id="rId3" Type="http://schemas.openxmlformats.org/officeDocument/2006/relationships/oleObject" Target="../embeddings/oleObject220.bin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6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23.wmf"/><Relationship Id="rId5" Type="http://schemas.openxmlformats.org/officeDocument/2006/relationships/image" Target="../media/image1.png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23.bin"/><Relationship Id="rId4" Type="http://schemas.openxmlformats.org/officeDocument/2006/relationships/image" Target="../media/image220.emf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2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.png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1.png"/><Relationship Id="rId15" Type="http://schemas.openxmlformats.org/officeDocument/2006/relationships/image" Target="../media/image32.wmf"/><Relationship Id="rId23" Type="http://schemas.openxmlformats.org/officeDocument/2006/relationships/image" Target="../media/image36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2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3" Type="http://schemas.openxmlformats.org/officeDocument/2006/relationships/image" Target="../media/image1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3" Type="http://schemas.openxmlformats.org/officeDocument/2006/relationships/image" Target="../media/image1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75017" y="1009942"/>
            <a:ext cx="5146766" cy="82232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章</a:t>
            </a: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无穷级数</a:t>
            </a:r>
            <a:endParaRPr lang="en-US" altLang="zh-CN" sz="4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575050" y="2251368"/>
            <a:ext cx="58674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1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常数项级数的概念和性质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3575050" y="2635825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2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正项级数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581400" y="4426963"/>
            <a:ext cx="44958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5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幂级数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3581401" y="3887213"/>
            <a:ext cx="5002213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4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函数项级数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3581400" y="4991101"/>
            <a:ext cx="617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  Taylor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级数及其应用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3581400" y="5530851"/>
            <a:ext cx="5334000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7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傅立叶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(Fourier)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581400" y="3207544"/>
            <a:ext cx="5791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 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任意项级数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2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460804" grpId="0"/>
      <p:bldP spid="460805" grpId="0"/>
      <p:bldP spid="460806" grpId="0"/>
      <p:bldP spid="460807" grpId="0"/>
      <p:bldP spid="46080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14412"/>
              </p:ext>
            </p:extLst>
          </p:nvPr>
        </p:nvGraphicFramePr>
        <p:xfrm>
          <a:off x="2670176" y="3490119"/>
          <a:ext cx="1914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8" name="公式" r:id="rId3" imgW="761669" imgH="241195" progId="Equation.3">
                  <p:embed/>
                </p:oleObj>
              </mc:Choice>
              <mc:Fallback>
                <p:oleObj name="公式" r:id="rId3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3490119"/>
                        <a:ext cx="1914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0238"/>
              </p:ext>
            </p:extLst>
          </p:nvPr>
        </p:nvGraphicFramePr>
        <p:xfrm>
          <a:off x="4564064" y="3504350"/>
          <a:ext cx="17605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5" imgW="1765300" imgH="609600" progId="Equation.3">
                  <p:embed/>
                </p:oleObj>
              </mc:Choice>
              <mc:Fallback>
                <p:oleObj name="Equation" r:id="rId5" imgW="1765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3504350"/>
                        <a:ext cx="17605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84501"/>
              </p:ext>
            </p:extLst>
          </p:nvPr>
        </p:nvGraphicFramePr>
        <p:xfrm>
          <a:off x="6449559" y="3225929"/>
          <a:ext cx="2438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559" y="3225929"/>
                        <a:ext cx="2438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15685"/>
              </p:ext>
            </p:extLst>
          </p:nvPr>
        </p:nvGraphicFramePr>
        <p:xfrm>
          <a:off x="2618922" y="4227897"/>
          <a:ext cx="19288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1" name="公式" r:id="rId9" imgW="761669" imgH="241195" progId="Equation.3">
                  <p:embed/>
                </p:oleObj>
              </mc:Choice>
              <mc:Fallback>
                <p:oleObj name="公式" r:id="rId9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922" y="4227897"/>
                        <a:ext cx="19288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89345"/>
              </p:ext>
            </p:extLst>
          </p:nvPr>
        </p:nvGraphicFramePr>
        <p:xfrm>
          <a:off x="4564064" y="4233069"/>
          <a:ext cx="18494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2" name="Equation" r:id="rId11" imgW="1854200" imgH="609600" progId="Equation.3">
                  <p:embed/>
                </p:oleObj>
              </mc:Choice>
              <mc:Fallback>
                <p:oleObj name="Equation" r:id="rId11" imgW="1854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233069"/>
                        <a:ext cx="18494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6471"/>
              </p:ext>
            </p:extLst>
          </p:nvPr>
        </p:nvGraphicFramePr>
        <p:xfrm>
          <a:off x="6521450" y="4173653"/>
          <a:ext cx="2057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" name="Equation" r:id="rId13" imgW="838200" imgH="279400" progId="Equation.DSMT4">
                  <p:embed/>
                </p:oleObj>
              </mc:Choice>
              <mc:Fallback>
                <p:oleObj name="Equation" r:id="rId13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173653"/>
                        <a:ext cx="2057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8778468" y="3425424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8833214" y="4181838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1050" name="Text Box 10"/>
          <p:cNvSpPr txBox="1">
            <a:spLocks noChangeArrowheads="1"/>
          </p:cNvSpPr>
          <p:nvPr/>
        </p:nvSpPr>
        <p:spPr bwMode="auto">
          <a:xfrm>
            <a:off x="2324100" y="5327355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综上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1159"/>
              </p:ext>
            </p:extLst>
          </p:nvPr>
        </p:nvGraphicFramePr>
        <p:xfrm>
          <a:off x="3561557" y="4941208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" name="公式" r:id="rId16" imgW="1504827" imgH="514350" progId="Equation.3">
                  <p:embed/>
                </p:oleObj>
              </mc:Choice>
              <mc:Fallback>
                <p:oleObj name="公式" r:id="rId16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57" y="4941208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1007"/>
              </p:ext>
            </p:extLst>
          </p:nvPr>
        </p:nvGraphicFramePr>
        <p:xfrm>
          <a:off x="9864634" y="514273"/>
          <a:ext cx="2236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" name="公式" r:id="rId18" imgW="901309" imgH="215806" progId="Equation.3">
                  <p:embed/>
                </p:oleObj>
              </mc:Choice>
              <mc:Fallback>
                <p:oleObj name="公式" r:id="rId18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4634" y="514273"/>
                        <a:ext cx="2236788" cy="539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58345"/>
              </p:ext>
            </p:extLst>
          </p:nvPr>
        </p:nvGraphicFramePr>
        <p:xfrm>
          <a:off x="2446339" y="1132491"/>
          <a:ext cx="2138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" name="公式" r:id="rId20" imgW="828859" imgH="200193" progId="Equation.3">
                  <p:embed/>
                </p:oleObj>
              </mc:Choice>
              <mc:Fallback>
                <p:oleObj name="公式" r:id="rId20" imgW="828859" imgH="200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1132491"/>
                        <a:ext cx="21383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89678"/>
              </p:ext>
            </p:extLst>
          </p:nvPr>
        </p:nvGraphicFramePr>
        <p:xfrm>
          <a:off x="3091657" y="1732594"/>
          <a:ext cx="4705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" name="Equation" r:id="rId22" imgW="1828800" imgH="241300" progId="Equation.DSMT4">
                  <p:embed/>
                </p:oleObj>
              </mc:Choice>
              <mc:Fallback>
                <p:oleObj name="Equation" r:id="rId22" imgW="182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657" y="1732594"/>
                        <a:ext cx="4705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402"/>
              </p:ext>
            </p:extLst>
          </p:nvPr>
        </p:nvGraphicFramePr>
        <p:xfrm>
          <a:off x="3692187" y="2480874"/>
          <a:ext cx="14938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" name="公式" r:id="rId24" imgW="1498600" imgH="1016000" progId="Equation.3">
                  <p:embed/>
                </p:oleObj>
              </mc:Choice>
              <mc:Fallback>
                <p:oleObj name="公式" r:id="rId24" imgW="1498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187" y="2480874"/>
                        <a:ext cx="14938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80196"/>
              </p:ext>
            </p:extLst>
          </p:nvPr>
        </p:nvGraphicFramePr>
        <p:xfrm>
          <a:off x="5292204" y="2418667"/>
          <a:ext cx="21478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" name="公式" r:id="rId26" imgW="2146300" imgH="1016000" progId="Equation.3">
                  <p:embed/>
                </p:oleObj>
              </mc:Choice>
              <mc:Fallback>
                <p:oleObj name="公式" r:id="rId26" imgW="21463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04" y="2418667"/>
                        <a:ext cx="21478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314C5-E5C3-43F9-A6E7-F039F2BDBD9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6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utoUpdateAnimBg="0"/>
      <p:bldP spid="471049" grpId="0" autoUpdateAnimBg="0"/>
      <p:bldP spid="4710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070" y="1386423"/>
            <a:ext cx="9509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PingFang SC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PingFang SC"/>
              </a:rPr>
              <a:t>苍蝇之谜</a:t>
            </a:r>
            <a:r>
              <a:rPr lang="en-US" altLang="zh-CN" sz="2000" b="1" dirty="0">
                <a:solidFill>
                  <a:srgbClr val="FF0000"/>
                </a:solidFill>
                <a:latin typeface="PingFang SC"/>
              </a:rPr>
              <a:t>)</a:t>
            </a:r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有这样一个问题，两地相距三十二千米，两端分别有人骑自行车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相向而行，他们的车速都是每小时十六千米，中间有一只苍蝇，以时速二十四公里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在两人自行车前轮间匀速飞行，遇到一人车轮后，掉头返回，然后往复运动，直到</a:t>
            </a:r>
            <a:endParaRPr lang="en-US" altLang="zh-CN" sz="20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2000" b="1" dirty="0">
                <a:solidFill>
                  <a:srgbClr val="333333"/>
                </a:solidFill>
                <a:latin typeface="PingFang SC"/>
              </a:rPr>
              <a:t>二人自行车相碰，把苍蝇夹扁</a:t>
            </a:r>
            <a:r>
              <a:rPr lang="en-US" altLang="zh-CN" sz="2000" b="1" dirty="0">
                <a:solidFill>
                  <a:srgbClr val="333333"/>
                </a:solidFill>
                <a:latin typeface="PingFang SC"/>
              </a:rPr>
              <a:t>.</a:t>
            </a:r>
            <a:endParaRPr lang="zh-CN" altLang="en-US" sz="2000" b="1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2447" y="2680513"/>
            <a:ext cx="9692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 计算这道题有两种方法，第一种复杂，就是把苍蝇来回飞行的距离分别相加，因</a:t>
            </a:r>
            <a:endParaRPr lang="en-US" altLang="zh-CN" sz="2000" b="1" dirty="0"/>
          </a:p>
          <a:p>
            <a:r>
              <a:rPr lang="zh-CN" altLang="en-US" sz="2000" b="1" dirty="0"/>
              <a:t>为两人越骑越近，所以这就变成了一道计算无穷数列的题目，不少人都会这样计算</a:t>
            </a:r>
            <a:r>
              <a:rPr lang="en-US" altLang="zh-CN" sz="2000" b="1" dirty="0"/>
              <a:t>.</a:t>
            </a:r>
            <a:endParaRPr lang="zh-CN" altLang="en-US" sz="2000" b="1" dirty="0"/>
          </a:p>
          <a:p>
            <a:r>
              <a:rPr lang="zh-CN" altLang="en-US" sz="2000" b="1" dirty="0"/>
              <a:t>        第二种简单，直接把苍蝇飞行时速乘以飞行时间就行了，飞行时间怎么算呢？</a:t>
            </a:r>
            <a:endParaRPr lang="en-US" altLang="zh-CN" sz="2000" b="1" dirty="0"/>
          </a:p>
          <a:p>
            <a:r>
              <a:rPr lang="zh-CN" altLang="en-US" sz="2000" b="1" dirty="0"/>
              <a:t>因为二人只需要骑行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千米就能相碰，所以只需要一个小时就会把苍蝇夹扁，而苍蝇</a:t>
            </a:r>
            <a:endParaRPr lang="en-US" altLang="zh-CN" sz="2000" b="1" dirty="0"/>
          </a:p>
          <a:p>
            <a:r>
              <a:rPr lang="zh-CN" altLang="en-US" sz="2000" b="1" dirty="0"/>
              <a:t>只能飞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个小时，所以苍蝇时速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公里乘以一小时，答案就是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</a:t>
            </a:r>
            <a:r>
              <a:rPr lang="en-US" altLang="zh-CN" sz="2000" b="1" dirty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62447" y="4277204"/>
            <a:ext cx="964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一次，在一个数学聚会上，有一个年轻人兴冲冲的找到冯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诺依曼，向他请教这个</a:t>
            </a:r>
            <a:endParaRPr lang="en-US" altLang="zh-CN" sz="2000" b="1" dirty="0"/>
          </a:p>
          <a:p>
            <a:r>
              <a:rPr lang="zh-CN" altLang="en-US" sz="2000" b="1" dirty="0"/>
              <a:t>问题，冯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诺依曼听完后，稍微思考了一下，就报出答案</a:t>
            </a:r>
            <a:r>
              <a:rPr lang="en-US" altLang="zh-CN" sz="2000" b="1" dirty="0"/>
              <a:t>24</a:t>
            </a:r>
            <a:r>
              <a:rPr lang="zh-CN" altLang="en-US" sz="2000" b="1" dirty="0"/>
              <a:t>公里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提问者很失望，就说：</a:t>
            </a:r>
            <a:endParaRPr lang="en-US" altLang="zh-CN" sz="2000" b="1" dirty="0"/>
          </a:p>
          <a:p>
            <a:r>
              <a:rPr lang="zh-CN" altLang="en-US" sz="2000" b="1" dirty="0"/>
              <a:t>你之前是不是听过这个方法啊？冯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诺依曼很奇怪，有什么巧招？难道不是把无穷数</a:t>
            </a:r>
            <a:endParaRPr lang="en-US" altLang="zh-CN" sz="2000" b="1" dirty="0"/>
          </a:p>
          <a:p>
            <a:r>
              <a:rPr lang="zh-CN" altLang="en-US" sz="2000" b="1" dirty="0"/>
              <a:t>列相加吗？</a:t>
            </a:r>
            <a:endParaRPr lang="zh-CN" altLang="en-US" sz="2000" dirty="0"/>
          </a:p>
        </p:txBody>
      </p:sp>
      <p:sp>
        <p:nvSpPr>
          <p:cNvPr id="5" name="上凸弯带形 4"/>
          <p:cNvSpPr/>
          <p:nvPr/>
        </p:nvSpPr>
        <p:spPr>
          <a:xfrm>
            <a:off x="3636447" y="390586"/>
            <a:ext cx="4742441" cy="758952"/>
          </a:xfrm>
          <a:prstGeom prst="ellipseRibbon2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5892" y="4562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历史小故事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2447" y="562654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据说，我国著名数学家华罗庚在英国留学期间，有人拿这个问题问他，他马上给</a:t>
            </a:r>
            <a:endParaRPr lang="en-US" altLang="zh-CN" sz="2000" b="1" dirty="0"/>
          </a:p>
          <a:p>
            <a:r>
              <a:rPr lang="zh-CN" altLang="en-US" sz="2000" b="1" dirty="0"/>
              <a:t>出答案，他用的就是第二种方法</a:t>
            </a:r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7" y="1241740"/>
            <a:ext cx="1524213" cy="1905266"/>
          </a:xfrm>
          <a:prstGeom prst="rect">
            <a:avLst/>
          </a:prstGeom>
        </p:spPr>
      </p:pic>
      <p:pic>
        <p:nvPicPr>
          <p:cNvPr id="39938" name="Picture 2" descr="https://gimg2.baidu.com/image_search/src=http%3A%2F%2Finews.gtimg.com%2Fnewsapp_bt%2F0%2F12888584290%2F1000.jpg&amp;refer=http%3A%2F%2Finews.gtimg.com&amp;app=2002&amp;size=f9999,10000&amp;q=a80&amp;n=0&amp;g=0n&amp;fmt=jpeg?sec=1646536170&amp;t=dab5077c1a523a03b0e1564cdd9905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647" y="3884565"/>
            <a:ext cx="1528353" cy="21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92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51600" y="928689"/>
            <a:ext cx="246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4927600" y="688975"/>
          <a:ext cx="1365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公式" r:id="rId4" imgW="545863" imgH="444307" progId="Equation.3">
                  <p:embed/>
                </p:oleObj>
              </mc:Choice>
              <mc:Fallback>
                <p:oleObj name="公式" r:id="rId4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688975"/>
                        <a:ext cx="1365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2241550" y="2198689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41550" y="928689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124200" y="2198689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2403566" y="3059112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5905500" y="2218531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63342"/>
              </p:ext>
            </p:extLst>
          </p:nvPr>
        </p:nvGraphicFramePr>
        <p:xfrm>
          <a:off x="6948488" y="1952624"/>
          <a:ext cx="16621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公式" r:id="rId6" imgW="672808" imgH="431613" progId="Equation.3">
                  <p:embed/>
                </p:oleObj>
              </mc:Choice>
              <mc:Fallback>
                <p:oleObj name="公式" r:id="rId6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52624"/>
                        <a:ext cx="16621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2380592" y="402431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2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39648"/>
              </p:ext>
            </p:extLst>
          </p:nvPr>
        </p:nvGraphicFramePr>
        <p:xfrm>
          <a:off x="2959236" y="3850325"/>
          <a:ext cx="1443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公式" r:id="rId8" imgW="545863" imgH="393529" progId="Equation.3">
                  <p:embed/>
                </p:oleObj>
              </mc:Choice>
              <mc:Fallback>
                <p:oleObj name="公式" r:id="rId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36" y="3850325"/>
                        <a:ext cx="14430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5"/>
          <p:cNvGraphicFramePr>
            <a:graphicFrameLocks noChangeAspect="1"/>
          </p:cNvGraphicFramePr>
          <p:nvPr/>
        </p:nvGraphicFramePr>
        <p:xfrm>
          <a:off x="2800350" y="4989514"/>
          <a:ext cx="38290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公式" r:id="rId10" imgW="1504827" imgH="514350" progId="Equation.3">
                  <p:embed/>
                </p:oleObj>
              </mc:Choice>
              <mc:Fallback>
                <p:oleObj name="公式" r:id="rId1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989514"/>
                        <a:ext cx="38290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82624"/>
              </p:ext>
            </p:extLst>
          </p:nvPr>
        </p:nvGraphicFramePr>
        <p:xfrm>
          <a:off x="4451350" y="1930400"/>
          <a:ext cx="13636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公式" r:id="rId12" imgW="545863" imgH="444307" progId="Equation.3">
                  <p:embed/>
                </p:oleObj>
              </mc:Choice>
              <mc:Fallback>
                <p:oleObj name="公式" r:id="rId1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930400"/>
                        <a:ext cx="13636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64413" y="3708879"/>
            <a:ext cx="4775200" cy="1108075"/>
            <a:chOff x="2144" y="2256"/>
            <a:chExt cx="3008" cy="698"/>
          </a:xfrm>
        </p:grpSpPr>
        <p:grpSp>
          <p:nvGrpSpPr>
            <p:cNvPr id="18449" name="Group 16"/>
            <p:cNvGrpSpPr>
              <a:grpSpLocks/>
            </p:cNvGrpSpPr>
            <p:nvPr/>
          </p:nvGrpSpPr>
          <p:grpSpPr bwMode="auto">
            <a:xfrm>
              <a:off x="2736" y="2256"/>
              <a:ext cx="2416" cy="698"/>
              <a:chOff x="2890" y="2278"/>
              <a:chExt cx="2416" cy="698"/>
            </a:xfrm>
          </p:grpSpPr>
          <p:sp>
            <p:nvSpPr>
              <p:cNvPr id="18451" name="Text Box 17"/>
              <p:cNvSpPr txBox="1">
                <a:spLocks noChangeArrowheads="1"/>
              </p:cNvSpPr>
              <p:nvPr/>
            </p:nvSpPr>
            <p:spPr bwMode="auto">
              <a:xfrm>
                <a:off x="2890" y="2449"/>
                <a:ext cx="7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级数</a:t>
                </a:r>
                <a:endPara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Rectangle 18"/>
              <p:cNvSpPr>
                <a:spLocks noChangeArrowheads="1"/>
              </p:cNvSpPr>
              <p:nvPr/>
            </p:nvSpPr>
            <p:spPr bwMode="auto">
              <a:xfrm>
                <a:off x="4416" y="2476"/>
                <a:ext cx="89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收敛</a:t>
                </a:r>
                <a:r>
                  <a:rPr lang="en-US" altLang="zh-CN" sz="32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.</a:t>
                </a:r>
              </a:p>
            </p:txBody>
          </p:sp>
          <p:graphicFrame>
            <p:nvGraphicFramePr>
              <p:cNvPr id="18453" name="Object 7"/>
              <p:cNvGraphicFramePr>
                <a:graphicFrameLocks noChangeAspect="1"/>
              </p:cNvGraphicFramePr>
              <p:nvPr/>
            </p:nvGraphicFramePr>
            <p:xfrm>
              <a:off x="3504" y="2278"/>
              <a:ext cx="859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1" name="公式" r:id="rId14" imgW="545863" imgH="444307" progId="Equation.3">
                      <p:embed/>
                    </p:oleObj>
                  </mc:Choice>
                  <mc:Fallback>
                    <p:oleObj name="公式" r:id="rId14" imgW="545863" imgH="4443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278"/>
                            <a:ext cx="859" cy="6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2144" y="244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所以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4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1C395-892C-4387-81E7-1C94F18D933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04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autoUpdateAnimBg="0"/>
      <p:bldP spid="472071" grpId="0" autoUpdateAnimBg="0"/>
      <p:bldP spid="472072" grpId="0" autoUpdateAnimBg="0"/>
      <p:bldP spid="472073" grpId="0" autoUpdateAnimBg="0"/>
      <p:bldP spid="4720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14947" y="1114063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421563" y="1083131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30382"/>
              </p:ext>
            </p:extLst>
          </p:nvPr>
        </p:nvGraphicFramePr>
        <p:xfrm>
          <a:off x="4905375" y="853367"/>
          <a:ext cx="2574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公式" r:id="rId4" imgW="1028254" imgH="431613" progId="Equation.3">
                  <p:embed/>
                </p:oleObj>
              </mc:Choice>
              <mc:Fallback>
                <p:oleObj name="公式" r:id="rId4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853367"/>
                        <a:ext cx="2574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2276747" y="2027757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381250" y="1142276"/>
            <a:ext cx="142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3076575" y="202775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0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841822"/>
              </p:ext>
            </p:extLst>
          </p:nvPr>
        </p:nvGraphicFramePr>
        <p:xfrm>
          <a:off x="4159002" y="1750478"/>
          <a:ext cx="15255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公式" r:id="rId6" imgW="609336" imgH="431613" progId="Equation.3">
                  <p:embed/>
                </p:oleObj>
              </mc:Choice>
              <mc:Fallback>
                <p:oleObj name="公式" r:id="rId6" imgW="6093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002" y="1750478"/>
                        <a:ext cx="15255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7" name="Text Box 9"/>
          <p:cNvSpPr txBox="1">
            <a:spLocks noChangeArrowheads="1"/>
          </p:cNvSpPr>
          <p:nvPr/>
        </p:nvSpPr>
        <p:spPr bwMode="auto">
          <a:xfrm>
            <a:off x="3095625" y="2791844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31569" y="2009137"/>
            <a:ext cx="1835150" cy="595312"/>
            <a:chOff x="2744" y="1209"/>
            <a:chExt cx="1156" cy="375"/>
          </a:xfrm>
        </p:grpSpPr>
        <p:sp>
          <p:nvSpPr>
            <p:cNvPr id="19481" name="Text Box 11"/>
            <p:cNvSpPr txBox="1">
              <a:spLocks noChangeArrowheads="1"/>
            </p:cNvSpPr>
            <p:nvPr/>
          </p:nvSpPr>
          <p:spPr bwMode="auto">
            <a:xfrm>
              <a:off x="2744" y="1209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是以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82" name="Object 10"/>
            <p:cNvGraphicFramePr>
              <a:graphicFrameLocks noChangeAspect="1"/>
            </p:cNvGraphicFramePr>
            <p:nvPr/>
          </p:nvGraphicFramePr>
          <p:xfrm>
            <a:off x="3408" y="1280"/>
            <a:ext cx="4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3" name="公式" r:id="rId8" imgW="266353" imgH="164885" progId="Equation.3">
                    <p:embed/>
                  </p:oleObj>
                </mc:Choice>
                <mc:Fallback>
                  <p:oleObj name="公式" r:id="rId8" imgW="266353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80"/>
                          <a:ext cx="4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01" name="Text Box 13"/>
          <p:cNvSpPr txBox="1">
            <a:spLocks noChangeArrowheads="1"/>
          </p:cNvSpPr>
          <p:nvPr/>
        </p:nvSpPr>
        <p:spPr bwMode="auto">
          <a:xfrm>
            <a:off x="6752319" y="2791843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31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87969"/>
              </p:ext>
            </p:extLst>
          </p:nvPr>
        </p:nvGraphicFramePr>
        <p:xfrm>
          <a:off x="2498408" y="3399494"/>
          <a:ext cx="2314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公式" r:id="rId10" imgW="905059" imgH="371643" progId="Equation.3">
                  <p:embed/>
                </p:oleObj>
              </mc:Choice>
              <mc:Fallback>
                <p:oleObj name="公式" r:id="rId10" imgW="905059" imgH="371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408" y="3399494"/>
                        <a:ext cx="2314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892866"/>
              </p:ext>
            </p:extLst>
          </p:nvPr>
        </p:nvGraphicFramePr>
        <p:xfrm>
          <a:off x="5055416" y="3623262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公式" r:id="rId12" imgW="596641" imgH="203112" progId="Equation.3">
                  <p:embed/>
                </p:oleObj>
              </mc:Choice>
              <mc:Fallback>
                <p:oleObj name="公式" r:id="rId12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16" y="3623262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81812" y="3589994"/>
            <a:ext cx="2327275" cy="611187"/>
            <a:chOff x="3360" y="2294"/>
            <a:chExt cx="1466" cy="385"/>
          </a:xfrm>
        </p:grpSpPr>
        <p:sp>
          <p:nvSpPr>
            <p:cNvPr id="19479" name="Text Box 17"/>
            <p:cNvSpPr txBox="1">
              <a:spLocks noChangeArrowheads="1"/>
            </p:cNvSpPr>
            <p:nvPr/>
          </p:nvSpPr>
          <p:spPr bwMode="auto">
            <a:xfrm>
              <a:off x="3360" y="2294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0" name="Rectangle 18"/>
            <p:cNvSpPr>
              <a:spLocks noChangeArrowheads="1"/>
            </p:cNvSpPr>
            <p:nvPr/>
          </p:nvSpPr>
          <p:spPr bwMode="auto">
            <a:xfrm>
              <a:off x="3936" y="2314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473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96907"/>
              </p:ext>
            </p:extLst>
          </p:nvPr>
        </p:nvGraphicFramePr>
        <p:xfrm>
          <a:off x="2546351" y="4183719"/>
          <a:ext cx="1838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公式" r:id="rId14" imgW="714314" imgH="390301" progId="Equation.3">
                  <p:embed/>
                </p:oleObj>
              </mc:Choice>
              <mc:Fallback>
                <p:oleObj name="公式" r:id="rId14" imgW="714314" imgH="390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1" y="4183719"/>
                        <a:ext cx="18383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00932"/>
              </p:ext>
            </p:extLst>
          </p:nvPr>
        </p:nvGraphicFramePr>
        <p:xfrm>
          <a:off x="6234113" y="4382156"/>
          <a:ext cx="1811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公式" r:id="rId16" imgW="596641" imgH="203112" progId="Equation.3">
                  <p:embed/>
                </p:oleObj>
              </mc:Choice>
              <mc:Fallback>
                <p:oleObj name="公式" r:id="rId16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382156"/>
                        <a:ext cx="18113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28917"/>
              </p:ext>
            </p:extLst>
          </p:nvPr>
        </p:nvGraphicFramePr>
        <p:xfrm>
          <a:off x="4437063" y="4436925"/>
          <a:ext cx="174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公式" r:id="rId18" imgW="676459" imgH="181031" progId="Equation.3">
                  <p:embed/>
                </p:oleObj>
              </mc:Choice>
              <mc:Fallback>
                <p:oleObj name="公式" r:id="rId18" imgW="676459" imgH="181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436925"/>
                        <a:ext cx="1744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031163" y="4386125"/>
            <a:ext cx="1981200" cy="609600"/>
            <a:chOff x="4080" y="2976"/>
            <a:chExt cx="1248" cy="384"/>
          </a:xfrm>
        </p:grpSpPr>
        <p:sp>
          <p:nvSpPr>
            <p:cNvPr id="19477" name="Text Box 23"/>
            <p:cNvSpPr txBox="1">
              <a:spLocks noChangeArrowheads="1"/>
            </p:cNvSpPr>
            <p:nvPr/>
          </p:nvSpPr>
          <p:spPr bwMode="auto">
            <a:xfrm>
              <a:off x="4608" y="2995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发散</a:t>
              </a:r>
              <a:r>
                <a:rPr lang="en-US" altLang="zh-CN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9478" name="Text Box 24"/>
            <p:cNvSpPr txBox="1">
              <a:spLocks noChangeArrowheads="1"/>
            </p:cNvSpPr>
            <p:nvPr/>
          </p:nvSpPr>
          <p:spPr bwMode="auto">
            <a:xfrm>
              <a:off x="4080" y="2976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级数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73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8283"/>
              </p:ext>
            </p:extLst>
          </p:nvPr>
        </p:nvGraphicFramePr>
        <p:xfrm>
          <a:off x="2695847" y="5143499"/>
          <a:ext cx="3829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公式" r:id="rId20" imgW="1504827" imgH="514350" progId="Equation.3">
                  <p:embed/>
                </p:oleObj>
              </mc:Choice>
              <mc:Fallback>
                <p:oleObj name="公式" r:id="rId20" imgW="150482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847" y="5143499"/>
                        <a:ext cx="3829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3B1F7-6026-42BB-B3ED-7D8CFB7A1E1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6224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utoUpdateAnimBg="0"/>
      <p:bldP spid="473095" grpId="0" autoUpdateAnimBg="0"/>
      <p:bldP spid="473097" grpId="0" autoUpdateAnimBg="0"/>
      <p:bldP spid="4731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73926" y="249317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46927"/>
              </p:ext>
            </p:extLst>
          </p:nvPr>
        </p:nvGraphicFramePr>
        <p:xfrm>
          <a:off x="2214155" y="2364008"/>
          <a:ext cx="35433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公式" r:id="rId4" imgW="3771900" imgH="965200" progId="Equation.3">
                  <p:embed/>
                </p:oleObj>
              </mc:Choice>
              <mc:Fallback>
                <p:oleObj name="公式" r:id="rId4" imgW="3771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55" y="2364008"/>
                        <a:ext cx="35433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30377"/>
              </p:ext>
            </p:extLst>
          </p:nvPr>
        </p:nvGraphicFramePr>
        <p:xfrm>
          <a:off x="5823857" y="2380297"/>
          <a:ext cx="2895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公式" r:id="rId6" imgW="2997200" imgH="838200" progId="Equation.3">
                  <p:embed/>
                </p:oleObj>
              </mc:Choice>
              <mc:Fallback>
                <p:oleObj name="公式" r:id="rId6" imgW="2997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857" y="2380297"/>
                        <a:ext cx="2895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00715"/>
              </p:ext>
            </p:extLst>
          </p:nvPr>
        </p:nvGraphicFramePr>
        <p:xfrm>
          <a:off x="1524000" y="3270471"/>
          <a:ext cx="5860869" cy="96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8" imgW="2628900" imgH="431800" progId="Equation.DSMT4">
                  <p:embed/>
                </p:oleObj>
              </mc:Choice>
              <mc:Fallback>
                <p:oleObj name="Equation" r:id="rId8" imgW="262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0471"/>
                        <a:ext cx="5860869" cy="96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1019"/>
              </p:ext>
            </p:extLst>
          </p:nvPr>
        </p:nvGraphicFramePr>
        <p:xfrm>
          <a:off x="1908084" y="4310627"/>
          <a:ext cx="6356350" cy="80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公式" r:id="rId10" imgW="6578600" imgH="838200" progId="Equation.3">
                  <p:embed/>
                </p:oleObj>
              </mc:Choice>
              <mc:Fallback>
                <p:oleObj name="公式" r:id="rId10" imgW="657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84" y="4310627"/>
                        <a:ext cx="6356350" cy="80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2FF5C-AE4A-40D6-8D63-ECD545FF431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73926" y="1083591"/>
            <a:ext cx="332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判别无穷级数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11162"/>
              </p:ext>
            </p:extLst>
          </p:nvPr>
        </p:nvGraphicFramePr>
        <p:xfrm>
          <a:off x="1685108" y="1618420"/>
          <a:ext cx="5264332" cy="86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2" imgW="5867400" imgH="965200" progId="Equation.DSMT4">
                  <p:embed/>
                </p:oleObj>
              </mc:Choice>
              <mc:Fallback>
                <p:oleObj name="Equation" r:id="rId12" imgW="5867400" imgH="965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08" y="1618420"/>
                        <a:ext cx="5264332" cy="86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11010" y="1716624"/>
            <a:ext cx="2011680" cy="54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的收敛性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44632"/>
              </p:ext>
            </p:extLst>
          </p:nvPr>
        </p:nvGraphicFramePr>
        <p:xfrm>
          <a:off x="8264434" y="4308430"/>
          <a:ext cx="2177143" cy="81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公式" r:id="rId14" imgW="2260600" imgH="838200" progId="Equation.3">
                  <p:embed/>
                </p:oleObj>
              </mc:Choice>
              <mc:Fallback>
                <p:oleObj name="公式" r:id="rId14" imgW="226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34" y="4308430"/>
                        <a:ext cx="2177143" cy="811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60328"/>
              </p:ext>
            </p:extLst>
          </p:nvPr>
        </p:nvGraphicFramePr>
        <p:xfrm>
          <a:off x="1524000" y="5277418"/>
          <a:ext cx="4460421" cy="95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16" imgW="1892300" imgH="406400" progId="Equation.DSMT4">
                  <p:embed/>
                </p:oleObj>
              </mc:Choice>
              <mc:Fallback>
                <p:oleObj name="Equation" r:id="rId16" imgW="1892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77418"/>
                        <a:ext cx="4460421" cy="95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58646"/>
              </p:ext>
            </p:extLst>
          </p:nvPr>
        </p:nvGraphicFramePr>
        <p:xfrm>
          <a:off x="5984421" y="5385767"/>
          <a:ext cx="633004" cy="80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公式" r:id="rId18" imgW="647700" imgH="825500" progId="Equation.3">
                  <p:embed/>
                </p:oleObj>
              </mc:Choice>
              <mc:Fallback>
                <p:oleObj name="公式" r:id="rId18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421" y="5385767"/>
                        <a:ext cx="633004" cy="80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30298"/>
              </p:ext>
            </p:extLst>
          </p:nvPr>
        </p:nvGraphicFramePr>
        <p:xfrm>
          <a:off x="6912428" y="5348586"/>
          <a:ext cx="3396343" cy="8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公式" r:id="rId20" imgW="3594100" imgH="889000" progId="Equation.3">
                  <p:embed/>
                </p:oleObj>
              </mc:Choice>
              <mc:Fallback>
                <p:oleObj name="公式" r:id="rId20" imgW="359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428" y="5348586"/>
                        <a:ext cx="3396343" cy="84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76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981200" y="1295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柯西极限存在准则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ea typeface="+mn-ea"/>
              </a:rPr>
              <a:t>柯西审敛原理</a:t>
            </a:r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05400" y="254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ea typeface="宋体" panose="02010600030101010101" pitchFamily="2" charset="-122"/>
              </a:rPr>
              <a:t>复习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419600" y="2209800"/>
          <a:ext cx="2508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4" imgW="952087" imgH="253890" progId="Equation.DSMT4">
                  <p:embed/>
                </p:oleObj>
              </mc:Choice>
              <mc:Fallback>
                <p:oleObj name="Equation" r:id="rId4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2508250" cy="668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638800" y="31242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514600" y="3890964"/>
          <a:ext cx="7010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6" imgW="2565400" imgH="254000" progId="Equation.DSMT4">
                  <p:embed/>
                </p:oleObj>
              </mc:Choice>
              <mc:Fallback>
                <p:oleObj name="Equation" r:id="rId6" imgW="256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0964"/>
                        <a:ext cx="7010400" cy="6937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638800" y="4805363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47825" y="5414964"/>
          <a:ext cx="89741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8" imgW="3467100" imgH="292100" progId="Equation.DSMT4">
                  <p:embed/>
                </p:oleObj>
              </mc:Choice>
              <mc:Fallback>
                <p:oleObj name="Equation" r:id="rId8" imgW="346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14964"/>
                        <a:ext cx="8974138" cy="757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A1C39-11C1-4AD8-B940-FEB863F0435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92325" y="1652611"/>
            <a:ext cx="1741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定理</a:t>
            </a:r>
            <a:r>
              <a:rPr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1.1</a:t>
            </a:r>
            <a:endParaRPr lang="en-US" altLang="zh-CN" b="1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09126"/>
              </p:ext>
            </p:extLst>
          </p:nvPr>
        </p:nvGraphicFramePr>
        <p:xfrm>
          <a:off x="2149477" y="2364924"/>
          <a:ext cx="1293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Equation" r:id="rId4" imgW="485714" imgH="181031" progId="Equation.DSMT4">
                  <p:embed/>
                </p:oleObj>
              </mc:Choice>
              <mc:Fallback>
                <p:oleObj name="Equation" r:id="rId4" imgW="485714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7" y="2364924"/>
                        <a:ext cx="1293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8578"/>
              </p:ext>
            </p:extLst>
          </p:nvPr>
        </p:nvGraphicFramePr>
        <p:xfrm>
          <a:off x="3616326" y="2322309"/>
          <a:ext cx="1452562" cy="5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" name="Equation" r:id="rId6" imgW="581086" imgH="209774" progId="Equation.DSMT4">
                  <p:embed/>
                </p:oleObj>
              </mc:Choice>
              <mc:Fallback>
                <p:oleObj name="Equation" r:id="rId6" imgW="5810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6" y="2322309"/>
                        <a:ext cx="1452562" cy="5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98192"/>
              </p:ext>
            </p:extLst>
          </p:nvPr>
        </p:nvGraphicFramePr>
        <p:xfrm>
          <a:off x="3672683" y="2816250"/>
          <a:ext cx="4289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" name="Equation" r:id="rId8" imgW="1695573" imgH="276337" progId="Equation.DSMT4">
                  <p:embed/>
                </p:oleObj>
              </mc:Choice>
              <mc:Fallback>
                <p:oleObj name="Equation" r:id="rId8" imgW="1695573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83" y="2816250"/>
                        <a:ext cx="4289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88794"/>
              </p:ext>
            </p:extLst>
          </p:nvPr>
        </p:nvGraphicFramePr>
        <p:xfrm>
          <a:off x="5181997" y="2407457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Equation" r:id="rId10" imgW="819027" imgH="200193" progId="Equation.DSMT4">
                  <p:embed/>
                </p:oleObj>
              </mc:Choice>
              <mc:Fallback>
                <p:oleObj name="Equation" r:id="rId10" imgW="819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997" y="2407457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15623"/>
              </p:ext>
            </p:extLst>
          </p:nvPr>
        </p:nvGraphicFramePr>
        <p:xfrm>
          <a:off x="6934201" y="2344286"/>
          <a:ext cx="189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12" imgW="752659" imgH="209774" progId="Equation.DSMT4">
                  <p:embed/>
                </p:oleObj>
              </mc:Choice>
              <mc:Fallback>
                <p:oleObj name="Equation" r:id="rId12" imgW="752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2344286"/>
                        <a:ext cx="1890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847535" y="234778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057400" y="3535817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780507" y="3535817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设所给级数部分和数列为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65091"/>
              </p:ext>
            </p:extLst>
          </p:nvPr>
        </p:nvGraphicFramePr>
        <p:xfrm>
          <a:off x="6794899" y="3598886"/>
          <a:ext cx="25384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14" imgW="1114486" imgH="209774" progId="Equation.DSMT4">
                  <p:embed/>
                </p:oleObj>
              </mc:Choice>
              <mc:Fallback>
                <p:oleObj name="Equation" r:id="rId14" imgW="1114486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899" y="3598886"/>
                        <a:ext cx="25384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9333312" y="359888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092325" y="4875213"/>
            <a:ext cx="286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利用数列 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756151" y="4946651"/>
          <a:ext cx="223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16" imgW="1076141" imgH="209774" progId="Equation.DSMT4">
                  <p:embed/>
                </p:oleObj>
              </mc:Choice>
              <mc:Fallback>
                <p:oleObj name="Equation" r:id="rId16" imgW="1076141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4946651"/>
                        <a:ext cx="223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34201" y="4876801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的柯西收敛原则</a:t>
            </a:r>
            <a:endParaRPr lang="zh-CN" altLang="en-US" sz="2400" b="1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2057401" y="5486401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即得本定理的结论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124711" y="87699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级数的柯西收敛原则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6288"/>
              </p:ext>
            </p:extLst>
          </p:nvPr>
        </p:nvGraphicFramePr>
        <p:xfrm>
          <a:off x="3013166" y="4127863"/>
          <a:ext cx="533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Equation" r:id="rId18" imgW="5334000" imgH="596900" progId="Equation.DSMT4">
                  <p:embed/>
                </p:oleObj>
              </mc:Choice>
              <mc:Fallback>
                <p:oleObj name="Equation" r:id="rId18" imgW="5334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6" y="4127863"/>
                        <a:ext cx="533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546873" y="1428189"/>
            <a:ext cx="3878264" cy="927100"/>
            <a:chOff x="3505200" y="914400"/>
            <a:chExt cx="3878264" cy="927100"/>
          </a:xfrm>
        </p:grpSpPr>
        <p:sp>
          <p:nvSpPr>
            <p:cNvPr id="51202" name="Text Box 2"/>
            <p:cNvSpPr txBox="1">
              <a:spLocks noChangeArrowheads="1"/>
            </p:cNvSpPr>
            <p:nvPr/>
          </p:nvSpPr>
          <p:spPr bwMode="auto">
            <a:xfrm>
              <a:off x="4876801" y="1066801"/>
              <a:ext cx="25066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的充要条件是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23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028045"/>
                </p:ext>
              </p:extLst>
            </p:nvPr>
          </p:nvGraphicFramePr>
          <p:xfrm>
            <a:off x="3505200" y="914400"/>
            <a:ext cx="14732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4" name="Equation" r:id="rId20" imgW="1473200" imgH="927100" progId="Equation.DSMT4">
                    <p:embed/>
                  </p:oleObj>
                </mc:Choice>
                <mc:Fallback>
                  <p:oleObj name="Equation" r:id="rId20" imgW="14732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914400"/>
                          <a:ext cx="14732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8C1F1-AD01-46B0-8742-F51EB5BB63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0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9" grpId="0" build="p" autoUpdateAnimBg="0"/>
      <p:bldP spid="51210" grpId="0" build="p" autoUpdateAnimBg="0"/>
      <p:bldP spid="51211" grpId="0" build="p" autoUpdateAnimBg="0"/>
      <p:bldP spid="51213" grpId="0" build="p" autoUpdateAnimBg="0"/>
      <p:bldP spid="51214" grpId="0" build="p" autoUpdateAnimBg="0"/>
      <p:bldP spid="51216" grpId="0" build="p" autoUpdateAnimBg="0"/>
      <p:bldP spid="5121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48214" y="87768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endParaRPr lang="en-US" altLang="zh-CN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11245"/>
              </p:ext>
            </p:extLst>
          </p:nvPr>
        </p:nvGraphicFramePr>
        <p:xfrm>
          <a:off x="7169944" y="780295"/>
          <a:ext cx="28813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4" imgW="1304741" imgH="409463" progId="Equation.DSMT4">
                  <p:embed/>
                </p:oleObj>
              </mc:Choice>
              <mc:Fallback>
                <p:oleObj name="Equation" r:id="rId4" imgW="13047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944" y="780295"/>
                        <a:ext cx="28813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43910"/>
              </p:ext>
            </p:extLst>
          </p:nvPr>
        </p:nvGraphicFramePr>
        <p:xfrm>
          <a:off x="2315368" y="2096152"/>
          <a:ext cx="3735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6" imgW="1457141" imgH="276337" progId="Equation.DSMT4">
                  <p:embed/>
                </p:oleObj>
              </mc:Choice>
              <mc:Fallback>
                <p:oleObj name="Equation" r:id="rId6" imgW="1457141" imgH="2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8" y="2096152"/>
                        <a:ext cx="3735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00249" y="1531134"/>
            <a:ext cx="630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4451"/>
              </p:ext>
            </p:extLst>
          </p:nvPr>
        </p:nvGraphicFramePr>
        <p:xfrm>
          <a:off x="2673728" y="1555999"/>
          <a:ext cx="2663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8" imgW="1076141" imgH="200193" progId="Equation.DSMT4">
                  <p:embed/>
                </p:oleObj>
              </mc:Choice>
              <mc:Fallback>
                <p:oleObj name="Equation" r:id="rId8" imgW="1076141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728" y="1555999"/>
                        <a:ext cx="2663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80795" y="156284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801558" y="975879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利用柯西收敛原则判别级数 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7080"/>
              </p:ext>
            </p:extLst>
          </p:nvPr>
        </p:nvGraphicFramePr>
        <p:xfrm>
          <a:off x="2381614" y="2804913"/>
          <a:ext cx="5040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" name="Equation" r:id="rId10" imgW="2200459" imgH="409463" progId="Equation.DSMT4">
                  <p:embed/>
                </p:oleObj>
              </mc:Choice>
              <mc:Fallback>
                <p:oleObj name="Equation" r:id="rId10" imgW="22004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14" y="2804913"/>
                        <a:ext cx="5040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33061"/>
              </p:ext>
            </p:extLst>
          </p:nvPr>
        </p:nvGraphicFramePr>
        <p:xfrm>
          <a:off x="2289968" y="3767572"/>
          <a:ext cx="66960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" name="Equation" r:id="rId12" imgW="3133541" imgH="409463" progId="Equation.DSMT4">
                  <p:embed/>
                </p:oleObj>
              </mc:Choice>
              <mc:Fallback>
                <p:oleObj name="Equation" r:id="rId12" imgW="31335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3767572"/>
                        <a:ext cx="66960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68327"/>
              </p:ext>
            </p:extLst>
          </p:nvPr>
        </p:nvGraphicFramePr>
        <p:xfrm>
          <a:off x="2289968" y="4684251"/>
          <a:ext cx="6840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Equation" r:id="rId14" imgW="3400486" imgH="409463" progId="Equation.DSMT4">
                  <p:embed/>
                </p:oleObj>
              </mc:Choice>
              <mc:Fallback>
                <p:oleObj name="Equation" r:id="rId14" imgW="3400486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4684251"/>
                        <a:ext cx="68405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6827"/>
              </p:ext>
            </p:extLst>
          </p:nvPr>
        </p:nvGraphicFramePr>
        <p:xfrm>
          <a:off x="2315369" y="5545520"/>
          <a:ext cx="1664969" cy="9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4" name="Equation" r:id="rId16" imgW="752659" imgH="409463" progId="Equation.DSMT4">
                  <p:embed/>
                </p:oleObj>
              </mc:Choice>
              <mc:Fallback>
                <p:oleObj name="Equation" r:id="rId16" imgW="752659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69" y="5545520"/>
                        <a:ext cx="1664969" cy="92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91816"/>
              </p:ext>
            </p:extLst>
          </p:nvPr>
        </p:nvGraphicFramePr>
        <p:xfrm>
          <a:off x="4061143" y="5601652"/>
          <a:ext cx="574188" cy="83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" name="Equation" r:id="rId18" imgW="257114" imgH="390301" progId="Equation.DSMT4">
                  <p:embed/>
                </p:oleObj>
              </mc:Choice>
              <mc:Fallback>
                <p:oleObj name="Equation" r:id="rId18" imgW="257114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3" y="5601652"/>
                        <a:ext cx="574188" cy="83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FDFC4-3129-4DDA-AE2F-35EAF629274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91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 autoUpdateAnimBg="0"/>
      <p:bldP spid="522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3950"/>
              </p:ext>
            </p:extLst>
          </p:nvPr>
        </p:nvGraphicFramePr>
        <p:xfrm>
          <a:off x="1776414" y="1711587"/>
          <a:ext cx="1608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3" imgW="618941" imgH="181031" progId="Equation.DSMT4">
                  <p:embed/>
                </p:oleObj>
              </mc:Choice>
              <mc:Fallback>
                <p:oleObj name="Equation" r:id="rId3" imgW="618941" imgH="181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1711587"/>
                        <a:ext cx="1608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8121"/>
              </p:ext>
            </p:extLst>
          </p:nvPr>
        </p:nvGraphicFramePr>
        <p:xfrm>
          <a:off x="3480595" y="1501732"/>
          <a:ext cx="23479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Equation" r:id="rId5" imgW="1066680" imgH="406080" progId="Equation.DSMT4">
                  <p:embed/>
                </p:oleObj>
              </mc:Choice>
              <mc:Fallback>
                <p:oleObj name="Equation" r:id="rId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95" y="1501732"/>
                        <a:ext cx="23479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664201" y="1651296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当 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 err="1">
                <a:solidFill>
                  <a:schemeClr val="tx1"/>
                </a:solidFill>
                <a:ea typeface="楷体_GB2312"/>
                <a:cs typeface="楷体_GB2312"/>
              </a:rPr>
              <a:t>﹥</a:t>
            </a:r>
            <a:r>
              <a:rPr lang="en-US" altLang="zh-CN" b="1" i="1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64793"/>
              </p:ext>
            </p:extLst>
          </p:nvPr>
        </p:nvGraphicFramePr>
        <p:xfrm>
          <a:off x="7642226" y="1640955"/>
          <a:ext cx="2987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8" imgW="1200027" imgH="200193" progId="Equation.DSMT4">
                  <p:embed/>
                </p:oleObj>
              </mc:Choice>
              <mc:Fallback>
                <p:oleObj name="Equation" r:id="rId8" imgW="1200027" imgH="2001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6" y="1640955"/>
                        <a:ext cx="2987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872458" y="260269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都有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57033"/>
              </p:ext>
            </p:extLst>
          </p:nvPr>
        </p:nvGraphicFramePr>
        <p:xfrm>
          <a:off x="3288507" y="2308815"/>
          <a:ext cx="47513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10" imgW="1971859" imgH="390301" progId="Equation.DSMT4">
                  <p:embed/>
                </p:oleObj>
              </mc:Choice>
              <mc:Fallback>
                <p:oleObj name="Equation" r:id="rId10" imgW="1971859" imgH="390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507" y="2308815"/>
                        <a:ext cx="47513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872458" y="3475628"/>
            <a:ext cx="465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由柯西收敛原则可知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 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3263"/>
              </p:ext>
            </p:extLst>
          </p:nvPr>
        </p:nvGraphicFramePr>
        <p:xfrm>
          <a:off x="6349207" y="3266077"/>
          <a:ext cx="23764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12" imgW="1076141" imgH="409463" progId="Equation.DSMT4">
                  <p:embed/>
                </p:oleObj>
              </mc:Choice>
              <mc:Fallback>
                <p:oleObj name="Equation" r:id="rId12" imgW="1076141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207" y="3266077"/>
                        <a:ext cx="23764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4E048-9241-4D81-BC77-DBDB5D6F430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 advAuto="0"/>
      <p:bldP spid="53254" grpId="0" build="p" autoUpdateAnimBg="0" advAuto="0"/>
      <p:bldP spid="5325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74878"/>
              </p:ext>
            </p:extLst>
          </p:nvPr>
        </p:nvGraphicFramePr>
        <p:xfrm>
          <a:off x="2764927" y="823228"/>
          <a:ext cx="4940300" cy="98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27" y="823228"/>
                        <a:ext cx="4940300" cy="98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71688" y="1024786"/>
            <a:ext cx="105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71688" y="1892747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假设调和级数收敛于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73784"/>
              </p:ext>
            </p:extLst>
          </p:nvPr>
        </p:nvGraphicFramePr>
        <p:xfrm>
          <a:off x="3886200" y="2455738"/>
          <a:ext cx="252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6" imgW="2505259" imgH="523931" progId="Equation.DSMT4">
                  <p:embed/>
                </p:oleObj>
              </mc:Choice>
              <mc:Fallback>
                <p:oleObj name="Equation" r:id="rId6" imgW="2505259" imgH="5239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55738"/>
                        <a:ext cx="252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70217"/>
              </p:ext>
            </p:extLst>
          </p:nvPr>
        </p:nvGraphicFramePr>
        <p:xfrm>
          <a:off x="8785227" y="3017909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8" imgW="742827" imgH="818926" progId="Equation.DSMT4">
                  <p:embed/>
                </p:oleObj>
              </mc:Choice>
              <mc:Fallback>
                <p:oleObj name="Equation" r:id="rId8" imgW="742827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27" y="3017909"/>
                        <a:ext cx="76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86046"/>
              </p:ext>
            </p:extLst>
          </p:nvPr>
        </p:nvGraphicFramePr>
        <p:xfrm>
          <a:off x="4333876" y="2976996"/>
          <a:ext cx="4391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10" imgW="4371914" imgH="818926" progId="Equation.DSMT4">
                  <p:embed/>
                </p:oleObj>
              </mc:Choice>
              <mc:Fallback>
                <p:oleObj name="Equation" r:id="rId10" imgW="4371914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6" y="2976996"/>
                        <a:ext cx="4391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012950" y="316327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但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22838"/>
              </p:ext>
            </p:extLst>
          </p:nvPr>
        </p:nvGraphicFramePr>
        <p:xfrm>
          <a:off x="2749550" y="3221109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1" name="Equation" r:id="rId12" imgW="1504827" imgH="409463" progId="Equation.DSMT4">
                  <p:embed/>
                </p:oleObj>
              </mc:Choice>
              <mc:Fallback>
                <p:oleObj name="Equation" r:id="rId12" imgW="1504827" imgH="4094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221109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936750" y="385524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矛盾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!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00376" y="3829052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所以假设不真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29859"/>
              </p:ext>
            </p:extLst>
          </p:nvPr>
        </p:nvGraphicFramePr>
        <p:xfrm>
          <a:off x="9607553" y="3027182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2" name="Equation" r:id="rId14" imgW="542741" imgH="818926" progId="Equation.DSMT4">
                  <p:embed/>
                </p:oleObj>
              </mc:Choice>
              <mc:Fallback>
                <p:oleObj name="Equation" r:id="rId14" imgW="542741" imgH="8189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553" y="3027182"/>
                        <a:ext cx="55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981200" y="4375197"/>
            <a:ext cx="570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+mn-ea"/>
                <a:ea typeface="+mn-ea"/>
              </a:rPr>
              <a:t>证法</a:t>
            </a:r>
            <a:r>
              <a:rPr lang="en-US" altLang="zh-CN" b="1" dirty="0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A5002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收敛原理：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9010650" y="4470039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36722"/>
              </p:ext>
            </p:extLst>
          </p:nvPr>
        </p:nvGraphicFramePr>
        <p:xfrm>
          <a:off x="2071688" y="4991963"/>
          <a:ext cx="7744097" cy="77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3" name="Equation" r:id="rId16" imgW="2908080" imgH="291960" progId="Equation.DSMT4">
                  <p:embed/>
                </p:oleObj>
              </mc:Choice>
              <mc:Fallback>
                <p:oleObj name="Equation" r:id="rId16" imgW="2908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991963"/>
                        <a:ext cx="7744097" cy="77848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273300" y="5885657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可以取：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19213"/>
              </p:ext>
            </p:extLst>
          </p:nvPr>
        </p:nvGraphicFramePr>
        <p:xfrm>
          <a:off x="4000500" y="5591174"/>
          <a:ext cx="2133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4" name="Equation" r:id="rId18" imgW="914003" imgH="406224" progId="Equation.DSMT4">
                  <p:embed/>
                </p:oleObj>
              </mc:Choice>
              <mc:Fallback>
                <p:oleObj name="Equation" r:id="rId18" imgW="91400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91174"/>
                        <a:ext cx="2133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84339"/>
              </p:ext>
            </p:extLst>
          </p:nvPr>
        </p:nvGraphicFramePr>
        <p:xfrm>
          <a:off x="7458891" y="4114801"/>
          <a:ext cx="147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5" name="Equation" r:id="rId20" imgW="1473200" imgH="927100" progId="Equation.DSMT4">
                  <p:embed/>
                </p:oleObj>
              </mc:Choice>
              <mc:Fallback>
                <p:oleObj name="Equation" r:id="rId20" imgW="1473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891" y="4114801"/>
                        <a:ext cx="147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C6869-38AF-4B11-98B8-50E756DAC4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963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0" grpId="0" autoUpdateAnimBg="0"/>
      <p:bldP spid="54282" grpId="0" autoUpdateAnimBg="0"/>
      <p:bldP spid="54283" grpId="0" autoUpdateAnimBg="0"/>
      <p:bldP spid="54285" grpId="0"/>
      <p:bldP spid="54286" grpId="0" animBg="1"/>
      <p:bldP spid="542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36454" y="1276350"/>
            <a:ext cx="7772400" cy="707886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1</a:t>
            </a: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常数项级数的概念和性质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962400" y="23368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038600" y="403860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收敛级数的基本性质</a:t>
            </a:r>
            <a:endParaRPr kumimoji="0" lang="en-US" altLang="zh-CN" sz="3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62854" name="Picture 6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4" y="2582864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5" name="Picture 7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33448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2856" name="Picture 8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83064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38600" y="3200400"/>
            <a:ext cx="351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Cauchy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收敛准则</a:t>
            </a:r>
          </a:p>
        </p:txBody>
      </p:sp>
    </p:spTree>
    <p:extLst>
      <p:ext uri="{BB962C8B-B14F-4D97-AF65-F5344CB8AC3E}">
        <p14:creationId xmlns:p14="http://schemas.microsoft.com/office/powerpoint/2010/main" val="1903142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194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16498"/>
              </p:ext>
            </p:extLst>
          </p:nvPr>
        </p:nvGraphicFramePr>
        <p:xfrm>
          <a:off x="2750322" y="772778"/>
          <a:ext cx="5239507" cy="98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Equation" r:id="rId3" imgW="2000373" imgH="409463" progId="Equation.3">
                  <p:embed/>
                </p:oleObj>
              </mc:Choice>
              <mc:Fallback>
                <p:oleObj name="Equation" r:id="rId3" imgW="2000373" imgH="4094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772778"/>
                        <a:ext cx="5239507" cy="98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88280"/>
              </p:ext>
            </p:extLst>
          </p:nvPr>
        </p:nvGraphicFramePr>
        <p:xfrm>
          <a:off x="2750322" y="2162538"/>
          <a:ext cx="76866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Equation" r:id="rId5" imgW="7937500" imgH="1905000" progId="Equation.DSMT4">
                  <p:embed/>
                </p:oleObj>
              </mc:Choice>
              <mc:Fallback>
                <p:oleObj name="Equation" r:id="rId5" imgW="7937500" imgH="190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2" y="2162538"/>
                        <a:ext cx="7686675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8812850" y="1760946"/>
            <a:ext cx="762000" cy="304800"/>
          </a:xfrm>
          <a:prstGeom prst="wedgeRectCallout">
            <a:avLst>
              <a:gd name="adj1" fmla="val 9167"/>
              <a:gd name="adj2" fmla="val 78125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328569" y="1766615"/>
            <a:ext cx="609600" cy="381000"/>
          </a:xfrm>
          <a:prstGeom prst="wedgeRectCallout">
            <a:avLst>
              <a:gd name="adj1" fmla="val -57815"/>
              <a:gd name="adj2" fmla="val 291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2869208" y="1842815"/>
            <a:ext cx="533400" cy="304800"/>
          </a:xfrm>
          <a:prstGeom prst="wedgeRectCallout">
            <a:avLst>
              <a:gd name="adj1" fmla="val 76486"/>
              <a:gd name="adj2" fmla="val 4791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174728" y="1791787"/>
            <a:ext cx="609600" cy="304800"/>
          </a:xfrm>
          <a:prstGeom prst="wedgeRectCallout">
            <a:avLst>
              <a:gd name="adj1" fmla="val 13282"/>
              <a:gd name="adj2" fmla="val 6510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项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543699" y="4137750"/>
            <a:ext cx="609600" cy="381000"/>
            <a:chOff x="3120" y="3600"/>
            <a:chExt cx="384" cy="240"/>
          </a:xfrm>
        </p:grpSpPr>
        <p:sp>
          <p:nvSpPr>
            <p:cNvPr id="27664" name="AutoShape 9"/>
            <p:cNvSpPr>
              <a:spLocks noChangeArrowheads="1"/>
            </p:cNvSpPr>
            <p:nvPr/>
          </p:nvSpPr>
          <p:spPr bwMode="auto">
            <a:xfrm>
              <a:off x="3120" y="3600"/>
              <a:ext cx="384" cy="240"/>
            </a:xfrm>
            <a:prstGeom prst="wedgeRectCallout">
              <a:avLst>
                <a:gd name="adj1" fmla="val -126565"/>
                <a:gd name="adj2" fmla="val -105833"/>
              </a:avLst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项</a:t>
              </a:r>
            </a:p>
          </p:txBody>
        </p:sp>
        <p:graphicFrame>
          <p:nvGraphicFramePr>
            <p:cNvPr id="276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750292"/>
                </p:ext>
              </p:extLst>
            </p:nvPr>
          </p:nvGraphicFramePr>
          <p:xfrm>
            <a:off x="3171" y="3633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8" name="公式" r:id="rId8" imgW="431613" imgH="406224" progId="Equation.3">
                    <p:embed/>
                  </p:oleObj>
                </mc:Choice>
                <mc:Fallback>
                  <p:oleObj name="公式" r:id="rId8" imgW="431613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633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52636" y="4141788"/>
            <a:ext cx="403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2448"/>
              </p:ext>
            </p:extLst>
          </p:nvPr>
        </p:nvGraphicFramePr>
        <p:xfrm>
          <a:off x="2269249" y="5388565"/>
          <a:ext cx="4739564" cy="9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Equation" r:id="rId10" imgW="1993680" imgH="406080" progId="Equation.DSMT4">
                  <p:embed/>
                </p:oleObj>
              </mc:Choice>
              <mc:Fallback>
                <p:oleObj name="Equation" r:id="rId10" imgW="1993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249" y="5388565"/>
                        <a:ext cx="4739564" cy="967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42993"/>
              </p:ext>
            </p:extLst>
          </p:nvPr>
        </p:nvGraphicFramePr>
        <p:xfrm>
          <a:off x="7307263" y="5594351"/>
          <a:ext cx="2755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公式" r:id="rId12" imgW="2692400" imgH="457200" progId="Equation.3">
                  <p:embed/>
                </p:oleObj>
              </mc:Choice>
              <mc:Fallback>
                <p:oleObj name="公式" r:id="rId12" imgW="269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5594351"/>
                        <a:ext cx="2755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11697"/>
              </p:ext>
            </p:extLst>
          </p:nvPr>
        </p:nvGraphicFramePr>
        <p:xfrm>
          <a:off x="2589213" y="4518750"/>
          <a:ext cx="7478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Equation" r:id="rId14" imgW="3098520" imgH="406080" progId="Equation.DSMT4">
                  <p:embed/>
                </p:oleObj>
              </mc:Choice>
              <mc:Fallback>
                <p:oleObj name="Equation" r:id="rId14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518750"/>
                        <a:ext cx="7478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1957251" y="947598"/>
            <a:ext cx="1068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1496265" y="2371294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A338C-25CE-4A6D-86A6-CF6F01545D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308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 autoUpdateAnimBg="0"/>
      <p:bldP spid="55302" grpId="0" animBg="1" autoUpdateAnimBg="0"/>
      <p:bldP spid="55303" grpId="0" animBg="1" autoUpdateAnimBg="0"/>
      <p:bldP spid="553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2186396" y="366955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81643"/>
              </p:ext>
            </p:extLst>
          </p:nvPr>
        </p:nvGraphicFramePr>
        <p:xfrm>
          <a:off x="4396196" y="3502933"/>
          <a:ext cx="1608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name="Equation" r:id="rId4" imgW="647700" imgH="431800" progId="Equation.DSMT4">
                  <p:embed/>
                </p:oleObj>
              </mc:Choice>
              <mc:Fallback>
                <p:oleObj name="Equation" r:id="rId4" imgW="647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96" y="3502933"/>
                        <a:ext cx="16081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6352"/>
              </p:ext>
            </p:extLst>
          </p:nvPr>
        </p:nvGraphicFramePr>
        <p:xfrm>
          <a:off x="6787765" y="3779270"/>
          <a:ext cx="8715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7" name="公式" r:id="rId6" imgW="342751" imgH="228501" progId="Equation.3">
                  <p:embed/>
                </p:oleObj>
              </mc:Choice>
              <mc:Fallback>
                <p:oleObj name="公式" r:id="rId6" imgW="34275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65" y="3779270"/>
                        <a:ext cx="8715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2803"/>
              </p:ext>
            </p:extLst>
          </p:nvPr>
        </p:nvGraphicFramePr>
        <p:xfrm>
          <a:off x="3419475" y="4600802"/>
          <a:ext cx="17621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" name="公式" r:id="rId8" imgW="545863" imgH="279279" progId="Equation.3">
                  <p:embed/>
                </p:oleObj>
              </mc:Choice>
              <mc:Fallback>
                <p:oleObj name="公式" r:id="rId8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600802"/>
                        <a:ext cx="17621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87169"/>
              </p:ext>
            </p:extLst>
          </p:nvPr>
        </p:nvGraphicFramePr>
        <p:xfrm>
          <a:off x="3716337" y="5475740"/>
          <a:ext cx="1392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9" name="Equation" r:id="rId10" imgW="520248" imgH="177646" progId="Equation.DSMT4">
                  <p:embed/>
                </p:oleObj>
              </mc:Choice>
              <mc:Fallback>
                <p:oleObj name="Equation" r:id="rId10" imgW="52024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7" y="5475740"/>
                        <a:ext cx="1392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55563"/>
              </p:ext>
            </p:extLst>
          </p:nvPr>
        </p:nvGraphicFramePr>
        <p:xfrm>
          <a:off x="5141913" y="5459840"/>
          <a:ext cx="604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0" name="公式" r:id="rId12" imgW="241091" imgH="177646" progId="Equation.3">
                  <p:embed/>
                </p:oleObj>
              </mc:Choice>
              <mc:Fallback>
                <p:oleObj name="公式" r:id="rId12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459840"/>
                        <a:ext cx="6048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176996" y="3669553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6004334" y="375137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2200275" y="4661126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2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27738"/>
              </p:ext>
            </p:extLst>
          </p:nvPr>
        </p:nvGraphicFramePr>
        <p:xfrm>
          <a:off x="5108575" y="4600802"/>
          <a:ext cx="2587625" cy="67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" name="Equation" r:id="rId14" imgW="1066800" imgH="279400" progId="Equation.DSMT4">
                  <p:embed/>
                </p:oleObj>
              </mc:Choice>
              <mc:Fallback>
                <p:oleObj name="Equation" r:id="rId14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4600802"/>
                        <a:ext cx="2587625" cy="67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50382"/>
              </p:ext>
            </p:extLst>
          </p:nvPr>
        </p:nvGraphicFramePr>
        <p:xfrm>
          <a:off x="7647306" y="3766692"/>
          <a:ext cx="1500051" cy="58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2" name="Equation" r:id="rId16" imgW="596900" imgH="228600" progId="Equation.DSMT4">
                  <p:embed/>
                </p:oleObj>
              </mc:Choice>
              <mc:Fallback>
                <p:oleObj name="Equation" r:id="rId16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306" y="3766692"/>
                        <a:ext cx="1500051" cy="585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075135" y="2700311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1.2</a:t>
            </a:r>
          </a:p>
        </p:txBody>
      </p:sp>
      <p:graphicFrame>
        <p:nvGraphicFramePr>
          <p:cNvPr id="482318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9785074"/>
              </p:ext>
            </p:extLst>
          </p:nvPr>
        </p:nvGraphicFramePr>
        <p:xfrm>
          <a:off x="7833134" y="2663437"/>
          <a:ext cx="1617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公式" r:id="rId18" imgW="638114" imgH="257175" progId="Equation.3">
                  <p:embed/>
                </p:oleObj>
              </mc:Choice>
              <mc:Fallback>
                <p:oleObj name="公式" r:id="rId18" imgW="638114" imgH="25717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134" y="2663437"/>
                        <a:ext cx="1617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072096" y="1881362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546884" y="1881362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86596" y="2540406"/>
            <a:ext cx="4332288" cy="1008063"/>
            <a:chOff x="1111" y="1045"/>
            <a:chExt cx="2729" cy="635"/>
          </a:xfrm>
        </p:grpSpPr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1111" y="1149"/>
              <a:ext cx="27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若级数</a:t>
              </a: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则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93" name="Object 19"/>
            <p:cNvGraphicFramePr>
              <a:graphicFrameLocks noChangeAspect="1"/>
            </p:cNvGraphicFramePr>
            <p:nvPr/>
          </p:nvGraphicFramePr>
          <p:xfrm>
            <a:off x="1950" y="1045"/>
            <a:ext cx="54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4" name="公式" r:id="rId20" imgW="876300" imgH="1016000" progId="Equation.3">
                    <p:embed/>
                  </p:oleObj>
                </mc:Choice>
                <mc:Fallback>
                  <p:oleObj name="公式" r:id="rId20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045"/>
                          <a:ext cx="54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0" name="Rectangle 21"/>
          <p:cNvSpPr>
            <a:spLocks noChangeArrowheads="1"/>
          </p:cNvSpPr>
          <p:nvPr/>
        </p:nvSpPr>
        <p:spPr bwMode="auto">
          <a:xfrm>
            <a:off x="2093913" y="1116369"/>
            <a:ext cx="609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收敛级数的基本性质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6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49C4A-9569-4EB1-A4B2-714DACE83CE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512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  <p:bldP spid="482312" grpId="0" autoUpdateAnimBg="0"/>
      <p:bldP spid="482313" grpId="0" autoUpdateAnimBg="0"/>
      <p:bldP spid="482314" grpId="0" autoUpdateAnimBg="0"/>
      <p:bldP spid="482317" grpId="0"/>
      <p:bldP spid="28687" grpId="0"/>
      <p:bldP spid="28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3037978" y="1933918"/>
            <a:ext cx="5173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级数收敛的必要条件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3062288" y="4059185"/>
            <a:ext cx="4945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必要条件不充分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4137"/>
              </p:ext>
            </p:extLst>
          </p:nvPr>
        </p:nvGraphicFramePr>
        <p:xfrm>
          <a:off x="3233738" y="5537055"/>
          <a:ext cx="21002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公式" r:id="rId4" imgW="819027" imgH="257175" progId="Equation.3">
                  <p:embed/>
                </p:oleObj>
              </mc:Choice>
              <mc:Fallback>
                <p:oleObj name="公式" r:id="rId4" imgW="8190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537055"/>
                        <a:ext cx="21002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69898"/>
              </p:ext>
            </p:extLst>
          </p:nvPr>
        </p:nvGraphicFramePr>
        <p:xfrm>
          <a:off x="4899026" y="4638622"/>
          <a:ext cx="3451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公式" r:id="rId6" imgW="1383699" imgH="406224" progId="Equation.3">
                  <p:embed/>
                </p:oleObj>
              </mc:Choice>
              <mc:Fallback>
                <p:oleObj name="公式" r:id="rId6" imgW="138369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6" y="4638622"/>
                        <a:ext cx="34512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3628686" y="2634086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472623" y="4860132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如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044123" y="4860132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调和级数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4123" y="3368993"/>
            <a:ext cx="7300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可用它求或验证极限为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的极限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93390"/>
              </p:ext>
            </p:extLst>
          </p:nvPr>
        </p:nvGraphicFramePr>
        <p:xfrm>
          <a:off x="6590620" y="1171781"/>
          <a:ext cx="1781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公式" r:id="rId8" imgW="1457141" imgH="543093" progId="Equation.3">
                  <p:embed/>
                </p:oleObj>
              </mc:Choice>
              <mc:Fallback>
                <p:oleObj name="公式" r:id="rId8" imgW="14571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620" y="1171781"/>
                        <a:ext cx="17811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72623" y="113297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级数收敛的必要条件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83340" name="Text Box 12"/>
          <p:cNvSpPr txBox="1">
            <a:spLocks noChangeArrowheads="1"/>
          </p:cNvSpPr>
          <p:nvPr/>
        </p:nvSpPr>
        <p:spPr bwMode="auto">
          <a:xfrm>
            <a:off x="5356226" y="5597379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但级数是否收敛？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7481208" y="1926999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常用来判别级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37806" y="1924073"/>
            <a:ext cx="685800" cy="685800"/>
            <a:chOff x="672" y="1344"/>
            <a:chExt cx="432" cy="432"/>
          </a:xfrm>
        </p:grpSpPr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971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4EBC5-F2CD-41D1-995D-5B8FDF46842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20548"/>
              </p:ext>
            </p:extLst>
          </p:nvPr>
        </p:nvGraphicFramePr>
        <p:xfrm>
          <a:off x="6268245" y="2534256"/>
          <a:ext cx="2900362" cy="77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10" imgW="1638000" imgH="431640" progId="Equation.DSMT4">
                  <p:embed/>
                </p:oleObj>
              </mc:Choice>
              <mc:Fallback>
                <p:oleObj name="Equation" r:id="rId10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245" y="2534256"/>
                        <a:ext cx="2900362" cy="77909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48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utoUpdateAnimBg="0"/>
      <p:bldP spid="483331" grpId="0" autoUpdateAnimBg="0"/>
      <p:bldP spid="483334" grpId="0" autoUpdateAnimBg="0"/>
      <p:bldP spid="483335" grpId="0" autoUpdateAnimBg="0"/>
      <p:bldP spid="483336" grpId="0" autoUpdateAnimBg="0"/>
      <p:bldP spid="483337" grpId="0" autoUpdateAnimBg="0"/>
      <p:bldP spid="483340" grpId="0" autoUpdateAnimBg="0"/>
      <p:bldP spid="483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0765"/>
              </p:ext>
            </p:extLst>
          </p:nvPr>
        </p:nvGraphicFramePr>
        <p:xfrm>
          <a:off x="4990308" y="1201810"/>
          <a:ext cx="30162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公式" r:id="rId3" imgW="1205977" imgH="444307" progId="Equation.3">
                  <p:embed/>
                </p:oleObj>
              </mc:Choice>
              <mc:Fallback>
                <p:oleObj name="公式" r:id="rId3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308" y="1201810"/>
                        <a:ext cx="30162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2530475" y="2462412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209928" y="24170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56098"/>
              </p:ext>
            </p:extLst>
          </p:nvPr>
        </p:nvGraphicFramePr>
        <p:xfrm>
          <a:off x="2782004" y="3327004"/>
          <a:ext cx="14573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公式" r:id="rId6" imgW="545863" imgH="279279" progId="Equation.3">
                  <p:embed/>
                </p:oleObj>
              </mc:Choice>
              <mc:Fallback>
                <p:oleObj name="公式" r:id="rId6" imgW="545863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04" y="3327004"/>
                        <a:ext cx="14573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55586"/>
              </p:ext>
            </p:extLst>
          </p:nvPr>
        </p:nvGraphicFramePr>
        <p:xfrm>
          <a:off x="8006558" y="2945607"/>
          <a:ext cx="7731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8" imgW="266469" imgH="406048" progId="Equation.3">
                  <p:embed/>
                </p:oleObj>
              </mc:Choice>
              <mc:Fallback>
                <p:oleObj name="公式" r:id="rId8" imgW="266469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558" y="2945607"/>
                        <a:ext cx="7731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9258300" y="4026696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95034"/>
              </p:ext>
            </p:extLst>
          </p:nvPr>
        </p:nvGraphicFramePr>
        <p:xfrm>
          <a:off x="8779671" y="3371056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10" imgW="476373" imgH="295499" progId="Equation.3">
                  <p:embed/>
                </p:oleObj>
              </mc:Choice>
              <mc:Fallback>
                <p:oleObj name="Equation" r:id="rId10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671" y="3371056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45458"/>
              </p:ext>
            </p:extLst>
          </p:nvPr>
        </p:nvGraphicFramePr>
        <p:xfrm>
          <a:off x="4461670" y="2940844"/>
          <a:ext cx="354488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公式" r:id="rId12" imgW="1256755" imgH="444307" progId="Equation.3">
                  <p:embed/>
                </p:oleObj>
              </mc:Choice>
              <mc:Fallback>
                <p:oleObj name="公式" r:id="rId12" imgW="12567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670" y="2940844"/>
                        <a:ext cx="354488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8551" y="1552418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006558" y="1418488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409828" y="1552418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2743201" y="4638675"/>
            <a:ext cx="4856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用级数收敛的必要条件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5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4143"/>
              </p:ext>
            </p:extLst>
          </p:nvPr>
        </p:nvGraphicFramePr>
        <p:xfrm>
          <a:off x="7021514" y="4730749"/>
          <a:ext cx="1828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公式" r:id="rId14" imgW="666627" imgH="257175" progId="Equation.3">
                  <p:embed/>
                </p:oleObj>
              </mc:Choice>
              <mc:Fallback>
                <p:oleObj name="公式" r:id="rId14" imgW="666627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4" y="4730749"/>
                        <a:ext cx="1828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1" name="Rectangle 15"/>
          <p:cNvSpPr>
            <a:spLocks noChangeArrowheads="1"/>
          </p:cNvSpPr>
          <p:nvPr/>
        </p:nvSpPr>
        <p:spPr bwMode="auto">
          <a:xfrm>
            <a:off x="2743201" y="5321301"/>
            <a:ext cx="361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判别级数发散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82E71-800D-4B0A-8855-C77DB4F0FE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54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autoUpdateAnimBg="0"/>
      <p:bldP spid="485380" grpId="0" autoUpdateAnimBg="0"/>
      <p:bldP spid="485383" grpId="0" autoUpdateAnimBg="0"/>
      <p:bldP spid="485389" grpId="0" autoUpdateAnimBg="0"/>
      <p:bldP spid="4853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5685790" y="2686843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的部分和分别为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7687"/>
              </p:ext>
            </p:extLst>
          </p:nvPr>
        </p:nvGraphicFramePr>
        <p:xfrm>
          <a:off x="8618538" y="2727325"/>
          <a:ext cx="471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" name="Equation" r:id="rId4" imgW="190500" imgH="228600" progId="Equation.DSMT4">
                  <p:embed/>
                </p:oleObj>
              </mc:Choice>
              <mc:Fallback>
                <p:oleObj name="Equation" r:id="rId4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538" y="2727325"/>
                        <a:ext cx="471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83335"/>
              </p:ext>
            </p:extLst>
          </p:nvPr>
        </p:nvGraphicFramePr>
        <p:xfrm>
          <a:off x="9090026" y="2744661"/>
          <a:ext cx="1039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" name="公式" r:id="rId6" imgW="419100" imgH="228600" progId="Equation.3">
                  <p:embed/>
                </p:oleObj>
              </mc:Choice>
              <mc:Fallback>
                <p:oleObj name="公式" r:id="rId6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026" y="2744661"/>
                        <a:ext cx="1039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2373993" y="379452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83356"/>
              </p:ext>
            </p:extLst>
          </p:nvPr>
        </p:nvGraphicFramePr>
        <p:xfrm>
          <a:off x="3209926" y="3837784"/>
          <a:ext cx="892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5" name="公式" r:id="rId8" imgW="355446" imgH="228501" progId="Equation.3">
                  <p:embed/>
                </p:oleObj>
              </mc:Choice>
              <mc:Fallback>
                <p:oleObj name="公式" r:id="rId8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3837784"/>
                        <a:ext cx="892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82944"/>
              </p:ext>
            </p:extLst>
          </p:nvPr>
        </p:nvGraphicFramePr>
        <p:xfrm>
          <a:off x="7135813" y="4477148"/>
          <a:ext cx="10715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" name="Equation" r:id="rId10" imgW="371659" imgH="209774" progId="Equation.DSMT4">
                  <p:embed/>
                </p:oleObj>
              </mc:Choice>
              <mc:Fallback>
                <p:oleObj name="Equation" r:id="rId10" imgW="371659" imgH="2097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477148"/>
                        <a:ext cx="10715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2335893" y="5214937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279175"/>
              </p:ext>
            </p:extLst>
          </p:nvPr>
        </p:nvGraphicFramePr>
        <p:xfrm>
          <a:off x="3531393" y="5226050"/>
          <a:ext cx="1420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" name="Equation" r:id="rId12" imgW="571252" imgH="228501" progId="Equation.DSMT4">
                  <p:embed/>
                </p:oleObj>
              </mc:Choice>
              <mc:Fallback>
                <p:oleObj name="Equation" r:id="rId12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93" y="5226050"/>
                        <a:ext cx="14208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2185989" y="272732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证</a:t>
            </a:r>
            <a:endParaRPr lang="en-US" altLang="zh-CN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2119314" y="1016592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74124" name="Text Box 12"/>
          <p:cNvSpPr txBox="1">
            <a:spLocks noChangeArrowheads="1"/>
          </p:cNvSpPr>
          <p:nvPr/>
        </p:nvSpPr>
        <p:spPr bwMode="auto">
          <a:xfrm>
            <a:off x="3425826" y="1050132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设常数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77119"/>
              </p:ext>
            </p:extLst>
          </p:nvPr>
        </p:nvGraphicFramePr>
        <p:xfrm>
          <a:off x="4874056" y="1121641"/>
          <a:ext cx="1025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8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56" y="1121641"/>
                        <a:ext cx="1025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6" name="Text Box 14"/>
          <p:cNvSpPr txBox="1">
            <a:spLocks noChangeArrowheads="1"/>
          </p:cNvSpPr>
          <p:nvPr/>
        </p:nvSpPr>
        <p:spPr bwMode="auto">
          <a:xfrm>
            <a:off x="5918200" y="1050132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41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86010"/>
              </p:ext>
            </p:extLst>
          </p:nvPr>
        </p:nvGraphicFramePr>
        <p:xfrm>
          <a:off x="6648450" y="635933"/>
          <a:ext cx="2545966" cy="13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" name="公式" r:id="rId16" imgW="1016000" imgH="520700" progId="Equation.3">
                  <p:embed/>
                </p:oleObj>
              </mc:Choice>
              <mc:Fallback>
                <p:oleObj name="公式" r:id="rId16" imgW="1016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635933"/>
                        <a:ext cx="2545966" cy="130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8" name="Text Box 16"/>
          <p:cNvSpPr txBox="1">
            <a:spLocks noChangeArrowheads="1"/>
          </p:cNvSpPr>
          <p:nvPr/>
        </p:nvSpPr>
        <p:spPr bwMode="auto">
          <a:xfrm>
            <a:off x="2222500" y="182483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4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31893"/>
              </p:ext>
            </p:extLst>
          </p:nvPr>
        </p:nvGraphicFramePr>
        <p:xfrm>
          <a:off x="2824957" y="2343946"/>
          <a:ext cx="29543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0" name="公式" r:id="rId18" imgW="1180588" imgH="520474" progId="Equation.3">
                  <p:embed/>
                </p:oleObj>
              </mc:Choice>
              <mc:Fallback>
                <p:oleObj name="公式" r:id="rId18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57" y="2343946"/>
                        <a:ext cx="29543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46288"/>
              </p:ext>
            </p:extLst>
          </p:nvPr>
        </p:nvGraphicFramePr>
        <p:xfrm>
          <a:off x="4102101" y="3837784"/>
          <a:ext cx="3221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1" name="公式" r:id="rId20" imgW="1282700" imgH="228600" progId="Equation.3">
                  <p:embed/>
                </p:oleObj>
              </mc:Choice>
              <mc:Fallback>
                <p:oleObj name="公式" r:id="rId20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3837784"/>
                        <a:ext cx="32210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82929"/>
              </p:ext>
            </p:extLst>
          </p:nvPr>
        </p:nvGraphicFramePr>
        <p:xfrm>
          <a:off x="6732021" y="5314156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2" name="公式" r:id="rId22" imgW="203024" imgH="152268" progId="Equation.3">
                  <p:embed/>
                </p:oleObj>
              </mc:Choice>
              <mc:Fallback>
                <p:oleObj name="公式" r:id="rId22" imgW="203024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021" y="5314156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46403"/>
              </p:ext>
            </p:extLst>
          </p:nvPr>
        </p:nvGraphicFramePr>
        <p:xfrm>
          <a:off x="7358120" y="5240609"/>
          <a:ext cx="636349" cy="46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3" name="Equation" r:id="rId24" imgW="279279" imgH="203112" progId="Equation.DSMT4">
                  <p:embed/>
                </p:oleObj>
              </mc:Choice>
              <mc:Fallback>
                <p:oleObj name="Equation" r:id="rId24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120" y="5240609"/>
                        <a:ext cx="636349" cy="46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4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056242"/>
              </p:ext>
            </p:extLst>
          </p:nvPr>
        </p:nvGraphicFramePr>
        <p:xfrm>
          <a:off x="3517900" y="4510088"/>
          <a:ext cx="3589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" name="Equation" r:id="rId26" imgW="1346040" imgH="228600" progId="Equation.DSMT4">
                  <p:embed/>
                </p:oleObj>
              </mc:Choice>
              <mc:Fallback>
                <p:oleObj name="Equation" r:id="rId26" imgW="13460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510088"/>
                        <a:ext cx="3589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5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7624449"/>
              </p:ext>
            </p:extLst>
          </p:nvPr>
        </p:nvGraphicFramePr>
        <p:xfrm>
          <a:off x="5153422" y="5222875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" name="Equation" r:id="rId28" imgW="583947" imgH="228501" progId="Equation.DSMT4">
                  <p:embed/>
                </p:oleObj>
              </mc:Choice>
              <mc:Fallback>
                <p:oleObj name="Equation" r:id="rId28" imgW="583947" imgH="22850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422" y="5222875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49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autoUpdateAnimBg="0"/>
      <p:bldP spid="474117" grpId="0" autoUpdateAnimBg="0"/>
      <p:bldP spid="474120" grpId="0" autoUpdateAnimBg="0"/>
      <p:bldP spid="474122" grpId="0" autoUpdateAnimBg="0"/>
      <p:bldP spid="474124" grpId="0" autoUpdateAnimBg="0"/>
      <p:bldP spid="474126" grpId="0" autoUpdateAnimBg="0"/>
      <p:bldP spid="4741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66366"/>
              </p:ext>
            </p:extLst>
          </p:nvPr>
        </p:nvGraphicFramePr>
        <p:xfrm>
          <a:off x="3292476" y="1066799"/>
          <a:ext cx="4792937" cy="6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6" y="1066799"/>
                        <a:ext cx="4792937" cy="63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4953000" y="190500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也不存在极限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5140" name="Object 3"/>
          <p:cNvGraphicFramePr>
            <a:graphicFrameLocks noChangeAspect="1"/>
          </p:cNvGraphicFramePr>
          <p:nvPr/>
        </p:nvGraphicFramePr>
        <p:xfrm>
          <a:off x="3278188" y="1855789"/>
          <a:ext cx="14906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6" imgW="583947" imgH="228501" progId="Equation.DSMT4">
                  <p:embed/>
                </p:oleObj>
              </mc:Choice>
              <mc:Fallback>
                <p:oleObj name="Equation" r:id="rId6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1855789"/>
                        <a:ext cx="14906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200400" y="28892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        </a:t>
            </a:r>
          </a:p>
        </p:txBody>
      </p:sp>
      <p:graphicFrame>
        <p:nvGraphicFramePr>
          <p:cNvPr id="475142" name="Object 4"/>
          <p:cNvGraphicFramePr>
            <a:graphicFrameLocks noChangeAspect="1"/>
          </p:cNvGraphicFramePr>
          <p:nvPr/>
        </p:nvGraphicFramePr>
        <p:xfrm>
          <a:off x="4343400" y="2668588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8" imgW="2070100" imgH="952500" progId="Equation.3">
                  <p:embed/>
                </p:oleObj>
              </mc:Choice>
              <mc:Fallback>
                <p:oleObj name="Equation" r:id="rId8" imgW="2070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8588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6518276" y="2892425"/>
            <a:ext cx="387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有相同的敛散性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3200400" y="4094164"/>
            <a:ext cx="69342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级数的每一项同乘一个不为零的常数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敛散性不变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057401" y="4114800"/>
            <a:ext cx="121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8001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  <p:bldP spid="475141" grpId="0" autoUpdateAnimBg="0"/>
      <p:bldP spid="475143" grpId="0" autoUpdateAnimBg="0"/>
      <p:bldP spid="475144" grpId="0"/>
      <p:bldP spid="475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41755" y="1329110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76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01338"/>
              </p:ext>
            </p:extLst>
          </p:nvPr>
        </p:nvGraphicFramePr>
        <p:xfrm>
          <a:off x="6361567" y="1164718"/>
          <a:ext cx="194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8" name="Equation" r:id="rId5" imgW="1943100" imgH="952500" progId="Equation.3">
                  <p:embed/>
                </p:oleObj>
              </mc:Choice>
              <mc:Fallback>
                <p:oleObj name="Equation" r:id="rId5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567" y="1164718"/>
                        <a:ext cx="194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3691959" y="128958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设有两个级数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85"/>
              </p:ext>
            </p:extLst>
          </p:nvPr>
        </p:nvGraphicFramePr>
        <p:xfrm>
          <a:off x="2311672" y="2083361"/>
          <a:ext cx="2098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" name="Equation" r:id="rId7" imgW="837836" imgH="431613" progId="Equation.DSMT4">
                  <p:embed/>
                </p:oleObj>
              </mc:Choice>
              <mc:Fallback>
                <p:oleObj name="Equation" r:id="rId7" imgW="8378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72" y="2083361"/>
                        <a:ext cx="2098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31637"/>
              </p:ext>
            </p:extLst>
          </p:nvPr>
        </p:nvGraphicFramePr>
        <p:xfrm>
          <a:off x="4439943" y="1874249"/>
          <a:ext cx="17748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" name="公式" r:id="rId9" imgW="710891" imgH="520474" progId="Equation.3">
                  <p:embed/>
                </p:oleObj>
              </mc:Choice>
              <mc:Fallback>
                <p:oleObj name="公式" r:id="rId9" imgW="710891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943" y="1874249"/>
                        <a:ext cx="177482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1656"/>
              </p:ext>
            </p:extLst>
          </p:nvPr>
        </p:nvGraphicFramePr>
        <p:xfrm>
          <a:off x="6211093" y="2000761"/>
          <a:ext cx="4068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1" name="Equation" r:id="rId11" imgW="1625600" imgH="431800" progId="Equation.DSMT4">
                  <p:embed/>
                </p:oleObj>
              </mc:Choice>
              <mc:Fallback>
                <p:oleObj name="Equation" r:id="rId1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093" y="2000761"/>
                        <a:ext cx="4068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241755" y="3210135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761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89781"/>
              </p:ext>
            </p:extLst>
          </p:nvPr>
        </p:nvGraphicFramePr>
        <p:xfrm>
          <a:off x="5471319" y="3073970"/>
          <a:ext cx="1981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" name="Equation" r:id="rId13" imgW="1892300" imgH="952500" progId="Equation.3">
                  <p:embed/>
                </p:oleObj>
              </mc:Choice>
              <mc:Fallback>
                <p:oleObj name="Equation" r:id="rId13" imgW="1892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319" y="3073970"/>
                        <a:ext cx="19812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2243932" y="388412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极限的性质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96613"/>
              </p:ext>
            </p:extLst>
          </p:nvPr>
        </p:nvGraphicFramePr>
        <p:xfrm>
          <a:off x="2770189" y="4408853"/>
          <a:ext cx="23304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" name="公式" r:id="rId15" imgW="965200" imgH="431800" progId="Equation.3">
                  <p:embed/>
                </p:oleObj>
              </mc:Choice>
              <mc:Fallback>
                <p:oleObj name="公式" r:id="rId15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9" y="4408853"/>
                        <a:ext cx="23304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22080"/>
              </p:ext>
            </p:extLst>
          </p:nvPr>
        </p:nvGraphicFramePr>
        <p:xfrm>
          <a:off x="5100639" y="4402140"/>
          <a:ext cx="3657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4" name="公式" r:id="rId17" imgW="1358310" imgH="431613" progId="Equation.3">
                  <p:embed/>
                </p:oleObj>
              </mc:Choice>
              <mc:Fallback>
                <p:oleObj name="公式" r:id="rId17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9" y="4402140"/>
                        <a:ext cx="3657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2862535" y="3210136"/>
            <a:ext cx="328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级数的部分和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61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70279"/>
              </p:ext>
            </p:extLst>
          </p:nvPr>
        </p:nvGraphicFramePr>
        <p:xfrm>
          <a:off x="8686121" y="2971800"/>
          <a:ext cx="8143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5" name="Equation" r:id="rId19" imgW="723586" imgH="952087" progId="Equation.3">
                  <p:embed/>
                </p:oleObj>
              </mc:Choice>
              <mc:Fallback>
                <p:oleObj name="Equation" r:id="rId19" imgW="723586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121" y="2971800"/>
                        <a:ext cx="8143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84593"/>
              </p:ext>
            </p:extLst>
          </p:nvPr>
        </p:nvGraphicFramePr>
        <p:xfrm>
          <a:off x="7448550" y="3009900"/>
          <a:ext cx="796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" name="Equation" r:id="rId21" imgW="761669" imgH="952087" progId="Equation.3">
                  <p:embed/>
                </p:oleObj>
              </mc:Choice>
              <mc:Fallback>
                <p:oleObj name="Equation" r:id="rId21" imgW="761669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09900"/>
                        <a:ext cx="796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49676"/>
              </p:ext>
            </p:extLst>
          </p:nvPr>
        </p:nvGraphicFramePr>
        <p:xfrm>
          <a:off x="8304667" y="3373439"/>
          <a:ext cx="3222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7" name="Equation" r:id="rId23" imgW="253890" imgH="279279" progId="Equation.3">
                  <p:embed/>
                </p:oleObj>
              </mc:Choice>
              <mc:Fallback>
                <p:oleObj name="Equation" r:id="rId23" imgW="253890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667" y="3373439"/>
                        <a:ext cx="3222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3419476" y="5586414"/>
            <a:ext cx="694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级数可以逐项相加与逐项相减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2057400" y="5562600"/>
            <a:ext cx="158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结论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338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D7715-3548-4709-B7C3-C1DB899CC89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660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utoUpdateAnimBg="0"/>
      <p:bldP spid="476168" grpId="0" autoUpdateAnimBg="0"/>
      <p:bldP spid="476170" grpId="0" autoUpdateAnimBg="0"/>
      <p:bldP spid="476173" grpId="0" autoUpdateAnimBg="0"/>
      <p:bldP spid="476177" grpId="0"/>
      <p:bldP spid="4761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386013" y="1269389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87347"/>
              </p:ext>
            </p:extLst>
          </p:nvPr>
        </p:nvGraphicFramePr>
        <p:xfrm>
          <a:off x="3406775" y="1064193"/>
          <a:ext cx="23812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公式" r:id="rId4" imgW="977900" imgH="431800" progId="Equation.3">
                  <p:embed/>
                </p:oleObj>
              </mc:Choice>
              <mc:Fallback>
                <p:oleObj name="公式" r:id="rId4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064193"/>
                        <a:ext cx="23812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28929"/>
              </p:ext>
            </p:extLst>
          </p:nvPr>
        </p:nvGraphicFramePr>
        <p:xfrm>
          <a:off x="2895600" y="3305086"/>
          <a:ext cx="1600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Equation" r:id="rId6" imgW="609336" imgH="431613" progId="Equation.DSMT4">
                  <p:embed/>
                </p:oleObj>
              </mc:Choice>
              <mc:Fallback>
                <p:oleObj name="Equation" r:id="rId6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05086"/>
                        <a:ext cx="1600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5666105" y="129755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都收敛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71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12826"/>
              </p:ext>
            </p:extLst>
          </p:nvPr>
        </p:nvGraphicFramePr>
        <p:xfrm>
          <a:off x="4556760" y="3287486"/>
          <a:ext cx="137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公式" r:id="rId8" imgW="520474" imgH="431613" progId="Equation.3">
                  <p:embed/>
                </p:oleObj>
              </mc:Choice>
              <mc:Fallback>
                <p:oleObj name="公式" r:id="rId8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760" y="3287486"/>
                        <a:ext cx="13716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2797"/>
              </p:ext>
            </p:extLst>
          </p:nvPr>
        </p:nvGraphicFramePr>
        <p:xfrm>
          <a:off x="3124200" y="4743995"/>
          <a:ext cx="1371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Equation" r:id="rId10" imgW="1295400" imgH="1270000" progId="Equation.3">
                  <p:embed/>
                </p:oleObj>
              </mc:Choice>
              <mc:Fallback>
                <p:oleObj name="Equation" r:id="rId10" imgW="12954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43995"/>
                        <a:ext cx="13716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21007"/>
              </p:ext>
            </p:extLst>
          </p:nvPr>
        </p:nvGraphicFramePr>
        <p:xfrm>
          <a:off x="2916238" y="2115231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12" imgW="952087" imgH="431613" progId="Equation.DSMT4">
                  <p:embed/>
                </p:oleObj>
              </mc:Choice>
              <mc:Fallback>
                <p:oleObj name="Equation" r:id="rId12" imgW="95208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15231"/>
                        <a:ext cx="2514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48897"/>
              </p:ext>
            </p:extLst>
          </p:nvPr>
        </p:nvGraphicFramePr>
        <p:xfrm>
          <a:off x="4495800" y="4343400"/>
          <a:ext cx="935038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14" imgW="380835" imgH="761669" progId="Equation.DSMT4">
                  <p:embed/>
                </p:oleObj>
              </mc:Choice>
              <mc:Fallback>
                <p:oleObj name="Equation" r:id="rId14" imgW="380835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935038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53643"/>
              </p:ext>
            </p:extLst>
          </p:nvPr>
        </p:nvGraphicFramePr>
        <p:xfrm>
          <a:off x="5588000" y="4835524"/>
          <a:ext cx="558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16" imgW="520700" imgH="825500" progId="Equation.3">
                  <p:embed/>
                </p:oleObj>
              </mc:Choice>
              <mc:Fallback>
                <p:oleObj name="Equation" r:id="rId16" imgW="52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835524"/>
                        <a:ext cx="558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A9179-ED37-420B-8483-B68DF8CBDDE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020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19639"/>
              </p:ext>
            </p:extLst>
          </p:nvPr>
        </p:nvGraphicFramePr>
        <p:xfrm>
          <a:off x="5250156" y="862012"/>
          <a:ext cx="21336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3" imgW="1943100" imgH="952500" progId="Equation.3">
                  <p:embed/>
                </p:oleObj>
              </mc:Choice>
              <mc:Fallback>
                <p:oleObj name="Equation" r:id="rId3" imgW="194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56" y="862012"/>
                        <a:ext cx="21336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05981" y="1100445"/>
            <a:ext cx="297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两个级数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82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67993"/>
              </p:ext>
            </p:extLst>
          </p:nvPr>
        </p:nvGraphicFramePr>
        <p:xfrm>
          <a:off x="3468313" y="1756484"/>
          <a:ext cx="1460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7" name="公式" r:id="rId6" imgW="583947" imgH="520474" progId="Equation.3">
                  <p:embed/>
                </p:oleObj>
              </mc:Choice>
              <mc:Fallback>
                <p:oleObj name="公式" r:id="rId6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1756484"/>
                        <a:ext cx="1460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43606"/>
              </p:ext>
            </p:extLst>
          </p:nvPr>
        </p:nvGraphicFramePr>
        <p:xfrm>
          <a:off x="6019800" y="1852891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Equation" r:id="rId8" imgW="774364" imgH="952087" progId="Equation.3">
                  <p:embed/>
                </p:oleObj>
              </mc:Choice>
              <mc:Fallback>
                <p:oleObj name="Equation" r:id="rId8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52891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15062"/>
              </p:ext>
            </p:extLst>
          </p:nvPr>
        </p:nvGraphicFramePr>
        <p:xfrm>
          <a:off x="3763962" y="2905919"/>
          <a:ext cx="22558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公式" r:id="rId10" imgW="901309" imgH="431613" progId="Equation.3">
                  <p:embed/>
                </p:oleObj>
              </mc:Choice>
              <mc:Fallback>
                <p:oleObj name="公式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2" y="2905919"/>
                        <a:ext cx="22558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6019800" y="3119775"/>
            <a:ext cx="1309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8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59164"/>
              </p:ext>
            </p:extLst>
          </p:nvPr>
        </p:nvGraphicFramePr>
        <p:xfrm>
          <a:off x="3468313" y="3833982"/>
          <a:ext cx="15589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公式" r:id="rId12" imgW="622030" imgH="520474" progId="Equation.3">
                  <p:embed/>
                </p:oleObj>
              </mc:Choice>
              <mc:Fallback>
                <p:oleObj name="公式" r:id="rId12" imgW="622030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13" y="3833982"/>
                        <a:ext cx="15589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4777082" y="2105109"/>
            <a:ext cx="141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6760912" y="205569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39893"/>
              </p:ext>
            </p:extLst>
          </p:nvPr>
        </p:nvGraphicFramePr>
        <p:xfrm>
          <a:off x="5017044" y="4010194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Equation" r:id="rId14" imgW="774364" imgH="952087" progId="Equation.3">
                  <p:embed/>
                </p:oleObj>
              </mc:Choice>
              <mc:Fallback>
                <p:oleObj name="Equation" r:id="rId14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44" y="4010194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0" name="Text Box 12"/>
          <p:cNvSpPr txBox="1">
            <a:spLocks noChangeArrowheads="1"/>
          </p:cNvSpPr>
          <p:nvPr/>
        </p:nvSpPr>
        <p:spPr bwMode="auto">
          <a:xfrm>
            <a:off x="5791744" y="4183857"/>
            <a:ext cx="177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均发散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782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18338"/>
              </p:ext>
            </p:extLst>
          </p:nvPr>
        </p:nvGraphicFramePr>
        <p:xfrm>
          <a:off x="3650457" y="5002213"/>
          <a:ext cx="2255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公式" r:id="rId15" imgW="901309" imgH="431613" progId="Equation.3">
                  <p:embed/>
                </p:oleObj>
              </mc:Choice>
              <mc:Fallback>
                <p:oleObj name="公式" r:id="rId15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457" y="5002213"/>
                        <a:ext cx="2255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6019800" y="5252244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7240632" y="5252244"/>
            <a:ext cx="188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不确定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2278942" y="1113217"/>
            <a:ext cx="685800" cy="685800"/>
            <a:chOff x="672" y="1344"/>
            <a:chExt cx="432" cy="432"/>
          </a:xfrm>
        </p:grpSpPr>
        <p:sp>
          <p:nvSpPr>
            <p:cNvPr id="36882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68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EF5E2-B8C5-463D-AE8A-0F62F7D0E21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03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5" grpId="0" autoUpdateAnimBg="0"/>
      <p:bldP spid="478217" grpId="0" autoUpdateAnimBg="0"/>
      <p:bldP spid="478218" grpId="0" autoUpdateAnimBg="0"/>
      <p:bldP spid="478220" grpId="0" autoUpdateAnimBg="0"/>
      <p:bldP spid="478222" grpId="0" autoUpdateAnimBg="0"/>
      <p:bldP spid="4782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27882"/>
              </p:ext>
            </p:extLst>
          </p:nvPr>
        </p:nvGraphicFramePr>
        <p:xfrm>
          <a:off x="3298100" y="2250644"/>
          <a:ext cx="3886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公式" r:id="rId3" imgW="1435100" imgH="203200" progId="Equation.3">
                  <p:embed/>
                </p:oleObj>
              </mc:Choice>
              <mc:Fallback>
                <p:oleObj name="公式" r:id="rId3" imgW="1435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00" y="2250644"/>
                        <a:ext cx="3886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393440" y="2217307"/>
            <a:ext cx="2847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都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2224453" y="3126989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但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216"/>
              </p:ext>
            </p:extLst>
          </p:nvPr>
        </p:nvGraphicFramePr>
        <p:xfrm>
          <a:off x="3480959" y="1502512"/>
          <a:ext cx="2257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公式" r:id="rId6" imgW="837836" imgH="203112" progId="Equation.3">
                  <p:embed/>
                </p:oleObj>
              </mc:Choice>
              <mc:Fallback>
                <p:oleObj name="公式" r:id="rId6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959" y="1502512"/>
                        <a:ext cx="2257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70957"/>
              </p:ext>
            </p:extLst>
          </p:nvPr>
        </p:nvGraphicFramePr>
        <p:xfrm>
          <a:off x="3431678" y="3213508"/>
          <a:ext cx="1662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Equation" r:id="rId8" imgW="1600200" imgH="393700" progId="Equation.3">
                  <p:embed/>
                </p:oleObj>
              </mc:Choice>
              <mc:Fallback>
                <p:oleObj name="Equation" r:id="rId8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678" y="3213508"/>
                        <a:ext cx="1662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7567612" y="3283743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107704" y="1505668"/>
            <a:ext cx="1323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4792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01464"/>
              </p:ext>
            </p:extLst>
          </p:nvPr>
        </p:nvGraphicFramePr>
        <p:xfrm>
          <a:off x="3482976" y="3967570"/>
          <a:ext cx="3005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5" name="Equation" r:id="rId10" imgW="2781300" imgH="317500" progId="Equation.3">
                  <p:embed/>
                </p:oleObj>
              </mc:Choice>
              <mc:Fallback>
                <p:oleObj name="Equation" r:id="rId10" imgW="2781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6" y="3967570"/>
                        <a:ext cx="30051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9685"/>
              </p:ext>
            </p:extLst>
          </p:nvPr>
        </p:nvGraphicFramePr>
        <p:xfrm>
          <a:off x="5152300" y="321350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6" name="Equation" r:id="rId12" imgW="1955800" imgH="393700" progId="Equation.3">
                  <p:embed/>
                </p:oleObj>
              </mc:Choice>
              <mc:Fallback>
                <p:oleObj name="Equation" r:id="rId12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00" y="321350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24247"/>
              </p:ext>
            </p:extLst>
          </p:nvPr>
        </p:nvGraphicFramePr>
        <p:xfrm>
          <a:off x="3505201" y="4651013"/>
          <a:ext cx="534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7" name="Equation" r:id="rId14" imgW="494870" imgH="317225" progId="Equation.3">
                  <p:embed/>
                </p:oleObj>
              </mc:Choice>
              <mc:Fallback>
                <p:oleObj name="Equation" r:id="rId14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651013"/>
                        <a:ext cx="534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E2ED7-FACD-4270-83A4-BFD89B0EAFE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3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/>
      <p:bldP spid="479236" grpId="0" autoUpdateAnimBg="0"/>
      <p:bldP spid="4792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81167" y="872531"/>
            <a:ext cx="669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 </a:t>
            </a:r>
            <a:r>
              <a:rPr kumimoji="0" lang="en-US" altLang="zh-CN" sz="4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常数项级数的概念</a:t>
            </a:r>
            <a:endParaRPr kumimoji="0"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38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75592"/>
              </p:ext>
            </p:extLst>
          </p:nvPr>
        </p:nvGraphicFramePr>
        <p:xfrm>
          <a:off x="3548857" y="1701142"/>
          <a:ext cx="6129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公式" r:id="rId4" imgW="2451100" imgH="228600" progId="Equation.3">
                  <p:embed/>
                </p:oleObj>
              </mc:Choice>
              <mc:Fallback>
                <p:oleObj name="公式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857" y="1701142"/>
                        <a:ext cx="6129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22132"/>
              </p:ext>
            </p:extLst>
          </p:nvPr>
        </p:nvGraphicFramePr>
        <p:xfrm>
          <a:off x="2355851" y="2448943"/>
          <a:ext cx="67802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公式" r:id="rId6" imgW="2717800" imgH="228600" progId="Equation.3">
                  <p:embed/>
                </p:oleObj>
              </mc:Choice>
              <mc:Fallback>
                <p:oleObj name="公式" r:id="rId6" imgW="271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2448943"/>
                        <a:ext cx="67802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2196789" y="1665263"/>
            <a:ext cx="1066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kumimoji="0"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638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60500"/>
              </p:ext>
            </p:extLst>
          </p:nvPr>
        </p:nvGraphicFramePr>
        <p:xfrm>
          <a:off x="4307524" y="3098799"/>
          <a:ext cx="4059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公式" r:id="rId8" imgW="1497950" imgH="215806" progId="Equation.3">
                  <p:embed/>
                </p:oleObj>
              </mc:Choice>
              <mc:Fallback>
                <p:oleObj name="公式" r:id="rId8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524" y="3098799"/>
                        <a:ext cx="40592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1545"/>
              </p:ext>
            </p:extLst>
          </p:nvPr>
        </p:nvGraphicFramePr>
        <p:xfrm>
          <a:off x="2390776" y="4422008"/>
          <a:ext cx="53689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公式" r:id="rId10" imgW="2145369" imgH="495085" progId="Equation.3">
                  <p:embed/>
                </p:oleObj>
              </mc:Choice>
              <mc:Fallback>
                <p:oleObj name="公式" r:id="rId10" imgW="214536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4422008"/>
                        <a:ext cx="53689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13619"/>
              </p:ext>
            </p:extLst>
          </p:nvPr>
        </p:nvGraphicFramePr>
        <p:xfrm>
          <a:off x="2355851" y="3564844"/>
          <a:ext cx="2386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公式" r:id="rId12" imgW="748975" imgH="431613" progId="Equation.3">
                  <p:embed/>
                </p:oleObj>
              </mc:Choice>
              <mc:Fallback>
                <p:oleObj name="公式" r:id="rId12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3564844"/>
                        <a:ext cx="2386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24999"/>
              </p:ext>
            </p:extLst>
          </p:nvPr>
        </p:nvGraphicFramePr>
        <p:xfrm>
          <a:off x="2362201" y="5661845"/>
          <a:ext cx="4156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公式" r:id="rId14" imgW="1435100" imgH="228600" progId="Equation.3">
                  <p:embed/>
                </p:oleObj>
              </mc:Choice>
              <mc:Fallback>
                <p:oleObj name="公式" r:id="rId14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661845"/>
                        <a:ext cx="4156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5305"/>
              </p:ext>
            </p:extLst>
          </p:nvPr>
        </p:nvGraphicFramePr>
        <p:xfrm>
          <a:off x="2390776" y="3087687"/>
          <a:ext cx="1744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公式" r:id="rId16" imgW="698197" imgH="215806" progId="Equation.3">
                  <p:embed/>
                </p:oleObj>
              </mc:Choice>
              <mc:Fallback>
                <p:oleObj name="公式" r:id="rId16" imgW="69819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3087687"/>
                        <a:ext cx="1744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FF585-A5CB-467A-A132-2EE1A2A1F25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84963" y="1585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3115311" y="1543084"/>
            <a:ext cx="6781800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添加或去掉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有限项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不影响一个级数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1970088" y="40608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802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2047"/>
              </p:ext>
            </p:extLst>
          </p:nvPr>
        </p:nvGraphicFramePr>
        <p:xfrm>
          <a:off x="4870450" y="3838928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4" imgW="799753" imgH="952087" progId="Equation.3">
                  <p:embed/>
                </p:oleObj>
              </mc:Choice>
              <mc:Fallback>
                <p:oleObj name="Equation" r:id="rId4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838928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3276600" y="4056353"/>
            <a:ext cx="1593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5791200" y="4033206"/>
            <a:ext cx="127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2062163" y="4862866"/>
            <a:ext cx="511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加括号所得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7064375" y="4853272"/>
            <a:ext cx="2855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原级数的和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3276600" y="2991759"/>
            <a:ext cx="4033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级数的和一般会改变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4141788" y="4845541"/>
            <a:ext cx="3698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新级数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仍收敛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于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8" name="Rectangle 12"/>
          <p:cNvSpPr>
            <a:spLocks noChangeArrowheads="1"/>
          </p:cNvSpPr>
          <p:nvPr/>
        </p:nvSpPr>
        <p:spPr bwMode="auto">
          <a:xfrm>
            <a:off x="6857049" y="4023612"/>
            <a:ext cx="304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则对其各项任意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2832713" y="2279331"/>
            <a:ext cx="2037737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62163" y="2991759"/>
            <a:ext cx="685800" cy="685800"/>
            <a:chOff x="672" y="1344"/>
            <a:chExt cx="432" cy="432"/>
          </a:xfrm>
        </p:grpSpPr>
        <p:sp>
          <p:nvSpPr>
            <p:cNvPr id="38928" name="Oval 15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892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50175-10CE-4F5A-8748-7AC1A14E40F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080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/>
      <p:bldP spid="480260" grpId="0" autoUpdateAnimBg="0"/>
      <p:bldP spid="480262" grpId="0" autoUpdateAnimBg="0"/>
      <p:bldP spid="480263" grpId="0" autoUpdateAnimBg="0"/>
      <p:bldP spid="480264" grpId="0" autoUpdateAnimBg="0"/>
      <p:bldP spid="480265" grpId="0" autoUpdateAnimBg="0"/>
      <p:bldP spid="480266" grpId="0"/>
      <p:bldP spid="480267" grpId="0"/>
      <p:bldP spid="480268" grpId="0"/>
      <p:bldP spid="4802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3025776" y="1205998"/>
            <a:ext cx="712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①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一个级数加括号后所得新级数发散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932295" y="2398349"/>
            <a:ext cx="15240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事实上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22500" y="3079118"/>
            <a:ext cx="4606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的级数就应该收敛了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4340225" y="2412144"/>
            <a:ext cx="2303463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设级数收敛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6643688" y="2429847"/>
            <a:ext cx="2663825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</a:p>
        </p:txBody>
      </p:sp>
      <p:graphicFrame>
        <p:nvGraphicFramePr>
          <p:cNvPr id="481287" name="Object 2"/>
          <p:cNvGraphicFramePr>
            <a:graphicFrameLocks noChangeAspect="1"/>
          </p:cNvGraphicFramePr>
          <p:nvPr/>
        </p:nvGraphicFramePr>
        <p:xfrm>
          <a:off x="2209801" y="4946650"/>
          <a:ext cx="4162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公式" r:id="rId4" imgW="1663700" imgH="215900" progId="Equation.3">
                  <p:embed/>
                </p:oleObj>
              </mc:Choice>
              <mc:Fallback>
                <p:oleObj name="公式" r:id="rId4" imgW="1663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946650"/>
                        <a:ext cx="4162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8" name="Object 3"/>
          <p:cNvGraphicFramePr>
            <a:graphicFrameLocks noChangeAspect="1"/>
          </p:cNvGraphicFramePr>
          <p:nvPr/>
        </p:nvGraphicFramePr>
        <p:xfrm>
          <a:off x="3484563" y="5643564"/>
          <a:ext cx="2451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公式" r:id="rId6" imgW="977476" imgH="165028" progId="Equation.3">
                  <p:embed/>
                </p:oleObj>
              </mc:Choice>
              <mc:Fallback>
                <p:oleObj name="公式" r:id="rId6" imgW="977476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643564"/>
                        <a:ext cx="2451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6670675" y="490696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6656388" y="561181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3025776" y="3748089"/>
            <a:ext cx="497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②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一个级数加括号后收敛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3393395" y="4367213"/>
            <a:ext cx="239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性不定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3443470" y="1832707"/>
            <a:ext cx="273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则原级数发散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8656320" y="2445857"/>
            <a:ext cx="1639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加括后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295" name="Rectangle 15"/>
          <p:cNvSpPr>
            <a:spLocks noChangeArrowheads="1"/>
          </p:cNvSpPr>
          <p:nvPr/>
        </p:nvSpPr>
        <p:spPr bwMode="auto">
          <a:xfrm>
            <a:off x="7798663" y="3748089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原级数敛散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1970315" y="1107867"/>
            <a:ext cx="685800" cy="685800"/>
            <a:chOff x="672" y="1344"/>
            <a:chExt cx="432" cy="432"/>
          </a:xfrm>
        </p:grpSpPr>
        <p:sp>
          <p:nvSpPr>
            <p:cNvPr id="39954" name="Oval 17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en-US" altLang="zh-CN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99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7351B-202E-43F5-ADA9-AD528588CF6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81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83" grpId="0" autoUpdateAnimBg="0"/>
      <p:bldP spid="481284" grpId="0" autoUpdateAnimBg="0"/>
      <p:bldP spid="481285" grpId="0" autoUpdateAnimBg="0"/>
      <p:bldP spid="481286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/>
      <p:bldP spid="481294" grpId="0"/>
      <p:bldP spid="481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527"/>
              </p:ext>
            </p:extLst>
          </p:nvPr>
        </p:nvGraphicFramePr>
        <p:xfrm>
          <a:off x="4902702" y="843308"/>
          <a:ext cx="26130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公式" r:id="rId3" imgW="1040948" imgH="482391" progId="Equation.3">
                  <p:embed/>
                </p:oleObj>
              </mc:Choice>
              <mc:Fallback>
                <p:oleObj name="公式" r:id="rId3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02" y="843308"/>
                        <a:ext cx="26130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2032001" y="2152157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864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7155"/>
              </p:ext>
            </p:extLst>
          </p:nvPr>
        </p:nvGraphicFramePr>
        <p:xfrm>
          <a:off x="5045076" y="1937437"/>
          <a:ext cx="8524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公式" r:id="rId6" imgW="342751" imgH="431613" progId="Equation.3">
                  <p:embed/>
                </p:oleObj>
              </mc:Choice>
              <mc:Fallback>
                <p:oleObj name="公式" r:id="rId6" imgW="34275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6" y="1937437"/>
                        <a:ext cx="85248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69958"/>
              </p:ext>
            </p:extLst>
          </p:nvPr>
        </p:nvGraphicFramePr>
        <p:xfrm>
          <a:off x="2900159" y="2821885"/>
          <a:ext cx="10509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公式" r:id="rId8" imgW="418918" imgH="431613" progId="Equation.3">
                  <p:embed/>
                </p:oleObj>
              </mc:Choice>
              <mc:Fallback>
                <p:oleObj name="公式" r:id="rId8" imgW="41891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59" y="2821885"/>
                        <a:ext cx="10509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5173664" y="304522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而级数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39441"/>
              </p:ext>
            </p:extLst>
          </p:nvPr>
        </p:nvGraphicFramePr>
        <p:xfrm>
          <a:off x="2946401" y="3883819"/>
          <a:ext cx="12747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公式" r:id="rId10" imgW="507780" imgH="393529" progId="Equation.3">
                  <p:embed/>
                </p:oleObj>
              </mc:Choice>
              <mc:Fallback>
                <p:oleObj name="公式" r:id="rId10" imgW="5077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3883819"/>
                        <a:ext cx="12747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69930"/>
              </p:ext>
            </p:extLst>
          </p:nvPr>
        </p:nvGraphicFramePr>
        <p:xfrm>
          <a:off x="7878764" y="3923507"/>
          <a:ext cx="13096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Equation" r:id="rId12" imgW="1282700" imgH="838200" progId="Equation.3">
                  <p:embed/>
                </p:oleObj>
              </mc:Choice>
              <mc:Fallback>
                <p:oleObj name="Equation" r:id="rId12" imgW="1282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4" y="3923507"/>
                        <a:ext cx="13096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2875009" y="4764088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42147"/>
              </p:ext>
            </p:extLst>
          </p:nvPr>
        </p:nvGraphicFramePr>
        <p:xfrm>
          <a:off x="5003438" y="5181599"/>
          <a:ext cx="25558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公式" r:id="rId14" imgW="1016000" imgH="482600" progId="Equation.3">
                  <p:embed/>
                </p:oleObj>
              </mc:Choice>
              <mc:Fallback>
                <p:oleObj name="公式" r:id="rId14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438" y="5181599"/>
                        <a:ext cx="25558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7689057" y="5514975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2849563" y="5514975"/>
            <a:ext cx="226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3" name="Rectangle 13"/>
          <p:cNvSpPr>
            <a:spLocks noChangeArrowheads="1"/>
          </p:cNvSpPr>
          <p:nvPr/>
        </p:nvSpPr>
        <p:spPr bwMode="auto">
          <a:xfrm>
            <a:off x="6945314" y="2164716"/>
            <a:ext cx="210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4" name="Rectangle 14"/>
          <p:cNvSpPr>
            <a:spLocks noChangeArrowheads="1"/>
          </p:cNvSpPr>
          <p:nvPr/>
        </p:nvSpPr>
        <p:spPr bwMode="auto">
          <a:xfrm>
            <a:off x="3860438" y="307469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5" name="Rectangle 15"/>
          <p:cNvSpPr>
            <a:spLocks noChangeArrowheads="1"/>
          </p:cNvSpPr>
          <p:nvPr/>
        </p:nvSpPr>
        <p:spPr bwMode="auto">
          <a:xfrm>
            <a:off x="2806927" y="2147439"/>
            <a:ext cx="260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因调和级数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6" name="Rectangle 16"/>
          <p:cNvSpPr>
            <a:spLocks noChangeArrowheads="1"/>
          </p:cNvSpPr>
          <p:nvPr/>
        </p:nvSpPr>
        <p:spPr bwMode="auto">
          <a:xfrm>
            <a:off x="5868988" y="2151585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7" name="Rectangle 17"/>
          <p:cNvSpPr>
            <a:spLocks noChangeArrowheads="1"/>
          </p:cNvSpPr>
          <p:nvPr/>
        </p:nvSpPr>
        <p:spPr bwMode="auto">
          <a:xfrm>
            <a:off x="4297364" y="4085432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为公比的等比级数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864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5234"/>
              </p:ext>
            </p:extLst>
          </p:nvPr>
        </p:nvGraphicFramePr>
        <p:xfrm>
          <a:off x="6527437" y="2833189"/>
          <a:ext cx="1355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公式" r:id="rId16" imgW="545863" imgH="444307" progId="Equation.3">
                  <p:embed/>
                </p:oleObj>
              </mc:Choice>
              <mc:Fallback>
                <p:oleObj name="公式" r:id="rId16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437" y="2833189"/>
                        <a:ext cx="13557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9" name="Rectangle 19"/>
          <p:cNvSpPr>
            <a:spLocks noChangeArrowheads="1"/>
          </p:cNvSpPr>
          <p:nvPr/>
        </p:nvSpPr>
        <p:spPr bwMode="auto">
          <a:xfrm>
            <a:off x="7784738" y="304522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是以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89388"/>
              </p:ext>
            </p:extLst>
          </p:nvPr>
        </p:nvGraphicFramePr>
        <p:xfrm>
          <a:off x="9288463" y="4194176"/>
          <a:ext cx="4667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Equation" r:id="rId18" imgW="438027" imgH="285918" progId="Equation.3">
                  <p:embed/>
                </p:oleObj>
              </mc:Choice>
              <mc:Fallback>
                <p:oleObj name="Equation" r:id="rId18" imgW="438027" imgH="285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4194176"/>
                        <a:ext cx="4667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1" name="Rectangle 21"/>
          <p:cNvSpPr>
            <a:spLocks noChangeArrowheads="1"/>
          </p:cNvSpPr>
          <p:nvPr/>
        </p:nvSpPr>
        <p:spPr bwMode="auto">
          <a:xfrm>
            <a:off x="4497388" y="4752976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130791" y="1131421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108325" y="1128311"/>
            <a:ext cx="2225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487424" y="1144588"/>
            <a:ext cx="1509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D93F7-8E45-4424-896F-4D5EF8413B7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8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6" grpId="0" autoUpdateAnimBg="0"/>
      <p:bldP spid="486409" grpId="0" autoUpdateAnimBg="0"/>
      <p:bldP spid="486411" grpId="0" autoUpdateAnimBg="0"/>
      <p:bldP spid="486412" grpId="0" autoUpdateAnimBg="0"/>
      <p:bldP spid="486413" grpId="0" autoUpdateAnimBg="0"/>
      <p:bldP spid="486414" grpId="0" autoUpdateAnimBg="0"/>
      <p:bldP spid="486415" grpId="0" autoUpdateAnimBg="0"/>
      <p:bldP spid="486416" grpId="0" autoUpdateAnimBg="0"/>
      <p:bldP spid="486417" grpId="0" autoUpdateAnimBg="0"/>
      <p:bldP spid="486419" grpId="0" autoUpdateAnimBg="0"/>
      <p:bldP spid="4864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2673531" y="1452451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常数项级数的基本概念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667000" y="381451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基本判别法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2673531" y="5742987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按基本性质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6191250" y="5023305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则级数收敛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3200400" y="5023305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由定义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1991" name="Object 2"/>
          <p:cNvGraphicFramePr>
            <a:graphicFrameLocks noChangeAspect="1"/>
          </p:cNvGraphicFramePr>
          <p:nvPr/>
        </p:nvGraphicFramePr>
        <p:xfrm>
          <a:off x="6000750" y="29146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4" imgW="190500" imgH="419100" progId="Equation.3">
                  <p:embed/>
                </p:oleObj>
              </mc:Choice>
              <mc:Fallback>
                <p:oleObj name="Equation" r:id="rId4" imgW="19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9146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37427"/>
              </p:ext>
            </p:extLst>
          </p:nvPr>
        </p:nvGraphicFramePr>
        <p:xfrm>
          <a:off x="4610100" y="5069615"/>
          <a:ext cx="1752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069615"/>
                        <a:ext cx="1752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2743200" y="5023306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</a:p>
        </p:txBody>
      </p:sp>
      <p:graphicFrame>
        <p:nvGraphicFramePr>
          <p:cNvPr id="488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69366"/>
              </p:ext>
            </p:extLst>
          </p:nvPr>
        </p:nvGraphicFramePr>
        <p:xfrm>
          <a:off x="3320143" y="4489905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8" imgW="1905000" imgH="571500" progId="Equation.3">
                  <p:embed/>
                </p:oleObj>
              </mc:Choice>
              <mc:Fallback>
                <p:oleObj name="Equation" r:id="rId8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43" y="4489905"/>
                        <a:ext cx="198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5361214" y="4417108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726872" y="2175762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级数收敛的必要条件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2590800" y="3022353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记住等比级数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21583" y="2835822"/>
            <a:ext cx="3048000" cy="952500"/>
            <a:chOff x="3600" y="1680"/>
            <a:chExt cx="1920" cy="600"/>
          </a:xfrm>
        </p:grpSpPr>
        <p:sp>
          <p:nvSpPr>
            <p:cNvPr id="42007" name="Text Box 14"/>
            <p:cNvSpPr txBox="1">
              <a:spLocks noChangeArrowheads="1"/>
            </p:cNvSpPr>
            <p:nvPr/>
          </p:nvSpPr>
          <p:spPr bwMode="auto">
            <a:xfrm>
              <a:off x="4176" y="1824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的收敛性</a:t>
              </a:r>
              <a:endParaRPr lang="en-US" altLang="zh-CN" sz="32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2008" name="Object 7"/>
            <p:cNvGraphicFramePr>
              <a:graphicFrameLocks noChangeAspect="1"/>
            </p:cNvGraphicFramePr>
            <p:nvPr/>
          </p:nvGraphicFramePr>
          <p:xfrm>
            <a:off x="3600" y="1680"/>
            <a:ext cx="62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1" name="Equation" r:id="rId10" imgW="971427" imgH="933394" progId="Equation.3">
                    <p:embed/>
                  </p:oleObj>
                </mc:Choice>
                <mc:Fallback>
                  <p:oleObj name="Equation" r:id="rId10" imgW="971427" imgH="9333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80"/>
                          <a:ext cx="62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2726872" y="4440919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1686197" y="747759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  <a:endParaRPr lang="en-US" altLang="zh-CN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8466" name="Picture 18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34" y="161612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7" name="Picture 19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027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8" name="Picture 20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06" y="315967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8469" name="Picture 21" descr="BD10265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5183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847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651879"/>
              </p:ext>
            </p:extLst>
          </p:nvPr>
        </p:nvGraphicFramePr>
        <p:xfrm>
          <a:off x="6713764" y="2143421"/>
          <a:ext cx="1619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公式" r:id="rId13" imgW="647700" imgH="279400" progId="Equation.3">
                  <p:embed/>
                </p:oleObj>
              </mc:Choice>
              <mc:Fallback>
                <p:oleObj name="公式" r:id="rId13" imgW="647700" imgH="279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764" y="2143421"/>
                        <a:ext cx="1619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7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1650075"/>
              </p:ext>
            </p:extLst>
          </p:nvPr>
        </p:nvGraphicFramePr>
        <p:xfrm>
          <a:off x="8229600" y="666796"/>
          <a:ext cx="3581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公式" r:id="rId15" imgW="1504827" imgH="514350" progId="Equation.3">
                  <p:embed/>
                </p:oleObj>
              </mc:Choice>
              <mc:Fallback>
                <p:oleObj name="公式" r:id="rId15" imgW="1504827" imgH="5143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66796"/>
                        <a:ext cx="3581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134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utoUpdateAnimBg="0"/>
      <p:bldP spid="488451" grpId="0" autoUpdateAnimBg="0"/>
      <p:bldP spid="488452" grpId="0" autoUpdateAnimBg="0"/>
      <p:bldP spid="488453" grpId="0" autoUpdateAnimBg="0"/>
      <p:bldP spid="488454" grpId="0" autoUpdateAnimBg="0"/>
      <p:bldP spid="488457" grpId="0" autoUpdateAnimBg="0"/>
      <p:bldP spid="488459" grpId="0" autoUpdateAnimBg="0"/>
      <p:bldP spid="488460" grpId="0" autoUpdateAnimBg="0"/>
      <p:bldP spid="488461" grpId="0" autoUpdateAnimBg="0"/>
      <p:bldP spid="4884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36728"/>
              </p:ext>
            </p:extLst>
          </p:nvPr>
        </p:nvGraphicFramePr>
        <p:xfrm>
          <a:off x="2964899" y="1689463"/>
          <a:ext cx="1376030" cy="111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公式" r:id="rId3" imgW="533169" imgH="431613" progId="Equation.3">
                  <p:embed/>
                </p:oleObj>
              </mc:Choice>
              <mc:Fallback>
                <p:oleObj name="公式" r:id="rId3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899" y="1689463"/>
                        <a:ext cx="1376030" cy="111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4299767" y="1935188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收敛级数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6663335" y="1913487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为非零常数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2692400" y="2905502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试判别级数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45718"/>
              </p:ext>
            </p:extLst>
          </p:nvPr>
        </p:nvGraphicFramePr>
        <p:xfrm>
          <a:off x="4926430" y="2731307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Equation" r:id="rId6" imgW="1574800" imgH="952500" progId="Equation.3">
                  <p:embed/>
                </p:oleObj>
              </mc:Choice>
              <mc:Fallback>
                <p:oleObj name="Equation" r:id="rId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30" y="2731307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Text Box 8"/>
          <p:cNvSpPr txBox="1">
            <a:spLocks noChangeArrowheads="1"/>
          </p:cNvSpPr>
          <p:nvPr/>
        </p:nvSpPr>
        <p:spPr bwMode="auto">
          <a:xfrm>
            <a:off x="6431589" y="2928361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2025650" y="3794126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2825750" y="3794126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19065"/>
              </p:ext>
            </p:extLst>
          </p:nvPr>
        </p:nvGraphicFramePr>
        <p:xfrm>
          <a:off x="3829843" y="358532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Equation" r:id="rId8" imgW="799753" imgH="952087" progId="Equation.3">
                  <p:embed/>
                </p:oleObj>
              </mc:Choice>
              <mc:Fallback>
                <p:oleObj name="Equation" r:id="rId8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843" y="358532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4550650" y="3805982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9485" name="Text Box 13"/>
          <p:cNvSpPr txBox="1">
            <a:spLocks noChangeArrowheads="1"/>
          </p:cNvSpPr>
          <p:nvPr/>
        </p:nvSpPr>
        <p:spPr bwMode="auto">
          <a:xfrm>
            <a:off x="5695567" y="3797610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8244"/>
              </p:ext>
            </p:extLst>
          </p:nvPr>
        </p:nvGraphicFramePr>
        <p:xfrm>
          <a:off x="6301081" y="3852081"/>
          <a:ext cx="1563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Equation" r:id="rId10" imgW="1533341" imgH="543093" progId="Equation.3">
                  <p:embed/>
                </p:oleObj>
              </mc:Choice>
              <mc:Fallback>
                <p:oleObj name="Equation" r:id="rId10" imgW="1533341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81" y="3852081"/>
                        <a:ext cx="1563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130550" y="459180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6129"/>
              </p:ext>
            </p:extLst>
          </p:nvPr>
        </p:nvGraphicFramePr>
        <p:xfrm>
          <a:off x="4330700" y="4650800"/>
          <a:ext cx="1692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12" imgW="1657227" imgH="543093" progId="Equation.3">
                  <p:embed/>
                </p:oleObj>
              </mc:Choice>
              <mc:Fallback>
                <p:oleObj name="Equation" r:id="rId12" imgW="1657227" imgH="543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650800"/>
                        <a:ext cx="16922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91149"/>
              </p:ext>
            </p:extLst>
          </p:nvPr>
        </p:nvGraphicFramePr>
        <p:xfrm>
          <a:off x="6648948" y="4707078"/>
          <a:ext cx="571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Equation" r:id="rId14" imgW="476373" imgH="295499" progId="Equation.3">
                  <p:embed/>
                </p:oleObj>
              </mc:Choice>
              <mc:Fallback>
                <p:oleObj name="Equation" r:id="rId14" imgW="476373" imgH="295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48" y="4707078"/>
                        <a:ext cx="571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3021430" y="5382636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42173"/>
              </p:ext>
            </p:extLst>
          </p:nvPr>
        </p:nvGraphicFramePr>
        <p:xfrm>
          <a:off x="4389438" y="5237165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name="Equation" r:id="rId16" imgW="1574800" imgH="952500" progId="Equation.3">
                  <p:embed/>
                </p:oleObj>
              </mc:Choice>
              <mc:Fallback>
                <p:oleObj name="Equation" r:id="rId1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237165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2" name="Text Box 20"/>
          <p:cNvSpPr txBox="1">
            <a:spLocks noChangeArrowheads="1"/>
          </p:cNvSpPr>
          <p:nvPr/>
        </p:nvSpPr>
        <p:spPr bwMode="auto">
          <a:xfrm>
            <a:off x="5935935" y="53826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94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46458"/>
              </p:ext>
            </p:extLst>
          </p:nvPr>
        </p:nvGraphicFramePr>
        <p:xfrm>
          <a:off x="6022975" y="4792881"/>
          <a:ext cx="5889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name="Equation" r:id="rId17" imgW="485714" imgH="218851" progId="Equation.3">
                  <p:embed/>
                </p:oleObj>
              </mc:Choice>
              <mc:Fallback>
                <p:oleObj name="Equation" r:id="rId17" imgW="485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4792881"/>
                        <a:ext cx="5889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25837" y="1053950"/>
            <a:ext cx="6172200" cy="685800"/>
            <a:chOff x="1248" y="288"/>
            <a:chExt cx="3408" cy="384"/>
          </a:xfrm>
        </p:grpSpPr>
        <p:graphicFrame>
          <p:nvGraphicFramePr>
            <p:cNvPr id="43032" name="Object 10"/>
            <p:cNvGraphicFramePr>
              <a:graphicFrameLocks noChangeAspect="1"/>
            </p:cNvGraphicFramePr>
            <p:nvPr/>
          </p:nvGraphicFramePr>
          <p:xfrm>
            <a:off x="3537" y="302"/>
            <a:ext cx="9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7" name="Equation" r:id="rId19" imgW="1457141" imgH="543093" progId="Equation.3">
                    <p:embed/>
                  </p:oleObj>
                </mc:Choice>
                <mc:Fallback>
                  <p:oleObj name="Equation" r:id="rId19" imgW="1457141" imgH="543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302"/>
                          <a:ext cx="9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1344" y="288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黑体" panose="02010609060101010101" pitchFamily="49" charset="-122"/>
                </a:rPr>
                <a:t>级数收敛的必要条件</a:t>
              </a:r>
              <a:r>
                <a:rPr lang="en-US" altLang="zh-CN" sz="3200" b="1">
                  <a:solidFill>
                    <a:srgbClr val="0000FF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43034" name="AutoShape 25"/>
            <p:cNvSpPr>
              <a:spLocks noChangeArrowheads="1"/>
            </p:cNvSpPr>
            <p:nvPr/>
          </p:nvSpPr>
          <p:spPr bwMode="auto">
            <a:xfrm>
              <a:off x="1248" y="288"/>
              <a:ext cx="3408" cy="384"/>
            </a:xfrm>
            <a:prstGeom prst="parallelogram">
              <a:avLst>
                <a:gd name="adj" fmla="val 24571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030" name="WordArt 10"/>
          <p:cNvSpPr>
            <a:spLocks noChangeArrowheads="1" noChangeShapeType="1" noTextEdit="1"/>
          </p:cNvSpPr>
          <p:nvPr/>
        </p:nvSpPr>
        <p:spPr bwMode="auto">
          <a:xfrm>
            <a:off x="2126862" y="1296607"/>
            <a:ext cx="956678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  <p:sp>
        <p:nvSpPr>
          <p:cNvPr id="430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9DC4A-2468-42C0-BF51-B2B04EA7C15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161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utoUpdateAnimBg="0"/>
      <p:bldP spid="489477" grpId="0" autoUpdateAnimBg="0"/>
      <p:bldP spid="489478" grpId="0" autoUpdateAnimBg="0"/>
      <p:bldP spid="489480" grpId="0" autoUpdateAnimBg="0"/>
      <p:bldP spid="489481" grpId="0" autoUpdateAnimBg="0"/>
      <p:bldP spid="489482" grpId="0" autoUpdateAnimBg="0"/>
      <p:bldP spid="489484" grpId="0" autoUpdateAnimBg="0"/>
      <p:bldP spid="489485" grpId="0" autoUpdateAnimBg="0"/>
      <p:bldP spid="489487" grpId="0" autoUpdateAnimBg="0"/>
      <p:bldP spid="489490" grpId="0" autoUpdateAnimBg="0"/>
      <p:bldP spid="4894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7128"/>
              </p:ext>
            </p:extLst>
          </p:nvPr>
        </p:nvGraphicFramePr>
        <p:xfrm>
          <a:off x="3481252" y="1170419"/>
          <a:ext cx="5586523" cy="12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文档" r:id="rId3" imgW="4695886" imgH="1057443" progId="Word.Document.8">
                  <p:embed/>
                </p:oleObj>
              </mc:Choice>
              <mc:Fallback>
                <p:oleObj name="文档" r:id="rId3" imgW="4695886" imgH="1057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52" y="1170419"/>
                        <a:ext cx="5586523" cy="12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158386" y="2812028"/>
            <a:ext cx="80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05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55344"/>
              </p:ext>
            </p:extLst>
          </p:nvPr>
        </p:nvGraphicFramePr>
        <p:xfrm>
          <a:off x="3213099" y="2620735"/>
          <a:ext cx="2667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5" r:id="rId6" imgW="2667000" imgH="965200" progId="Equation.3">
                  <p:embed/>
                </p:oleObj>
              </mc:Choice>
              <mc:Fallback>
                <p:oleObj r:id="rId6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2620735"/>
                        <a:ext cx="2667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6291"/>
              </p:ext>
            </p:extLst>
          </p:nvPr>
        </p:nvGraphicFramePr>
        <p:xfrm>
          <a:off x="5976937" y="2627084"/>
          <a:ext cx="1905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8" imgW="1905000" imgH="952500" progId="Equation.3">
                  <p:embed/>
                </p:oleObj>
              </mc:Choice>
              <mc:Fallback>
                <p:oleObj name="Equation" r:id="rId8" imgW="19050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7" y="2627084"/>
                        <a:ext cx="1905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8291"/>
              </p:ext>
            </p:extLst>
          </p:nvPr>
        </p:nvGraphicFramePr>
        <p:xfrm>
          <a:off x="7881937" y="2620735"/>
          <a:ext cx="1104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Equation" r:id="rId10" imgW="1104900" imgH="952500" progId="Equation.3">
                  <p:embed/>
                </p:oleObj>
              </mc:Choice>
              <mc:Fallback>
                <p:oleObj name="Equation" r:id="rId10" imgW="1104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7" y="2620735"/>
                        <a:ext cx="1104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7037"/>
              </p:ext>
            </p:extLst>
          </p:nvPr>
        </p:nvGraphicFramePr>
        <p:xfrm>
          <a:off x="3213099" y="3838575"/>
          <a:ext cx="4483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Equation" r:id="rId12" imgW="4483100" imgH="952500" progId="Equation.3">
                  <p:embed/>
                </p:oleObj>
              </mc:Choice>
              <mc:Fallback>
                <p:oleObj name="Equation" r:id="rId12" imgW="448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99" y="3838575"/>
                        <a:ext cx="4483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2366"/>
              </p:ext>
            </p:extLst>
          </p:nvPr>
        </p:nvGraphicFramePr>
        <p:xfrm>
          <a:off x="2735262" y="5033963"/>
          <a:ext cx="3749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9" name="公式" r:id="rId14" imgW="1497950" imgH="431613" progId="Equation.3">
                  <p:embed/>
                </p:oleObj>
              </mc:Choice>
              <mc:Fallback>
                <p:oleObj name="公式" r:id="rId14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2" y="5033963"/>
                        <a:ext cx="37496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07167"/>
              </p:ext>
            </p:extLst>
          </p:nvPr>
        </p:nvGraphicFramePr>
        <p:xfrm>
          <a:off x="6551612" y="5033963"/>
          <a:ext cx="2289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0" name="公式" r:id="rId16" imgW="914400" imgH="393700" progId="Equation.3">
                  <p:embed/>
                </p:oleObj>
              </mc:Choice>
              <mc:Fallback>
                <p:oleObj name="公式" r:id="rId16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2" y="5033963"/>
                        <a:ext cx="22891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WordArt 10"/>
          <p:cNvSpPr>
            <a:spLocks noChangeArrowheads="1" noChangeShapeType="1" noTextEdit="1"/>
          </p:cNvSpPr>
          <p:nvPr/>
        </p:nvSpPr>
        <p:spPr bwMode="auto">
          <a:xfrm>
            <a:off x="2406649" y="1518192"/>
            <a:ext cx="806450" cy="3788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b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7647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90132"/>
              </p:ext>
            </p:extLst>
          </p:nvPr>
        </p:nvGraphicFramePr>
        <p:xfrm>
          <a:off x="2871785" y="1199286"/>
          <a:ext cx="4772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5" y="1199286"/>
                        <a:ext cx="47720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1108"/>
              </p:ext>
            </p:extLst>
          </p:nvPr>
        </p:nvGraphicFramePr>
        <p:xfrm>
          <a:off x="2708275" y="2198003"/>
          <a:ext cx="33035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5" name="公式" r:id="rId5" imgW="1320227" imgH="431613" progId="Equation.3">
                  <p:embed/>
                </p:oleObj>
              </mc:Choice>
              <mc:Fallback>
                <p:oleObj name="公式" r:id="rId5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198003"/>
                        <a:ext cx="33035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61160"/>
              </p:ext>
            </p:extLst>
          </p:nvPr>
        </p:nvGraphicFramePr>
        <p:xfrm>
          <a:off x="6011863" y="2191999"/>
          <a:ext cx="40084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6" name="公式" r:id="rId7" imgW="1600200" imgH="393700" progId="Equation.3">
                  <p:embed/>
                </p:oleObj>
              </mc:Choice>
              <mc:Fallback>
                <p:oleObj name="公式" r:id="rId7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91999"/>
                        <a:ext cx="40084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04614"/>
              </p:ext>
            </p:extLst>
          </p:nvPr>
        </p:nvGraphicFramePr>
        <p:xfrm>
          <a:off x="2819399" y="3565922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Equation" r:id="rId9" imgW="2336800" imgH="952500" progId="Equation.3">
                  <p:embed/>
                </p:oleObj>
              </mc:Choice>
              <mc:Fallback>
                <p:oleObj name="Equation" r:id="rId9" imgW="2336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3565922"/>
                        <a:ext cx="2438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90546"/>
              </p:ext>
            </p:extLst>
          </p:nvPr>
        </p:nvGraphicFramePr>
        <p:xfrm>
          <a:off x="2819399" y="4931230"/>
          <a:ext cx="51530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8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4931230"/>
                        <a:ext cx="51530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99246"/>
              </p:ext>
            </p:extLst>
          </p:nvPr>
        </p:nvGraphicFramePr>
        <p:xfrm>
          <a:off x="5257798" y="3186510"/>
          <a:ext cx="17145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" name="Equation" r:id="rId13" imgW="1625600" imgH="1663700" progId="Equation.3">
                  <p:embed/>
                </p:oleObj>
              </mc:Choice>
              <mc:Fallback>
                <p:oleObj name="Equation" r:id="rId13" imgW="16256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8" y="3186510"/>
                        <a:ext cx="17145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8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38667"/>
              </p:ext>
            </p:extLst>
          </p:nvPr>
        </p:nvGraphicFramePr>
        <p:xfrm>
          <a:off x="2142837" y="1109531"/>
          <a:ext cx="5753676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Equation" r:id="rId3" imgW="5663880" imgH="927000" progId="Equation.DSMT4">
                  <p:embed/>
                </p:oleObj>
              </mc:Choice>
              <mc:Fallback>
                <p:oleObj name="Equation" r:id="rId3" imgW="56638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37" y="1109531"/>
                        <a:ext cx="5753676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86140"/>
              </p:ext>
            </p:extLst>
          </p:nvPr>
        </p:nvGraphicFramePr>
        <p:xfrm>
          <a:off x="8044873" y="1114894"/>
          <a:ext cx="2515620" cy="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Equation" r:id="rId5" imgW="2476440" imgH="927000" progId="Equation.DSMT4">
                  <p:embed/>
                </p:oleObj>
              </mc:Choice>
              <mc:Fallback>
                <p:oleObj name="Equation" r:id="rId5" imgW="2476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873" y="1114894"/>
                        <a:ext cx="2515620" cy="94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84795"/>
              </p:ext>
            </p:extLst>
          </p:nvPr>
        </p:nvGraphicFramePr>
        <p:xfrm>
          <a:off x="2291197" y="2006365"/>
          <a:ext cx="7279881" cy="10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0" name="Equation" r:id="rId7" imgW="6464160" imgH="927000" progId="Equation.DSMT4">
                  <p:embed/>
                </p:oleObj>
              </mc:Choice>
              <mc:Fallback>
                <p:oleObj name="Equation" r:id="rId7" imgW="6464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2006365"/>
                        <a:ext cx="7279881" cy="104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2824"/>
              </p:ext>
            </p:extLst>
          </p:nvPr>
        </p:nvGraphicFramePr>
        <p:xfrm>
          <a:off x="1439649" y="3090659"/>
          <a:ext cx="2901663" cy="5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1" name="Equation" r:id="rId9" imgW="2755800" imgH="558720" progId="Equation.DSMT4">
                  <p:embed/>
                </p:oleObj>
              </mc:Choice>
              <mc:Fallback>
                <p:oleObj name="Equation" r:id="rId9" imgW="2755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090659"/>
                        <a:ext cx="2901663" cy="58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80926"/>
              </p:ext>
            </p:extLst>
          </p:nvPr>
        </p:nvGraphicFramePr>
        <p:xfrm>
          <a:off x="1439649" y="3814315"/>
          <a:ext cx="5117883" cy="50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2" name="Equation" r:id="rId11" imgW="4508280" imgH="444240" progId="Equation.DSMT4">
                  <p:embed/>
                </p:oleObj>
              </mc:Choice>
              <mc:Fallback>
                <p:oleObj name="Equation" r:id="rId11" imgW="4508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49" y="3814315"/>
                        <a:ext cx="5117883" cy="50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043368"/>
              </p:ext>
            </p:extLst>
          </p:nvPr>
        </p:nvGraphicFramePr>
        <p:xfrm>
          <a:off x="1414948" y="4497929"/>
          <a:ext cx="9241471" cy="49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3" name="Equation" r:id="rId13" imgW="8089560" imgH="431640" progId="Equation.DSMT4">
                  <p:embed/>
                </p:oleObj>
              </mc:Choice>
              <mc:Fallback>
                <p:oleObj name="Equation" r:id="rId13" imgW="8089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948" y="4497929"/>
                        <a:ext cx="9241471" cy="493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04110" y="12528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4110" y="2238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72875"/>
              </p:ext>
            </p:extLst>
          </p:nvPr>
        </p:nvGraphicFramePr>
        <p:xfrm>
          <a:off x="2291366" y="5170228"/>
          <a:ext cx="6935930" cy="50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4" name="Equation" r:id="rId15" imgW="5918040" imgH="431640" progId="Equation.DSMT4">
                  <p:embed/>
                </p:oleObj>
              </mc:Choice>
              <mc:Fallback>
                <p:oleObj name="Equation" r:id="rId15" imgW="5918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366" y="5170228"/>
                        <a:ext cx="6935930" cy="506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68590"/>
              </p:ext>
            </p:extLst>
          </p:nvPr>
        </p:nvGraphicFramePr>
        <p:xfrm>
          <a:off x="2291197" y="5810108"/>
          <a:ext cx="3468134" cy="4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Equation" r:id="rId17" imgW="3047760" imgH="431640" progId="Equation.DSMT4">
                  <p:embed/>
                </p:oleObj>
              </mc:Choice>
              <mc:Fallback>
                <p:oleObj name="Equation" r:id="rId17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7" y="5810108"/>
                        <a:ext cx="3468134" cy="4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83911"/>
              </p:ext>
            </p:extLst>
          </p:nvPr>
        </p:nvGraphicFramePr>
        <p:xfrm>
          <a:off x="2540862" y="1632167"/>
          <a:ext cx="4369614" cy="4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4" imgW="4178160" imgH="431640" progId="Equation.DSMT4">
                  <p:embed/>
                </p:oleObj>
              </mc:Choice>
              <mc:Fallback>
                <p:oleObj name="Equation" r:id="rId4" imgW="417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862" y="1632167"/>
                        <a:ext cx="4369614" cy="45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72838"/>
              </p:ext>
            </p:extLst>
          </p:nvPr>
        </p:nvGraphicFramePr>
        <p:xfrm>
          <a:off x="2312592" y="2415102"/>
          <a:ext cx="6672262" cy="131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Equation" r:id="rId6" imgW="6553080" imgH="1295280" progId="Equation.DSMT4">
                  <p:embed/>
                </p:oleObj>
              </mc:Choice>
              <mc:Fallback>
                <p:oleObj name="Equation" r:id="rId6" imgW="65530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592" y="2415102"/>
                        <a:ext cx="6672262" cy="1318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823"/>
              </p:ext>
            </p:extLst>
          </p:nvPr>
        </p:nvGraphicFramePr>
        <p:xfrm>
          <a:off x="2382260" y="3945196"/>
          <a:ext cx="7343009" cy="57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Equation" r:id="rId8" imgW="6959520" imgH="545760" progId="Equation.DSMT4">
                  <p:embed/>
                </p:oleObj>
              </mc:Choice>
              <mc:Fallback>
                <p:oleObj name="Equation" r:id="rId8" imgW="6959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260" y="3945196"/>
                        <a:ext cx="7343009" cy="57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37093"/>
              </p:ext>
            </p:extLst>
          </p:nvPr>
        </p:nvGraphicFramePr>
        <p:xfrm>
          <a:off x="2683100" y="4732539"/>
          <a:ext cx="4617179" cy="9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Equation" r:id="rId10" imgW="4533840" imgH="927000" progId="Equation.DSMT4">
                  <p:embed/>
                </p:oleObj>
              </mc:Choice>
              <mc:Fallback>
                <p:oleObj name="Equation" r:id="rId10" imgW="4533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00" y="4732539"/>
                        <a:ext cx="4617179" cy="94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Oval 2"/>
          <p:cNvSpPr>
            <a:spLocks noChangeArrowheads="1"/>
          </p:cNvSpPr>
          <p:nvPr/>
        </p:nvSpPr>
        <p:spPr bwMode="auto">
          <a:xfrm>
            <a:off x="5712052" y="1325482"/>
            <a:ext cx="457200" cy="83820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4899" name="AutoShape 3"/>
          <p:cNvSpPr>
            <a:spLocks noChangeArrowheads="1"/>
          </p:cNvSpPr>
          <p:nvPr/>
        </p:nvSpPr>
        <p:spPr bwMode="auto">
          <a:xfrm>
            <a:off x="7784737" y="675474"/>
            <a:ext cx="1727200" cy="457200"/>
          </a:xfrm>
          <a:prstGeom prst="wedgeRectCallout">
            <a:avLst>
              <a:gd name="adj1" fmla="val -141083"/>
              <a:gd name="adj2" fmla="val 14409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3200" dirty="0">
                <a:solidFill>
                  <a:srgbClr val="3333CC"/>
                </a:solidFill>
                <a:latin typeface="Calibri" panose="020F0502020204030204"/>
                <a:ea typeface="宋体" panose="02010600030101010101" pitchFamily="2" charset="-122"/>
              </a:rPr>
              <a:t>一般项</a:t>
            </a:r>
            <a:endParaRPr kumimoji="0"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18353" y="137512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76629"/>
              </p:ext>
            </p:extLst>
          </p:nvPr>
        </p:nvGraphicFramePr>
        <p:xfrm>
          <a:off x="3195094" y="1156839"/>
          <a:ext cx="3948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公式" r:id="rId4" imgW="1574117" imgH="406224" progId="Equation.3">
                  <p:embed/>
                </p:oleObj>
              </mc:Choice>
              <mc:Fallback>
                <p:oleObj name="公式" r:id="rId4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94" y="1156839"/>
                        <a:ext cx="3948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95654"/>
              </p:ext>
            </p:extLst>
          </p:nvPr>
        </p:nvGraphicFramePr>
        <p:xfrm>
          <a:off x="2810829" y="2156516"/>
          <a:ext cx="5311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公式" r:id="rId6" imgW="2120900" imgH="406400" progId="Equation.3">
                  <p:embed/>
                </p:oleObj>
              </mc:Choice>
              <mc:Fallback>
                <p:oleObj name="公式" r:id="rId6" imgW="2120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829" y="2156516"/>
                        <a:ext cx="53117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82231"/>
              </p:ext>
            </p:extLst>
          </p:nvPr>
        </p:nvGraphicFramePr>
        <p:xfrm>
          <a:off x="2911475" y="3170928"/>
          <a:ext cx="4706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公式" r:id="rId8" imgW="1879600" imgH="228600" progId="Equation.3">
                  <p:embed/>
                </p:oleObj>
              </mc:Choice>
              <mc:Fallback>
                <p:oleObj name="公式" r:id="rId8" imgW="187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170928"/>
                        <a:ext cx="4706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4541178"/>
              </p:ext>
            </p:extLst>
          </p:nvPr>
        </p:nvGraphicFramePr>
        <p:xfrm>
          <a:off x="2418353" y="3889494"/>
          <a:ext cx="4226287" cy="58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公式" r:id="rId10" imgW="1434477" imgH="215806" progId="Equation.3">
                  <p:embed/>
                </p:oleObj>
              </mc:Choice>
              <mc:Fallback>
                <p:oleObj name="公式" r:id="rId10" imgW="1434477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353" y="3889494"/>
                        <a:ext cx="4226287" cy="58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2262188" y="4533003"/>
            <a:ext cx="7140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无穷级数定义式的含义是什么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259013" y="5044522"/>
            <a:ext cx="71135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按通常的加法运算一项一项的加下去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2275682" y="5767869"/>
            <a:ext cx="4991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没有穷尽，如何计算？</a:t>
            </a:r>
            <a:endParaRPr kumimoji="0"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956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nimBg="1"/>
      <p:bldP spid="464899" grpId="0" animBg="1"/>
      <p:bldP spid="464905" grpId="0"/>
      <p:bldP spid="464906" grpId="0"/>
      <p:bldP spid="464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67198" y="1061931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部分和定义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59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47522"/>
              </p:ext>
            </p:extLst>
          </p:nvPr>
        </p:nvGraphicFramePr>
        <p:xfrm>
          <a:off x="4291013" y="827229"/>
          <a:ext cx="31559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公式" r:id="rId6" imgW="1117600" imgH="431800" progId="Equation.3">
                  <p:embed/>
                </p:oleObj>
              </mc:Choice>
              <mc:Fallback>
                <p:oleObj name="公式" r:id="rId6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827229"/>
                        <a:ext cx="31559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390787"/>
              </p:ext>
            </p:extLst>
          </p:nvPr>
        </p:nvGraphicFramePr>
        <p:xfrm>
          <a:off x="3124200" y="1875385"/>
          <a:ext cx="40624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公式" r:id="rId8" imgW="1625600" imgH="228600" progId="Equation.3">
                  <p:embed/>
                </p:oleObj>
              </mc:Choice>
              <mc:Fallback>
                <p:oleObj name="公式" r:id="rId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75385"/>
                        <a:ext cx="40624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6" name="Object 5"/>
          <p:cNvGraphicFramePr>
            <a:graphicFrameLocks noChangeAspect="1"/>
          </p:cNvGraphicFramePr>
          <p:nvPr/>
        </p:nvGraphicFramePr>
        <p:xfrm>
          <a:off x="1984375" y="3146425"/>
          <a:ext cx="2255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公式" r:id="rId10" imgW="901309" imgH="215806" progId="Equation.3">
                  <p:embed/>
                </p:oleObj>
              </mc:Choice>
              <mc:Fallback>
                <p:oleObj name="公式" r:id="rId10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146425"/>
                        <a:ext cx="2255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7" name="Object 6"/>
          <p:cNvGraphicFramePr>
            <a:graphicFrameLocks noChangeAspect="1"/>
          </p:cNvGraphicFramePr>
          <p:nvPr/>
        </p:nvGraphicFramePr>
        <p:xfrm>
          <a:off x="4352925" y="3108325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Equation" r:id="rId12" imgW="520700" imgH="228600" progId="Equation.DSMT4">
                  <p:embed/>
                </p:oleObj>
              </mc:Choice>
              <mc:Fallback>
                <p:oleObj name="Equation" r:id="rId12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108325"/>
                        <a:ext cx="1301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7"/>
          <p:cNvGraphicFramePr>
            <a:graphicFrameLocks noChangeAspect="1"/>
          </p:cNvGraphicFramePr>
          <p:nvPr/>
        </p:nvGraphicFramePr>
        <p:xfrm>
          <a:off x="3124200" y="3698875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公式" r:id="rId14" imgW="406224" imgH="190417" progId="Equation.3">
                  <p:embed/>
                </p:oleObj>
              </mc:Choice>
              <mc:Fallback>
                <p:oleObj name="公式" r:id="rId14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98875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9" name="Object 8"/>
          <p:cNvGraphicFramePr>
            <a:graphicFrameLocks noChangeAspect="1"/>
          </p:cNvGraphicFramePr>
          <p:nvPr/>
        </p:nvGraphicFramePr>
        <p:xfrm>
          <a:off x="4405313" y="3643314"/>
          <a:ext cx="1903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643314"/>
                        <a:ext cx="19034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0" name="Object 9"/>
          <p:cNvGraphicFramePr>
            <a:graphicFrameLocks noChangeAspect="1"/>
          </p:cNvGraphicFramePr>
          <p:nvPr/>
        </p:nvGraphicFramePr>
        <p:xfrm>
          <a:off x="3810001" y="4953001"/>
          <a:ext cx="9620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公式" r:id="rId18" imgW="317087" imgH="76101" progId="Equation.3">
                  <p:embed/>
                </p:oleObj>
              </mc:Choice>
              <mc:Fallback>
                <p:oleObj name="公式" r:id="rId18" imgW="317087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953001"/>
                        <a:ext cx="96202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1" name="Object 10"/>
          <p:cNvGraphicFramePr>
            <a:graphicFrameLocks noChangeAspect="1"/>
          </p:cNvGraphicFramePr>
          <p:nvPr/>
        </p:nvGraphicFramePr>
        <p:xfrm>
          <a:off x="3124200" y="4221163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公式" r:id="rId20" imgW="406224" imgH="190417" progId="Equation.3">
                  <p:embed/>
                </p:oleObj>
              </mc:Choice>
              <mc:Fallback>
                <p:oleObj name="公式" r:id="rId20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1163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1"/>
          <p:cNvGraphicFramePr>
            <a:graphicFrameLocks noChangeAspect="1"/>
          </p:cNvGraphicFramePr>
          <p:nvPr/>
        </p:nvGraphicFramePr>
        <p:xfrm>
          <a:off x="4354513" y="4191000"/>
          <a:ext cx="2633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Equation" r:id="rId22" imgW="1054100" imgH="228600" progId="Equation.DSMT4">
                  <p:embed/>
                </p:oleObj>
              </mc:Choice>
              <mc:Fallback>
                <p:oleObj name="Equation" r:id="rId22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4191000"/>
                        <a:ext cx="2633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3" name="Object 12"/>
          <p:cNvGraphicFramePr>
            <a:graphicFrameLocks noChangeAspect="1"/>
          </p:cNvGraphicFramePr>
          <p:nvPr/>
        </p:nvGraphicFramePr>
        <p:xfrm>
          <a:off x="2133600" y="5257800"/>
          <a:ext cx="462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公式" r:id="rId24" imgW="1790700" imgH="215900" progId="Equation.3">
                  <p:embed/>
                </p:oleObj>
              </mc:Choice>
              <mc:Fallback>
                <p:oleObj name="公式" r:id="rId24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4622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4" name="Object 13"/>
          <p:cNvGraphicFramePr>
            <a:graphicFrameLocks noChangeAspect="1"/>
          </p:cNvGraphicFramePr>
          <p:nvPr/>
        </p:nvGraphicFramePr>
        <p:xfrm>
          <a:off x="6805613" y="5257801"/>
          <a:ext cx="2432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26" imgW="875920" imgH="253890" progId="Equation.DSMT4">
                  <p:embed/>
                </p:oleObj>
              </mc:Choice>
              <mc:Fallback>
                <p:oleObj name="Equation" r:id="rId26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5257801"/>
                        <a:ext cx="2432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78336"/>
              </p:ext>
            </p:extLst>
          </p:nvPr>
        </p:nvGraphicFramePr>
        <p:xfrm>
          <a:off x="1984375" y="2552703"/>
          <a:ext cx="3779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公式" r:id="rId28" imgW="1511300" imgH="215900" progId="Equation.3">
                  <p:embed/>
                </p:oleObj>
              </mc:Choice>
              <mc:Fallback>
                <p:oleObj name="公式" r:id="rId28" imgW="151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552703"/>
                        <a:ext cx="3779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4A58C-C362-4256-8F57-8D4D9DFAC46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4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27044"/>
              </p:ext>
            </p:extLst>
          </p:nvPr>
        </p:nvGraphicFramePr>
        <p:xfrm>
          <a:off x="4789525" y="1905660"/>
          <a:ext cx="2705025" cy="7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3" imgW="952087" imgH="279279" progId="Equation.DSMT4">
                  <p:embed/>
                </p:oleObj>
              </mc:Choice>
              <mc:Fallback>
                <p:oleObj name="Equation" r:id="rId3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525" y="1905660"/>
                        <a:ext cx="2705025" cy="79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90164" y="1051204"/>
            <a:ext cx="428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级数收敛与发散定义：</a:t>
            </a:r>
            <a:endParaRPr kumimoji="0"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669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28500"/>
              </p:ext>
            </p:extLst>
          </p:nvPr>
        </p:nvGraphicFramePr>
        <p:xfrm>
          <a:off x="5782266" y="797617"/>
          <a:ext cx="3859933" cy="114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266" y="797617"/>
                        <a:ext cx="3859933" cy="114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61647"/>
              </p:ext>
            </p:extLst>
          </p:nvPr>
        </p:nvGraphicFramePr>
        <p:xfrm>
          <a:off x="1790164" y="1863995"/>
          <a:ext cx="2890519" cy="71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8" imgW="1002960" imgH="253800" progId="Equation.DSMT4">
                  <p:embed/>
                </p:oleObj>
              </mc:Choice>
              <mc:Fallback>
                <p:oleObj name="Equation" r:id="rId8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64" y="1863995"/>
                        <a:ext cx="2890519" cy="71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59992"/>
              </p:ext>
            </p:extLst>
          </p:nvPr>
        </p:nvGraphicFramePr>
        <p:xfrm>
          <a:off x="7603392" y="1679806"/>
          <a:ext cx="2590697" cy="115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10" imgW="965160" imgH="431640" progId="Equation.DSMT4">
                  <p:embed/>
                </p:oleObj>
              </mc:Choice>
              <mc:Fallback>
                <p:oleObj name="Equation" r:id="rId10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392" y="1679806"/>
                        <a:ext cx="2590697" cy="115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50965"/>
              </p:ext>
            </p:extLst>
          </p:nvPr>
        </p:nvGraphicFramePr>
        <p:xfrm>
          <a:off x="1925478" y="2460738"/>
          <a:ext cx="2646364" cy="112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12" imgW="1015920" imgH="431640" progId="Equation.DSMT4">
                  <p:embed/>
                </p:oleObj>
              </mc:Choice>
              <mc:Fallback>
                <p:oleObj name="Equation" r:id="rId12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478" y="2460738"/>
                        <a:ext cx="2646364" cy="1122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3747"/>
              </p:ext>
            </p:extLst>
          </p:nvPr>
        </p:nvGraphicFramePr>
        <p:xfrm>
          <a:off x="2783358" y="3622529"/>
          <a:ext cx="6320484" cy="65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14" imgW="2197080" imgH="228600" progId="Equation.DSMT4">
                  <p:embed/>
                </p:oleObj>
              </mc:Choice>
              <mc:Fallback>
                <p:oleObj name="Equation" r:id="rId14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58" y="3622529"/>
                        <a:ext cx="6320484" cy="65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07427"/>
              </p:ext>
            </p:extLst>
          </p:nvPr>
        </p:nvGraphicFramePr>
        <p:xfrm>
          <a:off x="1905000" y="4423355"/>
          <a:ext cx="4520543" cy="70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Equation" r:id="rId16" imgW="1625600" imgH="254000" progId="Equation.DSMT4">
                  <p:embed/>
                </p:oleObj>
              </mc:Choice>
              <mc:Fallback>
                <p:oleObj name="Equation" r:id="rId16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23355"/>
                        <a:ext cx="4520543" cy="70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63660"/>
              </p:ext>
            </p:extLst>
          </p:nvPr>
        </p:nvGraphicFramePr>
        <p:xfrm>
          <a:off x="6626995" y="4217119"/>
          <a:ext cx="2881589" cy="111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" name="Equation" r:id="rId18" imgW="927000" imgH="431640" progId="Equation.DSMT4">
                  <p:embed/>
                </p:oleObj>
              </mc:Choice>
              <mc:Fallback>
                <p:oleObj name="Equation" r:id="rId18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95" y="4217119"/>
                        <a:ext cx="2881589" cy="111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1905000" y="5345114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6956" name="Object 10"/>
          <p:cNvGraphicFramePr>
            <a:graphicFrameLocks noChangeAspect="1"/>
          </p:cNvGraphicFramePr>
          <p:nvPr/>
        </p:nvGraphicFramePr>
        <p:xfrm>
          <a:off x="2362200" y="5410201"/>
          <a:ext cx="990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Equation" r:id="rId20" imgW="409514" imgH="257175" progId="Equation.DSMT4">
                  <p:embed/>
                </p:oleObj>
              </mc:Choice>
              <mc:Fallback>
                <p:oleObj name="Equation" r:id="rId20" imgW="409514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1"/>
                        <a:ext cx="990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3211513" y="5356225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endParaRPr lang="en-US" altLang="zh-CN" sz="32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4038600" y="5370514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不存在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66959" name="Text Box 15"/>
          <p:cNvSpPr txBox="1">
            <a:spLocks noChangeArrowheads="1"/>
          </p:cNvSpPr>
          <p:nvPr/>
        </p:nvSpPr>
        <p:spPr bwMode="auto">
          <a:xfrm>
            <a:off x="6142038" y="5356225"/>
            <a:ext cx="3611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常数项级数收敛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9067800" y="5370514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466961" name="Object 11"/>
          <p:cNvGraphicFramePr>
            <a:graphicFrameLocks noChangeAspect="1"/>
          </p:cNvGraphicFramePr>
          <p:nvPr/>
        </p:nvGraphicFramePr>
        <p:xfrm>
          <a:off x="5638800" y="55499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公式" r:id="rId22" imgW="200086" imgH="124049" progId="Equation.3">
                  <p:embed/>
                </p:oleObj>
              </mc:Choice>
              <mc:Fallback>
                <p:oleObj name="公式" r:id="rId22" imgW="200086" imgH="124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499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47DB2-4559-4DF8-BD95-BD143DFE39E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7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5" grpId="0" autoUpdateAnimBg="0"/>
      <p:bldP spid="466957" grpId="0" autoUpdateAnimBg="0"/>
      <p:bldP spid="466958" grpId="0" autoUpdateAnimBg="0"/>
      <p:bldP spid="466959" grpId="0" autoUpdateAnimBg="0"/>
      <p:bldP spid="4669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757230"/>
              </p:ext>
            </p:extLst>
          </p:nvPr>
        </p:nvGraphicFramePr>
        <p:xfrm>
          <a:off x="2351953" y="3065937"/>
          <a:ext cx="1934555" cy="59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953" y="3065937"/>
                        <a:ext cx="1934555" cy="59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81379"/>
              </p:ext>
            </p:extLst>
          </p:nvPr>
        </p:nvGraphicFramePr>
        <p:xfrm>
          <a:off x="4287234" y="3042260"/>
          <a:ext cx="3128115" cy="64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公式" r:id="rId5" imgW="1168400" imgH="241300" progId="Equation.3">
                  <p:embed/>
                </p:oleObj>
              </mc:Choice>
              <mc:Fallback>
                <p:oleObj name="公式" r:id="rId5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34" y="3042260"/>
                        <a:ext cx="3128115" cy="646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25616"/>
              </p:ext>
            </p:extLst>
          </p:nvPr>
        </p:nvGraphicFramePr>
        <p:xfrm>
          <a:off x="7415349" y="2801810"/>
          <a:ext cx="1564137" cy="11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公式" r:id="rId7" imgW="1409700" imgH="1016000" progId="Equation.3">
                  <p:embed/>
                </p:oleObj>
              </mc:Choice>
              <mc:Fallback>
                <p:oleObj name="公式" r:id="rId7" imgW="1409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349" y="2801810"/>
                        <a:ext cx="1564137" cy="1127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71048"/>
              </p:ext>
            </p:extLst>
          </p:nvPr>
        </p:nvGraphicFramePr>
        <p:xfrm>
          <a:off x="3657600" y="4451915"/>
          <a:ext cx="1676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Equation" r:id="rId9" imgW="660400" imgH="279400" progId="Equation.DSMT4">
                  <p:embed/>
                </p:oleObj>
              </mc:Choice>
              <mc:Fallback>
                <p:oleObj name="Equation" r:id="rId9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51915"/>
                        <a:ext cx="1676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2351953" y="2365735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对收敛级数，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2209800" y="3678303"/>
            <a:ext cx="482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余和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2209800" y="4451915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显然有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212681" y="5164702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充分大时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209800" y="1095074"/>
            <a:ext cx="7912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级数的敛散性与它部分和数列是否有极限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rgbClr val="D80EDD"/>
              </a:solidFill>
              <a:ea typeface="宋体" panose="02010600030101010101" pitchFamily="2" charset="-122"/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2209800" y="1727102"/>
            <a:ext cx="2196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是等价的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4781550" y="2365735"/>
            <a:ext cx="138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称差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43346"/>
              </p:ext>
            </p:extLst>
          </p:nvPr>
        </p:nvGraphicFramePr>
        <p:xfrm>
          <a:off x="4931908" y="5214144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12" imgW="469900" imgH="228600" progId="Equation.DSMT4">
                  <p:embed/>
                </p:oleObj>
              </mc:Choice>
              <mc:Fallback>
                <p:oleObj name="Equation" r:id="rId12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908" y="5214144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6261100" y="5214144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误差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7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28072"/>
              </p:ext>
            </p:extLst>
          </p:nvPr>
        </p:nvGraphicFramePr>
        <p:xfrm>
          <a:off x="7708900" y="5225832"/>
          <a:ext cx="7953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14" imgW="317362" imgH="228501" progId="Equation.DSMT4">
                  <p:embed/>
                </p:oleObj>
              </mc:Choice>
              <mc:Fallback>
                <p:oleObj name="Equation" r:id="rId14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5225832"/>
                        <a:ext cx="7953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3651C-AAE8-4921-9A9B-2F24A994741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605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utoUpdateAnimBg="0"/>
      <p:bldP spid="467975" grpId="0" autoUpdateAnimBg="0"/>
      <p:bldP spid="467976" grpId="0" autoUpdateAnimBg="0"/>
      <p:bldP spid="467977" grpId="0" autoUpdateAnimBg="0"/>
      <p:bldP spid="467979" grpId="0" autoUpdateAnimBg="0"/>
      <p:bldP spid="467980" grpId="0" autoUpdateAnimBg="0"/>
      <p:bldP spid="4679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4510" y="1815090"/>
            <a:ext cx="110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689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50343"/>
              </p:ext>
            </p:extLst>
          </p:nvPr>
        </p:nvGraphicFramePr>
        <p:xfrm>
          <a:off x="3168650" y="2708412"/>
          <a:ext cx="5011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4" imgW="2019300" imgH="406400" progId="Equation.DSMT4">
                  <p:embed/>
                </p:oleObj>
              </mc:Choice>
              <mc:Fallback>
                <p:oleObj name="Equation" r:id="rId4" imgW="2019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08412"/>
                        <a:ext cx="50117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2825750" y="399333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89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05442"/>
              </p:ext>
            </p:extLst>
          </p:nvPr>
        </p:nvGraphicFramePr>
        <p:xfrm>
          <a:off x="3700463" y="4018260"/>
          <a:ext cx="1524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6" imgW="571252" imgH="279279" progId="Equation.DSMT4">
                  <p:embed/>
                </p:oleObj>
              </mc:Choice>
              <mc:Fallback>
                <p:oleObj name="Equation" r:id="rId6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018260"/>
                        <a:ext cx="1524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3168650" y="485439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84615"/>
              </p:ext>
            </p:extLst>
          </p:nvPr>
        </p:nvGraphicFramePr>
        <p:xfrm>
          <a:off x="3816350" y="1960681"/>
          <a:ext cx="3908357" cy="41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8" imgW="3009900" imgH="317500" progId="Equation.3">
                  <p:embed/>
                </p:oleObj>
              </mc:Choice>
              <mc:Fallback>
                <p:oleObj name="Equation" r:id="rId8" imgW="30099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960681"/>
                        <a:ext cx="3908357" cy="412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709171" y="1840837"/>
            <a:ext cx="200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的部分和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757352" y="184083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90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61008"/>
              </p:ext>
            </p:extLst>
          </p:nvPr>
        </p:nvGraphicFramePr>
        <p:xfrm>
          <a:off x="5224463" y="3871097"/>
          <a:ext cx="20367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10" imgW="2032000" imgH="825500" progId="Equation.3">
                  <p:embed/>
                </p:oleObj>
              </mc:Choice>
              <mc:Fallback>
                <p:oleObj name="Equation" r:id="rId10" imgW="2032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871097"/>
                        <a:ext cx="20367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5079"/>
              </p:ext>
            </p:extLst>
          </p:nvPr>
        </p:nvGraphicFramePr>
        <p:xfrm>
          <a:off x="7361509" y="4155259"/>
          <a:ext cx="3476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2" imgW="291847" imgH="215713" progId="Equation.3">
                  <p:embed/>
                </p:oleObj>
              </mc:Choice>
              <mc:Fallback>
                <p:oleObj name="Equation" r:id="rId12" imgW="29184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509" y="4155259"/>
                        <a:ext cx="3476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4418807" y="485439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9005" name="Text Box 13"/>
          <p:cNvSpPr txBox="1">
            <a:spLocks noChangeArrowheads="1"/>
          </p:cNvSpPr>
          <p:nvPr/>
        </p:nvSpPr>
        <p:spPr bwMode="auto">
          <a:xfrm>
            <a:off x="1655173" y="292034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046BE-BA3E-476E-A058-462A151DFB7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501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8" grpId="0" autoUpdateAnimBg="0"/>
      <p:bldP spid="469004" grpId="0" autoUpdateAnimBg="0"/>
      <p:bldP spid="4690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337322" y="3591978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4972594" y="2793569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重要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10246" y="1223806"/>
            <a:ext cx="111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90888" y="1229804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讨论等比级数</a:t>
            </a:r>
            <a:r>
              <a:rPr lang="en-US" altLang="zh-CN" sz="3200" b="1" dirty="0">
                <a:ea typeface="宋体" panose="02010600030101010101" pitchFamily="2" charset="-122"/>
              </a:rPr>
              <a:t> (</a:t>
            </a:r>
            <a:r>
              <a:rPr lang="zh-CN" altLang="en-US" sz="3200" b="1" dirty="0">
                <a:ea typeface="宋体" panose="02010600030101010101" pitchFamily="2" charset="-122"/>
              </a:rPr>
              <a:t>几何级数</a:t>
            </a:r>
            <a:r>
              <a:rPr lang="en-US" altLang="zh-CN" sz="3200" b="1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2986088" y="283116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的收敛性</a:t>
            </a:r>
            <a:r>
              <a:rPr lang="en-US" altLang="zh-CN" sz="3200" b="1" dirty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700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90967"/>
              </p:ext>
            </p:extLst>
          </p:nvPr>
        </p:nvGraphicFramePr>
        <p:xfrm>
          <a:off x="3273426" y="1809241"/>
          <a:ext cx="626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4" imgW="6261100" imgH="952500" progId="Equation.3">
                  <p:embed/>
                </p:oleObj>
              </mc:Choice>
              <mc:Fallback>
                <p:oleObj name="Equation" r:id="rId4" imgW="6261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1809241"/>
                        <a:ext cx="6261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55364"/>
              </p:ext>
            </p:extLst>
          </p:nvPr>
        </p:nvGraphicFramePr>
        <p:xfrm>
          <a:off x="3273426" y="3591978"/>
          <a:ext cx="22272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公式" r:id="rId6" imgW="866714" imgH="218851" progId="Equation.3">
                  <p:embed/>
                </p:oleObj>
              </mc:Choice>
              <mc:Fallback>
                <p:oleObj name="公式" r:id="rId6" imgW="866714" imgH="218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3591978"/>
                        <a:ext cx="22272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2359"/>
              </p:ext>
            </p:extLst>
          </p:nvPr>
        </p:nvGraphicFramePr>
        <p:xfrm>
          <a:off x="3290888" y="4290219"/>
          <a:ext cx="1828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公式" r:id="rId8" imgW="723586" imgH="215806" progId="Equation.3">
                  <p:embed/>
                </p:oleObj>
              </mc:Choice>
              <mc:Fallback>
                <p:oleObj name="公式" r:id="rId8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290219"/>
                        <a:ext cx="1828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80058"/>
              </p:ext>
            </p:extLst>
          </p:nvPr>
        </p:nvGraphicFramePr>
        <p:xfrm>
          <a:off x="3276600" y="4987132"/>
          <a:ext cx="2070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公式" r:id="rId10" imgW="825142" imgH="215806" progId="Equation.3">
                  <p:embed/>
                </p:oleObj>
              </mc:Choice>
              <mc:Fallback>
                <p:oleObj name="公式" r:id="rId10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87132"/>
                        <a:ext cx="20701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14421"/>
              </p:ext>
            </p:extLst>
          </p:nvPr>
        </p:nvGraphicFramePr>
        <p:xfrm>
          <a:off x="5372222" y="4302772"/>
          <a:ext cx="2109666" cy="55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222" y="4302772"/>
                        <a:ext cx="2109666" cy="55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7481888" y="4250531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00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29046"/>
              </p:ext>
            </p:extLst>
          </p:nvPr>
        </p:nvGraphicFramePr>
        <p:xfrm>
          <a:off x="7437400" y="5184630"/>
          <a:ext cx="2476726" cy="25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14" imgW="2413000" imgH="254000" progId="Equation.3">
                  <p:embed/>
                </p:oleObj>
              </mc:Choice>
              <mc:Fallback>
                <p:oleObj name="Equation" r:id="rId14" imgW="241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00" y="5184630"/>
                        <a:ext cx="2476726" cy="25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73179"/>
              </p:ext>
            </p:extLst>
          </p:nvPr>
        </p:nvGraphicFramePr>
        <p:xfrm>
          <a:off x="3743325" y="5657850"/>
          <a:ext cx="2752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16" imgW="1028700" imgH="279400" progId="Equation.DSMT4">
                  <p:embed/>
                </p:oleObj>
              </mc:Choice>
              <mc:Fallback>
                <p:oleObj name="Equation" r:id="rId16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5657850"/>
                        <a:ext cx="27527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7391400" y="5657850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70032" name="Text Box 16"/>
          <p:cNvSpPr txBox="1">
            <a:spLocks noChangeArrowheads="1"/>
          </p:cNvSpPr>
          <p:nvPr/>
        </p:nvSpPr>
        <p:spPr bwMode="auto">
          <a:xfrm>
            <a:off x="5500688" y="4966427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级数变为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164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77C51-5533-4CE1-884A-8AB948AE212A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64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autoUpdateAnimBg="0"/>
      <p:bldP spid="470019" grpId="0" autoUpdateAnimBg="0"/>
      <p:bldP spid="470028" grpId="0" autoUpdateAnimBg="0"/>
      <p:bldP spid="470031" grpId="0" autoUpdateAnimBg="0"/>
      <p:bldP spid="47003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1145</Words>
  <Application>Microsoft Office PowerPoint</Application>
  <PresentationFormat>宽屏</PresentationFormat>
  <Paragraphs>286</Paragraphs>
  <Slides>38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PingFang SC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公式</vt:lpstr>
      <vt:lpstr>Equation</vt:lpstr>
      <vt:lpstr>文档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 修铭</cp:lastModifiedBy>
  <cp:revision>66</cp:revision>
  <dcterms:created xsi:type="dcterms:W3CDTF">2020-04-07T08:06:55Z</dcterms:created>
  <dcterms:modified xsi:type="dcterms:W3CDTF">2022-04-25T13:21:13Z</dcterms:modified>
</cp:coreProperties>
</file>