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sldIdLst>
    <p:sldId id="285" r:id="rId3"/>
    <p:sldId id="286" r:id="rId4"/>
    <p:sldId id="313" r:id="rId5"/>
    <p:sldId id="324" r:id="rId6"/>
    <p:sldId id="341" r:id="rId7"/>
    <p:sldId id="342" r:id="rId8"/>
    <p:sldId id="327" r:id="rId9"/>
    <p:sldId id="328" r:id="rId10"/>
    <p:sldId id="32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AAEBA7D0-9160-4F01-9151-EB312F3511D0}">
          <p14:sldIdLst>
            <p14:sldId id="285"/>
            <p14:sldId id="286"/>
            <p14:sldId id="313"/>
            <p14:sldId id="324"/>
            <p14:sldId id="341"/>
            <p14:sldId id="342"/>
            <p14:sldId id="327"/>
            <p14:sldId id="328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CFB"/>
    <a:srgbClr val="0D8CFE"/>
    <a:srgbClr val="C57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4" y="216"/>
      </p:cViewPr>
      <p:guideLst>
        <p:guide orient="horz" pos="214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fficePLUS-1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799" y="3174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238" y="333375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fficePLUS-1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799" y="3174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fficePLUS-1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799" y="3174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图片出处</a:t>
            </a: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63608"/>
            <a:ext cx="7074345" cy="3933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微软雅黑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Light</a:t>
            </a: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微软雅黑 阿里巴巴普惠体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1.5</a:t>
            </a: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+mn-ea"/>
                <a:cs typeface="Segoe UI Light" panose="020B0502040204020203"/>
              </a:rPr>
              <a:t>pexels.com </a:t>
            </a: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+mn-ea"/>
                <a:cs typeface="Segoe UI Light" panose="020B0502040204020203"/>
              </a:rPr>
              <a:t>插画源：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+mn-ea"/>
                <a:cs typeface="Segoe UI Light" panose="020B0502040204020203"/>
              </a:rPr>
              <a:t>stories.freepik.com/</a:t>
            </a: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1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1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10" name="OfficePLUS.cn-4"/>
          <p:cNvSpPr txBox="1"/>
          <p:nvPr/>
        </p:nvSpPr>
        <p:spPr>
          <a:xfrm>
            <a:off x="4037490" y="2099076"/>
            <a:ext cx="703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实验</a:t>
            </a:r>
            <a:r>
              <a:rPr lang="en-US" altLang="zh-CN" sz="5400"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1</a:t>
            </a:r>
            <a:endParaRPr lang="zh-CN" altLang="en-US" sz="5400" dirty="0">
              <a:ea typeface="阿里巴巴普惠体 B" panose="00020600040101010101" pitchFamily="18" charset="-122"/>
              <a:cs typeface="阿里巴巴普惠体 B" panose="00020600040101010101" pitchFamily="18" charset="-122"/>
              <a:sym typeface="+mn-lt"/>
            </a:endParaRPr>
          </a:p>
          <a:p>
            <a:r>
              <a:rPr lang="zh-CN" altLang="en-US" sz="5400" dirty="0">
                <a:solidFill>
                  <a:srgbClr val="556CFB"/>
                </a:solidFill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上机课讲解</a:t>
            </a:r>
          </a:p>
        </p:txBody>
      </p:sp>
      <p:sp>
        <p:nvSpPr>
          <p:cNvPr id="11" name="OfficePLUS.cn-5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2" name="OfficePLUS.cn-6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6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</p:grpSp>
      <p:sp>
        <p:nvSpPr>
          <p:cNvPr id="8" name="OfficePLUS.cn-3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0" name="OfficePLUS.cn-4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grpSp>
        <p:nvGrpSpPr>
          <p:cNvPr id="39" name="OfficePLUS.cn-5"/>
          <p:cNvGrpSpPr/>
          <p:nvPr/>
        </p:nvGrpSpPr>
        <p:grpSpPr>
          <a:xfrm>
            <a:off x="1758084" y="1878638"/>
            <a:ext cx="4560008" cy="625657"/>
            <a:chOff x="820256" y="2123884"/>
            <a:chExt cx="4560008" cy="625657"/>
          </a:xfrm>
        </p:grpSpPr>
        <p:sp>
          <p:nvSpPr>
            <p:cNvPr id="13" name="OfficePLUS.cn-5-1"/>
            <p:cNvSpPr txBox="1"/>
            <p:nvPr/>
          </p:nvSpPr>
          <p:spPr>
            <a:xfrm flipH="1">
              <a:off x="1553936" y="2123884"/>
              <a:ext cx="3826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洛谷</a:t>
              </a:r>
              <a:r>
                <a:rPr lang="en-US" altLang="zh-CN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P3954---</a:t>
              </a:r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基本运算</a:t>
              </a:r>
              <a:endParaRPr lang="en-US" altLang="zh-CN" sz="1400" dirty="0"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53271" y="2172153"/>
              <a:ext cx="577388" cy="577388"/>
              <a:chOff x="853271" y="2010228"/>
              <a:chExt cx="577388" cy="577388"/>
            </a:xfrm>
          </p:grpSpPr>
          <p:sp>
            <p:nvSpPr>
              <p:cNvPr id="17" name="OfficePLUS.cn-5-2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25" name="OfficePLUS.cn-5-3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18" name="OfficePLUS.cn-5-4"/>
            <p:cNvSpPr txBox="1"/>
            <p:nvPr/>
          </p:nvSpPr>
          <p:spPr>
            <a:xfrm>
              <a:off x="820256" y="2218287"/>
              <a:ext cx="662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01</a:t>
              </a:r>
            </a:p>
          </p:txBody>
        </p:sp>
      </p:grpSp>
      <p:grpSp>
        <p:nvGrpSpPr>
          <p:cNvPr id="38" name="OfficePLUS.cn-6"/>
          <p:cNvGrpSpPr/>
          <p:nvPr/>
        </p:nvGrpSpPr>
        <p:grpSpPr>
          <a:xfrm>
            <a:off x="1758084" y="3186738"/>
            <a:ext cx="5521604" cy="625657"/>
            <a:chOff x="820256" y="3533584"/>
            <a:chExt cx="5521604" cy="625657"/>
          </a:xfrm>
        </p:grpSpPr>
        <p:sp>
          <p:nvSpPr>
            <p:cNvPr id="27" name="OfficePLUS.cn-6-1"/>
            <p:cNvSpPr txBox="1"/>
            <p:nvPr/>
          </p:nvSpPr>
          <p:spPr>
            <a:xfrm flipH="1">
              <a:off x="1553935" y="3533584"/>
              <a:ext cx="478792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洛谷</a:t>
              </a:r>
              <a:r>
                <a:rPr lang="en-US" altLang="zh-CN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P1425 ---</a:t>
              </a:r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基本运算</a:t>
              </a:r>
              <a:r>
                <a:rPr lang="en-US" altLang="zh-CN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(</a:t>
              </a:r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整数除法</a:t>
              </a:r>
              <a:r>
                <a:rPr lang="en-US" altLang="zh-CN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)</a:t>
              </a: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53271" y="3581853"/>
              <a:ext cx="577388" cy="577388"/>
              <a:chOff x="853271" y="2010228"/>
              <a:chExt cx="577388" cy="577388"/>
            </a:xfrm>
          </p:grpSpPr>
          <p:sp>
            <p:nvSpPr>
              <p:cNvPr id="29" name="OfficePLUS.cn-6-2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30" name="OfficePLUS.cn-6-3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31" name="OfficePLUS.cn-6-4"/>
            <p:cNvSpPr txBox="1"/>
            <p:nvPr/>
          </p:nvSpPr>
          <p:spPr>
            <a:xfrm>
              <a:off x="820256" y="3627987"/>
              <a:ext cx="662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02</a:t>
              </a:r>
            </a:p>
          </p:txBody>
        </p:sp>
      </p:grpSp>
      <p:grpSp>
        <p:nvGrpSpPr>
          <p:cNvPr id="37" name="OfficePLUS.cn-7"/>
          <p:cNvGrpSpPr/>
          <p:nvPr/>
        </p:nvGrpSpPr>
        <p:grpSpPr>
          <a:xfrm>
            <a:off x="1758084" y="4494838"/>
            <a:ext cx="7270506" cy="625657"/>
            <a:chOff x="820256" y="4943284"/>
            <a:chExt cx="6506468" cy="625657"/>
          </a:xfrm>
        </p:grpSpPr>
        <p:sp>
          <p:nvSpPr>
            <p:cNvPr id="32" name="OfficePLUS.cn-7-1"/>
            <p:cNvSpPr txBox="1"/>
            <p:nvPr/>
          </p:nvSpPr>
          <p:spPr>
            <a:xfrm flipH="1">
              <a:off x="1553936" y="4943284"/>
              <a:ext cx="57727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洛谷</a:t>
              </a:r>
              <a:r>
                <a:rPr lang="en-US" altLang="zh-CN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P5708---</a:t>
              </a:r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头文件学习</a:t>
              </a:r>
              <a:r>
                <a:rPr lang="en-US" altLang="zh-CN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+</a:t>
              </a:r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格式控制</a:t>
              </a:r>
              <a:endParaRPr lang="en-US" altLang="zh-CN" sz="2400" dirty="0"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853271" y="4991553"/>
              <a:ext cx="577388" cy="577388"/>
              <a:chOff x="853271" y="2010228"/>
              <a:chExt cx="577388" cy="577388"/>
            </a:xfrm>
          </p:grpSpPr>
          <p:sp>
            <p:nvSpPr>
              <p:cNvPr id="34" name="OfficePLUS.cn-7-2"/>
              <p:cNvSpPr/>
              <p:nvPr/>
            </p:nvSpPr>
            <p:spPr>
              <a:xfrm>
                <a:off x="853271" y="2010228"/>
                <a:ext cx="513242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35" name="OfficePLUS.cn-7-3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36" name="OfficePLUS.cn-7-4"/>
            <p:cNvSpPr txBox="1"/>
            <p:nvPr/>
          </p:nvSpPr>
          <p:spPr>
            <a:xfrm>
              <a:off x="820256" y="5037687"/>
              <a:ext cx="662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03</a:t>
              </a:r>
            </a:p>
          </p:txBody>
        </p:sp>
      </p:grpSp>
      <p:sp>
        <p:nvSpPr>
          <p:cNvPr id="41" name="OfficePLUS.cn-8"/>
          <p:cNvSpPr txBox="1"/>
          <p:nvPr/>
        </p:nvSpPr>
        <p:spPr>
          <a:xfrm>
            <a:off x="1605872" y="492559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56CFB"/>
                </a:solidFill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目录</a:t>
            </a:r>
          </a:p>
        </p:txBody>
      </p:sp>
      <p:sp>
        <p:nvSpPr>
          <p:cNvPr id="9" name="OfficePLUS.cn-15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38715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P3954-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基本运算的掌握</a:t>
            </a:r>
          </a:p>
        </p:txBody>
      </p:sp>
      <p:sp>
        <p:nvSpPr>
          <p:cNvPr id="13" name="OfficePLUS.cn-6"/>
          <p:cNvSpPr/>
          <p:nvPr/>
        </p:nvSpPr>
        <p:spPr>
          <a:xfrm>
            <a:off x="793542" y="1342275"/>
            <a:ext cx="11004758" cy="388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题目描述：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ym typeface="+mn-lt"/>
              </a:rPr>
              <a:t>牛牛最近学习了 </a:t>
            </a:r>
            <a:r>
              <a:rPr lang="en-US" altLang="zh-CN" sz="1400" dirty="0">
                <a:sym typeface="+mn-lt"/>
              </a:rPr>
              <a:t>C++ </a:t>
            </a:r>
            <a:r>
              <a:rPr lang="zh-CN" altLang="en-US" sz="1400" dirty="0">
                <a:sym typeface="+mn-lt"/>
              </a:rPr>
              <a:t>入门课程，这门课程的总成绩计算方法是：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ym typeface="+mn-lt"/>
              </a:rPr>
              <a:t>总成绩</a:t>
            </a:r>
            <a:r>
              <a:rPr lang="en-US" altLang="zh-CN" sz="1400" dirty="0">
                <a:sym typeface="+mn-lt"/>
              </a:rPr>
              <a:t>=</a:t>
            </a:r>
            <a:r>
              <a:rPr lang="zh-CN" altLang="en-US" sz="1400" dirty="0">
                <a:sym typeface="+mn-lt"/>
              </a:rPr>
              <a:t>作业成绩</a:t>
            </a:r>
            <a:r>
              <a:rPr lang="en-US" altLang="zh-CN" sz="1400" dirty="0">
                <a:sym typeface="+mn-lt"/>
              </a:rPr>
              <a:t>× 20%+</a:t>
            </a:r>
            <a:r>
              <a:rPr lang="zh-CN" altLang="en-US" sz="1400" dirty="0">
                <a:sym typeface="+mn-lt"/>
              </a:rPr>
              <a:t>小测成绩</a:t>
            </a:r>
            <a:r>
              <a:rPr lang="en-US" altLang="zh-CN" sz="1400" dirty="0">
                <a:sym typeface="+mn-lt"/>
              </a:rPr>
              <a:t>×30%+</a:t>
            </a:r>
            <a:r>
              <a:rPr lang="zh-CN" altLang="en-US" sz="1400" dirty="0">
                <a:sym typeface="+mn-lt"/>
              </a:rPr>
              <a:t>期末考试成绩</a:t>
            </a:r>
            <a:r>
              <a:rPr lang="en-US" altLang="zh-CN" sz="1400" dirty="0">
                <a:sym typeface="+mn-lt"/>
              </a:rPr>
              <a:t>×50%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ym typeface="+mn-lt"/>
              </a:rPr>
              <a:t>牛牛想知道，这门课程自己最终能得到多少分。</a:t>
            </a:r>
            <a:endParaRPr lang="en-US" altLang="zh-CN" sz="14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ea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输入格式：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ym typeface="+mn-lt"/>
              </a:rPr>
              <a:t>三个 非负整数  </a:t>
            </a:r>
            <a:r>
              <a:rPr lang="en-US" altLang="zh-CN" sz="1400" dirty="0">
                <a:sym typeface="+mn-lt"/>
              </a:rPr>
              <a:t>A,B,C</a:t>
            </a:r>
            <a:r>
              <a:rPr lang="zh-CN" altLang="en-US" sz="1400" dirty="0">
                <a:sym typeface="+mn-lt"/>
              </a:rPr>
              <a:t>，分别表示牛牛的作业成绩、小测成绩和期末考试成绩。相邻两个数之间用一个空格隔开，三项成绩满分都是 </a:t>
            </a:r>
            <a:r>
              <a:rPr lang="en-US" altLang="zh-CN" sz="1400" dirty="0">
                <a:sym typeface="+mn-lt"/>
              </a:rPr>
              <a:t>100 </a:t>
            </a:r>
            <a:r>
              <a:rPr lang="zh-CN" altLang="en-US" sz="1400" dirty="0">
                <a:sym typeface="+mn-lt"/>
              </a:rPr>
              <a:t>分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输出格式：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ym typeface="+mn-lt"/>
              </a:rPr>
              <a:t>一个整数，即牛牛这门课程的总成绩，满分也是 </a:t>
            </a:r>
            <a:r>
              <a:rPr lang="en-US" altLang="zh-CN" sz="1400" dirty="0">
                <a:sym typeface="+mn-lt"/>
              </a:rPr>
              <a:t>100 </a:t>
            </a:r>
            <a:r>
              <a:rPr lang="zh-CN" altLang="en-US" sz="1400" dirty="0">
                <a:sym typeface="+mn-lt"/>
              </a:rPr>
              <a:t>分</a:t>
            </a:r>
            <a:endParaRPr lang="zh-CN" altLang="en-US" sz="1400" dirty="0">
              <a:ea typeface="+mn-ea"/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03850" y="4298723"/>
            <a:ext cx="31940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</a:rPr>
              <a:t>数学方式解答：</a:t>
            </a:r>
            <a:r>
              <a:rPr lang="en-US" altLang="zh-CN" sz="1400" dirty="0">
                <a:solidFill>
                  <a:srgbClr val="00B0F0"/>
                </a:solidFill>
              </a:rPr>
              <a:t>X=A*0.2+B*0.3+C*0.5</a:t>
            </a:r>
          </a:p>
          <a:p>
            <a:endParaRPr lang="en-US" altLang="zh-CN" sz="1400" dirty="0">
              <a:solidFill>
                <a:srgbClr val="00B0F0"/>
              </a:solidFill>
            </a:endParaRPr>
          </a:p>
          <a:p>
            <a:r>
              <a:rPr lang="zh-CN" altLang="en-US" sz="1400" dirty="0">
                <a:solidFill>
                  <a:srgbClr val="00B0F0"/>
                </a:solidFill>
              </a:rPr>
              <a:t>计算机方式</a:t>
            </a:r>
            <a:endParaRPr lang="en-US" altLang="zh-CN" sz="1400" dirty="0">
              <a:solidFill>
                <a:srgbClr val="00B0F0"/>
              </a:solidFill>
            </a:endParaRPr>
          </a:p>
          <a:p>
            <a:r>
              <a:rPr lang="en-US" altLang="zh-CN" sz="1400" dirty="0">
                <a:solidFill>
                  <a:srgbClr val="00B0F0"/>
                </a:solidFill>
              </a:rPr>
              <a:t>A,B,C,X:    </a:t>
            </a:r>
            <a:r>
              <a:rPr lang="zh-CN" altLang="en-US" sz="1400" dirty="0">
                <a:solidFill>
                  <a:srgbClr val="00B0F0"/>
                </a:solidFill>
              </a:rPr>
              <a:t>整数</a:t>
            </a:r>
            <a:r>
              <a:rPr lang="en-US" altLang="zh-CN" sz="1400" dirty="0">
                <a:solidFill>
                  <a:srgbClr val="00B0F0"/>
                </a:solidFill>
              </a:rPr>
              <a:t>(integer)</a:t>
            </a:r>
          </a:p>
          <a:p>
            <a:r>
              <a:rPr lang="en-US" altLang="zh-CN" sz="1400" dirty="0">
                <a:solidFill>
                  <a:srgbClr val="00B0F0"/>
                </a:solidFill>
              </a:rPr>
              <a:t>                </a:t>
            </a:r>
            <a:r>
              <a:rPr lang="zh-CN" altLang="en-US" sz="1400" dirty="0">
                <a:solidFill>
                  <a:srgbClr val="00B0F0"/>
                </a:solidFill>
              </a:rPr>
              <a:t>范围</a:t>
            </a:r>
            <a:r>
              <a:rPr lang="en-US" altLang="zh-CN" sz="1400" dirty="0">
                <a:solidFill>
                  <a:srgbClr val="00B0F0"/>
                </a:solidFill>
              </a:rPr>
              <a:t>[0,100]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0" name="标注: 线形 9"/>
          <p:cNvSpPr/>
          <p:nvPr/>
        </p:nvSpPr>
        <p:spPr>
          <a:xfrm>
            <a:off x="2372008" y="4046899"/>
            <a:ext cx="1032095" cy="280658"/>
          </a:xfrm>
          <a:prstGeom prst="borderCallout1">
            <a:avLst>
              <a:gd name="adj1" fmla="val 18750"/>
              <a:gd name="adj2" fmla="val -8333"/>
              <a:gd name="adj3" fmla="val -64166"/>
              <a:gd name="adj4" fmla="val -61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限制类型</a:t>
            </a:r>
          </a:p>
        </p:txBody>
      </p:sp>
      <p:sp>
        <p:nvSpPr>
          <p:cNvPr id="16" name="标注: 线形 15"/>
          <p:cNvSpPr/>
          <p:nvPr/>
        </p:nvSpPr>
        <p:spPr>
          <a:xfrm>
            <a:off x="10743980" y="4031645"/>
            <a:ext cx="1032095" cy="280658"/>
          </a:xfrm>
          <a:prstGeom prst="borderCallout1">
            <a:avLst>
              <a:gd name="adj1" fmla="val 18750"/>
              <a:gd name="adj2" fmla="val -8333"/>
              <a:gd name="adj3" fmla="val -64166"/>
              <a:gd name="adj4" fmla="val -61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限制范围</a:t>
            </a:r>
          </a:p>
        </p:txBody>
      </p:sp>
      <p:sp>
        <p:nvSpPr>
          <p:cNvPr id="18" name="标注: 线形 17"/>
          <p:cNvSpPr/>
          <p:nvPr/>
        </p:nvSpPr>
        <p:spPr>
          <a:xfrm>
            <a:off x="1972147" y="5409063"/>
            <a:ext cx="1032095" cy="280658"/>
          </a:xfrm>
          <a:prstGeom prst="borderCallout1">
            <a:avLst>
              <a:gd name="adj1" fmla="val 18750"/>
              <a:gd name="adj2" fmla="val -8333"/>
              <a:gd name="adj3" fmla="val -64166"/>
              <a:gd name="adj4" fmla="val -61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限制类型</a:t>
            </a:r>
          </a:p>
        </p:txBody>
      </p:sp>
      <p:sp>
        <p:nvSpPr>
          <p:cNvPr id="19" name="标注: 线形 18"/>
          <p:cNvSpPr/>
          <p:nvPr/>
        </p:nvSpPr>
        <p:spPr>
          <a:xfrm>
            <a:off x="5364713" y="5355104"/>
            <a:ext cx="1032095" cy="280658"/>
          </a:xfrm>
          <a:prstGeom prst="borderCallout1">
            <a:avLst>
              <a:gd name="adj1" fmla="val 18750"/>
              <a:gd name="adj2" fmla="val -8333"/>
              <a:gd name="adj3" fmla="val -64166"/>
              <a:gd name="adj4" fmla="val -61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限制范围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040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6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19309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38715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P3954-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基本运算的掌握</a:t>
            </a:r>
          </a:p>
        </p:txBody>
      </p:sp>
      <p:sp>
        <p:nvSpPr>
          <p:cNvPr id="13" name="OfficePLUS.cn-6"/>
          <p:cNvSpPr/>
          <p:nvPr/>
        </p:nvSpPr>
        <p:spPr>
          <a:xfrm>
            <a:off x="793542" y="1342275"/>
            <a:ext cx="11004758" cy="162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输入输出样例：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ym typeface="+mn-lt"/>
              </a:rPr>
              <a:t> </a:t>
            </a:r>
            <a:r>
              <a:rPr lang="en-US" altLang="zh-CN" sz="1400" dirty="0">
                <a:latin typeface="华文宋体" panose="02010600040101010101" pitchFamily="2" charset="-122"/>
                <a:ea typeface="华文宋体" panose="02010600040101010101" pitchFamily="2" charset="-122"/>
                <a:sym typeface="+mn-lt"/>
              </a:rPr>
              <a:t>X=100×20%+100×30%+80×50%=20+30+40=90</a:t>
            </a: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7" name="OfficePLUS.cn-6"/>
          <p:cNvSpPr/>
          <p:nvPr/>
        </p:nvSpPr>
        <p:spPr>
          <a:xfrm>
            <a:off x="857250" y="3437235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代码要点：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812175"/>
            <a:ext cx="7304762" cy="676190"/>
          </a:xfrm>
          <a:prstGeom prst="rect">
            <a:avLst/>
          </a:prstGeom>
        </p:spPr>
      </p:pic>
      <p:sp>
        <p:nvSpPr>
          <p:cNvPr id="21" name="OfficePLUS.cn-6"/>
          <p:cNvSpPr/>
          <p:nvPr/>
        </p:nvSpPr>
        <p:spPr>
          <a:xfrm>
            <a:off x="3311099" y="3869960"/>
            <a:ext cx="3306984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#include&lt;iostream&gt;</a:t>
            </a:r>
          </a:p>
        </p:txBody>
      </p:sp>
      <p:sp>
        <p:nvSpPr>
          <p:cNvPr id="7" name="矩形 6"/>
          <p:cNvSpPr/>
          <p:nvPr/>
        </p:nvSpPr>
        <p:spPr>
          <a:xfrm>
            <a:off x="895449" y="3942645"/>
            <a:ext cx="1767851" cy="32387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33" tIns="45700" rIns="91433" bIns="45700" rtlCol="0" anchor="ctr" anchorCtr="0">
            <a:noAutofit/>
          </a:bodyPr>
          <a:lstStyle/>
          <a:p>
            <a:pPr algn="ctr"/>
            <a:r>
              <a:rPr lang="zh-CN" altLang="en-US" sz="1400" dirty="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输入输出流</a:t>
            </a:r>
          </a:p>
        </p:txBody>
      </p:sp>
      <p:sp>
        <p:nvSpPr>
          <p:cNvPr id="22" name="OfficePLUS.cn-6"/>
          <p:cNvSpPr/>
          <p:nvPr/>
        </p:nvSpPr>
        <p:spPr>
          <a:xfrm>
            <a:off x="3311099" y="4679519"/>
            <a:ext cx="2485476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int res=0.2*a+0.3*b+0.5*c; </a:t>
            </a:r>
          </a:p>
        </p:txBody>
      </p:sp>
      <p:sp>
        <p:nvSpPr>
          <p:cNvPr id="23" name="矩形 22"/>
          <p:cNvSpPr/>
          <p:nvPr/>
        </p:nvSpPr>
        <p:spPr>
          <a:xfrm>
            <a:off x="895448" y="4737362"/>
            <a:ext cx="2083141" cy="32387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33" tIns="45700" rIns="91433" bIns="45700" rtlCol="0" anchor="ctr" anchorCtr="0">
            <a:no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计算公式：* 不能省略</a:t>
            </a:r>
            <a:endParaRPr lang="zh-CN" altLang="en-US" sz="1400" dirty="0">
              <a:solidFill>
                <a:schemeClr val="lt1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5448" y="5540721"/>
            <a:ext cx="2083141" cy="3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33" tIns="45700" rIns="91433" bIns="45700" rtlCol="0" anchor="ctr" anchorCtr="0">
            <a:noAutofit/>
          </a:bodyPr>
          <a:lstStyle/>
          <a:p>
            <a:pPr algn="l"/>
            <a:r>
              <a:rPr lang="zh-CN" altLang="en-US" sz="1400" dirty="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目前可以忽略边界检查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7" grpId="0" animBg="1"/>
      <p:bldP spid="22" grpId="0"/>
      <p:bldP spid="23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37731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P1425-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基本运算的掌握</a:t>
            </a:r>
          </a:p>
        </p:txBody>
      </p:sp>
      <p:sp>
        <p:nvSpPr>
          <p:cNvPr id="13" name="OfficePLUS.cn-6"/>
          <p:cNvSpPr/>
          <p:nvPr/>
        </p:nvSpPr>
        <p:spPr>
          <a:xfrm>
            <a:off x="793542" y="1342275"/>
            <a:ext cx="11004758" cy="3589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题目描述：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algn="l">
              <a:spcAft>
                <a:spcPts val="400"/>
              </a:spcAft>
            </a:pPr>
            <a:r>
              <a:rPr lang="zh-CN" altLang="en-US" sz="1400" dirty="0">
                <a:sym typeface="+mn-ea"/>
              </a:rPr>
              <a:t>伦敦奥运会要到了，小鱼在拼命练习游泳准备参加游泳比赛，可怜的小鱼并不知道鱼类是不能参加人类的奥运会的。</a:t>
            </a:r>
            <a:endParaRPr lang="zh-CN" altLang="en-US" sz="1400" dirty="0"/>
          </a:p>
          <a:p>
            <a:pPr algn="l">
              <a:spcAft>
                <a:spcPts val="400"/>
              </a:spcAft>
            </a:pPr>
            <a:r>
              <a:rPr lang="zh-CN" altLang="en-US" sz="1400" dirty="0">
                <a:sym typeface="+mn-ea"/>
              </a:rPr>
              <a:t>这一天，小鱼给自己的游泳时间做了精确的计时（本题中的计时都按24小时制计算），它发现自己从a时b分一直游泳到当天的c时d分，请你帮小鱼计算一下，它这天一共游了多少时间呢？</a:t>
            </a:r>
            <a:endParaRPr lang="zh-CN" altLang="en-US" sz="1400" dirty="0"/>
          </a:p>
          <a:p>
            <a:pPr algn="l">
              <a:spcAft>
                <a:spcPts val="400"/>
              </a:spcAft>
            </a:pPr>
            <a:r>
              <a:rPr lang="zh-CN" altLang="en-US" sz="1400" dirty="0">
                <a:sym typeface="+mn-ea"/>
              </a:rPr>
              <a:t>小鱼游的好辛苦呀，你可不要算错了哦。</a:t>
            </a:r>
          </a:p>
          <a:p>
            <a:pPr algn="l">
              <a:spcAft>
                <a:spcPts val="400"/>
              </a:spcAft>
            </a:pPr>
            <a:endParaRPr sz="14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输入格式：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ym typeface="+mn-ea"/>
              </a:rPr>
              <a:t>一行内输入 </a:t>
            </a:r>
            <a:r>
              <a:rPr lang="zh-CN" altLang="en-US" sz="1400" u="sng" dirty="0">
                <a:sym typeface="+mn-ea"/>
              </a:rPr>
              <a:t>4 个整数</a:t>
            </a:r>
            <a:r>
              <a:rPr lang="zh-CN" altLang="en-US" sz="1400" dirty="0">
                <a:sym typeface="+mn-ea"/>
              </a:rPr>
              <a:t>，分别表示 a, b, c, d。</a:t>
            </a:r>
            <a:r>
              <a:rPr lang="en-US" altLang="zh-CN" sz="1400" dirty="0">
                <a:sym typeface="+mn-ea"/>
              </a:rPr>
              <a:t>对于全部测试数据，0≤a,c≤24,0≤b,d≤60，且结束时间一定晚于开始时间。</a:t>
            </a:r>
            <a:endParaRPr lang="en-US" altLang="zh-CN" sz="14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输出格式：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dirty="0">
                <a:sym typeface="+mn-lt"/>
              </a:rPr>
              <a:t>一行内输出 </a:t>
            </a:r>
            <a:r>
              <a:rPr sz="1400" u="sng" dirty="0">
                <a:sym typeface="+mn-lt"/>
              </a:rPr>
              <a:t>2 个整数</a:t>
            </a:r>
            <a:r>
              <a:rPr sz="1400" dirty="0">
                <a:sym typeface="+mn-lt"/>
              </a:rPr>
              <a:t> e 和 f，用空格间隔，依次表示小鱼这天一共游了多少小时多少分钟。其中表示分钟的</a:t>
            </a:r>
            <a:r>
              <a:rPr sz="1400" u="sng" dirty="0">
                <a:sym typeface="+mn-lt"/>
              </a:rPr>
              <a:t>整数 f 应该小于60</a:t>
            </a:r>
            <a:r>
              <a:rPr sz="1400" dirty="0">
                <a:sym typeface="+mn-lt"/>
              </a:rPr>
              <a:t>。</a:t>
            </a: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0" name="标注: 线形 9"/>
          <p:cNvSpPr/>
          <p:nvPr/>
        </p:nvSpPr>
        <p:spPr>
          <a:xfrm>
            <a:off x="2974975" y="4110990"/>
            <a:ext cx="1433830" cy="280670"/>
          </a:xfrm>
          <a:prstGeom prst="borderCallout1">
            <a:avLst>
              <a:gd name="adj1" fmla="val 18750"/>
              <a:gd name="adj2" fmla="val -8333"/>
              <a:gd name="adj3" fmla="val -85539"/>
              <a:gd name="adj4" fmla="val -50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输入类型和个数</a:t>
            </a:r>
          </a:p>
        </p:txBody>
      </p:sp>
      <p:sp>
        <p:nvSpPr>
          <p:cNvPr id="18" name="标注: 线形 17"/>
          <p:cNvSpPr/>
          <p:nvPr/>
        </p:nvSpPr>
        <p:spPr>
          <a:xfrm>
            <a:off x="3064510" y="5129530"/>
            <a:ext cx="1492885" cy="280670"/>
          </a:xfrm>
          <a:prstGeom prst="borderCallout1">
            <a:avLst>
              <a:gd name="adj1" fmla="val 18750"/>
              <a:gd name="adj2" fmla="val -8333"/>
              <a:gd name="adj3" fmla="val -64166"/>
              <a:gd name="adj4" fmla="val -61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ym typeface="+mn-ea"/>
              </a:rPr>
              <a:t>输出类型和个数</a:t>
            </a:r>
            <a:endParaRPr lang="zh-CN" altLang="en-US" sz="1400" dirty="0"/>
          </a:p>
        </p:txBody>
      </p:sp>
      <p:sp>
        <p:nvSpPr>
          <p:cNvPr id="19" name="标注: 线形 18"/>
          <p:cNvSpPr/>
          <p:nvPr/>
        </p:nvSpPr>
        <p:spPr>
          <a:xfrm>
            <a:off x="10766658" y="5129679"/>
            <a:ext cx="1032095" cy="280658"/>
          </a:xfrm>
          <a:prstGeom prst="borderCallout1">
            <a:avLst>
              <a:gd name="adj1" fmla="val 18750"/>
              <a:gd name="adj2" fmla="val -8333"/>
              <a:gd name="adj3" fmla="val -95984"/>
              <a:gd name="adj4" fmla="val -466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限制范围</a:t>
            </a:r>
          </a:p>
        </p:txBody>
      </p:sp>
      <p:sp>
        <p:nvSpPr>
          <p:cNvPr id="9" name="标注: 线形 18"/>
          <p:cNvSpPr/>
          <p:nvPr/>
        </p:nvSpPr>
        <p:spPr>
          <a:xfrm>
            <a:off x="7788508" y="4111139"/>
            <a:ext cx="1032095" cy="280658"/>
          </a:xfrm>
          <a:prstGeom prst="borderCallout1">
            <a:avLst>
              <a:gd name="adj1" fmla="val 18750"/>
              <a:gd name="adj2" fmla="val -8333"/>
              <a:gd name="adj3" fmla="val -64166"/>
              <a:gd name="adj4" fmla="val -61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限制范围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8" grpId="0" bldLvl="0" animBg="1"/>
      <p:bldP spid="19" grpId="0" bldLvl="0" animBg="1"/>
      <p:bldP spid="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37731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P1425-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基本运算的掌握</a:t>
            </a:r>
          </a:p>
        </p:txBody>
      </p:sp>
      <p:sp>
        <p:nvSpPr>
          <p:cNvPr id="13" name="OfficePLUS.cn-6"/>
          <p:cNvSpPr/>
          <p:nvPr/>
        </p:nvSpPr>
        <p:spPr>
          <a:xfrm>
            <a:off x="793542" y="1034300"/>
            <a:ext cx="11004758" cy="321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cs typeface="Arial" panose="020B0604020202020204" pitchFamily="34" charset="0"/>
                <a:sym typeface="+mn-lt"/>
              </a:rPr>
              <a:t>输入格式：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black"/>
                </a:solidFill>
                <a:sym typeface="+mn-ea"/>
              </a:rPr>
              <a:t>一行内输入 </a:t>
            </a:r>
            <a:r>
              <a:rPr lang="zh-CN" altLang="en-US" sz="1400" u="sng" dirty="0">
                <a:solidFill>
                  <a:prstClr val="black"/>
                </a:solidFill>
                <a:sym typeface="+mn-ea"/>
              </a:rPr>
              <a:t>4 个整数</a:t>
            </a:r>
            <a:r>
              <a:rPr lang="zh-CN" altLang="en-US" sz="1400" dirty="0">
                <a:solidFill>
                  <a:prstClr val="black"/>
                </a:solidFill>
                <a:sym typeface="+mn-ea"/>
              </a:rPr>
              <a:t>，分别表示 a, b, c, d。</a:t>
            </a:r>
            <a:r>
              <a:rPr lang="en-US" altLang="zh-CN" sz="1400" dirty="0">
                <a:solidFill>
                  <a:prstClr val="black"/>
                </a:solidFill>
                <a:sym typeface="+mn-ea"/>
              </a:rPr>
              <a:t>对于全部测试数据，0≤a,c≤24,0≤b,d≤60，且结束时间一定晚于开始时间。</a:t>
            </a:r>
            <a:endParaRPr lang="en-US" altLang="zh-CN" sz="1400" dirty="0">
              <a:solidFill>
                <a:prstClr val="black"/>
              </a:solidFill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700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cs typeface="Arial" panose="020B0604020202020204" pitchFamily="34" charset="0"/>
                <a:sym typeface="+mn-lt"/>
              </a:rPr>
              <a:t>输出格式：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black"/>
                </a:solidFill>
                <a:sym typeface="+mn-lt"/>
              </a:rPr>
              <a:t>一行内输出 </a:t>
            </a:r>
            <a:r>
              <a:rPr lang="en-US" altLang="zh-CN" sz="1400" u="sng" dirty="0">
                <a:solidFill>
                  <a:prstClr val="black"/>
                </a:solidFill>
                <a:sym typeface="+mn-lt"/>
              </a:rPr>
              <a:t>2 </a:t>
            </a:r>
            <a:r>
              <a:rPr lang="zh-CN" altLang="en-US" sz="1400" u="sng" dirty="0">
                <a:solidFill>
                  <a:prstClr val="black"/>
                </a:solidFill>
                <a:sym typeface="+mn-lt"/>
              </a:rPr>
              <a:t>个整数</a:t>
            </a:r>
            <a:r>
              <a:rPr lang="zh-CN" altLang="en-US" sz="1400" dirty="0">
                <a:solidFill>
                  <a:prstClr val="black"/>
                </a:solidFill>
                <a:sym typeface="+mn-lt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sym typeface="+mn-lt"/>
              </a:rPr>
              <a:t>e </a:t>
            </a:r>
            <a:r>
              <a:rPr lang="zh-CN" altLang="en-US" sz="1400" dirty="0">
                <a:solidFill>
                  <a:prstClr val="black"/>
                </a:solidFill>
                <a:sym typeface="+mn-lt"/>
              </a:rPr>
              <a:t>和 </a:t>
            </a:r>
            <a:r>
              <a:rPr lang="en-US" altLang="zh-CN" sz="1400" dirty="0">
                <a:solidFill>
                  <a:prstClr val="black"/>
                </a:solidFill>
                <a:sym typeface="+mn-lt"/>
              </a:rPr>
              <a:t>f</a:t>
            </a:r>
            <a:r>
              <a:rPr lang="zh-CN" altLang="en-US" sz="1400" dirty="0">
                <a:solidFill>
                  <a:prstClr val="black"/>
                </a:solidFill>
                <a:sym typeface="+mn-lt"/>
              </a:rPr>
              <a:t>，用空格间隔，依次表示小鱼这天一共游了多少小时多少分钟。其中表示分钟的</a:t>
            </a:r>
            <a:r>
              <a:rPr lang="zh-CN" altLang="en-US" sz="1400" u="sng" dirty="0">
                <a:solidFill>
                  <a:prstClr val="black"/>
                </a:solidFill>
                <a:sym typeface="+mn-lt"/>
              </a:rPr>
              <a:t>整数 </a:t>
            </a:r>
            <a:r>
              <a:rPr lang="en-US" altLang="zh-CN" sz="1400" u="sng" dirty="0">
                <a:solidFill>
                  <a:prstClr val="black"/>
                </a:solidFill>
                <a:sym typeface="+mn-lt"/>
              </a:rPr>
              <a:t>f </a:t>
            </a:r>
            <a:r>
              <a:rPr lang="zh-CN" altLang="en-US" sz="1400" u="sng" dirty="0">
                <a:solidFill>
                  <a:prstClr val="black"/>
                </a:solidFill>
                <a:sym typeface="+mn-lt"/>
              </a:rPr>
              <a:t>应该</a:t>
            </a:r>
            <a:r>
              <a:rPr lang="zh-CN" altLang="en-US" sz="1400" u="sng" dirty="0">
                <a:solidFill>
                  <a:srgbClr val="FF0000"/>
                </a:solidFill>
                <a:sym typeface="+mn-lt"/>
              </a:rPr>
              <a:t>大于</a:t>
            </a:r>
            <a:r>
              <a:rPr lang="en-US" altLang="zh-CN" sz="1400" u="sng" dirty="0">
                <a:solidFill>
                  <a:srgbClr val="FF0000"/>
                </a:solidFill>
                <a:sym typeface="+mn-lt"/>
              </a:rPr>
              <a:t>0</a:t>
            </a:r>
            <a:r>
              <a:rPr lang="zh-CN" altLang="en-US" sz="1400" u="sng" dirty="0">
                <a:solidFill>
                  <a:srgbClr val="FF0000"/>
                </a:solidFill>
                <a:sym typeface="+mn-lt"/>
              </a:rPr>
              <a:t>小于</a:t>
            </a:r>
            <a:r>
              <a:rPr lang="en-US" altLang="zh-CN" sz="1400" u="sng" dirty="0">
                <a:solidFill>
                  <a:srgbClr val="FF0000"/>
                </a:solidFill>
                <a:sym typeface="+mn-lt"/>
              </a:rPr>
              <a:t>60</a:t>
            </a:r>
            <a:r>
              <a:rPr lang="zh-CN" altLang="en-US" sz="1400" dirty="0">
                <a:solidFill>
                  <a:prstClr val="black"/>
                </a:solidFill>
                <a:sym typeface="+mn-lt"/>
              </a:rPr>
              <a:t>。</a:t>
            </a:r>
            <a:endParaRPr lang="en-US" altLang="zh-CN" sz="1400" dirty="0">
              <a:solidFill>
                <a:prstClr val="black"/>
              </a:solidFill>
              <a:sym typeface="+mn-lt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输入输出样例：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400" dirty="0"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7" name="OfficePLUS.cn-6"/>
          <p:cNvSpPr/>
          <p:nvPr/>
        </p:nvSpPr>
        <p:spPr>
          <a:xfrm>
            <a:off x="793542" y="4308323"/>
            <a:ext cx="11004758" cy="1762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要点：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(c-a)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时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(d-b)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</a:t>
            </a:r>
            <a:endParaRPr lang="en-US" altLang="zh-CN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游过的分钟数：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整除：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÷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（取结果的整数部分）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zh-C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eg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</a:t>
            </a:r>
            <a:r>
              <a:rPr lang="en-US" altLang="zh-C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cout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&lt;&lt;24/9;	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输出结果为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zh-CN" altLang="en-US" sz="1400" dirty="0">
                <a:solidFill>
                  <a:srgbClr val="FF0000"/>
                </a:solidFill>
                <a:sym typeface="+mn-ea"/>
              </a:rPr>
              <a:t>模运算：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 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 int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取余数部分）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eg: cout&lt;&lt;24%9	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输出结果为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3445333"/>
            <a:ext cx="7277100" cy="7048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421E2DB-6196-465E-8316-B440098EADCB}"/>
              </a:ext>
            </a:extLst>
          </p:cNvPr>
          <p:cNvSpPr txBox="1"/>
          <p:nvPr/>
        </p:nvSpPr>
        <p:spPr>
          <a:xfrm>
            <a:off x="2439184" y="5135353"/>
            <a:ext cx="1329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(c-a)*60+d-b;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48285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P5708-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头文件学习</a:t>
            </a: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+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格式控制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fficePLUS.cn-6"/>
              <p:cNvSpPr/>
              <p:nvPr/>
            </p:nvSpPr>
            <p:spPr>
              <a:xfrm>
                <a:off x="793542" y="1342275"/>
                <a:ext cx="11004758" cy="37789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b="1" dirty="0">
                    <a:solidFill>
                      <a:srgbClr val="556CFB"/>
                    </a:solidFill>
                    <a:ea typeface="+mj-ea"/>
                    <a:cs typeface="Arial" panose="020B0604020202020204" pitchFamily="34" charset="0"/>
                    <a:sym typeface="+mn-lt"/>
                  </a:rPr>
                  <a:t>题目描述：</a:t>
                </a:r>
                <a:endParaRPr lang="en-US" altLang="zh-CN" b="1" dirty="0">
                  <a:solidFill>
                    <a:srgbClr val="556CFB"/>
                  </a:solidFill>
                  <a:ea typeface="+mj-ea"/>
                  <a:cs typeface="Arial" panose="020B0604020202020204" pitchFamily="34" charset="0"/>
                  <a:sym typeface="+mn-lt"/>
                </a:endParaRP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400" dirty="0">
                    <a:sym typeface="+mn-lt"/>
                  </a:rPr>
                  <a:t>一个三角形的三边长分别是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sym typeface="+mn-lt"/>
                      </a:rPr>
                      <m:t>𝑎</m:t>
                    </m:r>
                    <m:r>
                      <a:rPr lang="zh-CN" altLang="en-US" sz="1400" i="1">
                        <a:latin typeface="Cambria Math" panose="02040503050406030204" pitchFamily="18" charset="0"/>
                        <a:sym typeface="+mn-lt"/>
                      </a:rPr>
                      <m:t>、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sym typeface="+mn-lt"/>
                      </a:rPr>
                      <m:t>𝑏</m:t>
                    </m:r>
                    <m:r>
                      <a:rPr lang="zh-CN" altLang="en-US" sz="1400" i="1" smtClean="0">
                        <a:latin typeface="Cambria Math" panose="02040503050406030204" pitchFamily="18" charset="0"/>
                        <a:sym typeface="+mn-lt"/>
                      </a:rPr>
                      <m:t>、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sym typeface="+mn-lt"/>
                      </a:rPr>
                      <m:t>𝑐</m:t>
                    </m:r>
                  </m:oMath>
                </a14:m>
                <a:r>
                  <a:rPr lang="zh-CN" altLang="en-US" sz="1400" dirty="0">
                    <a:sym typeface="+mn-lt"/>
                  </a:rPr>
                  <a:t>，那么它的面积为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1400" i="1" smtClean="0">
                            <a:latin typeface="Cambria Math" panose="02040503050406030204" pitchFamily="18" charset="0"/>
                            <a:sym typeface="+mn-lt"/>
                          </a:rPr>
                        </m:ctrlPr>
                      </m:radPr>
                      <m:deg/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+mn-lt"/>
                          </a:rPr>
                          <m:t>𝑝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+mn-lt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+mn-lt"/>
                          </a:rPr>
                          <m:t>𝑝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+mn-lt"/>
                          </a:rPr>
                          <m:t>−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+mn-lt"/>
                          </a:rPr>
                          <m:t>𝑎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+mn-lt"/>
                          </a:rPr>
                          <m:t>)(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+mn-lt"/>
                          </a:rPr>
                          <m:t>𝑝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+mn-lt"/>
                          </a:rPr>
                          <m:t>−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+mn-lt"/>
                          </a:rPr>
                          <m:t>𝑏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+mn-lt"/>
                          </a:rPr>
                          <m:t>)(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+mn-lt"/>
                          </a:rPr>
                          <m:t>𝑝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+mn-lt"/>
                          </a:rPr>
                          <m:t>−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+mn-lt"/>
                          </a:rPr>
                          <m:t>𝑐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+mn-lt"/>
                          </a:rPr>
                          <m:t>)</m:t>
                        </m:r>
                      </m:e>
                    </m:rad>
                  </m:oMath>
                </a14:m>
                <a:r>
                  <a:rPr lang="zh-CN" altLang="en-US" sz="1400" dirty="0">
                    <a:sym typeface="+mn-lt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sym typeface="+mn-lt"/>
                      </a:rPr>
                      <m:t>𝑝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sym typeface="+mn-lt"/>
                      </a:rPr>
                      <m:t>=</m:t>
                    </m:r>
                    <m:f>
                      <m:f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sym typeface="+mn-lt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+mn-lt"/>
                          </a:rPr>
                          <m:t>1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+mn-lt"/>
                          </a:rPr>
                          <m:t>2</m:t>
                        </m:r>
                      </m:den>
                    </m:f>
                    <m:r>
                      <a:rPr lang="en-US" altLang="zh-CN" sz="1400" b="0" i="1" smtClean="0">
                        <a:latin typeface="Cambria Math" panose="02040503050406030204" pitchFamily="18" charset="0"/>
                        <a:sym typeface="+mn-lt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sym typeface="+mn-lt"/>
                      </a:rPr>
                      <m:t>𝑎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sym typeface="+mn-lt"/>
                      </a:rPr>
                      <m:t>+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sym typeface="+mn-lt"/>
                      </a:rPr>
                      <m:t>𝑏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sym typeface="+mn-lt"/>
                      </a:rPr>
                      <m:t>+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sym typeface="+mn-lt"/>
                      </a:rPr>
                      <m:t>𝑐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sym typeface="+mn-lt"/>
                      </a:rPr>
                      <m:t>)</m:t>
                    </m:r>
                  </m:oMath>
                </a14:m>
                <a:r>
                  <a:rPr lang="zh-CN" altLang="en-US" sz="1400" dirty="0">
                    <a:sym typeface="+mn-lt"/>
                  </a:rPr>
                  <a:t>。</a:t>
                </a:r>
                <a:endParaRPr lang="en-US" altLang="zh-CN" sz="1400" dirty="0">
                  <a:sym typeface="+mn-lt"/>
                </a:endParaRP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400" dirty="0">
                    <a:sym typeface="+mn-lt"/>
                  </a:rPr>
                  <a:t>输入这三个数字，计算三角形的面积，四舍五入精确到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  <a:sym typeface="+mn-lt"/>
                      </a:rPr>
                      <m:t>1</m:t>
                    </m:r>
                  </m:oMath>
                </a14:m>
                <a:r>
                  <a:rPr lang="en-US" altLang="zh-CN" sz="1400" dirty="0">
                    <a:sym typeface="+mn-lt"/>
                  </a:rPr>
                  <a:t> </a:t>
                </a:r>
                <a:r>
                  <a:rPr lang="zh-CN" altLang="en-US" sz="1400" dirty="0">
                    <a:sym typeface="+mn-lt"/>
                  </a:rPr>
                  <a:t>位小数。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400" dirty="0">
                    <a:sym typeface="+mn-lt"/>
                  </a:rPr>
                  <a:t>保证能构成三角形，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sym typeface="+mn-lt"/>
                      </a:rPr>
                      <m:t>0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lt"/>
                      </a:rPr>
                      <m:t>≤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lt"/>
                      </a:rPr>
                      <m:t>𝑎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lt"/>
                      </a:rPr>
                      <m:t>,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lt"/>
                      </a:rPr>
                      <m:t>𝑏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lt"/>
                      </a:rPr>
                      <m:t>,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lt"/>
                      </a:rPr>
                      <m:t>𝑐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lt"/>
                      </a:rPr>
                      <m:t>≤1000</m:t>
                    </m:r>
                  </m:oMath>
                </a14:m>
                <a:r>
                  <a:rPr lang="zh-CN" altLang="en-US" sz="1400" dirty="0">
                    <a:sym typeface="+mn-lt"/>
                  </a:rPr>
                  <a:t>，每个边长输入时不超过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  <a:sym typeface="+mn-lt"/>
                      </a:rPr>
                      <m:t>2</m:t>
                    </m:r>
                  </m:oMath>
                </a14:m>
                <a:r>
                  <a:rPr lang="zh-CN" altLang="en-US" sz="1400" dirty="0">
                    <a:sym typeface="+mn-lt"/>
                  </a:rPr>
                  <a:t>位小数。</a:t>
                </a:r>
                <a:endParaRPr lang="en-US" altLang="zh-CN" sz="1400" dirty="0">
                  <a:sym typeface="+mn-lt"/>
                </a:endParaRP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400" dirty="0">
                  <a:ea typeface="+mn-ea"/>
                  <a:sym typeface="+mn-lt"/>
                </a:endParaRP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b="1" dirty="0">
                    <a:solidFill>
                      <a:srgbClr val="556CFB"/>
                    </a:solidFill>
                    <a:ea typeface="+mj-ea"/>
                    <a:cs typeface="Arial" panose="020B0604020202020204" pitchFamily="34" charset="0"/>
                    <a:sym typeface="+mn-lt"/>
                  </a:rPr>
                  <a:t>输入格式：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400" dirty="0">
                    <a:sym typeface="+mn-lt"/>
                  </a:rPr>
                  <a:t>三个数字，空格隔开</a:t>
                </a:r>
                <a:endParaRPr lang="en-US" altLang="zh-CN" sz="1400" dirty="0">
                  <a:sym typeface="+mn-lt"/>
                </a:endParaRP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dirty="0">
                  <a:sym typeface="+mn-lt"/>
                </a:endParaRP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b="1" dirty="0">
                    <a:solidFill>
                      <a:srgbClr val="556CFB"/>
                    </a:solidFill>
                    <a:ea typeface="+mj-ea"/>
                    <a:cs typeface="Arial" panose="020B0604020202020204" pitchFamily="34" charset="0"/>
                    <a:sym typeface="+mn-lt"/>
                  </a:rPr>
                  <a:t>输出格式：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dirty="0">
                    <a:sym typeface="+mn-lt"/>
                  </a:rPr>
                  <a:t>一个数字</a:t>
                </a:r>
                <a:endParaRPr lang="en-US" altLang="zh-CN" sz="1400" b="1" dirty="0">
                  <a:solidFill>
                    <a:srgbClr val="556CFB"/>
                  </a:solidFill>
                  <a:ea typeface="+mj-ea"/>
                  <a:cs typeface="Arial" panose="020B0604020202020204" pitchFamily="34" charset="0"/>
                  <a:sym typeface="+mn-lt"/>
                </a:endParaRPr>
              </a:p>
            </p:txBody>
          </p:sp>
        </mc:Choice>
        <mc:Fallback xmlns="">
          <p:sp>
            <p:nvSpPr>
              <p:cNvPr id="13" name="OfficePLUS.cn-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42" y="1342275"/>
                <a:ext cx="11004758" cy="3778920"/>
              </a:xfrm>
              <a:prstGeom prst="rect">
                <a:avLst/>
              </a:prstGeom>
              <a:blipFill rotWithShape="1">
                <a:blip r:embed="rId2"/>
                <a:stretch>
                  <a:fillRect l="-4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8" name="标注: 线形 17"/>
          <p:cNvSpPr/>
          <p:nvPr/>
        </p:nvSpPr>
        <p:spPr>
          <a:xfrm>
            <a:off x="2874970" y="4840537"/>
            <a:ext cx="1032095" cy="280658"/>
          </a:xfrm>
          <a:prstGeom prst="borderCallout1">
            <a:avLst>
              <a:gd name="adj1" fmla="val 18750"/>
              <a:gd name="adj2" fmla="val -8333"/>
              <a:gd name="adj3" fmla="val -64166"/>
              <a:gd name="adj4" fmla="val -61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限制类型</a:t>
            </a:r>
          </a:p>
        </p:txBody>
      </p:sp>
      <p:sp>
        <p:nvSpPr>
          <p:cNvPr id="19" name="标注: 线形 18"/>
          <p:cNvSpPr/>
          <p:nvPr/>
        </p:nvSpPr>
        <p:spPr>
          <a:xfrm>
            <a:off x="3598056" y="3123578"/>
            <a:ext cx="1032095" cy="280658"/>
          </a:xfrm>
          <a:prstGeom prst="borderCallout1">
            <a:avLst>
              <a:gd name="adj1" fmla="val 18750"/>
              <a:gd name="adj2" fmla="val -8333"/>
              <a:gd name="adj3" fmla="val -64166"/>
              <a:gd name="adj4" fmla="val -61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限制范围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fficePLUS.cn-1-1"/>
          <p:cNvSpPr/>
          <p:nvPr/>
        </p:nvSpPr>
        <p:spPr>
          <a:xfrm>
            <a:off x="247650" y="228600"/>
            <a:ext cx="11696700" cy="6400800"/>
          </a:xfrm>
          <a:prstGeom prst="roundRect">
            <a:avLst>
              <a:gd name="adj" fmla="val 304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63500" dir="13500003" rotWithShape="0">
              <a:srgbClr val="FFFFFF">
                <a:alpha val="8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38587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P5708-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基本运算的掌握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fficePLUS.cn-6"/>
              <p:cNvSpPr/>
              <p:nvPr/>
            </p:nvSpPr>
            <p:spPr>
              <a:xfrm>
                <a:off x="793542" y="1111276"/>
                <a:ext cx="11004758" cy="1442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b="1" dirty="0">
                    <a:solidFill>
                      <a:srgbClr val="556CFB"/>
                    </a:solidFill>
                    <a:ea typeface="+mj-ea"/>
                    <a:cs typeface="Arial" panose="020B0604020202020204" pitchFamily="34" charset="0"/>
                    <a:sym typeface="+mn-lt"/>
                  </a:rPr>
                  <a:t>输入输出样例：</a:t>
                </a:r>
                <a:endParaRPr lang="en-US" altLang="zh-CN" b="1" dirty="0">
                  <a:solidFill>
                    <a:srgbClr val="556CFB"/>
                  </a:solidFill>
                  <a:ea typeface="+mj-ea"/>
                  <a:cs typeface="Arial" panose="020B0604020202020204" pitchFamily="34" charset="0"/>
                  <a:sym typeface="+mn-lt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zh-CN" b="1" dirty="0">
                  <a:solidFill>
                    <a:srgbClr val="556CFB"/>
                  </a:solidFill>
                  <a:ea typeface="+mj-ea"/>
                  <a:cs typeface="Arial" panose="020B0604020202020204" pitchFamily="34" charset="0"/>
                  <a:sym typeface="+mn-lt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rgbClr val="556CFB"/>
                    </a:solidFill>
                    <a:ea typeface="+mj-ea"/>
                    <a:cs typeface="Arial" panose="020B0604020202020204" pitchFamily="34" charset="0"/>
                    <a:sym typeface="+mn-lt"/>
                  </a:rPr>
                  <a:t>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400" dirty="0">
                  <a:latin typeface="华文宋体" panose="02010600040101010101" pitchFamily="2" charset="-122"/>
                  <a:ea typeface="华文宋体" panose="02010600040101010101" pitchFamily="2" charset="-122"/>
                  <a:sym typeface="+mn-lt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sym typeface="+mn-lt"/>
                      </a:rPr>
                      <m:t>𝑝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sym typeface="+mn-lt"/>
                      </a:rPr>
                      <m:t>=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  <a:sym typeface="+mn-lt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  <a:sym typeface="+mn-lt"/>
                          </a:rPr>
                          <m:t>1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  <a:sym typeface="+mn-lt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+mn-lt"/>
                          </a:rPr>
                          <m:t>3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sym typeface="+mn-lt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+mn-lt"/>
                          </a:rPr>
                          <m:t>4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sym typeface="+mn-lt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+mn-lt"/>
                          </a:rPr>
                          <m:t>5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  <a:sym typeface="+mn-lt"/>
                      </a:rPr>
                      <m:t>=6</m:t>
                    </m:r>
                  </m:oMath>
                </a14:m>
                <a:r>
                  <a:rPr lang="en-US" altLang="zh-CN" sz="1400" dirty="0">
                    <a:latin typeface="华文宋体" panose="02010600040101010101" pitchFamily="2" charset="-122"/>
                    <a:ea typeface="华文宋体" panose="02010600040101010101" pitchFamily="2" charset="-122"/>
                    <a:sym typeface="+mn-lt"/>
                  </a:rPr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1400" i="1">
                            <a:latin typeface="Cambria Math" panose="02040503050406030204" pitchFamily="18" charset="0"/>
                            <a:sym typeface="+mn-lt"/>
                          </a:rPr>
                        </m:ctrlPr>
                      </m:radPr>
                      <m:deg/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sym typeface="+mn-lt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sym typeface="+mn-lt"/>
                              </a:rPr>
                              <m:t>𝑝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sym typeface="+mn-lt"/>
                              </a:rPr>
                              <m:t>−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sym typeface="+mn-lt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sym typeface="+mn-lt"/>
                              </a:rPr>
                              <m:t>𝑝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sym typeface="+mn-lt"/>
                              </a:rPr>
                              <m:t>−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sym typeface="+mn-lt"/>
                              </a:rPr>
                              <m:t>𝑏</m:t>
                            </m:r>
                          </m:e>
                        </m:d>
                        <m:d>
                          <m:d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sym typeface="+mn-lt"/>
                              </a:rPr>
                              <m:t>𝑝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sym typeface="+mn-lt"/>
                              </a:rPr>
                              <m:t>−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sym typeface="+mn-lt"/>
                              </a:rPr>
                              <m:t>𝑐</m:t>
                            </m:r>
                          </m:e>
                        </m:d>
                      </m:e>
                    </m:rad>
                    <m:r>
                      <a:rPr lang="en-US" altLang="zh-CN" sz="1400" b="0" i="1" smtClean="0">
                        <a:latin typeface="Cambria Math" panose="02040503050406030204" pitchFamily="18" charset="0"/>
                        <a:sym typeface="+mn-lt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sym typeface="+mn-lt"/>
                          </a:rPr>
                        </m:ctrlPr>
                      </m:radPr>
                      <m:deg/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+mn-lt"/>
                          </a:rPr>
                          <m:t>6</m:t>
                        </m:r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sym typeface="+mn-lt"/>
                              </a:rPr>
                              <m:t>6−3</m:t>
                            </m:r>
                          </m:e>
                        </m:d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sym typeface="+mn-lt"/>
                              </a:rPr>
                              <m:t>6−4</m:t>
                            </m:r>
                          </m:e>
                        </m:d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sym typeface="+mn-lt"/>
                              </a:rPr>
                              <m:t>6−5</m:t>
                            </m:r>
                          </m:e>
                        </m:d>
                      </m:e>
                    </m:rad>
                    <m:r>
                      <a:rPr lang="en-US" altLang="zh-CN" sz="1400" b="0" i="1" smtClean="0">
                        <a:latin typeface="Cambria Math" panose="02040503050406030204" pitchFamily="18" charset="0"/>
                        <a:sym typeface="+mn-lt"/>
                      </a:rPr>
                      <m:t>=6</m:t>
                    </m:r>
                  </m:oMath>
                </a14:m>
                <a:endParaRPr lang="en-US" altLang="zh-CN" sz="1400" dirty="0">
                  <a:latin typeface="华文宋体" panose="02010600040101010101" pitchFamily="2" charset="-122"/>
                  <a:ea typeface="华文宋体" panose="02010600040101010101" pitchFamily="2" charset="-122"/>
                  <a:sym typeface="+mn-lt"/>
                </a:endParaRPr>
              </a:p>
            </p:txBody>
          </p:sp>
        </mc:Choice>
        <mc:Fallback xmlns="">
          <p:sp>
            <p:nvSpPr>
              <p:cNvPr id="13" name="OfficePLUS.cn-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42" y="1111276"/>
                <a:ext cx="11004758" cy="1442959"/>
              </a:xfrm>
              <a:prstGeom prst="rect">
                <a:avLst/>
              </a:prstGeom>
              <a:blipFill rotWithShape="1">
                <a:blip r:embed="rId2"/>
                <a:stretch>
                  <a:fillRect l="-443" t="-2110" b="-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7" name="OfficePLUS.cn-6"/>
          <p:cNvSpPr/>
          <p:nvPr/>
        </p:nvSpPr>
        <p:spPr>
          <a:xfrm>
            <a:off x="793542" y="2689090"/>
            <a:ext cx="11004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代码要点：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469336"/>
            <a:ext cx="7295238" cy="638095"/>
          </a:xfrm>
          <a:prstGeom prst="rect">
            <a:avLst/>
          </a:prstGeom>
        </p:spPr>
      </p:pic>
      <p:sp>
        <p:nvSpPr>
          <p:cNvPr id="12" name="矩形: 圆角 11"/>
          <p:cNvSpPr/>
          <p:nvPr/>
        </p:nvSpPr>
        <p:spPr>
          <a:xfrm>
            <a:off x="894027" y="4198643"/>
            <a:ext cx="4958764" cy="200305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33" tIns="45700" rIns="91433" bIns="45700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格式控制</a:t>
            </a:r>
            <a:endParaRPr lang="en-US" altLang="zh-CN" sz="1400" b="1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setprecision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(</a:t>
            </a:r>
            <a:r>
              <a:rPr lang="en-US" altLang="zh-CN" sz="1400" dirty="0" err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i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):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控制输出流显示浮点数的数字个数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fixed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：一般方式显示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避免科学计数法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(</a:t>
            </a:r>
            <a:r>
              <a:rPr lang="zh-CN" altLang="en-US" sz="1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可以额外了解</a:t>
            </a:r>
            <a:r>
              <a:rPr lang="en-US" altLang="zh-CN" sz="1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scientific)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fixed + </a:t>
            </a:r>
            <a:r>
              <a:rPr lang="en-US" altLang="zh-CN" sz="1400" dirty="0" err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setprecision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(</a:t>
            </a:r>
            <a:r>
              <a:rPr lang="en-US" altLang="zh-CN" sz="1400" dirty="0" err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i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):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设置精度，</a:t>
            </a:r>
            <a:r>
              <a:rPr lang="en-US" altLang="zh-CN" sz="1400" dirty="0" err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i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是小数点后的位数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  <a:sym typeface="+mn-lt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921034" y="3256002"/>
            <a:ext cx="2737608" cy="63809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33" tIns="45700" rIns="91433" bIns="45700" rtlCol="0" anchor="ctr" anchorCtr="0">
            <a:no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求任意数字的平方根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  <a:sym typeface="+mn-lt"/>
            </a:endParaRPr>
          </a:p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float sqrt(float n)</a:t>
            </a:r>
          </a:p>
        </p:txBody>
      </p:sp>
      <p:sp>
        <p:nvSpPr>
          <p:cNvPr id="21" name="OfficePLUS.cn-6"/>
          <p:cNvSpPr/>
          <p:nvPr/>
        </p:nvSpPr>
        <p:spPr>
          <a:xfrm>
            <a:off x="4009556" y="3154398"/>
            <a:ext cx="656522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#include&lt;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cmath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&gt;  //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数学头文件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double p=(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a+b+c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)/2;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double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sum=sqrt(p*(p-a)*(p-b)*(p-c));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2" name="OfficePLUS.cn-6"/>
          <p:cNvSpPr/>
          <p:nvPr/>
        </p:nvSpPr>
        <p:spPr>
          <a:xfrm>
            <a:off x="5852791" y="4292098"/>
            <a:ext cx="59440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#include &lt;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iomanip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&gt;    //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流控制头文件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cout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&lt;&lt;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fixed&lt;&lt;</a:t>
            </a:r>
            <a:r>
              <a:rPr lang="en-US" altLang="zh-C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setprecision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(1)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&lt;&lt;sum;    //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保留一位小数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 animBg="1"/>
      <p:bldP spid="19" grpId="0" animBg="1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自测</a:t>
            </a:r>
          </a:p>
        </p:txBody>
      </p:sp>
      <p:sp>
        <p:nvSpPr>
          <p:cNvPr id="13" name="OfficePLUS.cn-6"/>
          <p:cNvSpPr/>
          <p:nvPr/>
        </p:nvSpPr>
        <p:spPr>
          <a:xfrm>
            <a:off x="1557022" y="1003064"/>
            <a:ext cx="9355015" cy="5854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题目列表：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洛谷</a:t>
            </a:r>
            <a:r>
              <a:rPr lang="en-US" altLang="zh-CN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-</a:t>
            </a:r>
            <a:r>
              <a:rPr lang="zh-CN" altLang="en-US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题单</a:t>
            </a:r>
            <a:r>
              <a:rPr lang="en-US" altLang="zh-CN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-【</a:t>
            </a:r>
            <a:r>
              <a:rPr lang="zh-CN" altLang="en-US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入门</a:t>
            </a:r>
            <a:r>
              <a:rPr lang="en-US" altLang="zh-CN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1】</a:t>
            </a:r>
            <a:r>
              <a:rPr lang="zh-CN" altLang="en-US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顺序结构</a:t>
            </a:r>
            <a:endParaRPr lang="en-US" altLang="zh-CN" sz="1600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ym typeface="+mn-lt"/>
              </a:rPr>
              <a:t>P3954</a:t>
            </a:r>
            <a:r>
              <a:rPr lang="zh-CN" altLang="en-US" sz="2400" b="1" dirty="0">
                <a:sym typeface="+mn-lt"/>
              </a:rPr>
              <a:t>、</a:t>
            </a:r>
            <a:r>
              <a:rPr lang="en-US" altLang="zh-CN" sz="2400" b="1" dirty="0">
                <a:sym typeface="+mn-lt"/>
              </a:rPr>
              <a:t>P1425</a:t>
            </a:r>
            <a:r>
              <a:rPr lang="zh-CN" altLang="en-US" sz="2400" b="1" dirty="0">
                <a:sym typeface="+mn-lt"/>
              </a:rPr>
              <a:t>、P5708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ym typeface="+mn-lt"/>
              </a:rPr>
              <a:t>P5703</a:t>
            </a:r>
            <a:r>
              <a:rPr lang="zh-CN" altLang="en-US" sz="2400" b="1" dirty="0">
                <a:sym typeface="+mn-lt"/>
              </a:rPr>
              <a:t>、 </a:t>
            </a:r>
            <a:r>
              <a:rPr lang="en-US" altLang="zh-CN" sz="2400" b="1" dirty="0">
                <a:sym typeface="+mn-lt"/>
              </a:rPr>
              <a:t>P1421</a:t>
            </a:r>
            <a:r>
              <a:rPr lang="zh-CN" altLang="en-US" sz="2400" b="1" dirty="0">
                <a:sym typeface="+mn-lt"/>
              </a:rPr>
              <a:t>、 </a:t>
            </a:r>
            <a:r>
              <a:rPr lang="en-US" altLang="zh-CN" sz="2400" b="1" dirty="0">
                <a:ea typeface="+mn-ea"/>
                <a:sym typeface="+mn-lt"/>
              </a:rPr>
              <a:t>P5706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ym typeface="+mn-lt"/>
              </a:rPr>
              <a:t>P5705</a:t>
            </a:r>
            <a:r>
              <a:rPr lang="en-US" altLang="zh-CN" sz="2400" dirty="0">
                <a:sym typeface="+mn-lt"/>
              </a:rPr>
              <a:t>(</a:t>
            </a:r>
            <a:r>
              <a:rPr lang="zh-CN" altLang="en-US" sz="2400" dirty="0">
                <a:sym typeface="+mn-lt"/>
              </a:rPr>
              <a:t>只允许用两个变量，一个浮点型变量，一个整形变量</a:t>
            </a:r>
            <a:r>
              <a:rPr lang="en-US" altLang="zh-CN" sz="2400" dirty="0">
                <a:sym typeface="+mn-lt"/>
              </a:rPr>
              <a:t>)</a:t>
            </a:r>
            <a:r>
              <a:rPr lang="zh-CN" altLang="en-US" sz="2400" b="1" dirty="0">
                <a:sym typeface="+mn-lt"/>
              </a:rPr>
              <a:t>，</a:t>
            </a:r>
            <a:r>
              <a:rPr lang="en-US" altLang="zh-CN" sz="2400" b="1" dirty="0">
                <a:sym typeface="+mn-lt"/>
              </a:rPr>
              <a:t>P2181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ea typeface="+mn-ea"/>
                <a:sym typeface="+mn-lt"/>
              </a:rPr>
              <a:t>P5709</a:t>
            </a:r>
            <a:r>
              <a:rPr lang="en-US" altLang="zh-CN" sz="2400" b="1" dirty="0">
                <a:sym typeface="+mn-lt"/>
              </a:rPr>
              <a:t>, P5707 </a:t>
            </a:r>
            <a:r>
              <a:rPr lang="zh-CN" altLang="en-US" sz="2400" dirty="0">
                <a:sym typeface="+mn-lt"/>
              </a:rPr>
              <a:t>需使用</a:t>
            </a:r>
            <a:r>
              <a:rPr lang="en-US" altLang="zh-CN" sz="2400" b="1" dirty="0">
                <a:solidFill>
                  <a:srgbClr val="FF0000"/>
                </a:solidFill>
                <a:sym typeface="+mn-lt"/>
              </a:rPr>
              <a:t>if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ym typeface="+mn-lt"/>
              </a:rPr>
              <a:t>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ea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ea typeface="+mn-ea"/>
                <a:sym typeface="+mn-lt"/>
              </a:rPr>
              <a:t>system(“pause”);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ym typeface="+mn-lt"/>
              </a:rPr>
              <a:t>默认</a:t>
            </a:r>
            <a:r>
              <a:rPr lang="zh-CN" altLang="en-US" sz="2000" dirty="0">
                <a:ea typeface="+mn-ea"/>
                <a:sym typeface="+mn-lt"/>
              </a:rPr>
              <a:t>存储位置：工具</a:t>
            </a:r>
            <a:r>
              <a:rPr lang="en-US" altLang="zh-CN" sz="2000" dirty="0">
                <a:ea typeface="+mn-ea"/>
                <a:sym typeface="+mn-lt"/>
              </a:rPr>
              <a:t>-</a:t>
            </a:r>
            <a:r>
              <a:rPr lang="zh-CN" altLang="en-US" sz="2000" dirty="0">
                <a:ea typeface="+mn-ea"/>
                <a:sym typeface="+mn-lt"/>
              </a:rPr>
              <a:t>选项</a:t>
            </a:r>
            <a:r>
              <a:rPr lang="en-US" altLang="zh-CN" sz="2000" dirty="0">
                <a:ea typeface="+mn-ea"/>
                <a:sym typeface="+mn-lt"/>
              </a:rPr>
              <a:t>-</a:t>
            </a:r>
            <a:r>
              <a:rPr lang="zh-CN" altLang="en-US" sz="2000" dirty="0">
                <a:ea typeface="+mn-ea"/>
                <a:sym typeface="+mn-lt"/>
              </a:rPr>
              <a:t>项目和解决方案</a:t>
            </a:r>
            <a:r>
              <a:rPr lang="en-US" altLang="zh-CN" sz="2000" dirty="0">
                <a:ea typeface="+mn-ea"/>
                <a:sym typeface="+mn-lt"/>
              </a:rPr>
              <a:t>-</a:t>
            </a:r>
            <a:r>
              <a:rPr lang="zh-CN" altLang="en-US" sz="2000" dirty="0">
                <a:ea typeface="+mn-ea"/>
                <a:sym typeface="+mn-lt"/>
              </a:rPr>
              <a:t>位置</a:t>
            </a:r>
            <a:endParaRPr lang="en-US" altLang="zh-CN" sz="2000" dirty="0">
              <a:ea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ym typeface="+mn-lt"/>
              </a:rPr>
              <a:t>注意代码规范（缩进、空格等</a:t>
            </a:r>
            <a:r>
              <a:rPr lang="zh-CN" altLang="en-US" sz="1400" dirty="0">
                <a:sym typeface="+mn-lt"/>
              </a:rPr>
              <a:t>）</a:t>
            </a:r>
            <a:endParaRPr lang="zh-CN" altLang="en-US" sz="1400" dirty="0">
              <a:ea typeface="+mn-ea"/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9125;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ohwhfve">
      <a:majorFont>
        <a:latin typeface="微软雅黑 Light"/>
        <a:ea typeface="微软雅黑"/>
        <a:cs typeface=""/>
      </a:majorFont>
      <a:minorFont>
        <a:latin typeface="微软雅黑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alpha val="50000"/>
          </a:schemeClr>
        </a:solidFill>
        <a:ln>
          <a:noFill/>
        </a:ln>
      </a:spPr>
      <a:bodyPr spcFirstLastPara="1" wrap="square" lIns="91433" tIns="45700" rIns="91433" bIns="45700" rtlCol="0" anchor="ctr" anchorCtr="0">
        <a:noAutofit/>
      </a:bodyPr>
      <a:lstStyle>
        <a:defPPr algn="l">
          <a:lnSpc>
            <a:spcPct val="150000"/>
          </a:lnSpc>
          <a:defRPr sz="1400" b="1" dirty="0">
            <a:latin typeface="黑体" panose="02010609060101010101" pitchFamily="49" charset="-122"/>
            <a:ea typeface="黑体" panose="02010609060101010101" pitchFamily="49" charset="-122"/>
            <a:cs typeface="Calibri" panose="020F0502020204030204"/>
            <a:sym typeface="+mn-l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4ohwhfve">
      <a:majorFont>
        <a:latin typeface="微软雅黑 Light"/>
        <a:ea typeface="微软雅黑"/>
        <a:cs typeface=""/>
      </a:majorFont>
      <a:minorFont>
        <a:latin typeface="微软雅黑 Light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915</Words>
  <Application>Microsoft Office PowerPoint</Application>
  <PresentationFormat>宽屏</PresentationFormat>
  <Paragraphs>118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黑体</vt:lpstr>
      <vt:lpstr>华文宋体</vt:lpstr>
      <vt:lpstr>微软雅黑</vt:lpstr>
      <vt:lpstr>微软雅黑 Light</vt:lpstr>
      <vt:lpstr>Arial</vt:lpstr>
      <vt:lpstr>Cambria Math</vt:lpstr>
      <vt:lpstr>Century Gothic</vt:lpstr>
      <vt:lpstr>Segoe UI Light</vt:lpstr>
      <vt:lpstr>Times New Roman</vt:lpstr>
      <vt:lpstr>Wingdings</vt:lpstr>
      <vt:lpstr>1_Office 主题​​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宏泽</dc:creator>
  <cp:lastModifiedBy>张 莹</cp:lastModifiedBy>
  <cp:revision>76</cp:revision>
  <dcterms:created xsi:type="dcterms:W3CDTF">2020-08-26T05:38:00Z</dcterms:created>
  <dcterms:modified xsi:type="dcterms:W3CDTF">2021-11-09T10:25:30Z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