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0"/>
  </p:notesMasterIdLst>
  <p:sldIdLst>
    <p:sldId id="285" r:id="rId3"/>
    <p:sldId id="286" r:id="rId4"/>
    <p:sldId id="313" r:id="rId5"/>
    <p:sldId id="324" r:id="rId6"/>
    <p:sldId id="341" r:id="rId7"/>
    <p:sldId id="342" r:id="rId8"/>
    <p:sldId id="32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286"/>
            <p14:sldId id="313"/>
            <p14:sldId id="324"/>
            <p14:sldId id="341"/>
            <p14:sldId id="342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21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0ED23-4D4C-485D-ACA7-B7A4F177C75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34D1-30A4-431E-A4E5-FF72B9849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534D1-30A4-431E-A4E5-FF72B98496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4037490" y="2099076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</a:t>
            </a:r>
            <a:r>
              <a:rPr lang="en-US" altLang="zh-CN" sz="540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2</a:t>
            </a:r>
          </a:p>
          <a:p>
            <a:r>
              <a:rPr lang="zh-CN" altLang="en-US" sz="540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上机</a:t>
            </a:r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课讲解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38113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9" name="OfficePLUS.cn-5"/>
          <p:cNvGrpSpPr/>
          <p:nvPr/>
        </p:nvGrpSpPr>
        <p:grpSpPr>
          <a:xfrm>
            <a:off x="1758084" y="1878638"/>
            <a:ext cx="4560008" cy="625657"/>
            <a:chOff x="820256" y="2123884"/>
            <a:chExt cx="4560008" cy="625657"/>
          </a:xfrm>
        </p:grpSpPr>
        <p:sp>
          <p:nvSpPr>
            <p:cNvPr id="13" name="OfficePLUS.cn-5-1"/>
            <p:cNvSpPr txBox="1"/>
            <p:nvPr/>
          </p:nvSpPr>
          <p:spPr>
            <a:xfrm flipH="1">
              <a:off x="1553936" y="212388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P5705---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数字反转</a:t>
              </a:r>
              <a:endParaRPr lang="en-US" altLang="zh-CN" sz="1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5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38" name="OfficePLUS.cn-6"/>
          <p:cNvGrpSpPr/>
          <p:nvPr/>
        </p:nvGrpSpPr>
        <p:grpSpPr>
          <a:xfrm>
            <a:off x="1710459" y="2870960"/>
            <a:ext cx="5521604" cy="625657"/>
            <a:chOff x="820256" y="3533584"/>
            <a:chExt cx="5521604" cy="625657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P2181 ---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组合运算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1710459" y="3868182"/>
            <a:ext cx="7270506" cy="625657"/>
            <a:chOff x="820256" y="4943284"/>
            <a:chExt cx="6506468" cy="625657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553936" y="4943284"/>
              <a:ext cx="5772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P5709---if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语句的使用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40" name="OfficePLUS.cn-7">
            <a:extLst>
              <a:ext uri="{FF2B5EF4-FFF2-40B4-BE49-F238E27FC236}">
                <a16:creationId xmlns:a16="http://schemas.microsoft.com/office/drawing/2014/main" id="{3894972F-84E5-4C59-9E72-9FDE947F7FE7}"/>
              </a:ext>
            </a:extLst>
          </p:cNvPr>
          <p:cNvGrpSpPr/>
          <p:nvPr/>
        </p:nvGrpSpPr>
        <p:grpSpPr>
          <a:xfrm>
            <a:off x="1710459" y="4866694"/>
            <a:ext cx="7270506" cy="625657"/>
            <a:chOff x="820256" y="4943284"/>
            <a:chExt cx="6506468" cy="625657"/>
          </a:xfrm>
        </p:grpSpPr>
        <p:sp>
          <p:nvSpPr>
            <p:cNvPr id="42" name="OfficePLUS.cn-7-1">
              <a:extLst>
                <a:ext uri="{FF2B5EF4-FFF2-40B4-BE49-F238E27FC236}">
                  <a16:creationId xmlns:a16="http://schemas.microsoft.com/office/drawing/2014/main" id="{4EA14FBF-144B-48D9-8CE9-7EB0C2C4E261}"/>
                </a:ext>
              </a:extLst>
            </p:cNvPr>
            <p:cNvSpPr txBox="1"/>
            <p:nvPr/>
          </p:nvSpPr>
          <p:spPr>
            <a:xfrm flipH="1">
              <a:off x="1553936" y="4943284"/>
              <a:ext cx="5772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P5707---if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语句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advanced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4FB6FD8-F6FF-47E3-A083-7A5F9A845379}"/>
                </a:ext>
              </a:extLst>
            </p:cNvPr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45" name="OfficePLUS.cn-7-2">
                <a:extLst>
                  <a:ext uri="{FF2B5EF4-FFF2-40B4-BE49-F238E27FC236}">
                    <a16:creationId xmlns:a16="http://schemas.microsoft.com/office/drawing/2014/main" id="{6311C77F-5BE9-4527-831A-5F30AC0CE77F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46" name="OfficePLUS.cn-7-3">
                <a:extLst>
                  <a:ext uri="{FF2B5EF4-FFF2-40B4-BE49-F238E27FC236}">
                    <a16:creationId xmlns:a16="http://schemas.microsoft.com/office/drawing/2014/main" id="{8E1DD121-627D-45DC-AB62-B776F40FDE75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44" name="OfficePLUS.cn-7-4">
              <a:extLst>
                <a:ext uri="{FF2B5EF4-FFF2-40B4-BE49-F238E27FC236}">
                  <a16:creationId xmlns:a16="http://schemas.microsoft.com/office/drawing/2014/main" id="{9971D823-0CB8-4E6F-80E8-D529A3049800}"/>
                </a:ext>
              </a:extLst>
            </p:cNvPr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6372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P5705-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数字反转（数据类型灵活使用）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259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输入一个</a:t>
            </a:r>
            <a:r>
              <a:rPr lang="zh-CN" altLang="en-US" sz="1400" dirty="0">
                <a:solidFill>
                  <a:srgbClr val="FF0000"/>
                </a:solidFill>
              </a:rPr>
              <a:t>不小于 </a:t>
            </a:r>
            <a:r>
              <a:rPr lang="en-US" altLang="zh-CN" sz="1400" dirty="0">
                <a:solidFill>
                  <a:srgbClr val="FF0000"/>
                </a:solidFill>
              </a:rPr>
              <a:t>100 </a:t>
            </a:r>
            <a:r>
              <a:rPr lang="zh-CN" altLang="en-US" sz="1400" dirty="0">
                <a:solidFill>
                  <a:srgbClr val="FF0000"/>
                </a:solidFill>
              </a:rPr>
              <a:t>且小于 </a:t>
            </a:r>
            <a:r>
              <a:rPr lang="en-US" altLang="zh-CN" sz="1400" dirty="0">
                <a:solidFill>
                  <a:srgbClr val="FF0000"/>
                </a:solidFill>
              </a:rPr>
              <a:t>1000</a:t>
            </a:r>
            <a:r>
              <a:rPr lang="zh-CN" altLang="en-US" sz="1400" dirty="0"/>
              <a:t>，同时</a:t>
            </a:r>
            <a:r>
              <a:rPr lang="zh-CN" altLang="en-US" sz="1400" dirty="0">
                <a:solidFill>
                  <a:srgbClr val="FF0000"/>
                </a:solidFill>
              </a:rPr>
              <a:t>包括小数点后一位</a:t>
            </a:r>
            <a:r>
              <a:rPr lang="zh-CN" altLang="en-US" sz="1400" dirty="0"/>
              <a:t>的一个浮点数，例如 </a:t>
            </a:r>
            <a:r>
              <a:rPr lang="en-US" altLang="zh-CN" sz="1400" dirty="0"/>
              <a:t>123.4 </a:t>
            </a:r>
            <a:r>
              <a:rPr lang="zh-CN" altLang="en-US" sz="1400" dirty="0"/>
              <a:t>，要求把这个数字翻转过来，变成 </a:t>
            </a:r>
            <a:r>
              <a:rPr lang="en-US" altLang="zh-CN" sz="1400" dirty="0"/>
              <a:t>4.321</a:t>
            </a:r>
            <a:r>
              <a:rPr lang="zh-CN" altLang="en-US" sz="1400" dirty="0"/>
              <a:t>并输出。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一行一个浮点数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输出格式：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一行一个浮点数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42" y="4165373"/>
            <a:ext cx="4462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如何取出对应位？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zh-CN" altLang="en-US" sz="1400" dirty="0">
                <a:solidFill>
                  <a:srgbClr val="00B0F0"/>
                </a:solidFill>
              </a:rPr>
              <a:t>假设该输入浮点数为</a:t>
            </a:r>
            <a:r>
              <a:rPr lang="en-US" altLang="zh-CN" sz="1400" dirty="0">
                <a:solidFill>
                  <a:srgbClr val="00B0F0"/>
                </a:solidFill>
              </a:rPr>
              <a:t>a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定义整型 </a:t>
            </a:r>
            <a:r>
              <a:rPr lang="en-US" altLang="zh-CN" sz="1400" dirty="0">
                <a:solidFill>
                  <a:srgbClr val="00B0F0"/>
                </a:solidFill>
              </a:rPr>
              <a:t>convert=a*10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反转后的浮点数</a:t>
            </a:r>
            <a:r>
              <a:rPr lang="en-US" altLang="zh-CN" sz="1400" b="1" dirty="0">
                <a:solidFill>
                  <a:srgbClr val="00B0F0"/>
                </a:solidFill>
              </a:rPr>
              <a:t>b=convert%10+convert/10%10*0.1+…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B77BF5FB-1F25-4E1E-8DC1-28F87459D5B2}"/>
              </a:ext>
            </a:extLst>
          </p:cNvPr>
          <p:cNvSpPr/>
          <p:nvPr/>
        </p:nvSpPr>
        <p:spPr>
          <a:xfrm>
            <a:off x="6784975" y="2420303"/>
            <a:ext cx="1433830" cy="280670"/>
          </a:xfrm>
          <a:prstGeom prst="borderCallout1">
            <a:avLst>
              <a:gd name="adj1" fmla="val 18750"/>
              <a:gd name="adj2" fmla="val -8333"/>
              <a:gd name="adj3" fmla="val -85539"/>
              <a:gd name="adj4" fmla="val -50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确定数字位数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549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7370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P2181-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求对角线个数（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的使用和数字溢出）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25B6D6-FB8E-4301-9623-D76A7495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169011"/>
            <a:ext cx="6735764" cy="39005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34C849A-6580-47CD-AE85-021FBDEE7145}"/>
              </a:ext>
            </a:extLst>
          </p:cNvPr>
          <p:cNvSpPr txBox="1"/>
          <p:nvPr/>
        </p:nvSpPr>
        <p:spPr>
          <a:xfrm>
            <a:off x="7472322" y="1222147"/>
            <a:ext cx="4195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问题要点：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三角形不存在对角线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一个四边形（四个顶点）有两条对角线，两条对角线有一个顶点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每出现一个不同的四边形，则有一个对角线交点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728F99-0E2F-4520-A950-9CE92E43BB3B}"/>
                  </a:ext>
                </a:extLst>
              </p:cNvPr>
              <p:cNvSpPr txBox="1"/>
              <p:nvPr/>
            </p:nvSpPr>
            <p:spPr>
              <a:xfrm>
                <a:off x="7358063" y="3014091"/>
                <a:ext cx="41958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728F99-0E2F-4520-A950-9CE92E43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63" y="3014091"/>
                <a:ext cx="4195803" cy="31258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8DC9A5A-B030-4F47-9DFE-32B3821D9C43}"/>
              </a:ext>
            </a:extLst>
          </p:cNvPr>
          <p:cNvSpPr txBox="1"/>
          <p:nvPr/>
        </p:nvSpPr>
        <p:spPr>
          <a:xfrm>
            <a:off x="7472322" y="3881527"/>
            <a:ext cx="4195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分情况讨论：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if(n&lt;4) {…}</a:t>
            </a:r>
          </a:p>
          <a:p>
            <a:r>
              <a:rPr lang="en-US" altLang="zh-CN" sz="1400" b="1" dirty="0">
                <a:solidFill>
                  <a:srgbClr val="00B0F0"/>
                </a:solidFill>
              </a:rPr>
              <a:t>If(n&gt;=4){…}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6200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P5709-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吃苹果（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的使用和逻辑运算）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>
              <a:spcAft>
                <a:spcPts val="400"/>
              </a:spcAft>
            </a:pPr>
            <a:r>
              <a:rPr lang="zh-CN" altLang="en-US" sz="1400" dirty="0"/>
              <a:t>八尾勇喜欢吃苹果。她现在有 </a:t>
            </a:r>
            <a:r>
              <a:rPr lang="en-US" altLang="zh-CN" sz="1400" dirty="0"/>
              <a:t>m(m≤100) </a:t>
            </a:r>
            <a:r>
              <a:rPr lang="zh-CN" altLang="en-US" sz="1400" dirty="0"/>
              <a:t>个苹果，吃完一个苹果需要花费 </a:t>
            </a:r>
            <a:r>
              <a:rPr lang="en-US" altLang="zh-CN" sz="1400" dirty="0"/>
              <a:t>t(0≤t≤100)</a:t>
            </a:r>
            <a:r>
              <a:rPr lang="zh-CN" altLang="en-US" sz="1400" dirty="0"/>
              <a:t>分钟，吃完一个后立刻开始吃下一个。现在时间过去了 </a:t>
            </a:r>
            <a:r>
              <a:rPr lang="en-US" altLang="zh-CN" sz="1400" dirty="0"/>
              <a:t>s(s≤10000) </a:t>
            </a:r>
            <a:r>
              <a:rPr lang="zh-CN" altLang="en-US" sz="1400" dirty="0"/>
              <a:t>分钟，请问她还有几个完整的苹果？</a:t>
            </a:r>
            <a:endParaRPr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输入三个</a:t>
            </a:r>
            <a:r>
              <a:rPr lang="zh-CN" altLang="en-US" sz="1400" b="1" dirty="0"/>
              <a:t>非负整数</a:t>
            </a:r>
            <a:r>
              <a:rPr lang="zh-CN" altLang="en-US" sz="1400" dirty="0"/>
              <a:t>表示 </a:t>
            </a:r>
            <a:r>
              <a:rPr lang="en-US" altLang="zh-CN" sz="1400" dirty="0"/>
              <a:t>m </a:t>
            </a:r>
            <a:r>
              <a:rPr lang="zh-CN" altLang="en-US" sz="1400" dirty="0"/>
              <a:t>、</a:t>
            </a:r>
            <a:r>
              <a:rPr lang="en-US" altLang="zh-CN" sz="1400" dirty="0"/>
              <a:t>t </a:t>
            </a:r>
            <a:r>
              <a:rPr lang="zh-CN" altLang="en-US" sz="1400" dirty="0"/>
              <a:t>和 </a:t>
            </a:r>
            <a:r>
              <a:rPr lang="en-US" altLang="zh-CN" sz="1400" dirty="0"/>
              <a:t>s</a:t>
            </a:r>
            <a:r>
              <a:rPr lang="zh-CN" altLang="en-US" sz="1400" dirty="0"/>
              <a:t>。</a:t>
            </a:r>
            <a:endParaRPr lang="zh-CN" altLang="en-US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输出格式：</a:t>
            </a:r>
          </a:p>
          <a:p>
            <a:r>
              <a:rPr lang="zh-CN" altLang="en-US" sz="1400" dirty="0"/>
              <a:t>输出一个整数表示答案。</a:t>
            </a:r>
          </a:p>
          <a:p>
            <a:r>
              <a:rPr lang="zh-CN" altLang="en-US" sz="1400" dirty="0"/>
              <a:t>如果你出现了 </a:t>
            </a:r>
            <a:r>
              <a:rPr lang="en-US" altLang="zh-CN" sz="1400" dirty="0"/>
              <a:t>RE</a:t>
            </a:r>
            <a:r>
              <a:rPr lang="zh-CN" altLang="en-US" sz="1400" dirty="0"/>
              <a:t>，不如检查一下被零除？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E2910F-A4B1-44AE-8D14-7F5FEA4957EA}"/>
              </a:ext>
            </a:extLst>
          </p:cNvPr>
          <p:cNvSpPr txBox="1"/>
          <p:nvPr/>
        </p:nvSpPr>
        <p:spPr>
          <a:xfrm>
            <a:off x="5429210" y="2369909"/>
            <a:ext cx="419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解题步骤：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接收用户输入</a:t>
            </a:r>
            <a:r>
              <a:rPr lang="en-US" altLang="zh-CN" sz="1400" b="1" dirty="0" err="1">
                <a:solidFill>
                  <a:srgbClr val="00B0F0"/>
                </a:solidFill>
              </a:rPr>
              <a:t>m,t,s</a:t>
            </a:r>
            <a:r>
              <a:rPr lang="zh-CN" altLang="en-US" sz="1400" b="1" dirty="0">
                <a:solidFill>
                  <a:srgbClr val="00B0F0"/>
                </a:solidFill>
              </a:rPr>
              <a:t>。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判断情况：什么时候剩下的苹果数为</a:t>
            </a:r>
            <a:r>
              <a:rPr lang="en-US" altLang="zh-CN" sz="1400" b="1" dirty="0">
                <a:solidFill>
                  <a:srgbClr val="00B0F0"/>
                </a:solidFill>
              </a:rPr>
              <a:t>0</a:t>
            </a:r>
            <a:r>
              <a:rPr lang="zh-CN" altLang="en-US" sz="1400" b="1" dirty="0">
                <a:solidFill>
                  <a:srgbClr val="00B0F0"/>
                </a:solidFill>
              </a:rPr>
              <a:t>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8A507E-DC05-4747-8A10-AF27FF2287F2}"/>
              </a:ext>
            </a:extLst>
          </p:cNvPr>
          <p:cNvSpPr txBox="1"/>
          <p:nvPr/>
        </p:nvSpPr>
        <p:spPr>
          <a:xfrm>
            <a:off x="5429210" y="3397543"/>
            <a:ext cx="419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如果</a:t>
            </a:r>
            <a:r>
              <a:rPr lang="zh-CN" altLang="en-US" sz="1400" dirty="0">
                <a:solidFill>
                  <a:srgbClr val="00B0F0"/>
                </a:solidFill>
              </a:rPr>
              <a:t>吃一个苹果花费</a:t>
            </a:r>
            <a:r>
              <a:rPr lang="en-US" altLang="zh-CN" sz="1400" dirty="0">
                <a:solidFill>
                  <a:srgbClr val="00B0F0"/>
                </a:solidFill>
              </a:rPr>
              <a:t>0</a:t>
            </a:r>
            <a:r>
              <a:rPr lang="zh-CN" altLang="en-US" sz="1400" dirty="0">
                <a:solidFill>
                  <a:srgbClr val="00B0F0"/>
                </a:solidFill>
              </a:rPr>
              <a:t>分钟，或者已经过去的时间超过吃</a:t>
            </a:r>
            <a:r>
              <a:rPr lang="en-US" altLang="zh-CN" sz="1400" dirty="0">
                <a:solidFill>
                  <a:srgbClr val="00B0F0"/>
                </a:solidFill>
              </a:rPr>
              <a:t>m-1</a:t>
            </a:r>
            <a:r>
              <a:rPr lang="zh-CN" altLang="en-US" sz="1400" dirty="0">
                <a:solidFill>
                  <a:srgbClr val="00B0F0"/>
                </a:solidFill>
              </a:rPr>
              <a:t>个苹果的时间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逻辑运算连接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5CB446-9B8F-4A48-B0ED-BE5BDD5E467F}"/>
              </a:ext>
            </a:extLst>
          </p:cNvPr>
          <p:cNvSpPr txBox="1"/>
          <p:nvPr/>
        </p:nvSpPr>
        <p:spPr>
          <a:xfrm>
            <a:off x="5429210" y="4452643"/>
            <a:ext cx="419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已经吃掉的苹果数：</a:t>
            </a:r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ceil((float)s/t)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#include&lt;bits/</a:t>
            </a:r>
            <a:r>
              <a:rPr lang="en-US" altLang="zh-CN" sz="1400" b="1" dirty="0" err="1">
                <a:solidFill>
                  <a:srgbClr val="00B0F0"/>
                </a:solidFill>
              </a:rPr>
              <a:t>stdc</a:t>
            </a:r>
            <a:r>
              <a:rPr lang="en-US" altLang="zh-CN" sz="1400" b="1" dirty="0">
                <a:solidFill>
                  <a:srgbClr val="00B0F0"/>
                </a:solidFill>
              </a:rPr>
              <a:t>++.h&gt;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05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4758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P5707-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上学迟到（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的使用）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两个正整数 </a:t>
            </a:r>
            <a:r>
              <a:rPr lang="en-US" altLang="zh-CN" sz="1400" dirty="0" err="1"/>
              <a:t>s,v</a:t>
            </a:r>
            <a:r>
              <a:rPr lang="zh-CN" altLang="en-US" sz="1400" dirty="0"/>
              <a:t>，意思已经在题目中给定。</a:t>
            </a:r>
            <a:endParaRPr lang="en-US" altLang="zh-CN" sz="14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输出格式：</a:t>
            </a:r>
          </a:p>
          <a:p>
            <a:r>
              <a:rPr lang="en-US" altLang="zh-CN" sz="1400" dirty="0" err="1"/>
              <a:t>hh:mm</a:t>
            </a:r>
            <a:r>
              <a:rPr lang="en-US" altLang="zh-CN" sz="1400" dirty="0"/>
              <a:t> </a:t>
            </a:r>
            <a:r>
              <a:rPr lang="zh-CN" altLang="en-US" sz="1400" dirty="0"/>
              <a:t>表示最晚离开家的时间（时</a:t>
            </a:r>
            <a:r>
              <a:rPr lang="en-US" altLang="zh-CN" sz="1400" dirty="0"/>
              <a:t>:</a:t>
            </a:r>
            <a:r>
              <a:rPr lang="zh-CN" altLang="en-US" sz="1400" dirty="0"/>
              <a:t>分，必须输出两位，不足两位前面补</a:t>
            </a:r>
            <a:r>
              <a:rPr lang="en-US" altLang="zh-CN" sz="1400" dirty="0"/>
              <a:t>0</a:t>
            </a:r>
            <a:r>
              <a:rPr lang="zh-CN" altLang="en-US" sz="1400" dirty="0"/>
              <a:t>）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DB1AF0-7594-49EF-A066-D84E9886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812175"/>
            <a:ext cx="10598965" cy="134058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2185AA-CDE7-4CF4-A5B2-5E1A91CD9EFD}"/>
              </a:ext>
            </a:extLst>
          </p:cNvPr>
          <p:cNvSpPr txBox="1"/>
          <p:nvPr/>
        </p:nvSpPr>
        <p:spPr>
          <a:xfrm>
            <a:off x="6700797" y="3228190"/>
            <a:ext cx="4195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解题步骤：</a:t>
            </a:r>
            <a:endParaRPr lang="en-US" altLang="zh-CN" sz="1400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接收用户输入</a:t>
            </a:r>
            <a:r>
              <a:rPr lang="en-US" altLang="zh-CN" sz="1400" b="1" dirty="0" err="1">
                <a:solidFill>
                  <a:srgbClr val="00B0F0"/>
                </a:solidFill>
              </a:rPr>
              <a:t>s,v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定义</a:t>
            </a:r>
            <a:r>
              <a:rPr lang="en-US" altLang="zh-CN" sz="1400" b="1" dirty="0">
                <a:solidFill>
                  <a:srgbClr val="00B0F0"/>
                </a:solidFill>
              </a:rPr>
              <a:t>h</a:t>
            </a:r>
            <a:r>
              <a:rPr lang="zh-CN" altLang="en-US" sz="1400" b="1" dirty="0">
                <a:solidFill>
                  <a:srgbClr val="00B0F0"/>
                </a:solidFill>
              </a:rPr>
              <a:t>和</a:t>
            </a:r>
            <a:r>
              <a:rPr lang="en-US" altLang="zh-CN" sz="1400" b="1" dirty="0">
                <a:solidFill>
                  <a:srgbClr val="00B0F0"/>
                </a:solidFill>
              </a:rPr>
              <a:t>m</a:t>
            </a:r>
            <a:r>
              <a:rPr lang="zh-CN" altLang="en-US" sz="1400" b="1" dirty="0">
                <a:solidFill>
                  <a:srgbClr val="00B0F0"/>
                </a:solidFill>
              </a:rPr>
              <a:t>表示小时和分钟（离开家的时间）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>
                <a:solidFill>
                  <a:srgbClr val="00B0F0"/>
                </a:solidFill>
              </a:rPr>
              <a:t>定义路途所需时间（分钟数）</a:t>
            </a:r>
            <a:r>
              <a:rPr lang="en-US" altLang="zh-CN" sz="1400" b="1" dirty="0">
                <a:solidFill>
                  <a:srgbClr val="00B0F0"/>
                </a:solidFill>
              </a:rPr>
              <a:t>time</a:t>
            </a:r>
            <a:r>
              <a:rPr lang="zh-CN" altLang="en-US" sz="1400" b="1" dirty="0">
                <a:solidFill>
                  <a:srgbClr val="00B0F0"/>
                </a:solidFill>
              </a:rPr>
              <a:t>为：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ceil((float)s/v)+10        #include&lt;bits/</a:t>
            </a:r>
            <a:r>
              <a:rPr lang="en-US" altLang="zh-CN" sz="1400" b="1" dirty="0" err="1">
                <a:solidFill>
                  <a:srgbClr val="00B0F0"/>
                </a:solidFill>
              </a:rPr>
              <a:t>stdc</a:t>
            </a:r>
            <a:r>
              <a:rPr lang="en-US" altLang="zh-CN" sz="1400" b="1" dirty="0">
                <a:solidFill>
                  <a:srgbClr val="00B0F0"/>
                </a:solidFill>
              </a:rPr>
              <a:t>++.h&gt;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01C151-B8CB-4132-B9E6-5A036CF320E4}"/>
              </a:ext>
            </a:extLst>
          </p:cNvPr>
          <p:cNvSpPr txBox="1"/>
          <p:nvPr/>
        </p:nvSpPr>
        <p:spPr>
          <a:xfrm>
            <a:off x="6700797" y="4613185"/>
            <a:ext cx="419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如果</a:t>
            </a:r>
            <a:r>
              <a:rPr lang="en-US" altLang="zh-CN" sz="1400" dirty="0">
                <a:solidFill>
                  <a:srgbClr val="00B0F0"/>
                </a:solidFill>
              </a:rPr>
              <a:t>time&gt;60*8</a:t>
            </a:r>
            <a:r>
              <a:rPr lang="zh-CN" altLang="en-US" sz="1400" dirty="0">
                <a:solidFill>
                  <a:srgbClr val="00B0F0"/>
                </a:solidFill>
              </a:rPr>
              <a:t>，计算出</a:t>
            </a:r>
            <a:r>
              <a:rPr lang="en-US" altLang="zh-CN" sz="1400" dirty="0">
                <a:solidFill>
                  <a:srgbClr val="00B0F0"/>
                </a:solidFill>
              </a:rPr>
              <a:t>h</a:t>
            </a:r>
            <a:r>
              <a:rPr lang="zh-CN" altLang="en-US" sz="1400" dirty="0">
                <a:solidFill>
                  <a:srgbClr val="00B0F0"/>
                </a:solidFill>
              </a:rPr>
              <a:t>和</a:t>
            </a:r>
            <a:r>
              <a:rPr lang="en-US" altLang="zh-CN" sz="1400" dirty="0">
                <a:solidFill>
                  <a:srgbClr val="00B0F0"/>
                </a:solidFill>
              </a:rPr>
              <a:t>m</a:t>
            </a:r>
          </a:p>
          <a:p>
            <a:r>
              <a:rPr lang="en-US" altLang="zh-CN" sz="1400" b="1" dirty="0">
                <a:solidFill>
                  <a:srgbClr val="00B0F0"/>
                </a:solidFill>
              </a:rPr>
              <a:t>time-=480;   h= ? m= ? </a:t>
            </a:r>
            <a:r>
              <a:rPr lang="zh-CN" altLang="en-US" sz="1400" b="1" dirty="0">
                <a:solidFill>
                  <a:srgbClr val="00B0F0"/>
                </a:solidFill>
              </a:rPr>
              <a:t>判断位数并进行输出</a:t>
            </a:r>
            <a:endParaRPr lang="en-US" altLang="zh-CN" sz="1400" b="1" dirty="0">
              <a:solidFill>
                <a:srgbClr val="00B0F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E4E46B-86B7-46AB-A17A-818289700A12}"/>
              </a:ext>
            </a:extLst>
          </p:cNvPr>
          <p:cNvSpPr txBox="1"/>
          <p:nvPr/>
        </p:nvSpPr>
        <p:spPr>
          <a:xfrm>
            <a:off x="6700797" y="5183154"/>
            <a:ext cx="4195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否则 计算出 </a:t>
            </a:r>
            <a:r>
              <a:rPr lang="en-US" altLang="zh-CN" sz="1400" b="1" dirty="0">
                <a:solidFill>
                  <a:srgbClr val="00B0F0"/>
                </a:solidFill>
              </a:rPr>
              <a:t>h=8-(float)time/60; m=?</a:t>
            </a:r>
          </a:p>
          <a:p>
            <a:r>
              <a:rPr lang="en-US" altLang="zh-CN" sz="1400" b="1" dirty="0">
                <a:solidFill>
                  <a:srgbClr val="00B0F0"/>
                </a:solidFill>
              </a:rPr>
              <a:t>h</a:t>
            </a:r>
            <a:r>
              <a:rPr lang="zh-CN" altLang="en-US" sz="1400" b="1" dirty="0">
                <a:solidFill>
                  <a:srgbClr val="00B0F0"/>
                </a:solidFill>
              </a:rPr>
              <a:t>一定小于</a:t>
            </a:r>
            <a:r>
              <a:rPr lang="en-US" altLang="zh-CN" sz="1400" b="1" dirty="0">
                <a:solidFill>
                  <a:srgbClr val="00B0F0"/>
                </a:solidFill>
              </a:rPr>
              <a:t>10,</a:t>
            </a:r>
            <a:r>
              <a:rPr lang="zh-CN" altLang="en-US" sz="1400" b="1" dirty="0">
                <a:solidFill>
                  <a:srgbClr val="00B0F0"/>
                </a:solidFill>
              </a:rPr>
              <a:t>先输出</a:t>
            </a:r>
            <a:r>
              <a:rPr lang="en-US" altLang="zh-CN" sz="1400" b="1" dirty="0">
                <a:solidFill>
                  <a:srgbClr val="00B0F0"/>
                </a:solidFill>
              </a:rPr>
              <a:t>0</a:t>
            </a:r>
            <a:r>
              <a:rPr lang="zh-CN" altLang="en-US" sz="1400" b="1" dirty="0">
                <a:solidFill>
                  <a:srgbClr val="00B0F0"/>
                </a:solidFill>
              </a:rPr>
              <a:t>再输出</a:t>
            </a:r>
            <a:r>
              <a:rPr lang="en-US" altLang="zh-CN" sz="1400" b="1" dirty="0">
                <a:solidFill>
                  <a:srgbClr val="00B0F0"/>
                </a:solidFill>
              </a:rPr>
              <a:t>h</a:t>
            </a:r>
          </a:p>
          <a:p>
            <a:r>
              <a:rPr lang="zh-CN" altLang="en-US" sz="1400" b="1" dirty="0">
                <a:solidFill>
                  <a:srgbClr val="00B0F0"/>
                </a:solidFill>
              </a:rPr>
              <a:t>判断</a:t>
            </a:r>
            <a:r>
              <a:rPr lang="en-US" altLang="zh-CN" sz="1400" b="1" dirty="0">
                <a:solidFill>
                  <a:srgbClr val="00B0F0"/>
                </a:solidFill>
              </a:rPr>
              <a:t>m</a:t>
            </a:r>
            <a:r>
              <a:rPr lang="zh-CN" altLang="en-US" sz="1400" b="1" dirty="0">
                <a:solidFill>
                  <a:srgbClr val="00B0F0"/>
                </a:solidFill>
              </a:rPr>
              <a:t>是否小于</a:t>
            </a:r>
            <a:r>
              <a:rPr lang="en-US" altLang="zh-CN" sz="1400" b="1" dirty="0">
                <a:solidFill>
                  <a:srgbClr val="00B0F0"/>
                </a:solidFill>
              </a:rPr>
              <a:t>10</a:t>
            </a:r>
            <a:r>
              <a:rPr lang="zh-CN" altLang="en-US" sz="1400" b="1" dirty="0">
                <a:solidFill>
                  <a:srgbClr val="00B0F0"/>
                </a:solidFill>
              </a:rPr>
              <a:t>，若小于</a:t>
            </a:r>
            <a:r>
              <a:rPr lang="en-US" altLang="zh-CN" sz="1400" b="1" dirty="0">
                <a:solidFill>
                  <a:srgbClr val="00B0F0"/>
                </a:solidFill>
              </a:rPr>
              <a:t>10</a:t>
            </a:r>
            <a:r>
              <a:rPr lang="zh-CN" altLang="en-US" sz="1400" b="1" dirty="0">
                <a:solidFill>
                  <a:srgbClr val="00B0F0"/>
                </a:solidFill>
              </a:rPr>
              <a:t>则先输出</a:t>
            </a:r>
            <a:r>
              <a:rPr lang="en-US" altLang="zh-CN" sz="1400" b="1" dirty="0">
                <a:solidFill>
                  <a:srgbClr val="00B0F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4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自测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1557022" y="1003064"/>
            <a:ext cx="9355015" cy="3656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题目列表：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1】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顺序结构 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(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本节课完成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ym typeface="+mn-lt"/>
              </a:rPr>
              <a:t>P5705		P2181		P5709		P5707</a:t>
            </a:r>
            <a:endParaRPr lang="en-US" altLang="zh-CN" sz="2400" b="1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nankaizb.yuketang.cn </a:t>
            </a:r>
            <a:r>
              <a:rPr lang="zh-CN" altLang="en-US" sz="1400" dirty="0">
                <a:sym typeface="+mn-lt"/>
              </a:rPr>
              <a:t>主观题</a:t>
            </a:r>
            <a:r>
              <a:rPr lang="en-US" altLang="zh-CN" sz="1400" dirty="0">
                <a:sym typeface="+mn-lt"/>
              </a:rPr>
              <a:t>16-21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主观题</a:t>
            </a:r>
            <a:r>
              <a:rPr lang="en-US" altLang="zh-CN" sz="1400" dirty="0">
                <a:sym typeface="+mn-lt"/>
              </a:rPr>
              <a:t>18</a:t>
            </a:r>
            <a:r>
              <a:rPr lang="zh-CN" altLang="en-US" sz="1400" dirty="0">
                <a:sym typeface="+mn-lt"/>
              </a:rPr>
              <a:t>，后期可考虑采用</a:t>
            </a:r>
            <a:r>
              <a:rPr lang="en-US" altLang="zh-CN" sz="1400" dirty="0">
                <a:sym typeface="+mn-lt"/>
              </a:rPr>
              <a:t>for</a:t>
            </a:r>
            <a:r>
              <a:rPr lang="zh-CN" altLang="en-US" sz="1400" dirty="0">
                <a:sym typeface="+mn-lt"/>
              </a:rPr>
              <a:t>循环完成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主观题</a:t>
            </a:r>
            <a:r>
              <a:rPr lang="en-US" altLang="zh-CN" sz="1400" dirty="0">
                <a:sym typeface="+mn-lt"/>
              </a:rPr>
              <a:t>21</a:t>
            </a:r>
            <a:r>
              <a:rPr lang="zh-CN" altLang="en-US" sz="1400" dirty="0">
                <a:sym typeface="+mn-lt"/>
              </a:rPr>
              <a:t>，后期可考虑采用结构体或类完成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2】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分支结构（全部题目）（自选完成）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+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1 P2433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（小学数学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N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合</a:t>
            </a:r>
            <a:r>
              <a:rPr lang="en-US" altLang="zh-CN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sz="1400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）</a:t>
            </a:r>
            <a:endParaRPr lang="en-US" altLang="zh-CN" sz="1400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677</Words>
  <Application>Microsoft Office PowerPoint</Application>
  <PresentationFormat>宽屏</PresentationFormat>
  <Paragraphs>85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Cambria Math</vt:lpstr>
      <vt:lpstr>Century Gothic</vt:lpstr>
      <vt:lpstr>Segoe UI Light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张 莹</cp:lastModifiedBy>
  <cp:revision>103</cp:revision>
  <dcterms:created xsi:type="dcterms:W3CDTF">2020-08-26T05:38:00Z</dcterms:created>
  <dcterms:modified xsi:type="dcterms:W3CDTF">2021-11-09T10:25:48Z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