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sldIdLst>
    <p:sldId id="285" r:id="rId3"/>
    <p:sldId id="286" r:id="rId4"/>
    <p:sldId id="313" r:id="rId5"/>
    <p:sldId id="324" r:id="rId6"/>
    <p:sldId id="350" r:id="rId7"/>
    <p:sldId id="351" r:id="rId8"/>
    <p:sldId id="352" r:id="rId9"/>
    <p:sldId id="348" r:id="rId10"/>
    <p:sldId id="349" r:id="rId11"/>
    <p:sldId id="341" r:id="rId12"/>
    <p:sldId id="344" r:id="rId13"/>
    <p:sldId id="327" r:id="rId14"/>
    <p:sldId id="343" r:id="rId15"/>
    <p:sldId id="32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AAEBA7D0-9160-4F01-9151-EB312F3511D0}">
          <p14:sldIdLst>
            <p14:sldId id="285"/>
            <p14:sldId id="286"/>
            <p14:sldId id="313"/>
            <p14:sldId id="324"/>
            <p14:sldId id="350"/>
            <p14:sldId id="351"/>
            <p14:sldId id="352"/>
            <p14:sldId id="348"/>
            <p14:sldId id="349"/>
            <p14:sldId id="341"/>
            <p14:sldId id="344"/>
            <p14:sldId id="327"/>
            <p14:sldId id="343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1">
          <p15:clr>
            <a:srgbClr val="A4A3A4"/>
          </p15:clr>
        </p15:guide>
        <p15:guide id="2" pos="38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CFB"/>
    <a:srgbClr val="0D8CFE"/>
    <a:srgbClr val="C57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4" y="216"/>
      </p:cViewPr>
      <p:guideLst>
        <p:guide orient="horz" pos="2101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fficePLUS-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99" y="3174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238" y="333375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fficePLUS-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99" y="3174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fficePLUS-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99" y="3174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图片出处</a:t>
            </a: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63608"/>
            <a:ext cx="7074345" cy="393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微软雅黑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Light</a:t>
            </a: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微软雅黑 阿里巴巴普惠体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1.5</a:t>
            </a: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+mn-ea"/>
                <a:cs typeface="Segoe UI Light" panose="020B0502040204020203"/>
              </a:rPr>
              <a:t>pexels.com </a:t>
            </a: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+mn-ea"/>
                <a:cs typeface="Segoe UI Light" panose="020B0502040204020203"/>
              </a:rPr>
              <a:t>插画源：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+mn-ea"/>
                <a:cs typeface="Segoe UI Light" panose="020B0502040204020203"/>
              </a:rPr>
              <a:t>stories.freepik.com/</a:t>
            </a: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1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1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10" name="OfficePLUS.cn-4"/>
          <p:cNvSpPr txBox="1"/>
          <p:nvPr/>
        </p:nvSpPr>
        <p:spPr>
          <a:xfrm>
            <a:off x="4037490" y="2099076"/>
            <a:ext cx="703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实验</a:t>
            </a:r>
            <a:r>
              <a:rPr lang="en-US" altLang="zh-CN" sz="5400" dirty="0"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3</a:t>
            </a:r>
            <a:endParaRPr lang="zh-CN" altLang="en-US" sz="5400" dirty="0">
              <a:ea typeface="阿里巴巴普惠体 B" panose="00020600040101010101" pitchFamily="18" charset="-122"/>
              <a:cs typeface="阿里巴巴普惠体 B" panose="00020600040101010101" pitchFamily="18" charset="-122"/>
              <a:sym typeface="+mn-lt"/>
            </a:endParaRPr>
          </a:p>
          <a:p>
            <a:r>
              <a:rPr lang="zh-CN" altLang="en-US" sz="5400" dirty="0">
                <a:solidFill>
                  <a:srgbClr val="556CFB"/>
                </a:solidFill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上机课讲解</a:t>
            </a:r>
          </a:p>
        </p:txBody>
      </p:sp>
      <p:sp>
        <p:nvSpPr>
          <p:cNvPr id="11" name="OfficePLUS.cn-5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2" name="OfficePLUS.cn-6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6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3272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P5714-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进阶</a:t>
            </a: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if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的掌握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811544" y="1111276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06" y="1182485"/>
            <a:ext cx="7400000" cy="3161905"/>
          </a:xfrm>
          <a:prstGeom prst="rect">
            <a:avLst/>
          </a:prstGeom>
        </p:spPr>
      </p:pic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138547" y="5214950"/>
          <a:ext cx="6857445" cy="732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BMI&lt;18.5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18.5&lt;=BMI&lt;24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BMI&gt;=24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267" t="-106557" r="-201333" b="-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100000" t="-106557" r="-100798" b="-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标注: 线形 17"/>
          <p:cNvSpPr/>
          <p:nvPr/>
        </p:nvSpPr>
        <p:spPr>
          <a:xfrm>
            <a:off x="9409051" y="1595331"/>
            <a:ext cx="2198749" cy="280658"/>
          </a:xfrm>
          <a:prstGeom prst="borderCallout1">
            <a:avLst>
              <a:gd name="adj1" fmla="val 18750"/>
              <a:gd name="adj2" fmla="val -8333"/>
              <a:gd name="adj3" fmla="val -64166"/>
              <a:gd name="adj4" fmla="val -61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输入格式：两个浮点数</a:t>
            </a:r>
          </a:p>
        </p:txBody>
      </p:sp>
      <p:sp>
        <p:nvSpPr>
          <p:cNvPr id="16" name="标注: 线形 15"/>
          <p:cNvSpPr/>
          <p:nvPr/>
        </p:nvSpPr>
        <p:spPr>
          <a:xfrm>
            <a:off x="9691799" y="5608824"/>
            <a:ext cx="1747187" cy="353459"/>
          </a:xfrm>
          <a:prstGeom prst="borderCallout1">
            <a:avLst>
              <a:gd name="adj1" fmla="val 18750"/>
              <a:gd name="adj2" fmla="val -8333"/>
              <a:gd name="adj3" fmla="val -64166"/>
              <a:gd name="adj4" fmla="val -61038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拆分为多个条件？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标注: 线形 16"/>
          <p:cNvSpPr/>
          <p:nvPr/>
        </p:nvSpPr>
        <p:spPr>
          <a:xfrm>
            <a:off x="9680853" y="3727451"/>
            <a:ext cx="2198749" cy="280658"/>
          </a:xfrm>
          <a:prstGeom prst="borderCallout1">
            <a:avLst>
              <a:gd name="adj1" fmla="val 18750"/>
              <a:gd name="adj2" fmla="val -8333"/>
              <a:gd name="adj3" fmla="val -64166"/>
              <a:gd name="adj4" fmla="val -61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输出格式的限制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fficePLUS.cn-6"/>
              <p:cNvSpPr/>
              <p:nvPr/>
            </p:nvSpPr>
            <p:spPr>
              <a:xfrm>
                <a:off x="861651" y="4438677"/>
                <a:ext cx="11004758" cy="727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spcAft>
                    <a:spcPts val="400"/>
                  </a:spcAft>
                </a:pPr>
                <a:endParaRPr lang="zh-CN" altLang="en-US" sz="1400" dirty="0">
                  <a:sym typeface="+mn-lt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b="1" dirty="0">
                    <a:solidFill>
                      <a:srgbClr val="556CFB"/>
                    </a:solidFill>
                    <a:ea typeface="+mj-ea"/>
                    <a:cs typeface="Arial" panose="020B0604020202020204" pitchFamily="34" charset="0"/>
                    <a:sym typeface="+mn-lt"/>
                  </a:rPr>
                  <a:t>解题思路： </a:t>
                </a:r>
                <a:r>
                  <a:rPr lang="zh-CN" altLang="en-US" sz="1600" dirty="0">
                    <a:solidFill>
                      <a:schemeClr val="tx1"/>
                    </a:solidFill>
                    <a:ea typeface="+mj-ea"/>
                    <a:cs typeface="Arial" panose="020B0604020202020204" pitchFamily="34" charset="0"/>
                    <a:sym typeface="+mn-lt"/>
                  </a:rPr>
                  <a:t>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  <a:sym typeface="+mn-lt"/>
                      </a:rPr>
                      <m:t>BMI</m:t>
                    </m:r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  <a:sym typeface="+mn-lt"/>
                      </a:rPr>
                      <m:t>=</m:t>
                    </m:r>
                    <m:r>
                      <a:rPr lang="zh-CN" alt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  <a:sym typeface="+mn-lt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  <a:sym typeface="+mn-lt"/>
                      </a:rPr>
                      <m:t>/</m:t>
                    </m:r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  <a:sym typeface="+mn-lt"/>
                          </a:rPr>
                          <m:t>h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  <a:sym typeface="+mn-lt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ea typeface="+mj-ea"/>
                    <a:cs typeface="Arial" panose="020B0604020202020204" pitchFamily="34" charset="0"/>
                    <a:sym typeface="+mn-lt"/>
                  </a:rPr>
                  <a:t>，分情况输出</a:t>
                </a:r>
                <a:endParaRPr dirty="0">
                  <a:solidFill>
                    <a:srgbClr val="556CFB"/>
                  </a:solidFill>
                  <a:ea typeface="+mj-ea"/>
                  <a:cs typeface="Arial" panose="020B0604020202020204" pitchFamily="34" charset="0"/>
                  <a:sym typeface="+mn-lt"/>
                </a:endParaRPr>
              </a:p>
            </p:txBody>
          </p:sp>
        </mc:Choice>
        <mc:Fallback xmlns="">
          <p:sp>
            <p:nvSpPr>
              <p:cNvPr id="20" name="OfficePLUS.cn-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51" y="4438677"/>
                <a:ext cx="11004758" cy="727059"/>
              </a:xfrm>
              <a:prstGeom prst="rect">
                <a:avLst/>
              </a:prstGeom>
              <a:blipFill rotWithShape="1">
                <a:blip r:embed="rId4"/>
                <a:stretch>
                  <a:fillRect l="-443" b="-12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6" grpId="0" bldLvl="0" animBg="1"/>
      <p:bldP spid="1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101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32423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P5714-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进阶</a:t>
            </a: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if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的掌握</a:t>
            </a:r>
            <a:endParaRPr lang="zh-CN" altLang="en-US" sz="2800" b="1" dirty="0">
              <a:solidFill>
                <a:srgbClr val="556CFB"/>
              </a:solidFill>
              <a:sym typeface="+mn-lt"/>
            </a:endParaRPr>
          </a:p>
        </p:txBody>
      </p:sp>
      <p:sp>
        <p:nvSpPr>
          <p:cNvPr id="13" name="OfficePLUS.cn-6"/>
          <p:cNvSpPr/>
          <p:nvPr/>
        </p:nvSpPr>
        <p:spPr>
          <a:xfrm>
            <a:off x="766260" y="985829"/>
            <a:ext cx="11004758" cy="162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输入输出样例：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ym typeface="+mn-lt"/>
              </a:rPr>
              <a:t> </a:t>
            </a: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7" name="OfficePLUS.cn-6"/>
          <p:cNvSpPr/>
          <p:nvPr/>
        </p:nvSpPr>
        <p:spPr>
          <a:xfrm>
            <a:off x="766260" y="2407477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代码要点：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OfficePLUS.cn-6"/>
          <p:cNvSpPr/>
          <p:nvPr/>
        </p:nvSpPr>
        <p:spPr>
          <a:xfrm>
            <a:off x="6382261" y="3514611"/>
            <a:ext cx="46750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if(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布尔表达式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//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布尔表达式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为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真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时执行的语句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else if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布尔表达式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    //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当布尔表示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为假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//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布尔表达式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为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真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时执行的语句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else   //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当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else if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也不成立时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//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以上布尔表达式都为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假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时执行的语句</a:t>
            </a:r>
            <a:b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</a:b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852926" y="2920563"/>
            <a:ext cx="1767851" cy="32387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ctr"/>
            <a:r>
              <a:rPr lang="zh-CN" altLang="en-US" sz="1400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求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次幂</a:t>
            </a:r>
            <a:endParaRPr lang="zh-CN" altLang="en-US" sz="1400" dirty="0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fficePLUS.cn-6"/>
              <p:cNvSpPr/>
              <p:nvPr/>
            </p:nvSpPr>
            <p:spPr>
              <a:xfrm>
                <a:off x="2808841" y="2814611"/>
                <a:ext cx="4019114" cy="70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#include</a:t>
                </a:r>
                <a:r>
                  <a:rPr lang="fr-FR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&lt;math.h&gt;   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或者 </a:t>
                </a:r>
                <a:r>
                  <a:rPr lang="fr-FR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#include</a:t>
                </a:r>
                <a:r>
                  <a:rPr lang="fr-FR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&lt;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c</a:t>
                </a:r>
                <a:r>
                  <a:rPr lang="fr-FR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math&gt; 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double </a:t>
                </a:r>
                <a:r>
                  <a:rPr lang="fr-FR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pow</a:t>
                </a:r>
                <a:r>
                  <a:rPr lang="fr-FR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( double x, double y );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    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lt"/>
                  </a:rPr>
                  <a:t>-&gt;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𝒙</m:t>
                        </m:r>
                      </m:e>
                      <m:sup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lt"/>
                          </a:rPr>
                          <m:t>𝒚</m:t>
                        </m:r>
                      </m:sup>
                    </m:sSup>
                  </m:oMath>
                </a14:m>
                <a:endParaRPr lang="fr-FR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18" name="OfficePLUS.cn-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841" y="2814611"/>
                <a:ext cx="4019114" cy="700000"/>
              </a:xfrm>
              <a:prstGeom prst="rect">
                <a:avLst/>
              </a:prstGeom>
              <a:blipFill rotWithShape="1">
                <a:blip r:embed="rId2"/>
                <a:stretch>
                  <a:fillRect l="-455" b="-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" name="OfficePLUS.cn-6"/>
          <p:cNvSpPr/>
          <p:nvPr/>
        </p:nvSpPr>
        <p:spPr>
          <a:xfrm>
            <a:off x="9155976" y="500894"/>
            <a:ext cx="3306984" cy="29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if(BMI&lt;18.5)       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	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}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else if (18.5&lt;=BMI&lt;24)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}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else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}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26" y="1482407"/>
            <a:ext cx="7361905" cy="790476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52926" y="3617693"/>
            <a:ext cx="1767851" cy="32387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if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判断的多个分支</a:t>
            </a:r>
            <a:endParaRPr lang="zh-CN" altLang="en-US" sz="1400" dirty="0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  <a:sym typeface="+mn-lt"/>
            </a:endParaRPr>
          </a:p>
        </p:txBody>
      </p:sp>
      <p:sp>
        <p:nvSpPr>
          <p:cNvPr id="23" name="标注: 线形 22"/>
          <p:cNvSpPr/>
          <p:nvPr/>
        </p:nvSpPr>
        <p:spPr>
          <a:xfrm>
            <a:off x="9984277" y="4818584"/>
            <a:ext cx="1814023" cy="254572"/>
          </a:xfrm>
          <a:prstGeom prst="borderCallout1">
            <a:avLst>
              <a:gd name="adj1" fmla="val 18750"/>
              <a:gd name="adj2" fmla="val -8333"/>
              <a:gd name="adj3" fmla="val -64166"/>
              <a:gd name="adj4" fmla="val -61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else if </a:t>
            </a:r>
            <a:r>
              <a:rPr lang="zh-CN" altLang="en-US" sz="1400" dirty="0"/>
              <a:t>可以由多个</a:t>
            </a:r>
          </a:p>
        </p:txBody>
      </p:sp>
      <p:sp>
        <p:nvSpPr>
          <p:cNvPr id="22" name="OfficePLUS.cn-6"/>
          <p:cNvSpPr/>
          <p:nvPr/>
        </p:nvSpPr>
        <p:spPr>
          <a:xfrm>
            <a:off x="2808841" y="3518885"/>
            <a:ext cx="46750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if(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布尔表达式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//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布尔表达式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为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真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时执行的语句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else //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当布尔表示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为假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if(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布尔表达式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     //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布尔表达式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为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真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时执行的语句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}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else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7" grpId="0" animBg="1"/>
      <p:bldP spid="18" grpId="0"/>
      <p:bldP spid="19" grpId="0"/>
      <p:bldP spid="20" grpId="0" animBg="1"/>
      <p:bldP spid="23" grpId="0" bldLvl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3078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P5715-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条件运算符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93542" y="1342275"/>
            <a:ext cx="11004758" cy="443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ea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ea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解题思路：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ym typeface="+mn-lt"/>
              </a:rPr>
              <a:t>三位数排序</a:t>
            </a:r>
            <a:endParaRPr lang="en-US" altLang="zh-CN" sz="16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6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ym typeface="+mn-lt"/>
              </a:rPr>
              <a:t>if</a:t>
            </a:r>
            <a:r>
              <a:rPr lang="zh-CN" altLang="en-US" sz="1600" dirty="0">
                <a:sym typeface="+mn-lt"/>
              </a:rPr>
              <a:t>语句进行分类</a:t>
            </a:r>
            <a:r>
              <a:rPr lang="en-US" altLang="zh-CN" sz="1600" dirty="0">
                <a:sym typeface="+mn-lt"/>
              </a:rPr>
              <a:t>----</a:t>
            </a:r>
            <a:r>
              <a:rPr lang="zh-CN" altLang="en-US" sz="1600" dirty="0">
                <a:sym typeface="+mn-lt"/>
              </a:rPr>
              <a:t>书写复杂</a:t>
            </a:r>
            <a:endParaRPr lang="en-US" altLang="zh-CN" sz="16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highlight>
                  <a:srgbClr val="FFFF00"/>
                </a:highlight>
                <a:sym typeface="+mn-lt"/>
              </a:rPr>
              <a:t>条件运算符：</a:t>
            </a:r>
            <a:r>
              <a:rPr lang="en-US" altLang="zh-CN" sz="1600" dirty="0">
                <a:highlight>
                  <a:srgbClr val="FFFF00"/>
                </a:highlight>
                <a:sym typeface="+mn-lt"/>
              </a:rPr>
              <a:t> </a:t>
            </a:r>
            <a:r>
              <a:rPr lang="en-US" altLang="zh-CN" sz="1600" dirty="0">
                <a:sym typeface="+mn-lt"/>
              </a:rPr>
              <a:t>if-else </a:t>
            </a:r>
            <a:r>
              <a:rPr lang="zh-CN" altLang="en-US" sz="1600" dirty="0">
                <a:sym typeface="+mn-lt"/>
              </a:rPr>
              <a:t>语句的简写方法</a:t>
            </a:r>
            <a:endParaRPr lang="en-US" altLang="zh-CN" sz="16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6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表达式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? </a:t>
            </a:r>
            <a:r>
              <a:rPr lang="zh-CN" altLang="en-US" sz="1600" dirty="0">
                <a:solidFill>
                  <a:srgbClr val="FF0000"/>
                </a:solidFill>
              </a:rPr>
              <a:t>表达式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: </a:t>
            </a:r>
            <a:r>
              <a:rPr lang="zh-CN" altLang="en-US" sz="1600" dirty="0">
                <a:solidFill>
                  <a:srgbClr val="FF0000"/>
                </a:solidFill>
              </a:rPr>
              <a:t>表达式</a:t>
            </a:r>
            <a:r>
              <a:rPr lang="en-US" altLang="zh-CN" sz="1600" dirty="0">
                <a:solidFill>
                  <a:srgbClr val="FF0000"/>
                </a:solidFill>
              </a:rPr>
              <a:t>3;</a:t>
            </a:r>
            <a:r>
              <a:rPr lang="en-US" altLang="zh-CN" sz="1600" dirty="0">
                <a:sym typeface="+mn-lt"/>
              </a:rPr>
              <a:t>        //</a:t>
            </a:r>
            <a:r>
              <a:rPr lang="zh-CN" altLang="en-US" sz="1600" dirty="0">
                <a:sym typeface="+mn-lt"/>
              </a:rPr>
              <a:t> 当表达式</a:t>
            </a:r>
            <a:r>
              <a:rPr lang="en-US" altLang="zh-CN" sz="1600" dirty="0">
                <a:sym typeface="+mn-lt"/>
              </a:rPr>
              <a:t>1</a:t>
            </a:r>
            <a:r>
              <a:rPr lang="zh-CN" altLang="en-US" sz="1600" dirty="0">
                <a:sym typeface="+mn-lt"/>
              </a:rPr>
              <a:t>成立时执行表达式</a:t>
            </a:r>
            <a:r>
              <a:rPr lang="en-US" altLang="zh-CN" sz="1600" dirty="0">
                <a:sym typeface="+mn-lt"/>
              </a:rPr>
              <a:t>2</a:t>
            </a:r>
            <a:r>
              <a:rPr lang="zh-CN" altLang="en-US" sz="1600" dirty="0">
                <a:sym typeface="+mn-lt"/>
              </a:rPr>
              <a:t>，否则执行表达式</a:t>
            </a:r>
            <a:r>
              <a:rPr lang="en-US" altLang="zh-CN" sz="1600" dirty="0">
                <a:sym typeface="+mn-lt"/>
              </a:rPr>
              <a:t>3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dirty="0"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84" y="1885739"/>
            <a:ext cx="6560355" cy="457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101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304990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P5715-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条件运算符</a:t>
            </a:r>
            <a:endParaRPr lang="zh-CN" altLang="en-US" sz="2800" b="1" dirty="0">
              <a:solidFill>
                <a:srgbClr val="556CFB"/>
              </a:solidFill>
              <a:sym typeface="+mn-lt"/>
            </a:endParaRPr>
          </a:p>
        </p:txBody>
      </p:sp>
      <p:sp>
        <p:nvSpPr>
          <p:cNvPr id="13" name="OfficePLUS.cn-6"/>
          <p:cNvSpPr/>
          <p:nvPr/>
        </p:nvSpPr>
        <p:spPr>
          <a:xfrm>
            <a:off x="810411" y="1128940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输入输出样例：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7" name="OfficePLUS.cn-6"/>
          <p:cNvSpPr/>
          <p:nvPr/>
        </p:nvSpPr>
        <p:spPr>
          <a:xfrm>
            <a:off x="852926" y="2592722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代码要点：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1125" y="3098132"/>
            <a:ext cx="1767851" cy="32387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条件运算符的使用</a:t>
            </a:r>
            <a:endParaRPr lang="zh-CN" altLang="en-US" sz="1400" dirty="0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  <a:sym typeface="+mn-lt"/>
            </a:endParaRPr>
          </a:p>
        </p:txBody>
      </p:sp>
      <p:sp>
        <p:nvSpPr>
          <p:cNvPr id="18" name="OfficePLUS.cn-6"/>
          <p:cNvSpPr/>
          <p:nvPr/>
        </p:nvSpPr>
        <p:spPr>
          <a:xfrm>
            <a:off x="2847040" y="2992180"/>
            <a:ext cx="4019114" cy="10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 sort[3];  //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由小到大排序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sort[2] = </a:t>
            </a:r>
            <a:r>
              <a:rPr lang="pt-BR" altLang="zh-CN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(a&gt;=b &amp;&amp; a&gt;=c) </a:t>
            </a:r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?</a:t>
            </a:r>
            <a:r>
              <a:rPr lang="pt-BR" altLang="zh-CN" sz="1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</a:t>
            </a:r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: </a:t>
            </a:r>
            <a:r>
              <a:rPr lang="pt-BR" altLang="zh-CN" sz="1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((b&gt;=c)?b:c) </a:t>
            </a:r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;   // max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25" y="1633983"/>
            <a:ext cx="7419048" cy="733333"/>
          </a:xfrm>
          <a:prstGeom prst="rect">
            <a:avLst/>
          </a:prstGeom>
        </p:spPr>
      </p:pic>
      <p:sp>
        <p:nvSpPr>
          <p:cNvPr id="24" name="标注: 线形 23"/>
          <p:cNvSpPr/>
          <p:nvPr/>
        </p:nvSpPr>
        <p:spPr>
          <a:xfrm>
            <a:off x="2297069" y="4097341"/>
            <a:ext cx="1946457" cy="630234"/>
          </a:xfrm>
          <a:prstGeom prst="borderCallout1">
            <a:avLst>
              <a:gd name="adj1" fmla="val -26585"/>
              <a:gd name="adj2" fmla="val 81715"/>
              <a:gd name="adj3" fmla="val -72000"/>
              <a:gd name="adj4" fmla="val 95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a&gt;=b &amp;&amp; a&gt;=c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是最大的</a:t>
            </a:r>
          </a:p>
        </p:txBody>
      </p:sp>
      <p:sp>
        <p:nvSpPr>
          <p:cNvPr id="25" name="标注: 线形 24"/>
          <p:cNvSpPr/>
          <p:nvPr/>
        </p:nvSpPr>
        <p:spPr>
          <a:xfrm>
            <a:off x="4600649" y="4097341"/>
            <a:ext cx="723097" cy="300506"/>
          </a:xfrm>
          <a:prstGeom prst="borderCallout1">
            <a:avLst>
              <a:gd name="adj1" fmla="val -40400"/>
              <a:gd name="adj2" fmla="val 48768"/>
              <a:gd name="adj3" fmla="val -130001"/>
              <a:gd name="adj4" fmla="val 4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标注: 线形 25"/>
          <p:cNvSpPr/>
          <p:nvPr/>
        </p:nvSpPr>
        <p:spPr>
          <a:xfrm>
            <a:off x="5680869" y="4097340"/>
            <a:ext cx="2629304" cy="630235"/>
          </a:xfrm>
          <a:prstGeom prst="borderCallout1">
            <a:avLst>
              <a:gd name="adj1" fmla="val -32859"/>
              <a:gd name="adj2" fmla="val 31017"/>
              <a:gd name="adj3" fmla="val -66076"/>
              <a:gd name="adj4" fmla="val 3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不是最大的，则判断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和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</a:t>
            </a:r>
            <a:endParaRPr lang="pt-BR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ctr"/>
            <a:r>
              <a:rPr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内嵌另一个条件运算符</a:t>
            </a:r>
            <a:endParaRPr lang="en-US" altLang="zh-CN" sz="1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标注: 线形 26"/>
          <p:cNvSpPr/>
          <p:nvPr/>
        </p:nvSpPr>
        <p:spPr>
          <a:xfrm>
            <a:off x="9314656" y="4000650"/>
            <a:ext cx="1946457" cy="397197"/>
          </a:xfrm>
          <a:prstGeom prst="borderCallout1">
            <a:avLst>
              <a:gd name="adj1" fmla="val -15316"/>
              <a:gd name="adj2" fmla="val 39298"/>
              <a:gd name="adj3" fmla="val -78273"/>
              <a:gd name="adj4" fmla="val 17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输出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和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中较大的值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fficePLUS.cn-6"/>
          <p:cNvSpPr/>
          <p:nvPr/>
        </p:nvSpPr>
        <p:spPr>
          <a:xfrm>
            <a:off x="8987649" y="3276948"/>
            <a:ext cx="1769316" cy="7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zh-CN" sz="1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((b&gt;=c)?b:c) </a:t>
            </a:r>
            <a:r>
              <a:rPr lang="pt-BR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; 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9" name="OfficePLUS.cn-6"/>
          <p:cNvSpPr/>
          <p:nvPr/>
        </p:nvSpPr>
        <p:spPr>
          <a:xfrm>
            <a:off x="2976407" y="5224017"/>
            <a:ext cx="4019114" cy="37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自行尝试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sort[0]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和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sort[1]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的写法。</a:t>
            </a:r>
            <a:endParaRPr lang="fr-FR" altLang="zh-CN" sz="14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 animBg="1"/>
      <p:bldP spid="18" grpId="0"/>
      <p:bldP spid="24" grpId="0" bldLvl="0" animBg="1"/>
      <p:bldP spid="25" grpId="0" bldLvl="0" animBg="1"/>
      <p:bldP spid="26" grpId="0" bldLvl="0" animBg="1"/>
      <p:bldP spid="27" grpId="0" animBg="1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自测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605263" y="1555325"/>
            <a:ext cx="4533060" cy="4754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题目列表：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洛谷</a:t>
            </a:r>
            <a:r>
              <a:rPr lang="en-US" altLang="zh-CN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-</a:t>
            </a:r>
            <a:r>
              <a:rPr lang="zh-CN" altLang="en-US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题单</a:t>
            </a:r>
            <a:r>
              <a:rPr lang="en-US" altLang="zh-CN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-【</a:t>
            </a:r>
            <a:r>
              <a:rPr lang="zh-CN" altLang="en-US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入门</a:t>
            </a:r>
            <a:r>
              <a:rPr lang="en-US" altLang="zh-CN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2】</a:t>
            </a:r>
            <a:r>
              <a:rPr lang="zh-CN" altLang="en-US" sz="1600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分支结构</a:t>
            </a:r>
            <a:endParaRPr lang="en-US" altLang="zh-CN" sz="1600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ym typeface="+mn-lt"/>
              </a:rPr>
              <a:t>P5710</a:t>
            </a:r>
            <a:r>
              <a:rPr lang="zh-CN" altLang="en-US" sz="1400" b="1" dirty="0">
                <a:sym typeface="+mn-lt"/>
              </a:rPr>
              <a:t>、</a:t>
            </a:r>
            <a:r>
              <a:rPr lang="en-US" altLang="zh-CN" sz="1400" b="1" dirty="0">
                <a:sym typeface="+mn-lt"/>
              </a:rPr>
              <a:t>P5711</a:t>
            </a:r>
            <a:r>
              <a:rPr lang="zh-CN" altLang="en-US" sz="1400" b="1" dirty="0">
                <a:sym typeface="+mn-lt"/>
              </a:rPr>
              <a:t>、P57</a:t>
            </a:r>
            <a:r>
              <a:rPr lang="en-US" altLang="zh-CN" sz="1400" b="1" dirty="0">
                <a:sym typeface="+mn-lt"/>
              </a:rPr>
              <a:t>12</a:t>
            </a:r>
            <a:r>
              <a:rPr lang="zh-CN" altLang="en-US" sz="1400" b="1" dirty="0">
                <a:sym typeface="+mn-lt"/>
              </a:rPr>
              <a:t>、</a:t>
            </a:r>
            <a:r>
              <a:rPr lang="en-US" altLang="zh-CN" sz="1400" b="1" dirty="0">
                <a:sym typeface="+mn-lt"/>
              </a:rPr>
              <a:t>P5713</a:t>
            </a:r>
            <a:r>
              <a:rPr lang="zh-CN" altLang="en-US" sz="1400" b="1" dirty="0">
                <a:sym typeface="+mn-lt"/>
              </a:rPr>
              <a:t>、 </a:t>
            </a:r>
            <a:r>
              <a:rPr lang="en-US" altLang="zh-CN" sz="1400" b="1" dirty="0">
                <a:sym typeface="+mn-lt"/>
              </a:rPr>
              <a:t>P5714</a:t>
            </a:r>
            <a:r>
              <a:rPr lang="zh-CN" altLang="en-US" sz="1400" b="1" dirty="0">
                <a:sym typeface="+mn-lt"/>
              </a:rPr>
              <a:t>、 </a:t>
            </a:r>
            <a:r>
              <a:rPr lang="en-US" altLang="zh-CN" sz="1400" b="1" dirty="0">
                <a:ea typeface="+mn-ea"/>
                <a:sym typeface="+mn-lt"/>
              </a:rPr>
              <a:t>P5715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ea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ea typeface="+mn-ea"/>
                <a:sym typeface="+mn-lt"/>
              </a:rPr>
              <a:t>常见问题：</a:t>
            </a:r>
            <a:endParaRPr lang="en-US" altLang="zh-CN" sz="1400" dirty="0">
              <a:ea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ym typeface="+mn-lt"/>
              </a:rPr>
              <a:t>1</a:t>
            </a:r>
            <a:r>
              <a:rPr lang="zh-CN" altLang="en-US" sz="1400" dirty="0">
                <a:sym typeface="+mn-lt"/>
              </a:rPr>
              <a:t>、需要建立空项目</a:t>
            </a: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ym typeface="+mn-lt"/>
              </a:rPr>
              <a:t>2</a:t>
            </a:r>
            <a:r>
              <a:rPr lang="zh-CN" altLang="en-US" sz="1400" dirty="0">
                <a:sym typeface="+mn-lt"/>
              </a:rPr>
              <a:t>、使用  </a:t>
            </a:r>
            <a:r>
              <a:rPr lang="en-US" altLang="zh-CN" sz="1400" dirty="0">
                <a:ea typeface="+mn-ea"/>
                <a:sym typeface="+mn-lt"/>
              </a:rPr>
              <a:t>system(“pause”)</a:t>
            </a:r>
            <a:r>
              <a:rPr lang="en-US" altLang="zh-CN" sz="1400" dirty="0">
                <a:sym typeface="+mn-lt"/>
              </a:rPr>
              <a:t>;</a:t>
            </a:r>
            <a:r>
              <a:rPr lang="zh-CN" altLang="en-US" sz="1400" dirty="0">
                <a:sym typeface="+mn-lt"/>
              </a:rPr>
              <a:t>  </a:t>
            </a:r>
            <a:r>
              <a:rPr lang="zh-CN" altLang="en-US" sz="1400" dirty="0">
                <a:ea typeface="+mn-ea"/>
                <a:sym typeface="+mn-lt"/>
              </a:rPr>
              <a:t>防止程序结束</a:t>
            </a:r>
            <a:endParaRPr lang="en-US" altLang="zh-CN" sz="1400" dirty="0">
              <a:ea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ym typeface="+mn-lt"/>
              </a:rPr>
              <a:t>3</a:t>
            </a:r>
            <a:r>
              <a:rPr lang="zh-CN" altLang="en-US" sz="1400" dirty="0">
                <a:sym typeface="+mn-lt"/>
              </a:rPr>
              <a:t>、一个项目中只能有一个</a:t>
            </a:r>
            <a:r>
              <a:rPr lang="en-US" altLang="zh-CN" sz="1400" dirty="0">
                <a:sym typeface="+mn-lt"/>
              </a:rPr>
              <a:t>main</a:t>
            </a:r>
            <a:r>
              <a:rPr lang="zh-CN" altLang="en-US" sz="1400" dirty="0">
                <a:sym typeface="+mn-lt"/>
              </a:rPr>
              <a:t>函数</a:t>
            </a: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ea typeface="+mn-ea"/>
                <a:sym typeface="+mn-lt"/>
              </a:rPr>
              <a:t>4</a:t>
            </a:r>
            <a:r>
              <a:rPr lang="zh-CN" altLang="en-US" sz="1400" dirty="0">
                <a:ea typeface="+mn-ea"/>
                <a:sym typeface="+mn-lt"/>
              </a:rPr>
              <a:t>、注意引入函数对应的头文件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ea typeface="+mn-ea"/>
                <a:sym typeface="+mn-lt"/>
              </a:rPr>
              <a:t>5</a:t>
            </a:r>
            <a:r>
              <a:rPr lang="zh-CN" altLang="en-US" sz="1400" dirty="0">
                <a:ea typeface="+mn-ea"/>
                <a:sym typeface="+mn-lt"/>
              </a:rPr>
              <a:t>、连续输入输出，</a:t>
            </a:r>
            <a:r>
              <a:rPr lang="en-US" altLang="zh-CN" sz="1400" dirty="0">
                <a:ea typeface="+mn-ea"/>
                <a:sym typeface="+mn-lt"/>
              </a:rPr>
              <a:t>cin&gt;&gt;a&gt;&gt;b&gt;&gt;c;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ym typeface="+mn-lt"/>
              </a:rPr>
              <a:t>注意代码规范（缩进、空格等）</a:t>
            </a:r>
            <a:endParaRPr lang="zh-CN" altLang="en-US" sz="1400" dirty="0">
              <a:ea typeface="+mn-ea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</p:grpSp>
      <p:sp>
        <p:nvSpPr>
          <p:cNvPr id="8" name="OfficePLUS.cn-3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0" name="OfficePLUS.cn-4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grpSp>
        <p:nvGrpSpPr>
          <p:cNvPr id="39" name="OfficePLUS.cn-5"/>
          <p:cNvGrpSpPr/>
          <p:nvPr/>
        </p:nvGrpSpPr>
        <p:grpSpPr>
          <a:xfrm>
            <a:off x="622300" y="1655565"/>
            <a:ext cx="4560008" cy="625657"/>
            <a:chOff x="820256" y="2123884"/>
            <a:chExt cx="4560008" cy="625657"/>
          </a:xfrm>
        </p:grpSpPr>
        <p:sp>
          <p:nvSpPr>
            <p:cNvPr id="13" name="OfficePLUS.cn-5-1"/>
            <p:cNvSpPr txBox="1"/>
            <p:nvPr/>
          </p:nvSpPr>
          <p:spPr>
            <a:xfrm flipH="1">
              <a:off x="1553936" y="2123884"/>
              <a:ext cx="382632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P5710-数的性质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53271" y="2172153"/>
              <a:ext cx="577388" cy="577388"/>
              <a:chOff x="853271" y="2010228"/>
              <a:chExt cx="577388" cy="577388"/>
            </a:xfrm>
          </p:grpSpPr>
          <p:sp>
            <p:nvSpPr>
              <p:cNvPr id="17" name="OfficePLUS.cn-5-2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25" name="OfficePLUS.cn-5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18" name="OfficePLUS.cn-5-4"/>
            <p:cNvSpPr txBox="1"/>
            <p:nvPr/>
          </p:nvSpPr>
          <p:spPr>
            <a:xfrm>
              <a:off x="820256" y="22182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01</a:t>
              </a:r>
            </a:p>
          </p:txBody>
        </p:sp>
      </p:grpSp>
      <p:grpSp>
        <p:nvGrpSpPr>
          <p:cNvPr id="38" name="OfficePLUS.cn-6"/>
          <p:cNvGrpSpPr/>
          <p:nvPr/>
        </p:nvGrpSpPr>
        <p:grpSpPr>
          <a:xfrm>
            <a:off x="622300" y="2845206"/>
            <a:ext cx="5521604" cy="625657"/>
            <a:chOff x="820256" y="3533584"/>
            <a:chExt cx="5521604" cy="625657"/>
          </a:xfrm>
        </p:grpSpPr>
        <p:sp>
          <p:nvSpPr>
            <p:cNvPr id="27" name="OfficePLUS.cn-6-1"/>
            <p:cNvSpPr txBox="1"/>
            <p:nvPr/>
          </p:nvSpPr>
          <p:spPr>
            <a:xfrm flipH="1">
              <a:off x="1553935" y="3533584"/>
              <a:ext cx="478792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P5711-闰年判断</a:t>
              </a: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53271" y="3581853"/>
              <a:ext cx="577388" cy="577388"/>
              <a:chOff x="853271" y="2010228"/>
              <a:chExt cx="577388" cy="577388"/>
            </a:xfrm>
          </p:grpSpPr>
          <p:sp>
            <p:nvSpPr>
              <p:cNvPr id="29" name="OfficePLUS.cn-6-2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30" name="OfficePLUS.cn-6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31" name="OfficePLUS.cn-6-4"/>
            <p:cNvSpPr txBox="1"/>
            <p:nvPr/>
          </p:nvSpPr>
          <p:spPr>
            <a:xfrm>
              <a:off x="820256" y="36279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02</a:t>
              </a:r>
            </a:p>
          </p:txBody>
        </p:sp>
      </p:grpSp>
      <p:grpSp>
        <p:nvGrpSpPr>
          <p:cNvPr id="37" name="OfficePLUS.cn-7"/>
          <p:cNvGrpSpPr/>
          <p:nvPr/>
        </p:nvGrpSpPr>
        <p:grpSpPr>
          <a:xfrm>
            <a:off x="622300" y="4137284"/>
            <a:ext cx="7270506" cy="625657"/>
            <a:chOff x="820256" y="4943284"/>
            <a:chExt cx="6506468" cy="625657"/>
          </a:xfrm>
        </p:grpSpPr>
        <p:sp>
          <p:nvSpPr>
            <p:cNvPr id="32" name="OfficePLUS.cn-7-1"/>
            <p:cNvSpPr txBox="1"/>
            <p:nvPr/>
          </p:nvSpPr>
          <p:spPr>
            <a:xfrm flipH="1">
              <a:off x="1553936" y="4943284"/>
              <a:ext cx="577278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P5712-Apples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53271" y="4991553"/>
              <a:ext cx="577388" cy="577388"/>
              <a:chOff x="853271" y="2010228"/>
              <a:chExt cx="577388" cy="577388"/>
            </a:xfrm>
          </p:grpSpPr>
          <p:sp>
            <p:nvSpPr>
              <p:cNvPr id="34" name="OfficePLUS.cn-7-2"/>
              <p:cNvSpPr/>
              <p:nvPr/>
            </p:nvSpPr>
            <p:spPr>
              <a:xfrm>
                <a:off x="853271" y="2010228"/>
                <a:ext cx="513242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35" name="OfficePLUS.cn-7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36" name="OfficePLUS.cn-7-4"/>
            <p:cNvSpPr txBox="1"/>
            <p:nvPr/>
          </p:nvSpPr>
          <p:spPr>
            <a:xfrm>
              <a:off x="820256" y="50376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03</a:t>
              </a:r>
            </a:p>
          </p:txBody>
        </p:sp>
      </p:grpSp>
      <p:sp>
        <p:nvSpPr>
          <p:cNvPr id="41" name="OfficePLUS.cn-8"/>
          <p:cNvSpPr txBox="1"/>
          <p:nvPr/>
        </p:nvSpPr>
        <p:spPr>
          <a:xfrm>
            <a:off x="1605872" y="492559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56CFB"/>
                </a:solidFill>
                <a:ea typeface="阿里巴巴普惠体 B" panose="00020600040101010101" pitchFamily="18" charset="-122"/>
                <a:cs typeface="阿里巴巴普惠体 B" panose="00020600040101010101" pitchFamily="18" charset="-122"/>
                <a:sym typeface="+mn-lt"/>
              </a:rPr>
              <a:t>目录</a:t>
            </a:r>
          </a:p>
        </p:txBody>
      </p:sp>
      <p:sp>
        <p:nvSpPr>
          <p:cNvPr id="9" name="OfficePLUS.cn-15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grpSp>
        <p:nvGrpSpPr>
          <p:cNvPr id="59" name="OfficePLUS.cn-5"/>
          <p:cNvGrpSpPr/>
          <p:nvPr/>
        </p:nvGrpSpPr>
        <p:grpSpPr>
          <a:xfrm>
            <a:off x="6890856" y="1633395"/>
            <a:ext cx="4560008" cy="625657"/>
            <a:chOff x="820256" y="2123884"/>
            <a:chExt cx="4560008" cy="625657"/>
          </a:xfrm>
        </p:grpSpPr>
        <p:sp>
          <p:nvSpPr>
            <p:cNvPr id="60" name="OfficePLUS.cn-5-1"/>
            <p:cNvSpPr txBox="1"/>
            <p:nvPr/>
          </p:nvSpPr>
          <p:spPr>
            <a:xfrm flipH="1">
              <a:off x="1553936" y="2123884"/>
              <a:ext cx="382632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P5713-洛谷团队系统</a:t>
              </a: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853271" y="2172153"/>
              <a:ext cx="577388" cy="577388"/>
              <a:chOff x="853271" y="2010228"/>
              <a:chExt cx="577388" cy="577388"/>
            </a:xfrm>
          </p:grpSpPr>
          <p:sp>
            <p:nvSpPr>
              <p:cNvPr id="63" name="OfficePLUS.cn-5-2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64" name="OfficePLUS.cn-5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62" name="OfficePLUS.cn-5-4"/>
            <p:cNvSpPr txBox="1"/>
            <p:nvPr/>
          </p:nvSpPr>
          <p:spPr>
            <a:xfrm>
              <a:off x="820256" y="22182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01</a:t>
              </a:r>
            </a:p>
          </p:txBody>
        </p:sp>
      </p:grpSp>
      <p:grpSp>
        <p:nvGrpSpPr>
          <p:cNvPr id="65" name="OfficePLUS.cn-6"/>
          <p:cNvGrpSpPr/>
          <p:nvPr/>
        </p:nvGrpSpPr>
        <p:grpSpPr>
          <a:xfrm>
            <a:off x="6890856" y="2823036"/>
            <a:ext cx="5521604" cy="625657"/>
            <a:chOff x="820256" y="3533584"/>
            <a:chExt cx="5521604" cy="625657"/>
          </a:xfrm>
        </p:grpSpPr>
        <p:sp>
          <p:nvSpPr>
            <p:cNvPr id="66" name="OfficePLUS.cn-6-1"/>
            <p:cNvSpPr txBox="1"/>
            <p:nvPr/>
          </p:nvSpPr>
          <p:spPr>
            <a:xfrm flipH="1">
              <a:off x="1553935" y="3533584"/>
              <a:ext cx="478792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P5714-肥胖问题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853271" y="3581853"/>
              <a:ext cx="577388" cy="577388"/>
              <a:chOff x="853271" y="2010228"/>
              <a:chExt cx="577388" cy="577388"/>
            </a:xfrm>
          </p:grpSpPr>
          <p:sp>
            <p:nvSpPr>
              <p:cNvPr id="69" name="OfficePLUS.cn-6-2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70" name="OfficePLUS.cn-6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68" name="OfficePLUS.cn-6-4"/>
            <p:cNvSpPr txBox="1"/>
            <p:nvPr/>
          </p:nvSpPr>
          <p:spPr>
            <a:xfrm>
              <a:off x="820256" y="36279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02</a:t>
              </a:r>
            </a:p>
          </p:txBody>
        </p:sp>
      </p:grpSp>
      <p:grpSp>
        <p:nvGrpSpPr>
          <p:cNvPr id="71" name="OfficePLUS.cn-7"/>
          <p:cNvGrpSpPr/>
          <p:nvPr/>
        </p:nvGrpSpPr>
        <p:grpSpPr>
          <a:xfrm>
            <a:off x="6890856" y="4115114"/>
            <a:ext cx="7270506" cy="625657"/>
            <a:chOff x="820256" y="4943284"/>
            <a:chExt cx="6506468" cy="625657"/>
          </a:xfrm>
        </p:grpSpPr>
        <p:sp>
          <p:nvSpPr>
            <p:cNvPr id="72" name="OfficePLUS.cn-7-1"/>
            <p:cNvSpPr txBox="1"/>
            <p:nvPr/>
          </p:nvSpPr>
          <p:spPr>
            <a:xfrm flipH="1">
              <a:off x="1553936" y="4943284"/>
              <a:ext cx="577278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洛谷</a:t>
              </a:r>
              <a:r>
                <a:rPr sz="2400" dirty="0">
                  <a:ea typeface="阿里巴巴普惠体 L" panose="00020600040101010101" pitchFamily="18" charset="-122"/>
                  <a:cs typeface="阿里巴巴普惠体 L" panose="00020600040101010101" pitchFamily="18" charset="-122"/>
                  <a:sym typeface="+mn-lt"/>
                </a:rPr>
                <a:t>P5715-三位数排序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853271" y="4991553"/>
              <a:ext cx="577388" cy="577388"/>
              <a:chOff x="853271" y="2010228"/>
              <a:chExt cx="577388" cy="577388"/>
            </a:xfrm>
          </p:grpSpPr>
          <p:sp>
            <p:nvSpPr>
              <p:cNvPr id="75" name="OfficePLUS.cn-7-2"/>
              <p:cNvSpPr/>
              <p:nvPr/>
            </p:nvSpPr>
            <p:spPr>
              <a:xfrm>
                <a:off x="853271" y="2010228"/>
                <a:ext cx="513242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13500003" rotWithShape="0">
                  <a:srgbClr val="C9D1FE">
                    <a:alpha val="8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  <p:sp>
            <p:nvSpPr>
              <p:cNvPr id="76" name="OfficePLUS.cn-7-3"/>
              <p:cNvSpPr/>
              <p:nvPr/>
            </p:nvSpPr>
            <p:spPr>
              <a:xfrm>
                <a:off x="853271" y="2010228"/>
                <a:ext cx="577388" cy="577388"/>
              </a:xfrm>
              <a:prstGeom prst="roundRect">
                <a:avLst>
                  <a:gd name="adj" fmla="val 24915"/>
                </a:avLst>
              </a:prstGeom>
              <a:solidFill>
                <a:srgbClr val="556CFB"/>
              </a:solidFill>
              <a:ln>
                <a:noFill/>
              </a:ln>
              <a:effectLst>
                <a:outerShdw blurRad="127000" dist="63500" dir="2700001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ym typeface="+mn-lt"/>
                </a:endParaRPr>
              </a:p>
            </p:txBody>
          </p:sp>
        </p:grpSp>
        <p:sp>
          <p:nvSpPr>
            <p:cNvPr id="74" name="OfficePLUS.cn-7-4"/>
            <p:cNvSpPr txBox="1"/>
            <p:nvPr/>
          </p:nvSpPr>
          <p:spPr>
            <a:xfrm>
              <a:off x="820256" y="5037687"/>
              <a:ext cx="662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ea typeface="阿里巴巴普惠体 B" panose="00020600040101010101" pitchFamily="18" charset="-122"/>
                  <a:cs typeface="阿里巴巴普惠体 B" panose="00020600040101010101" pitchFamily="18" charset="-122"/>
                  <a:sym typeface="+mn-lt"/>
                </a:rPr>
                <a:t>03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69430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P5710-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数的性质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93542" y="1181620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717040"/>
            <a:ext cx="7277100" cy="1619250"/>
          </a:xfrm>
          <a:prstGeom prst="rect">
            <a:avLst/>
          </a:prstGeom>
        </p:spPr>
      </p:pic>
      <p:sp>
        <p:nvSpPr>
          <p:cNvPr id="24" name="标注: 线形 23"/>
          <p:cNvSpPr/>
          <p:nvPr/>
        </p:nvSpPr>
        <p:spPr>
          <a:xfrm>
            <a:off x="5323205" y="1970405"/>
            <a:ext cx="2282190" cy="629920"/>
          </a:xfrm>
          <a:prstGeom prst="borderCallout1">
            <a:avLst>
              <a:gd name="adj1" fmla="val 55141"/>
              <a:gd name="adj2" fmla="val -7651"/>
              <a:gd name="adj3" fmla="val 66028"/>
              <a:gd name="adj4" fmla="val -103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可用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分别判断性质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、性质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是否成立</a:t>
            </a:r>
          </a:p>
        </p:txBody>
      </p:sp>
      <p:sp>
        <p:nvSpPr>
          <p:cNvPr id="10" name="OfficePLUS.cn-6"/>
          <p:cNvSpPr/>
          <p:nvPr/>
        </p:nvSpPr>
        <p:spPr>
          <a:xfrm>
            <a:off x="793542" y="3999750"/>
            <a:ext cx="11004758" cy="166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输入输出样例：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ym typeface="+mn-lt"/>
              </a:rPr>
              <a:t> </a:t>
            </a: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75" y="4561205"/>
            <a:ext cx="7343775" cy="847725"/>
          </a:xfrm>
          <a:prstGeom prst="rect">
            <a:avLst/>
          </a:prstGeom>
        </p:spPr>
      </p:pic>
      <p:sp>
        <p:nvSpPr>
          <p:cNvPr id="15" name="标注: 线形 23"/>
          <p:cNvSpPr/>
          <p:nvPr/>
        </p:nvSpPr>
        <p:spPr>
          <a:xfrm>
            <a:off x="5469890" y="3175635"/>
            <a:ext cx="3418205" cy="629920"/>
          </a:xfrm>
          <a:prstGeom prst="borderCallout1">
            <a:avLst>
              <a:gd name="adj1" fmla="val 55141"/>
              <a:gd name="adj2" fmla="val -7651"/>
              <a:gd name="adj3" fmla="val 11088"/>
              <a:gd name="adj4" fmla="val -49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可用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逻辑运算符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判断多个条件是否满足：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&amp;&amp;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并且；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| |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或者；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!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否定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1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19309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69430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P5710-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数的性质</a:t>
            </a: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7" name="OfficePLUS.cn-6"/>
          <p:cNvSpPr/>
          <p:nvPr/>
        </p:nvSpPr>
        <p:spPr>
          <a:xfrm>
            <a:off x="793750" y="3728700"/>
            <a:ext cx="1100475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代码要点：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591435" y="3974465"/>
            <a:ext cx="2041525" cy="1581150"/>
            <a:chOff x="4081" y="6259"/>
            <a:chExt cx="3215" cy="2490"/>
          </a:xfrm>
        </p:grpSpPr>
        <p:sp>
          <p:nvSpPr>
            <p:cNvPr id="25" name="矩形 24"/>
            <p:cNvSpPr/>
            <p:nvPr/>
          </p:nvSpPr>
          <p:spPr>
            <a:xfrm>
              <a:off x="4081" y="6259"/>
              <a:ext cx="3215" cy="2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91433" tIns="45700" rIns="91433" bIns="45700" rtlCol="0" anchor="ctr" anchorCtr="0" forceAA="0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endParaRPr>
            </a:p>
          </p:txBody>
        </p:sp>
        <p:sp>
          <p:nvSpPr>
            <p:cNvPr id="18" name="OfficePLUS.cn-6"/>
            <p:cNvSpPr/>
            <p:nvPr/>
          </p:nvSpPr>
          <p:spPr>
            <a:xfrm>
              <a:off x="4082" y="6415"/>
              <a:ext cx="3214" cy="21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if(</a:t>
              </a:r>
              <a:r>
                <a:rPr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布尔表达式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)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{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    //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为</a:t>
              </a:r>
              <a:r>
                <a:rPr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真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时执行的语句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	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}</a:t>
              </a:r>
            </a:p>
          </p:txBody>
        </p:sp>
      </p:grpSp>
      <p:sp>
        <p:nvSpPr>
          <p:cNvPr id="20" name="OfficePLUS.cn-6"/>
          <p:cNvSpPr/>
          <p:nvPr/>
        </p:nvSpPr>
        <p:spPr>
          <a:xfrm>
            <a:off x="1191895" y="5881370"/>
            <a:ext cx="3297555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2. 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逻辑运算符：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&amp;&amp;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并且；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||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或者；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!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否定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76300" y="1589518"/>
          <a:ext cx="8447405" cy="213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5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8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文字描述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c++</a:t>
                      </a:r>
                      <a:r>
                        <a:rPr lang="zh-CN" altLang="en-US" dirty="0"/>
                        <a:t>语言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小A 喜欢这两个性质同时成立的数字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a&amp;&amp;b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Uim 喜欢这至少符合其中一种性质的数字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a||b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八尾勇喜欢刚好有符合其中一个性质的数字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!a&amp;&amp;b||a&amp;&amp;!b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正妹喜欢不符合这两个性质的数字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!a&amp;&amp;!b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OfficePLUS.cn-6"/>
          <p:cNvSpPr/>
          <p:nvPr/>
        </p:nvSpPr>
        <p:spPr>
          <a:xfrm>
            <a:off x="793542" y="1021109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解题思路：</a:t>
            </a:r>
            <a:endParaRPr lang="en-US" altLang="zh-CN" b="1" dirty="0">
              <a:solidFill>
                <a:srgbClr val="556CFB"/>
              </a:soli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24" name="OfficePLUS.cn-6"/>
          <p:cNvSpPr/>
          <p:nvPr/>
        </p:nvSpPr>
        <p:spPr>
          <a:xfrm>
            <a:off x="1191895" y="4235450"/>
            <a:ext cx="1330960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1.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if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条件语句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4732655" y="3798570"/>
            <a:ext cx="2202180" cy="2795270"/>
            <a:chOff x="7453" y="5982"/>
            <a:chExt cx="3468" cy="4402"/>
          </a:xfrm>
        </p:grpSpPr>
        <p:sp>
          <p:nvSpPr>
            <p:cNvPr id="26" name="矩形 25"/>
            <p:cNvSpPr/>
            <p:nvPr/>
          </p:nvSpPr>
          <p:spPr>
            <a:xfrm>
              <a:off x="7453" y="5982"/>
              <a:ext cx="3469" cy="4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91433" tIns="45700" rIns="91433" bIns="45700" rtlCol="0" anchor="ctr" anchorCtr="0" forceAA="0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endParaRPr>
            </a:p>
          </p:txBody>
        </p:sp>
        <p:sp>
          <p:nvSpPr>
            <p:cNvPr id="21" name="OfficePLUS.cn-6"/>
            <p:cNvSpPr/>
            <p:nvPr/>
          </p:nvSpPr>
          <p:spPr>
            <a:xfrm>
              <a:off x="7577" y="6076"/>
              <a:ext cx="3345" cy="4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if(</a:t>
              </a:r>
              <a:r>
                <a:rPr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布尔表达式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)         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{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    //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为</a:t>
              </a:r>
              <a:r>
                <a:rPr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真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时执行的语句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	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}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else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{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    //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为</a:t>
              </a:r>
              <a:r>
                <a:rPr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假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时执行的语句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6333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P5711-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闰年判断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93542" y="1342275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934845"/>
            <a:ext cx="6286500" cy="342900"/>
          </a:xfrm>
          <a:prstGeom prst="rect">
            <a:avLst/>
          </a:prstGeom>
        </p:spPr>
      </p:pic>
      <p:sp>
        <p:nvSpPr>
          <p:cNvPr id="10" name="OfficePLUS.cn-6"/>
          <p:cNvSpPr/>
          <p:nvPr/>
        </p:nvSpPr>
        <p:spPr>
          <a:xfrm>
            <a:off x="763697" y="2277630"/>
            <a:ext cx="1100475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输入输出样例：</a:t>
            </a:r>
            <a:r>
              <a:rPr lang="en-US" altLang="zh-CN" sz="1400" dirty="0">
                <a:sym typeface="+mn-lt"/>
              </a:rPr>
              <a:t> </a:t>
            </a: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860675"/>
            <a:ext cx="7277100" cy="3390900"/>
          </a:xfrm>
          <a:prstGeom prst="rect">
            <a:avLst/>
          </a:prstGeom>
        </p:spPr>
      </p:pic>
      <p:sp>
        <p:nvSpPr>
          <p:cNvPr id="24" name="标注: 线形 23"/>
          <p:cNvSpPr/>
          <p:nvPr/>
        </p:nvSpPr>
        <p:spPr>
          <a:xfrm>
            <a:off x="4462780" y="1095375"/>
            <a:ext cx="2282190" cy="629920"/>
          </a:xfrm>
          <a:prstGeom prst="borderCallout1">
            <a:avLst>
              <a:gd name="adj1" fmla="val 64616"/>
              <a:gd name="adj2" fmla="val -6761"/>
              <a:gd name="adj3" fmla="val 139717"/>
              <a:gd name="adj4" fmla="val -33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条件语句进行判断即可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19309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6333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P5711-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闰年判断</a:t>
            </a: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7" name="OfficePLUS.cn-6"/>
          <p:cNvSpPr/>
          <p:nvPr/>
        </p:nvSpPr>
        <p:spPr>
          <a:xfrm>
            <a:off x="895350" y="3041630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代码要点：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OfficePLUS.cn-6"/>
          <p:cNvSpPr/>
          <p:nvPr/>
        </p:nvSpPr>
        <p:spPr>
          <a:xfrm>
            <a:off x="714167" y="1325274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解题思路：</a:t>
            </a:r>
            <a:endParaRPr lang="en-US" altLang="zh-CN" b="1" dirty="0">
              <a:solidFill>
                <a:srgbClr val="556CFB"/>
              </a:soli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OfficePLUS.cn-6"/>
          <p:cNvSpPr/>
          <p:nvPr/>
        </p:nvSpPr>
        <p:spPr>
          <a:xfrm>
            <a:off x="895350" y="1889760"/>
            <a:ext cx="560006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判断任意年份是否为闰年，需要满足以下条件中的任意一个：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① 该年份能被 4 整除同时不能被 100 整除；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② 该年份能被400整除。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2496820" y="3578860"/>
            <a:ext cx="2041525" cy="1581150"/>
            <a:chOff x="3932" y="5636"/>
            <a:chExt cx="3215" cy="2490"/>
          </a:xfrm>
        </p:grpSpPr>
        <p:sp>
          <p:nvSpPr>
            <p:cNvPr id="25" name="矩形 24"/>
            <p:cNvSpPr/>
            <p:nvPr/>
          </p:nvSpPr>
          <p:spPr>
            <a:xfrm>
              <a:off x="3932" y="5636"/>
              <a:ext cx="3215" cy="24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91433" tIns="45700" rIns="91433" bIns="45700" rtlCol="0" anchor="ctr" anchorCtr="0" forceAA="0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endParaRPr>
            </a:p>
          </p:txBody>
        </p:sp>
        <p:sp>
          <p:nvSpPr>
            <p:cNvPr id="15" name="OfficePLUS.cn-6"/>
            <p:cNvSpPr/>
            <p:nvPr/>
          </p:nvSpPr>
          <p:spPr>
            <a:xfrm>
              <a:off x="3933" y="5792"/>
              <a:ext cx="3214" cy="21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if(</a:t>
              </a:r>
              <a:r>
                <a:rPr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布尔表达式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)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{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    //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为</a:t>
              </a:r>
              <a:r>
                <a:rPr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真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时执行的语句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	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}</a:t>
              </a:r>
            </a:p>
          </p:txBody>
        </p:sp>
      </p:grpSp>
      <p:sp>
        <p:nvSpPr>
          <p:cNvPr id="28" name="OfficePLUS.cn-6"/>
          <p:cNvSpPr/>
          <p:nvPr/>
        </p:nvSpPr>
        <p:spPr>
          <a:xfrm>
            <a:off x="1092200" y="3578860"/>
            <a:ext cx="1330960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if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条件语句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4994910" y="3502025"/>
            <a:ext cx="2202180" cy="2795270"/>
            <a:chOff x="7453" y="5982"/>
            <a:chExt cx="3468" cy="4402"/>
          </a:xfrm>
        </p:grpSpPr>
        <p:sp>
          <p:nvSpPr>
            <p:cNvPr id="23" name="矩形 22"/>
            <p:cNvSpPr/>
            <p:nvPr/>
          </p:nvSpPr>
          <p:spPr>
            <a:xfrm>
              <a:off x="7453" y="5982"/>
              <a:ext cx="3469" cy="4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91433" tIns="45700" rIns="91433" bIns="45700" rtlCol="0" anchor="ctr" anchorCtr="0" forceAA="0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endParaRPr>
            </a:p>
          </p:txBody>
        </p:sp>
        <p:sp>
          <p:nvSpPr>
            <p:cNvPr id="24" name="OfficePLUS.cn-6"/>
            <p:cNvSpPr/>
            <p:nvPr/>
          </p:nvSpPr>
          <p:spPr>
            <a:xfrm>
              <a:off x="7577" y="6076"/>
              <a:ext cx="3345" cy="4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if(</a:t>
              </a:r>
              <a:r>
                <a:rPr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布尔表达式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)         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{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    //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为</a:t>
              </a:r>
              <a:r>
                <a:rPr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真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时执行的语句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	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}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else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{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    //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为</a:t>
              </a:r>
              <a:r>
                <a:rPr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假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时执行的语句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23691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P5712-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Apples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93542" y="1342275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21" name="OfficePLUS.cn-6"/>
          <p:cNvSpPr/>
          <p:nvPr/>
        </p:nvSpPr>
        <p:spPr>
          <a:xfrm>
            <a:off x="724327" y="4987954"/>
            <a:ext cx="1100475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要点：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858010"/>
            <a:ext cx="7229475" cy="847725"/>
          </a:xfrm>
          <a:prstGeom prst="rect">
            <a:avLst/>
          </a:prstGeom>
        </p:spPr>
      </p:pic>
      <p:sp>
        <p:nvSpPr>
          <p:cNvPr id="10" name="OfficePLUS.cn-6"/>
          <p:cNvSpPr/>
          <p:nvPr/>
        </p:nvSpPr>
        <p:spPr>
          <a:xfrm>
            <a:off x="724327" y="2705620"/>
            <a:ext cx="1100475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输入输出样例：</a:t>
            </a:r>
            <a:r>
              <a:rPr lang="en-US" altLang="zh-CN" sz="1400" dirty="0">
                <a:sym typeface="+mn-lt"/>
              </a:rPr>
              <a:t> </a:t>
            </a: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" y="3291205"/>
            <a:ext cx="7296150" cy="1600200"/>
          </a:xfrm>
          <a:prstGeom prst="rect">
            <a:avLst/>
          </a:prstGeom>
        </p:spPr>
      </p:pic>
      <p:sp>
        <p:nvSpPr>
          <p:cNvPr id="18" name="OfficePLUS.cn-6"/>
          <p:cNvSpPr/>
          <p:nvPr/>
        </p:nvSpPr>
        <p:spPr>
          <a:xfrm>
            <a:off x="793950" y="5494673"/>
            <a:ext cx="330698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1.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if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条件语句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2.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注意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输出格式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22860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32656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P5713-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基本</a:t>
            </a: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if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的掌握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93542" y="1342275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题目描述：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19209"/>
          <a:stretch>
            <a:fillRect/>
          </a:stretch>
        </p:blipFill>
        <p:spPr>
          <a:xfrm>
            <a:off x="860233" y="1840986"/>
            <a:ext cx="7438095" cy="1169551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857250" y="3865358"/>
          <a:ext cx="685744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8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本地配置花费的总时间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团队上传私有题目的时间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178" t="-110000" r="-100710" b="-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100178" t="-110000" r="-710" b="-3333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标注: 线形 19"/>
          <p:cNvSpPr/>
          <p:nvPr/>
        </p:nvSpPr>
        <p:spPr>
          <a:xfrm>
            <a:off x="4467182" y="4839977"/>
            <a:ext cx="1747187" cy="353459"/>
          </a:xfrm>
          <a:prstGeom prst="borderCallout1">
            <a:avLst>
              <a:gd name="adj1" fmla="val 18750"/>
              <a:gd name="adj2" fmla="val -8333"/>
              <a:gd name="adj3" fmla="val -64166"/>
              <a:gd name="adj4" fmla="val -61038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比较哪个比较小？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OfficePLUS.cn-6"/>
          <p:cNvSpPr/>
          <p:nvPr/>
        </p:nvSpPr>
        <p:spPr>
          <a:xfrm>
            <a:off x="793542" y="3336319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cs typeface="Arial" panose="020B0604020202020204" pitchFamily="34" charset="0"/>
                <a:sym typeface="+mn-lt"/>
              </a:rPr>
              <a:t>解题思路：</a:t>
            </a:r>
            <a:endParaRPr lang="en-US" altLang="zh-CN" b="1" dirty="0">
              <a:solidFill>
                <a:srgbClr val="556CFB"/>
              </a:solidFill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.cn-1"/>
          <p:cNvGrpSpPr/>
          <p:nvPr/>
        </p:nvGrpSpPr>
        <p:grpSpPr>
          <a:xfrm>
            <a:off x="247650" y="193090"/>
            <a:ext cx="11696700" cy="6400800"/>
            <a:chOff x="247650" y="228600"/>
            <a:chExt cx="11696700" cy="6400800"/>
          </a:xfrm>
        </p:grpSpPr>
        <p:sp>
          <p:nvSpPr>
            <p:cNvPr id="3" name="OfficePLUS.cn-1-1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13500003" rotWithShape="0">
                <a:srgbClr val="FFFFFF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4" name="OfficePLUS.cn-1-2"/>
            <p:cNvSpPr/>
            <p:nvPr/>
          </p:nvSpPr>
          <p:spPr>
            <a:xfrm>
              <a:off x="247650" y="228600"/>
              <a:ext cx="11696700" cy="6400800"/>
            </a:xfrm>
            <a:prstGeom prst="roundRect">
              <a:avLst>
                <a:gd name="adj" fmla="val 3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63500" dir="2700001" rotWithShape="0">
                <a:srgbClr val="D4D4D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</p:grpSp>
      <p:sp>
        <p:nvSpPr>
          <p:cNvPr id="5" name="OfficePLUS.cn-2"/>
          <p:cNvSpPr/>
          <p:nvPr/>
        </p:nvSpPr>
        <p:spPr>
          <a:xfrm>
            <a:off x="622300" y="596900"/>
            <a:ext cx="838200" cy="1016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6" name="OfficePLUS.cn-3"/>
          <p:cNvSpPr/>
          <p:nvPr/>
        </p:nvSpPr>
        <p:spPr>
          <a:xfrm>
            <a:off x="622300" y="787400"/>
            <a:ext cx="469900" cy="88900"/>
          </a:xfrm>
          <a:prstGeom prst="roundRect">
            <a:avLst/>
          </a:pr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1" name="OfficePLUS.cn-5"/>
          <p:cNvSpPr txBox="1">
            <a:spLocks noChangeArrowheads="1"/>
          </p:cNvSpPr>
          <p:nvPr/>
        </p:nvSpPr>
        <p:spPr bwMode="auto">
          <a:xfrm>
            <a:off x="1557022" y="499156"/>
            <a:ext cx="32359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P5713-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基本</a:t>
            </a:r>
            <a:r>
              <a:rPr lang="en-US" altLang="zh-CN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if</a:t>
            </a:r>
            <a:r>
              <a:rPr lang="zh-CN" altLang="en-US" sz="2800" b="1" dirty="0">
                <a:solidFill>
                  <a:srgbClr val="556CFB"/>
                </a:solidFill>
                <a:latin typeface="+mn-lt"/>
                <a:ea typeface="+mj-ea"/>
                <a:sym typeface="+mn-lt"/>
              </a:rPr>
              <a:t>的掌握</a:t>
            </a:r>
          </a:p>
        </p:txBody>
      </p:sp>
      <p:sp>
        <p:nvSpPr>
          <p:cNvPr id="13" name="OfficePLUS.cn-6"/>
          <p:cNvSpPr/>
          <p:nvPr/>
        </p:nvSpPr>
        <p:spPr>
          <a:xfrm>
            <a:off x="793542" y="1342275"/>
            <a:ext cx="11004758" cy="162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输入输出样例：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ym typeface="+mn-lt"/>
              </a:rPr>
              <a:t> </a:t>
            </a: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  <a:sym typeface="+mn-lt"/>
            </a:endParaRPr>
          </a:p>
        </p:txBody>
      </p:sp>
      <p:sp>
        <p:nvSpPr>
          <p:cNvPr id="8" name="OfficePLUS.cn-9"/>
          <p:cNvSpPr/>
          <p:nvPr/>
        </p:nvSpPr>
        <p:spPr>
          <a:xfrm>
            <a:off x="11417300" y="6121400"/>
            <a:ext cx="381000" cy="381000"/>
          </a:xfrm>
          <a:custGeom>
            <a:avLst/>
            <a:gdLst>
              <a:gd name="T0" fmla="*/ 10427 w 12800"/>
              <a:gd name="T1" fmla="*/ 1426 h 12800"/>
              <a:gd name="T2" fmla="*/ 2373 w 12800"/>
              <a:gd name="T3" fmla="*/ 1426 h 12800"/>
              <a:gd name="T4" fmla="*/ 0 w 12800"/>
              <a:gd name="T5" fmla="*/ 6400 h 12800"/>
              <a:gd name="T6" fmla="*/ 2373 w 12800"/>
              <a:gd name="T7" fmla="*/ 11374 h 12800"/>
              <a:gd name="T8" fmla="*/ 10427 w 12800"/>
              <a:gd name="T9" fmla="*/ 11374 h 12800"/>
              <a:gd name="T10" fmla="*/ 12800 w 12800"/>
              <a:gd name="T11" fmla="*/ 6400 h 12800"/>
              <a:gd name="T12" fmla="*/ 4174 w 12800"/>
              <a:gd name="T13" fmla="*/ 1206 h 12800"/>
              <a:gd name="T14" fmla="*/ 2942 w 12800"/>
              <a:gd name="T15" fmla="*/ 1931 h 12800"/>
              <a:gd name="T16" fmla="*/ 2373 w 12800"/>
              <a:gd name="T17" fmla="*/ 2437 h 12800"/>
              <a:gd name="T18" fmla="*/ 2596 w 12800"/>
              <a:gd name="T19" fmla="*/ 6028 h 12800"/>
              <a:gd name="T20" fmla="*/ 1194 w 12800"/>
              <a:gd name="T21" fmla="*/ 4201 h 12800"/>
              <a:gd name="T22" fmla="*/ 2373 w 12800"/>
              <a:gd name="T23" fmla="*/ 10363 h 12800"/>
              <a:gd name="T24" fmla="*/ 762 w 12800"/>
              <a:gd name="T25" fmla="*/ 6772 h 12800"/>
              <a:gd name="T26" fmla="*/ 3174 w 12800"/>
              <a:gd name="T27" fmla="*/ 9809 h 12800"/>
              <a:gd name="T28" fmla="*/ 2942 w 12800"/>
              <a:gd name="T29" fmla="*/ 10869 h 12800"/>
              <a:gd name="T30" fmla="*/ 4174 w 12800"/>
              <a:gd name="T31" fmla="*/ 11594 h 12800"/>
              <a:gd name="T32" fmla="*/ 6028 w 12800"/>
              <a:gd name="T33" fmla="*/ 12005 h 12800"/>
              <a:gd name="T34" fmla="*/ 4350 w 12800"/>
              <a:gd name="T35" fmla="*/ 10542 h 12800"/>
              <a:gd name="T36" fmla="*/ 4201 w 12800"/>
              <a:gd name="T37" fmla="*/ 10131 h 12800"/>
              <a:gd name="T38" fmla="*/ 6028 w 12800"/>
              <a:gd name="T39" fmla="*/ 12005 h 12800"/>
              <a:gd name="T40" fmla="*/ 3847 w 12800"/>
              <a:gd name="T41" fmla="*/ 9467 h 12800"/>
              <a:gd name="T42" fmla="*/ 3346 w 12800"/>
              <a:gd name="T43" fmla="*/ 6772 h 12800"/>
              <a:gd name="T44" fmla="*/ 6028 w 12800"/>
              <a:gd name="T45" fmla="*/ 8948 h 12800"/>
              <a:gd name="T46" fmla="*/ 3346 w 12800"/>
              <a:gd name="T47" fmla="*/ 6028 h 12800"/>
              <a:gd name="T48" fmla="*/ 3847 w 12800"/>
              <a:gd name="T49" fmla="*/ 3333 h 12800"/>
              <a:gd name="T50" fmla="*/ 6028 w 12800"/>
              <a:gd name="T51" fmla="*/ 6028 h 12800"/>
              <a:gd name="T52" fmla="*/ 4201 w 12800"/>
              <a:gd name="T53" fmla="*/ 2669 h 12800"/>
              <a:gd name="T54" fmla="*/ 4350 w 12800"/>
              <a:gd name="T55" fmla="*/ 2258 h 12800"/>
              <a:gd name="T56" fmla="*/ 6028 w 12800"/>
              <a:gd name="T57" fmla="*/ 795 h 12800"/>
              <a:gd name="T58" fmla="*/ 11606 w 12800"/>
              <a:gd name="T59" fmla="*/ 4201 h 12800"/>
              <a:gd name="T60" fmla="*/ 10204 w 12800"/>
              <a:gd name="T61" fmla="*/ 6028 h 12800"/>
              <a:gd name="T62" fmla="*/ 10427 w 12800"/>
              <a:gd name="T63" fmla="*/ 2437 h 12800"/>
              <a:gd name="T64" fmla="*/ 9858 w 12800"/>
              <a:gd name="T65" fmla="*/ 1931 h 12800"/>
              <a:gd name="T66" fmla="*/ 8626 w 12800"/>
              <a:gd name="T67" fmla="*/ 1206 h 12800"/>
              <a:gd name="T68" fmla="*/ 6772 w 12800"/>
              <a:gd name="T69" fmla="*/ 795 h 12800"/>
              <a:gd name="T70" fmla="*/ 8450 w 12800"/>
              <a:gd name="T71" fmla="*/ 2258 h 12800"/>
              <a:gd name="T72" fmla="*/ 8599 w 12800"/>
              <a:gd name="T73" fmla="*/ 2669 h 12800"/>
              <a:gd name="T74" fmla="*/ 6772 w 12800"/>
              <a:gd name="T75" fmla="*/ 795 h 12800"/>
              <a:gd name="T76" fmla="*/ 8953 w 12800"/>
              <a:gd name="T77" fmla="*/ 3333 h 12800"/>
              <a:gd name="T78" fmla="*/ 9454 w 12800"/>
              <a:gd name="T79" fmla="*/ 6028 h 12800"/>
              <a:gd name="T80" fmla="*/ 6772 w 12800"/>
              <a:gd name="T81" fmla="*/ 3852 h 12800"/>
              <a:gd name="T82" fmla="*/ 9454 w 12800"/>
              <a:gd name="T83" fmla="*/ 6772 h 12800"/>
              <a:gd name="T84" fmla="*/ 8953 w 12800"/>
              <a:gd name="T85" fmla="*/ 9467 h 12800"/>
              <a:gd name="T86" fmla="*/ 6772 w 12800"/>
              <a:gd name="T87" fmla="*/ 6772 h 12800"/>
              <a:gd name="T88" fmla="*/ 6772 w 12800"/>
              <a:gd name="T89" fmla="*/ 12005 h 12800"/>
              <a:gd name="T90" fmla="*/ 8599 w 12800"/>
              <a:gd name="T91" fmla="*/ 10131 h 12800"/>
              <a:gd name="T92" fmla="*/ 8450 w 12800"/>
              <a:gd name="T93" fmla="*/ 10542 h 12800"/>
              <a:gd name="T94" fmla="*/ 8626 w 12800"/>
              <a:gd name="T95" fmla="*/ 11594 h 12800"/>
              <a:gd name="T96" fmla="*/ 9858 w 12800"/>
              <a:gd name="T97" fmla="*/ 10869 h 12800"/>
              <a:gd name="T98" fmla="*/ 11606 w 12800"/>
              <a:gd name="T99" fmla="*/ 8599 h 12800"/>
              <a:gd name="T100" fmla="*/ 9626 w 12800"/>
              <a:gd name="T101" fmla="*/ 9809 h 12800"/>
              <a:gd name="T102" fmla="*/ 12038 w 12800"/>
              <a:gd name="T103" fmla="*/ 677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00" h="12800">
                <a:moveTo>
                  <a:pt x="10981" y="1931"/>
                </a:moveTo>
                <a:cubicBezTo>
                  <a:pt x="10807" y="1752"/>
                  <a:pt x="10621" y="1583"/>
                  <a:pt x="10427" y="1426"/>
                </a:cubicBezTo>
                <a:cubicBezTo>
                  <a:pt x="9327" y="534"/>
                  <a:pt x="7926" y="0"/>
                  <a:pt x="6400" y="0"/>
                </a:cubicBezTo>
                <a:cubicBezTo>
                  <a:pt x="4874" y="0"/>
                  <a:pt x="3473" y="534"/>
                  <a:pt x="2373" y="1426"/>
                </a:cubicBezTo>
                <a:cubicBezTo>
                  <a:pt x="2179" y="1583"/>
                  <a:pt x="1993" y="1752"/>
                  <a:pt x="1819" y="1931"/>
                </a:cubicBezTo>
                <a:cubicBezTo>
                  <a:pt x="693" y="3085"/>
                  <a:pt x="0" y="4661"/>
                  <a:pt x="0" y="6400"/>
                </a:cubicBezTo>
                <a:cubicBezTo>
                  <a:pt x="0" y="8139"/>
                  <a:pt x="693" y="9715"/>
                  <a:pt x="1819" y="10869"/>
                </a:cubicBezTo>
                <a:cubicBezTo>
                  <a:pt x="1993" y="11048"/>
                  <a:pt x="2179" y="11217"/>
                  <a:pt x="2373" y="11374"/>
                </a:cubicBezTo>
                <a:cubicBezTo>
                  <a:pt x="3473" y="12266"/>
                  <a:pt x="4874" y="12800"/>
                  <a:pt x="6400" y="12800"/>
                </a:cubicBezTo>
                <a:cubicBezTo>
                  <a:pt x="7926" y="12800"/>
                  <a:pt x="9327" y="12266"/>
                  <a:pt x="10427" y="11374"/>
                </a:cubicBezTo>
                <a:cubicBezTo>
                  <a:pt x="10621" y="11217"/>
                  <a:pt x="10807" y="11048"/>
                  <a:pt x="10981" y="10869"/>
                </a:cubicBezTo>
                <a:cubicBezTo>
                  <a:pt x="12107" y="9715"/>
                  <a:pt x="12800" y="8139"/>
                  <a:pt x="12800" y="6400"/>
                </a:cubicBezTo>
                <a:cubicBezTo>
                  <a:pt x="12800" y="4661"/>
                  <a:pt x="12107" y="3085"/>
                  <a:pt x="10981" y="1931"/>
                </a:cubicBezTo>
                <a:close/>
                <a:moveTo>
                  <a:pt x="4174" y="1206"/>
                </a:moveTo>
                <a:cubicBezTo>
                  <a:pt x="3914" y="1520"/>
                  <a:pt x="3680" y="1887"/>
                  <a:pt x="3475" y="2298"/>
                </a:cubicBezTo>
                <a:cubicBezTo>
                  <a:pt x="3290" y="2186"/>
                  <a:pt x="3112" y="2064"/>
                  <a:pt x="2942" y="1931"/>
                </a:cubicBezTo>
                <a:cubicBezTo>
                  <a:pt x="3319" y="1638"/>
                  <a:pt x="3732" y="1395"/>
                  <a:pt x="4174" y="1206"/>
                </a:cubicBezTo>
                <a:close/>
                <a:moveTo>
                  <a:pt x="2373" y="2437"/>
                </a:moveTo>
                <a:cubicBezTo>
                  <a:pt x="2626" y="2642"/>
                  <a:pt x="2894" y="2827"/>
                  <a:pt x="3174" y="2991"/>
                </a:cubicBezTo>
                <a:cubicBezTo>
                  <a:pt x="2841" y="3880"/>
                  <a:pt x="2634" y="4916"/>
                  <a:pt x="2596" y="6028"/>
                </a:cubicBezTo>
                <a:lnTo>
                  <a:pt x="762" y="6028"/>
                </a:lnTo>
                <a:cubicBezTo>
                  <a:pt x="803" y="5396"/>
                  <a:pt x="947" y="4783"/>
                  <a:pt x="1194" y="4201"/>
                </a:cubicBezTo>
                <a:cubicBezTo>
                  <a:pt x="1472" y="3542"/>
                  <a:pt x="1869" y="2949"/>
                  <a:pt x="2373" y="2437"/>
                </a:cubicBezTo>
                <a:close/>
                <a:moveTo>
                  <a:pt x="2373" y="10363"/>
                </a:moveTo>
                <a:cubicBezTo>
                  <a:pt x="1869" y="9851"/>
                  <a:pt x="1472" y="9258"/>
                  <a:pt x="1194" y="8599"/>
                </a:cubicBezTo>
                <a:cubicBezTo>
                  <a:pt x="947" y="8017"/>
                  <a:pt x="803" y="7404"/>
                  <a:pt x="762" y="6772"/>
                </a:cubicBezTo>
                <a:lnTo>
                  <a:pt x="2596" y="6772"/>
                </a:lnTo>
                <a:cubicBezTo>
                  <a:pt x="2634" y="7884"/>
                  <a:pt x="2841" y="8920"/>
                  <a:pt x="3174" y="9809"/>
                </a:cubicBezTo>
                <a:cubicBezTo>
                  <a:pt x="2894" y="9973"/>
                  <a:pt x="2626" y="10158"/>
                  <a:pt x="2373" y="10363"/>
                </a:cubicBezTo>
                <a:close/>
                <a:moveTo>
                  <a:pt x="2942" y="10869"/>
                </a:moveTo>
                <a:cubicBezTo>
                  <a:pt x="3112" y="10736"/>
                  <a:pt x="3290" y="10614"/>
                  <a:pt x="3475" y="10502"/>
                </a:cubicBezTo>
                <a:cubicBezTo>
                  <a:pt x="3680" y="10913"/>
                  <a:pt x="3914" y="11280"/>
                  <a:pt x="4174" y="11594"/>
                </a:cubicBezTo>
                <a:cubicBezTo>
                  <a:pt x="3732" y="11405"/>
                  <a:pt x="3319" y="11162"/>
                  <a:pt x="2942" y="10869"/>
                </a:cubicBezTo>
                <a:close/>
                <a:moveTo>
                  <a:pt x="6028" y="12005"/>
                </a:moveTo>
                <a:cubicBezTo>
                  <a:pt x="5799" y="11949"/>
                  <a:pt x="5572" y="11843"/>
                  <a:pt x="5351" y="11686"/>
                </a:cubicBezTo>
                <a:cubicBezTo>
                  <a:pt x="4988" y="11428"/>
                  <a:pt x="4642" y="11032"/>
                  <a:pt x="4350" y="10542"/>
                </a:cubicBezTo>
                <a:cubicBezTo>
                  <a:pt x="4277" y="10419"/>
                  <a:pt x="4207" y="10290"/>
                  <a:pt x="4141" y="10157"/>
                </a:cubicBezTo>
                <a:cubicBezTo>
                  <a:pt x="4161" y="10148"/>
                  <a:pt x="4181" y="10140"/>
                  <a:pt x="4201" y="10131"/>
                </a:cubicBezTo>
                <a:cubicBezTo>
                  <a:pt x="4783" y="9885"/>
                  <a:pt x="5396" y="9740"/>
                  <a:pt x="6028" y="9700"/>
                </a:cubicBezTo>
                <a:lnTo>
                  <a:pt x="6028" y="12005"/>
                </a:lnTo>
                <a:close/>
                <a:moveTo>
                  <a:pt x="6028" y="8948"/>
                </a:moveTo>
                <a:cubicBezTo>
                  <a:pt x="5257" y="8993"/>
                  <a:pt x="4522" y="9173"/>
                  <a:pt x="3847" y="9467"/>
                </a:cubicBezTo>
                <a:cubicBezTo>
                  <a:pt x="3760" y="9225"/>
                  <a:pt x="3683" y="8972"/>
                  <a:pt x="3616" y="8708"/>
                </a:cubicBezTo>
                <a:cubicBezTo>
                  <a:pt x="3461" y="8092"/>
                  <a:pt x="3371" y="7442"/>
                  <a:pt x="3346" y="6772"/>
                </a:cubicBezTo>
                <a:lnTo>
                  <a:pt x="6028" y="6772"/>
                </a:lnTo>
                <a:lnTo>
                  <a:pt x="6028" y="8948"/>
                </a:lnTo>
                <a:close/>
                <a:moveTo>
                  <a:pt x="6028" y="6028"/>
                </a:moveTo>
                <a:lnTo>
                  <a:pt x="3346" y="6028"/>
                </a:lnTo>
                <a:cubicBezTo>
                  <a:pt x="3371" y="5358"/>
                  <a:pt x="3461" y="4708"/>
                  <a:pt x="3616" y="4092"/>
                </a:cubicBezTo>
                <a:cubicBezTo>
                  <a:pt x="3683" y="3828"/>
                  <a:pt x="3760" y="3575"/>
                  <a:pt x="3847" y="3333"/>
                </a:cubicBezTo>
                <a:cubicBezTo>
                  <a:pt x="4522" y="3627"/>
                  <a:pt x="5257" y="3807"/>
                  <a:pt x="6028" y="3852"/>
                </a:cubicBezTo>
                <a:lnTo>
                  <a:pt x="6028" y="6028"/>
                </a:lnTo>
                <a:close/>
                <a:moveTo>
                  <a:pt x="6028" y="3100"/>
                </a:moveTo>
                <a:cubicBezTo>
                  <a:pt x="5396" y="3060"/>
                  <a:pt x="4783" y="2915"/>
                  <a:pt x="4201" y="2669"/>
                </a:cubicBezTo>
                <a:cubicBezTo>
                  <a:pt x="4181" y="2660"/>
                  <a:pt x="4161" y="2652"/>
                  <a:pt x="4141" y="2643"/>
                </a:cubicBezTo>
                <a:cubicBezTo>
                  <a:pt x="4207" y="2510"/>
                  <a:pt x="4277" y="2381"/>
                  <a:pt x="4350" y="2258"/>
                </a:cubicBezTo>
                <a:cubicBezTo>
                  <a:pt x="4642" y="1768"/>
                  <a:pt x="4988" y="1372"/>
                  <a:pt x="5351" y="1114"/>
                </a:cubicBezTo>
                <a:cubicBezTo>
                  <a:pt x="5572" y="957"/>
                  <a:pt x="5799" y="851"/>
                  <a:pt x="6028" y="795"/>
                </a:cubicBezTo>
                <a:lnTo>
                  <a:pt x="6028" y="3100"/>
                </a:lnTo>
                <a:close/>
                <a:moveTo>
                  <a:pt x="11606" y="4201"/>
                </a:moveTo>
                <a:cubicBezTo>
                  <a:pt x="11853" y="4783"/>
                  <a:pt x="11997" y="5396"/>
                  <a:pt x="12038" y="6028"/>
                </a:cubicBezTo>
                <a:lnTo>
                  <a:pt x="10204" y="6028"/>
                </a:lnTo>
                <a:cubicBezTo>
                  <a:pt x="10166" y="4916"/>
                  <a:pt x="9959" y="3880"/>
                  <a:pt x="9626" y="2991"/>
                </a:cubicBezTo>
                <a:cubicBezTo>
                  <a:pt x="9906" y="2827"/>
                  <a:pt x="10174" y="2642"/>
                  <a:pt x="10427" y="2437"/>
                </a:cubicBezTo>
                <a:cubicBezTo>
                  <a:pt x="10931" y="2949"/>
                  <a:pt x="11328" y="3542"/>
                  <a:pt x="11606" y="4201"/>
                </a:cubicBezTo>
                <a:close/>
                <a:moveTo>
                  <a:pt x="9858" y="1931"/>
                </a:moveTo>
                <a:cubicBezTo>
                  <a:pt x="9688" y="2064"/>
                  <a:pt x="9510" y="2186"/>
                  <a:pt x="9325" y="2298"/>
                </a:cubicBezTo>
                <a:cubicBezTo>
                  <a:pt x="9120" y="1887"/>
                  <a:pt x="8886" y="1520"/>
                  <a:pt x="8626" y="1206"/>
                </a:cubicBezTo>
                <a:cubicBezTo>
                  <a:pt x="9068" y="1395"/>
                  <a:pt x="9481" y="1638"/>
                  <a:pt x="9858" y="1931"/>
                </a:cubicBezTo>
                <a:close/>
                <a:moveTo>
                  <a:pt x="6772" y="795"/>
                </a:moveTo>
                <a:cubicBezTo>
                  <a:pt x="7001" y="851"/>
                  <a:pt x="7228" y="957"/>
                  <a:pt x="7449" y="1114"/>
                </a:cubicBezTo>
                <a:cubicBezTo>
                  <a:pt x="7812" y="1372"/>
                  <a:pt x="8158" y="1768"/>
                  <a:pt x="8450" y="2258"/>
                </a:cubicBezTo>
                <a:cubicBezTo>
                  <a:pt x="8523" y="2381"/>
                  <a:pt x="8593" y="2510"/>
                  <a:pt x="8659" y="2643"/>
                </a:cubicBezTo>
                <a:cubicBezTo>
                  <a:pt x="8639" y="2652"/>
                  <a:pt x="8619" y="2660"/>
                  <a:pt x="8599" y="2669"/>
                </a:cubicBezTo>
                <a:cubicBezTo>
                  <a:pt x="8017" y="2915"/>
                  <a:pt x="7404" y="3060"/>
                  <a:pt x="6772" y="3100"/>
                </a:cubicBezTo>
                <a:lnTo>
                  <a:pt x="6772" y="795"/>
                </a:lnTo>
                <a:close/>
                <a:moveTo>
                  <a:pt x="6772" y="3852"/>
                </a:moveTo>
                <a:cubicBezTo>
                  <a:pt x="7543" y="3807"/>
                  <a:pt x="8278" y="3627"/>
                  <a:pt x="8953" y="3333"/>
                </a:cubicBezTo>
                <a:cubicBezTo>
                  <a:pt x="9040" y="3575"/>
                  <a:pt x="9117" y="3828"/>
                  <a:pt x="9184" y="4092"/>
                </a:cubicBezTo>
                <a:cubicBezTo>
                  <a:pt x="9339" y="4708"/>
                  <a:pt x="9429" y="5358"/>
                  <a:pt x="9454" y="6028"/>
                </a:cubicBezTo>
                <a:lnTo>
                  <a:pt x="6772" y="6028"/>
                </a:lnTo>
                <a:lnTo>
                  <a:pt x="6772" y="3852"/>
                </a:lnTo>
                <a:close/>
                <a:moveTo>
                  <a:pt x="6772" y="6772"/>
                </a:moveTo>
                <a:lnTo>
                  <a:pt x="9454" y="6772"/>
                </a:lnTo>
                <a:cubicBezTo>
                  <a:pt x="9429" y="7442"/>
                  <a:pt x="9339" y="8092"/>
                  <a:pt x="9184" y="8708"/>
                </a:cubicBezTo>
                <a:cubicBezTo>
                  <a:pt x="9117" y="8972"/>
                  <a:pt x="9040" y="9225"/>
                  <a:pt x="8953" y="9467"/>
                </a:cubicBezTo>
                <a:cubicBezTo>
                  <a:pt x="8278" y="9173"/>
                  <a:pt x="7543" y="8993"/>
                  <a:pt x="6772" y="8948"/>
                </a:cubicBezTo>
                <a:lnTo>
                  <a:pt x="6772" y="6772"/>
                </a:lnTo>
                <a:close/>
                <a:moveTo>
                  <a:pt x="7449" y="11686"/>
                </a:moveTo>
                <a:cubicBezTo>
                  <a:pt x="7228" y="11843"/>
                  <a:pt x="7001" y="11949"/>
                  <a:pt x="6772" y="12005"/>
                </a:cubicBezTo>
                <a:lnTo>
                  <a:pt x="6772" y="9700"/>
                </a:lnTo>
                <a:cubicBezTo>
                  <a:pt x="7404" y="9740"/>
                  <a:pt x="8017" y="9885"/>
                  <a:pt x="8599" y="10131"/>
                </a:cubicBezTo>
                <a:cubicBezTo>
                  <a:pt x="8619" y="10140"/>
                  <a:pt x="8639" y="10148"/>
                  <a:pt x="8659" y="10157"/>
                </a:cubicBezTo>
                <a:cubicBezTo>
                  <a:pt x="8593" y="10290"/>
                  <a:pt x="8523" y="10419"/>
                  <a:pt x="8450" y="10542"/>
                </a:cubicBezTo>
                <a:cubicBezTo>
                  <a:pt x="8158" y="11032"/>
                  <a:pt x="7812" y="11428"/>
                  <a:pt x="7449" y="11686"/>
                </a:cubicBezTo>
                <a:close/>
                <a:moveTo>
                  <a:pt x="8626" y="11594"/>
                </a:moveTo>
                <a:cubicBezTo>
                  <a:pt x="8886" y="11280"/>
                  <a:pt x="9120" y="10913"/>
                  <a:pt x="9325" y="10502"/>
                </a:cubicBezTo>
                <a:cubicBezTo>
                  <a:pt x="9510" y="10614"/>
                  <a:pt x="9688" y="10736"/>
                  <a:pt x="9858" y="10869"/>
                </a:cubicBezTo>
                <a:cubicBezTo>
                  <a:pt x="9481" y="11162"/>
                  <a:pt x="9068" y="11405"/>
                  <a:pt x="8626" y="11594"/>
                </a:cubicBezTo>
                <a:close/>
                <a:moveTo>
                  <a:pt x="11606" y="8599"/>
                </a:moveTo>
                <a:cubicBezTo>
                  <a:pt x="11328" y="9258"/>
                  <a:pt x="10931" y="9851"/>
                  <a:pt x="10427" y="10363"/>
                </a:cubicBezTo>
                <a:cubicBezTo>
                  <a:pt x="10174" y="10158"/>
                  <a:pt x="9906" y="9973"/>
                  <a:pt x="9626" y="9809"/>
                </a:cubicBezTo>
                <a:cubicBezTo>
                  <a:pt x="9959" y="8920"/>
                  <a:pt x="10166" y="7884"/>
                  <a:pt x="10204" y="6772"/>
                </a:cubicBezTo>
                <a:lnTo>
                  <a:pt x="12038" y="6772"/>
                </a:lnTo>
                <a:cubicBezTo>
                  <a:pt x="11997" y="7404"/>
                  <a:pt x="11853" y="8017"/>
                  <a:pt x="11606" y="8599"/>
                </a:cubicBezTo>
                <a:close/>
              </a:path>
            </a:pathLst>
          </a:custGeom>
          <a:solidFill>
            <a:srgbClr val="556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17" name="OfficePLUS.cn-6"/>
          <p:cNvSpPr/>
          <p:nvPr/>
        </p:nvSpPr>
        <p:spPr>
          <a:xfrm>
            <a:off x="857250" y="3437235"/>
            <a:ext cx="11004758" cy="460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556CFB"/>
                </a:solidFill>
                <a:ea typeface="+mj-ea"/>
                <a:cs typeface="Arial" panose="020B0604020202020204" pitchFamily="34" charset="0"/>
                <a:sym typeface="+mn-lt"/>
              </a:rPr>
              <a:t>代码要点：</a:t>
            </a:r>
            <a:endParaRPr lang="en-US" altLang="zh-CN" b="1" dirty="0">
              <a:solidFill>
                <a:srgbClr val="556CFB"/>
              </a:solidFill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OfficePLUS.cn-6"/>
          <p:cNvSpPr/>
          <p:nvPr/>
        </p:nvSpPr>
        <p:spPr>
          <a:xfrm>
            <a:off x="5518951" y="3689981"/>
            <a:ext cx="3306984" cy="26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if(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布尔表达式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       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//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为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真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时执行的语句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	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}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else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//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为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假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时执行的语句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895449" y="3942645"/>
            <a:ext cx="1767851" cy="32387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33" tIns="45700" rIns="91433" bIns="45700" rtlCol="0" anchor="ctr" anchorCtr="0">
            <a:no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i</a:t>
            </a:r>
            <a:r>
              <a:rPr lang="en-US" altLang="zh-CN" sz="1400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f</a:t>
            </a:r>
            <a:r>
              <a:rPr lang="zh-CN" altLang="en-US" sz="1400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  <a:sym typeface="+mn-lt"/>
              </a:rPr>
              <a:t>条件语句的使用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23" y="1779079"/>
            <a:ext cx="6882083" cy="1636051"/>
          </a:xfrm>
          <a:prstGeom prst="rect">
            <a:avLst/>
          </a:prstGeom>
        </p:spPr>
      </p:pic>
      <p:sp>
        <p:nvSpPr>
          <p:cNvPr id="18" name="OfficePLUS.cn-6"/>
          <p:cNvSpPr/>
          <p:nvPr/>
        </p:nvSpPr>
        <p:spPr>
          <a:xfrm>
            <a:off x="3052645" y="3750328"/>
            <a:ext cx="3306984" cy="13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if(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布尔表达式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//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为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真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时执行的语句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	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}</a:t>
            </a:r>
          </a:p>
        </p:txBody>
      </p:sp>
      <p:sp>
        <p:nvSpPr>
          <p:cNvPr id="19" name="OfficePLUS.cn-6"/>
          <p:cNvSpPr/>
          <p:nvPr/>
        </p:nvSpPr>
        <p:spPr>
          <a:xfrm>
            <a:off x="8110316" y="3611110"/>
            <a:ext cx="3306984" cy="26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if(</a:t>
            </a:r>
            <a:r>
              <a:rPr lang="en-US" altLang="zh-CN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n*5&lt;=n*3+11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       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//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为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真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时执行的语句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	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}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else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//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为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假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时执行的语句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7" grpId="0" bldLvl="0" animBg="1"/>
      <p:bldP spid="18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9125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45ffdf5-7469-4c1a-b970-e5e9ab6acaaf}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ohwhfve">
      <a:majorFont>
        <a:latin typeface="微软雅黑 Light"/>
        <a:ea typeface="微软雅黑"/>
        <a:cs typeface=""/>
      </a:majorFont>
      <a:minorFont>
        <a:latin typeface="微软雅黑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alpha val="50000"/>
          </a:schemeClr>
        </a:solidFill>
        <a:ln>
          <a:noFill/>
        </a:ln>
      </a:spPr>
      <a:bodyPr spcFirstLastPara="1" wrap="square" lIns="91433" tIns="45700" rIns="91433" bIns="45700" rtlCol="0" anchor="ctr" anchorCtr="0">
        <a:noAutofit/>
      </a:bodyPr>
      <a:lstStyle>
        <a:defPPr algn="l">
          <a:lnSpc>
            <a:spcPct val="150000"/>
          </a:lnSpc>
          <a:defRPr sz="1400" b="1" dirty="0">
            <a:latin typeface="黑体" panose="02010609060101010101" pitchFamily="49" charset="-122"/>
            <a:ea typeface="黑体" panose="02010609060101010101" pitchFamily="49" charset="-122"/>
            <a:cs typeface="Calibri" panose="020F0502020204030204"/>
            <a:sym typeface="+mn-l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ohwhfve">
      <a:majorFont>
        <a:latin typeface="微软雅黑 Light"/>
        <a:ea typeface="微软雅黑"/>
        <a:cs typeface=""/>
      </a:majorFont>
      <a:minorFont>
        <a:latin typeface="微软雅黑 Ligh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965</Words>
  <Application>Microsoft Office PowerPoint</Application>
  <PresentationFormat>宽屏</PresentationFormat>
  <Paragraphs>210</Paragraphs>
  <Slides>14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Helvetica-Roman-SemiB</vt:lpstr>
      <vt:lpstr>黑体</vt:lpstr>
      <vt:lpstr>华文宋体</vt:lpstr>
      <vt:lpstr>微软雅黑</vt:lpstr>
      <vt:lpstr>微软雅黑 Light</vt:lpstr>
      <vt:lpstr>Arial</vt:lpstr>
      <vt:lpstr>Cambria Math</vt:lpstr>
      <vt:lpstr>Century Gothic</vt:lpstr>
      <vt:lpstr>Segoe UI Light</vt:lpstr>
      <vt:lpstr>Times New Roman</vt:lpstr>
      <vt:lpstr>1_Office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宏泽</dc:creator>
  <cp:lastModifiedBy>张 莹</cp:lastModifiedBy>
  <cp:revision>89</cp:revision>
  <dcterms:created xsi:type="dcterms:W3CDTF">2020-08-26T05:38:00Z</dcterms:created>
  <dcterms:modified xsi:type="dcterms:W3CDTF">2021-11-09T10:26:04Z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