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sldIdLst>
    <p:sldId id="285" r:id="rId3"/>
    <p:sldId id="286" r:id="rId4"/>
    <p:sldId id="313" r:id="rId5"/>
    <p:sldId id="350" r:id="rId6"/>
    <p:sldId id="353" r:id="rId7"/>
    <p:sldId id="352" r:id="rId8"/>
    <p:sldId id="351" r:id="rId9"/>
    <p:sldId id="348" r:id="rId10"/>
    <p:sldId id="349" r:id="rId11"/>
    <p:sldId id="363" r:id="rId12"/>
    <p:sldId id="364" r:id="rId13"/>
    <p:sldId id="341" r:id="rId14"/>
    <p:sldId id="344" r:id="rId15"/>
    <p:sldId id="327" r:id="rId16"/>
    <p:sldId id="343" r:id="rId17"/>
    <p:sldId id="32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AAEBA7D0-9160-4F01-9151-EB312F3511D0}">
          <p14:sldIdLst>
            <p14:sldId id="285"/>
            <p14:sldId id="286"/>
            <p14:sldId id="313"/>
            <p14:sldId id="350"/>
            <p14:sldId id="353"/>
            <p14:sldId id="352"/>
            <p14:sldId id="351"/>
            <p14:sldId id="348"/>
            <p14:sldId id="349"/>
            <p14:sldId id="363"/>
            <p14:sldId id="364"/>
            <p14:sldId id="341"/>
            <p14:sldId id="344"/>
            <p14:sldId id="327"/>
            <p14:sldId id="343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CFB"/>
    <a:srgbClr val="0D8CFE"/>
    <a:srgbClr val="C5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" y="216"/>
      </p:cViewPr>
      <p:guideLst>
        <p:guide orient="horz" pos="2137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8" y="333375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63608"/>
            <a:ext cx="7074345" cy="39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微软雅黑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Light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微软雅黑 阿里巴巴普惠体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1.5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pexels.com </a:t>
            </a: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插画源：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stories.freepik.com/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1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10" name="OfficePLUS.cn-4"/>
          <p:cNvSpPr txBox="1"/>
          <p:nvPr/>
        </p:nvSpPr>
        <p:spPr>
          <a:xfrm>
            <a:off x="3997733" y="2046068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实验</a:t>
            </a:r>
            <a:r>
              <a:rPr lang="en-US" altLang="zh-CN" sz="5400" dirty="0"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4</a:t>
            </a:r>
            <a:endParaRPr lang="zh-CN" altLang="en-US" sz="5400" dirty="0">
              <a:ea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  <a:p>
            <a:r>
              <a:rPr lang="zh-CN" altLang="en-US" sz="54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上机课讲解</a:t>
            </a:r>
          </a:p>
        </p:txBody>
      </p:sp>
      <p:sp>
        <p:nvSpPr>
          <p:cNvPr id="11" name="OfficePLUS.cn-5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2" name="OfficePLUS.cn-6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6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9309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8098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P1055 </a:t>
            </a: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ISBN 号码</a:t>
            </a:r>
            <a:endParaRPr lang="zh-CN" altLang="en-US" sz="2800" b="1" dirty="0">
              <a:solidFill>
                <a:srgbClr val="556CFB"/>
              </a:solidFill>
              <a:latin typeface="+mn-lt"/>
              <a:ea typeface="+mj-ea"/>
              <a:sym typeface="+mn-lt"/>
            </a:endParaRPr>
          </a:p>
        </p:txBody>
      </p:sp>
      <p:sp>
        <p:nvSpPr>
          <p:cNvPr id="13" name="OfficePLUS.cn-6"/>
          <p:cNvSpPr/>
          <p:nvPr/>
        </p:nvSpPr>
        <p:spPr>
          <a:xfrm>
            <a:off x="593517" y="876185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知识点拓展：</a:t>
            </a: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1040" y="1247140"/>
            <a:ext cx="1052639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读入字符序列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的两种方法：</a:t>
            </a: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方法一：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</a:t>
            </a: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l">
              <a:buFont typeface="Wingdings" panose="05000000000000000000" charset="0"/>
              <a:buChar char="n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 ISBN;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头文件：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#include&lt;string&gt;</a:t>
            </a:r>
          </a:p>
          <a:p>
            <a:pPr marL="1200150" lvl="2" indent="-285750" algn="l">
              <a:buFont typeface="Wingdings" panose="05000000000000000000" charset="0"/>
              <a:buChar char="n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cin&gt;&gt;ISBN;</a:t>
            </a:r>
          </a:p>
          <a:p>
            <a:pPr marL="1200150" lvl="2" indent="-285750" algn="l">
              <a:buFont typeface="Wingdings" panose="05000000000000000000" charset="0"/>
              <a:buChar char="n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getline(cin,ISBN);	</a:t>
            </a:r>
          </a:p>
          <a:p>
            <a:pPr marL="857250" lvl="1" indent="-400050" algn="l">
              <a:buFont typeface="Wingdings" panose="05000000000000000000" charset="0"/>
              <a:buChar char="ü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方法二：</a:t>
            </a: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字符数组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00050" algn="l">
              <a:buFont typeface="Wingdings" panose="05000000000000000000" charset="0"/>
              <a:buChar char="n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字符数组有结束符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'\0'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 ISBN[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14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00050" algn="l">
              <a:buFont typeface="Wingdings" panose="05000000000000000000" charset="0"/>
              <a:buChar char="n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(;(getchar())!='\n';)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		cin&gt;&gt;ISBN;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Time Line Exceeded.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00050" algn="l">
              <a:buFont typeface="Wingdings" panose="05000000000000000000" charset="0"/>
              <a:buChar char="n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cin.getline(ISBN,14);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00050" algn="l">
              <a:buFont typeface="Wingdings" panose="05000000000000000000" charset="0"/>
              <a:buChar char="n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scanf("%s",&amp;ISBN);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下标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开始，注意分隔符占一位。C++ 编译器会在初始化数组时，自动把 ‘\0’ 放在字符串的末尾。</a:t>
            </a:r>
          </a:p>
          <a:p>
            <a:pPr marL="400050" indent="-400050" algn="l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计算识别码时注意：</a:t>
            </a:r>
          </a:p>
          <a:p>
            <a:pPr indent="0" algn="l">
              <a:buFont typeface="+mj-lt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char ch=‘1’;</a:t>
            </a:r>
          </a:p>
          <a:p>
            <a:pPr indent="0" algn="l">
              <a:buFont typeface="+mj-lt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int(ch)=49;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ASCII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码值）</a:t>
            </a:r>
          </a:p>
          <a:p>
            <a:pPr indent="0" algn="l">
              <a:buFont typeface="+mj-lt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输出字符数字真正的数值：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ch-'0'=1;</a:t>
            </a:r>
          </a:p>
          <a:p>
            <a:pPr indent="0" algn="l">
              <a:buFont typeface="+mj-lt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ISBN[0]-'0'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9309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8098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P1055 </a:t>
            </a: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ISBN 号码</a:t>
            </a:r>
            <a:endParaRPr lang="zh-CN" altLang="en-US" sz="2800" b="1" dirty="0">
              <a:solidFill>
                <a:srgbClr val="556CFB"/>
              </a:solidFill>
              <a:latin typeface="+mn-lt"/>
              <a:ea typeface="+mj-ea"/>
              <a:sym typeface="+mn-lt"/>
            </a:endParaRPr>
          </a:p>
        </p:txBody>
      </p:sp>
      <p:sp>
        <p:nvSpPr>
          <p:cNvPr id="13" name="OfficePLUS.cn-6"/>
          <p:cNvSpPr/>
          <p:nvPr/>
        </p:nvSpPr>
        <p:spPr>
          <a:xfrm>
            <a:off x="622092" y="976515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知识点拓展：</a:t>
            </a: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6150" y="1021080"/>
            <a:ext cx="848995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#include&lt;string&gt;		c++标准库提供的string类</a:t>
            </a:r>
          </a:p>
          <a:p>
            <a:pPr lvl="0" indent="0" algn="l">
              <a:buFont typeface="Wingdings" panose="05000000000000000000" charset="0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#include&lt;string.h&gt;	c标准库提供的字符串函数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</a:p>
          <a:p>
            <a:pPr lvl="0" indent="0" algn="l">
              <a:buFont typeface="Wingdings" panose="05000000000000000000" charset="0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≈ #include&lt;cstring&gt;  	c++对标准c字符串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处理函数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cin&gt;&gt;</a:t>
            </a:r>
          </a:p>
          <a:p>
            <a:pPr marL="742950" lvl="1" indent="-285750" algn="l">
              <a:buFont typeface="Wingdings" panose="05000000000000000000" charset="0"/>
              <a:buChar char="p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用法1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数字或字符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：int a,b;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cin&gt;&gt;a&gt;&gt;b;</a:t>
            </a:r>
          </a:p>
          <a:p>
            <a:pPr marL="800100" lvl="1" indent="-342900" algn="l">
              <a:buFont typeface="Wingdings" panose="05000000000000000000" charset="0"/>
              <a:buChar char="p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用法2：接收一个字符串，遇“空格”、“TAB”、“回车”就结束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l">
              <a:buFont typeface="+mj-lt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    char a[20];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l">
              <a:buFont typeface="+mj-lt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cin&gt;&gt;a;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l">
              <a:buFont typeface="+mj-lt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cout&lt;&lt;a&lt;&lt;endl;}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l">
              <a:buFont typeface="+mj-lt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输入：c++     course       //遇空格结束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l">
              <a:buFont typeface="+mj-lt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输出：c++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cin.getline()</a:t>
            </a:r>
          </a:p>
          <a:p>
            <a:pPr marL="742950" lvl="1" indent="-285750" algn="l">
              <a:buFont typeface="Wingdings" panose="05000000000000000000" charset="0"/>
              <a:buChar char="p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接收一个字符串，可以接收空格并输出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，接收的最后一位默认是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'\0'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，属于istream流</a:t>
            </a:r>
          </a:p>
          <a:p>
            <a:pPr marL="742950" lvl="1" indent="-285750" algn="l">
              <a:buFont typeface="Wingdings" panose="05000000000000000000" charset="0"/>
              <a:buChar char="p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 m[20];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+mj-lt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cin.getline(m,5);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cin.getline()实际上有三个参数，cin.getline(接收字符串的变量,接收字符个数,结束字符)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当第三个参数省略时，系统默认为'\0'</a:t>
            </a:r>
            <a:endParaRPr lang="en-US" altLang="zh-CN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getline()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p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接收一个字符串，可以接收空格并输出，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属于string流，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需包含“#include&lt;string&gt;”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l">
              <a:buFont typeface="+mj-lt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getline(cin, a);</a:t>
            </a:r>
          </a:p>
          <a:p>
            <a:pPr lvl="1" indent="0" algn="l">
              <a:buFont typeface="+mj-lt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输入：c++    course     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l">
              <a:buFont typeface="+mj-lt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输出：c++    course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3699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P1422 小玉家的电费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811544" y="1111276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8" name="标注: 线形 17"/>
          <p:cNvSpPr/>
          <p:nvPr/>
        </p:nvSpPr>
        <p:spPr>
          <a:xfrm>
            <a:off x="9239885" y="1021080"/>
            <a:ext cx="1720850" cy="280670"/>
          </a:xfrm>
          <a:prstGeom prst="borderCallout1">
            <a:avLst>
              <a:gd name="adj1" fmla="val 130542"/>
              <a:gd name="adj2" fmla="val 21365"/>
              <a:gd name="adj3" fmla="val 326696"/>
              <a:gd name="adj4" fmla="val -23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if</a:t>
            </a:r>
            <a:r>
              <a:rPr lang="zh-CN" altLang="en-US" sz="1400" dirty="0"/>
              <a:t>分支语句进行判断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" y="2955925"/>
            <a:ext cx="4983480" cy="1623060"/>
          </a:xfrm>
          <a:prstGeom prst="rect">
            <a:avLst/>
          </a:prstGeom>
        </p:spPr>
      </p:pic>
      <p:sp>
        <p:nvSpPr>
          <p:cNvPr id="17" name="标注: 线形 16"/>
          <p:cNvSpPr/>
          <p:nvPr/>
        </p:nvSpPr>
        <p:spPr>
          <a:xfrm>
            <a:off x="6628765" y="4705985"/>
            <a:ext cx="4652645" cy="280670"/>
          </a:xfrm>
          <a:prstGeom prst="borderCallout1">
            <a:avLst>
              <a:gd name="adj1" fmla="val 18750"/>
              <a:gd name="adj2" fmla="val -8333"/>
              <a:gd name="adj3" fmla="val -64253"/>
              <a:gd name="adj4" fmla="val -3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输出格式控制：</a:t>
            </a:r>
            <a:r>
              <a:rPr lang="en-US" altLang="zh-CN" sz="1400" dirty="0"/>
              <a:t>cout&lt;&lt;fixed&lt;&lt;setprecision(1)&lt;&lt;price;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" y="1683385"/>
            <a:ext cx="11132820" cy="1059180"/>
          </a:xfrm>
          <a:prstGeom prst="rect">
            <a:avLst/>
          </a:prstGeom>
        </p:spPr>
      </p:pic>
      <p:sp>
        <p:nvSpPr>
          <p:cNvPr id="12" name="OfficePLUS.cn-6"/>
          <p:cNvSpPr/>
          <p:nvPr/>
        </p:nvSpPr>
        <p:spPr>
          <a:xfrm>
            <a:off x="622092" y="4705870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60" y="5299710"/>
            <a:ext cx="7345680" cy="74676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V="1">
            <a:off x="900430" y="2174875"/>
            <a:ext cx="10583545" cy="419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149090" y="4509135"/>
            <a:ext cx="1344295" cy="330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01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3699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P1422 小玉家的电费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41680" y="1021080"/>
            <a:ext cx="264858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解题思路一：</a:t>
            </a:r>
            <a:r>
              <a:rPr lang="en-US" altLang="zh-CN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if</a:t>
            </a: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分支语句</a:t>
            </a:r>
          </a:p>
        </p:txBody>
      </p:sp>
      <p:sp>
        <p:nvSpPr>
          <p:cNvPr id="19" name="OfficePLUS.cn-6"/>
          <p:cNvSpPr/>
          <p:nvPr/>
        </p:nvSpPr>
        <p:spPr>
          <a:xfrm>
            <a:off x="939711" y="1407674"/>
            <a:ext cx="3306984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 elec;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double price;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if(elec&lt;=150)     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计算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price;}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else if (elec&lt;=400)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计算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price;}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else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计算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price;}</a:t>
            </a:r>
          </a:p>
        </p:txBody>
      </p:sp>
      <p:sp>
        <p:nvSpPr>
          <p:cNvPr id="9" name="OfficePLUS.cn-6"/>
          <p:cNvSpPr/>
          <p:nvPr/>
        </p:nvSpPr>
        <p:spPr>
          <a:xfrm>
            <a:off x="5224145" y="1021080"/>
            <a:ext cx="495617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解题思路二：? :  条件运算符(三目运算符)累加</a:t>
            </a:r>
          </a:p>
        </p:txBody>
      </p:sp>
      <p:sp>
        <p:nvSpPr>
          <p:cNvPr id="10" name="OfficePLUS.cn-6"/>
          <p:cNvSpPr/>
          <p:nvPr/>
        </p:nvSpPr>
        <p:spPr>
          <a:xfrm>
            <a:off x="5430431" y="1369574"/>
            <a:ext cx="3306984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 elec;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double price=0;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price+=0.4463*(150&lt;elec?150:elec);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判断是否小于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150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，输出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price;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price+=0.4663*((400&lt;elec?400:elec)-150);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判断是否小于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400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，输出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price;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price+=0.5663*(elec-400);</a:t>
            </a:r>
          </a:p>
        </p:txBody>
      </p:sp>
      <p:sp>
        <p:nvSpPr>
          <p:cNvPr id="12" name="OfficePLUS.cn-6"/>
          <p:cNvSpPr/>
          <p:nvPr/>
        </p:nvSpPr>
        <p:spPr>
          <a:xfrm>
            <a:off x="527477" y="3901325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sp>
        <p:nvSpPr>
          <p:cNvPr id="14" name="OfficePLUS.cn-6"/>
          <p:cNvSpPr/>
          <p:nvPr/>
        </p:nvSpPr>
        <p:spPr>
          <a:xfrm>
            <a:off x="1646555" y="4149090"/>
            <a:ext cx="8898890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掌握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if分支语句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掌握三目条件运算符。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表达式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? 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表达式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: 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表达式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3;</a:t>
            </a:r>
            <a:r>
              <a:rPr lang="en-US" altLang="zh-CN" sz="1400" dirty="0">
                <a:sym typeface="+mn-lt"/>
              </a:rPr>
              <a:t>        //</a:t>
            </a:r>
            <a:r>
              <a:rPr lang="zh-CN" altLang="en-US" sz="1400" dirty="0">
                <a:sym typeface="+mn-lt"/>
              </a:rPr>
              <a:t> 当表达式</a:t>
            </a:r>
            <a:r>
              <a:rPr lang="en-US" altLang="zh-CN" sz="1400" dirty="0">
                <a:sym typeface="+mn-lt"/>
              </a:rPr>
              <a:t>1</a:t>
            </a:r>
            <a:r>
              <a:rPr lang="zh-CN" altLang="en-US" sz="1400" dirty="0">
                <a:sym typeface="+mn-lt"/>
              </a:rPr>
              <a:t>成立时执行表达式</a:t>
            </a:r>
            <a:r>
              <a:rPr lang="en-US" altLang="zh-CN" sz="1400" dirty="0">
                <a:sym typeface="+mn-lt"/>
              </a:rPr>
              <a:t>2</a:t>
            </a:r>
            <a:r>
              <a:rPr lang="zh-CN" altLang="en-US" sz="1400" dirty="0">
                <a:sym typeface="+mn-lt"/>
              </a:rPr>
              <a:t>，否则执行表达式</a:t>
            </a:r>
            <a:r>
              <a:rPr lang="en-US" altLang="zh-CN" sz="1400" dirty="0">
                <a:sym typeface="+mn-lt"/>
              </a:rPr>
              <a:t>3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输出格式控制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fixed: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无科学记数法而且小数点后的位数是6位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setprecision(n):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控制有效数字的位数（包括小数点前的）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fixed与setprecision(n)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连用可以控制小数点后的位数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setw():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只对后面紧跟的输出有限制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9" grpId="0"/>
      <p:bldP spid="10" grpId="0"/>
      <p:bldP spid="12" grpId="0"/>
      <p:bldP spid="12" grpId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43059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P1424 小鱼的航程(改进版)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zh-CN" altLang="en-US" sz="1600" dirty="0"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0" y="1844675"/>
            <a:ext cx="7299960" cy="579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" y="2703195"/>
            <a:ext cx="3368040" cy="1600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0" y="5243195"/>
            <a:ext cx="7315200" cy="777240"/>
          </a:xfrm>
          <a:prstGeom prst="rect">
            <a:avLst/>
          </a:prstGeom>
        </p:spPr>
      </p:pic>
      <p:sp>
        <p:nvSpPr>
          <p:cNvPr id="14" name="OfficePLUS.cn-6"/>
          <p:cNvSpPr/>
          <p:nvPr/>
        </p:nvSpPr>
        <p:spPr>
          <a:xfrm>
            <a:off x="793901" y="4452530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01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43059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P1424 小鱼的航程(改进版)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810411" y="1128940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8" name="OfficePLUS.cn-6"/>
          <p:cNvSpPr/>
          <p:nvPr/>
        </p:nvSpPr>
        <p:spPr>
          <a:xfrm>
            <a:off x="1092200" y="1635760"/>
            <a:ext cx="5313680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计算整周游泳路程</a:t>
            </a:r>
            <a:r>
              <a:rPr 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：length+=n/7*5*250;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计算不足一周的部分游泳路程</a:t>
            </a:r>
            <a:r>
              <a:rPr 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：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判断输入日期是否是周末，并分情况展开讨论</a:t>
            </a:r>
            <a:r>
              <a:rPr 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if(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周一到周五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if(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周六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if(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周日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如果仍有剩余天数，则加上剩余天数游泳路程</a:t>
            </a:r>
          </a:p>
        </p:txBody>
      </p:sp>
      <p:sp>
        <p:nvSpPr>
          <p:cNvPr id="9" name="OfficePLUS.cn-6"/>
          <p:cNvSpPr/>
          <p:nvPr/>
        </p:nvSpPr>
        <p:spPr>
          <a:xfrm>
            <a:off x="809960" y="4055805"/>
            <a:ext cx="401911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拓展：可以考虑用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循环解决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自测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605263" y="1555325"/>
            <a:ext cx="4533060" cy="475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题目列表：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洛谷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-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题单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-【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入门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2】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分支结构</a:t>
            </a:r>
            <a:endParaRPr lang="en-US" altLang="zh-CN" sz="1600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ym typeface="+mn-lt"/>
              </a:rPr>
              <a:t>P5716</a:t>
            </a:r>
            <a:r>
              <a:rPr lang="zh-CN" altLang="en-US" sz="1400" b="1" dirty="0">
                <a:sym typeface="+mn-lt"/>
              </a:rPr>
              <a:t>、</a:t>
            </a:r>
            <a:r>
              <a:rPr lang="en-US" altLang="zh-CN" sz="1400" b="1" dirty="0">
                <a:sym typeface="+mn-lt"/>
              </a:rPr>
              <a:t>P1085</a:t>
            </a:r>
            <a:r>
              <a:rPr lang="zh-CN" altLang="en-US" sz="1400" b="1" dirty="0">
                <a:sym typeface="+mn-lt"/>
              </a:rPr>
              <a:t>、P</a:t>
            </a:r>
            <a:r>
              <a:rPr lang="en-US" altLang="zh-CN" sz="1400" b="1" dirty="0">
                <a:sym typeface="+mn-lt"/>
              </a:rPr>
              <a:t>1909</a:t>
            </a:r>
            <a:r>
              <a:rPr lang="zh-CN" altLang="en-US" sz="1400" b="1" dirty="0">
                <a:sym typeface="+mn-lt"/>
              </a:rPr>
              <a:t>、</a:t>
            </a:r>
            <a:r>
              <a:rPr lang="en-US" altLang="zh-CN" sz="1400" b="1" dirty="0">
                <a:sym typeface="+mn-lt"/>
              </a:rPr>
              <a:t>P1055</a:t>
            </a:r>
            <a:r>
              <a:rPr lang="zh-CN" altLang="en-US" sz="1400" b="1" dirty="0">
                <a:sym typeface="+mn-lt"/>
              </a:rPr>
              <a:t>、 </a:t>
            </a:r>
            <a:r>
              <a:rPr lang="en-US" altLang="zh-CN" sz="1400" b="1" dirty="0">
                <a:sym typeface="+mn-lt"/>
              </a:rPr>
              <a:t>P1422</a:t>
            </a:r>
            <a:r>
              <a:rPr lang="zh-CN" altLang="en-US" sz="1400" b="1" dirty="0">
                <a:sym typeface="+mn-lt"/>
              </a:rPr>
              <a:t>、 </a:t>
            </a:r>
            <a:r>
              <a:rPr lang="en-US" altLang="zh-CN" sz="1400" b="1" dirty="0">
                <a:ea typeface="+mn-ea"/>
                <a:sym typeface="+mn-lt"/>
              </a:rPr>
              <a:t>P1424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ea typeface="+mn-ea"/>
                <a:sym typeface="+mn-lt"/>
              </a:rPr>
              <a:t>常见问题：</a:t>
            </a: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1</a:t>
            </a:r>
            <a:r>
              <a:rPr lang="zh-CN" altLang="en-US" sz="1400" dirty="0">
                <a:sym typeface="+mn-lt"/>
              </a:rPr>
              <a:t>、需要建立空项目</a:t>
            </a: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2</a:t>
            </a:r>
            <a:r>
              <a:rPr lang="zh-CN" altLang="en-US" sz="1400" dirty="0">
                <a:sym typeface="+mn-lt"/>
              </a:rPr>
              <a:t>、使用  </a:t>
            </a:r>
            <a:r>
              <a:rPr lang="en-US" altLang="zh-CN" sz="1400" dirty="0">
                <a:ea typeface="+mn-ea"/>
                <a:sym typeface="+mn-lt"/>
              </a:rPr>
              <a:t>system(“pause”)</a:t>
            </a:r>
            <a:r>
              <a:rPr lang="en-US" altLang="zh-CN" sz="1400" dirty="0">
                <a:sym typeface="+mn-lt"/>
              </a:rPr>
              <a:t>;</a:t>
            </a:r>
            <a:r>
              <a:rPr lang="zh-CN" altLang="en-US" sz="1400" dirty="0">
                <a:sym typeface="+mn-lt"/>
              </a:rPr>
              <a:t>  </a:t>
            </a:r>
            <a:r>
              <a:rPr lang="zh-CN" altLang="en-US" sz="1400" dirty="0">
                <a:ea typeface="+mn-ea"/>
                <a:sym typeface="+mn-lt"/>
              </a:rPr>
              <a:t>防止程序结束</a:t>
            </a: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3</a:t>
            </a:r>
            <a:r>
              <a:rPr lang="zh-CN" altLang="en-US" sz="1400" dirty="0">
                <a:sym typeface="+mn-lt"/>
              </a:rPr>
              <a:t>、一个项目中只能有一个</a:t>
            </a:r>
            <a:r>
              <a:rPr lang="en-US" altLang="zh-CN" sz="1400" dirty="0">
                <a:sym typeface="+mn-lt"/>
              </a:rPr>
              <a:t>main</a:t>
            </a:r>
            <a:r>
              <a:rPr lang="zh-CN" altLang="en-US" sz="1400" dirty="0">
                <a:sym typeface="+mn-lt"/>
              </a:rPr>
              <a:t>函数</a:t>
            </a: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ea typeface="+mn-ea"/>
                <a:sym typeface="+mn-lt"/>
              </a:rPr>
              <a:t>4</a:t>
            </a:r>
            <a:r>
              <a:rPr lang="zh-CN" altLang="en-US" sz="1400" dirty="0">
                <a:ea typeface="+mn-ea"/>
                <a:sym typeface="+mn-lt"/>
              </a:rPr>
              <a:t>、注意引入函数对应的头文件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ea typeface="+mn-ea"/>
                <a:sym typeface="+mn-lt"/>
              </a:rPr>
              <a:t>5</a:t>
            </a:r>
            <a:r>
              <a:rPr lang="zh-CN" altLang="en-US" sz="1400" dirty="0">
                <a:ea typeface="+mn-ea"/>
                <a:sym typeface="+mn-lt"/>
              </a:rPr>
              <a:t>、连续输入输出，</a:t>
            </a:r>
            <a:r>
              <a:rPr lang="en-US" altLang="zh-CN" sz="1400" dirty="0">
                <a:ea typeface="+mn-ea"/>
                <a:sym typeface="+mn-lt"/>
              </a:rPr>
              <a:t>cin&gt;&gt;a&gt;&gt;b&gt;&gt;c;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+mn-lt"/>
              </a:rPr>
              <a:t>注意代码规范（缩进、空格等）</a:t>
            </a:r>
            <a:endParaRPr lang="zh-CN" altLang="en-US" sz="1400" dirty="0">
              <a:ea typeface="+mn-ea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39" name="OfficePLUS.cn-5"/>
          <p:cNvGrpSpPr/>
          <p:nvPr/>
        </p:nvGrpSpPr>
        <p:grpSpPr>
          <a:xfrm>
            <a:off x="622300" y="1655565"/>
            <a:ext cx="4560008" cy="625657"/>
            <a:chOff x="820256" y="2123884"/>
            <a:chExt cx="4560008" cy="625657"/>
          </a:xfrm>
        </p:grpSpPr>
        <p:sp>
          <p:nvSpPr>
            <p:cNvPr id="13" name="OfficePLUS.cn-5-1"/>
            <p:cNvSpPr txBox="1"/>
            <p:nvPr/>
          </p:nvSpPr>
          <p:spPr>
            <a:xfrm flipH="1">
              <a:off x="1553936" y="2123884"/>
              <a:ext cx="382632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b="1" dirty="0">
                  <a:sym typeface="+mn-lt"/>
                </a:rPr>
                <a:t>P5716</a:t>
              </a:r>
              <a:endParaRPr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17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25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18" name="OfficePLUS.cn-5-4"/>
            <p:cNvSpPr txBox="1"/>
            <p:nvPr/>
          </p:nvSpPr>
          <p:spPr>
            <a:xfrm>
              <a:off x="820256" y="22182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01</a:t>
              </a:r>
            </a:p>
          </p:txBody>
        </p:sp>
      </p:grpSp>
      <p:grpSp>
        <p:nvGrpSpPr>
          <p:cNvPr id="38" name="OfficePLUS.cn-6"/>
          <p:cNvGrpSpPr/>
          <p:nvPr/>
        </p:nvGrpSpPr>
        <p:grpSpPr>
          <a:xfrm>
            <a:off x="622300" y="2845206"/>
            <a:ext cx="5521604" cy="625657"/>
            <a:chOff x="820256" y="3533584"/>
            <a:chExt cx="5521604" cy="625657"/>
          </a:xfrm>
        </p:grpSpPr>
        <p:sp>
          <p:nvSpPr>
            <p:cNvPr id="27" name="OfficePLUS.cn-6-1"/>
            <p:cNvSpPr txBox="1"/>
            <p:nvPr/>
          </p:nvSpPr>
          <p:spPr>
            <a:xfrm flipH="1">
              <a:off x="1553935" y="3533584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zh-CN" altLang="en-US" sz="2400" b="1" dirty="0">
                  <a:sym typeface="+mn-lt"/>
                </a:rPr>
                <a:t>P</a:t>
              </a:r>
              <a:r>
                <a:rPr lang="en-US" altLang="zh-CN" sz="2400" b="1" dirty="0">
                  <a:sym typeface="+mn-lt"/>
                </a:rPr>
                <a:t>1909</a:t>
              </a:r>
              <a:endParaRPr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29" name="OfficePLUS.cn-6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0" name="OfficePLUS.cn-6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1" name="OfficePLUS.cn-6-4"/>
            <p:cNvSpPr txBox="1"/>
            <p:nvPr/>
          </p:nvSpPr>
          <p:spPr>
            <a:xfrm>
              <a:off x="820256" y="36279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03</a:t>
              </a:r>
            </a:p>
          </p:txBody>
        </p:sp>
      </p:grpSp>
      <p:grpSp>
        <p:nvGrpSpPr>
          <p:cNvPr id="37" name="OfficePLUS.cn-7"/>
          <p:cNvGrpSpPr/>
          <p:nvPr/>
        </p:nvGrpSpPr>
        <p:grpSpPr>
          <a:xfrm>
            <a:off x="622300" y="4137284"/>
            <a:ext cx="7270506" cy="625657"/>
            <a:chOff x="820256" y="4943284"/>
            <a:chExt cx="6506468" cy="625657"/>
          </a:xfrm>
        </p:grpSpPr>
        <p:sp>
          <p:nvSpPr>
            <p:cNvPr id="32" name="OfficePLUS.cn-7-1"/>
            <p:cNvSpPr txBox="1"/>
            <p:nvPr/>
          </p:nvSpPr>
          <p:spPr>
            <a:xfrm flipH="1">
              <a:off x="1553936" y="4943284"/>
              <a:ext cx="5772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zh-CN" altLang="en-US" sz="2400" b="1" dirty="0">
                  <a:sym typeface="+mn-lt"/>
                </a:rPr>
                <a:t> </a:t>
              </a:r>
              <a:r>
                <a:rPr lang="en-US" altLang="zh-CN" sz="2400" b="1" dirty="0">
                  <a:sym typeface="+mn-lt"/>
                </a:rPr>
                <a:t>P1422</a:t>
              </a:r>
              <a:endParaRPr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34" name="OfficePLUS.cn-7-2"/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5" name="OfficePLUS.cn-7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6" name="OfficePLUS.cn-7-4"/>
            <p:cNvSpPr txBox="1"/>
            <p:nvPr/>
          </p:nvSpPr>
          <p:spPr>
            <a:xfrm>
              <a:off x="820256" y="50376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05</a:t>
              </a:r>
            </a:p>
          </p:txBody>
        </p:sp>
      </p:grpSp>
      <p:sp>
        <p:nvSpPr>
          <p:cNvPr id="41" name="OfficePLUS.cn-8"/>
          <p:cNvSpPr txBox="1"/>
          <p:nvPr/>
        </p:nvSpPr>
        <p:spPr>
          <a:xfrm>
            <a:off x="1605872" y="492559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目录</a:t>
            </a:r>
          </a:p>
        </p:txBody>
      </p:sp>
      <p:sp>
        <p:nvSpPr>
          <p:cNvPr id="9" name="OfficePLUS.cn-15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59" name="OfficePLUS.cn-5"/>
          <p:cNvGrpSpPr/>
          <p:nvPr/>
        </p:nvGrpSpPr>
        <p:grpSpPr>
          <a:xfrm>
            <a:off x="6890856" y="1633395"/>
            <a:ext cx="4560008" cy="625657"/>
            <a:chOff x="820256" y="2123884"/>
            <a:chExt cx="4560008" cy="625657"/>
          </a:xfrm>
        </p:grpSpPr>
        <p:sp>
          <p:nvSpPr>
            <p:cNvPr id="60" name="OfficePLUS.cn-5-1"/>
            <p:cNvSpPr txBox="1"/>
            <p:nvPr/>
          </p:nvSpPr>
          <p:spPr>
            <a:xfrm flipH="1">
              <a:off x="1553936" y="2123884"/>
              <a:ext cx="382632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b="1" dirty="0">
                  <a:sym typeface="+mn-lt"/>
                </a:rPr>
                <a:t>P1085</a:t>
              </a:r>
              <a:endParaRPr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63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64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62" name="OfficePLUS.cn-5-4"/>
            <p:cNvSpPr txBox="1"/>
            <p:nvPr/>
          </p:nvSpPr>
          <p:spPr>
            <a:xfrm>
              <a:off x="820256" y="22182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02</a:t>
              </a:r>
            </a:p>
          </p:txBody>
        </p:sp>
      </p:grpSp>
      <p:grpSp>
        <p:nvGrpSpPr>
          <p:cNvPr id="65" name="OfficePLUS.cn-6"/>
          <p:cNvGrpSpPr/>
          <p:nvPr/>
        </p:nvGrpSpPr>
        <p:grpSpPr>
          <a:xfrm>
            <a:off x="6890856" y="2823036"/>
            <a:ext cx="5521604" cy="625657"/>
            <a:chOff x="820256" y="3533584"/>
            <a:chExt cx="5521604" cy="625657"/>
          </a:xfrm>
        </p:grpSpPr>
        <p:sp>
          <p:nvSpPr>
            <p:cNvPr id="66" name="OfficePLUS.cn-6-1"/>
            <p:cNvSpPr txBox="1"/>
            <p:nvPr/>
          </p:nvSpPr>
          <p:spPr>
            <a:xfrm flipH="1">
              <a:off x="1553935" y="3533584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b="1" dirty="0">
                  <a:sym typeface="+mn-lt"/>
                </a:rPr>
                <a:t>P1055</a:t>
              </a:r>
              <a:endParaRPr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69" name="OfficePLUS.cn-6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70" name="OfficePLUS.cn-6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68" name="OfficePLUS.cn-6-4"/>
            <p:cNvSpPr txBox="1"/>
            <p:nvPr/>
          </p:nvSpPr>
          <p:spPr>
            <a:xfrm>
              <a:off x="820256" y="36279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04</a:t>
              </a:r>
            </a:p>
          </p:txBody>
        </p:sp>
      </p:grpSp>
      <p:grpSp>
        <p:nvGrpSpPr>
          <p:cNvPr id="71" name="OfficePLUS.cn-7"/>
          <p:cNvGrpSpPr/>
          <p:nvPr/>
        </p:nvGrpSpPr>
        <p:grpSpPr>
          <a:xfrm>
            <a:off x="6890856" y="4115114"/>
            <a:ext cx="7270506" cy="625657"/>
            <a:chOff x="820256" y="4943284"/>
            <a:chExt cx="6506468" cy="625657"/>
          </a:xfrm>
        </p:grpSpPr>
        <p:sp>
          <p:nvSpPr>
            <p:cNvPr id="72" name="OfficePLUS.cn-7-1"/>
            <p:cNvSpPr txBox="1"/>
            <p:nvPr/>
          </p:nvSpPr>
          <p:spPr>
            <a:xfrm flipH="1">
              <a:off x="1553936" y="4943284"/>
              <a:ext cx="5772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b="1" dirty="0">
                  <a:sym typeface="+mn-lt"/>
                </a:rPr>
                <a:t>P1424</a:t>
              </a:r>
              <a:endParaRPr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75" name="OfficePLUS.cn-7-2"/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76" name="OfficePLUS.cn-7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74" name="OfficePLUS.cn-7-4"/>
            <p:cNvSpPr txBox="1"/>
            <p:nvPr/>
          </p:nvSpPr>
          <p:spPr>
            <a:xfrm>
              <a:off x="820256" y="50376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719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P5716-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月份天数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181620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706559"/>
            <a:ext cx="5038095" cy="742857"/>
          </a:xfrm>
          <a:prstGeom prst="rect">
            <a:avLst/>
          </a:prstGeom>
        </p:spPr>
      </p:pic>
      <p:sp>
        <p:nvSpPr>
          <p:cNvPr id="24" name="标注: 线形 23"/>
          <p:cNvSpPr/>
          <p:nvPr/>
        </p:nvSpPr>
        <p:spPr>
          <a:xfrm>
            <a:off x="3613155" y="3437640"/>
            <a:ext cx="2282190" cy="609598"/>
          </a:xfrm>
          <a:prstGeom prst="borderCallout1">
            <a:avLst>
              <a:gd name="adj1" fmla="val 48094"/>
              <a:gd name="adj2" fmla="val -5317"/>
              <a:gd name="adj3" fmla="val 81531"/>
              <a:gd name="adj4" fmla="val -42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如何判断闰年？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（回顾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10-15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上机课）</a:t>
            </a:r>
          </a:p>
        </p:txBody>
      </p:sp>
      <p:sp>
        <p:nvSpPr>
          <p:cNvPr id="17" name="OfficePLUS.cn-6"/>
          <p:cNvSpPr/>
          <p:nvPr/>
        </p:nvSpPr>
        <p:spPr>
          <a:xfrm>
            <a:off x="857250" y="2938677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OfficePLUS.cn-6"/>
          <p:cNvSpPr/>
          <p:nvPr/>
        </p:nvSpPr>
        <p:spPr>
          <a:xfrm>
            <a:off x="891541" y="3587174"/>
            <a:ext cx="6885297" cy="10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判断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：年份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月份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、年份：是否是闰年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、月份：大小月，以及特殊的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月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标注: 线形 18"/>
          <p:cNvSpPr/>
          <p:nvPr/>
        </p:nvSpPr>
        <p:spPr>
          <a:xfrm>
            <a:off x="3376296" y="4661104"/>
            <a:ext cx="2855827" cy="363657"/>
          </a:xfrm>
          <a:prstGeom prst="borderCallout1">
            <a:avLst>
              <a:gd name="adj1" fmla="val 55141"/>
              <a:gd name="adj2" fmla="val -7651"/>
              <a:gd name="adj3" fmla="val -211"/>
              <a:gd name="adj4" fmla="val -44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没有规律，使用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进行罗列</a:t>
            </a:r>
          </a:p>
        </p:txBody>
      </p:sp>
      <p:sp>
        <p:nvSpPr>
          <p:cNvPr id="16" name="矩形 15"/>
          <p:cNvSpPr/>
          <p:nvPr/>
        </p:nvSpPr>
        <p:spPr>
          <a:xfrm>
            <a:off x="7634981" y="98079"/>
            <a:ext cx="3934719" cy="55927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注意：闰年只影响</a:t>
            </a:r>
            <a:r>
              <a:rPr lang="en-US" altLang="zh-CN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月，注意条件判断的位置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634981" y="703916"/>
            <a:ext cx="4424357" cy="5908134"/>
            <a:chOff x="3932" y="5636"/>
            <a:chExt cx="3320" cy="10140"/>
          </a:xfrm>
        </p:grpSpPr>
        <p:sp>
          <p:nvSpPr>
            <p:cNvPr id="23" name="矩形 22"/>
            <p:cNvSpPr/>
            <p:nvPr/>
          </p:nvSpPr>
          <p:spPr>
            <a:xfrm>
              <a:off x="3932" y="5636"/>
              <a:ext cx="3197" cy="98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91433" tIns="45700" rIns="91433" bIns="45700" rtlCol="0" anchor="ctr" anchorCtr="0" forceAA="0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endParaRPr>
            </a:p>
          </p:txBody>
        </p:sp>
        <p:sp>
          <p:nvSpPr>
            <p:cNvPr id="25" name="OfficePLUS.cn-6"/>
            <p:cNvSpPr/>
            <p:nvPr/>
          </p:nvSpPr>
          <p:spPr>
            <a:xfrm>
              <a:off x="3933" y="5792"/>
              <a:ext cx="3319" cy="9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if(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不是闰年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{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switch (month)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{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case 1:case 3:case 5:case 7:case 8:case 10:case 12: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   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cout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&lt;&lt;31&lt;&lt;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endl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    break;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case 4:case 6:case 9:case 11: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   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cout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&lt;&lt;30&lt;&lt;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endl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    break;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</a:t>
              </a:r>
              <a:r>
                <a:rPr lang="en-US" altLang="zh-CN" sz="12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case 2: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	</a:t>
              </a:r>
              <a:r>
                <a:rPr lang="en-US" altLang="zh-CN" sz="1200" dirty="0" err="1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cout</a:t>
              </a:r>
              <a:r>
                <a:rPr lang="en-US" altLang="zh-CN" sz="12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&lt;&lt;28&lt;&lt;</a:t>
              </a:r>
              <a:r>
                <a:rPr lang="en-US" altLang="zh-CN" sz="1200" dirty="0" err="1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endl</a:t>
              </a:r>
              <a:r>
                <a:rPr lang="en-US" altLang="zh-CN" sz="12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	</a:t>
              </a:r>
              <a:r>
                <a:rPr lang="en-US" altLang="zh-CN" sz="12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break;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else</a:t>
              </a:r>
              <a:b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</a:b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{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switch (month)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{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case 1:case 3:case 5:case 7:case 8:case 10:case 12: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   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cout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&lt;&lt;31&lt;&lt;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endl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    break;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case 4:case 6:case 9:case 11: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   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cout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&lt;&lt;30&lt;&lt;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endl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    break;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</a:t>
              </a:r>
              <a:r>
                <a:rPr lang="en-US" altLang="zh-CN" sz="12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case 2: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	</a:t>
              </a:r>
              <a:r>
                <a:rPr lang="en-US" altLang="zh-CN" sz="1200" dirty="0" err="1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cout</a:t>
              </a:r>
              <a:r>
                <a:rPr lang="en-US" altLang="zh-CN" sz="12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&lt;&lt;29&lt;&lt;</a:t>
              </a:r>
              <a:r>
                <a:rPr lang="en-US" altLang="zh-CN" sz="1200" dirty="0" err="1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endl</a:t>
              </a:r>
              <a:r>
                <a:rPr lang="en-US" altLang="zh-CN" sz="12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      </a:t>
              </a:r>
              <a:r>
                <a:rPr lang="en-US" altLang="zh-CN" sz="12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break;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6" name="标注: 线形 25"/>
          <p:cNvSpPr/>
          <p:nvPr/>
        </p:nvSpPr>
        <p:spPr>
          <a:xfrm>
            <a:off x="5582994" y="2667859"/>
            <a:ext cx="1747187" cy="353459"/>
          </a:xfrm>
          <a:prstGeom prst="borderCallout1">
            <a:avLst>
              <a:gd name="adj1" fmla="val -13901"/>
              <a:gd name="adj2" fmla="val 58738"/>
              <a:gd name="adj3" fmla="val -154586"/>
              <a:gd name="adj4" fmla="val 9546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怎么优化代码？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18" grpId="0"/>
      <p:bldP spid="19" grpId="0" bldLvl="0" animBg="1"/>
      <p:bldP spid="16" grpId="0" animBg="1"/>
      <p:bldP spid="2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4435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P1085-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不高兴的津津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4" name="标注: 线形 23"/>
          <p:cNvSpPr/>
          <p:nvPr/>
        </p:nvSpPr>
        <p:spPr>
          <a:xfrm>
            <a:off x="8546532" y="1160552"/>
            <a:ext cx="2870767" cy="728599"/>
          </a:xfrm>
          <a:prstGeom prst="borderCallout1">
            <a:avLst>
              <a:gd name="adj1" fmla="val 64616"/>
              <a:gd name="adj2" fmla="val -6761"/>
              <a:gd name="adj3" fmla="val 139717"/>
              <a:gd name="adj4" fmla="val -3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的学习时长的接收</a:t>
            </a:r>
            <a:endParaRPr lang="en-US" altLang="zh-CN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的学习时长的统计与判断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889151"/>
            <a:ext cx="7342857" cy="14095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385232"/>
            <a:ext cx="5579061" cy="16882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224" y="3356389"/>
            <a:ext cx="5323552" cy="1717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4435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P1085-</a:t>
            </a:r>
            <a:r>
              <a:rPr lang="zh-CN" altLang="en-US" sz="2800" b="1" dirty="0">
                <a:solidFill>
                  <a:srgbClr val="556CFB"/>
                </a:solidFill>
                <a:sym typeface="+mn-lt"/>
              </a:rPr>
              <a:t>不高兴的津津</a:t>
            </a:r>
            <a:endParaRPr lang="zh-CN" altLang="en-US" sz="2800" b="1" dirty="0">
              <a:solidFill>
                <a:srgbClr val="556CFB"/>
              </a:solidFill>
              <a:latin typeface="+mn-lt"/>
              <a:ea typeface="+mj-ea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603042" y="2361169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395173" y="3046524"/>
            <a:ext cx="2576830" cy="1433463"/>
            <a:chOff x="3932" y="5636"/>
            <a:chExt cx="3215" cy="2563"/>
          </a:xfrm>
        </p:grpSpPr>
        <p:sp>
          <p:nvSpPr>
            <p:cNvPr id="25" name="矩形 24"/>
            <p:cNvSpPr/>
            <p:nvPr/>
          </p:nvSpPr>
          <p:spPr>
            <a:xfrm>
              <a:off x="3932" y="5636"/>
              <a:ext cx="3215" cy="2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91433" tIns="45700" rIns="91433" bIns="45700" rtlCol="0" anchor="ctr" anchorCtr="0" forceAA="0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endParaRPr>
            </a:p>
          </p:txBody>
        </p:sp>
        <p:sp>
          <p:nvSpPr>
            <p:cNvPr id="15" name="OfficePLUS.cn-6"/>
            <p:cNvSpPr/>
            <p:nvPr/>
          </p:nvSpPr>
          <p:spPr>
            <a:xfrm>
              <a:off x="3933" y="5792"/>
              <a:ext cx="3214" cy="2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for(</a:t>
              </a:r>
              <a:r>
                <a:rPr lang="en-US" altLang="zh-CN" sz="1400" dirty="0" err="1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init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; </a:t>
              </a:r>
              <a:r>
                <a:rPr lang="en-US" altLang="zh-CN" sz="1400" dirty="0"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condition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; </a:t>
              </a:r>
              <a:r>
                <a:rPr lang="en-US" altLang="zh-CN" sz="1400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increment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)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{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 statements;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}</a:t>
              </a:r>
            </a:p>
          </p:txBody>
        </p:sp>
      </p:grpSp>
      <p:sp>
        <p:nvSpPr>
          <p:cNvPr id="21" name="标注: 线形 20"/>
          <p:cNvSpPr/>
          <p:nvPr/>
        </p:nvSpPr>
        <p:spPr>
          <a:xfrm>
            <a:off x="1887111" y="2033313"/>
            <a:ext cx="2361300" cy="713492"/>
          </a:xfrm>
          <a:prstGeom prst="borderCallout1">
            <a:avLst>
              <a:gd name="adj1" fmla="val 111461"/>
              <a:gd name="adj2" fmla="val 42491"/>
              <a:gd name="adj3" fmla="val 204133"/>
              <a:gd name="adj4" fmla="val 46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初始化循环的控制变量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，例，控制现在是星期几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标注: 线形 25"/>
          <p:cNvSpPr/>
          <p:nvPr/>
        </p:nvSpPr>
        <p:spPr>
          <a:xfrm>
            <a:off x="4576481" y="2253238"/>
            <a:ext cx="2361300" cy="460320"/>
          </a:xfrm>
          <a:prstGeom prst="borderCallout1">
            <a:avLst>
              <a:gd name="adj1" fmla="val 111461"/>
              <a:gd name="adj2" fmla="val 42491"/>
              <a:gd name="adj3" fmla="val 168050"/>
              <a:gd name="adj4" fmla="val -43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判断条件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，是否退出循环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满足条件时继续）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标注: 线形 26"/>
          <p:cNvSpPr/>
          <p:nvPr/>
        </p:nvSpPr>
        <p:spPr>
          <a:xfrm>
            <a:off x="5402025" y="3703632"/>
            <a:ext cx="2077858" cy="356305"/>
          </a:xfrm>
          <a:prstGeom prst="borderCallout1">
            <a:avLst>
              <a:gd name="adj1" fmla="val -27397"/>
              <a:gd name="adj2" fmla="val 43619"/>
              <a:gd name="adj3" fmla="val -101952"/>
              <a:gd name="adj4" fmla="val -3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更新循环的控制变量</a:t>
            </a:r>
            <a:endParaRPr lang="zh-CN" altLang="en-US" sz="1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3785" y="2929586"/>
            <a:ext cx="1233326" cy="2867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循环语句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428167" y="2792128"/>
            <a:ext cx="3394644" cy="4139641"/>
            <a:chOff x="8324007" y="2425168"/>
            <a:chExt cx="3394644" cy="4139641"/>
          </a:xfrm>
        </p:grpSpPr>
        <p:grpSp>
          <p:nvGrpSpPr>
            <p:cNvPr id="29" name="组合 28"/>
            <p:cNvGrpSpPr/>
            <p:nvPr/>
          </p:nvGrpSpPr>
          <p:grpSpPr>
            <a:xfrm>
              <a:off x="8324007" y="2889690"/>
              <a:ext cx="3394644" cy="3675119"/>
              <a:chOff x="3932" y="5636"/>
              <a:chExt cx="3367" cy="859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932" y="5636"/>
                <a:ext cx="3367" cy="77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91433" tIns="45700" rIns="91433" bIns="45700" rtlCol="0" anchor="ctr" anchorCtr="0" forceAA="0"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endPara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  <a:cs typeface="Calibri" panose="020F0502020204030204"/>
                  <a:sym typeface="+mn-lt"/>
                </a:endParaRPr>
              </a:p>
            </p:txBody>
          </p:sp>
          <p:sp>
            <p:nvSpPr>
              <p:cNvPr id="32" name="OfficePLUS.cn-6"/>
              <p:cNvSpPr/>
              <p:nvPr/>
            </p:nvSpPr>
            <p:spPr>
              <a:xfrm>
                <a:off x="3933" y="5792"/>
                <a:ext cx="3214" cy="8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int max=0,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max_day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=0;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for(</a:t>
                </a:r>
                <a:r>
                  <a:rPr lang="en-US" altLang="zh-CN" sz="1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int </a:t>
                </a:r>
                <a:r>
                  <a:rPr lang="en-US" altLang="zh-CN" sz="14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1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=1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; </a:t>
                </a:r>
                <a:r>
                  <a:rPr lang="en-US" altLang="zh-CN" sz="1400" dirty="0" err="1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1400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&lt;=7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; </a:t>
                </a:r>
                <a:r>
                  <a:rPr lang="en-US" altLang="zh-CN" sz="1400" dirty="0" err="1">
                    <a:highlight>
                      <a:srgbClr val="C0C0C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1400" dirty="0">
                    <a:highlight>
                      <a:srgbClr val="C0C0C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++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)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{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     int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school,after_school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;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     </a:t>
                </a:r>
                <a:r>
                  <a:rPr lang="en-US" altLang="zh-CN" sz="1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cin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&gt;&gt;school&gt;&gt;</a:t>
                </a:r>
                <a:r>
                  <a:rPr lang="en-US" altLang="zh-CN" sz="1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after_school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;   //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    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统计当天的时长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;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    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与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max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，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max_day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进行判断，更新；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}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cout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&lt;&lt;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max_day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&lt;&lt;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endl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;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return 0;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8324007" y="2425168"/>
              <a:ext cx="2041193" cy="37084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rtlCol="0" anchor="ctr" anchorCtr="0">
              <a:no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for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循环语句：整体判断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7516" y="4388494"/>
            <a:ext cx="5783519" cy="2192103"/>
            <a:chOff x="705938" y="4166741"/>
            <a:chExt cx="5783519" cy="2192103"/>
          </a:xfrm>
        </p:grpSpPr>
        <p:grpSp>
          <p:nvGrpSpPr>
            <p:cNvPr id="10" name="组合 9"/>
            <p:cNvGrpSpPr/>
            <p:nvPr/>
          </p:nvGrpSpPr>
          <p:grpSpPr>
            <a:xfrm>
              <a:off x="705938" y="4592672"/>
              <a:ext cx="5783519" cy="1766172"/>
              <a:chOff x="705938" y="4592672"/>
              <a:chExt cx="5783519" cy="176617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937718" y="4592672"/>
                <a:ext cx="3551739" cy="1766172"/>
                <a:chOff x="3932" y="5636"/>
                <a:chExt cx="3174" cy="3357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3932" y="5636"/>
                  <a:ext cx="3174" cy="310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91433" tIns="45700" rIns="91433" bIns="45700" rtlCol="0" anchor="ctr" anchorCtr="0" forceAA="0">
                  <a:no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endParaRPr lang="zh-CN" altLang="en-US" sz="1400" b="1" dirty="0"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/>
                    <a:sym typeface="+mn-lt"/>
                  </a:endParaRPr>
                </a:p>
              </p:txBody>
            </p:sp>
            <p:sp>
              <p:nvSpPr>
                <p:cNvPr id="35" name="OfficePLUS.cn-6"/>
                <p:cNvSpPr/>
                <p:nvPr/>
              </p:nvSpPr>
              <p:spPr>
                <a:xfrm>
                  <a:off x="3933" y="5792"/>
                  <a:ext cx="3173" cy="3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for(</a:t>
                  </a:r>
                  <a:r>
                    <a:rPr lang="en-US" altLang="zh-CN" sz="1400" dirty="0"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int </a:t>
                  </a:r>
                  <a:r>
                    <a:rPr lang="en-US" altLang="zh-CN" sz="1400" dirty="0" err="1"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i</a:t>
                  </a:r>
                  <a:r>
                    <a:rPr lang="en-US" altLang="zh-CN" sz="1400" dirty="0"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=1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; </a:t>
                  </a:r>
                  <a:r>
                    <a:rPr lang="en-US" altLang="zh-CN" sz="1400" dirty="0" err="1">
                      <a:highlight>
                        <a:srgbClr val="00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i</a:t>
                  </a:r>
                  <a:r>
                    <a:rPr lang="en-US" altLang="zh-CN" sz="1400" dirty="0">
                      <a:highlight>
                        <a:srgbClr val="00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&lt;=7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; </a:t>
                  </a:r>
                  <a:r>
                    <a:rPr lang="en-US" altLang="zh-CN" sz="1400" dirty="0" err="1">
                      <a:highlight>
                        <a:srgbClr val="C0C0C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i</a:t>
                  </a:r>
                  <a:r>
                    <a:rPr lang="en-US" altLang="zh-CN" sz="1400" dirty="0">
                      <a:highlight>
                        <a:srgbClr val="C0C0C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++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)</a:t>
                  </a:r>
                </a:p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{</a:t>
                  </a:r>
                </a:p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      int </a:t>
                  </a:r>
                  <a:r>
                    <a:rPr lang="en-US" altLang="zh-CN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school,after_school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;   //</a:t>
                  </a:r>
                  <a:r>
                    <a: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 临时变量即可</a:t>
                  </a:r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endParaRPr>
                </a:p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      </a:t>
                  </a:r>
                  <a:r>
                    <a:rPr lang="en-US" altLang="zh-CN" sz="14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cin</a:t>
                  </a:r>
                  <a:r>
                    <a:rPr lang="en-US" altLang="zh-CN" sz="1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&gt;&gt;school&gt;&gt;</a:t>
                  </a:r>
                  <a:r>
                    <a:rPr lang="en-US" altLang="zh-CN" sz="14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after_school</a:t>
                  </a:r>
                  <a:r>
                    <a:rPr lang="en-US" altLang="zh-CN" sz="1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;   //</a:t>
                  </a:r>
                </a:p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lt"/>
                    </a:rPr>
                    <a:t>}</a:t>
                  </a:r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705938" y="4606695"/>
                <a:ext cx="2041193" cy="37084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33" tIns="45700" rIns="91433" bIns="45700" rtlCol="0" anchor="ctr" anchorCtr="0">
                <a:noAutofit/>
              </a:bodyPr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for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循环语句：接收输入</a:t>
                </a:r>
              </a:p>
            </p:txBody>
          </p:sp>
        </p:grpSp>
        <p:sp>
          <p:nvSpPr>
            <p:cNvPr id="42" name="标注: 线形 41"/>
            <p:cNvSpPr/>
            <p:nvPr/>
          </p:nvSpPr>
          <p:spPr>
            <a:xfrm>
              <a:off x="5159161" y="4166741"/>
              <a:ext cx="1330296" cy="340477"/>
            </a:xfrm>
            <a:prstGeom prst="borderCallout1">
              <a:avLst>
                <a:gd name="adj1" fmla="val 111461"/>
                <a:gd name="adj2" fmla="val 42491"/>
                <a:gd name="adj3" fmla="val 168050"/>
                <a:gd name="adj4" fmla="val -434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表示星期几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OfficePLUS.cn-6"/>
          <p:cNvSpPr/>
          <p:nvPr/>
        </p:nvSpPr>
        <p:spPr>
          <a:xfrm>
            <a:off x="637269" y="926604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39" name="OfficePLUS.cn-6"/>
          <p:cNvSpPr/>
          <p:nvPr/>
        </p:nvSpPr>
        <p:spPr>
          <a:xfrm>
            <a:off x="818452" y="1491091"/>
            <a:ext cx="6810467" cy="10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依次求每一天的学习时长，进行判断。并获取学习时长最长的一天。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6" grpId="0" animBg="1"/>
      <p:bldP spid="27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3663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P1909-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买铅笔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24327" y="996002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50" y="1456321"/>
            <a:ext cx="7228571" cy="17142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50" y="3290569"/>
            <a:ext cx="7171428" cy="25714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824" y="1396397"/>
            <a:ext cx="3590476" cy="1304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标注: 线形 18"/>
              <p:cNvSpPr/>
              <p:nvPr/>
            </p:nvSpPr>
            <p:spPr>
              <a:xfrm>
                <a:off x="8348435" y="3274990"/>
                <a:ext cx="3212858" cy="1390289"/>
              </a:xfrm>
              <a:prstGeom prst="borderCallout1">
                <a:avLst>
                  <a:gd name="adj1" fmla="val -3478"/>
                  <a:gd name="adj2" fmla="val 58241"/>
                  <a:gd name="adj3" fmla="val -33732"/>
                  <a:gd name="adj4" fmla="val 173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57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个人</a:t>
                </a:r>
                <a:endPara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2   ---  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第一种包装，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只笔，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</a:t>
                </a:r>
                <a:endPara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57/2</m:t>
                        </m:r>
                      </m:e>
                    </m:d>
                  </m:oMath>
                </a14:m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=29</a:t>
                </a:r>
              </a:p>
              <a:p>
                <a:r>
                  <a:rPr lang="zh-CN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花费：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2=58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</a:t>
                </a:r>
              </a:p>
            </p:txBody>
          </p:sp>
        </mc:Choice>
        <mc:Fallback xmlns="">
          <p:sp>
            <p:nvSpPr>
              <p:cNvPr id="19" name="标注: 线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435" y="3274990"/>
                <a:ext cx="3212858" cy="1390289"/>
              </a:xfrm>
              <a:prstGeom prst="borderCallout1">
                <a:avLst>
                  <a:gd name="adj1" fmla="val -3478"/>
                  <a:gd name="adj2" fmla="val 58241"/>
                  <a:gd name="adj3" fmla="val -33732"/>
                  <a:gd name="adj4" fmla="val 17348"/>
                </a:avLst>
              </a:prstGeom>
              <a:blipFill>
                <a:blip r:embed="rId5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标注: 线形 19"/>
          <p:cNvSpPr/>
          <p:nvPr/>
        </p:nvSpPr>
        <p:spPr>
          <a:xfrm>
            <a:off x="3083119" y="3350268"/>
            <a:ext cx="2650231" cy="280658"/>
          </a:xfrm>
          <a:prstGeom prst="borderCallout1">
            <a:avLst>
              <a:gd name="adj1" fmla="val 18750"/>
              <a:gd name="adj2" fmla="val -8333"/>
              <a:gd name="adj3" fmla="val -215998"/>
              <a:gd name="adj4" fmla="val -50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当出现小数的时候，向上取整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3663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P1909-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买铅笔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73752" y="2414823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OfficePLUS.cn-6"/>
          <p:cNvSpPr/>
          <p:nvPr/>
        </p:nvSpPr>
        <p:spPr>
          <a:xfrm>
            <a:off x="714167" y="1325274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OfficePLUS.cn-6"/>
          <p:cNvSpPr/>
          <p:nvPr/>
        </p:nvSpPr>
        <p:spPr>
          <a:xfrm>
            <a:off x="895350" y="1889761"/>
            <a:ext cx="6810467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对三种方案依次求花费，维护一个最小花费（即答案）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2927" y="2920563"/>
            <a:ext cx="1233326" cy="2867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循环语句</a:t>
            </a:r>
          </a:p>
        </p:txBody>
      </p:sp>
      <p:sp>
        <p:nvSpPr>
          <p:cNvPr id="37" name="矩形 36"/>
          <p:cNvSpPr/>
          <p:nvPr/>
        </p:nvSpPr>
        <p:spPr>
          <a:xfrm>
            <a:off x="5114208" y="2806704"/>
            <a:ext cx="1388021" cy="2867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数据类型转换</a:t>
            </a:r>
          </a:p>
        </p:txBody>
      </p:sp>
      <p:sp>
        <p:nvSpPr>
          <p:cNvPr id="43" name="矩形 42"/>
          <p:cNvSpPr/>
          <p:nvPr/>
        </p:nvSpPr>
        <p:spPr>
          <a:xfrm>
            <a:off x="847478" y="3372845"/>
            <a:ext cx="1233327" cy="2867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向上取整</a:t>
            </a:r>
          </a:p>
        </p:txBody>
      </p:sp>
      <p:sp>
        <p:nvSpPr>
          <p:cNvPr id="44" name="OfficePLUS.cn-6"/>
          <p:cNvSpPr/>
          <p:nvPr/>
        </p:nvSpPr>
        <p:spPr>
          <a:xfrm>
            <a:off x="2240947" y="3248255"/>
            <a:ext cx="3129425" cy="158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#include&lt;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cmath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&gt;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double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ceil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(double x)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四舍五入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round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向下取整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floor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5" name="OfficePLUS.cn-6"/>
          <p:cNvSpPr/>
          <p:nvPr/>
        </p:nvSpPr>
        <p:spPr>
          <a:xfrm>
            <a:off x="6821630" y="2777542"/>
            <a:ext cx="4498086" cy="282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 n;  //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班级人数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cin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&gt;&gt;n;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min_price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for(int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=0;i&lt;3;i++)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int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pencil_number,pencil_price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</a:t>
            </a:r>
            <a:r>
              <a:rPr lang="en-US" altLang="zh-CN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cin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&gt;&gt;</a:t>
            </a:r>
            <a:r>
              <a:rPr lang="en-US" altLang="zh-CN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pencil_number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&gt;&gt;</a:t>
            </a:r>
            <a:r>
              <a:rPr lang="en-US" altLang="zh-CN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pencil_price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  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// 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循环接收方案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int sum=ceil( </a:t>
            </a:r>
            <a:r>
              <a:rPr lang="en-US" sz="1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(double)n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pencil_number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)*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pencil_price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</a:t>
            </a:r>
            <a:r>
              <a:rPr lang="zh-CN" altLang="en-US" sz="1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最小花费的判断与更新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；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  <p:sp>
        <p:nvSpPr>
          <p:cNvPr id="42" name="标注: 线形 41"/>
          <p:cNvSpPr/>
          <p:nvPr/>
        </p:nvSpPr>
        <p:spPr>
          <a:xfrm>
            <a:off x="8775453" y="3504372"/>
            <a:ext cx="1330296" cy="236309"/>
          </a:xfrm>
          <a:prstGeom prst="borderCallout1">
            <a:avLst>
              <a:gd name="adj1" fmla="val 111461"/>
              <a:gd name="adj2" fmla="val 42491"/>
              <a:gd name="adj3" fmla="val 141976"/>
              <a:gd name="adj4" fmla="val -30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表示方案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标注: 线形 45"/>
          <p:cNvSpPr/>
          <p:nvPr/>
        </p:nvSpPr>
        <p:spPr>
          <a:xfrm>
            <a:off x="8306416" y="3130100"/>
            <a:ext cx="1330296" cy="236309"/>
          </a:xfrm>
          <a:prstGeom prst="borderCallout1">
            <a:avLst>
              <a:gd name="adj1" fmla="val 111461"/>
              <a:gd name="adj2" fmla="val 42491"/>
              <a:gd name="adj3" fmla="val 141976"/>
              <a:gd name="adj4" fmla="val -30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维护最小花费</a:t>
            </a:r>
          </a:p>
        </p:txBody>
      </p:sp>
      <p:sp>
        <p:nvSpPr>
          <p:cNvPr id="47" name="标注: 线形 46"/>
          <p:cNvSpPr/>
          <p:nvPr/>
        </p:nvSpPr>
        <p:spPr>
          <a:xfrm>
            <a:off x="2515461" y="5172745"/>
            <a:ext cx="3500640" cy="719962"/>
          </a:xfrm>
          <a:prstGeom prst="borderCallout1">
            <a:avLst>
              <a:gd name="adj1" fmla="val 61654"/>
              <a:gd name="adj2" fmla="val 100518"/>
              <a:gd name="adj3" fmla="val -6274"/>
              <a:gd name="adj4" fmla="val 132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min_price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自动初始化为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因此第一种方案时，进行赋值而不是判断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 animBg="1"/>
      <p:bldP spid="37" grpId="0" animBg="1"/>
      <p:bldP spid="43" grpId="0" animBg="1"/>
      <p:bldP spid="44" grpId="0"/>
      <p:bldP spid="45" grpId="0"/>
      <p:bldP spid="42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8098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P1055 </a:t>
            </a: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ISBN 号码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750" y="1166495"/>
            <a:ext cx="130365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t="12442"/>
          <a:stretch>
            <a:fillRect/>
          </a:stretch>
        </p:blipFill>
        <p:spPr>
          <a:xfrm>
            <a:off x="868680" y="1788795"/>
            <a:ext cx="11148060" cy="23818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4452620"/>
            <a:ext cx="8801100" cy="1668780"/>
          </a:xfrm>
          <a:prstGeom prst="rect">
            <a:avLst/>
          </a:prstGeom>
        </p:spPr>
      </p:pic>
      <p:sp>
        <p:nvSpPr>
          <p:cNvPr id="47" name="标注: 线形 46"/>
          <p:cNvSpPr/>
          <p:nvPr/>
        </p:nvSpPr>
        <p:spPr>
          <a:xfrm>
            <a:off x="7379335" y="4452620"/>
            <a:ext cx="3500755" cy="414655"/>
          </a:xfrm>
          <a:prstGeom prst="borderCallout1">
            <a:avLst>
              <a:gd name="adj1" fmla="val 37567"/>
              <a:gd name="adj2" fmla="val -5067"/>
              <a:gd name="adj3" fmla="val -79648"/>
              <a:gd name="adj4" fmla="val -53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任务：判断是否正确；并输出对应的内容。</a:t>
            </a:r>
          </a:p>
        </p:txBody>
      </p:sp>
      <p:sp>
        <p:nvSpPr>
          <p:cNvPr id="16" name="标注: 线形 46"/>
          <p:cNvSpPr/>
          <p:nvPr/>
        </p:nvSpPr>
        <p:spPr>
          <a:xfrm>
            <a:off x="7838440" y="2498725"/>
            <a:ext cx="3164840" cy="440055"/>
          </a:xfrm>
          <a:prstGeom prst="borderCallout1">
            <a:avLst>
              <a:gd name="adj1" fmla="val 109812"/>
              <a:gd name="adj2" fmla="val 17215"/>
              <a:gd name="adj3" fmla="val 133766"/>
              <a:gd name="adj4" fmla="val 2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余数为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0~10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，分两种情况，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余数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0~9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，余数即为识别码；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余数为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识别码为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7838440" y="3271520"/>
            <a:ext cx="2408555" cy="82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328410" y="3271520"/>
            <a:ext cx="1149985" cy="82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815715" y="4162425"/>
            <a:ext cx="1149985" cy="82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236980" y="5160645"/>
            <a:ext cx="65976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注: 线形 46"/>
          <p:cNvSpPr/>
          <p:nvPr/>
        </p:nvSpPr>
        <p:spPr>
          <a:xfrm>
            <a:off x="2721610" y="4283075"/>
            <a:ext cx="1934210" cy="488950"/>
          </a:xfrm>
          <a:prstGeom prst="borderCallout1">
            <a:avLst>
              <a:gd name="adj1" fmla="val 53445"/>
              <a:gd name="adj2" fmla="val -3881"/>
              <a:gd name="adj3" fmla="val 143185"/>
              <a:gd name="adj4" fmla="val -39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类处理字符串，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#include&lt;string&gt;</a:t>
            </a:r>
          </a:p>
        </p:txBody>
      </p:sp>
      <p:sp>
        <p:nvSpPr>
          <p:cNvPr id="24" name="标注: 线形 46"/>
          <p:cNvSpPr/>
          <p:nvPr/>
        </p:nvSpPr>
        <p:spPr>
          <a:xfrm>
            <a:off x="10246995" y="1166495"/>
            <a:ext cx="1551305" cy="414655"/>
          </a:xfrm>
          <a:prstGeom prst="borderCallout1">
            <a:avLst>
              <a:gd name="adj1" fmla="val 120980"/>
              <a:gd name="adj2" fmla="val 64919"/>
              <a:gd name="adj3" fmla="val 161102"/>
              <a:gd name="adj4" fmla="val 30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分隔符也占一位。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0393045" y="2051050"/>
            <a:ext cx="965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243455" y="3271520"/>
            <a:ext cx="563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注: 线形 46"/>
          <p:cNvSpPr/>
          <p:nvPr/>
        </p:nvSpPr>
        <p:spPr>
          <a:xfrm>
            <a:off x="3325495" y="2606675"/>
            <a:ext cx="3500755" cy="332105"/>
          </a:xfrm>
          <a:prstGeom prst="borderCallout1">
            <a:avLst>
              <a:gd name="adj1" fmla="val 58152"/>
              <a:gd name="adj2" fmla="val -4353"/>
              <a:gd name="adj3" fmla="val 132695"/>
              <a:gd name="adj4" fmla="val -2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注意下标！！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首位下标为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，次位下标为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标注: 线形 46"/>
          <p:cNvSpPr/>
          <p:nvPr/>
        </p:nvSpPr>
        <p:spPr>
          <a:xfrm>
            <a:off x="8682990" y="6067425"/>
            <a:ext cx="1934210" cy="488950"/>
          </a:xfrm>
          <a:prstGeom prst="borderCallout1">
            <a:avLst>
              <a:gd name="adj1" fmla="val 53445"/>
              <a:gd name="adj2" fmla="val -3881"/>
              <a:gd name="adj3" fmla="val 1688"/>
              <a:gd name="adj4" fmla="val -36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将最后一位改为正确的识别码即可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148195" y="6048375"/>
            <a:ext cx="1193800" cy="190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16" grpId="0" bldLvl="0" animBg="1"/>
      <p:bldP spid="23" grpId="0" bldLvl="0" animBg="1"/>
      <p:bldP spid="24" grpId="0" animBg="1"/>
      <p:bldP spid="24" grpId="1" animBg="1"/>
      <p:bldP spid="9" grpId="0" bldLvl="0" animBg="1"/>
      <p:bldP spid="1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9309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8098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P1055 </a:t>
            </a: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ISBN 号码</a:t>
            </a:r>
            <a:endParaRPr lang="zh-CN" altLang="en-US" sz="2800" b="1" dirty="0">
              <a:solidFill>
                <a:srgbClr val="556CFB"/>
              </a:solidFill>
              <a:latin typeface="+mn-lt"/>
              <a:ea typeface="+mj-ea"/>
              <a:sym typeface="+mn-lt"/>
            </a:endParaRPr>
          </a:p>
        </p:txBody>
      </p:sp>
      <p:sp>
        <p:nvSpPr>
          <p:cNvPr id="13" name="OfficePLUS.cn-6"/>
          <p:cNvSpPr/>
          <p:nvPr/>
        </p:nvSpPr>
        <p:spPr>
          <a:xfrm>
            <a:off x="622092" y="1109230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622300" y="3159740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" y="1616075"/>
            <a:ext cx="11186160" cy="16383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82015" y="3632200"/>
            <a:ext cx="677926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600" spc="5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读入字符串</a:t>
            </a:r>
            <a:r>
              <a:rPr lang="zh-CN" altLang="en-US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头文件：</a:t>
            </a:r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#include&lt;string&gt;	string ISBN;</a:t>
            </a:r>
          </a:p>
          <a:p>
            <a:pPr algn="l"/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字符串下标取相应位置的字符：</a:t>
            </a:r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ISBN[12];</a:t>
            </a:r>
          </a:p>
          <a:p>
            <a:pPr algn="l"/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1600" spc="5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计算识别码</a:t>
            </a:r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v_code</a:t>
            </a:r>
            <a:r>
              <a:rPr lang="zh-CN" altLang="en-US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，要注意下标，分隔符占一位</a:t>
            </a:r>
          </a:p>
          <a:p>
            <a:pPr algn="l"/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分情况</a:t>
            </a:r>
            <a:r>
              <a:rPr lang="zh-CN" altLang="en-US" sz="1600" spc="5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讨论余数</a:t>
            </a:r>
            <a:endParaRPr lang="zh-CN" altLang="en-US" sz="1600" spc="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if(v_code!=10)</a:t>
            </a:r>
          </a:p>
          <a:p>
            <a:pPr algn="l"/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zh-CN" altLang="en-US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     用</a:t>
            </a:r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判断识别码是否正确</a:t>
            </a:r>
            <a:endParaRPr lang="en-US" altLang="zh-CN" sz="1600" spc="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algn="l"/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zh-CN" altLang="en-US" sz="1600" spc="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用</a:t>
            </a:r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zh-CN" altLang="en-US" sz="1600" spc="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判断识别码是否正确</a:t>
            </a:r>
          </a:p>
          <a:p>
            <a:pPr algn="l"/>
            <a:r>
              <a:rPr lang="en-US" altLang="zh-CN" sz="1600" spc="5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125;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alpha val="50000"/>
          </a:schemeClr>
        </a:solidFill>
        <a:ln>
          <a:noFill/>
        </a:ln>
      </a:spPr>
      <a:bodyPr spcFirstLastPara="1" wrap="square" lIns="91433" tIns="45700" rIns="91433" bIns="45700" rtlCol="0" anchor="ctr" anchorCtr="0">
        <a:noAutofit/>
      </a:bodyPr>
      <a:lstStyle>
        <a:defPPr algn="l">
          <a:lnSpc>
            <a:spcPct val="150000"/>
          </a:lnSpc>
          <a:defRPr sz="1400" b="1" dirty="0">
            <a:latin typeface="黑体" panose="02010609060101010101" pitchFamily="49" charset="-122"/>
            <a:ea typeface="黑体" panose="02010609060101010101" pitchFamily="49" charset="-122"/>
            <a:cs typeface="Calibri" panose="020F0502020204030204"/>
            <a:sym typeface="+mn-l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1601</Words>
  <Application>Microsoft Office PowerPoint</Application>
  <PresentationFormat>宽屏</PresentationFormat>
  <Paragraphs>250</Paragraphs>
  <Slides>16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Helvetica-Roman-SemiB</vt:lpstr>
      <vt:lpstr>黑体</vt:lpstr>
      <vt:lpstr>华文宋体</vt:lpstr>
      <vt:lpstr>微软雅黑</vt:lpstr>
      <vt:lpstr>微软雅黑 Light</vt:lpstr>
      <vt:lpstr>Arial</vt:lpstr>
      <vt:lpstr>Cambria Math</vt:lpstr>
      <vt:lpstr>Century Gothic</vt:lpstr>
      <vt:lpstr>Segoe UI Light</vt:lpstr>
      <vt:lpstr>Times New Roman</vt:lpstr>
      <vt:lpstr>Wingdings</vt:lpstr>
      <vt:lpstr>1_Office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宏泽</dc:creator>
  <cp:lastModifiedBy>张 莹</cp:lastModifiedBy>
  <cp:revision>115</cp:revision>
  <dcterms:created xsi:type="dcterms:W3CDTF">2020-08-26T05:38:00Z</dcterms:created>
  <dcterms:modified xsi:type="dcterms:W3CDTF">2021-11-09T10:26:20Z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