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sldIdLst>
    <p:sldId id="285" r:id="rId3"/>
    <p:sldId id="286" r:id="rId4"/>
    <p:sldId id="313" r:id="rId5"/>
    <p:sldId id="350" r:id="rId6"/>
    <p:sldId id="370" r:id="rId7"/>
    <p:sldId id="371" r:id="rId8"/>
    <p:sldId id="352" r:id="rId9"/>
    <p:sldId id="351" r:id="rId10"/>
    <p:sldId id="372" r:id="rId11"/>
    <p:sldId id="373" r:id="rId12"/>
    <p:sldId id="374" r:id="rId13"/>
    <p:sldId id="375" r:id="rId14"/>
    <p:sldId id="376" r:id="rId15"/>
    <p:sldId id="377" r:id="rId16"/>
    <p:sldId id="32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AAEBA7D0-9160-4F01-9151-EB312F3511D0}">
          <p14:sldIdLst>
            <p14:sldId id="285"/>
            <p14:sldId id="286"/>
            <p14:sldId id="313"/>
            <p14:sldId id="350"/>
            <p14:sldId id="370"/>
            <p14:sldId id="371"/>
            <p14:sldId id="352"/>
            <p14:sldId id="351"/>
            <p14:sldId id="372"/>
            <p14:sldId id="373"/>
            <p14:sldId id="374"/>
            <p14:sldId id="375"/>
            <p14:sldId id="376"/>
            <p14:sldId id="377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492B"/>
    <a:srgbClr val="556CFB"/>
    <a:srgbClr val="0D8CFE"/>
    <a:srgbClr val="C57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4" y="2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fficePLUS-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99" y="3174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238" y="333375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fficePLUS-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99" y="3174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fficePLUS-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99" y="3174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图片出处</a:t>
            </a: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63608"/>
            <a:ext cx="7074345" cy="393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微软雅黑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Light</a:t>
            </a: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微软雅黑 阿里巴巴普惠体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1.5</a:t>
            </a: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+mn-ea"/>
                <a:cs typeface="Segoe UI Light" panose="020B0502040204020203"/>
              </a:rPr>
              <a:t>pexels.com </a:t>
            </a: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+mn-ea"/>
                <a:cs typeface="Segoe UI Light" panose="020B0502040204020203"/>
              </a:rPr>
              <a:t>插画源：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+mn-ea"/>
                <a:cs typeface="Segoe UI Light" panose="020B0502040204020203"/>
              </a:rPr>
              <a:t>stories.freepik.com/</a:t>
            </a: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1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1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10" name="OfficePLUS.cn-4"/>
          <p:cNvSpPr txBox="1"/>
          <p:nvPr/>
        </p:nvSpPr>
        <p:spPr>
          <a:xfrm>
            <a:off x="4037490" y="2099076"/>
            <a:ext cx="703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实验</a:t>
            </a:r>
            <a:r>
              <a:rPr lang="en-US" altLang="zh-CN" sz="5400"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5</a:t>
            </a:r>
          </a:p>
          <a:p>
            <a:r>
              <a:rPr lang="zh-CN" altLang="en-US" sz="5400">
                <a:solidFill>
                  <a:srgbClr val="556CFB"/>
                </a:solidFill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上机</a:t>
            </a:r>
            <a:r>
              <a:rPr lang="zh-CN" altLang="en-US" sz="5400" dirty="0">
                <a:solidFill>
                  <a:srgbClr val="556CFB"/>
                </a:solidFill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课讲解</a:t>
            </a:r>
          </a:p>
        </p:txBody>
      </p:sp>
      <p:sp>
        <p:nvSpPr>
          <p:cNvPr id="11" name="OfficePLUS.cn-5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2" name="OfficePLUS.cn-6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6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27815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P5723-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质数口袋</a:t>
            </a: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7" name="OfficePLUS.cn-6"/>
          <p:cNvSpPr/>
          <p:nvPr/>
        </p:nvSpPr>
        <p:spPr>
          <a:xfrm>
            <a:off x="732169" y="3538399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代码要点：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OfficePLUS.cn-6"/>
          <p:cNvSpPr/>
          <p:nvPr/>
        </p:nvSpPr>
        <p:spPr>
          <a:xfrm>
            <a:off x="714167" y="1325274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解题思路：</a:t>
            </a:r>
            <a:endParaRPr lang="en-US" altLang="zh-CN" b="1" dirty="0">
              <a:solidFill>
                <a:srgbClr val="556CFB"/>
              </a:soli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OfficePLUS.cn-6"/>
          <p:cNvSpPr/>
          <p:nvPr/>
        </p:nvSpPr>
        <p:spPr>
          <a:xfrm>
            <a:off x="895350" y="1889761"/>
            <a:ext cx="6872611" cy="1669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从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开始循环，不断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判断该自然数是否属于质数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。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若属于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则判断承重是否超多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        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没有超过则加入该口袋，并继续循环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        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超过了就停止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若不属于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，则继续循环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6125" y="4130061"/>
            <a:ext cx="1436558" cy="3886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break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跳出循环</a:t>
            </a:r>
          </a:p>
        </p:txBody>
      </p:sp>
      <p:sp>
        <p:nvSpPr>
          <p:cNvPr id="18" name="标注: 线形 17">
            <a:extLst>
              <a:ext uri="{FF2B5EF4-FFF2-40B4-BE49-F238E27FC236}">
                <a16:creationId xmlns:a16="http://schemas.microsoft.com/office/drawing/2014/main" id="{5BADBC8B-AF2B-4D4B-A463-415DC6519E02}"/>
              </a:ext>
            </a:extLst>
          </p:cNvPr>
          <p:cNvSpPr/>
          <p:nvPr/>
        </p:nvSpPr>
        <p:spPr>
          <a:xfrm>
            <a:off x="3356020" y="3208659"/>
            <a:ext cx="1157558" cy="351046"/>
          </a:xfrm>
          <a:prstGeom prst="borderCallout1">
            <a:avLst>
              <a:gd name="adj1" fmla="val -3478"/>
              <a:gd name="adj2" fmla="val 58241"/>
              <a:gd name="adj3" fmla="val -46377"/>
              <a:gd name="adj4" fmla="val -2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关键字</a:t>
            </a:r>
          </a:p>
        </p:txBody>
      </p:sp>
      <p:sp>
        <p:nvSpPr>
          <p:cNvPr id="19" name="OfficePLUS.cn-6">
            <a:extLst>
              <a:ext uri="{FF2B5EF4-FFF2-40B4-BE49-F238E27FC236}">
                <a16:creationId xmlns:a16="http://schemas.microsoft.com/office/drawing/2014/main" id="{EE3BB240-F2FB-4858-8D2D-A97679D90354}"/>
              </a:ext>
            </a:extLst>
          </p:cNvPr>
          <p:cNvSpPr/>
          <p:nvPr/>
        </p:nvSpPr>
        <p:spPr>
          <a:xfrm>
            <a:off x="2717735" y="4141096"/>
            <a:ext cx="33782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sum=0;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for(int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&lt;=L;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  //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质数的判断从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//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代码块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if(sum&gt;L)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91765C5-EAB6-426B-8E85-3ED32AC17615}"/>
              </a:ext>
            </a:extLst>
          </p:cNvPr>
          <p:cNvSpPr/>
          <p:nvPr/>
        </p:nvSpPr>
        <p:spPr>
          <a:xfrm>
            <a:off x="6474925" y="4130060"/>
            <a:ext cx="1436558" cy="3886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质数的判断</a:t>
            </a:r>
          </a:p>
        </p:txBody>
      </p:sp>
      <p:sp>
        <p:nvSpPr>
          <p:cNvPr id="25" name="OfficePLUS.cn-6">
            <a:extLst>
              <a:ext uri="{FF2B5EF4-FFF2-40B4-BE49-F238E27FC236}">
                <a16:creationId xmlns:a16="http://schemas.microsoft.com/office/drawing/2014/main" id="{0F9893F4-F95E-428D-8B19-3EBFE49E6455}"/>
              </a:ext>
            </a:extLst>
          </p:cNvPr>
          <p:cNvSpPr/>
          <p:nvPr/>
        </p:nvSpPr>
        <p:spPr>
          <a:xfrm>
            <a:off x="8143471" y="4130060"/>
            <a:ext cx="33782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isPrime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for(int j=2;j&lt;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i;j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  //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是不是质数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i%j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isPrime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=false; 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6" name="标注: 线形 25">
            <a:extLst>
              <a:ext uri="{FF2B5EF4-FFF2-40B4-BE49-F238E27FC236}">
                <a16:creationId xmlns:a16="http://schemas.microsoft.com/office/drawing/2014/main" id="{1299E256-B418-4057-A42B-65B315585057}"/>
              </a:ext>
            </a:extLst>
          </p:cNvPr>
          <p:cNvSpPr/>
          <p:nvPr/>
        </p:nvSpPr>
        <p:spPr>
          <a:xfrm>
            <a:off x="5834760" y="5556175"/>
            <a:ext cx="2192717" cy="543181"/>
          </a:xfrm>
          <a:prstGeom prst="borderCallout1">
            <a:avLst>
              <a:gd name="adj1" fmla="val -3478"/>
              <a:gd name="adj2" fmla="val 58241"/>
              <a:gd name="adj3" fmla="val -46648"/>
              <a:gd name="adj4" fmla="val 124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出现质因数，则当前数字不是质数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可提前结束判断</a:t>
            </a:r>
          </a:p>
        </p:txBody>
      </p:sp>
    </p:spTree>
    <p:extLst>
      <p:ext uri="{BB962C8B-B14F-4D97-AF65-F5344CB8AC3E}">
        <p14:creationId xmlns:p14="http://schemas.microsoft.com/office/powerpoint/2010/main" val="19889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6" grpId="0" animBg="1"/>
      <p:bldP spid="18" grpId="0" animBg="1"/>
      <p:bldP spid="19" grpId="0"/>
      <p:bldP spid="24" grpId="0" animBg="1"/>
      <p:bldP spid="25" grpId="0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27815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P5732-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杨辉三角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24327" y="996002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6B834F7-724D-4812-8FB8-8C9DD639C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29" y="1494554"/>
            <a:ext cx="7371428" cy="1142857"/>
          </a:xfrm>
          <a:prstGeom prst="rect">
            <a:avLst/>
          </a:prstGeom>
        </p:spPr>
      </p:pic>
      <p:pic>
        <p:nvPicPr>
          <p:cNvPr id="1026" name="Picture 2" descr="https://t11.baidu.com/it/u=4131437290,1213734484&amp;fm=173&amp;app=25&amp;f=JPEG?w=639&amp;h=404&amp;s=7A283462099DD9C85E75B1C70100E0B1">
            <a:extLst>
              <a:ext uri="{FF2B5EF4-FFF2-40B4-BE49-F238E27FC236}">
                <a16:creationId xmlns:a16="http://schemas.microsoft.com/office/drawing/2014/main" id="{945CC039-77BA-404E-9775-5AFBA8F49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9" y="2812787"/>
            <a:ext cx="4453397" cy="281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fficePLUS.cn-6">
            <a:extLst>
              <a:ext uri="{FF2B5EF4-FFF2-40B4-BE49-F238E27FC236}">
                <a16:creationId xmlns:a16="http://schemas.microsoft.com/office/drawing/2014/main" id="{51915D47-481E-457A-A2E9-3E10DA3FCD2D}"/>
              </a:ext>
            </a:extLst>
          </p:cNvPr>
          <p:cNvSpPr/>
          <p:nvPr/>
        </p:nvSpPr>
        <p:spPr>
          <a:xfrm>
            <a:off x="5496445" y="3134919"/>
            <a:ext cx="45530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规律：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、每个数等于它上方两数之和。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、每行数字左右对称，由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开始逐渐变大。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、第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行的数字有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项。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27815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P5732-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杨辉三角</a:t>
            </a: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7" name="OfficePLUS.cn-6"/>
          <p:cNvSpPr/>
          <p:nvPr/>
        </p:nvSpPr>
        <p:spPr>
          <a:xfrm>
            <a:off x="697333" y="2631449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代码要点：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OfficePLUS.cn-6"/>
          <p:cNvSpPr/>
          <p:nvPr/>
        </p:nvSpPr>
        <p:spPr>
          <a:xfrm>
            <a:off x="714167" y="1325274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解题思路：</a:t>
            </a:r>
            <a:endParaRPr lang="en-US" altLang="zh-CN" b="1" dirty="0">
              <a:solidFill>
                <a:srgbClr val="556CFB"/>
              </a:soli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OfficePLUS.cn-6"/>
          <p:cNvSpPr/>
          <p:nvPr/>
        </p:nvSpPr>
        <p:spPr>
          <a:xfrm>
            <a:off x="895350" y="1889761"/>
            <a:ext cx="6872611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使用二维数组将对应位置计算出来，最后输出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8743" y="3420679"/>
            <a:ext cx="1436558" cy="3886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数组</a:t>
            </a:r>
          </a:p>
        </p:txBody>
      </p:sp>
      <p:sp>
        <p:nvSpPr>
          <p:cNvPr id="19" name="OfficePLUS.cn-6">
            <a:extLst>
              <a:ext uri="{FF2B5EF4-FFF2-40B4-BE49-F238E27FC236}">
                <a16:creationId xmlns:a16="http://schemas.microsoft.com/office/drawing/2014/main" id="{EE3BB240-F2FB-4858-8D2D-A97679D90354}"/>
              </a:ext>
            </a:extLst>
          </p:cNvPr>
          <p:cNvSpPr/>
          <p:nvPr/>
        </p:nvSpPr>
        <p:spPr>
          <a:xfrm>
            <a:off x="2456495" y="3461126"/>
            <a:ext cx="3378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a[4][4];  // 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下标从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  <a:endParaRPr lang="zh-CN" altLang="zh-C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fficePLUS.cn-6">
            <a:extLst>
              <a:ext uri="{FF2B5EF4-FFF2-40B4-BE49-F238E27FC236}">
                <a16:creationId xmlns:a16="http://schemas.microsoft.com/office/drawing/2014/main" id="{0F9893F4-F95E-428D-8B19-3EBFE49E6455}"/>
              </a:ext>
            </a:extLst>
          </p:cNvPr>
          <p:cNvSpPr/>
          <p:nvPr/>
        </p:nvSpPr>
        <p:spPr>
          <a:xfrm>
            <a:off x="7872456" y="4120696"/>
            <a:ext cx="33782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左上方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正上方数字之和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怎么填充？找杨辉三角的规律</a:t>
            </a:r>
            <a:endParaRPr lang="en-US" altLang="zh-C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a[0][0]=1;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for(int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a[0][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6AD5454-973F-401D-AB7B-AAD153155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76716"/>
              </p:ext>
            </p:extLst>
          </p:nvPr>
        </p:nvGraphicFramePr>
        <p:xfrm>
          <a:off x="2552575" y="4072041"/>
          <a:ext cx="1593052" cy="1549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263">
                  <a:extLst>
                    <a:ext uri="{9D8B030D-6E8A-4147-A177-3AD203B41FA5}">
                      <a16:colId xmlns:a16="http://schemas.microsoft.com/office/drawing/2014/main" val="1827940986"/>
                    </a:ext>
                  </a:extLst>
                </a:gridCol>
                <a:gridCol w="398263">
                  <a:extLst>
                    <a:ext uri="{9D8B030D-6E8A-4147-A177-3AD203B41FA5}">
                      <a16:colId xmlns:a16="http://schemas.microsoft.com/office/drawing/2014/main" val="1095591881"/>
                    </a:ext>
                  </a:extLst>
                </a:gridCol>
                <a:gridCol w="398263">
                  <a:extLst>
                    <a:ext uri="{9D8B030D-6E8A-4147-A177-3AD203B41FA5}">
                      <a16:colId xmlns:a16="http://schemas.microsoft.com/office/drawing/2014/main" val="2819060644"/>
                    </a:ext>
                  </a:extLst>
                </a:gridCol>
                <a:gridCol w="398263">
                  <a:extLst>
                    <a:ext uri="{9D8B030D-6E8A-4147-A177-3AD203B41FA5}">
                      <a16:colId xmlns:a16="http://schemas.microsoft.com/office/drawing/2014/main" val="2395625157"/>
                    </a:ext>
                  </a:extLst>
                </a:gridCol>
              </a:tblGrid>
              <a:tr h="38743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57152"/>
                  </a:ext>
                </a:extLst>
              </a:tr>
              <a:tr h="3874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916364"/>
                  </a:ext>
                </a:extLst>
              </a:tr>
              <a:tr h="3874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42079"/>
                  </a:ext>
                </a:extLst>
              </a:tr>
              <a:tr h="3874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597343"/>
                  </a:ext>
                </a:extLst>
              </a:tr>
            </a:tbl>
          </a:graphicData>
        </a:graphic>
      </p:graphicFrame>
      <p:sp>
        <p:nvSpPr>
          <p:cNvPr id="20" name="OfficePLUS.cn-6">
            <a:extLst>
              <a:ext uri="{FF2B5EF4-FFF2-40B4-BE49-F238E27FC236}">
                <a16:creationId xmlns:a16="http://schemas.microsoft.com/office/drawing/2014/main" id="{2B01F7B4-794B-46EB-9FA5-5ED50DAB6DCD}"/>
              </a:ext>
            </a:extLst>
          </p:cNvPr>
          <p:cNvSpPr/>
          <p:nvPr/>
        </p:nvSpPr>
        <p:spPr>
          <a:xfrm>
            <a:off x="2456495" y="3713967"/>
            <a:ext cx="1199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a[0][0]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D19063B-2AA6-49D5-AAC3-6501FC3C9094}"/>
              </a:ext>
            </a:extLst>
          </p:cNvPr>
          <p:cNvCxnSpPr/>
          <p:nvPr/>
        </p:nvCxnSpPr>
        <p:spPr>
          <a:xfrm flipV="1">
            <a:off x="2743200" y="3950563"/>
            <a:ext cx="0" cy="12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fficePLUS.cn-6">
            <a:extLst>
              <a:ext uri="{FF2B5EF4-FFF2-40B4-BE49-F238E27FC236}">
                <a16:creationId xmlns:a16="http://schemas.microsoft.com/office/drawing/2014/main" id="{ACB1FFF2-C109-4F8E-B8E3-9D4C27673D01}"/>
              </a:ext>
            </a:extLst>
          </p:cNvPr>
          <p:cNvSpPr/>
          <p:nvPr/>
        </p:nvSpPr>
        <p:spPr>
          <a:xfrm>
            <a:off x="1952762" y="4120696"/>
            <a:ext cx="5037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fficePLUS.cn-6">
            <a:extLst>
              <a:ext uri="{FF2B5EF4-FFF2-40B4-BE49-F238E27FC236}">
                <a16:creationId xmlns:a16="http://schemas.microsoft.com/office/drawing/2014/main" id="{E01AF037-7048-4F04-85B7-9D789EE648F6}"/>
              </a:ext>
            </a:extLst>
          </p:cNvPr>
          <p:cNvSpPr/>
          <p:nvPr/>
        </p:nvSpPr>
        <p:spPr>
          <a:xfrm>
            <a:off x="1952762" y="4490054"/>
            <a:ext cx="5037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a[1]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fficePLUS.cn-6">
            <a:extLst>
              <a:ext uri="{FF2B5EF4-FFF2-40B4-BE49-F238E27FC236}">
                <a16:creationId xmlns:a16="http://schemas.microsoft.com/office/drawing/2014/main" id="{AEEBBDC3-5C44-4FEB-80EE-79C1A2D7BC1A}"/>
              </a:ext>
            </a:extLst>
          </p:cNvPr>
          <p:cNvSpPr/>
          <p:nvPr/>
        </p:nvSpPr>
        <p:spPr>
          <a:xfrm>
            <a:off x="1952761" y="4882592"/>
            <a:ext cx="5037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a[2]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fficePLUS.cn-6">
            <a:extLst>
              <a:ext uri="{FF2B5EF4-FFF2-40B4-BE49-F238E27FC236}">
                <a16:creationId xmlns:a16="http://schemas.microsoft.com/office/drawing/2014/main" id="{9012E3AD-E733-41F2-A0B5-340BAB950804}"/>
              </a:ext>
            </a:extLst>
          </p:cNvPr>
          <p:cNvSpPr/>
          <p:nvPr/>
        </p:nvSpPr>
        <p:spPr>
          <a:xfrm>
            <a:off x="1952761" y="5260076"/>
            <a:ext cx="5037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a[3]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fficePLUS.cn-6">
            <a:extLst>
              <a:ext uri="{FF2B5EF4-FFF2-40B4-BE49-F238E27FC236}">
                <a16:creationId xmlns:a16="http://schemas.microsoft.com/office/drawing/2014/main" id="{8050BEA2-290D-4816-85C1-3C08F064A073}"/>
              </a:ext>
            </a:extLst>
          </p:cNvPr>
          <p:cNvSpPr/>
          <p:nvPr/>
        </p:nvSpPr>
        <p:spPr>
          <a:xfrm>
            <a:off x="3636980" y="3705845"/>
            <a:ext cx="784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a[0][3]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48D0E53-F975-4966-9309-D80CD5BFA1C8}"/>
              </a:ext>
            </a:extLst>
          </p:cNvPr>
          <p:cNvCxnSpPr/>
          <p:nvPr/>
        </p:nvCxnSpPr>
        <p:spPr>
          <a:xfrm flipV="1">
            <a:off x="3950563" y="3950563"/>
            <a:ext cx="0" cy="12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fficePLUS.cn-6">
            <a:extLst>
              <a:ext uri="{FF2B5EF4-FFF2-40B4-BE49-F238E27FC236}">
                <a16:creationId xmlns:a16="http://schemas.microsoft.com/office/drawing/2014/main" id="{D2F4FF3B-9C49-4447-B3AB-3B6B8D9DBBD9}"/>
              </a:ext>
            </a:extLst>
          </p:cNvPr>
          <p:cNvSpPr/>
          <p:nvPr/>
        </p:nvSpPr>
        <p:spPr>
          <a:xfrm>
            <a:off x="5254161" y="3551956"/>
            <a:ext cx="3378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a[21][21];   //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无关位置填充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zh-C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05981FD7-FCB8-434C-B792-5F61C287E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406159"/>
              </p:ext>
            </p:extLst>
          </p:nvPr>
        </p:nvGraphicFramePr>
        <p:xfrm>
          <a:off x="5350242" y="4002026"/>
          <a:ext cx="1593052" cy="1549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263">
                  <a:extLst>
                    <a:ext uri="{9D8B030D-6E8A-4147-A177-3AD203B41FA5}">
                      <a16:colId xmlns:a16="http://schemas.microsoft.com/office/drawing/2014/main" val="1827940986"/>
                    </a:ext>
                  </a:extLst>
                </a:gridCol>
                <a:gridCol w="398263">
                  <a:extLst>
                    <a:ext uri="{9D8B030D-6E8A-4147-A177-3AD203B41FA5}">
                      <a16:colId xmlns:a16="http://schemas.microsoft.com/office/drawing/2014/main" val="1095591881"/>
                    </a:ext>
                  </a:extLst>
                </a:gridCol>
                <a:gridCol w="398263">
                  <a:extLst>
                    <a:ext uri="{9D8B030D-6E8A-4147-A177-3AD203B41FA5}">
                      <a16:colId xmlns:a16="http://schemas.microsoft.com/office/drawing/2014/main" val="2819060644"/>
                    </a:ext>
                  </a:extLst>
                </a:gridCol>
                <a:gridCol w="398263">
                  <a:extLst>
                    <a:ext uri="{9D8B030D-6E8A-4147-A177-3AD203B41FA5}">
                      <a16:colId xmlns:a16="http://schemas.microsoft.com/office/drawing/2014/main" val="2395625157"/>
                    </a:ext>
                  </a:extLst>
                </a:gridCol>
              </a:tblGrid>
              <a:tr h="387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57152"/>
                  </a:ext>
                </a:extLst>
              </a:tr>
              <a:tr h="387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916364"/>
                  </a:ext>
                </a:extLst>
              </a:tr>
              <a:tr h="387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42079"/>
                  </a:ext>
                </a:extLst>
              </a:tr>
              <a:tr h="387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597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75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6" grpId="0" animBg="1"/>
      <p:bldP spid="19" grpId="0"/>
      <p:bldP spid="25" grpId="0"/>
      <p:bldP spid="20" grpId="0"/>
      <p:bldP spid="23" grpId="0"/>
      <p:bldP spid="27" grpId="0"/>
      <p:bldP spid="28" grpId="0"/>
      <p:bldP spid="29" grpId="0"/>
      <p:bldP spid="30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27751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P5727-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冰雹猜想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24327" y="996002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6A0563-BF72-4DD7-A24E-3B24AF400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29" y="1478725"/>
            <a:ext cx="7390476" cy="1876190"/>
          </a:xfrm>
          <a:prstGeom prst="rect">
            <a:avLst/>
          </a:prstGeom>
        </p:spPr>
      </p:pic>
      <p:sp>
        <p:nvSpPr>
          <p:cNvPr id="15" name="OfficePLUS.cn-6">
            <a:extLst>
              <a:ext uri="{FF2B5EF4-FFF2-40B4-BE49-F238E27FC236}">
                <a16:creationId xmlns:a16="http://schemas.microsoft.com/office/drawing/2014/main" id="{20D0876A-59E5-4EC3-B1A9-4EE43C07358E}"/>
              </a:ext>
            </a:extLst>
          </p:cNvPr>
          <p:cNvSpPr/>
          <p:nvPr/>
        </p:nvSpPr>
        <p:spPr>
          <a:xfrm>
            <a:off x="724327" y="3522690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解题思路：</a:t>
            </a:r>
          </a:p>
        </p:txBody>
      </p:sp>
      <p:sp>
        <p:nvSpPr>
          <p:cNvPr id="16" name="OfficePLUS.cn-6">
            <a:extLst>
              <a:ext uri="{FF2B5EF4-FFF2-40B4-BE49-F238E27FC236}">
                <a16:creationId xmlns:a16="http://schemas.microsoft.com/office/drawing/2014/main" id="{60B021B6-84E9-4D89-8929-2427BF2E5317}"/>
              </a:ext>
            </a:extLst>
          </p:cNvPr>
          <p:cNvSpPr/>
          <p:nvPr/>
        </p:nvSpPr>
        <p:spPr>
          <a:xfrm>
            <a:off x="746329" y="3983009"/>
            <a:ext cx="6872611" cy="10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使用数组记录数字的变化过程，当数字为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时，则停止计算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//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数组大小定为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1000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可通过所有测试用例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853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27751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P5727-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冰雹猜想</a:t>
            </a: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7" name="OfficePLUS.cn-6"/>
          <p:cNvSpPr/>
          <p:nvPr/>
        </p:nvSpPr>
        <p:spPr>
          <a:xfrm>
            <a:off x="793542" y="1111276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代码要点：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57250" y="1710715"/>
            <a:ext cx="1436558" cy="3886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while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循环</a:t>
            </a:r>
          </a:p>
        </p:txBody>
      </p:sp>
      <p:sp>
        <p:nvSpPr>
          <p:cNvPr id="19" name="OfficePLUS.cn-6">
            <a:extLst>
              <a:ext uri="{FF2B5EF4-FFF2-40B4-BE49-F238E27FC236}">
                <a16:creationId xmlns:a16="http://schemas.microsoft.com/office/drawing/2014/main" id="{EE3BB240-F2FB-4858-8D2D-A97679D90354}"/>
              </a:ext>
            </a:extLst>
          </p:cNvPr>
          <p:cNvSpPr/>
          <p:nvPr/>
        </p:nvSpPr>
        <p:spPr>
          <a:xfrm>
            <a:off x="2643008" y="1770167"/>
            <a:ext cx="404187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停止条件：当前数字是否为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while(current != 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A0D6A59-8762-4A67-A42A-9658E8D4E7A9}"/>
              </a:ext>
            </a:extLst>
          </p:cNvPr>
          <p:cNvSpPr/>
          <p:nvPr/>
        </p:nvSpPr>
        <p:spPr>
          <a:xfrm>
            <a:off x="857250" y="3558513"/>
            <a:ext cx="1436558" cy="3886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数组</a:t>
            </a:r>
          </a:p>
        </p:txBody>
      </p:sp>
      <p:sp>
        <p:nvSpPr>
          <p:cNvPr id="21" name="OfficePLUS.cn-6">
            <a:extLst>
              <a:ext uri="{FF2B5EF4-FFF2-40B4-BE49-F238E27FC236}">
                <a16:creationId xmlns:a16="http://schemas.microsoft.com/office/drawing/2014/main" id="{95E323C0-37A8-4FB5-9C56-6E8621278B65}"/>
              </a:ext>
            </a:extLst>
          </p:cNvPr>
          <p:cNvSpPr/>
          <p:nvPr/>
        </p:nvSpPr>
        <p:spPr>
          <a:xfrm>
            <a:off x="2643008" y="3628610"/>
            <a:ext cx="404187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&gt;&gt;n;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a[1000];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= n;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current = n;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while(current != 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标注: 线形 21">
            <a:extLst>
              <a:ext uri="{FF2B5EF4-FFF2-40B4-BE49-F238E27FC236}">
                <a16:creationId xmlns:a16="http://schemas.microsoft.com/office/drawing/2014/main" id="{C80A6321-6667-43E8-B182-961950657A33}"/>
              </a:ext>
            </a:extLst>
          </p:cNvPr>
          <p:cNvSpPr/>
          <p:nvPr/>
        </p:nvSpPr>
        <p:spPr>
          <a:xfrm>
            <a:off x="5102002" y="4287923"/>
            <a:ext cx="2192717" cy="543181"/>
          </a:xfrm>
          <a:prstGeom prst="borderCallout1">
            <a:avLst>
              <a:gd name="adj1" fmla="val -3478"/>
              <a:gd name="adj2" fmla="val 58241"/>
              <a:gd name="adj3" fmla="val -67895"/>
              <a:gd name="adj4" fmla="val -162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固定了数组的大小，怎么知道从哪里开始倒序输出？</a:t>
            </a:r>
          </a:p>
        </p:txBody>
      </p:sp>
      <p:sp>
        <p:nvSpPr>
          <p:cNvPr id="23" name="OfficePLUS.cn-6">
            <a:extLst>
              <a:ext uri="{FF2B5EF4-FFF2-40B4-BE49-F238E27FC236}">
                <a16:creationId xmlns:a16="http://schemas.microsoft.com/office/drawing/2014/main" id="{71200D61-CFCD-4D7C-967B-FE9D3CB508EB}"/>
              </a:ext>
            </a:extLst>
          </p:cNvPr>
          <p:cNvSpPr/>
          <p:nvPr/>
        </p:nvSpPr>
        <p:spPr>
          <a:xfrm>
            <a:off x="7861055" y="3661715"/>
            <a:ext cx="40418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&gt;&gt;n;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a[1000];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count=0;  //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记录数组里的有效下标</a:t>
            </a:r>
            <a:endParaRPr lang="en-US" altLang="zh-C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= n;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while(current != 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count++;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0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6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自测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605262" y="1555325"/>
            <a:ext cx="7837401" cy="476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题目列表：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洛谷</a:t>
            </a:r>
            <a:r>
              <a:rPr lang="en-US" altLang="zh-CN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-</a:t>
            </a:r>
            <a:r>
              <a:rPr lang="zh-CN" altLang="en-US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题单</a:t>
            </a:r>
            <a:r>
              <a:rPr lang="en-US" altLang="zh-CN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-【</a:t>
            </a:r>
            <a:r>
              <a:rPr lang="zh-CN" altLang="en-US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入门</a:t>
            </a:r>
            <a:r>
              <a:rPr lang="en-US" altLang="zh-CN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2】</a:t>
            </a:r>
            <a:r>
              <a:rPr lang="zh-CN" altLang="en-US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分支结构</a:t>
            </a:r>
            <a:endParaRPr lang="en-US" altLang="zh-CN" sz="1600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ym typeface="+mn-lt"/>
              </a:rPr>
              <a:t>P5718</a:t>
            </a:r>
            <a:r>
              <a:rPr lang="zh-CN" altLang="en-US" b="1" dirty="0">
                <a:sym typeface="+mn-lt"/>
              </a:rPr>
              <a:t>、</a:t>
            </a:r>
            <a:r>
              <a:rPr lang="en-US" altLang="zh-CN" b="1" dirty="0">
                <a:sym typeface="+mn-lt"/>
              </a:rPr>
              <a:t>P5719</a:t>
            </a:r>
            <a:r>
              <a:rPr lang="zh-CN" altLang="en-US" b="1" dirty="0">
                <a:sym typeface="+mn-lt"/>
              </a:rPr>
              <a:t>、P</a:t>
            </a:r>
            <a:r>
              <a:rPr lang="en-US" altLang="zh-CN" b="1" dirty="0">
                <a:sym typeface="+mn-lt"/>
              </a:rPr>
              <a:t>5720</a:t>
            </a:r>
            <a:r>
              <a:rPr lang="zh-CN" altLang="en-US" b="1" dirty="0">
                <a:sym typeface="+mn-lt"/>
              </a:rPr>
              <a:t>、</a:t>
            </a:r>
            <a:r>
              <a:rPr lang="en-US" altLang="zh-CN" b="1" dirty="0">
                <a:sym typeface="+mn-lt"/>
              </a:rPr>
              <a:t>P5721</a:t>
            </a:r>
            <a:r>
              <a:rPr lang="zh-CN" altLang="en-US" b="1" dirty="0">
                <a:sym typeface="+mn-lt"/>
              </a:rPr>
              <a:t>、 </a:t>
            </a:r>
            <a:r>
              <a:rPr lang="en-US" altLang="zh-CN" b="1" dirty="0">
                <a:sym typeface="+mn-lt"/>
              </a:rPr>
              <a:t>P1980</a:t>
            </a:r>
            <a:r>
              <a:rPr lang="zh-CN" altLang="en-US" b="1" dirty="0">
                <a:sym typeface="+mn-lt"/>
              </a:rPr>
              <a:t>、 </a:t>
            </a:r>
            <a:r>
              <a:rPr lang="en-US" altLang="zh-CN" b="1" dirty="0">
                <a:ea typeface="+mn-ea"/>
                <a:sym typeface="+mn-lt"/>
              </a:rPr>
              <a:t>P5723</a:t>
            </a:r>
            <a:r>
              <a:rPr lang="zh-CN" altLang="en-US" b="1" dirty="0">
                <a:ea typeface="+mn-ea"/>
                <a:sym typeface="+mn-lt"/>
              </a:rPr>
              <a:t>、</a:t>
            </a:r>
            <a:r>
              <a:rPr lang="en-US" altLang="zh-CN" b="1" dirty="0">
                <a:ea typeface="+mn-ea"/>
                <a:sym typeface="+mn-lt"/>
              </a:rPr>
              <a:t>P5732</a:t>
            </a:r>
            <a:r>
              <a:rPr lang="zh-CN" altLang="en-US" b="1" dirty="0">
                <a:ea typeface="+mn-ea"/>
                <a:sym typeface="+mn-lt"/>
              </a:rPr>
              <a:t>、</a:t>
            </a:r>
            <a:r>
              <a:rPr lang="en-US" altLang="zh-CN" b="1" dirty="0">
                <a:ea typeface="+mn-ea"/>
                <a:sym typeface="+mn-lt"/>
              </a:rPr>
              <a:t>P5727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ea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ea typeface="+mn-ea"/>
                <a:sym typeface="+mn-lt"/>
              </a:rPr>
              <a:t>常见问题：</a:t>
            </a:r>
            <a:endParaRPr lang="en-US" altLang="zh-CN" sz="1400" dirty="0">
              <a:ea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ym typeface="+mn-lt"/>
              </a:rPr>
              <a:t>1</a:t>
            </a:r>
            <a:r>
              <a:rPr lang="zh-CN" altLang="en-US" sz="1400" dirty="0">
                <a:sym typeface="+mn-lt"/>
              </a:rPr>
              <a:t>、需要建立空项目</a:t>
            </a:r>
            <a:endParaRPr lang="en-US" altLang="zh-CN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ym typeface="+mn-lt"/>
              </a:rPr>
              <a:t>2</a:t>
            </a:r>
            <a:r>
              <a:rPr lang="zh-CN" altLang="en-US" sz="1400" dirty="0">
                <a:sym typeface="+mn-lt"/>
              </a:rPr>
              <a:t>、使用  </a:t>
            </a:r>
            <a:r>
              <a:rPr lang="en-US" altLang="zh-CN" sz="1400" dirty="0">
                <a:ea typeface="+mn-ea"/>
                <a:sym typeface="+mn-lt"/>
              </a:rPr>
              <a:t>system(“pause”)</a:t>
            </a:r>
            <a:r>
              <a:rPr lang="en-US" altLang="zh-CN" sz="1400" dirty="0">
                <a:sym typeface="+mn-lt"/>
              </a:rPr>
              <a:t>;</a:t>
            </a:r>
            <a:r>
              <a:rPr lang="zh-CN" altLang="en-US" sz="1400" dirty="0">
                <a:sym typeface="+mn-lt"/>
              </a:rPr>
              <a:t>  </a:t>
            </a:r>
            <a:r>
              <a:rPr lang="zh-CN" altLang="en-US" sz="1400" dirty="0">
                <a:ea typeface="+mn-ea"/>
                <a:sym typeface="+mn-lt"/>
              </a:rPr>
              <a:t>防止程序结束</a:t>
            </a:r>
            <a:endParaRPr lang="en-US" altLang="zh-CN" sz="1400" dirty="0">
              <a:ea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ym typeface="+mn-lt"/>
              </a:rPr>
              <a:t>3</a:t>
            </a:r>
            <a:r>
              <a:rPr lang="zh-CN" altLang="en-US" sz="1400" dirty="0">
                <a:sym typeface="+mn-lt"/>
              </a:rPr>
              <a:t>、一个项目中只能有一个</a:t>
            </a:r>
            <a:r>
              <a:rPr lang="en-US" altLang="zh-CN" sz="1400" dirty="0">
                <a:sym typeface="+mn-lt"/>
              </a:rPr>
              <a:t>main</a:t>
            </a:r>
            <a:r>
              <a:rPr lang="zh-CN" altLang="en-US" sz="1400" dirty="0">
                <a:sym typeface="+mn-lt"/>
              </a:rPr>
              <a:t>函数</a:t>
            </a:r>
            <a:endParaRPr lang="en-US" altLang="zh-CN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ea typeface="+mn-ea"/>
                <a:sym typeface="+mn-lt"/>
              </a:rPr>
              <a:t>4</a:t>
            </a:r>
            <a:r>
              <a:rPr lang="zh-CN" altLang="en-US" sz="1400" dirty="0">
                <a:ea typeface="+mn-ea"/>
                <a:sym typeface="+mn-lt"/>
              </a:rPr>
              <a:t>、注意引入函数对应的头文件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ea typeface="+mn-ea"/>
                <a:sym typeface="+mn-lt"/>
              </a:rPr>
              <a:t>5</a:t>
            </a:r>
            <a:r>
              <a:rPr lang="zh-CN" altLang="en-US" sz="1400" dirty="0">
                <a:ea typeface="+mn-ea"/>
                <a:sym typeface="+mn-lt"/>
              </a:rPr>
              <a:t>、连续输入输出，</a:t>
            </a:r>
            <a:r>
              <a:rPr lang="en-US" altLang="zh-CN" sz="1400" dirty="0">
                <a:ea typeface="+mn-ea"/>
                <a:sym typeface="+mn-lt"/>
              </a:rPr>
              <a:t>cin&gt;&gt;a&gt;&gt;b&gt;&gt;c;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ym typeface="+mn-lt"/>
              </a:rPr>
              <a:t>注意代码规范（缩进、空格等）</a:t>
            </a:r>
            <a:endParaRPr lang="zh-CN" altLang="en-US" sz="1400" dirty="0">
              <a:ea typeface="+mn-ea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</p:grpSp>
      <p:sp>
        <p:nvSpPr>
          <p:cNvPr id="8" name="OfficePLUS.cn-3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0" name="OfficePLUS.cn-4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grpSp>
        <p:nvGrpSpPr>
          <p:cNvPr id="39" name="OfficePLUS.cn-5"/>
          <p:cNvGrpSpPr/>
          <p:nvPr/>
        </p:nvGrpSpPr>
        <p:grpSpPr>
          <a:xfrm>
            <a:off x="622300" y="1655565"/>
            <a:ext cx="4560008" cy="625657"/>
            <a:chOff x="820256" y="2123884"/>
            <a:chExt cx="4560008" cy="625657"/>
          </a:xfrm>
        </p:grpSpPr>
        <p:sp>
          <p:nvSpPr>
            <p:cNvPr id="13" name="OfficePLUS.cn-5-1"/>
            <p:cNvSpPr txBox="1"/>
            <p:nvPr/>
          </p:nvSpPr>
          <p:spPr>
            <a:xfrm flipH="1">
              <a:off x="1553936" y="2123884"/>
              <a:ext cx="382632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lang="en-US" altLang="zh-CN" sz="2400" b="1" dirty="0">
                  <a:sym typeface="+mn-lt"/>
                </a:rPr>
                <a:t>P5718 找最小值</a:t>
              </a: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53271" y="2172153"/>
              <a:ext cx="577388" cy="577388"/>
              <a:chOff x="853271" y="2010228"/>
              <a:chExt cx="577388" cy="577388"/>
            </a:xfrm>
          </p:grpSpPr>
          <p:sp>
            <p:nvSpPr>
              <p:cNvPr id="17" name="OfficePLUS.cn-5-2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25" name="OfficePLUS.cn-5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18" name="OfficePLUS.cn-5-4"/>
            <p:cNvSpPr txBox="1"/>
            <p:nvPr/>
          </p:nvSpPr>
          <p:spPr>
            <a:xfrm>
              <a:off x="820256" y="22182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01</a:t>
              </a:r>
            </a:p>
          </p:txBody>
        </p:sp>
      </p:grpSp>
      <p:grpSp>
        <p:nvGrpSpPr>
          <p:cNvPr id="38" name="OfficePLUS.cn-6"/>
          <p:cNvGrpSpPr/>
          <p:nvPr/>
        </p:nvGrpSpPr>
        <p:grpSpPr>
          <a:xfrm>
            <a:off x="622300" y="3755161"/>
            <a:ext cx="5521604" cy="625657"/>
            <a:chOff x="820256" y="3533584"/>
            <a:chExt cx="5521604" cy="625657"/>
          </a:xfrm>
        </p:grpSpPr>
        <p:sp>
          <p:nvSpPr>
            <p:cNvPr id="27" name="OfficePLUS.cn-6-1"/>
            <p:cNvSpPr txBox="1"/>
            <p:nvPr/>
          </p:nvSpPr>
          <p:spPr>
            <a:xfrm flipH="1">
              <a:off x="1553935" y="3533584"/>
              <a:ext cx="478792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sz="2400" b="1" dirty="0">
                  <a:sym typeface="+mn-lt"/>
                </a:rPr>
                <a:t>P5720 一尺之棰</a:t>
              </a: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53271" y="3581853"/>
              <a:ext cx="577388" cy="577388"/>
              <a:chOff x="853271" y="2010228"/>
              <a:chExt cx="577388" cy="577388"/>
            </a:xfrm>
          </p:grpSpPr>
          <p:sp>
            <p:nvSpPr>
              <p:cNvPr id="29" name="OfficePLUS.cn-6-2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30" name="OfficePLUS.cn-6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31" name="OfficePLUS.cn-6-4"/>
            <p:cNvSpPr txBox="1"/>
            <p:nvPr/>
          </p:nvSpPr>
          <p:spPr>
            <a:xfrm>
              <a:off x="820256" y="3627987"/>
              <a:ext cx="66246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03</a:t>
              </a:r>
            </a:p>
          </p:txBody>
        </p:sp>
      </p:grpSp>
      <p:grpSp>
        <p:nvGrpSpPr>
          <p:cNvPr id="37" name="OfficePLUS.cn-7"/>
          <p:cNvGrpSpPr/>
          <p:nvPr/>
        </p:nvGrpSpPr>
        <p:grpSpPr>
          <a:xfrm>
            <a:off x="6821805" y="1655704"/>
            <a:ext cx="7270506" cy="625657"/>
            <a:chOff x="820256" y="4943284"/>
            <a:chExt cx="6506468" cy="625657"/>
          </a:xfrm>
        </p:grpSpPr>
        <p:sp>
          <p:nvSpPr>
            <p:cNvPr id="32" name="OfficePLUS.cn-7-1"/>
            <p:cNvSpPr txBox="1"/>
            <p:nvPr/>
          </p:nvSpPr>
          <p:spPr>
            <a:xfrm flipH="1">
              <a:off x="1553936" y="4943284"/>
              <a:ext cx="577278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lang="zh-CN" altLang="en-US" sz="2400" b="1" dirty="0">
                  <a:sym typeface="+mn-lt"/>
                </a:rPr>
                <a:t> </a:t>
              </a:r>
              <a:r>
                <a:rPr lang="en-US" altLang="zh-CN" sz="2400" b="1" dirty="0">
                  <a:sym typeface="+mn-lt"/>
                </a:rPr>
                <a:t>P1980 计数问题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53271" y="4991553"/>
              <a:ext cx="577388" cy="577388"/>
              <a:chOff x="853271" y="2010228"/>
              <a:chExt cx="577388" cy="577388"/>
            </a:xfrm>
          </p:grpSpPr>
          <p:sp>
            <p:nvSpPr>
              <p:cNvPr id="34" name="OfficePLUS.cn-7-2"/>
              <p:cNvSpPr/>
              <p:nvPr/>
            </p:nvSpPr>
            <p:spPr>
              <a:xfrm>
                <a:off x="853271" y="2010228"/>
                <a:ext cx="513242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35" name="OfficePLUS.cn-7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36" name="OfficePLUS.cn-7-4"/>
            <p:cNvSpPr txBox="1"/>
            <p:nvPr/>
          </p:nvSpPr>
          <p:spPr>
            <a:xfrm>
              <a:off x="820256" y="5037687"/>
              <a:ext cx="66246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05</a:t>
              </a:r>
            </a:p>
          </p:txBody>
        </p:sp>
      </p:grpSp>
      <p:sp>
        <p:nvSpPr>
          <p:cNvPr id="41" name="OfficePLUS.cn-8"/>
          <p:cNvSpPr txBox="1"/>
          <p:nvPr/>
        </p:nvSpPr>
        <p:spPr>
          <a:xfrm>
            <a:off x="1605872" y="492559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56CFB"/>
                </a:solidFill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目录</a:t>
            </a:r>
          </a:p>
        </p:txBody>
      </p:sp>
      <p:sp>
        <p:nvSpPr>
          <p:cNvPr id="9" name="OfficePLUS.cn-15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grpSp>
        <p:nvGrpSpPr>
          <p:cNvPr id="59" name="OfficePLUS.cn-5"/>
          <p:cNvGrpSpPr/>
          <p:nvPr/>
        </p:nvGrpSpPr>
        <p:grpSpPr>
          <a:xfrm>
            <a:off x="622136" y="2658285"/>
            <a:ext cx="4560008" cy="625657"/>
            <a:chOff x="820256" y="2123884"/>
            <a:chExt cx="4560008" cy="625657"/>
          </a:xfrm>
        </p:grpSpPr>
        <p:sp>
          <p:nvSpPr>
            <p:cNvPr id="60" name="OfficePLUS.cn-5-1"/>
            <p:cNvSpPr txBox="1"/>
            <p:nvPr/>
          </p:nvSpPr>
          <p:spPr>
            <a:xfrm flipH="1">
              <a:off x="1553936" y="2123884"/>
              <a:ext cx="382632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lang="en-US" altLang="zh-CN" sz="2400" b="1" dirty="0">
                  <a:sym typeface="+mn-lt"/>
                </a:rPr>
                <a:t>P5719 分类平均</a:t>
              </a: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853271" y="2172153"/>
              <a:ext cx="577388" cy="577388"/>
              <a:chOff x="853271" y="2010228"/>
              <a:chExt cx="577388" cy="577388"/>
            </a:xfrm>
          </p:grpSpPr>
          <p:sp>
            <p:nvSpPr>
              <p:cNvPr id="63" name="OfficePLUS.cn-5-2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64" name="OfficePLUS.cn-5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62" name="OfficePLUS.cn-5-4"/>
            <p:cNvSpPr txBox="1"/>
            <p:nvPr/>
          </p:nvSpPr>
          <p:spPr>
            <a:xfrm>
              <a:off x="820256" y="2218287"/>
              <a:ext cx="66246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02</a:t>
              </a:r>
            </a:p>
          </p:txBody>
        </p:sp>
      </p:grpSp>
      <p:grpSp>
        <p:nvGrpSpPr>
          <p:cNvPr id="65" name="OfficePLUS.cn-6"/>
          <p:cNvGrpSpPr/>
          <p:nvPr/>
        </p:nvGrpSpPr>
        <p:grpSpPr>
          <a:xfrm>
            <a:off x="622136" y="4909646"/>
            <a:ext cx="5521604" cy="625657"/>
            <a:chOff x="820256" y="3533584"/>
            <a:chExt cx="5521604" cy="625657"/>
          </a:xfrm>
        </p:grpSpPr>
        <p:sp>
          <p:nvSpPr>
            <p:cNvPr id="66" name="OfficePLUS.cn-6-1"/>
            <p:cNvSpPr txBox="1"/>
            <p:nvPr/>
          </p:nvSpPr>
          <p:spPr>
            <a:xfrm flipH="1">
              <a:off x="1553935" y="3533584"/>
              <a:ext cx="478792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lang="en-US" altLang="zh-CN" sz="2400" b="1" dirty="0">
                  <a:sym typeface="+mn-lt"/>
                </a:rPr>
                <a:t>P5721 数字直角三角形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853271" y="3581853"/>
              <a:ext cx="577388" cy="577388"/>
              <a:chOff x="853271" y="2010228"/>
              <a:chExt cx="577388" cy="577388"/>
            </a:xfrm>
          </p:grpSpPr>
          <p:sp>
            <p:nvSpPr>
              <p:cNvPr id="69" name="OfficePLUS.cn-6-2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70" name="OfficePLUS.cn-6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68" name="OfficePLUS.cn-6-4"/>
            <p:cNvSpPr txBox="1"/>
            <p:nvPr/>
          </p:nvSpPr>
          <p:spPr>
            <a:xfrm>
              <a:off x="820256" y="3627987"/>
              <a:ext cx="66246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04</a:t>
              </a:r>
            </a:p>
          </p:txBody>
        </p:sp>
      </p:grpSp>
      <p:grpSp>
        <p:nvGrpSpPr>
          <p:cNvPr id="71" name="OfficePLUS.cn-7"/>
          <p:cNvGrpSpPr/>
          <p:nvPr/>
        </p:nvGrpSpPr>
        <p:grpSpPr>
          <a:xfrm>
            <a:off x="6821641" y="2649534"/>
            <a:ext cx="7270506" cy="625657"/>
            <a:chOff x="820256" y="4943284"/>
            <a:chExt cx="6506468" cy="625657"/>
          </a:xfrm>
        </p:grpSpPr>
        <p:sp>
          <p:nvSpPr>
            <p:cNvPr id="72" name="OfficePLUS.cn-7-1"/>
            <p:cNvSpPr txBox="1"/>
            <p:nvPr/>
          </p:nvSpPr>
          <p:spPr>
            <a:xfrm flipH="1">
              <a:off x="1553936" y="4943284"/>
              <a:ext cx="577278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lang="en-US" altLang="zh-CN" sz="2400" b="1" dirty="0">
                  <a:sym typeface="+mn-lt"/>
                </a:rPr>
                <a:t>P5723 质数口袋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853271" y="4991553"/>
              <a:ext cx="577388" cy="577388"/>
              <a:chOff x="853271" y="2010228"/>
              <a:chExt cx="577388" cy="577388"/>
            </a:xfrm>
          </p:grpSpPr>
          <p:sp>
            <p:nvSpPr>
              <p:cNvPr id="75" name="OfficePLUS.cn-7-2"/>
              <p:cNvSpPr/>
              <p:nvPr/>
            </p:nvSpPr>
            <p:spPr>
              <a:xfrm>
                <a:off x="853271" y="2010228"/>
                <a:ext cx="513242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76" name="OfficePLUS.cn-7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74" name="OfficePLUS.cn-7-4"/>
            <p:cNvSpPr txBox="1"/>
            <p:nvPr/>
          </p:nvSpPr>
          <p:spPr>
            <a:xfrm>
              <a:off x="820256" y="5037687"/>
              <a:ext cx="66246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06</a:t>
              </a:r>
            </a:p>
          </p:txBody>
        </p:sp>
      </p:grpSp>
      <p:grpSp>
        <p:nvGrpSpPr>
          <p:cNvPr id="5" name="OfficePLUS.cn-7"/>
          <p:cNvGrpSpPr/>
          <p:nvPr/>
        </p:nvGrpSpPr>
        <p:grpSpPr>
          <a:xfrm>
            <a:off x="6821641" y="3755069"/>
            <a:ext cx="7270506" cy="625657"/>
            <a:chOff x="820256" y="4943284"/>
            <a:chExt cx="6506468" cy="625657"/>
          </a:xfrm>
        </p:grpSpPr>
        <p:sp>
          <p:nvSpPr>
            <p:cNvPr id="6" name="OfficePLUS.cn-7-1"/>
            <p:cNvSpPr txBox="1"/>
            <p:nvPr/>
          </p:nvSpPr>
          <p:spPr>
            <a:xfrm flipH="1">
              <a:off x="1553936" y="4943284"/>
              <a:ext cx="577278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lang="en-US" altLang="zh-CN" sz="2400" b="1" dirty="0">
                  <a:sym typeface="+mn-lt"/>
                </a:rPr>
                <a:t>P5732 杨辉三角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53271" y="4991553"/>
              <a:ext cx="577388" cy="577388"/>
              <a:chOff x="853271" y="2010228"/>
              <a:chExt cx="577388" cy="577388"/>
            </a:xfrm>
          </p:grpSpPr>
          <p:sp>
            <p:nvSpPr>
              <p:cNvPr id="11" name="OfficePLUS.cn-7-2"/>
              <p:cNvSpPr/>
              <p:nvPr/>
            </p:nvSpPr>
            <p:spPr>
              <a:xfrm>
                <a:off x="853271" y="2010228"/>
                <a:ext cx="513242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12" name="OfficePLUS.cn-7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14" name="OfficePLUS.cn-7-4"/>
            <p:cNvSpPr txBox="1"/>
            <p:nvPr/>
          </p:nvSpPr>
          <p:spPr>
            <a:xfrm>
              <a:off x="820256" y="5037687"/>
              <a:ext cx="66246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07</a:t>
              </a:r>
            </a:p>
          </p:txBody>
        </p:sp>
      </p:grpSp>
      <p:grpSp>
        <p:nvGrpSpPr>
          <p:cNvPr id="15" name="OfficePLUS.cn-7"/>
          <p:cNvGrpSpPr/>
          <p:nvPr/>
        </p:nvGrpSpPr>
        <p:grpSpPr>
          <a:xfrm>
            <a:off x="6821641" y="4909499"/>
            <a:ext cx="7270506" cy="625657"/>
            <a:chOff x="820256" y="4943284"/>
            <a:chExt cx="6506468" cy="625657"/>
          </a:xfrm>
        </p:grpSpPr>
        <p:sp>
          <p:nvSpPr>
            <p:cNvPr id="16" name="OfficePLUS.cn-7-1"/>
            <p:cNvSpPr txBox="1"/>
            <p:nvPr/>
          </p:nvSpPr>
          <p:spPr>
            <a:xfrm flipH="1">
              <a:off x="1553936" y="4943284"/>
              <a:ext cx="577278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lang="en-US" altLang="zh-CN" sz="2400" b="1" dirty="0">
                  <a:sym typeface="+mn-lt"/>
                </a:rPr>
                <a:t>P5727 冰雹猜想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53271" y="4991553"/>
              <a:ext cx="577388" cy="577388"/>
              <a:chOff x="853271" y="2010228"/>
              <a:chExt cx="577388" cy="577388"/>
            </a:xfrm>
          </p:grpSpPr>
          <p:sp>
            <p:nvSpPr>
              <p:cNvPr id="20" name="OfficePLUS.cn-7-2"/>
              <p:cNvSpPr/>
              <p:nvPr/>
            </p:nvSpPr>
            <p:spPr>
              <a:xfrm>
                <a:off x="853271" y="2010228"/>
                <a:ext cx="513242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21" name="OfficePLUS.cn-7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22" name="OfficePLUS.cn-7-4"/>
            <p:cNvSpPr txBox="1"/>
            <p:nvPr/>
          </p:nvSpPr>
          <p:spPr>
            <a:xfrm>
              <a:off x="820256" y="5037687"/>
              <a:ext cx="66246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08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2646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P5718 找最小值</a:t>
            </a:r>
            <a:endParaRPr lang="zh-CN" altLang="en-US" sz="2800" b="1" dirty="0">
              <a:solidFill>
                <a:srgbClr val="556CFB"/>
              </a:solidFill>
              <a:latin typeface="+mn-lt"/>
              <a:ea typeface="+mj-ea"/>
              <a:sym typeface="+mn-lt"/>
            </a:endParaRPr>
          </a:p>
        </p:txBody>
      </p:sp>
      <p:sp>
        <p:nvSpPr>
          <p:cNvPr id="13" name="OfficePLUS.cn-6"/>
          <p:cNvSpPr/>
          <p:nvPr/>
        </p:nvSpPr>
        <p:spPr>
          <a:xfrm>
            <a:off x="793542" y="1181620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7" name="OfficePLUS.cn-6"/>
          <p:cNvSpPr/>
          <p:nvPr/>
        </p:nvSpPr>
        <p:spPr>
          <a:xfrm>
            <a:off x="793750" y="4413147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解题思路：</a:t>
            </a:r>
            <a:endParaRPr lang="en-US" altLang="zh-CN" b="1" dirty="0">
              <a:solidFill>
                <a:srgbClr val="556CFB"/>
              </a:soli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18" name="OfficePLUS.cn-6"/>
          <p:cNvSpPr/>
          <p:nvPr/>
        </p:nvSpPr>
        <p:spPr>
          <a:xfrm>
            <a:off x="891540" y="4803775"/>
            <a:ext cx="509587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1.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读入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，定义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min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2.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for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循环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读入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个整数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3.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for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循环内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if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判断是否为第一个数：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将第一个数赋值给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min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，其余与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min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比较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1750060"/>
            <a:ext cx="5972175" cy="809625"/>
          </a:xfrm>
          <a:prstGeom prst="rect">
            <a:avLst/>
          </a:prstGeom>
        </p:spPr>
      </p:pic>
      <p:sp>
        <p:nvSpPr>
          <p:cNvPr id="24" name="标注: 线形 23"/>
          <p:cNvSpPr/>
          <p:nvPr/>
        </p:nvSpPr>
        <p:spPr>
          <a:xfrm>
            <a:off x="4203700" y="1144905"/>
            <a:ext cx="2282190" cy="421640"/>
          </a:xfrm>
          <a:prstGeom prst="borderCallout1">
            <a:avLst>
              <a:gd name="adj1" fmla="val 48094"/>
              <a:gd name="adj2" fmla="val -5317"/>
              <a:gd name="adj3" fmla="val 244126"/>
              <a:gd name="adj4" fmla="val -5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如何读入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个整数？</a:t>
            </a:r>
          </a:p>
        </p:txBody>
      </p:sp>
      <p:sp>
        <p:nvSpPr>
          <p:cNvPr id="9" name="OfficePLUS.cn-6"/>
          <p:cNvSpPr/>
          <p:nvPr/>
        </p:nvSpPr>
        <p:spPr>
          <a:xfrm>
            <a:off x="793542" y="2659265"/>
            <a:ext cx="1100475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输入输出样例：</a:t>
            </a:r>
            <a:r>
              <a:rPr lang="en-US" altLang="zh-CN" sz="1400" dirty="0">
                <a:sym typeface="+mn-lt"/>
              </a:rPr>
              <a:t> </a:t>
            </a:r>
            <a:endParaRPr lang="en-US" altLang="zh-CN" sz="1400" dirty="0">
              <a:latin typeface="华文宋体" panose="02010600040101010101" pitchFamily="2" charset="-122"/>
              <a:ea typeface="华文宋体" panose="02010600040101010101" pitchFamily="2" charset="-122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" y="3381375"/>
            <a:ext cx="7305675" cy="904875"/>
          </a:xfrm>
          <a:prstGeom prst="rect">
            <a:avLst/>
          </a:prstGeom>
        </p:spPr>
      </p:pic>
      <p:sp>
        <p:nvSpPr>
          <p:cNvPr id="12" name="标注: 线形 23"/>
          <p:cNvSpPr/>
          <p:nvPr/>
        </p:nvSpPr>
        <p:spPr>
          <a:xfrm>
            <a:off x="4203700" y="1566545"/>
            <a:ext cx="2282190" cy="333375"/>
          </a:xfrm>
          <a:prstGeom prst="borderCallout1">
            <a:avLst>
              <a:gd name="adj1" fmla="val 48094"/>
              <a:gd name="adj2" fmla="val -5317"/>
              <a:gd name="adj3" fmla="val 189142"/>
              <a:gd name="adj4" fmla="val -50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432050" y="2508250"/>
            <a:ext cx="770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4" grpId="1" animBg="1"/>
      <p:bldP spid="24" grpId="2" bldLvl="0" animBg="1"/>
      <p:bldP spid="1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2646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P5719 分类平均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93542" y="1342275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000885"/>
            <a:ext cx="11115675" cy="952500"/>
          </a:xfrm>
          <a:prstGeom prst="rect">
            <a:avLst/>
          </a:prstGeom>
        </p:spPr>
      </p:pic>
      <p:sp>
        <p:nvSpPr>
          <p:cNvPr id="10" name="OfficePLUS.cn-6"/>
          <p:cNvSpPr/>
          <p:nvPr/>
        </p:nvSpPr>
        <p:spPr>
          <a:xfrm>
            <a:off x="793542" y="2953270"/>
            <a:ext cx="1100475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输入输出样例：</a:t>
            </a:r>
            <a:r>
              <a:rPr lang="en-US" altLang="zh-CN" sz="1400" dirty="0">
                <a:sym typeface="+mn-lt"/>
              </a:rPr>
              <a:t> </a:t>
            </a:r>
            <a:endParaRPr lang="en-US" altLang="zh-CN" sz="1400" dirty="0">
              <a:latin typeface="华文宋体" panose="02010600040101010101" pitchFamily="2" charset="-122"/>
              <a:ea typeface="华文宋体" panose="02010600040101010101" pitchFamily="2" charset="-122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546475"/>
            <a:ext cx="7258050" cy="733425"/>
          </a:xfrm>
          <a:prstGeom prst="rect">
            <a:avLst/>
          </a:prstGeom>
        </p:spPr>
      </p:pic>
      <p:sp>
        <p:nvSpPr>
          <p:cNvPr id="17" name="OfficePLUS.cn-6"/>
          <p:cNvSpPr/>
          <p:nvPr/>
        </p:nvSpPr>
        <p:spPr>
          <a:xfrm>
            <a:off x="793750" y="4279797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解题思路：</a:t>
            </a:r>
            <a:endParaRPr lang="en-US" altLang="zh-CN" b="1" dirty="0">
              <a:solidFill>
                <a:srgbClr val="556CFB"/>
              </a:soli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18" name="OfficePLUS.cn-6"/>
          <p:cNvSpPr/>
          <p:nvPr/>
        </p:nvSpPr>
        <p:spPr>
          <a:xfrm>
            <a:off x="857250" y="4691380"/>
            <a:ext cx="509587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1.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读入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k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2.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for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循环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遍历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个整数：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	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for(int i=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;i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&lt;=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n;i++)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3.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for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循环内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if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判断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类还是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类</a:t>
            </a:r>
            <a:r>
              <a:rPr 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</a:t>
            </a:r>
            <a:r>
              <a:rPr 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分别累加总和、个数</a:t>
            </a:r>
            <a:endParaRPr lang="zh-CN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4.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输出，格式控制：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小数点后一位</a:t>
            </a:r>
          </a:p>
        </p:txBody>
      </p:sp>
      <p:sp>
        <p:nvSpPr>
          <p:cNvPr id="24" name="标注: 线形 23"/>
          <p:cNvSpPr/>
          <p:nvPr/>
        </p:nvSpPr>
        <p:spPr>
          <a:xfrm>
            <a:off x="6410325" y="1272540"/>
            <a:ext cx="3691255" cy="530225"/>
          </a:xfrm>
          <a:prstGeom prst="borderCallout1">
            <a:avLst>
              <a:gd name="adj1" fmla="val 64616"/>
              <a:gd name="adj2" fmla="val -6761"/>
              <a:gd name="adj3" fmla="val 142155"/>
              <a:gd name="adj4" fmla="val -48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之间的所有正整数都要遍历一遍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应如何遍历？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3747135" y="2271395"/>
            <a:ext cx="1878330" cy="292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标注: 线形 23"/>
          <p:cNvSpPr/>
          <p:nvPr/>
        </p:nvSpPr>
        <p:spPr>
          <a:xfrm>
            <a:off x="6596380" y="2526665"/>
            <a:ext cx="3691255" cy="295275"/>
          </a:xfrm>
          <a:prstGeom prst="borderCallout1">
            <a:avLst>
              <a:gd name="adj1" fmla="val 64616"/>
              <a:gd name="adj2" fmla="val -6761"/>
              <a:gd name="adj3" fmla="val -24411"/>
              <a:gd name="adj4" fmla="val -54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可利用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循环进行判断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1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2707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P5720 一尺之棰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93542" y="1342275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0" name="OfficePLUS.cn-6"/>
          <p:cNvSpPr/>
          <p:nvPr/>
        </p:nvSpPr>
        <p:spPr>
          <a:xfrm>
            <a:off x="793542" y="2626880"/>
            <a:ext cx="1100475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输入输出样例：</a:t>
            </a:r>
            <a:r>
              <a:rPr lang="en-US" altLang="zh-CN" sz="1400" dirty="0">
                <a:sym typeface="+mn-lt"/>
              </a:rPr>
              <a:t> </a:t>
            </a:r>
            <a:endParaRPr lang="en-US" altLang="zh-CN" sz="1400" dirty="0">
              <a:latin typeface="华文宋体" panose="02010600040101010101" pitchFamily="2" charset="-122"/>
              <a:ea typeface="华文宋体" panose="02010600040101010101" pitchFamily="2" charset="-122"/>
              <a:sym typeface="+mn-lt"/>
            </a:endParaRPr>
          </a:p>
        </p:txBody>
      </p:sp>
      <p:sp>
        <p:nvSpPr>
          <p:cNvPr id="17" name="OfficePLUS.cn-6"/>
          <p:cNvSpPr/>
          <p:nvPr/>
        </p:nvSpPr>
        <p:spPr>
          <a:xfrm>
            <a:off x="793750" y="4013097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解题思路：</a:t>
            </a:r>
            <a:endParaRPr lang="en-US" altLang="zh-CN" b="1" dirty="0">
              <a:solidFill>
                <a:srgbClr val="556CFB"/>
              </a:soli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18" name="OfficePLUS.cn-6"/>
          <p:cNvSpPr/>
          <p:nvPr/>
        </p:nvSpPr>
        <p:spPr>
          <a:xfrm>
            <a:off x="857250" y="4564380"/>
            <a:ext cx="509587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1.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读入长度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，定义天数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2.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for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循环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：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936115"/>
            <a:ext cx="7248525" cy="5905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198495"/>
            <a:ext cx="7239000" cy="704850"/>
          </a:xfrm>
          <a:prstGeom prst="rect">
            <a:avLst/>
          </a:prstGeom>
        </p:spPr>
      </p:pic>
      <p:sp>
        <p:nvSpPr>
          <p:cNvPr id="15" name="OfficePLUS.cn-6"/>
          <p:cNvSpPr/>
          <p:nvPr/>
        </p:nvSpPr>
        <p:spPr>
          <a:xfrm>
            <a:off x="2152650" y="5060950"/>
            <a:ext cx="2851785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for(表达式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;表达式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;表达式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循环体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0" name="标注: 线形 23"/>
          <p:cNvSpPr/>
          <p:nvPr/>
        </p:nvSpPr>
        <p:spPr>
          <a:xfrm>
            <a:off x="6677025" y="4718685"/>
            <a:ext cx="4640580" cy="1046480"/>
          </a:xfrm>
          <a:prstGeom prst="borderCallout1">
            <a:avLst>
              <a:gd name="adj1" fmla="val 55647"/>
              <a:gd name="adj2" fmla="val -2752"/>
              <a:gd name="adj3" fmla="val 61711"/>
              <a:gd name="adj4" fmla="val -37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r>
              <a:rPr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初始条件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可在</a:t>
            </a:r>
            <a:r>
              <a:rPr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表达式1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循环条件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的判断可包含在</a:t>
            </a:r>
            <a:r>
              <a:rPr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表达式2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（长度</a:t>
            </a:r>
            <a:r>
              <a:rPr lang="en-US" alt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而循环</a:t>
            </a:r>
            <a:r>
              <a:rPr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条件变量的修改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可包含在</a:t>
            </a:r>
            <a:r>
              <a:rPr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表达式3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中，也可放在</a:t>
            </a:r>
            <a:r>
              <a:rPr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循环体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（每循环一次，长度折半，天数</a:t>
            </a:r>
            <a:r>
              <a:rPr lang="en-US" alt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9" name="标注: 线形 23"/>
          <p:cNvSpPr/>
          <p:nvPr/>
        </p:nvSpPr>
        <p:spPr>
          <a:xfrm>
            <a:off x="7249160" y="2526665"/>
            <a:ext cx="1499870" cy="295275"/>
          </a:xfrm>
          <a:prstGeom prst="borderCallout1">
            <a:avLst>
              <a:gd name="adj1" fmla="val 27741"/>
              <a:gd name="adj2" fmla="val -6773"/>
              <a:gd name="adj3" fmla="val -7741"/>
              <a:gd name="adj4" fmla="val -31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循环停止条件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5140960" y="2458720"/>
            <a:ext cx="1809750" cy="1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363980" y="2479040"/>
            <a:ext cx="21043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标注: 线形 23"/>
          <p:cNvSpPr/>
          <p:nvPr/>
        </p:nvSpPr>
        <p:spPr>
          <a:xfrm>
            <a:off x="2985770" y="2626995"/>
            <a:ext cx="3691255" cy="295275"/>
          </a:xfrm>
          <a:prstGeom prst="borderCallout1">
            <a:avLst>
              <a:gd name="adj1" fmla="val 47741"/>
              <a:gd name="adj2" fmla="val -4077"/>
              <a:gd name="adj3" fmla="val -27741"/>
              <a:gd name="adj4" fmla="val -20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循环条件变量的修改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5" grpId="0" bldLvl="0" animBg="1"/>
      <p:bldP spid="20" grpId="0" bldLvl="0" animBg="1"/>
      <p:bldP spid="19" grpId="0" bldLvl="0" animBg="1"/>
      <p:bldP spid="2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3713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P5721 数字直角三角形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93542" y="1027950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0" name="OfficePLUS.cn-6"/>
          <p:cNvSpPr/>
          <p:nvPr/>
        </p:nvSpPr>
        <p:spPr>
          <a:xfrm>
            <a:off x="793542" y="2177935"/>
            <a:ext cx="1100475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输入输出样例：</a:t>
            </a:r>
            <a:r>
              <a:rPr lang="en-US" altLang="zh-CN" sz="1400" dirty="0">
                <a:sym typeface="+mn-lt"/>
              </a:rPr>
              <a:t> </a:t>
            </a:r>
            <a:endParaRPr lang="en-US" altLang="zh-CN" sz="1400" dirty="0">
              <a:latin typeface="华文宋体" panose="02010600040101010101" pitchFamily="2" charset="-122"/>
              <a:ea typeface="华文宋体" panose="02010600040101010101" pitchFamily="2" charset="-122"/>
              <a:sym typeface="+mn-lt"/>
            </a:endParaRPr>
          </a:p>
        </p:txBody>
      </p:sp>
      <p:sp>
        <p:nvSpPr>
          <p:cNvPr id="17" name="OfficePLUS.cn-6"/>
          <p:cNvSpPr/>
          <p:nvPr/>
        </p:nvSpPr>
        <p:spPr>
          <a:xfrm>
            <a:off x="793750" y="3719092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解题思路：</a:t>
            </a:r>
            <a:endParaRPr lang="en-US" altLang="zh-CN" b="1" dirty="0">
              <a:solidFill>
                <a:srgbClr val="556CFB"/>
              </a:soli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18" name="OfficePLUS.cn-6"/>
          <p:cNvSpPr/>
          <p:nvPr/>
        </p:nvSpPr>
        <p:spPr>
          <a:xfrm>
            <a:off x="866140" y="4150995"/>
            <a:ext cx="509587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1.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读入长度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，定义变量进行累加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2.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for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循环嵌套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：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OfficePLUS.cn-6"/>
          <p:cNvSpPr/>
          <p:nvPr/>
        </p:nvSpPr>
        <p:spPr>
          <a:xfrm>
            <a:off x="2552700" y="4687570"/>
            <a:ext cx="3848100" cy="18148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for(表达式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;表达式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;表达式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for(表达式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;表达式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;表达式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{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        循环体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507490"/>
            <a:ext cx="7239000" cy="561975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>
            <a:off x="901065" y="2025015"/>
            <a:ext cx="1344930" cy="1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746115" y="1778635"/>
            <a:ext cx="16713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标注: 线形 23"/>
          <p:cNvSpPr/>
          <p:nvPr/>
        </p:nvSpPr>
        <p:spPr>
          <a:xfrm>
            <a:off x="3005455" y="1882775"/>
            <a:ext cx="1732915" cy="295275"/>
          </a:xfrm>
          <a:prstGeom prst="borderCallout1">
            <a:avLst>
              <a:gd name="adj1" fmla="val 47741"/>
              <a:gd name="adj2" fmla="val -4077"/>
              <a:gd name="adj3" fmla="val 39139"/>
              <a:gd name="adj4" fmla="val -41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格式控制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setfill('0')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110" y="2328545"/>
            <a:ext cx="7219950" cy="1533525"/>
          </a:xfrm>
          <a:prstGeom prst="rect">
            <a:avLst/>
          </a:prstGeom>
        </p:spPr>
      </p:pic>
      <p:sp>
        <p:nvSpPr>
          <p:cNvPr id="16" name="直角三角形 15"/>
          <p:cNvSpPr/>
          <p:nvPr/>
        </p:nvSpPr>
        <p:spPr>
          <a:xfrm rot="5400000">
            <a:off x="6062980" y="2950210"/>
            <a:ext cx="1213485" cy="798195"/>
          </a:xfrm>
          <a:prstGeom prst="rtTriangl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33" tIns="45700" rIns="91433" bIns="45700" rtlCol="0" anchor="ctr" anchorCtr="0" forceAA="0">
            <a:noAutofit/>
          </a:bodyPr>
          <a:lstStyle/>
          <a:p>
            <a:pPr algn="l">
              <a:lnSpc>
                <a:spcPct val="150000"/>
              </a:lnSpc>
            </a:pP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  <a:sym typeface="+mn-lt"/>
            </a:endParaRPr>
          </a:p>
        </p:txBody>
      </p:sp>
      <p:sp>
        <p:nvSpPr>
          <p:cNvPr id="19" name="标注: 线形 23"/>
          <p:cNvSpPr/>
          <p:nvPr/>
        </p:nvSpPr>
        <p:spPr>
          <a:xfrm>
            <a:off x="7379335" y="1882140"/>
            <a:ext cx="1499870" cy="295275"/>
          </a:xfrm>
          <a:prstGeom prst="borderCallout1">
            <a:avLst>
              <a:gd name="adj1" fmla="val 27741"/>
              <a:gd name="adj2" fmla="val -6773"/>
              <a:gd name="adj3" fmla="val -7741"/>
              <a:gd name="adj4" fmla="val -31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格式控制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setw(2)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标注: 线形 23"/>
          <p:cNvSpPr/>
          <p:nvPr/>
        </p:nvSpPr>
        <p:spPr>
          <a:xfrm>
            <a:off x="7616825" y="2684780"/>
            <a:ext cx="3800475" cy="1076960"/>
          </a:xfrm>
          <a:prstGeom prst="borderCallout1">
            <a:avLst>
              <a:gd name="adj1" fmla="val 50235"/>
              <a:gd name="adj2" fmla="val -2289"/>
              <a:gd name="adj3" fmla="val 51002"/>
              <a:gd name="adj4" fmla="val -22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观察输出：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数字从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开始累加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（外循环）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共有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行，从第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行到第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（内循环）某一行，输出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个数字，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j&lt;n-i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5" grpId="0" bldLvl="0" animBg="1"/>
      <p:bldP spid="23" grpId="0" bldLvl="0" animBg="1"/>
      <p:bldP spid="19" grpId="0" bldLvl="0" animBg="1"/>
      <p:bldP spid="2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27254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P1980-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计数问题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24327" y="996002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2F2B6D-0AC0-4D6A-B550-4430CB9B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29" y="1500634"/>
            <a:ext cx="7323809" cy="9333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E19CE9-418D-457C-96C2-E0231504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29" y="2933802"/>
            <a:ext cx="2723809" cy="1638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27254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P1980-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计数问题</a:t>
            </a: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7" name="OfficePLUS.cn-6"/>
          <p:cNvSpPr/>
          <p:nvPr/>
        </p:nvSpPr>
        <p:spPr>
          <a:xfrm>
            <a:off x="793542" y="2600799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代码要点：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OfficePLUS.cn-6"/>
          <p:cNvSpPr/>
          <p:nvPr/>
        </p:nvSpPr>
        <p:spPr>
          <a:xfrm>
            <a:off x="714167" y="1325274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解题思路：</a:t>
            </a:r>
            <a:endParaRPr lang="en-US" altLang="zh-CN" b="1" dirty="0">
              <a:solidFill>
                <a:srgbClr val="556CFB"/>
              </a:soli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OfficePLUS.cn-6"/>
          <p:cNvSpPr/>
          <p:nvPr/>
        </p:nvSpPr>
        <p:spPr>
          <a:xfrm>
            <a:off x="895350" y="1889761"/>
            <a:ext cx="6810467" cy="7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遍历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x-&gt;n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的所有数并检查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对单个数：判断每一位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从低位检查每一位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81891" y="3127083"/>
            <a:ext cx="1248750" cy="6697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循环语句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+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取模运算</a:t>
            </a:r>
          </a:p>
        </p:txBody>
      </p:sp>
      <p:sp>
        <p:nvSpPr>
          <p:cNvPr id="44" name="OfficePLUS.cn-6"/>
          <p:cNvSpPr/>
          <p:nvPr/>
        </p:nvSpPr>
        <p:spPr>
          <a:xfrm>
            <a:off x="2258702" y="3127083"/>
            <a:ext cx="31294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for(int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=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;i&lt;=</a:t>
            </a:r>
            <a:r>
              <a:rPr lang="en-US" altLang="zh-C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;i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int current =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</a:t>
            </a:r>
            <a:r>
              <a:rPr lang="en-US" altLang="zh-CN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while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(current &gt; 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    if((current-x)%10==0)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        count++;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    current/=10;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}</a:t>
            </a:r>
          </a:p>
        </p:txBody>
      </p:sp>
      <p:sp>
        <p:nvSpPr>
          <p:cNvPr id="20" name="标注: 线形 19">
            <a:extLst>
              <a:ext uri="{FF2B5EF4-FFF2-40B4-BE49-F238E27FC236}">
                <a16:creationId xmlns:a16="http://schemas.microsoft.com/office/drawing/2014/main" id="{1AC585B2-E6FC-4061-92AE-D95664009C40}"/>
              </a:ext>
            </a:extLst>
          </p:cNvPr>
          <p:cNvSpPr/>
          <p:nvPr/>
        </p:nvSpPr>
        <p:spPr>
          <a:xfrm>
            <a:off x="3538991" y="2693929"/>
            <a:ext cx="2413529" cy="285889"/>
          </a:xfrm>
          <a:prstGeom prst="borderCallout1">
            <a:avLst>
              <a:gd name="adj1" fmla="val -3478"/>
              <a:gd name="adj2" fmla="val 58241"/>
              <a:gd name="adj3" fmla="val -33732"/>
              <a:gd name="adj4" fmla="val 17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数字反转：如何取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的低位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C437623-1281-4A1B-8F49-5665BE60EFC3}"/>
              </a:ext>
            </a:extLst>
          </p:cNvPr>
          <p:cNvSpPr/>
          <p:nvPr/>
        </p:nvSpPr>
        <p:spPr>
          <a:xfrm>
            <a:off x="5952520" y="3072156"/>
            <a:ext cx="1248750" cy="6697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while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循环</a:t>
            </a:r>
          </a:p>
        </p:txBody>
      </p:sp>
      <p:sp>
        <p:nvSpPr>
          <p:cNvPr id="22" name="OfficePLUS.cn-6">
            <a:extLst>
              <a:ext uri="{FF2B5EF4-FFF2-40B4-BE49-F238E27FC236}">
                <a16:creationId xmlns:a16="http://schemas.microsoft.com/office/drawing/2014/main" id="{9197985D-A886-4BF4-AC70-EC2C02CB6F3E}"/>
              </a:ext>
            </a:extLst>
          </p:cNvPr>
          <p:cNvSpPr/>
          <p:nvPr/>
        </p:nvSpPr>
        <p:spPr>
          <a:xfrm>
            <a:off x="7532409" y="3140246"/>
            <a:ext cx="31294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while(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判断语句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  // 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为真时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继续循环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//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执行的语句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6" grpId="0" animBg="1"/>
      <p:bldP spid="44" grpId="0"/>
      <p:bldP spid="20" grpId="0" animBg="1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27815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P5723-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质数口袋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24327" y="996002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12490E2-133A-4E37-A176-A9DCC44F8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29" y="1465902"/>
            <a:ext cx="7438095" cy="15333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12C7F2A-7B86-493C-B41E-659D5E78D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29" y="3214289"/>
            <a:ext cx="5961905" cy="1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9125;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ohwhfve">
      <a:majorFont>
        <a:latin typeface="微软雅黑 Light"/>
        <a:ea typeface="微软雅黑"/>
        <a:cs typeface=""/>
      </a:majorFont>
      <a:minorFont>
        <a:latin typeface="微软雅黑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alpha val="50000"/>
          </a:schemeClr>
        </a:solidFill>
        <a:ln>
          <a:noFill/>
        </a:ln>
      </a:spPr>
      <a:bodyPr spcFirstLastPara="1" wrap="square" lIns="91433" tIns="45700" rIns="91433" bIns="45700" rtlCol="0" anchor="ctr" anchorCtr="0">
        <a:noAutofit/>
      </a:bodyPr>
      <a:lstStyle>
        <a:defPPr algn="l">
          <a:lnSpc>
            <a:spcPct val="150000"/>
          </a:lnSpc>
          <a:defRPr sz="1400" b="1" dirty="0">
            <a:latin typeface="黑体" panose="02010609060101010101" pitchFamily="49" charset="-122"/>
            <a:ea typeface="黑体" panose="02010609060101010101" pitchFamily="49" charset="-122"/>
            <a:cs typeface="Calibri" panose="020F0502020204030204"/>
            <a:sym typeface="+mn-l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4ohwhfve">
      <a:majorFont>
        <a:latin typeface="微软雅黑 Light"/>
        <a:ea typeface="微软雅黑"/>
        <a:cs typeface=""/>
      </a:majorFont>
      <a:minorFont>
        <a:latin typeface="微软雅黑 Ligh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1112</Words>
  <Application>Microsoft Office PowerPoint</Application>
  <PresentationFormat>宽屏</PresentationFormat>
  <Paragraphs>217</Paragraphs>
  <Slides>15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黑体</vt:lpstr>
      <vt:lpstr>华文宋体</vt:lpstr>
      <vt:lpstr>微软雅黑</vt:lpstr>
      <vt:lpstr>微软雅黑 Light</vt:lpstr>
      <vt:lpstr>Arial</vt:lpstr>
      <vt:lpstr>Century Gothic</vt:lpstr>
      <vt:lpstr>Segoe UI Light</vt:lpstr>
      <vt:lpstr>Times New Roman</vt:lpstr>
      <vt:lpstr>1_Office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宏泽</dc:creator>
  <cp:lastModifiedBy>张 莹</cp:lastModifiedBy>
  <cp:revision>143</cp:revision>
  <dcterms:created xsi:type="dcterms:W3CDTF">2020-08-26T05:38:00Z</dcterms:created>
  <dcterms:modified xsi:type="dcterms:W3CDTF">2021-11-16T09:52:23Z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