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338" r:id="rId3"/>
    <p:sldId id="257" r:id="rId4"/>
    <p:sldId id="258" r:id="rId5"/>
    <p:sldId id="259" r:id="rId6"/>
    <p:sldId id="260" r:id="rId7"/>
    <p:sldId id="305" r:id="rId8"/>
    <p:sldId id="262" r:id="rId9"/>
    <p:sldId id="263" r:id="rId10"/>
    <p:sldId id="266" r:id="rId11"/>
    <p:sldId id="267" r:id="rId12"/>
    <p:sldId id="268" r:id="rId13"/>
    <p:sldId id="306" r:id="rId14"/>
    <p:sldId id="265" r:id="rId15"/>
    <p:sldId id="307" r:id="rId16"/>
    <p:sldId id="308" r:id="rId17"/>
    <p:sldId id="309" r:id="rId18"/>
    <p:sldId id="316" r:id="rId19"/>
    <p:sldId id="317" r:id="rId20"/>
    <p:sldId id="318" r:id="rId21"/>
    <p:sldId id="319" r:id="rId22"/>
    <p:sldId id="320" r:id="rId23"/>
    <p:sldId id="321" r:id="rId24"/>
    <p:sldId id="339" r:id="rId25"/>
    <p:sldId id="340" r:id="rId26"/>
    <p:sldId id="322" r:id="rId27"/>
    <p:sldId id="334" r:id="rId28"/>
    <p:sldId id="323" r:id="rId29"/>
    <p:sldId id="325" r:id="rId30"/>
    <p:sldId id="328" r:id="rId31"/>
    <p:sldId id="326" r:id="rId32"/>
    <p:sldId id="329" r:id="rId33"/>
    <p:sldId id="330" r:id="rId34"/>
    <p:sldId id="332" r:id="rId35"/>
    <p:sldId id="333" r:id="rId36"/>
    <p:sldId id="324" r:id="rId37"/>
    <p:sldId id="335" r:id="rId38"/>
    <p:sldId id="336" r:id="rId39"/>
    <p:sldId id="337" r:id="rId40"/>
    <p:sldId id="341" r:id="rId41"/>
    <p:sldId id="34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61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3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9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9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6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8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0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1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83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67" TargetMode="External"/><Relationship Id="rId2" Type="http://schemas.openxmlformats.org/officeDocument/2006/relationships/hyperlink" Target="https://www.luogu.com.cn/problem/P1328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0EC2-D1B4-4EC7-940E-5134821E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55" y="719889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>
                <a:latin typeface="等线" panose="02010600030101010101" pitchFamily="2" charset="-122"/>
                <a:ea typeface="等线" panose="02010600030101010101" pitchFamily="2" charset="-122"/>
              </a:rPr>
              <a:t>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11FE0E-F935-4BD1-B94B-08A4AAACE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045" y="5906085"/>
            <a:ext cx="8791575" cy="1655762"/>
          </a:xfrm>
        </p:spPr>
        <p:txBody>
          <a:bodyPr/>
          <a:lstStyle/>
          <a:p>
            <a:pPr algn="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主讲：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2-3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班 史文天</a:t>
            </a:r>
          </a:p>
        </p:txBody>
      </p:sp>
    </p:spTree>
    <p:extLst>
      <p:ext uri="{BB962C8B-B14F-4D97-AF65-F5344CB8AC3E}">
        <p14:creationId xmlns:p14="http://schemas.microsoft.com/office/powerpoint/2010/main" val="39856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478B3-839D-4410-8D82-7ED02A19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64" y="1706685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8547823" y="624325"/>
            <a:ext cx="742171" cy="7421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CBFE20-8CBA-4578-A1BD-FFC3D03E4947}"/>
              </a:ext>
            </a:extLst>
          </p:cNvPr>
          <p:cNvSpPr txBox="1"/>
          <p:nvPr/>
        </p:nvSpPr>
        <p:spPr>
          <a:xfrm>
            <a:off x="9685224" y="0"/>
            <a:ext cx="2001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  <a:endParaRPr lang="en-US" altLang="zh-CN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6D81F3-7DCE-47D1-B42B-506F6ED36812}"/>
              </a:ext>
            </a:extLst>
          </p:cNvPr>
          <p:cNvSpPr txBox="1"/>
          <p:nvPr/>
        </p:nvSpPr>
        <p:spPr>
          <a:xfrm>
            <a:off x="9695611" y="7275"/>
            <a:ext cx="1991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count=1</a:t>
            </a:r>
          </a:p>
        </p:txBody>
      </p: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95763C53-6834-49FD-B270-C598A93E470A}"/>
              </a:ext>
            </a:extLst>
          </p:cNvPr>
          <p:cNvSpPr/>
          <p:nvPr/>
        </p:nvSpPr>
        <p:spPr>
          <a:xfrm flipH="1" flipV="1">
            <a:off x="8521359" y="1721235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A2EA513-E6B3-4293-8ACC-D154892F3924}"/>
              </a:ext>
            </a:extLst>
          </p:cNvPr>
          <p:cNvSpPr/>
          <p:nvPr/>
        </p:nvSpPr>
        <p:spPr>
          <a:xfrm>
            <a:off x="8604530" y="1734218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8130FCB6-55B1-43D2-805D-9FA6D494C455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253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0974 0.09838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478B3-839D-4410-8D82-7ED02A19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64" y="1706685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9771324" y="1312444"/>
            <a:ext cx="742171" cy="7421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B87383A-658F-4B5E-A71E-1234E9308226}"/>
              </a:ext>
            </a:extLst>
          </p:cNvPr>
          <p:cNvSpPr txBox="1"/>
          <p:nvPr/>
        </p:nvSpPr>
        <p:spPr>
          <a:xfrm>
            <a:off x="8768010" y="41077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count=1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B50E0C-BC29-4C92-A174-131A345628DB}"/>
              </a:ext>
            </a:extLst>
          </p:cNvPr>
          <p:cNvSpPr txBox="1"/>
          <p:nvPr/>
        </p:nvSpPr>
        <p:spPr>
          <a:xfrm>
            <a:off x="8768010" y="41077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count=2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E4BAAB28-F040-4F10-87B1-C1574CBAAA43}"/>
              </a:ext>
            </a:extLst>
          </p:cNvPr>
          <p:cNvSpPr/>
          <p:nvPr/>
        </p:nvSpPr>
        <p:spPr>
          <a:xfrm flipH="1" flipV="1">
            <a:off x="9628829" y="2246762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DAB3AB-2BBE-4A50-A0ED-7890F7629403}"/>
              </a:ext>
            </a:extLst>
          </p:cNvPr>
          <p:cNvSpPr/>
          <p:nvPr/>
        </p:nvSpPr>
        <p:spPr>
          <a:xfrm>
            <a:off x="9712000" y="2259745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AC2F313F-C5EA-4E25-8262-983FFD2DC97A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7F2CDC-4671-48BC-95EE-4CA4B3E5C3FC}"/>
              </a:ext>
            </a:extLst>
          </p:cNvPr>
          <p:cNvSpPr/>
          <p:nvPr/>
        </p:nvSpPr>
        <p:spPr>
          <a:xfrm>
            <a:off x="419410" y="3978509"/>
            <a:ext cx="783740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模拟的是此时被指到的猴</a:t>
            </a:r>
            <a:endParaRPr lang="en-US" altLang="zh-C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报出的数</a:t>
            </a:r>
          </a:p>
        </p:txBody>
      </p:sp>
    </p:spTree>
    <p:extLst>
      <p:ext uri="{BB962C8B-B14F-4D97-AF65-F5344CB8AC3E}">
        <p14:creationId xmlns:p14="http://schemas.microsoft.com/office/powerpoint/2010/main" val="42769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478B3-839D-4410-8D82-7ED02A19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64" y="1706685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9741547" y="1335599"/>
            <a:ext cx="742171" cy="7421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2A66828-A7CB-495F-83A9-8AD184C28615}"/>
              </a:ext>
            </a:extLst>
          </p:cNvPr>
          <p:cNvSpPr txBox="1"/>
          <p:nvPr/>
        </p:nvSpPr>
        <p:spPr>
          <a:xfrm>
            <a:off x="8768010" y="41077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count=2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CF83B1AB-D56A-4D63-BE09-ED02026A7D3F}"/>
              </a:ext>
            </a:extLst>
          </p:cNvPr>
          <p:cNvSpPr/>
          <p:nvPr/>
        </p:nvSpPr>
        <p:spPr>
          <a:xfrm flipH="1" flipV="1">
            <a:off x="9628829" y="2246762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1C7E9D-14F7-4627-B660-4A9AA49292FF}"/>
              </a:ext>
            </a:extLst>
          </p:cNvPr>
          <p:cNvSpPr/>
          <p:nvPr/>
        </p:nvSpPr>
        <p:spPr>
          <a:xfrm>
            <a:off x="9712000" y="2259745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3BB60D9C-6355-430B-905E-88FE0FDA2C15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836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00312 0.17662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478B3-839D-4410-8D82-7ED02A19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64" y="1706685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9781165" y="2560953"/>
            <a:ext cx="742171" cy="7421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2A66828-A7CB-495F-83A9-8AD184C28615}"/>
              </a:ext>
            </a:extLst>
          </p:cNvPr>
          <p:cNvSpPr txBox="1"/>
          <p:nvPr/>
        </p:nvSpPr>
        <p:spPr>
          <a:xfrm>
            <a:off x="8768010" y="41077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count=2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CF83B1AB-D56A-4D63-BE09-ED02026A7D3F}"/>
              </a:ext>
            </a:extLst>
          </p:cNvPr>
          <p:cNvSpPr/>
          <p:nvPr/>
        </p:nvSpPr>
        <p:spPr>
          <a:xfrm flipH="1" flipV="1">
            <a:off x="9628829" y="2246762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1C7E9D-14F7-4627-B660-4A9AA49292FF}"/>
              </a:ext>
            </a:extLst>
          </p:cNvPr>
          <p:cNvSpPr/>
          <p:nvPr/>
        </p:nvSpPr>
        <p:spPr>
          <a:xfrm>
            <a:off x="9712000" y="2259745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4971E08-3BA3-42C5-9CE3-F2CA6994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4" y="1907668"/>
            <a:ext cx="476426" cy="47642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A44A835-FA1C-4918-8E64-301586E7A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573" y="3200343"/>
            <a:ext cx="476426" cy="4764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BF44451-1350-406F-A960-E06F3A4C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348" y="3911314"/>
            <a:ext cx="476426" cy="47642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171D68-4075-443B-A889-9FB6B605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065" y="3196266"/>
            <a:ext cx="476426" cy="47642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2018852-C824-4595-A021-90ED213B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82" y="1348895"/>
            <a:ext cx="476426" cy="47642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A5C2E39-5039-4EC8-AA09-D76B735E56FB}"/>
              </a:ext>
            </a:extLst>
          </p:cNvPr>
          <p:cNvSpPr txBox="1"/>
          <p:nvPr/>
        </p:nvSpPr>
        <p:spPr>
          <a:xfrm>
            <a:off x="7805082" y="13068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爪巴！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970DFA-0CFA-4CFE-87CC-A579390AA636}"/>
              </a:ext>
            </a:extLst>
          </p:cNvPr>
          <p:cNvSpPr txBox="1"/>
          <p:nvPr/>
        </p:nvSpPr>
        <p:spPr>
          <a:xfrm>
            <a:off x="7567323" y="27256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鬼！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4496C3F-81C6-4FF2-8CD8-309A93577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356" y="1711992"/>
            <a:ext cx="402676" cy="402676"/>
          </a:xfrm>
          <a:prstGeom prst="rect">
            <a:avLst/>
          </a:prstGeom>
        </p:spPr>
      </p:pic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4BC470A6-664F-4F18-950D-3226195815B3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>
                <a:solidFill>
                  <a:schemeClr val="accent2"/>
                </a:solidFill>
              </a:rPr>
              <a:t>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>
                <a:solidFill>
                  <a:schemeClr val="accent2"/>
                </a:solidFill>
              </a:rPr>
              <a:t>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7142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0299 -0.1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9778034" y="1335600"/>
            <a:ext cx="742171" cy="7421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5FB0EF-69E6-462D-B92B-316764BADBE9}"/>
              </a:ext>
            </a:extLst>
          </p:cNvPr>
          <p:cNvSpPr txBox="1"/>
          <p:nvPr/>
        </p:nvSpPr>
        <p:spPr>
          <a:xfrm>
            <a:off x="8768010" y="41077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count=0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66EF82-7BD0-4AF3-B775-816D2A8CA9DF}"/>
              </a:ext>
            </a:extLst>
          </p:cNvPr>
          <p:cNvSpPr txBox="1"/>
          <p:nvPr/>
        </p:nvSpPr>
        <p:spPr>
          <a:xfrm>
            <a:off x="8768009" y="42109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count=2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74686-54DB-4D97-9BA5-5D7EDA82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2698663A-3964-4A45-950D-0E08405B97D0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8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2.59259E-6 L 0.0013 0.1766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9827386" y="2551020"/>
            <a:ext cx="742171" cy="7421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5FB0EF-69E6-462D-B92B-316764BADBE9}"/>
              </a:ext>
            </a:extLst>
          </p:cNvPr>
          <p:cNvSpPr txBox="1"/>
          <p:nvPr/>
        </p:nvSpPr>
        <p:spPr>
          <a:xfrm>
            <a:off x="8768010" y="41077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count=1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0373D163-F795-44A5-A3BC-D47D1DD2200E}"/>
              </a:ext>
            </a:extLst>
          </p:cNvPr>
          <p:cNvSpPr/>
          <p:nvPr/>
        </p:nvSpPr>
        <p:spPr>
          <a:xfrm flipH="1" flipV="1">
            <a:off x="9810492" y="3495194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442BBF-858E-4FAC-80B0-7D873648975F}"/>
              </a:ext>
            </a:extLst>
          </p:cNvPr>
          <p:cNvSpPr/>
          <p:nvPr/>
        </p:nvSpPr>
        <p:spPr>
          <a:xfrm>
            <a:off x="9893663" y="3508177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8CFD6-3C43-4284-A242-AD75B6E7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BCDFCEDC-4164-4C28-91F1-224D32B3F612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3425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09479 0.108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8643189" y="3290798"/>
            <a:ext cx="742171" cy="7421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5FB0EF-69E6-462D-B92B-316764BADBE9}"/>
              </a:ext>
            </a:extLst>
          </p:cNvPr>
          <p:cNvSpPr txBox="1"/>
          <p:nvPr/>
        </p:nvSpPr>
        <p:spPr>
          <a:xfrm>
            <a:off x="8784471" y="41058"/>
            <a:ext cx="3892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  <a:p>
            <a:pPr algn="ct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count=2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0373D163-F795-44A5-A3BC-D47D1DD2200E}"/>
              </a:ext>
            </a:extLst>
          </p:cNvPr>
          <p:cNvSpPr/>
          <p:nvPr/>
        </p:nvSpPr>
        <p:spPr>
          <a:xfrm flipH="1" flipV="1">
            <a:off x="8505130" y="4236120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442BBF-858E-4FAC-80B0-7D873648975F}"/>
              </a:ext>
            </a:extLst>
          </p:cNvPr>
          <p:cNvSpPr/>
          <p:nvPr/>
        </p:nvSpPr>
        <p:spPr>
          <a:xfrm>
            <a:off x="8588301" y="4249103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AB92996-0891-4FDA-BF41-8D0034D8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4" y="1907668"/>
            <a:ext cx="476426" cy="47642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0032733-FD90-4DE4-B2AE-D4F9FEDC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579" y="3215819"/>
            <a:ext cx="476426" cy="4764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FEFB69E-4298-4E23-8634-AB6E05D9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165" y="3177030"/>
            <a:ext cx="476426" cy="47642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BBA4684-89B3-4B91-9166-1A143B61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234" y="1361482"/>
            <a:ext cx="476426" cy="47642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BE336C8-1028-44F3-8610-43585555539F}"/>
              </a:ext>
            </a:extLst>
          </p:cNvPr>
          <p:cNvSpPr txBox="1"/>
          <p:nvPr/>
        </p:nvSpPr>
        <p:spPr>
          <a:xfrm>
            <a:off x="7776553" y="13034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爪巴！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D9B466-7D73-4FE2-8F59-029C6575CA47}"/>
              </a:ext>
            </a:extLst>
          </p:cNvPr>
          <p:cNvSpPr txBox="1"/>
          <p:nvPr/>
        </p:nvSpPr>
        <p:spPr>
          <a:xfrm>
            <a:off x="7567323" y="27256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鬼！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943C28DB-F3FE-4109-A697-CA8CCB06D3DD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548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7441518" y="2544667"/>
            <a:ext cx="742171" cy="742171"/>
          </a:xfrm>
          <a:prstGeom prst="rect">
            <a:avLst/>
          </a:prstGeom>
        </p:spPr>
      </p:pic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7E3914FC-E7C1-45A3-89B6-248D7BEC282E}"/>
              </a:ext>
            </a:extLst>
          </p:cNvPr>
          <p:cNvSpPr/>
          <p:nvPr/>
        </p:nvSpPr>
        <p:spPr>
          <a:xfrm flipH="1" flipV="1">
            <a:off x="7411027" y="3512692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EB0C3C-9760-4FFE-974F-C222128320B1}"/>
              </a:ext>
            </a:extLst>
          </p:cNvPr>
          <p:cNvSpPr/>
          <p:nvPr/>
        </p:nvSpPr>
        <p:spPr>
          <a:xfrm>
            <a:off x="7494198" y="3525675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551248-E473-4611-AD9E-09304F88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6E6A8099-7912-40D7-AB3B-0E508CB26CBA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23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7425372" y="1312443"/>
            <a:ext cx="742171" cy="742171"/>
          </a:xfrm>
          <a:prstGeom prst="rect">
            <a:avLst/>
          </a:prstGeom>
        </p:spPr>
      </p:pic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0B75661A-36FD-41F9-B1EA-9A068FB77CCC}"/>
              </a:ext>
            </a:extLst>
          </p:cNvPr>
          <p:cNvSpPr/>
          <p:nvPr/>
        </p:nvSpPr>
        <p:spPr>
          <a:xfrm flipH="1" flipV="1">
            <a:off x="7312381" y="2183215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E68DA8-DAED-4F7E-BC0A-C4484D2CD2BE}"/>
              </a:ext>
            </a:extLst>
          </p:cNvPr>
          <p:cNvSpPr/>
          <p:nvPr/>
        </p:nvSpPr>
        <p:spPr>
          <a:xfrm>
            <a:off x="7395552" y="2196198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1E3B-DB70-4144-B741-4795F007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AEB1DB9-1E6E-43B3-B8DA-EFC1A7ABA746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4600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8635242" y="692379"/>
            <a:ext cx="742171" cy="742171"/>
          </a:xfrm>
          <a:prstGeom prst="rect">
            <a:avLst/>
          </a:prstGeom>
        </p:spPr>
      </p:pic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B26C3046-FB1C-4DC1-B3D7-B473111CB7F7}"/>
              </a:ext>
            </a:extLst>
          </p:cNvPr>
          <p:cNvSpPr/>
          <p:nvPr/>
        </p:nvSpPr>
        <p:spPr>
          <a:xfrm flipH="1" flipV="1">
            <a:off x="8576509" y="1693702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D21974-074D-4891-8BF9-A909090AC35B}"/>
              </a:ext>
            </a:extLst>
          </p:cNvPr>
          <p:cNvSpPr/>
          <p:nvPr/>
        </p:nvSpPr>
        <p:spPr>
          <a:xfrm>
            <a:off x="8659680" y="1706685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6FC1CA-6C9F-462E-BFE1-E389B1FA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65F7D91-093D-4153-A669-2F405D49E520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1077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1F675-4DCF-4EDB-9460-AD847364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2" y="286600"/>
            <a:ext cx="9045326" cy="630124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如何判断是不是模拟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EC420-14A8-461E-BF18-B723C436F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D80FD-592A-465E-8DCF-F549F7BB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483" y="2505870"/>
            <a:ext cx="4396339" cy="37417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n;</a:t>
            </a:r>
          </a:p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</a:p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&lt;&lt;n*(n+1)/2;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6C4B5-44BF-4A28-AAC3-A38CBF821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C583F-B41E-4949-BF48-21C00A254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3409" y="2481262"/>
            <a:ext cx="4396339" cy="37417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n,sum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for(int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sum+=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&lt;&lt;sum;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BAC89D-5E2B-40EC-882B-2978B8E455A7}"/>
              </a:ext>
            </a:extLst>
          </p:cNvPr>
          <p:cNvSpPr txBox="1"/>
          <p:nvPr/>
        </p:nvSpPr>
        <p:spPr>
          <a:xfrm>
            <a:off x="1028699" y="1281363"/>
            <a:ext cx="6370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以计算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1+2+…+n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401875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9773641" y="2541498"/>
            <a:ext cx="742171" cy="742171"/>
          </a:xfrm>
          <a:prstGeom prst="rect">
            <a:avLst/>
          </a:prstGeom>
        </p:spPr>
      </p:pic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AC8BA531-D5AE-4740-8844-097184D1C7E6}"/>
              </a:ext>
            </a:extLst>
          </p:cNvPr>
          <p:cNvSpPr/>
          <p:nvPr/>
        </p:nvSpPr>
        <p:spPr>
          <a:xfrm flipH="1" flipV="1">
            <a:off x="9824746" y="3552296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A364C5-43C8-4EBB-8366-A31197C49EF7}"/>
              </a:ext>
            </a:extLst>
          </p:cNvPr>
          <p:cNvSpPr/>
          <p:nvPr/>
        </p:nvSpPr>
        <p:spPr>
          <a:xfrm>
            <a:off x="9907917" y="3565279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AF15F-4EDE-478E-B7DA-BCF5BEBD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02F9D15-E451-45BA-BD17-2A2E59E82C6E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9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7419460" y="2547196"/>
            <a:ext cx="742171" cy="742171"/>
          </a:xfrm>
          <a:prstGeom prst="rect">
            <a:avLst/>
          </a:prstGeom>
        </p:spPr>
      </p:pic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29243753-01D4-48A4-BD22-B6C806E72E17}"/>
              </a:ext>
            </a:extLst>
          </p:cNvPr>
          <p:cNvSpPr/>
          <p:nvPr/>
        </p:nvSpPr>
        <p:spPr>
          <a:xfrm flipH="1" flipV="1">
            <a:off x="7440002" y="3534495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DA3B07-FD78-4193-A352-7E0B1AEDCD70}"/>
              </a:ext>
            </a:extLst>
          </p:cNvPr>
          <p:cNvSpPr/>
          <p:nvPr/>
        </p:nvSpPr>
        <p:spPr>
          <a:xfrm>
            <a:off x="7523173" y="3547478"/>
            <a:ext cx="1060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07EEA4-7747-4E1A-8AAF-5787398D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FB4AD7A2-F2E1-4E0F-8844-9B2E7C80222C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075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8599552" y="698132"/>
            <a:ext cx="742171" cy="742171"/>
          </a:xfrm>
          <a:prstGeom prst="rect">
            <a:avLst/>
          </a:prstGeom>
        </p:spPr>
      </p:pic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B9138BD6-131B-45E0-B209-5B60575C701D}"/>
              </a:ext>
            </a:extLst>
          </p:cNvPr>
          <p:cNvSpPr/>
          <p:nvPr/>
        </p:nvSpPr>
        <p:spPr>
          <a:xfrm flipH="1" flipV="1">
            <a:off x="8576509" y="1693702"/>
            <a:ext cx="962527" cy="642332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E695AD-0D69-4A63-A206-6F24211E6BD7}"/>
              </a:ext>
            </a:extLst>
          </p:cNvPr>
          <p:cNvSpPr/>
          <p:nvPr/>
        </p:nvSpPr>
        <p:spPr>
          <a:xfrm>
            <a:off x="8527334" y="1711602"/>
            <a:ext cx="10608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完蛋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1B01A8F-7B68-452F-9F4B-6877DF64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885" y="1280027"/>
            <a:ext cx="402676" cy="402676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71439E-C25C-4FFD-8C5A-70460760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0FB60B5A-AC30-49F6-8727-66283EC4D4B9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0387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9794D9-02F4-42B7-9BDA-9CC1863A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81" y="2765241"/>
            <a:ext cx="1170021" cy="117002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523">
            <a:off x="7467201" y="2541497"/>
            <a:ext cx="742171" cy="742171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E4CBFE-5CBD-4C5F-97DC-A2721F55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9F8F69E6-41A1-4DC9-B79E-EA6FB2E8D010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4924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-0.00371 L 0.00989 -0.00371 C 0.00208 -0.00926 -0.00586 -0.01366 -0.01328 -0.02037 C -0.01628 -0.02292 -0.02435 -0.03287 -0.02214 -0.02824 C -0.02005 -0.02361 -0.00156 -0.00834 -0.00156 0.00162 C -0.00156 0.00764 -0.00768 -0.00371 -0.01081 -0.00533 C -0.01836 -0.00949 -0.03346 -0.01598 -0.03346 -0.01598 L -0.00495 0.01296 C -0.00313 0.01481 0.00247 0.01921 0.00052 0.01828 C -0.01771 0.00902 -0.00221 0.01759 -0.02266 0.00324 C -0.02383 0.00254 -0.025 0.00208 -0.02617 0.00162 C -0.02695 0.00115 -0.02943 0.00046 -0.02865 0.00069 C -0.00404 0.01111 -0.0138 0.00787 0.00638 0.01296 C -0.0112 0.00254 0.00247 0.01319 -0.01432 -0.0081 C -0.01628 -0.01065 -0.01875 -0.01158 -0.0207 -0.01412 C -0.02253 -0.01667 -0.02787 -0.02408 -0.02565 -0.02292 C -0.02031 -0.02014 -0.01576 -0.01389 -0.01081 -0.00903 C -0.00638 -0.0044 -0.00182 -0.00023 0.00247 0.00509 C 0.0039 0.00694 0.00729 0.01389 0.00586 0.01203 C -0.00417 0.00023 -0.00417 -0.00741 -0.01133 -0.02732 C -0.01289 -0.03148 -0.01849 -0.0426 -0.01628 -0.03959 C -0.00938 -0.03033 -0.00261 -0.01991 0.00299 -0.0081 C 0.00573 -0.00209 0.00417 -0.00348 0.0069 -0.00185 C -0.00378 -0.01482 -0.00573 -0.01435 -0.01237 -0.02917 C -0.01341 -0.03148 -0.00977 -0.02547 -0.00886 -0.02292 C -0.00508 -0.01343 -0.00117 -0.00394 0.00247 0.00602 C 0.0043 0.01088 0.00221 0.01041 0.00443 0.01041 " pathEditMode="relative" ptsTypes="AAAAAAAAAA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9794D9-02F4-42B7-9BDA-9CC1863A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81" y="2765241"/>
            <a:ext cx="1170021" cy="117002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523">
            <a:off x="7467201" y="2541497"/>
            <a:ext cx="742171" cy="742171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E4CBFE-5CBD-4C5F-97DC-A2721F55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9F8F69E6-41A1-4DC9-B79E-EA6FB2E8D010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07BBD8A-D6F4-4719-A12F-16052EFDE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22000"/>
                    </a14:imgEffect>
                    <a14:imgEffect>
                      <a14:brightnessContrast bright="17000" contras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4595" y="3058340"/>
            <a:ext cx="402676" cy="402676"/>
          </a:xfrm>
          <a:prstGeom prst="rect">
            <a:avLst/>
          </a:prstGeom>
          <a:effectLst>
            <a:glow>
              <a:schemeClr val="bg2">
                <a:lumMod val="60000"/>
                <a:lumOff val="40000"/>
                <a:alpha val="40000"/>
              </a:schemeClr>
            </a:glow>
            <a:outerShdw blurRad="50800" dist="50800" dir="7560000" algn="ctr" rotWithShape="0">
              <a:srgbClr val="000000">
                <a:alpha val="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0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523">
            <a:off x="7467201" y="2541497"/>
            <a:ext cx="742171" cy="742171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9F8F69E6-41A1-4DC9-B79E-EA6FB2E8D010}"/>
              </a:ext>
            </a:extLst>
          </p:cNvPr>
          <p:cNvSpPr txBox="1">
            <a:spLocks/>
          </p:cNvSpPr>
          <p:nvPr/>
        </p:nvSpPr>
        <p:spPr>
          <a:xfrm>
            <a:off x="461607" y="177207"/>
            <a:ext cx="9905999" cy="576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>
                <a:solidFill>
                  <a:schemeClr val="accent2"/>
                </a:solidFill>
              </a:rPr>
              <a:t>hou</a:t>
            </a:r>
            <a:r>
              <a:rPr lang="en-US" altLang="zh-CN" sz="3200" b="1" dirty="0">
                <a:solidFill>
                  <a:schemeClr val="accent2"/>
                </a:solidFill>
              </a:rPr>
              <a:t>[point] = 0;</a:t>
            </a:r>
          </a:p>
          <a:p>
            <a:pPr marL="0" indent="0">
              <a:lnSpc>
                <a:spcPts val="2600"/>
              </a:lnSpc>
              <a:buFont typeface="Wingdings 3" charset="2"/>
              <a:buNone/>
            </a:pPr>
            <a:r>
              <a:rPr lang="en-US" altLang="zh-CN" sz="3200" b="1" dirty="0"/>
              <a:t>        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9794D9-02F4-42B7-9BDA-9CC1863A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81" y="2765241"/>
            <a:ext cx="1170021" cy="11700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7BBD8A-D6F4-4719-A12F-16052EFDE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22000"/>
                    </a14:imgEffect>
                    <a14:imgEffect>
                      <a14:brightnessContrast bright="17000" contras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4595" y="3058340"/>
            <a:ext cx="402676" cy="402676"/>
          </a:xfrm>
          <a:prstGeom prst="rect">
            <a:avLst/>
          </a:prstGeom>
          <a:effectLst>
            <a:glow>
              <a:schemeClr val="bg2">
                <a:lumMod val="60000"/>
                <a:lumOff val="40000"/>
                <a:alpha val="40000"/>
              </a:schemeClr>
            </a:glow>
            <a:outerShdw blurRad="50800" dist="50800" dir="7560000" algn="ctr" rotWithShape="0">
              <a:srgbClr val="000000">
                <a:alpha val="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5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CD25-DED9-4F7D-BBD6-38DE7AC4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95671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8988A-65AD-4780-9279-1FAE71E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74241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大部分使用模拟的题涉及的过程不难，写完程序后若结果错误，应带入简单数值逐步检查，必要时应在纸上记录或画图以辅助理解。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等到学完用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IDE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自带的调试工具后这个工作会简单很多）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做此类题时，养成做注释的习惯十分重要，可以明晰每段代码模拟的是什么过程。</a:t>
            </a:r>
          </a:p>
        </p:txBody>
      </p:sp>
    </p:spTree>
    <p:extLst>
      <p:ext uri="{BB962C8B-B14F-4D97-AF65-F5344CB8AC3E}">
        <p14:creationId xmlns:p14="http://schemas.microsoft.com/office/powerpoint/2010/main" val="380673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CD25-DED9-4F7D-BBD6-38DE7AC4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1572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8988A-65AD-4780-9279-1FAE71E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868" y="2036649"/>
            <a:ext cx="9993086" cy="4310744"/>
          </a:xfrm>
        </p:spPr>
        <p:txBody>
          <a:bodyPr>
            <a:norm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n, m, f;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 = 0;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(1) {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 &gt;&gt; m;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 == 0)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break;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n;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f = (f + m) %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f + 1 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82F37-D588-43AE-8506-70EA01393DB2}"/>
              </a:ext>
            </a:extLst>
          </p:cNvPr>
          <p:cNvSpPr txBox="1"/>
          <p:nvPr/>
        </p:nvSpPr>
        <p:spPr>
          <a:xfrm>
            <a:off x="1054324" y="805543"/>
            <a:ext cx="8810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模拟是一种简单暴力的解题方法，上题若利用递归算法，只需要以下代码，且时长短得多。在此不作讲解。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11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A81A9-1389-4063-A4D6-05943AC8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488"/>
            <a:ext cx="9905998" cy="97566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53E23-51A6-468A-B770-88B1A0CB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0811"/>
            <a:ext cx="9905999" cy="519162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问题描述：大家知道，给出正整数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个数可以构成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！种排列，把这些排列按照从 小到大的顺序（字典顺序）列出，如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时，列出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1 3 2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3 1 2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3 2 1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六个排列。 给出某个排列，求出这个排列的下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个排列，如果遇到最后一个排列，则下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排列为第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个排列，即排列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 3…n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比如：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给出排列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，则它的下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3 1 2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3 2 1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 此答案为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3 2 1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 第一行是一个正整数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，表示测试数据的个数，下面是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组测试数据，每组测试数据 第一行是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n( 1 &lt;= n &lt; 1024 )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k(1&lt;=k&lt;=64)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，第二行有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个正整数，是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… 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的一个排列。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输出要求 对于每组输入数据，输出一行，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个数，中间用空格隔开，表示输入排列的下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个排列。</a:t>
            </a:r>
          </a:p>
        </p:txBody>
      </p:sp>
    </p:spTree>
    <p:extLst>
      <p:ext uri="{BB962C8B-B14F-4D97-AF65-F5344CB8AC3E}">
        <p14:creationId xmlns:p14="http://schemas.microsoft.com/office/powerpoint/2010/main" val="3647505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1397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8145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这道题目，最直观的想法是求出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的所有排列，然后将全部排列排序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且慢，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最大可以是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1024!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个排列，几乎永远也算不出来，算出来也没有地方存放。那么， 有没有公式或规律，能够很快由一个排列推算出下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个排列呢？实际上寻找规律或公式都是徒劳的，只能老老实实由给定排列算出下一个排列，再算出下一个排列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一直算到第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的排列。鉴于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的值很小，最多只有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，因此这种算法应该是可行的。</a:t>
            </a:r>
          </a:p>
        </p:txBody>
      </p:sp>
    </p:spTree>
    <p:extLst>
      <p:ext uri="{BB962C8B-B14F-4D97-AF65-F5344CB8AC3E}">
        <p14:creationId xmlns:p14="http://schemas.microsoft.com/office/powerpoint/2010/main" val="199438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8988A-65AD-4780-9279-1FAE71E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84" y="1189318"/>
            <a:ext cx="9785267" cy="520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现实中的有些问题，难以找到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公式或规律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来解决，只能按照一定步骤，不停地做下去， 最后才能得到答案。这样的问题，用计算机来解决十分合适，只要能让计算机模拟人在解决此问题的行为即可。这一类的问题可以称之为“模拟题”。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优势：有手就行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缺点：代码长，没有注释容易把自己绕晕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      耗时也长，不实用，易超时</a:t>
            </a:r>
          </a:p>
        </p:txBody>
      </p:sp>
    </p:spTree>
    <p:extLst>
      <p:ext uri="{BB962C8B-B14F-4D97-AF65-F5344CB8AC3E}">
        <p14:creationId xmlns:p14="http://schemas.microsoft.com/office/powerpoint/2010/main" val="37408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3844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90708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如何由给定排列求下一个排列？不妨自己动手做一下。比如：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3 5”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的下一个排列是什么？显然是“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5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，那么，再下一个 排列是什么？有点难了，是“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3 4 6 7”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FF2FC6-4FA7-4F04-8995-1E6B406B0E60}"/>
              </a:ext>
            </a:extLst>
          </p:cNvPr>
          <p:cNvSpPr txBox="1"/>
          <p:nvPr/>
        </p:nvSpPr>
        <p:spPr>
          <a:xfrm>
            <a:off x="1141410" y="23263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F57B7-379D-4BB2-A7BC-918F514C485E}"/>
              </a:ext>
            </a:extLst>
          </p:cNvPr>
          <p:cNvSpPr/>
          <p:nvPr/>
        </p:nvSpPr>
        <p:spPr>
          <a:xfrm>
            <a:off x="2258775" y="330051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0A0E8-EDE2-4EF3-BCF1-7E4299699401}"/>
              </a:ext>
            </a:extLst>
          </p:cNvPr>
          <p:cNvSpPr/>
          <p:nvPr/>
        </p:nvSpPr>
        <p:spPr>
          <a:xfrm>
            <a:off x="2810529" y="329836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FB8863-A63C-443A-B1C3-4AEC52398424}"/>
              </a:ext>
            </a:extLst>
          </p:cNvPr>
          <p:cNvSpPr/>
          <p:nvPr/>
        </p:nvSpPr>
        <p:spPr>
          <a:xfrm>
            <a:off x="3307227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E13A7-96CB-413A-90B9-3C7F401BC59C}"/>
              </a:ext>
            </a:extLst>
          </p:cNvPr>
          <p:cNvSpPr/>
          <p:nvPr/>
        </p:nvSpPr>
        <p:spPr>
          <a:xfrm>
            <a:off x="3927893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327B39-99D8-4686-8E9D-01C8832CB706}"/>
              </a:ext>
            </a:extLst>
          </p:cNvPr>
          <p:cNvSpPr/>
          <p:nvPr/>
        </p:nvSpPr>
        <p:spPr>
          <a:xfrm>
            <a:off x="4479894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B9CBF-BBE2-40E0-A709-088ACFD9F249}"/>
              </a:ext>
            </a:extLst>
          </p:cNvPr>
          <p:cNvSpPr/>
          <p:nvPr/>
        </p:nvSpPr>
        <p:spPr>
          <a:xfrm>
            <a:off x="5583155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5550B-FA08-4CD8-BEC5-C3ADA8747152}"/>
              </a:ext>
            </a:extLst>
          </p:cNvPr>
          <p:cNvSpPr/>
          <p:nvPr/>
        </p:nvSpPr>
        <p:spPr>
          <a:xfrm>
            <a:off x="5031401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EC2B47-9DC2-4B9F-B2CF-83A9AA0A79BB}"/>
              </a:ext>
            </a:extLst>
          </p:cNvPr>
          <p:cNvSpPr/>
          <p:nvPr/>
        </p:nvSpPr>
        <p:spPr>
          <a:xfrm>
            <a:off x="4824416" y="3180364"/>
            <a:ext cx="1503948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023418-DF31-4B8E-8B92-BA4DCAD21DF3}"/>
              </a:ext>
            </a:extLst>
          </p:cNvPr>
          <p:cNvSpPr/>
          <p:nvPr/>
        </p:nvSpPr>
        <p:spPr>
          <a:xfrm>
            <a:off x="5941780" y="4043708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非倒序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5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0598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47808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如何由给定排列求下一个排列？不妨自己动手做一下。比如：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3 5”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的下一个排列是什么？显然是“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5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，那么，再下一个 排列是什么？有点难了，是“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3 4 6 7”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FF2FC6-4FA7-4F04-8995-1E6B406B0E60}"/>
              </a:ext>
            </a:extLst>
          </p:cNvPr>
          <p:cNvSpPr txBox="1"/>
          <p:nvPr/>
        </p:nvSpPr>
        <p:spPr>
          <a:xfrm>
            <a:off x="1141410" y="23263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F57B7-379D-4BB2-A7BC-918F514C485E}"/>
              </a:ext>
            </a:extLst>
          </p:cNvPr>
          <p:cNvSpPr/>
          <p:nvPr/>
        </p:nvSpPr>
        <p:spPr>
          <a:xfrm>
            <a:off x="2258775" y="330051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0A0E8-EDE2-4EF3-BCF1-7E4299699401}"/>
              </a:ext>
            </a:extLst>
          </p:cNvPr>
          <p:cNvSpPr/>
          <p:nvPr/>
        </p:nvSpPr>
        <p:spPr>
          <a:xfrm>
            <a:off x="2810529" y="329836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FB8863-A63C-443A-B1C3-4AEC52398424}"/>
              </a:ext>
            </a:extLst>
          </p:cNvPr>
          <p:cNvSpPr/>
          <p:nvPr/>
        </p:nvSpPr>
        <p:spPr>
          <a:xfrm>
            <a:off x="3307227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E13A7-96CB-413A-90B9-3C7F401BC59C}"/>
              </a:ext>
            </a:extLst>
          </p:cNvPr>
          <p:cNvSpPr/>
          <p:nvPr/>
        </p:nvSpPr>
        <p:spPr>
          <a:xfrm>
            <a:off x="3927893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327B39-99D8-4686-8E9D-01C8832CB706}"/>
              </a:ext>
            </a:extLst>
          </p:cNvPr>
          <p:cNvSpPr/>
          <p:nvPr/>
        </p:nvSpPr>
        <p:spPr>
          <a:xfrm>
            <a:off x="4479894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B9CBF-BBE2-40E0-A709-088ACFD9F249}"/>
              </a:ext>
            </a:extLst>
          </p:cNvPr>
          <p:cNvSpPr/>
          <p:nvPr/>
        </p:nvSpPr>
        <p:spPr>
          <a:xfrm>
            <a:off x="5612022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5550B-FA08-4CD8-BEC5-C3ADA8747152}"/>
              </a:ext>
            </a:extLst>
          </p:cNvPr>
          <p:cNvSpPr/>
          <p:nvPr/>
        </p:nvSpPr>
        <p:spPr>
          <a:xfrm>
            <a:off x="5045958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CF2ED19-0BA7-4E5B-8668-5C321294ACAA}"/>
              </a:ext>
            </a:extLst>
          </p:cNvPr>
          <p:cNvSpPr/>
          <p:nvPr/>
        </p:nvSpPr>
        <p:spPr>
          <a:xfrm>
            <a:off x="4824416" y="3180364"/>
            <a:ext cx="1503948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82C5B6-4452-471D-A936-48BB121433E9}"/>
              </a:ext>
            </a:extLst>
          </p:cNvPr>
          <p:cNvSpPr/>
          <p:nvPr/>
        </p:nvSpPr>
        <p:spPr>
          <a:xfrm>
            <a:off x="5941780" y="4043708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非倒序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64CFA01-B940-4C44-935C-3DE0864CBE6F}"/>
              </a:ext>
            </a:extLst>
          </p:cNvPr>
          <p:cNvSpPr/>
          <p:nvPr/>
        </p:nvSpPr>
        <p:spPr>
          <a:xfrm>
            <a:off x="3827856" y="3180364"/>
            <a:ext cx="2500507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29EEE0-F1CA-46C0-8517-0FA19A140D5B}"/>
              </a:ext>
            </a:extLst>
          </p:cNvPr>
          <p:cNvSpPr/>
          <p:nvPr/>
        </p:nvSpPr>
        <p:spPr>
          <a:xfrm>
            <a:off x="5447815" y="4239316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7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4518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04648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16089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47808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如何由给定排列求下一个排列？不妨自己动手做一下。比如：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3 5”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的下一个排列是什么？显然是“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5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，那么，再下一个 排列是什么？有点难了，是“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3 4 6 7”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FF2FC6-4FA7-4F04-8995-1E6B406B0E60}"/>
              </a:ext>
            </a:extLst>
          </p:cNvPr>
          <p:cNvSpPr txBox="1"/>
          <p:nvPr/>
        </p:nvSpPr>
        <p:spPr>
          <a:xfrm>
            <a:off x="1141410" y="23263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F57B7-379D-4BB2-A7BC-918F514C485E}"/>
              </a:ext>
            </a:extLst>
          </p:cNvPr>
          <p:cNvSpPr/>
          <p:nvPr/>
        </p:nvSpPr>
        <p:spPr>
          <a:xfrm>
            <a:off x="2258775" y="330051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0A0E8-EDE2-4EF3-BCF1-7E4299699401}"/>
              </a:ext>
            </a:extLst>
          </p:cNvPr>
          <p:cNvSpPr/>
          <p:nvPr/>
        </p:nvSpPr>
        <p:spPr>
          <a:xfrm>
            <a:off x="2810529" y="329836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FB8863-A63C-443A-B1C3-4AEC52398424}"/>
              </a:ext>
            </a:extLst>
          </p:cNvPr>
          <p:cNvSpPr/>
          <p:nvPr/>
        </p:nvSpPr>
        <p:spPr>
          <a:xfrm>
            <a:off x="3307227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E13A7-96CB-413A-90B9-3C7F401BC59C}"/>
              </a:ext>
            </a:extLst>
          </p:cNvPr>
          <p:cNvSpPr/>
          <p:nvPr/>
        </p:nvSpPr>
        <p:spPr>
          <a:xfrm>
            <a:off x="3927893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327B39-99D8-4686-8E9D-01C8832CB706}"/>
              </a:ext>
            </a:extLst>
          </p:cNvPr>
          <p:cNvSpPr/>
          <p:nvPr/>
        </p:nvSpPr>
        <p:spPr>
          <a:xfrm>
            <a:off x="4479894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B9CBF-BBE2-40E0-A709-088ACFD9F249}"/>
              </a:ext>
            </a:extLst>
          </p:cNvPr>
          <p:cNvSpPr/>
          <p:nvPr/>
        </p:nvSpPr>
        <p:spPr>
          <a:xfrm>
            <a:off x="5045958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5550B-FA08-4CD8-BEC5-C3ADA8747152}"/>
              </a:ext>
            </a:extLst>
          </p:cNvPr>
          <p:cNvSpPr/>
          <p:nvPr/>
        </p:nvSpPr>
        <p:spPr>
          <a:xfrm>
            <a:off x="5597712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92B6DE-FA14-42F2-A629-EFDF9FE714DF}"/>
              </a:ext>
            </a:extLst>
          </p:cNvPr>
          <p:cNvSpPr/>
          <p:nvPr/>
        </p:nvSpPr>
        <p:spPr>
          <a:xfrm>
            <a:off x="3827856" y="3180364"/>
            <a:ext cx="2500507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260DF1-EB58-4787-9E27-085629476844}"/>
              </a:ext>
            </a:extLst>
          </p:cNvPr>
          <p:cNvSpPr/>
          <p:nvPr/>
        </p:nvSpPr>
        <p:spPr>
          <a:xfrm>
            <a:off x="5447815" y="4239316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3AAC1CF-775B-4A3C-BC23-624AC45821EA}"/>
              </a:ext>
            </a:extLst>
          </p:cNvPr>
          <p:cNvSpPr/>
          <p:nvPr/>
        </p:nvSpPr>
        <p:spPr>
          <a:xfrm>
            <a:off x="3273860" y="3180364"/>
            <a:ext cx="2937163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406F30-2729-41D4-BA1B-32D10359FDF4}"/>
              </a:ext>
            </a:extLst>
          </p:cNvPr>
          <p:cNvSpPr/>
          <p:nvPr/>
        </p:nvSpPr>
        <p:spPr>
          <a:xfrm>
            <a:off x="4705938" y="4259525"/>
            <a:ext cx="3637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出现非倒序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D7E12B-0426-45F7-BF14-A8852BC414ED}"/>
              </a:ext>
            </a:extLst>
          </p:cNvPr>
          <p:cNvSpPr txBox="1"/>
          <p:nvPr/>
        </p:nvSpPr>
        <p:spPr>
          <a:xfrm>
            <a:off x="2534652" y="5083962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后面都已是倒序，接下来怎么做？</a:t>
            </a:r>
          </a:p>
        </p:txBody>
      </p:sp>
    </p:spTree>
    <p:extLst>
      <p:ext uri="{BB962C8B-B14F-4D97-AF65-F5344CB8AC3E}">
        <p14:creationId xmlns:p14="http://schemas.microsoft.com/office/powerpoint/2010/main" val="34026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00658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47808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如何由给定排列求下一个排列？不妨自己动手做一下。比如：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3 5”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的下一个排列是什么？显然是“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5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，那么，再下一个 排列是什么？有点难了，是“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3 4 6 7”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FF2FC6-4FA7-4F04-8995-1E6B406B0E60}"/>
              </a:ext>
            </a:extLst>
          </p:cNvPr>
          <p:cNvSpPr txBox="1"/>
          <p:nvPr/>
        </p:nvSpPr>
        <p:spPr>
          <a:xfrm>
            <a:off x="1141410" y="23263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F57B7-379D-4BB2-A7BC-918F514C485E}"/>
              </a:ext>
            </a:extLst>
          </p:cNvPr>
          <p:cNvSpPr/>
          <p:nvPr/>
        </p:nvSpPr>
        <p:spPr>
          <a:xfrm>
            <a:off x="2258775" y="330051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0A0E8-EDE2-4EF3-BCF1-7E4299699401}"/>
              </a:ext>
            </a:extLst>
          </p:cNvPr>
          <p:cNvSpPr/>
          <p:nvPr/>
        </p:nvSpPr>
        <p:spPr>
          <a:xfrm>
            <a:off x="2810529" y="329836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FB8863-A63C-443A-B1C3-4AEC52398424}"/>
              </a:ext>
            </a:extLst>
          </p:cNvPr>
          <p:cNvSpPr/>
          <p:nvPr/>
        </p:nvSpPr>
        <p:spPr>
          <a:xfrm>
            <a:off x="3307227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E13A7-96CB-413A-90B9-3C7F401BC59C}"/>
              </a:ext>
            </a:extLst>
          </p:cNvPr>
          <p:cNvSpPr/>
          <p:nvPr/>
        </p:nvSpPr>
        <p:spPr>
          <a:xfrm>
            <a:off x="3927893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327B39-99D8-4686-8E9D-01C8832CB706}"/>
              </a:ext>
            </a:extLst>
          </p:cNvPr>
          <p:cNvSpPr/>
          <p:nvPr/>
        </p:nvSpPr>
        <p:spPr>
          <a:xfrm>
            <a:off x="4479894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B9CBF-BBE2-40E0-A709-088ACFD9F249}"/>
              </a:ext>
            </a:extLst>
          </p:cNvPr>
          <p:cNvSpPr/>
          <p:nvPr/>
        </p:nvSpPr>
        <p:spPr>
          <a:xfrm>
            <a:off x="5045958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5550B-FA08-4CD8-BEC5-C3ADA8747152}"/>
              </a:ext>
            </a:extLst>
          </p:cNvPr>
          <p:cNvSpPr/>
          <p:nvPr/>
        </p:nvSpPr>
        <p:spPr>
          <a:xfrm>
            <a:off x="5597712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92B6DE-FA14-42F2-A629-EFDF9FE714DF}"/>
              </a:ext>
            </a:extLst>
          </p:cNvPr>
          <p:cNvSpPr/>
          <p:nvPr/>
        </p:nvSpPr>
        <p:spPr>
          <a:xfrm>
            <a:off x="5031401" y="3295777"/>
            <a:ext cx="580621" cy="923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B207A6-1F54-4A5B-89D9-4B378B10A879}"/>
              </a:ext>
            </a:extLst>
          </p:cNvPr>
          <p:cNvSpPr txBox="1"/>
          <p:nvPr/>
        </p:nvSpPr>
        <p:spPr>
          <a:xfrm>
            <a:off x="5518465" y="280343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找到后面最小的数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57C7777-4AD2-4A1C-AFFD-7F88A7F34F30}"/>
              </a:ext>
            </a:extLst>
          </p:cNvPr>
          <p:cNvSpPr/>
          <p:nvPr/>
        </p:nvSpPr>
        <p:spPr>
          <a:xfrm>
            <a:off x="3846965" y="3180364"/>
            <a:ext cx="2397424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4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00658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47808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如何由给定排列求下一个排列？不妨自己动手做一下。比如：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3 5”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的下一个排列是什么？显然是“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5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，那么，再下一个 排列是什么？有点难了，是“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3 4 6 7”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FF2FC6-4FA7-4F04-8995-1E6B406B0E60}"/>
              </a:ext>
            </a:extLst>
          </p:cNvPr>
          <p:cNvSpPr txBox="1"/>
          <p:nvPr/>
        </p:nvSpPr>
        <p:spPr>
          <a:xfrm>
            <a:off x="3492269" y="4334520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交换它和第一次出现非逆序的数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F57B7-379D-4BB2-A7BC-918F514C485E}"/>
              </a:ext>
            </a:extLst>
          </p:cNvPr>
          <p:cNvSpPr/>
          <p:nvPr/>
        </p:nvSpPr>
        <p:spPr>
          <a:xfrm>
            <a:off x="2258775" y="330051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0A0E8-EDE2-4EF3-BCF1-7E4299699401}"/>
              </a:ext>
            </a:extLst>
          </p:cNvPr>
          <p:cNvSpPr/>
          <p:nvPr/>
        </p:nvSpPr>
        <p:spPr>
          <a:xfrm>
            <a:off x="2810529" y="329836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FB8863-A63C-443A-B1C3-4AEC52398424}"/>
              </a:ext>
            </a:extLst>
          </p:cNvPr>
          <p:cNvSpPr/>
          <p:nvPr/>
        </p:nvSpPr>
        <p:spPr>
          <a:xfrm>
            <a:off x="3307227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E13A7-96CB-413A-90B9-3C7F401BC59C}"/>
              </a:ext>
            </a:extLst>
          </p:cNvPr>
          <p:cNvSpPr/>
          <p:nvPr/>
        </p:nvSpPr>
        <p:spPr>
          <a:xfrm>
            <a:off x="3927893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327B39-99D8-4686-8E9D-01C8832CB706}"/>
              </a:ext>
            </a:extLst>
          </p:cNvPr>
          <p:cNvSpPr/>
          <p:nvPr/>
        </p:nvSpPr>
        <p:spPr>
          <a:xfrm>
            <a:off x="4479894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B9CBF-BBE2-40E0-A709-088ACFD9F249}"/>
              </a:ext>
            </a:extLst>
          </p:cNvPr>
          <p:cNvSpPr/>
          <p:nvPr/>
        </p:nvSpPr>
        <p:spPr>
          <a:xfrm>
            <a:off x="5045958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5550B-FA08-4CD8-BEC5-C3ADA8747152}"/>
              </a:ext>
            </a:extLst>
          </p:cNvPr>
          <p:cNvSpPr/>
          <p:nvPr/>
        </p:nvSpPr>
        <p:spPr>
          <a:xfrm>
            <a:off x="5597712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92B6DE-FA14-42F2-A629-EFDF9FE714DF}"/>
              </a:ext>
            </a:extLst>
          </p:cNvPr>
          <p:cNvSpPr/>
          <p:nvPr/>
        </p:nvSpPr>
        <p:spPr>
          <a:xfrm>
            <a:off x="5031401" y="3295777"/>
            <a:ext cx="580621" cy="923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B207A6-1F54-4A5B-89D9-4B378B10A879}"/>
              </a:ext>
            </a:extLst>
          </p:cNvPr>
          <p:cNvSpPr txBox="1"/>
          <p:nvPr/>
        </p:nvSpPr>
        <p:spPr>
          <a:xfrm>
            <a:off x="5518465" y="280343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找到后面最小的数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57C7777-4AD2-4A1C-AFFD-7F88A7F34F30}"/>
              </a:ext>
            </a:extLst>
          </p:cNvPr>
          <p:cNvSpPr/>
          <p:nvPr/>
        </p:nvSpPr>
        <p:spPr>
          <a:xfrm>
            <a:off x="3846965" y="3180364"/>
            <a:ext cx="2397424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0AFF7E-F3F0-4993-B820-E90D8D777169}"/>
              </a:ext>
            </a:extLst>
          </p:cNvPr>
          <p:cNvSpPr txBox="1"/>
          <p:nvPr/>
        </p:nvSpPr>
        <p:spPr>
          <a:xfrm>
            <a:off x="1293810" y="24787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33967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4258 -0.000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14258 1.8518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 animBg="1"/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67" y="44930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47808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如何由给定排列求下一个排列？不妨自己动手做一下。比如：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3 5”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的下一个排列是什么？显然是“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4 7 6 5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，那么，再下一个 排列是什么？有点难了，是“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3 4 6 7”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FF2FC6-4FA7-4F04-8995-1E6B406B0E60}"/>
              </a:ext>
            </a:extLst>
          </p:cNvPr>
          <p:cNvSpPr txBox="1"/>
          <p:nvPr/>
        </p:nvSpPr>
        <p:spPr>
          <a:xfrm>
            <a:off x="3492269" y="4334520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交换它和第一次出现非逆序的数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F57B7-379D-4BB2-A7BC-918F514C485E}"/>
              </a:ext>
            </a:extLst>
          </p:cNvPr>
          <p:cNvSpPr/>
          <p:nvPr/>
        </p:nvSpPr>
        <p:spPr>
          <a:xfrm>
            <a:off x="2258775" y="330051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0A0E8-EDE2-4EF3-BCF1-7E4299699401}"/>
              </a:ext>
            </a:extLst>
          </p:cNvPr>
          <p:cNvSpPr/>
          <p:nvPr/>
        </p:nvSpPr>
        <p:spPr>
          <a:xfrm>
            <a:off x="2810529" y="329836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FB8863-A63C-443A-B1C3-4AEC52398424}"/>
              </a:ext>
            </a:extLst>
          </p:cNvPr>
          <p:cNvSpPr/>
          <p:nvPr/>
        </p:nvSpPr>
        <p:spPr>
          <a:xfrm>
            <a:off x="5045958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E13A7-96CB-413A-90B9-3C7F401BC59C}"/>
              </a:ext>
            </a:extLst>
          </p:cNvPr>
          <p:cNvSpPr/>
          <p:nvPr/>
        </p:nvSpPr>
        <p:spPr>
          <a:xfrm>
            <a:off x="3927893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327B39-99D8-4686-8E9D-01C8832CB706}"/>
              </a:ext>
            </a:extLst>
          </p:cNvPr>
          <p:cNvSpPr/>
          <p:nvPr/>
        </p:nvSpPr>
        <p:spPr>
          <a:xfrm>
            <a:off x="4479894" y="3296215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B9CBF-BBE2-40E0-A709-088ACFD9F249}"/>
              </a:ext>
            </a:extLst>
          </p:cNvPr>
          <p:cNvSpPr/>
          <p:nvPr/>
        </p:nvSpPr>
        <p:spPr>
          <a:xfrm>
            <a:off x="3350667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5550B-FA08-4CD8-BEC5-C3ADA8747152}"/>
              </a:ext>
            </a:extLst>
          </p:cNvPr>
          <p:cNvSpPr/>
          <p:nvPr/>
        </p:nvSpPr>
        <p:spPr>
          <a:xfrm>
            <a:off x="5597712" y="329577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0AFF7E-F3F0-4993-B820-E90D8D777169}"/>
              </a:ext>
            </a:extLst>
          </p:cNvPr>
          <p:cNvSpPr txBox="1"/>
          <p:nvPr/>
        </p:nvSpPr>
        <p:spPr>
          <a:xfrm>
            <a:off x="1293810" y="24787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AEEB62-F3DA-4143-A0D9-3AD46089C94A}"/>
              </a:ext>
            </a:extLst>
          </p:cNvPr>
          <p:cNvSpPr/>
          <p:nvPr/>
        </p:nvSpPr>
        <p:spPr>
          <a:xfrm>
            <a:off x="3846965" y="3180364"/>
            <a:ext cx="2397424" cy="115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227CA1-D1EF-411E-8585-284643CAA79B}"/>
              </a:ext>
            </a:extLst>
          </p:cNvPr>
          <p:cNvSpPr txBox="1"/>
          <p:nvPr/>
        </p:nvSpPr>
        <p:spPr>
          <a:xfrm>
            <a:off x="3626544" y="4334520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再对此时后面的数从小到大排序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AB2B765-E5B4-4523-82D1-16536E1BFFC4}"/>
              </a:ext>
            </a:extLst>
          </p:cNvPr>
          <p:cNvSpPr/>
          <p:nvPr/>
        </p:nvSpPr>
        <p:spPr>
          <a:xfrm>
            <a:off x="7603958" y="1524794"/>
            <a:ext cx="2177716" cy="61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13789 -0.000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-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04531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4636 1.85185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7 L 0.13607 -0.0004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8" grpId="0" animBg="1"/>
      <p:bldP spid="19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E915-43D0-49C7-8FF6-E11DEEC7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48916"/>
            <a:ext cx="9905998" cy="102379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594D4-5741-4819-B8DE-D5B6E757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75348"/>
            <a:ext cx="9905999" cy="45820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假设给定排列中的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个数从左到右是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a1, a2, a3……an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开始，往左边找，直到找到某个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，满足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aj-1 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（对上例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aj-1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aj+1…… an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中找到最小的比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aj-1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大的数，将这个数和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aj-1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互换位置（对 上例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这个数就是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换完位置后的排列是 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7 6 4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将从位置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到位置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的所有数（共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n-j+1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个）从小到大重新排序，排好序后， 新的排列就是所要求的排列。（对上例，就是将“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6 4 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排序，排好后的新排列就是“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 5 3 4 6 7”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38CCBA-401B-466B-83CE-5E017AFB9DB7}"/>
              </a:ext>
            </a:extLst>
          </p:cNvPr>
          <p:cNvSpPr/>
          <p:nvPr/>
        </p:nvSpPr>
        <p:spPr>
          <a:xfrm>
            <a:off x="5955631" y="222583"/>
            <a:ext cx="344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73AE7A-9153-4E3C-8DCE-49B40E64795F}"/>
              </a:ext>
            </a:extLst>
          </p:cNvPr>
          <p:cNvSpPr/>
          <p:nvPr/>
        </p:nvSpPr>
        <p:spPr>
          <a:xfrm>
            <a:off x="6507385" y="220432"/>
            <a:ext cx="344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B122B9-2CC1-4BDD-9A6F-812DC12C0CBB}"/>
              </a:ext>
            </a:extLst>
          </p:cNvPr>
          <p:cNvSpPr/>
          <p:nvPr/>
        </p:nvSpPr>
        <p:spPr>
          <a:xfrm>
            <a:off x="7004083" y="218281"/>
            <a:ext cx="344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0E4573-769F-4BE4-A2BF-541C3BAF8D30}"/>
              </a:ext>
            </a:extLst>
          </p:cNvPr>
          <p:cNvSpPr/>
          <p:nvPr/>
        </p:nvSpPr>
        <p:spPr>
          <a:xfrm>
            <a:off x="7624749" y="218281"/>
            <a:ext cx="344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ADBF96-9C79-4BA4-AA14-DA65BC65AF92}"/>
              </a:ext>
            </a:extLst>
          </p:cNvPr>
          <p:cNvSpPr/>
          <p:nvPr/>
        </p:nvSpPr>
        <p:spPr>
          <a:xfrm>
            <a:off x="8176750" y="218281"/>
            <a:ext cx="344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1B941F-2867-49F8-87E8-F166E6A733A4}"/>
              </a:ext>
            </a:extLst>
          </p:cNvPr>
          <p:cNvSpPr/>
          <p:nvPr/>
        </p:nvSpPr>
        <p:spPr>
          <a:xfrm>
            <a:off x="8742814" y="217843"/>
            <a:ext cx="344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4BC010-CDD3-45F5-925B-A21684B37466}"/>
              </a:ext>
            </a:extLst>
          </p:cNvPr>
          <p:cNvSpPr/>
          <p:nvPr/>
        </p:nvSpPr>
        <p:spPr>
          <a:xfrm>
            <a:off x="9294568" y="217843"/>
            <a:ext cx="344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267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D25AF-7BA4-4DC8-9D4B-7CB49CC3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47" y="63273"/>
            <a:ext cx="9905999" cy="8754156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1024</a:t>
            </a:r>
          </a:p>
          <a:p>
            <a:pPr marL="0" indent="0">
              <a:lnSpc>
                <a:spcPts val="1000"/>
              </a:lnSpc>
              <a:buNone/>
            </a:pPr>
            <a:r>
              <a:rPr lang="de-DE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an[</a:t>
            </a:r>
            <a:r>
              <a:rPr lang="de-DE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+ 10];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nn-NO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k, i, j;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&amp;M);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0; m &lt; M; m++)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scanf(</a:t>
            </a:r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"%d%d"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&amp;n, &amp;k);</a:t>
            </a:r>
            <a:r>
              <a:rPr lang="de-DE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de-DE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排列存放在 </a:t>
            </a:r>
            <a:r>
              <a:rPr lang="de-DE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an[1] .... an[n] </a:t>
            </a:r>
            <a:endParaRPr lang="de-DE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nn-NO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 = 1; i &lt;= n; i++)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&amp;an[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an[0] = 100000;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an[0]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比排列中所有的数都大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k;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{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每次循环都找出下一个排列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= n; j &gt;= 1 &amp;&amp; an[j - 1] &gt; an[j]; j--);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&gt;= 1)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nMinLarger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an[j];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nMinIdx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j;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下面找出从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an[j]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及其后最小的比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an[j-1]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大的元素，并记住其下标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kk = j; kk &lt;= n; kk++)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de-DE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if</a:t>
            </a: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(nMinLarger &gt; an[kk] &amp;&amp; an[kk] &gt; an[j - 1])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nMinLarger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an[kk];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nMinIdx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kk;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交换位置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an[nMinIdx] = an[j - 1];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an[j - 1] =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nMinLarger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 + j, n - j + 1, 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MyCompare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else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//an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里的排列已经是降序了，那么下一个排列就是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1 2 3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。。。。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an[j] = j;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 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an[j]);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9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C -0.00026 -0.13981 -0.00052 -0.27986 -0.00065 -0.41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C -0.00026 -0.13982 -0.00052 -0.27986 -0.00066 -0.419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C -0.00026 -0.13981 -0.00052 -0.27986 -0.00065 -0.41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C -0.00026 -0.13982 -0.00053 -0.27986 -0.00066 -0.4199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C -0.00026 -0.13981 -0.00052 -0.27986 -0.00065 -0.419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C -0.00026 -0.13981 -0.00052 -0.27986 -0.00065 -0.4199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C -0.00026 -0.13982 -0.00052 -0.27986 -0.00065 -0.419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0.00026 -0.13982 -0.00052 -0.27987 -0.00065 -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C -0.00026 -0.13981 -0.00052 -0.27986 -0.00065 -0.419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C -0.00026 -0.13981 -0.00052 -0.27986 -0.00065 -0.4199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C -0.00026 -0.13982 -0.00052 -0.27986 -0.00065 -0.4199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C -0.00026 -0.13981 -0.00052 -0.27986 -0.00065 -0.419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C -0.00026 -0.13981 -0.00052 -0.27986 -0.00065 -0.4199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C -0.00026 -0.13982 -0.00052 -0.27986 -0.00065 -0.4199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C -0.00026 -0.13982 -0.00052 -0.27987 -0.00065 -0.419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C -0.00026 -0.13981 -0.00052 -0.27986 -0.00065 -0.4199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C -0.00026 -0.13982 -0.00052 -0.27986 -0.00065 -0.4199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C -0.00026 -0.13982 -0.00052 -0.27986 -0.00065 -0.4199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C -0.00026 -0.13981 -0.00053 -0.27986 -0.00066 -0.41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C -0.00026 -0.13981 -0.00052 -0.27986 -0.00065 -0.4199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59259E-6 C -0.00026 -0.13982 -0.00052 -0.27986 -0.00065 -0.4199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C -0.00026 -0.13981 -0.00052 -0.27986 -0.00065 -0.419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C -0.00026 -0.13981 -0.00053 -0.27986 -0.00066 -0.419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99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13982 -0.00052 -0.27986 -0.00065 -0.41991 " pathEditMode="relative" ptsTypes="AA">
                                      <p:cBhvr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D25AF-7BA4-4DC8-9D4B-7CB49CC3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887" y="-2858038"/>
            <a:ext cx="9905999" cy="8754156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1024</a:t>
            </a:r>
          </a:p>
          <a:p>
            <a:pPr marL="0" indent="0">
              <a:lnSpc>
                <a:spcPts val="1000"/>
              </a:lnSpc>
              <a:buNone/>
            </a:pPr>
            <a:r>
              <a:rPr lang="de-DE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an[</a:t>
            </a:r>
            <a:r>
              <a:rPr lang="de-DE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+ 10];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nn-NO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k, i, j;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&amp;M);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0; m &lt; M; m++)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scanf(</a:t>
            </a:r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"%d%d"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&amp;n, &amp;k);</a:t>
            </a:r>
            <a:r>
              <a:rPr lang="de-DE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de-DE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排列存放在 </a:t>
            </a:r>
            <a:r>
              <a:rPr lang="de-DE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an[1] .... an[n] </a:t>
            </a:r>
            <a:endParaRPr lang="de-DE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nn-NO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 = 1; i &lt;= n; i++)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&amp;an[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an[0] = 100000;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an[0]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比排列中所有的数都大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k;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{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每次循环都找出下一个排列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= n; j &gt;= 1 &amp;&amp; an[j - 1] &gt; an[j]; j--);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&gt;= 1)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nMinLarger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an[j];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nMinIdx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j;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下面找出从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an[j]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及其后最小的比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an[j-1]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大的元素，并记住其下标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kk = j; kk &lt;= n; kk++)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de-DE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if</a:t>
            </a: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(nMinLarger &gt; an[kk] &amp;&amp; an[kk] &gt; an[j - 1])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nMinLarger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an[kk];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nMinIdx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kk;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交换位置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de-DE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an[nMinIdx] = an[j - 1];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an[j - 1] =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nMinLarger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 + j, n - j + 1, 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MyCompare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else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//an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里的排列已经是降序了，那么下一个排列就是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1 2 3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。。。。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an[j] = j;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 = 1; j &lt;= n;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 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an[j]);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0B4306-2242-49E1-B90E-69B9FEB61D90}"/>
              </a:ext>
            </a:extLst>
          </p:cNvPr>
          <p:cNvSpPr/>
          <p:nvPr/>
        </p:nvSpPr>
        <p:spPr>
          <a:xfrm>
            <a:off x="2723414" y="3682896"/>
            <a:ext cx="4624485" cy="264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CB1960-7542-4BB5-8BD6-C68D72232C26}"/>
              </a:ext>
            </a:extLst>
          </p:cNvPr>
          <p:cNvSpPr txBox="1"/>
          <p:nvPr/>
        </p:nvSpPr>
        <p:spPr>
          <a:xfrm>
            <a:off x="7770048" y="2377476"/>
            <a:ext cx="4421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可用已学的冒泡排序代替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（插入排序也行）</a:t>
            </a:r>
            <a:endParaRPr lang="nn-NO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 = j; p &lt;= n; p++) {</a:t>
            </a:r>
          </a:p>
          <a:p>
            <a:r>
              <a:rPr lang="nb-NO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for</a:t>
            </a:r>
            <a:r>
              <a:rPr lang="nb-NO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nb-NO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b-NO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 = j; q &lt;= n - p; q++)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(a[q] &gt; a[q + 1])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temp;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temp = a[q];</a:t>
            </a:r>
          </a:p>
          <a:p>
            <a:r>
              <a:rPr lang="pt-B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a[q] = [q+ 1];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a[q + 1] = temp;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9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CD25-DED9-4F7D-BBD6-38DE7AC4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38044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8988A-65AD-4780-9279-1FAE71E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32919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如果不得不用模拟，解题前要找到解决问题的一种普适的，机械性的操作规律。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做此类题时，养成做注释的习惯十分重要！</a:t>
            </a:r>
          </a:p>
        </p:txBody>
      </p:sp>
    </p:spTree>
    <p:extLst>
      <p:ext uri="{BB962C8B-B14F-4D97-AF65-F5344CB8AC3E}">
        <p14:creationId xmlns:p14="http://schemas.microsoft.com/office/powerpoint/2010/main" val="8676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830AB-5E1A-4D38-8C28-72490EBB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58" y="585245"/>
            <a:ext cx="7346866" cy="54854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例题：约瑟夫问题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74E21-26E0-4B0F-AD34-8031F6F2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01" y="1359151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有ｎ只猴子，按顺时针方向围成一圈选大王（编号从１到ｎ），从第１号 开始报数，一直数到ｍ，数到ｍ的猴子退出圈外，剩下的猴子再接着从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开始报数。就这样， 直到圈内只剩下一只猴子时，这个猴子就是猴王，编程求输入ｎ，ｍ后，输出最后猴王的编号。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4CDD3B-1795-4CE7-92A0-58BF57D0E7C3}"/>
              </a:ext>
            </a:extLst>
          </p:cNvPr>
          <p:cNvSpPr txBox="1"/>
          <p:nvPr/>
        </p:nvSpPr>
        <p:spPr>
          <a:xfrm>
            <a:off x="1294984" y="4485366"/>
            <a:ext cx="942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输入数据：每行是用空格分开的两个整数，第一个是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第二个是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输出要求：最后猴王的编号 </a:t>
            </a:r>
          </a:p>
        </p:txBody>
      </p:sp>
    </p:spTree>
    <p:extLst>
      <p:ext uri="{BB962C8B-B14F-4D97-AF65-F5344CB8AC3E}">
        <p14:creationId xmlns:p14="http://schemas.microsoft.com/office/powerpoint/2010/main" val="773491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3F07-8C61-4A7C-8927-F6DFB761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8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0DFA8-D8B1-4D77-A90D-93D1D5EF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638" y="1501375"/>
            <a:ext cx="9404723" cy="4195481"/>
          </a:xfrm>
        </p:spPr>
        <p:txBody>
          <a:bodyPr/>
          <a:lstStyle/>
          <a:p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这两道题很能体现模拟的特点：代码长，麻烦，但有时不得不用。然而就算是单纯的模拟也有优化方法，建议多学习别人更为优越的处理方法。</a:t>
            </a:r>
            <a:endParaRPr lang="en-US" altLang="zh-CN" sz="32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洛谷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P1328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https://www.luogu.com.cn/problem/P1328</a:t>
            </a:r>
            <a:endParaRPr lang="en-US" altLang="zh-CN" sz="32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洛谷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P1067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https://www.luogu.com.cn/problem/P1067</a:t>
            </a:r>
            <a:endParaRPr lang="en-US" altLang="zh-CN" sz="32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39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0EC2-D1B4-4EC7-940E-5134821E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55" y="719889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>
                <a:latin typeface="等线" panose="02010600030101010101" pitchFamily="2" charset="-122"/>
                <a:ea typeface="等线" panose="02010600030101010101" pitchFamily="2" charset="-122"/>
              </a:rPr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11FE0E-F935-4BD1-B94B-08A4AAACE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045" y="5906085"/>
            <a:ext cx="8791575" cy="1655762"/>
          </a:xfrm>
        </p:spPr>
        <p:txBody>
          <a:bodyPr/>
          <a:lstStyle/>
          <a:p>
            <a:pPr algn="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主讲：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2-3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班 史文天</a:t>
            </a:r>
          </a:p>
        </p:txBody>
      </p:sp>
    </p:spTree>
    <p:extLst>
      <p:ext uri="{BB962C8B-B14F-4D97-AF65-F5344CB8AC3E}">
        <p14:creationId xmlns:p14="http://schemas.microsoft.com/office/powerpoint/2010/main" val="106625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1397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8145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用数组 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hou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来存放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个数，相当于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个猴排成的圈；用整型变量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point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指向当前数到的数组元素，相当于人的手指；划掉一个数的操作，就用将一个数组元素置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的方法来实现。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次后，最后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point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停下的位置即为答案。</a:t>
            </a:r>
          </a:p>
        </p:txBody>
      </p:sp>
    </p:spTree>
    <p:extLst>
      <p:ext uri="{BB962C8B-B14F-4D97-AF65-F5344CB8AC3E}">
        <p14:creationId xmlns:p14="http://schemas.microsoft.com/office/powerpoint/2010/main" val="811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1306-3E41-4B9C-BCAB-5A05E5F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1397"/>
            <a:ext cx="9783261" cy="79519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B7D8-EA1F-4C94-ACB5-C151E215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10078130" cy="41112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point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指向 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Loop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中最后一个元素（下标 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）时，再数下一个，则 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point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要指回到数组的头一个元素（下标 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3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实现：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point=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point+1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%n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；（使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point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间移动）</a:t>
            </a:r>
            <a:endParaRPr lang="en-US" altLang="zh-CN" sz="3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数的时候，要跳过已经被划掉的数，那么程序执行的时候，就要跳过为 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的数组元素。</a:t>
            </a:r>
            <a:endParaRPr lang="en-US" altLang="zh-CN" sz="3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实现：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Loop[point]==0) point=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point+1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%n</a:t>
            </a:r>
            <a:r>
              <a:rPr lang="zh-CN" altLang="en-US" sz="3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3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15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5782-0C5B-42B9-8E20-47FAA28C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097"/>
            <a:ext cx="9905998" cy="1478570"/>
          </a:xfrm>
        </p:spPr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965C9-C540-468B-A9C9-ABE527FD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065" y="871872"/>
            <a:ext cx="10811961" cy="505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int main()</a:t>
            </a:r>
          </a:p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bool 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hou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[300 + 3];</a:t>
            </a:r>
          </a:p>
          <a:p>
            <a:pPr marL="0" indent="0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n, m, count, point;</a:t>
            </a:r>
          </a:p>
        </p:txBody>
      </p:sp>
    </p:spTree>
    <p:extLst>
      <p:ext uri="{BB962C8B-B14F-4D97-AF65-F5344CB8AC3E}">
        <p14:creationId xmlns:p14="http://schemas.microsoft.com/office/powerpoint/2010/main" val="118667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11B8E-52AB-4D0F-95C8-554A5CF3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28" y="923884"/>
            <a:ext cx="10842472" cy="4849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dirty="0"/>
              <a:t>for (;;) {</a:t>
            </a:r>
          </a:p>
          <a:p>
            <a:pPr marL="0" indent="0">
              <a:buNone/>
            </a:pPr>
            <a:r>
              <a:rPr lang="en-US" altLang="zh-CN" sz="3600" b="1" dirty="0"/>
              <a:t>        </a:t>
            </a:r>
            <a:r>
              <a:rPr lang="en-US" altLang="zh-CN" sz="3600" b="1" dirty="0" err="1"/>
              <a:t>cin</a:t>
            </a:r>
            <a:r>
              <a:rPr lang="en-US" altLang="zh-CN" sz="3600" b="1" dirty="0"/>
              <a:t> &gt;&gt; n &gt;&gt; m;</a:t>
            </a:r>
          </a:p>
          <a:p>
            <a:pPr marL="0" indent="0">
              <a:buNone/>
            </a:pPr>
            <a:r>
              <a:rPr lang="en-US" altLang="zh-CN" sz="3600" b="1" dirty="0"/>
              <a:t>        if (n == 0)</a:t>
            </a:r>
          </a:p>
          <a:p>
            <a:pPr marL="0" indent="0">
              <a:buNone/>
            </a:pPr>
            <a:r>
              <a:rPr lang="en-US" altLang="zh-CN" sz="3600" b="1" dirty="0"/>
              <a:t>            break;</a:t>
            </a:r>
          </a:p>
          <a:p>
            <a:pPr marL="0" indent="0">
              <a:buNone/>
            </a:pPr>
            <a:r>
              <a:rPr lang="en-US" altLang="zh-CN" sz="3600" b="1" dirty="0"/>
              <a:t>        for (int j = 0; j &lt;= n-1; </a:t>
            </a:r>
            <a:r>
              <a:rPr lang="en-US" altLang="zh-CN" sz="3600" b="1" dirty="0" err="1"/>
              <a:t>j++</a:t>
            </a:r>
            <a:r>
              <a:rPr lang="en-US" altLang="zh-CN" sz="3600" b="1" dirty="0"/>
              <a:t>)</a:t>
            </a:r>
          </a:p>
          <a:p>
            <a:pPr marL="0" indent="0">
              <a:buNone/>
            </a:pPr>
            <a:r>
              <a:rPr lang="en-US" altLang="zh-CN" sz="3600" b="1" dirty="0"/>
              <a:t>            </a:t>
            </a:r>
            <a:r>
              <a:rPr lang="en-US" altLang="zh-CN" sz="3600" b="1" dirty="0" err="1"/>
              <a:t>hou</a:t>
            </a:r>
            <a:r>
              <a:rPr lang="en-US" altLang="zh-CN" sz="3600" b="1" dirty="0"/>
              <a:t>[j] = 1;</a:t>
            </a:r>
            <a:r>
              <a:rPr lang="en-US" altLang="zh-CN" sz="3600" b="1" dirty="0">
                <a:solidFill>
                  <a:srgbClr val="92D050"/>
                </a:solidFill>
              </a:rPr>
              <a:t>//</a:t>
            </a:r>
            <a:r>
              <a:rPr lang="zh-CN" altLang="en-US" sz="3600" b="1" dirty="0">
                <a:solidFill>
                  <a:srgbClr val="92D050"/>
                </a:solidFill>
              </a:rPr>
              <a:t>开辟出</a:t>
            </a:r>
            <a:r>
              <a:rPr lang="en-US" altLang="zh-CN" sz="3600" b="1" dirty="0">
                <a:solidFill>
                  <a:srgbClr val="92D050"/>
                </a:solidFill>
              </a:rPr>
              <a:t>n</a:t>
            </a:r>
            <a:r>
              <a:rPr lang="zh-CN" altLang="en-US" sz="3600" b="1" dirty="0">
                <a:solidFill>
                  <a:srgbClr val="92D050"/>
                </a:solidFill>
              </a:rPr>
              <a:t>个空间，分别存放状态</a:t>
            </a:r>
            <a:endParaRPr lang="en-US" altLang="zh-CN" sz="36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sz="3600" b="1" dirty="0"/>
              <a:t>        point = 0;</a:t>
            </a:r>
            <a:r>
              <a:rPr lang="en-US" altLang="zh-CN" sz="3600" b="1" dirty="0">
                <a:solidFill>
                  <a:srgbClr val="92D050"/>
                </a:solidFill>
              </a:rPr>
              <a:t>//</a:t>
            </a:r>
            <a:r>
              <a:rPr lang="zh-CN" altLang="en-US" sz="3600" b="1" dirty="0">
                <a:solidFill>
                  <a:srgbClr val="92D050"/>
                </a:solidFill>
              </a:rPr>
              <a:t>模拟一只手指向最先报数的猴</a:t>
            </a:r>
            <a:endParaRPr lang="en-US" altLang="zh-CN" sz="3600" b="1" dirty="0">
              <a:solidFill>
                <a:srgbClr val="92D05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C94609-016A-47FD-A86D-4EB135F78C82}"/>
              </a:ext>
            </a:extLst>
          </p:cNvPr>
          <p:cNvSpPr txBox="1"/>
          <p:nvPr/>
        </p:nvSpPr>
        <p:spPr>
          <a:xfrm>
            <a:off x="9685224" y="179136"/>
            <a:ext cx="389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n=6</a:t>
            </a:r>
            <a:r>
              <a:rPr lang="zh-CN" altLang="en-US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478B3-839D-4410-8D82-7ED02A19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64" y="1706685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E3736DE-8FD6-4B44-8568-D35C502A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8577495" y="681816"/>
            <a:ext cx="742171" cy="7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0253582-2E62-41AD-88BB-C1CF44463B55}"/>
              </a:ext>
            </a:extLst>
          </p:cNvPr>
          <p:cNvSpPr/>
          <p:nvPr/>
        </p:nvSpPr>
        <p:spPr>
          <a:xfrm>
            <a:off x="8031076" y="1363609"/>
            <a:ext cx="2905627" cy="27371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11B8E-52AB-4D0F-95C8-554A5CF3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07" y="177207"/>
            <a:ext cx="9905999" cy="5762267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for (int k = 0;k&lt;=n-1; k++)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{   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进行</a:t>
            </a:r>
            <a:r>
              <a:rPr lang="en-US" altLang="zh-CN" sz="3200" b="1" dirty="0">
                <a:solidFill>
                  <a:srgbClr val="92D050"/>
                </a:solidFill>
              </a:rPr>
              <a:t>n</a:t>
            </a:r>
            <a:r>
              <a:rPr lang="zh-CN" altLang="en-US" sz="3200" b="1" dirty="0">
                <a:solidFill>
                  <a:srgbClr val="92D050"/>
                </a:solidFill>
              </a:rPr>
              <a:t>次，最后一次的是猴王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count = 0;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模拟报出的数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while (count &lt; m) {  </a:t>
            </a:r>
            <a:r>
              <a:rPr lang="en-US" altLang="zh-CN" sz="3200" b="1" dirty="0">
                <a:solidFill>
                  <a:srgbClr val="92D050"/>
                </a:solidFill>
              </a:rPr>
              <a:t>//</a:t>
            </a:r>
            <a:r>
              <a:rPr lang="zh-CN" altLang="en-US" sz="3200" b="1" dirty="0">
                <a:solidFill>
                  <a:srgbClr val="92D050"/>
                </a:solidFill>
              </a:rPr>
              <a:t>报数</a:t>
            </a:r>
            <a:r>
              <a:rPr lang="en-US" altLang="zh-CN" sz="3200" b="1" dirty="0">
                <a:solidFill>
                  <a:srgbClr val="92D050"/>
                </a:solidFill>
              </a:rPr>
              <a:t>m</a:t>
            </a:r>
            <a:r>
              <a:rPr lang="zh-CN" altLang="en-US" sz="3200" b="1" dirty="0">
                <a:solidFill>
                  <a:srgbClr val="92D050"/>
                </a:solidFill>
              </a:rPr>
              <a:t>次</a:t>
            </a:r>
            <a:endParaRPr lang="en-US" altLang="zh-CN" sz="3200" b="1" dirty="0">
              <a:solidFill>
                <a:srgbClr val="92D050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    while (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== 0)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        point = (point + 1) % n;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    count++;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    point = (point + 1) % n;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}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point = (n + point - 1) % n;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if (k == n-1)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    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 &lt;&lt; point + 1&lt;&lt;</a:t>
            </a:r>
            <a:r>
              <a:rPr lang="en-US" altLang="zh-CN" sz="3200" b="1" dirty="0" err="1"/>
              <a:t>endl</a:t>
            </a:r>
            <a:r>
              <a:rPr lang="en-US" altLang="zh-CN" sz="3200" b="1" dirty="0"/>
              <a:t>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dirty="0" err="1"/>
              <a:t>hou</a:t>
            </a:r>
            <a:r>
              <a:rPr lang="en-US" altLang="zh-CN" sz="3200" b="1" dirty="0"/>
              <a:t>[point] = 0;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3200" b="1" dirty="0"/>
              <a:t>        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C94609-016A-47FD-A86D-4EB135F78C82}"/>
              </a:ext>
            </a:extLst>
          </p:cNvPr>
          <p:cNvSpPr txBox="1"/>
          <p:nvPr/>
        </p:nvSpPr>
        <p:spPr>
          <a:xfrm>
            <a:off x="10245892" y="130242"/>
            <a:ext cx="389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  <a:endParaRPr lang="zh-CN" altLang="en-US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132EA-0529-4719-B97A-753ED36F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1085048"/>
            <a:ext cx="621637" cy="621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478B3-839D-4410-8D82-7ED02A19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64" y="1706685"/>
            <a:ext cx="621637" cy="621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3A1AFE-5455-4FA4-BEF9-2B6A7E4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5" y="2918281"/>
            <a:ext cx="621637" cy="621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0B376-BD7E-40C7-A4B6-9677D945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9" y="3667878"/>
            <a:ext cx="621637" cy="621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F10CF-47D2-412E-AF6F-F78098F1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5" y="2918282"/>
            <a:ext cx="621637" cy="621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C08473-8C7E-4A26-AC38-A412B0C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87" y="1683530"/>
            <a:ext cx="621637" cy="621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BBF5D7-5049-43F8-90C4-807AFFD2A1CE}"/>
              </a:ext>
            </a:extLst>
          </p:cNvPr>
          <p:cNvSpPr/>
          <p:nvPr/>
        </p:nvSpPr>
        <p:spPr>
          <a:xfrm>
            <a:off x="9282549" y="92388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CB4E6-7ED7-44D1-84FA-AF570761D03C}"/>
              </a:ext>
            </a:extLst>
          </p:cNvPr>
          <p:cNvSpPr/>
          <p:nvPr/>
        </p:nvSpPr>
        <p:spPr>
          <a:xfrm>
            <a:off x="10424544" y="1545521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3272B-C4D8-4252-ACCA-A51F0B1C2B94}"/>
              </a:ext>
            </a:extLst>
          </p:cNvPr>
          <p:cNvSpPr/>
          <p:nvPr/>
        </p:nvSpPr>
        <p:spPr>
          <a:xfrm>
            <a:off x="10461031" y="2765954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13FA7-37F0-4000-9410-DA7EE71C95D1}"/>
              </a:ext>
            </a:extLst>
          </p:cNvPr>
          <p:cNvSpPr/>
          <p:nvPr/>
        </p:nvSpPr>
        <p:spPr>
          <a:xfrm>
            <a:off x="9282549" y="3505019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969608-424B-4BCB-A7D3-46DCD975C152}"/>
              </a:ext>
            </a:extLst>
          </p:cNvPr>
          <p:cNvSpPr/>
          <p:nvPr/>
        </p:nvSpPr>
        <p:spPr>
          <a:xfrm>
            <a:off x="8102455" y="2729560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7574C-6F77-460A-9707-577A91420AD3}"/>
              </a:ext>
            </a:extLst>
          </p:cNvPr>
          <p:cNvSpPr/>
          <p:nvPr/>
        </p:nvSpPr>
        <p:spPr>
          <a:xfrm>
            <a:off x="8102455" y="1520758"/>
            <a:ext cx="402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90FDEB-E4FC-4032-822E-315E813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523">
            <a:off x="8525761" y="616400"/>
            <a:ext cx="742171" cy="7421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7F03397-FAEC-4ECC-A4D6-A0772445ACCE}"/>
              </a:ext>
            </a:extLst>
          </p:cNvPr>
          <p:cNvSpPr txBox="1"/>
          <p:nvPr/>
        </p:nvSpPr>
        <p:spPr>
          <a:xfrm>
            <a:off x="9462837" y="541916"/>
            <a:ext cx="2216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count=0</a:t>
            </a:r>
          </a:p>
        </p:txBody>
      </p:sp>
    </p:spTree>
    <p:extLst>
      <p:ext uri="{BB962C8B-B14F-4D97-AF65-F5344CB8AC3E}">
        <p14:creationId xmlns:p14="http://schemas.microsoft.com/office/powerpoint/2010/main" val="2820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576</TotalTime>
  <Words>5242</Words>
  <Application>Microsoft Office PowerPoint</Application>
  <PresentationFormat>宽屏</PresentationFormat>
  <Paragraphs>632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等线</vt:lpstr>
      <vt:lpstr>黑体</vt:lpstr>
      <vt:lpstr>华文琥珀</vt:lpstr>
      <vt:lpstr>宋体</vt:lpstr>
      <vt:lpstr>微软雅黑</vt:lpstr>
      <vt:lpstr>Arial</vt:lpstr>
      <vt:lpstr>Century Gothic</vt:lpstr>
      <vt:lpstr>Wingdings 3</vt:lpstr>
      <vt:lpstr>离子</vt:lpstr>
      <vt:lpstr>模拟</vt:lpstr>
      <vt:lpstr>如何判断是不是模拟</vt:lpstr>
      <vt:lpstr>PowerPoint 演示文稿</vt:lpstr>
      <vt:lpstr>例题：约瑟夫问题</vt:lpstr>
      <vt:lpstr>思路</vt:lpstr>
      <vt:lpstr>注意</vt:lpstr>
      <vt:lpstr>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思考</vt:lpstr>
      <vt:lpstr>例题：排列</vt:lpstr>
      <vt:lpstr>思路</vt:lpstr>
      <vt:lpstr>思路</vt:lpstr>
      <vt:lpstr>思路</vt:lpstr>
      <vt:lpstr>思路</vt:lpstr>
      <vt:lpstr>思路</vt:lpstr>
      <vt:lpstr>思路</vt:lpstr>
      <vt:lpstr>思路</vt:lpstr>
      <vt:lpstr>思路</vt:lpstr>
      <vt:lpstr>PowerPoint 演示文稿</vt:lpstr>
      <vt:lpstr>PowerPoint 演示文稿</vt:lpstr>
      <vt:lpstr>思考</vt:lpstr>
      <vt:lpstr>补充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模拟</dc:title>
  <dc:creator>文天 史</dc:creator>
  <cp:lastModifiedBy>liyusen</cp:lastModifiedBy>
  <cp:revision>13</cp:revision>
  <dcterms:created xsi:type="dcterms:W3CDTF">2021-10-12T12:23:30Z</dcterms:created>
  <dcterms:modified xsi:type="dcterms:W3CDTF">2021-11-08T10:35:56Z</dcterms:modified>
</cp:coreProperties>
</file>