
<file path=[Content_Types].xml><?xml version="1.0" encoding="utf-8"?>
<Types xmlns="http://schemas.openxmlformats.org/package/2006/content-types">
  <Default Extension="png" ContentType="image/png"/>
  <Default Extension="tmp"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0.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1.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12.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13.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4.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15.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6.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notesSlides/notesSlide17.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18.xml" ContentType="application/vnd.openxmlformats-officedocument.presentationml.notesSlide+xml"/>
  <Override PartName="/ppt/tags/tag35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0"/>
  </p:notesMasterIdLst>
  <p:handoutMasterIdLst>
    <p:handoutMasterId r:id="rId131"/>
  </p:handoutMasterIdLst>
  <p:sldIdLst>
    <p:sldId id="256" r:id="rId2"/>
    <p:sldId id="939" r:id="rId3"/>
    <p:sldId id="940" r:id="rId4"/>
    <p:sldId id="861" r:id="rId5"/>
    <p:sldId id="985" r:id="rId6"/>
    <p:sldId id="862" r:id="rId7"/>
    <p:sldId id="986" r:id="rId8"/>
    <p:sldId id="863" r:id="rId9"/>
    <p:sldId id="864" r:id="rId10"/>
    <p:sldId id="865" r:id="rId11"/>
    <p:sldId id="866" r:id="rId12"/>
    <p:sldId id="867" r:id="rId13"/>
    <p:sldId id="868" r:id="rId14"/>
    <p:sldId id="869" r:id="rId15"/>
    <p:sldId id="942" r:id="rId16"/>
    <p:sldId id="943" r:id="rId17"/>
    <p:sldId id="944" r:id="rId18"/>
    <p:sldId id="945" r:id="rId19"/>
    <p:sldId id="946" r:id="rId20"/>
    <p:sldId id="947" r:id="rId21"/>
    <p:sldId id="948" r:id="rId22"/>
    <p:sldId id="949" r:id="rId23"/>
    <p:sldId id="950" r:id="rId24"/>
    <p:sldId id="951" r:id="rId25"/>
    <p:sldId id="968" r:id="rId26"/>
    <p:sldId id="969" r:id="rId27"/>
    <p:sldId id="970" r:id="rId28"/>
    <p:sldId id="987" r:id="rId29"/>
    <p:sldId id="953" r:id="rId30"/>
    <p:sldId id="954" r:id="rId31"/>
    <p:sldId id="955" r:id="rId32"/>
    <p:sldId id="956" r:id="rId33"/>
    <p:sldId id="957" r:id="rId34"/>
    <p:sldId id="974" r:id="rId35"/>
    <p:sldId id="958" r:id="rId36"/>
    <p:sldId id="959" r:id="rId37"/>
    <p:sldId id="960" r:id="rId38"/>
    <p:sldId id="961" r:id="rId39"/>
    <p:sldId id="971" r:id="rId40"/>
    <p:sldId id="973" r:id="rId41"/>
    <p:sldId id="977" r:id="rId42"/>
    <p:sldId id="962" r:id="rId43"/>
    <p:sldId id="963" r:id="rId44"/>
    <p:sldId id="964" r:id="rId45"/>
    <p:sldId id="976" r:id="rId46"/>
    <p:sldId id="965" r:id="rId47"/>
    <p:sldId id="966" r:id="rId48"/>
    <p:sldId id="967" r:id="rId49"/>
    <p:sldId id="972" r:id="rId50"/>
    <p:sldId id="975" r:id="rId51"/>
    <p:sldId id="988" r:id="rId52"/>
    <p:sldId id="979" r:id="rId53"/>
    <p:sldId id="980" r:id="rId54"/>
    <p:sldId id="981" r:id="rId55"/>
    <p:sldId id="982" r:id="rId56"/>
    <p:sldId id="983" r:id="rId57"/>
    <p:sldId id="989" r:id="rId58"/>
    <p:sldId id="990" r:id="rId59"/>
    <p:sldId id="991" r:id="rId60"/>
    <p:sldId id="992" r:id="rId61"/>
    <p:sldId id="993" r:id="rId62"/>
    <p:sldId id="994" r:id="rId63"/>
    <p:sldId id="995" r:id="rId64"/>
    <p:sldId id="996" r:id="rId65"/>
    <p:sldId id="997" r:id="rId66"/>
    <p:sldId id="998" r:id="rId67"/>
    <p:sldId id="999" r:id="rId68"/>
    <p:sldId id="1000" r:id="rId69"/>
    <p:sldId id="1001" r:id="rId70"/>
    <p:sldId id="1002" r:id="rId71"/>
    <p:sldId id="1003" r:id="rId72"/>
    <p:sldId id="1004" r:id="rId73"/>
    <p:sldId id="1005" r:id="rId74"/>
    <p:sldId id="1006" r:id="rId75"/>
    <p:sldId id="1007" r:id="rId76"/>
    <p:sldId id="1008" r:id="rId77"/>
    <p:sldId id="1009" r:id="rId78"/>
    <p:sldId id="1010" r:id="rId79"/>
    <p:sldId id="1011" r:id="rId80"/>
    <p:sldId id="1012" r:id="rId81"/>
    <p:sldId id="1013" r:id="rId82"/>
    <p:sldId id="1014" r:id="rId83"/>
    <p:sldId id="1015" r:id="rId84"/>
    <p:sldId id="1016" r:id="rId85"/>
    <p:sldId id="1017" r:id="rId86"/>
    <p:sldId id="1018" r:id="rId87"/>
    <p:sldId id="1019" r:id="rId88"/>
    <p:sldId id="1020" r:id="rId89"/>
    <p:sldId id="1021" r:id="rId90"/>
    <p:sldId id="1022" r:id="rId91"/>
    <p:sldId id="1023" r:id="rId92"/>
    <p:sldId id="1024" r:id="rId93"/>
    <p:sldId id="1025" r:id="rId94"/>
    <p:sldId id="1026" r:id="rId95"/>
    <p:sldId id="1027" r:id="rId96"/>
    <p:sldId id="1028" r:id="rId97"/>
    <p:sldId id="1029" r:id="rId98"/>
    <p:sldId id="1030" r:id="rId99"/>
    <p:sldId id="1031" r:id="rId100"/>
    <p:sldId id="1032" r:id="rId101"/>
    <p:sldId id="1033" r:id="rId102"/>
    <p:sldId id="1034" r:id="rId103"/>
    <p:sldId id="1035" r:id="rId104"/>
    <p:sldId id="1036" r:id="rId105"/>
    <p:sldId id="1037" r:id="rId106"/>
    <p:sldId id="1038" r:id="rId107"/>
    <p:sldId id="1039" r:id="rId108"/>
    <p:sldId id="1040" r:id="rId109"/>
    <p:sldId id="1041" r:id="rId110"/>
    <p:sldId id="1042" r:id="rId111"/>
    <p:sldId id="1043" r:id="rId112"/>
    <p:sldId id="1044" r:id="rId113"/>
    <p:sldId id="1045" r:id="rId114"/>
    <p:sldId id="1046" r:id="rId115"/>
    <p:sldId id="1047" r:id="rId116"/>
    <p:sldId id="1048" r:id="rId117"/>
    <p:sldId id="1049" r:id="rId118"/>
    <p:sldId id="1050" r:id="rId119"/>
    <p:sldId id="1051" r:id="rId120"/>
    <p:sldId id="1052" r:id="rId121"/>
    <p:sldId id="1053" r:id="rId122"/>
    <p:sldId id="1054" r:id="rId123"/>
    <p:sldId id="1055" r:id="rId124"/>
    <p:sldId id="1056" r:id="rId125"/>
    <p:sldId id="1057" r:id="rId126"/>
    <p:sldId id="1058" r:id="rId127"/>
    <p:sldId id="1059" r:id="rId128"/>
    <p:sldId id="1060" r:id="rId129"/>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6006A"/>
    <a:srgbClr val="820064"/>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95" autoAdjust="0"/>
    <p:restoredTop sz="88245" autoAdjust="0"/>
  </p:normalViewPr>
  <p:slideViewPr>
    <p:cSldViewPr>
      <p:cViewPr>
        <p:scale>
          <a:sx n="10" d="100"/>
          <a:sy n="10" d="100"/>
        </p:scale>
        <p:origin x="6860" y="29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2021/10/30</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2021/10/30</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29</a:t>
            </a:fld>
            <a:endParaRPr lang="zh-CN" altLang="en-US"/>
          </a:p>
        </p:txBody>
      </p:sp>
    </p:spTree>
    <p:extLst>
      <p:ext uri="{BB962C8B-B14F-4D97-AF65-F5344CB8AC3E}">
        <p14:creationId xmlns:p14="http://schemas.microsoft.com/office/powerpoint/2010/main" val="129839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逗号运算符优先级最低</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39</a:t>
            </a:fld>
            <a:endParaRPr lang="zh-CN" altLang="en-US"/>
          </a:p>
        </p:txBody>
      </p:sp>
    </p:spTree>
    <p:extLst>
      <p:ext uri="{BB962C8B-B14F-4D97-AF65-F5344CB8AC3E}">
        <p14:creationId xmlns:p14="http://schemas.microsoft.com/office/powerpoint/2010/main" val="387821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只能用于整型变量</a:t>
            </a:r>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41</a:t>
            </a:fld>
            <a:endParaRPr lang="zh-CN" altLang="en-US"/>
          </a:p>
        </p:txBody>
      </p:sp>
    </p:spTree>
    <p:extLst>
      <p:ext uri="{BB962C8B-B14F-4D97-AF65-F5344CB8AC3E}">
        <p14:creationId xmlns:p14="http://schemas.microsoft.com/office/powerpoint/2010/main" val="3260724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50</a:t>
            </a:fld>
            <a:endParaRPr lang="zh-CN" altLang="en-US"/>
          </a:p>
        </p:txBody>
      </p:sp>
    </p:spTree>
    <p:extLst>
      <p:ext uri="{BB962C8B-B14F-4D97-AF65-F5344CB8AC3E}">
        <p14:creationId xmlns:p14="http://schemas.microsoft.com/office/powerpoint/2010/main" val="544069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52</a:t>
            </a:fld>
            <a:endParaRPr lang="zh-CN" altLang="en-US"/>
          </a:p>
        </p:txBody>
      </p:sp>
    </p:spTree>
    <p:extLst>
      <p:ext uri="{BB962C8B-B14F-4D97-AF65-F5344CB8AC3E}">
        <p14:creationId xmlns:p14="http://schemas.microsoft.com/office/powerpoint/2010/main" val="1592390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57</a:t>
            </a:fld>
            <a:endParaRPr lang="zh-CN" altLang="en-US"/>
          </a:p>
        </p:txBody>
      </p:sp>
    </p:spTree>
    <p:extLst>
      <p:ext uri="{BB962C8B-B14F-4D97-AF65-F5344CB8AC3E}">
        <p14:creationId xmlns:p14="http://schemas.microsoft.com/office/powerpoint/2010/main" val="3337318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71</a:t>
            </a:fld>
            <a:endParaRPr lang="zh-CN" altLang="en-US"/>
          </a:p>
        </p:txBody>
      </p:sp>
    </p:spTree>
    <p:extLst>
      <p:ext uri="{BB962C8B-B14F-4D97-AF65-F5344CB8AC3E}">
        <p14:creationId xmlns:p14="http://schemas.microsoft.com/office/powerpoint/2010/main" val="1139110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85</a:t>
            </a:fld>
            <a:endParaRPr lang="zh-CN" altLang="en-US"/>
          </a:p>
        </p:txBody>
      </p:sp>
    </p:spTree>
    <p:extLst>
      <p:ext uri="{BB962C8B-B14F-4D97-AF65-F5344CB8AC3E}">
        <p14:creationId xmlns:p14="http://schemas.microsoft.com/office/powerpoint/2010/main" val="223146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90</a:t>
            </a:fld>
            <a:endParaRPr lang="zh-CN" altLang="en-US"/>
          </a:p>
        </p:txBody>
      </p:sp>
    </p:spTree>
    <p:extLst>
      <p:ext uri="{BB962C8B-B14F-4D97-AF65-F5344CB8AC3E}">
        <p14:creationId xmlns:p14="http://schemas.microsoft.com/office/powerpoint/2010/main" val="214740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r>
              <a:rPr lang="zh-CN" altLang="en-US" dirty="0"/>
              <a:t>的内存分配是由高地址向低地址分配的，变量在内存中的首地址为高地址。指针的作用是操作变量的地址。原先都是操作变量的值</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92</a:t>
            </a:fld>
            <a:endParaRPr lang="zh-CN" altLang="en-US"/>
          </a:p>
        </p:txBody>
      </p:sp>
    </p:spTree>
    <p:extLst>
      <p:ext uri="{BB962C8B-B14F-4D97-AF65-F5344CB8AC3E}">
        <p14:creationId xmlns:p14="http://schemas.microsoft.com/office/powerpoint/2010/main" val="210286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2881286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为什么称为表达式，因为，无论是函数调用还是强制类型转换，这个“表达式”都有值，即函数返回值或强制类型转换后得到的值</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98</a:t>
            </a:fld>
            <a:endParaRPr lang="zh-CN" altLang="en-US"/>
          </a:p>
        </p:txBody>
      </p:sp>
    </p:spTree>
    <p:extLst>
      <p:ext uri="{BB962C8B-B14F-4D97-AF65-F5344CB8AC3E}">
        <p14:creationId xmlns:p14="http://schemas.microsoft.com/office/powerpoint/2010/main" val="880903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同样，这个“表达式”也有值，就是字长。</a:t>
            </a:r>
            <a:r>
              <a:rPr lang="en-US" altLang="zh-CN" dirty="0" err="1"/>
              <a:t>sizeof</a:t>
            </a:r>
            <a:r>
              <a:rPr lang="zh-CN" altLang="en-US" dirty="0"/>
              <a:t>不是左值，不能用增量运算</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101</a:t>
            </a:fld>
            <a:endParaRPr lang="zh-CN" altLang="en-US"/>
          </a:p>
        </p:txBody>
      </p:sp>
    </p:spTree>
    <p:extLst>
      <p:ext uri="{BB962C8B-B14F-4D97-AF65-F5344CB8AC3E}">
        <p14:creationId xmlns:p14="http://schemas.microsoft.com/office/powerpoint/2010/main" val="3392492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106</a:t>
            </a:fld>
            <a:endParaRPr lang="zh-CN" altLang="en-US"/>
          </a:p>
        </p:txBody>
      </p:sp>
    </p:spTree>
    <p:extLst>
      <p:ext uri="{BB962C8B-B14F-4D97-AF65-F5344CB8AC3E}">
        <p14:creationId xmlns:p14="http://schemas.microsoft.com/office/powerpoint/2010/main" val="1748876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128</a:t>
            </a:fld>
            <a:endParaRPr lang="zh-CN" altLang="en-US"/>
          </a:p>
        </p:txBody>
      </p:sp>
    </p:spTree>
    <p:extLst>
      <p:ext uri="{BB962C8B-B14F-4D97-AF65-F5344CB8AC3E}">
        <p14:creationId xmlns:p14="http://schemas.microsoft.com/office/powerpoint/2010/main" val="241085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288128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表达式的类型：算术表达式、逻辑表达式、关系表达式、</a:t>
            </a:r>
            <a:r>
              <a:rPr lang="en-US" altLang="zh-CN" dirty="0"/>
              <a:t>……</a:t>
            </a:r>
          </a:p>
          <a:p>
            <a:r>
              <a:rPr lang="zh-CN" altLang="en-US" dirty="0"/>
              <a:t>表达式跟语句的区别在于表达式有值，而语句没有值</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15</a:t>
            </a:fld>
            <a:endParaRPr lang="zh-CN" altLang="en-US"/>
          </a:p>
        </p:txBody>
      </p:sp>
    </p:spTree>
    <p:extLst>
      <p:ext uri="{BB962C8B-B14F-4D97-AF65-F5344CB8AC3E}">
        <p14:creationId xmlns:p14="http://schemas.microsoft.com/office/powerpoint/2010/main" val="18935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异或</a:t>
            </a:r>
            <a:endParaRPr lang="en-US" dirty="0"/>
          </a:p>
        </p:txBody>
      </p:sp>
      <p:sp>
        <p:nvSpPr>
          <p:cNvPr id="4" name="Slide Number Placeholder 3"/>
          <p:cNvSpPr>
            <a:spLocks noGrp="1"/>
          </p:cNvSpPr>
          <p:nvPr>
            <p:ph type="sldNum" sz="quarter" idx="10"/>
          </p:nvPr>
        </p:nvSpPr>
        <p:spPr/>
        <p:txBody>
          <a:bodyPr/>
          <a:lstStyle/>
          <a:p>
            <a:pPr>
              <a:defRPr/>
            </a:pPr>
            <a:fld id="{F1FEECBA-06CB-4ED2-B9B8-A5DB6840A686}" type="slidenum">
              <a:rPr lang="zh-CN" altLang="en-US" smtClean="0"/>
              <a:pPr>
                <a:defRPr/>
              </a:pPr>
              <a:t>16</a:t>
            </a:fld>
            <a:endParaRPr lang="zh-CN" altLang="en-US"/>
          </a:p>
        </p:txBody>
      </p:sp>
    </p:spTree>
    <p:extLst>
      <p:ext uri="{BB962C8B-B14F-4D97-AF65-F5344CB8AC3E}">
        <p14:creationId xmlns:p14="http://schemas.microsoft.com/office/powerpoint/2010/main" val="61209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#include</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&lt;</a:t>
            </a:r>
            <a:r>
              <a:rPr lang="en-US" altLang="zh-CN" sz="1200" kern="1200" dirty="0" err="1">
                <a:solidFill>
                  <a:schemeClr val="tx1"/>
                </a:solidFill>
                <a:latin typeface="+mn-lt"/>
                <a:ea typeface="+mn-ea"/>
                <a:cs typeface="+mn-cs"/>
              </a:rPr>
              <a:t>iostream</a:t>
            </a:r>
            <a:r>
              <a:rPr lang="en-US" altLang="zh-CN" sz="1200" kern="1200" dirty="0">
                <a:solidFill>
                  <a:schemeClr val="tx1"/>
                </a:solidFill>
                <a:latin typeface="+mn-lt"/>
                <a:ea typeface="+mn-ea"/>
                <a:cs typeface="+mn-cs"/>
              </a:rPr>
              <a:t>&gt;</a:t>
            </a:r>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using</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namespace</a:t>
            </a:r>
            <a:r>
              <a:rPr lang="zh-CN" altLang="en-US"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std</a:t>
            </a:r>
            <a:r>
              <a:rPr lang="en-US" altLang="zh-CN" sz="1200" kern="1200" dirty="0">
                <a:solidFill>
                  <a:schemeClr val="tx1"/>
                </a:solidFill>
                <a:latin typeface="+mn-lt"/>
                <a:ea typeface="+mn-ea"/>
                <a:cs typeface="+mn-cs"/>
              </a:rPr>
              <a:t>;</a:t>
            </a:r>
            <a:endParaRPr lang="zh-CN" altLang="en-US" sz="1200" kern="1200" dirty="0">
              <a:solidFill>
                <a:schemeClr val="tx1"/>
              </a:solidFill>
              <a:latin typeface="+mn-lt"/>
              <a:ea typeface="+mn-ea"/>
              <a:cs typeface="+mn-cs"/>
            </a:endParaRPr>
          </a:p>
          <a:p>
            <a:r>
              <a:rPr lang="en-US" altLang="zh-CN" sz="1200" kern="1200" dirty="0" err="1">
                <a:solidFill>
                  <a:schemeClr val="tx1"/>
                </a:solidFill>
                <a:latin typeface="+mn-lt"/>
                <a:ea typeface="+mn-ea"/>
                <a:cs typeface="+mn-cs"/>
              </a:rPr>
              <a:t>int</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main()</a:t>
            </a:r>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int</a:t>
            </a:r>
            <a:r>
              <a:rPr lang="zh-CN" altLang="en-US"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i</a:t>
            </a:r>
            <a:r>
              <a:rPr lang="en-US" altLang="zh-CN" sz="1200" kern="1200" dirty="0">
                <a:solidFill>
                  <a:schemeClr val="tx1"/>
                </a:solidFill>
                <a:latin typeface="+mn-lt"/>
                <a:ea typeface="+mn-ea"/>
                <a:cs typeface="+mn-cs"/>
              </a:rPr>
              <a:t>=1,j=10,k;</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(j=</a:t>
            </a:r>
            <a:r>
              <a:rPr lang="en-US" altLang="zh-CN" sz="1200" kern="1200" dirty="0" err="1">
                <a:solidFill>
                  <a:schemeClr val="tx1"/>
                </a:solidFill>
                <a:latin typeface="+mn-lt"/>
                <a:ea typeface="+mn-ea"/>
                <a:cs typeface="+mn-cs"/>
              </a:rPr>
              <a:t>i</a:t>
            </a:r>
            <a:r>
              <a:rPr lang="en-US" altLang="zh-CN" sz="1200" kern="1200" dirty="0">
                <a:solidFill>
                  <a:schemeClr val="tx1"/>
                </a:solidFill>
                <a:latin typeface="+mn-lt"/>
                <a:ea typeface="+mn-ea"/>
                <a:cs typeface="+mn-cs"/>
              </a:rPr>
              <a:t>=66)++;</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cout</a:t>
            </a:r>
            <a:r>
              <a:rPr lang="en-US" altLang="zh-CN" sz="1200" kern="1200" dirty="0">
                <a:solidFill>
                  <a:schemeClr val="tx1"/>
                </a:solidFill>
                <a:latin typeface="+mn-lt"/>
                <a:ea typeface="+mn-ea"/>
                <a:cs typeface="+mn-cs"/>
              </a:rPr>
              <a:t>&lt;&lt;"</a:t>
            </a:r>
            <a:r>
              <a:rPr lang="en-US" altLang="zh-CN" sz="1200" kern="1200" dirty="0" err="1">
                <a:solidFill>
                  <a:schemeClr val="tx1"/>
                </a:solidFill>
                <a:latin typeface="+mn-lt"/>
                <a:ea typeface="+mn-ea"/>
                <a:cs typeface="+mn-cs"/>
              </a:rPr>
              <a:t>i</a:t>
            </a:r>
            <a:r>
              <a:rPr lang="en-US" altLang="zh-CN" sz="1200" kern="1200" dirty="0">
                <a:solidFill>
                  <a:schemeClr val="tx1"/>
                </a:solidFill>
                <a:latin typeface="+mn-lt"/>
                <a:ea typeface="+mn-ea"/>
                <a:cs typeface="+mn-cs"/>
              </a:rPr>
              <a:t>="&lt;&lt;</a:t>
            </a:r>
            <a:r>
              <a:rPr lang="en-US" altLang="zh-CN" sz="1200" kern="1200" dirty="0" err="1">
                <a:solidFill>
                  <a:schemeClr val="tx1"/>
                </a:solidFill>
                <a:latin typeface="+mn-lt"/>
                <a:ea typeface="+mn-ea"/>
                <a:cs typeface="+mn-cs"/>
              </a:rPr>
              <a:t>i</a:t>
            </a:r>
            <a:r>
              <a:rPr lang="en-US" altLang="zh-CN" sz="1200" kern="1200" dirty="0">
                <a:solidFill>
                  <a:schemeClr val="tx1"/>
                </a:solidFill>
                <a:latin typeface="+mn-lt"/>
                <a:ea typeface="+mn-ea"/>
                <a:cs typeface="+mn-cs"/>
              </a:rPr>
              <a:t>&lt;&lt;</a:t>
            </a:r>
            <a:r>
              <a:rPr lang="en-US" altLang="zh-CN" sz="1200" kern="1200" dirty="0" err="1">
                <a:solidFill>
                  <a:schemeClr val="tx1"/>
                </a:solidFill>
                <a:latin typeface="+mn-lt"/>
                <a:ea typeface="+mn-ea"/>
                <a:cs typeface="+mn-cs"/>
              </a:rPr>
              <a:t>endl</a:t>
            </a:r>
            <a:r>
              <a:rPr lang="en-US" altLang="zh-CN" sz="1200" kern="1200" dirty="0">
                <a:solidFill>
                  <a:schemeClr val="tx1"/>
                </a:solidFill>
                <a:latin typeface="+mn-lt"/>
                <a:ea typeface="+mn-ea"/>
                <a:cs typeface="+mn-cs"/>
              </a:rPr>
              <a:t>;</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cout</a:t>
            </a:r>
            <a:r>
              <a:rPr lang="en-US" altLang="zh-CN" sz="1200" kern="1200" dirty="0">
                <a:solidFill>
                  <a:schemeClr val="tx1"/>
                </a:solidFill>
                <a:latin typeface="+mn-lt"/>
                <a:ea typeface="+mn-ea"/>
                <a:cs typeface="+mn-cs"/>
              </a:rPr>
              <a:t>&lt;&lt;"j="&lt;&lt;j&lt;&lt;</a:t>
            </a:r>
            <a:r>
              <a:rPr lang="en-US" altLang="zh-CN" sz="1200" kern="1200" dirty="0" err="1">
                <a:solidFill>
                  <a:schemeClr val="tx1"/>
                </a:solidFill>
                <a:latin typeface="+mn-lt"/>
                <a:ea typeface="+mn-ea"/>
                <a:cs typeface="+mn-cs"/>
              </a:rPr>
              <a:t>endl</a:t>
            </a:r>
            <a:r>
              <a:rPr lang="en-US" altLang="zh-CN" sz="1200" kern="1200" dirty="0">
                <a:solidFill>
                  <a:schemeClr val="tx1"/>
                </a:solidFill>
                <a:latin typeface="+mn-lt"/>
                <a:ea typeface="+mn-ea"/>
                <a:cs typeface="+mn-cs"/>
              </a:rPr>
              <a:t>;</a:t>
            </a:r>
            <a:endParaRPr lang="zh-CN" altLang="en-US"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return</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0;</a:t>
            </a:r>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20</a:t>
            </a:fld>
            <a:endParaRPr lang="zh-CN" altLang="en-US"/>
          </a:p>
        </p:txBody>
      </p:sp>
    </p:spTree>
    <p:extLst>
      <p:ext uri="{BB962C8B-B14F-4D97-AF65-F5344CB8AC3E}">
        <p14:creationId xmlns:p14="http://schemas.microsoft.com/office/powerpoint/2010/main" val="165226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弹幕写出其他表达式执行后对应的变量值是多少</a:t>
            </a:r>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24</a:t>
            </a:fld>
            <a:endParaRPr lang="zh-CN" altLang="en-US"/>
          </a:p>
        </p:txBody>
      </p:sp>
    </p:spTree>
    <p:extLst>
      <p:ext uri="{BB962C8B-B14F-4D97-AF65-F5344CB8AC3E}">
        <p14:creationId xmlns:p14="http://schemas.microsoft.com/office/powerpoint/2010/main" val="240161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和编译器有关，有的编译器输出结果是</a:t>
            </a:r>
            <a:r>
              <a:rPr lang="en-US" altLang="zh-CN" dirty="0"/>
              <a:t>D</a:t>
            </a:r>
            <a:r>
              <a:rPr lang="zh-CN" altLang="en-US" dirty="0"/>
              <a:t>对应的</a:t>
            </a:r>
            <a:r>
              <a:rPr lang="en-US" altLang="zh-CN" dirty="0"/>
              <a:t>ascii</a:t>
            </a:r>
            <a:r>
              <a:rPr lang="zh-CN" altLang="en-US" dirty="0"/>
              <a:t>码值，若想输出字符，可使用强制数据类型转换</a:t>
            </a:r>
            <a:r>
              <a:rPr lang="en-US" altLang="zh-CN" dirty="0"/>
              <a:t>char()</a:t>
            </a:r>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26</a:t>
            </a:fld>
            <a:endParaRPr lang="zh-CN" altLang="en-US"/>
          </a:p>
        </p:txBody>
      </p:sp>
    </p:spTree>
    <p:extLst>
      <p:ext uri="{BB962C8B-B14F-4D97-AF65-F5344CB8AC3E}">
        <p14:creationId xmlns:p14="http://schemas.microsoft.com/office/powerpoint/2010/main" val="2633064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a:xfrm>
            <a:off x="3721026" y="6551613"/>
            <a:ext cx="1715070" cy="306387"/>
          </a:xfrm>
          <a:prstGeom prst="rect">
            <a:avLst/>
          </a:prstGeom>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a:xfrm>
            <a:off x="3721026" y="6551613"/>
            <a:ext cx="1715070" cy="306387"/>
          </a:xfrm>
          <a:prstGeom prst="rect">
            <a:avLst/>
          </a:prstGeom>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18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2" name="TextBox 1"/>
          <p:cNvSpPr txBox="1"/>
          <p:nvPr userDrawn="1"/>
        </p:nvSpPr>
        <p:spPr>
          <a:xfrm>
            <a:off x="5868144" y="6572250"/>
            <a:ext cx="3242519" cy="276999"/>
          </a:xfrm>
          <a:prstGeom prst="rect">
            <a:avLst/>
          </a:prstGeom>
          <a:noFill/>
        </p:spPr>
        <p:txBody>
          <a:bodyPr wrap="square" rtlCol="0">
            <a:spAutoFit/>
          </a:bodyPr>
          <a:lstStyle/>
          <a:p>
            <a:pPr algn="r"/>
            <a:r>
              <a:rPr lang="zh-CN" altLang="en-US" sz="1200" dirty="0">
                <a:solidFill>
                  <a:schemeClr val="bg1"/>
                </a:solidFill>
              </a:rPr>
              <a:t>计算机学院</a:t>
            </a:r>
            <a:r>
              <a:rPr lang="en-US" altLang="zh-CN" sz="1200" dirty="0">
                <a:solidFill>
                  <a:schemeClr val="bg1"/>
                </a:solidFill>
              </a:rPr>
              <a:t>&amp;</a:t>
            </a:r>
            <a:r>
              <a:rPr lang="zh-CN" altLang="en-US" sz="1200" dirty="0">
                <a:solidFill>
                  <a:schemeClr val="bg1"/>
                </a:solidFill>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8" Type="http://schemas.openxmlformats.org/officeDocument/2006/relationships/tags" Target="../tags/tag358.xml"/><Relationship Id="rId3" Type="http://schemas.openxmlformats.org/officeDocument/2006/relationships/tags" Target="../tags/tag353.xml"/><Relationship Id="rId7" Type="http://schemas.openxmlformats.org/officeDocument/2006/relationships/tags" Target="../tags/tag357.xml"/><Relationship Id="rId12" Type="http://schemas.openxmlformats.org/officeDocument/2006/relationships/image" Target="../media/image17.tmp"/><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tags" Target="../tags/tag356.xml"/><Relationship Id="rId11" Type="http://schemas.openxmlformats.org/officeDocument/2006/relationships/slideLayout" Target="../slideLayouts/slideLayout7.xml"/><Relationship Id="rId5" Type="http://schemas.openxmlformats.org/officeDocument/2006/relationships/tags" Target="../tags/tag355.xml"/><Relationship Id="rId10" Type="http://schemas.openxmlformats.org/officeDocument/2006/relationships/tags" Target="../tags/tag360.xml"/><Relationship Id="rId4" Type="http://schemas.openxmlformats.org/officeDocument/2006/relationships/tags" Target="../tags/tag354.xml"/><Relationship Id="rId9" Type="http://schemas.openxmlformats.org/officeDocument/2006/relationships/tags" Target="../tags/tag35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8" Type="http://schemas.openxmlformats.org/officeDocument/2006/relationships/tags" Target="../tags/tag368.xml"/><Relationship Id="rId13" Type="http://schemas.openxmlformats.org/officeDocument/2006/relationships/tags" Target="../tags/tag373.xml"/><Relationship Id="rId18" Type="http://schemas.openxmlformats.org/officeDocument/2006/relationships/tags" Target="../tags/tag378.xml"/><Relationship Id="rId3" Type="http://schemas.openxmlformats.org/officeDocument/2006/relationships/tags" Target="../tags/tag363.xml"/><Relationship Id="rId21" Type="http://schemas.openxmlformats.org/officeDocument/2006/relationships/slideLayout" Target="../slideLayouts/slideLayout7.xml"/><Relationship Id="rId7" Type="http://schemas.openxmlformats.org/officeDocument/2006/relationships/tags" Target="../tags/tag367.xml"/><Relationship Id="rId12" Type="http://schemas.openxmlformats.org/officeDocument/2006/relationships/tags" Target="../tags/tag372.xml"/><Relationship Id="rId17" Type="http://schemas.openxmlformats.org/officeDocument/2006/relationships/tags" Target="../tags/tag377.xml"/><Relationship Id="rId2" Type="http://schemas.openxmlformats.org/officeDocument/2006/relationships/tags" Target="../tags/tag362.xml"/><Relationship Id="rId16" Type="http://schemas.openxmlformats.org/officeDocument/2006/relationships/tags" Target="../tags/tag376.xml"/><Relationship Id="rId20" Type="http://schemas.openxmlformats.org/officeDocument/2006/relationships/tags" Target="../tags/tag380.xml"/><Relationship Id="rId1" Type="http://schemas.openxmlformats.org/officeDocument/2006/relationships/tags" Target="../tags/tag361.xml"/><Relationship Id="rId6" Type="http://schemas.openxmlformats.org/officeDocument/2006/relationships/tags" Target="../tags/tag366.xml"/><Relationship Id="rId11" Type="http://schemas.openxmlformats.org/officeDocument/2006/relationships/tags" Target="../tags/tag371.xml"/><Relationship Id="rId5" Type="http://schemas.openxmlformats.org/officeDocument/2006/relationships/tags" Target="../tags/tag365.xml"/><Relationship Id="rId15" Type="http://schemas.openxmlformats.org/officeDocument/2006/relationships/tags" Target="../tags/tag375.xml"/><Relationship Id="rId10" Type="http://schemas.openxmlformats.org/officeDocument/2006/relationships/tags" Target="../tags/tag370.xml"/><Relationship Id="rId19" Type="http://schemas.openxmlformats.org/officeDocument/2006/relationships/tags" Target="../tags/tag379.xml"/><Relationship Id="rId4" Type="http://schemas.openxmlformats.org/officeDocument/2006/relationships/tags" Target="../tags/tag364.xml"/><Relationship Id="rId9" Type="http://schemas.openxmlformats.org/officeDocument/2006/relationships/tags" Target="../tags/tag369.xml"/><Relationship Id="rId14" Type="http://schemas.openxmlformats.org/officeDocument/2006/relationships/tags" Target="../tags/tag374.xml"/><Relationship Id="rId22" Type="http://schemas.openxmlformats.org/officeDocument/2006/relationships/image" Target="../media/image17.tmp"/></Relationships>
</file>

<file path=ppt/slides/_rels/slide118.xml.rels><?xml version="1.0" encoding="UTF-8" standalone="yes"?>
<Relationships xmlns="http://schemas.openxmlformats.org/package/2006/relationships"><Relationship Id="rId8" Type="http://schemas.openxmlformats.org/officeDocument/2006/relationships/tags" Target="../tags/tag388.xml"/><Relationship Id="rId3" Type="http://schemas.openxmlformats.org/officeDocument/2006/relationships/tags" Target="../tags/tag383.xml"/><Relationship Id="rId7" Type="http://schemas.openxmlformats.org/officeDocument/2006/relationships/tags" Target="../tags/tag387.xml"/><Relationship Id="rId12" Type="http://schemas.openxmlformats.org/officeDocument/2006/relationships/image" Target="../media/image22.tmp"/><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tags" Target="../tags/tag386.xml"/><Relationship Id="rId11" Type="http://schemas.openxmlformats.org/officeDocument/2006/relationships/slideLayout" Target="../slideLayouts/slideLayout7.xml"/><Relationship Id="rId5" Type="http://schemas.openxmlformats.org/officeDocument/2006/relationships/tags" Target="../tags/tag385.xml"/><Relationship Id="rId10" Type="http://schemas.openxmlformats.org/officeDocument/2006/relationships/tags" Target="../tags/tag390.xml"/><Relationship Id="rId4" Type="http://schemas.openxmlformats.org/officeDocument/2006/relationships/tags" Target="../tags/tag384.xml"/><Relationship Id="rId9" Type="http://schemas.openxmlformats.org/officeDocument/2006/relationships/tags" Target="../tags/tag389.xml"/></Relationships>
</file>

<file path=ppt/slides/_rels/slide119.xml.rels><?xml version="1.0" encoding="UTF-8" standalone="yes"?>
<Relationships xmlns="http://schemas.openxmlformats.org/package/2006/relationships"><Relationship Id="rId8" Type="http://schemas.openxmlformats.org/officeDocument/2006/relationships/tags" Target="../tags/tag398.xml"/><Relationship Id="rId3" Type="http://schemas.openxmlformats.org/officeDocument/2006/relationships/tags" Target="../tags/tag393.xml"/><Relationship Id="rId7" Type="http://schemas.openxmlformats.org/officeDocument/2006/relationships/tags" Target="../tags/tag397.xml"/><Relationship Id="rId12" Type="http://schemas.openxmlformats.org/officeDocument/2006/relationships/image" Target="../media/image22.tmp"/><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tags" Target="../tags/tag396.xml"/><Relationship Id="rId11" Type="http://schemas.openxmlformats.org/officeDocument/2006/relationships/slideLayout" Target="../slideLayouts/slideLayout7.xml"/><Relationship Id="rId5" Type="http://schemas.openxmlformats.org/officeDocument/2006/relationships/tags" Target="../tags/tag395.xml"/><Relationship Id="rId10" Type="http://schemas.openxmlformats.org/officeDocument/2006/relationships/tags" Target="../tags/tag400.xml"/><Relationship Id="rId4" Type="http://schemas.openxmlformats.org/officeDocument/2006/relationships/tags" Target="../tags/tag394.xml"/><Relationship Id="rId9" Type="http://schemas.openxmlformats.org/officeDocument/2006/relationships/tags" Target="../tags/tag399.xml"/></Relationships>
</file>

<file path=ppt/slides/_rels/slide1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8" Type="http://schemas.openxmlformats.org/officeDocument/2006/relationships/tags" Target="../tags/tag408.xml"/><Relationship Id="rId13" Type="http://schemas.openxmlformats.org/officeDocument/2006/relationships/tags" Target="../tags/tag413.xml"/><Relationship Id="rId18" Type="http://schemas.openxmlformats.org/officeDocument/2006/relationships/tags" Target="../tags/tag418.xml"/><Relationship Id="rId26" Type="http://schemas.openxmlformats.org/officeDocument/2006/relationships/tags" Target="../tags/tag426.xml"/><Relationship Id="rId3" Type="http://schemas.openxmlformats.org/officeDocument/2006/relationships/tags" Target="../tags/tag403.xml"/><Relationship Id="rId21" Type="http://schemas.openxmlformats.org/officeDocument/2006/relationships/tags" Target="../tags/tag421.xml"/><Relationship Id="rId7" Type="http://schemas.openxmlformats.org/officeDocument/2006/relationships/tags" Target="../tags/tag407.xml"/><Relationship Id="rId12" Type="http://schemas.openxmlformats.org/officeDocument/2006/relationships/tags" Target="../tags/tag412.xml"/><Relationship Id="rId17" Type="http://schemas.openxmlformats.org/officeDocument/2006/relationships/tags" Target="../tags/tag417.xml"/><Relationship Id="rId25" Type="http://schemas.openxmlformats.org/officeDocument/2006/relationships/tags" Target="../tags/tag425.xml"/><Relationship Id="rId2" Type="http://schemas.openxmlformats.org/officeDocument/2006/relationships/tags" Target="../tags/tag402.xml"/><Relationship Id="rId16" Type="http://schemas.openxmlformats.org/officeDocument/2006/relationships/tags" Target="../tags/tag416.xml"/><Relationship Id="rId20" Type="http://schemas.openxmlformats.org/officeDocument/2006/relationships/tags" Target="../tags/tag420.xml"/><Relationship Id="rId29" Type="http://schemas.openxmlformats.org/officeDocument/2006/relationships/image" Target="../media/image17.tmp"/><Relationship Id="rId1" Type="http://schemas.openxmlformats.org/officeDocument/2006/relationships/tags" Target="../tags/tag401.xml"/><Relationship Id="rId6" Type="http://schemas.openxmlformats.org/officeDocument/2006/relationships/tags" Target="../tags/tag406.xml"/><Relationship Id="rId11" Type="http://schemas.openxmlformats.org/officeDocument/2006/relationships/tags" Target="../tags/tag411.xml"/><Relationship Id="rId24" Type="http://schemas.openxmlformats.org/officeDocument/2006/relationships/tags" Target="../tags/tag424.xml"/><Relationship Id="rId5" Type="http://schemas.openxmlformats.org/officeDocument/2006/relationships/tags" Target="../tags/tag405.xml"/><Relationship Id="rId15" Type="http://schemas.openxmlformats.org/officeDocument/2006/relationships/tags" Target="../tags/tag415.xml"/><Relationship Id="rId23" Type="http://schemas.openxmlformats.org/officeDocument/2006/relationships/tags" Target="../tags/tag423.xml"/><Relationship Id="rId28" Type="http://schemas.openxmlformats.org/officeDocument/2006/relationships/slideLayout" Target="../slideLayouts/slideLayout7.xml"/><Relationship Id="rId10" Type="http://schemas.openxmlformats.org/officeDocument/2006/relationships/tags" Target="../tags/tag410.xml"/><Relationship Id="rId19" Type="http://schemas.openxmlformats.org/officeDocument/2006/relationships/tags" Target="../tags/tag419.xml"/><Relationship Id="rId4" Type="http://schemas.openxmlformats.org/officeDocument/2006/relationships/tags" Target="../tags/tag404.xml"/><Relationship Id="rId9" Type="http://schemas.openxmlformats.org/officeDocument/2006/relationships/tags" Target="../tags/tag409.xml"/><Relationship Id="rId14" Type="http://schemas.openxmlformats.org/officeDocument/2006/relationships/tags" Target="../tags/tag414.xml"/><Relationship Id="rId22" Type="http://schemas.openxmlformats.org/officeDocument/2006/relationships/tags" Target="../tags/tag422.xml"/><Relationship Id="rId27" Type="http://schemas.openxmlformats.org/officeDocument/2006/relationships/tags" Target="../tags/tag427.xml"/></Relationships>
</file>

<file path=ppt/slides/_rels/slide121.xml.rels><?xml version="1.0" encoding="UTF-8" standalone="yes"?>
<Relationships xmlns="http://schemas.openxmlformats.org/package/2006/relationships"><Relationship Id="rId8" Type="http://schemas.openxmlformats.org/officeDocument/2006/relationships/tags" Target="../tags/tag435.xml"/><Relationship Id="rId13" Type="http://schemas.openxmlformats.org/officeDocument/2006/relationships/tags" Target="../tags/tag440.xml"/><Relationship Id="rId18" Type="http://schemas.openxmlformats.org/officeDocument/2006/relationships/tags" Target="../tags/tag445.xml"/><Relationship Id="rId26" Type="http://schemas.openxmlformats.org/officeDocument/2006/relationships/tags" Target="../tags/tag453.xml"/><Relationship Id="rId3" Type="http://schemas.openxmlformats.org/officeDocument/2006/relationships/tags" Target="../tags/tag430.xml"/><Relationship Id="rId21" Type="http://schemas.openxmlformats.org/officeDocument/2006/relationships/tags" Target="../tags/tag448.xml"/><Relationship Id="rId7" Type="http://schemas.openxmlformats.org/officeDocument/2006/relationships/tags" Target="../tags/tag434.xml"/><Relationship Id="rId12" Type="http://schemas.openxmlformats.org/officeDocument/2006/relationships/tags" Target="../tags/tag439.xml"/><Relationship Id="rId17" Type="http://schemas.openxmlformats.org/officeDocument/2006/relationships/tags" Target="../tags/tag444.xml"/><Relationship Id="rId25" Type="http://schemas.openxmlformats.org/officeDocument/2006/relationships/tags" Target="../tags/tag452.xml"/><Relationship Id="rId2" Type="http://schemas.openxmlformats.org/officeDocument/2006/relationships/tags" Target="../tags/tag429.xml"/><Relationship Id="rId16" Type="http://schemas.openxmlformats.org/officeDocument/2006/relationships/tags" Target="../tags/tag443.xml"/><Relationship Id="rId20" Type="http://schemas.openxmlformats.org/officeDocument/2006/relationships/tags" Target="../tags/tag447.xml"/><Relationship Id="rId29" Type="http://schemas.openxmlformats.org/officeDocument/2006/relationships/image" Target="../media/image17.tmp"/><Relationship Id="rId1" Type="http://schemas.openxmlformats.org/officeDocument/2006/relationships/tags" Target="../tags/tag428.xml"/><Relationship Id="rId6" Type="http://schemas.openxmlformats.org/officeDocument/2006/relationships/tags" Target="../tags/tag433.xml"/><Relationship Id="rId11" Type="http://schemas.openxmlformats.org/officeDocument/2006/relationships/tags" Target="../tags/tag438.xml"/><Relationship Id="rId24" Type="http://schemas.openxmlformats.org/officeDocument/2006/relationships/tags" Target="../tags/tag451.xml"/><Relationship Id="rId5" Type="http://schemas.openxmlformats.org/officeDocument/2006/relationships/tags" Target="../tags/tag432.xml"/><Relationship Id="rId15" Type="http://schemas.openxmlformats.org/officeDocument/2006/relationships/tags" Target="../tags/tag442.xml"/><Relationship Id="rId23" Type="http://schemas.openxmlformats.org/officeDocument/2006/relationships/tags" Target="../tags/tag450.xml"/><Relationship Id="rId28" Type="http://schemas.openxmlformats.org/officeDocument/2006/relationships/slideLayout" Target="../slideLayouts/slideLayout7.xml"/><Relationship Id="rId10" Type="http://schemas.openxmlformats.org/officeDocument/2006/relationships/tags" Target="../tags/tag437.xml"/><Relationship Id="rId19" Type="http://schemas.openxmlformats.org/officeDocument/2006/relationships/tags" Target="../tags/tag446.xml"/><Relationship Id="rId4" Type="http://schemas.openxmlformats.org/officeDocument/2006/relationships/tags" Target="../tags/tag431.xml"/><Relationship Id="rId9" Type="http://schemas.openxmlformats.org/officeDocument/2006/relationships/tags" Target="../tags/tag436.xml"/><Relationship Id="rId14" Type="http://schemas.openxmlformats.org/officeDocument/2006/relationships/tags" Target="../tags/tag441.xml"/><Relationship Id="rId22" Type="http://schemas.openxmlformats.org/officeDocument/2006/relationships/tags" Target="../tags/tag449.xml"/><Relationship Id="rId27" Type="http://schemas.openxmlformats.org/officeDocument/2006/relationships/tags" Target="../tags/tag454.xml"/></Relationships>
</file>

<file path=ppt/slides/_rels/slide122.xml.rels><?xml version="1.0" encoding="UTF-8" standalone="yes"?>
<Relationships xmlns="http://schemas.openxmlformats.org/package/2006/relationships"><Relationship Id="rId8" Type="http://schemas.openxmlformats.org/officeDocument/2006/relationships/tags" Target="../tags/tag462.xml"/><Relationship Id="rId13" Type="http://schemas.openxmlformats.org/officeDocument/2006/relationships/tags" Target="../tags/tag467.xml"/><Relationship Id="rId18" Type="http://schemas.openxmlformats.org/officeDocument/2006/relationships/slideLayout" Target="../slideLayouts/slideLayout7.xml"/><Relationship Id="rId3" Type="http://schemas.openxmlformats.org/officeDocument/2006/relationships/tags" Target="../tags/tag457.xml"/><Relationship Id="rId7" Type="http://schemas.openxmlformats.org/officeDocument/2006/relationships/tags" Target="../tags/tag461.xml"/><Relationship Id="rId12" Type="http://schemas.openxmlformats.org/officeDocument/2006/relationships/tags" Target="../tags/tag466.xml"/><Relationship Id="rId17" Type="http://schemas.openxmlformats.org/officeDocument/2006/relationships/tags" Target="../tags/tag471.xml"/><Relationship Id="rId2" Type="http://schemas.openxmlformats.org/officeDocument/2006/relationships/tags" Target="../tags/tag456.xml"/><Relationship Id="rId16" Type="http://schemas.openxmlformats.org/officeDocument/2006/relationships/tags" Target="../tags/tag470.xml"/><Relationship Id="rId1" Type="http://schemas.openxmlformats.org/officeDocument/2006/relationships/tags" Target="../tags/tag455.xml"/><Relationship Id="rId6" Type="http://schemas.openxmlformats.org/officeDocument/2006/relationships/tags" Target="../tags/tag460.xml"/><Relationship Id="rId11" Type="http://schemas.openxmlformats.org/officeDocument/2006/relationships/tags" Target="../tags/tag465.xml"/><Relationship Id="rId5" Type="http://schemas.openxmlformats.org/officeDocument/2006/relationships/tags" Target="../tags/tag459.xml"/><Relationship Id="rId15" Type="http://schemas.openxmlformats.org/officeDocument/2006/relationships/tags" Target="../tags/tag469.xml"/><Relationship Id="rId10" Type="http://schemas.openxmlformats.org/officeDocument/2006/relationships/tags" Target="../tags/tag464.xml"/><Relationship Id="rId19" Type="http://schemas.openxmlformats.org/officeDocument/2006/relationships/image" Target="../media/image17.tmp"/><Relationship Id="rId4" Type="http://schemas.openxmlformats.org/officeDocument/2006/relationships/tags" Target="../tags/tag458.xml"/><Relationship Id="rId9" Type="http://schemas.openxmlformats.org/officeDocument/2006/relationships/tags" Target="../tags/tag463.xml"/><Relationship Id="rId14" Type="http://schemas.openxmlformats.org/officeDocument/2006/relationships/tags" Target="../tags/tag468.xml"/></Relationships>
</file>

<file path=ppt/slides/_rels/slide123.xml.rels><?xml version="1.0" encoding="UTF-8" standalone="yes"?>
<Relationships xmlns="http://schemas.openxmlformats.org/package/2006/relationships"><Relationship Id="rId8" Type="http://schemas.openxmlformats.org/officeDocument/2006/relationships/tags" Target="../tags/tag479.xml"/><Relationship Id="rId13" Type="http://schemas.openxmlformats.org/officeDocument/2006/relationships/tags" Target="../tags/tag484.xml"/><Relationship Id="rId18" Type="http://schemas.openxmlformats.org/officeDocument/2006/relationships/tags" Target="../tags/tag489.xml"/><Relationship Id="rId3" Type="http://schemas.openxmlformats.org/officeDocument/2006/relationships/tags" Target="../tags/tag474.xml"/><Relationship Id="rId21" Type="http://schemas.openxmlformats.org/officeDocument/2006/relationships/slideLayout" Target="../slideLayouts/slideLayout7.xml"/><Relationship Id="rId7" Type="http://schemas.openxmlformats.org/officeDocument/2006/relationships/tags" Target="../tags/tag478.xml"/><Relationship Id="rId12" Type="http://schemas.openxmlformats.org/officeDocument/2006/relationships/tags" Target="../tags/tag483.xml"/><Relationship Id="rId17" Type="http://schemas.openxmlformats.org/officeDocument/2006/relationships/tags" Target="../tags/tag488.xml"/><Relationship Id="rId2" Type="http://schemas.openxmlformats.org/officeDocument/2006/relationships/tags" Target="../tags/tag473.xml"/><Relationship Id="rId16" Type="http://schemas.openxmlformats.org/officeDocument/2006/relationships/tags" Target="../tags/tag487.xml"/><Relationship Id="rId20" Type="http://schemas.openxmlformats.org/officeDocument/2006/relationships/tags" Target="../tags/tag491.xml"/><Relationship Id="rId1" Type="http://schemas.openxmlformats.org/officeDocument/2006/relationships/tags" Target="../tags/tag472.xml"/><Relationship Id="rId6" Type="http://schemas.openxmlformats.org/officeDocument/2006/relationships/tags" Target="../tags/tag477.xml"/><Relationship Id="rId11" Type="http://schemas.openxmlformats.org/officeDocument/2006/relationships/tags" Target="../tags/tag482.xml"/><Relationship Id="rId5" Type="http://schemas.openxmlformats.org/officeDocument/2006/relationships/tags" Target="../tags/tag476.xml"/><Relationship Id="rId15" Type="http://schemas.openxmlformats.org/officeDocument/2006/relationships/tags" Target="../tags/tag486.xml"/><Relationship Id="rId10" Type="http://schemas.openxmlformats.org/officeDocument/2006/relationships/tags" Target="../tags/tag481.xml"/><Relationship Id="rId19" Type="http://schemas.openxmlformats.org/officeDocument/2006/relationships/tags" Target="../tags/tag490.xml"/><Relationship Id="rId4" Type="http://schemas.openxmlformats.org/officeDocument/2006/relationships/tags" Target="../tags/tag475.xml"/><Relationship Id="rId9" Type="http://schemas.openxmlformats.org/officeDocument/2006/relationships/tags" Target="../tags/tag480.xml"/><Relationship Id="rId14" Type="http://schemas.openxmlformats.org/officeDocument/2006/relationships/tags" Target="../tags/tag485.xml"/><Relationship Id="rId22" Type="http://schemas.openxmlformats.org/officeDocument/2006/relationships/image" Target="../media/image17.tmp"/></Relationships>
</file>

<file path=ppt/slides/_rels/slide124.xml.rels><?xml version="1.0" encoding="UTF-8" standalone="yes"?>
<Relationships xmlns="http://schemas.openxmlformats.org/package/2006/relationships"><Relationship Id="rId8" Type="http://schemas.openxmlformats.org/officeDocument/2006/relationships/tags" Target="../tags/tag499.xml"/><Relationship Id="rId13" Type="http://schemas.openxmlformats.org/officeDocument/2006/relationships/tags" Target="../tags/tag504.xml"/><Relationship Id="rId18" Type="http://schemas.openxmlformats.org/officeDocument/2006/relationships/tags" Target="../tags/tag509.xml"/><Relationship Id="rId26" Type="http://schemas.openxmlformats.org/officeDocument/2006/relationships/tags" Target="../tags/tag517.xml"/><Relationship Id="rId3" Type="http://schemas.openxmlformats.org/officeDocument/2006/relationships/tags" Target="../tags/tag494.xml"/><Relationship Id="rId21" Type="http://schemas.openxmlformats.org/officeDocument/2006/relationships/tags" Target="../tags/tag512.xml"/><Relationship Id="rId7" Type="http://schemas.openxmlformats.org/officeDocument/2006/relationships/tags" Target="../tags/tag498.xml"/><Relationship Id="rId12" Type="http://schemas.openxmlformats.org/officeDocument/2006/relationships/tags" Target="../tags/tag503.xml"/><Relationship Id="rId17" Type="http://schemas.openxmlformats.org/officeDocument/2006/relationships/tags" Target="../tags/tag508.xml"/><Relationship Id="rId25" Type="http://schemas.openxmlformats.org/officeDocument/2006/relationships/tags" Target="../tags/tag516.xml"/><Relationship Id="rId2" Type="http://schemas.openxmlformats.org/officeDocument/2006/relationships/tags" Target="../tags/tag493.xml"/><Relationship Id="rId16" Type="http://schemas.openxmlformats.org/officeDocument/2006/relationships/tags" Target="../tags/tag507.xml"/><Relationship Id="rId20" Type="http://schemas.openxmlformats.org/officeDocument/2006/relationships/tags" Target="../tags/tag511.xml"/><Relationship Id="rId29" Type="http://schemas.openxmlformats.org/officeDocument/2006/relationships/image" Target="../media/image17.tmp"/><Relationship Id="rId1" Type="http://schemas.openxmlformats.org/officeDocument/2006/relationships/tags" Target="../tags/tag492.xml"/><Relationship Id="rId6" Type="http://schemas.openxmlformats.org/officeDocument/2006/relationships/tags" Target="../tags/tag497.xml"/><Relationship Id="rId11" Type="http://schemas.openxmlformats.org/officeDocument/2006/relationships/tags" Target="../tags/tag502.xml"/><Relationship Id="rId24" Type="http://schemas.openxmlformats.org/officeDocument/2006/relationships/tags" Target="../tags/tag515.xml"/><Relationship Id="rId5" Type="http://schemas.openxmlformats.org/officeDocument/2006/relationships/tags" Target="../tags/tag496.xml"/><Relationship Id="rId15" Type="http://schemas.openxmlformats.org/officeDocument/2006/relationships/tags" Target="../tags/tag506.xml"/><Relationship Id="rId23" Type="http://schemas.openxmlformats.org/officeDocument/2006/relationships/tags" Target="../tags/tag514.xml"/><Relationship Id="rId28" Type="http://schemas.openxmlformats.org/officeDocument/2006/relationships/slideLayout" Target="../slideLayouts/slideLayout7.xml"/><Relationship Id="rId10" Type="http://schemas.openxmlformats.org/officeDocument/2006/relationships/tags" Target="../tags/tag501.xml"/><Relationship Id="rId19" Type="http://schemas.openxmlformats.org/officeDocument/2006/relationships/tags" Target="../tags/tag510.xml"/><Relationship Id="rId4" Type="http://schemas.openxmlformats.org/officeDocument/2006/relationships/tags" Target="../tags/tag495.xml"/><Relationship Id="rId9" Type="http://schemas.openxmlformats.org/officeDocument/2006/relationships/tags" Target="../tags/tag500.xml"/><Relationship Id="rId14" Type="http://schemas.openxmlformats.org/officeDocument/2006/relationships/tags" Target="../tags/tag505.xml"/><Relationship Id="rId22" Type="http://schemas.openxmlformats.org/officeDocument/2006/relationships/tags" Target="../tags/tag513.xml"/><Relationship Id="rId27" Type="http://schemas.openxmlformats.org/officeDocument/2006/relationships/tags" Target="../tags/tag518.xml"/></Relationships>
</file>

<file path=ppt/slides/_rels/slide125.xml.rels><?xml version="1.0" encoding="UTF-8" standalone="yes"?>
<Relationships xmlns="http://schemas.openxmlformats.org/package/2006/relationships"><Relationship Id="rId8" Type="http://schemas.openxmlformats.org/officeDocument/2006/relationships/tags" Target="../tags/tag526.xml"/><Relationship Id="rId13" Type="http://schemas.openxmlformats.org/officeDocument/2006/relationships/tags" Target="../tags/tag531.xml"/><Relationship Id="rId18" Type="http://schemas.openxmlformats.org/officeDocument/2006/relationships/tags" Target="../tags/tag536.xml"/><Relationship Id="rId3" Type="http://schemas.openxmlformats.org/officeDocument/2006/relationships/tags" Target="../tags/tag521.xml"/><Relationship Id="rId21" Type="http://schemas.openxmlformats.org/officeDocument/2006/relationships/slideLayout" Target="../slideLayouts/slideLayout7.xml"/><Relationship Id="rId7" Type="http://schemas.openxmlformats.org/officeDocument/2006/relationships/tags" Target="../tags/tag525.xml"/><Relationship Id="rId12" Type="http://schemas.openxmlformats.org/officeDocument/2006/relationships/tags" Target="../tags/tag530.xml"/><Relationship Id="rId17" Type="http://schemas.openxmlformats.org/officeDocument/2006/relationships/tags" Target="../tags/tag535.xml"/><Relationship Id="rId2" Type="http://schemas.openxmlformats.org/officeDocument/2006/relationships/tags" Target="../tags/tag520.xml"/><Relationship Id="rId16" Type="http://schemas.openxmlformats.org/officeDocument/2006/relationships/tags" Target="../tags/tag534.xml"/><Relationship Id="rId20" Type="http://schemas.openxmlformats.org/officeDocument/2006/relationships/tags" Target="../tags/tag538.xml"/><Relationship Id="rId1" Type="http://schemas.openxmlformats.org/officeDocument/2006/relationships/tags" Target="../tags/tag519.xml"/><Relationship Id="rId6" Type="http://schemas.openxmlformats.org/officeDocument/2006/relationships/tags" Target="../tags/tag524.xml"/><Relationship Id="rId11" Type="http://schemas.openxmlformats.org/officeDocument/2006/relationships/tags" Target="../tags/tag529.xml"/><Relationship Id="rId5" Type="http://schemas.openxmlformats.org/officeDocument/2006/relationships/tags" Target="../tags/tag523.xml"/><Relationship Id="rId15" Type="http://schemas.openxmlformats.org/officeDocument/2006/relationships/tags" Target="../tags/tag533.xml"/><Relationship Id="rId10" Type="http://schemas.openxmlformats.org/officeDocument/2006/relationships/tags" Target="../tags/tag528.xml"/><Relationship Id="rId19" Type="http://schemas.openxmlformats.org/officeDocument/2006/relationships/tags" Target="../tags/tag537.xml"/><Relationship Id="rId4" Type="http://schemas.openxmlformats.org/officeDocument/2006/relationships/tags" Target="../tags/tag522.xml"/><Relationship Id="rId9" Type="http://schemas.openxmlformats.org/officeDocument/2006/relationships/tags" Target="../tags/tag527.xml"/><Relationship Id="rId14" Type="http://schemas.openxmlformats.org/officeDocument/2006/relationships/tags" Target="../tags/tag532.xml"/><Relationship Id="rId22" Type="http://schemas.openxmlformats.org/officeDocument/2006/relationships/image" Target="../media/image17.tmp"/></Relationships>
</file>

<file path=ppt/slides/_rels/slide126.xml.rels><?xml version="1.0" encoding="UTF-8" standalone="yes"?>
<Relationships xmlns="http://schemas.openxmlformats.org/package/2006/relationships"><Relationship Id="rId8" Type="http://schemas.openxmlformats.org/officeDocument/2006/relationships/tags" Target="../tags/tag546.xml"/><Relationship Id="rId13" Type="http://schemas.openxmlformats.org/officeDocument/2006/relationships/tags" Target="../tags/tag551.xml"/><Relationship Id="rId18" Type="http://schemas.openxmlformats.org/officeDocument/2006/relationships/tags" Target="../tags/tag556.xml"/><Relationship Id="rId3" Type="http://schemas.openxmlformats.org/officeDocument/2006/relationships/tags" Target="../tags/tag541.xml"/><Relationship Id="rId21" Type="http://schemas.openxmlformats.org/officeDocument/2006/relationships/slideLayout" Target="../slideLayouts/slideLayout7.xml"/><Relationship Id="rId7" Type="http://schemas.openxmlformats.org/officeDocument/2006/relationships/tags" Target="../tags/tag545.xml"/><Relationship Id="rId12" Type="http://schemas.openxmlformats.org/officeDocument/2006/relationships/tags" Target="../tags/tag550.xml"/><Relationship Id="rId17" Type="http://schemas.openxmlformats.org/officeDocument/2006/relationships/tags" Target="../tags/tag555.xml"/><Relationship Id="rId2" Type="http://schemas.openxmlformats.org/officeDocument/2006/relationships/tags" Target="../tags/tag540.xml"/><Relationship Id="rId16" Type="http://schemas.openxmlformats.org/officeDocument/2006/relationships/tags" Target="../tags/tag554.xml"/><Relationship Id="rId20" Type="http://schemas.openxmlformats.org/officeDocument/2006/relationships/tags" Target="../tags/tag558.xml"/><Relationship Id="rId1" Type="http://schemas.openxmlformats.org/officeDocument/2006/relationships/tags" Target="../tags/tag539.xml"/><Relationship Id="rId6" Type="http://schemas.openxmlformats.org/officeDocument/2006/relationships/tags" Target="../tags/tag544.xml"/><Relationship Id="rId11" Type="http://schemas.openxmlformats.org/officeDocument/2006/relationships/tags" Target="../tags/tag549.xml"/><Relationship Id="rId5" Type="http://schemas.openxmlformats.org/officeDocument/2006/relationships/tags" Target="../tags/tag543.xml"/><Relationship Id="rId15" Type="http://schemas.openxmlformats.org/officeDocument/2006/relationships/tags" Target="../tags/tag553.xml"/><Relationship Id="rId10" Type="http://schemas.openxmlformats.org/officeDocument/2006/relationships/tags" Target="../tags/tag548.xml"/><Relationship Id="rId19" Type="http://schemas.openxmlformats.org/officeDocument/2006/relationships/tags" Target="../tags/tag557.xml"/><Relationship Id="rId4" Type="http://schemas.openxmlformats.org/officeDocument/2006/relationships/tags" Target="../tags/tag542.xml"/><Relationship Id="rId9" Type="http://schemas.openxmlformats.org/officeDocument/2006/relationships/tags" Target="../tags/tag547.xml"/><Relationship Id="rId14" Type="http://schemas.openxmlformats.org/officeDocument/2006/relationships/tags" Target="../tags/tag552.xml"/><Relationship Id="rId22" Type="http://schemas.openxmlformats.org/officeDocument/2006/relationships/image" Target="../media/image17.tmp"/></Relationships>
</file>

<file path=ppt/slides/_rels/slide127.xml.rels><?xml version="1.0" encoding="UTF-8" standalone="yes"?>
<Relationships xmlns="http://schemas.openxmlformats.org/package/2006/relationships"><Relationship Id="rId8" Type="http://schemas.openxmlformats.org/officeDocument/2006/relationships/tags" Target="../tags/tag566.xml"/><Relationship Id="rId3" Type="http://schemas.openxmlformats.org/officeDocument/2006/relationships/tags" Target="../tags/tag561.xml"/><Relationship Id="rId7" Type="http://schemas.openxmlformats.org/officeDocument/2006/relationships/tags" Target="../tags/tag565.xml"/><Relationship Id="rId12" Type="http://schemas.openxmlformats.org/officeDocument/2006/relationships/image" Target="../media/image17.tmp"/><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tags" Target="../tags/tag564.xml"/><Relationship Id="rId11" Type="http://schemas.openxmlformats.org/officeDocument/2006/relationships/slideLayout" Target="../slideLayouts/slideLayout7.xml"/><Relationship Id="rId5" Type="http://schemas.openxmlformats.org/officeDocument/2006/relationships/tags" Target="../tags/tag563.xml"/><Relationship Id="rId10" Type="http://schemas.openxmlformats.org/officeDocument/2006/relationships/tags" Target="../tags/tag568.xml"/><Relationship Id="rId4" Type="http://schemas.openxmlformats.org/officeDocument/2006/relationships/tags" Target="../tags/tag562.xml"/><Relationship Id="rId9" Type="http://schemas.openxmlformats.org/officeDocument/2006/relationships/tags" Target="../tags/tag567.xml"/></Relationships>
</file>

<file path=ppt/slides/_rels/slide1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13.emf"/><Relationship Id="rId5" Type="http://schemas.openxmlformats.org/officeDocument/2006/relationships/image" Target="../media/image12.emf"/><Relationship Id="rId10" Type="http://schemas.openxmlformats.org/officeDocument/2006/relationships/slide" Target="slide4.xml"/><Relationship Id="rId4" Type="http://schemas.openxmlformats.org/officeDocument/2006/relationships/image" Target="../media/image11.emf"/><Relationship Id="rId9" Type="http://schemas.openxmlformats.org/officeDocument/2006/relationships/image" Target="../media/image16.emf"/></Relationships>
</file>

<file path=ppt/slides/_rels/slide2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7.tmp"/><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8.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5.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7.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17.tmp"/><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26.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17.tmp"/><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notesSlide" Target="../notesSlides/notesSlide9.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7.xml"/><Relationship Id="rId5" Type="http://schemas.openxmlformats.org/officeDocument/2006/relationships/tags" Target="../tags/tag4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s>
</file>

<file path=ppt/slides/_rels/slide27.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slideLayout" Target="../slideLayouts/slideLayout7.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 Type="http://schemas.openxmlformats.org/officeDocument/2006/relationships/tags" Target="../tags/tag47.xml"/><Relationship Id="rId16" Type="http://schemas.openxmlformats.org/officeDocument/2006/relationships/tags" Target="../tags/tag61.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tags" Target="../tags/tag60.xml"/><Relationship Id="rId10" Type="http://schemas.openxmlformats.org/officeDocument/2006/relationships/tags" Target="../tags/tag55.xml"/><Relationship Id="rId19" Type="http://schemas.openxmlformats.org/officeDocument/2006/relationships/image" Target="../media/image17.tmp"/><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s>
</file>

<file path=ppt/slides/_rels/slide28.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slideLayout" Target="../slideLayouts/slideLayout7.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image" Target="../media/image17.tmp"/><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image" Target="../media/image18.png"/><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slideLayout" Target="../slideLayouts/slideLayout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image" Target="../media/image17.tmp"/><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3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Layout" Target="../slideLayouts/slideLayout3.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Layout" Target="../slideLayouts/slideLayout3.xml"/><Relationship Id="rId1" Type="http://schemas.openxmlformats.org/officeDocument/2006/relationships/tags" Target="../tags/tag98.xml"/></Relationships>
</file>

<file path=ppt/slides/_rels/slide3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Layout" Target="../slideLayouts/slideLayout3.xml"/><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image" Target="../media/image17.tmp"/><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notesSlide" Target="../notesSlides/notesSlide11.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slideLayout" Target="../slideLayouts/slideLayout7.xml"/><Relationship Id="rId5" Type="http://schemas.openxmlformats.org/officeDocument/2006/relationships/tags" Target="../tags/tag10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slideLayout" Target="../slideLayouts/slideLayout7.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 Type="http://schemas.openxmlformats.org/officeDocument/2006/relationships/tags" Target="../tags/tag111.xml"/><Relationship Id="rId16" Type="http://schemas.openxmlformats.org/officeDocument/2006/relationships/tags" Target="../tags/tag125.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tags" Target="../tags/tag124.xml"/><Relationship Id="rId10" Type="http://schemas.openxmlformats.org/officeDocument/2006/relationships/tags" Target="../tags/tag119.xml"/><Relationship Id="rId19" Type="http://schemas.openxmlformats.org/officeDocument/2006/relationships/image" Target="../media/image17.tmp"/><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s/_rels/slide41.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slideLayout" Target="../slideLayouts/slideLayout7.xml"/><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image" Target="../media/image17.tmp"/><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notesSlide" Target="../notesSlides/notesSlide12.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42.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image" Target="../media/image17.tmp"/><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slideLayout" Target="../slideLayouts/slideLayout7.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s>
</file>

<file path=ppt/slides/_rels/slide4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media/image17.tmp"/><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slideLayout" Target="../slideLayouts/slideLayout7.xml"/><Relationship Id="rId5" Type="http://schemas.openxmlformats.org/officeDocument/2006/relationships/tags" Target="../tags/tag15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17.tmp"/><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notesSlide" Target="../notesSlides/notesSlide13.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slideLayout" Target="../slideLayouts/slideLayout7.xml"/><Relationship Id="rId5" Type="http://schemas.openxmlformats.org/officeDocument/2006/relationships/tags" Target="../tags/tag168.xml"/><Relationship Id="rId10" Type="http://schemas.openxmlformats.org/officeDocument/2006/relationships/tags" Target="../tags/tag173.xml"/><Relationship Id="rId4" Type="http://schemas.openxmlformats.org/officeDocument/2006/relationships/tags" Target="../tags/tag167.xml"/><Relationship Id="rId9" Type="http://schemas.openxmlformats.org/officeDocument/2006/relationships/tags" Target="../tags/tag172.xml"/></Relationships>
</file>

<file path=ppt/slides/_rels/slide51.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slideLayout" Target="../slideLayouts/slideLayout7.xml"/><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tags" Target="../tags/tag190.xml"/><Relationship Id="rId2" Type="http://schemas.openxmlformats.org/officeDocument/2006/relationships/tags" Target="../tags/tag175.xml"/><Relationship Id="rId16" Type="http://schemas.openxmlformats.org/officeDocument/2006/relationships/tags" Target="../tags/tag189.xml"/><Relationship Id="rId20" Type="http://schemas.openxmlformats.org/officeDocument/2006/relationships/image" Target="../media/image17.tmp"/><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tags" Target="../tags/tag188.xml"/><Relationship Id="rId10" Type="http://schemas.openxmlformats.org/officeDocument/2006/relationships/tags" Target="../tags/tag183.xml"/><Relationship Id="rId19" Type="http://schemas.openxmlformats.org/officeDocument/2006/relationships/image" Target="../media/image21.png"/><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image" Target="../media/image22.tmp"/><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slideLayout" Target="../slideLayouts/slideLayout7.xml"/><Relationship Id="rId5" Type="http://schemas.openxmlformats.org/officeDocument/2006/relationships/tags" Target="../tags/tag195.xml"/><Relationship Id="rId10" Type="http://schemas.openxmlformats.org/officeDocument/2006/relationships/tags" Target="../tags/tag200.xml"/><Relationship Id="rId4" Type="http://schemas.openxmlformats.org/officeDocument/2006/relationships/tags" Target="../tags/tag194.xml"/><Relationship Id="rId9" Type="http://schemas.openxmlformats.org/officeDocument/2006/relationships/tags" Target="../tags/tag199.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59.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3.xml"/><Relationship Id="rId4" Type="http://schemas.openxmlformats.org/officeDocument/2006/relationships/slide" Target="slide59.xml"/></Relationships>
</file>

<file path=ppt/slides/_rels/slide66.xml.rels><?xml version="1.0" encoding="UTF-8" standalone="yes"?>
<Relationships xmlns="http://schemas.openxmlformats.org/package/2006/relationships"><Relationship Id="rId8" Type="http://schemas.openxmlformats.org/officeDocument/2006/relationships/tags" Target="../tags/tag208.xml"/><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image" Target="../media/image22.tmp"/><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slideLayout" Target="../slideLayouts/slideLayout7.xml"/><Relationship Id="rId5" Type="http://schemas.openxmlformats.org/officeDocument/2006/relationships/tags" Target="../tags/tag205.xml"/><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s>
</file>

<file path=ppt/slides/_rels/slide67.xml.rels><?xml version="1.0" encoding="UTF-8" standalone="yes"?>
<Relationships xmlns="http://schemas.openxmlformats.org/package/2006/relationships"><Relationship Id="rId8" Type="http://schemas.openxmlformats.org/officeDocument/2006/relationships/tags" Target="../tags/tag218.xml"/><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media/image22.tmp"/><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slideLayout" Target="../slideLayouts/slideLayout7.xml"/><Relationship Id="rId5" Type="http://schemas.openxmlformats.org/officeDocument/2006/relationships/tags" Target="../tags/tag215.xml"/><Relationship Id="rId10" Type="http://schemas.openxmlformats.org/officeDocument/2006/relationships/tags" Target="../tags/tag220.xml"/><Relationship Id="rId4" Type="http://schemas.openxmlformats.org/officeDocument/2006/relationships/tags" Target="../tags/tag214.xml"/><Relationship Id="rId9" Type="http://schemas.openxmlformats.org/officeDocument/2006/relationships/tags" Target="../tags/tag219.xml"/></Relationships>
</file>

<file path=ppt/slides/_rels/slide68.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image" Target="../media/image22.tmp"/><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slideLayout" Target="../slideLayouts/slideLayout7.xml"/><Relationship Id="rId5" Type="http://schemas.openxmlformats.org/officeDocument/2006/relationships/tags" Target="../tags/tag225.xml"/><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s>
</file>

<file path=ppt/slides/_rels/slide69.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tags" Target="../tags/tag243.xml"/><Relationship Id="rId18" Type="http://schemas.openxmlformats.org/officeDocument/2006/relationships/tags" Target="../tags/tag248.xml"/><Relationship Id="rId3" Type="http://schemas.openxmlformats.org/officeDocument/2006/relationships/tags" Target="../tags/tag233.xml"/><Relationship Id="rId21" Type="http://schemas.openxmlformats.org/officeDocument/2006/relationships/slideLayout" Target="../slideLayouts/slideLayout7.xml"/><Relationship Id="rId7" Type="http://schemas.openxmlformats.org/officeDocument/2006/relationships/tags" Target="../tags/tag237.xml"/><Relationship Id="rId12" Type="http://schemas.openxmlformats.org/officeDocument/2006/relationships/tags" Target="../tags/tag242.xml"/><Relationship Id="rId17" Type="http://schemas.openxmlformats.org/officeDocument/2006/relationships/tags" Target="../tags/tag247.xml"/><Relationship Id="rId2" Type="http://schemas.openxmlformats.org/officeDocument/2006/relationships/tags" Target="../tags/tag232.xml"/><Relationship Id="rId16" Type="http://schemas.openxmlformats.org/officeDocument/2006/relationships/tags" Target="../tags/tag246.xml"/><Relationship Id="rId20" Type="http://schemas.openxmlformats.org/officeDocument/2006/relationships/tags" Target="../tags/tag250.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5" Type="http://schemas.openxmlformats.org/officeDocument/2006/relationships/tags" Target="../tags/tag235.xml"/><Relationship Id="rId15" Type="http://schemas.openxmlformats.org/officeDocument/2006/relationships/tags" Target="../tags/tag245.xml"/><Relationship Id="rId10" Type="http://schemas.openxmlformats.org/officeDocument/2006/relationships/tags" Target="../tags/tag240.xml"/><Relationship Id="rId19" Type="http://schemas.openxmlformats.org/officeDocument/2006/relationships/tags" Target="../tags/tag249.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tags" Target="../tags/tag244.xml"/><Relationship Id="rId22" Type="http://schemas.openxmlformats.org/officeDocument/2006/relationships/image" Target="../media/image17.tmp"/></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tags" Target="../tags/tag258.xml"/><Relationship Id="rId13" Type="http://schemas.openxmlformats.org/officeDocument/2006/relationships/tags" Target="../tags/tag263.xml"/><Relationship Id="rId18" Type="http://schemas.openxmlformats.org/officeDocument/2006/relationships/tags" Target="../tags/tag268.xml"/><Relationship Id="rId26" Type="http://schemas.openxmlformats.org/officeDocument/2006/relationships/tags" Target="../tags/tag276.xml"/><Relationship Id="rId3" Type="http://schemas.openxmlformats.org/officeDocument/2006/relationships/tags" Target="../tags/tag253.xml"/><Relationship Id="rId21" Type="http://schemas.openxmlformats.org/officeDocument/2006/relationships/tags" Target="../tags/tag271.xml"/><Relationship Id="rId7" Type="http://schemas.openxmlformats.org/officeDocument/2006/relationships/tags" Target="../tags/tag257.xml"/><Relationship Id="rId12" Type="http://schemas.openxmlformats.org/officeDocument/2006/relationships/tags" Target="../tags/tag262.xml"/><Relationship Id="rId17" Type="http://schemas.openxmlformats.org/officeDocument/2006/relationships/tags" Target="../tags/tag267.xml"/><Relationship Id="rId25" Type="http://schemas.openxmlformats.org/officeDocument/2006/relationships/tags" Target="../tags/tag275.xml"/><Relationship Id="rId2" Type="http://schemas.openxmlformats.org/officeDocument/2006/relationships/tags" Target="../tags/tag252.xml"/><Relationship Id="rId16" Type="http://schemas.openxmlformats.org/officeDocument/2006/relationships/tags" Target="../tags/tag266.xml"/><Relationship Id="rId20" Type="http://schemas.openxmlformats.org/officeDocument/2006/relationships/tags" Target="../tags/tag270.xml"/><Relationship Id="rId29" Type="http://schemas.openxmlformats.org/officeDocument/2006/relationships/image" Target="../media/image17.tmp"/><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tags" Target="../tags/tag261.xml"/><Relationship Id="rId24" Type="http://schemas.openxmlformats.org/officeDocument/2006/relationships/tags" Target="../tags/tag274.xml"/><Relationship Id="rId5" Type="http://schemas.openxmlformats.org/officeDocument/2006/relationships/tags" Target="../tags/tag255.xml"/><Relationship Id="rId15" Type="http://schemas.openxmlformats.org/officeDocument/2006/relationships/tags" Target="../tags/tag265.xml"/><Relationship Id="rId23" Type="http://schemas.openxmlformats.org/officeDocument/2006/relationships/tags" Target="../tags/tag273.xml"/><Relationship Id="rId28" Type="http://schemas.openxmlformats.org/officeDocument/2006/relationships/slideLayout" Target="../slideLayouts/slideLayout7.xml"/><Relationship Id="rId10" Type="http://schemas.openxmlformats.org/officeDocument/2006/relationships/tags" Target="../tags/tag260.xml"/><Relationship Id="rId19" Type="http://schemas.openxmlformats.org/officeDocument/2006/relationships/tags" Target="../tags/tag269.xml"/><Relationship Id="rId4" Type="http://schemas.openxmlformats.org/officeDocument/2006/relationships/tags" Target="../tags/tag254.xml"/><Relationship Id="rId9" Type="http://schemas.openxmlformats.org/officeDocument/2006/relationships/tags" Target="../tags/tag259.xml"/><Relationship Id="rId14" Type="http://schemas.openxmlformats.org/officeDocument/2006/relationships/tags" Target="../tags/tag264.xml"/><Relationship Id="rId22" Type="http://schemas.openxmlformats.org/officeDocument/2006/relationships/tags" Target="../tags/tag272.xml"/><Relationship Id="rId27" Type="http://schemas.openxmlformats.org/officeDocument/2006/relationships/tags" Target="../tags/tag277.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slide" Target="slide59.xml"/><Relationship Id="rId4" Type="http://schemas.openxmlformats.org/officeDocument/2006/relationships/image" Target="../media/image8.png"/></Relationships>
</file>

<file path=ppt/slides/_rels/slide72.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278.xml"/><Relationship Id="rId6" Type="http://schemas.openxmlformats.org/officeDocument/2006/relationships/slide" Target="slide59.xml"/><Relationship Id="rId5" Type="http://schemas.openxmlformats.org/officeDocument/2006/relationships/image" Target="../media/image27.png"/><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279.xml"/><Relationship Id="rId6" Type="http://schemas.openxmlformats.org/officeDocument/2006/relationships/slide" Target="slide59.xml"/><Relationship Id="rId5" Type="http://schemas.openxmlformats.org/officeDocument/2006/relationships/image" Target="../media/image29.png"/><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tags" Target="../tags/tag292.xml"/><Relationship Id="rId18" Type="http://schemas.openxmlformats.org/officeDocument/2006/relationships/tags" Target="../tags/tag297.xml"/><Relationship Id="rId3" Type="http://schemas.openxmlformats.org/officeDocument/2006/relationships/tags" Target="../tags/tag282.xml"/><Relationship Id="rId21" Type="http://schemas.openxmlformats.org/officeDocument/2006/relationships/slideLayout" Target="../slideLayouts/slideLayout7.xml"/><Relationship Id="rId7" Type="http://schemas.openxmlformats.org/officeDocument/2006/relationships/tags" Target="../tags/tag286.xml"/><Relationship Id="rId12" Type="http://schemas.openxmlformats.org/officeDocument/2006/relationships/tags" Target="../tags/tag291.xml"/><Relationship Id="rId17" Type="http://schemas.openxmlformats.org/officeDocument/2006/relationships/tags" Target="../tags/tag296.xml"/><Relationship Id="rId2" Type="http://schemas.openxmlformats.org/officeDocument/2006/relationships/tags" Target="../tags/tag281.xml"/><Relationship Id="rId16" Type="http://schemas.openxmlformats.org/officeDocument/2006/relationships/tags" Target="../tags/tag295.xml"/><Relationship Id="rId20" Type="http://schemas.openxmlformats.org/officeDocument/2006/relationships/tags" Target="../tags/tag299.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tags" Target="../tags/tag290.xml"/><Relationship Id="rId5" Type="http://schemas.openxmlformats.org/officeDocument/2006/relationships/tags" Target="../tags/tag284.xml"/><Relationship Id="rId15" Type="http://schemas.openxmlformats.org/officeDocument/2006/relationships/tags" Target="../tags/tag294.xml"/><Relationship Id="rId10" Type="http://schemas.openxmlformats.org/officeDocument/2006/relationships/tags" Target="../tags/tag289.xml"/><Relationship Id="rId19" Type="http://schemas.openxmlformats.org/officeDocument/2006/relationships/tags" Target="../tags/tag298.xml"/><Relationship Id="rId4" Type="http://schemas.openxmlformats.org/officeDocument/2006/relationships/tags" Target="../tags/tag283.xml"/><Relationship Id="rId9" Type="http://schemas.openxmlformats.org/officeDocument/2006/relationships/tags" Target="../tags/tag288.xml"/><Relationship Id="rId14" Type="http://schemas.openxmlformats.org/officeDocument/2006/relationships/tags" Target="../tags/tag293.xml"/><Relationship Id="rId22" Type="http://schemas.openxmlformats.org/officeDocument/2006/relationships/image" Target="../media/image17.tmp"/></Relationships>
</file>

<file path=ppt/slides/_rels/slide83.xml.rels><?xml version="1.0" encoding="UTF-8" standalone="yes"?>
<Relationships xmlns="http://schemas.openxmlformats.org/package/2006/relationships"><Relationship Id="rId8" Type="http://schemas.openxmlformats.org/officeDocument/2006/relationships/tags" Target="../tags/tag307.xml"/><Relationship Id="rId13" Type="http://schemas.openxmlformats.org/officeDocument/2006/relationships/tags" Target="../tags/tag312.xml"/><Relationship Id="rId18" Type="http://schemas.openxmlformats.org/officeDocument/2006/relationships/tags" Target="../tags/tag317.xml"/><Relationship Id="rId3" Type="http://schemas.openxmlformats.org/officeDocument/2006/relationships/tags" Target="../tags/tag302.xml"/><Relationship Id="rId21" Type="http://schemas.openxmlformats.org/officeDocument/2006/relationships/slideLayout" Target="../slideLayouts/slideLayout7.xml"/><Relationship Id="rId7" Type="http://schemas.openxmlformats.org/officeDocument/2006/relationships/tags" Target="../tags/tag306.xml"/><Relationship Id="rId12" Type="http://schemas.openxmlformats.org/officeDocument/2006/relationships/tags" Target="../tags/tag311.xml"/><Relationship Id="rId17" Type="http://schemas.openxmlformats.org/officeDocument/2006/relationships/tags" Target="../tags/tag316.xml"/><Relationship Id="rId2" Type="http://schemas.openxmlformats.org/officeDocument/2006/relationships/tags" Target="../tags/tag301.xml"/><Relationship Id="rId16" Type="http://schemas.openxmlformats.org/officeDocument/2006/relationships/tags" Target="../tags/tag315.xml"/><Relationship Id="rId20" Type="http://schemas.openxmlformats.org/officeDocument/2006/relationships/tags" Target="../tags/tag319.xml"/><Relationship Id="rId1" Type="http://schemas.openxmlformats.org/officeDocument/2006/relationships/tags" Target="../tags/tag300.xml"/><Relationship Id="rId6" Type="http://schemas.openxmlformats.org/officeDocument/2006/relationships/tags" Target="../tags/tag305.xml"/><Relationship Id="rId11" Type="http://schemas.openxmlformats.org/officeDocument/2006/relationships/tags" Target="../tags/tag310.xml"/><Relationship Id="rId5" Type="http://schemas.openxmlformats.org/officeDocument/2006/relationships/tags" Target="../tags/tag304.xml"/><Relationship Id="rId15" Type="http://schemas.openxmlformats.org/officeDocument/2006/relationships/tags" Target="../tags/tag314.xml"/><Relationship Id="rId10" Type="http://schemas.openxmlformats.org/officeDocument/2006/relationships/tags" Target="../tags/tag309.xml"/><Relationship Id="rId19" Type="http://schemas.openxmlformats.org/officeDocument/2006/relationships/tags" Target="../tags/tag318.xml"/><Relationship Id="rId4" Type="http://schemas.openxmlformats.org/officeDocument/2006/relationships/tags" Target="../tags/tag303.xml"/><Relationship Id="rId9" Type="http://schemas.openxmlformats.org/officeDocument/2006/relationships/tags" Target="../tags/tag308.xml"/><Relationship Id="rId14" Type="http://schemas.openxmlformats.org/officeDocument/2006/relationships/tags" Target="../tags/tag313.xml"/><Relationship Id="rId22" Type="http://schemas.openxmlformats.org/officeDocument/2006/relationships/image" Target="../media/image17.tmp"/></Relationships>
</file>

<file path=ppt/slides/_rels/slide84.xml.rels><?xml version="1.0" encoding="UTF-8" standalone="yes"?>
<Relationships xmlns="http://schemas.openxmlformats.org/package/2006/relationships"><Relationship Id="rId8" Type="http://schemas.openxmlformats.org/officeDocument/2006/relationships/tags" Target="../tags/tag327.xml"/><Relationship Id="rId13" Type="http://schemas.openxmlformats.org/officeDocument/2006/relationships/tags" Target="../tags/tag332.xml"/><Relationship Id="rId18" Type="http://schemas.openxmlformats.org/officeDocument/2006/relationships/tags" Target="../tags/tag337.xml"/><Relationship Id="rId3" Type="http://schemas.openxmlformats.org/officeDocument/2006/relationships/tags" Target="../tags/tag322.xml"/><Relationship Id="rId21" Type="http://schemas.openxmlformats.org/officeDocument/2006/relationships/slideLayout" Target="../slideLayouts/slideLayout7.xml"/><Relationship Id="rId7" Type="http://schemas.openxmlformats.org/officeDocument/2006/relationships/tags" Target="../tags/tag326.xml"/><Relationship Id="rId12" Type="http://schemas.openxmlformats.org/officeDocument/2006/relationships/tags" Target="../tags/tag331.xml"/><Relationship Id="rId17" Type="http://schemas.openxmlformats.org/officeDocument/2006/relationships/tags" Target="../tags/tag336.xml"/><Relationship Id="rId2" Type="http://schemas.openxmlformats.org/officeDocument/2006/relationships/tags" Target="../tags/tag321.xml"/><Relationship Id="rId16" Type="http://schemas.openxmlformats.org/officeDocument/2006/relationships/tags" Target="../tags/tag335.xml"/><Relationship Id="rId20" Type="http://schemas.openxmlformats.org/officeDocument/2006/relationships/tags" Target="../tags/tag339.xml"/><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tags" Target="../tags/tag330.xml"/><Relationship Id="rId5" Type="http://schemas.openxmlformats.org/officeDocument/2006/relationships/tags" Target="../tags/tag324.xml"/><Relationship Id="rId15" Type="http://schemas.openxmlformats.org/officeDocument/2006/relationships/tags" Target="../tags/tag334.xml"/><Relationship Id="rId10" Type="http://schemas.openxmlformats.org/officeDocument/2006/relationships/tags" Target="../tags/tag329.xml"/><Relationship Id="rId19" Type="http://schemas.openxmlformats.org/officeDocument/2006/relationships/tags" Target="../tags/tag338.xml"/><Relationship Id="rId4" Type="http://schemas.openxmlformats.org/officeDocument/2006/relationships/tags" Target="../tags/tag323.xml"/><Relationship Id="rId9" Type="http://schemas.openxmlformats.org/officeDocument/2006/relationships/tags" Target="../tags/tag328.xml"/><Relationship Id="rId14" Type="http://schemas.openxmlformats.org/officeDocument/2006/relationships/tags" Target="../tags/tag333.xml"/><Relationship Id="rId22" Type="http://schemas.openxmlformats.org/officeDocument/2006/relationships/image" Target="../media/image17.tmp"/></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59.xml"/><Relationship Id="rId4" Type="http://schemas.openxmlformats.org/officeDocument/2006/relationships/image" Target="../media/image8.png"/></Relationships>
</file>

<file path=ppt/slides/_rels/slide86.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8" Type="http://schemas.openxmlformats.org/officeDocument/2006/relationships/tags" Target="../tags/tag347.xml"/><Relationship Id="rId3" Type="http://schemas.openxmlformats.org/officeDocument/2006/relationships/tags" Target="../tags/tag342.xml"/><Relationship Id="rId7" Type="http://schemas.openxmlformats.org/officeDocument/2006/relationships/tags" Target="../tags/tag346.xml"/><Relationship Id="rId12" Type="http://schemas.openxmlformats.org/officeDocument/2006/relationships/image" Target="../media/image22.tmp"/><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tags" Target="../tags/tag345.xml"/><Relationship Id="rId11" Type="http://schemas.openxmlformats.org/officeDocument/2006/relationships/slideLayout" Target="../slideLayouts/slideLayout7.xml"/><Relationship Id="rId5" Type="http://schemas.openxmlformats.org/officeDocument/2006/relationships/tags" Target="../tags/tag344.xml"/><Relationship Id="rId10" Type="http://schemas.openxmlformats.org/officeDocument/2006/relationships/tags" Target="../tags/tag349.xml"/><Relationship Id="rId4" Type="http://schemas.openxmlformats.org/officeDocument/2006/relationships/tags" Target="../tags/tag343.xml"/><Relationship Id="rId9" Type="http://schemas.openxmlformats.org/officeDocument/2006/relationships/tags" Target="../tags/tag348.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59.xml"/><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350.xml"/><Relationship Id="rId6" Type="http://schemas.openxmlformats.org/officeDocument/2006/relationships/slide" Target="slide59.xml"/><Relationship Id="rId5" Type="http://schemas.openxmlformats.org/officeDocument/2006/relationships/image" Target="../media/image31.wmf"/><Relationship Id="rId4" Type="http://schemas.openxmlformats.org/officeDocument/2006/relationships/image" Target="../media/image30.png"/></Relationships>
</file>

<file path=ppt/slides/_rels/slide93.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3.xml"/><Relationship Id="rId4" Type="http://schemas.openxmlformats.org/officeDocument/2006/relationships/slide" Target="slide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solidFill>
                  <a:srgbClr val="000000"/>
                </a:solidFill>
              </a:rPr>
              <a:t>第三章 运算符与表达式</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12" name="副标题 8">
            <a:extLst>
              <a:ext uri="{FF2B5EF4-FFF2-40B4-BE49-F238E27FC236}">
                <a16:creationId xmlns:a16="http://schemas.microsoft.com/office/drawing/2014/main" id="{6C4CF037-BF3F-40E7-B5E4-4D9A4B270DAD}"/>
              </a:ext>
            </a:extLst>
          </p:cNvPr>
          <p:cNvSpPr>
            <a:spLocks noGrp="1"/>
          </p:cNvSpPr>
          <p:nvPr/>
        </p:nvSpPr>
        <p:spPr bwMode="auto">
          <a:xfrm>
            <a:off x="827584" y="3770992"/>
            <a:ext cx="7715250" cy="1928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2000" dirty="0"/>
              <a:t>主讲：刘晓光</a:t>
            </a:r>
            <a:endParaRPr lang="en-US" altLang="zh-CN" sz="2000" dirty="0"/>
          </a:p>
          <a:p>
            <a:r>
              <a:rPr lang="zh-CN" altLang="en-US" sz="2000" dirty="0"/>
              <a:t>张海威  张莹</a:t>
            </a:r>
            <a:endParaRPr lang="en-US" altLang="zh-CN" sz="2000" dirty="0"/>
          </a:p>
          <a:p>
            <a:r>
              <a:rPr lang="zh-CN" altLang="en-US" sz="2000" dirty="0"/>
              <a:t>殷爱茹 李雨森</a:t>
            </a:r>
            <a:endParaRPr lang="en-US" altLang="zh-CN" sz="2000" dirty="0"/>
          </a:p>
          <a:p>
            <a:r>
              <a:rPr lang="zh-CN" altLang="en-US" sz="2000" dirty="0"/>
              <a:t>宋春瑶 沈玮</a:t>
            </a:r>
            <a:endParaRPr lang="en-US" altLang="zh-CN" sz="2000" dirty="0"/>
          </a:p>
          <a:p>
            <a:r>
              <a:rPr lang="zh-CN" altLang="en-US" sz="2000" dirty="0"/>
              <a:t>卢少平</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运算符的优先级</a:t>
            </a:r>
          </a:p>
        </p:txBody>
      </p:sp>
      <p:sp>
        <p:nvSpPr>
          <p:cNvPr id="3" name="内容占位符 2"/>
          <p:cNvSpPr>
            <a:spLocks noGrp="1"/>
          </p:cNvSpPr>
          <p:nvPr>
            <p:ph idx="1"/>
          </p:nvPr>
        </p:nvSpPr>
        <p:spPr/>
        <p:txBody>
          <a:bodyPr/>
          <a:lstStyle/>
          <a:p>
            <a:r>
              <a:rPr lang="zh-CN" altLang="en-US" dirty="0"/>
              <a:t>表达式包含多个运算符</a:t>
            </a:r>
            <a:endParaRPr lang="en-US" altLang="zh-CN" dirty="0"/>
          </a:p>
          <a:p>
            <a:pPr lvl="1"/>
            <a:r>
              <a:rPr lang="zh-CN" altLang="en-US" dirty="0"/>
              <a:t>同一运算符</a:t>
            </a:r>
            <a:endParaRPr lang="en-US" altLang="zh-CN" dirty="0"/>
          </a:p>
          <a:p>
            <a:pPr lvl="1"/>
            <a:r>
              <a:rPr lang="zh-CN" altLang="en-US" dirty="0"/>
              <a:t>同类运算符</a:t>
            </a:r>
            <a:endParaRPr lang="en-US" altLang="zh-CN" dirty="0"/>
          </a:p>
          <a:p>
            <a:pPr lvl="1"/>
            <a:r>
              <a:rPr lang="zh-CN" altLang="en-US" dirty="0"/>
              <a:t>不同类运算符的混合</a:t>
            </a:r>
            <a:endParaRPr lang="en-US" altLang="zh-CN" dirty="0"/>
          </a:p>
          <a:p>
            <a:r>
              <a:rPr lang="zh-CN" altLang="en-US" dirty="0"/>
              <a:t>运算的优先顺序</a:t>
            </a:r>
            <a:endParaRPr lang="en-US" altLang="zh-CN" dirty="0"/>
          </a:p>
          <a:p>
            <a:pPr lvl="1"/>
            <a:r>
              <a:rPr lang="zh-CN" altLang="en-US" dirty="0"/>
              <a:t>括号优先运算</a:t>
            </a:r>
            <a:endParaRPr lang="en-US" altLang="zh-CN" dirty="0"/>
          </a:p>
          <a:p>
            <a:pPr lvl="1"/>
            <a:r>
              <a:rPr lang="zh-CN" altLang="en-US" dirty="0"/>
              <a:t>优先级高的运算符优先运算</a:t>
            </a:r>
            <a:endParaRPr lang="en-US" altLang="zh-CN" dirty="0"/>
          </a:p>
          <a:p>
            <a:pPr lvl="1"/>
            <a:r>
              <a:rPr lang="zh-CN" altLang="en-US" dirty="0"/>
              <a:t>优先级相同的运算参照运算符结合性依次进行</a:t>
            </a:r>
            <a:endParaRPr lang="en-US" altLang="zh-CN" dirty="0"/>
          </a:p>
          <a:p>
            <a:r>
              <a:rPr lang="zh-CN" altLang="en-US" dirty="0"/>
              <a:t>运算符的优先级参考</a:t>
            </a:r>
            <a:r>
              <a:rPr lang="en-US" altLang="zh-CN" dirty="0"/>
              <a:t>P83</a:t>
            </a:r>
            <a:r>
              <a:rPr lang="en-US" altLang="zh-CN" dirty="0">
                <a:latin typeface="华文细黑" pitchFamily="2" charset="-122"/>
                <a:ea typeface="华文细黑" pitchFamily="2" charset="-122"/>
              </a:rPr>
              <a:t>~</a:t>
            </a:r>
            <a:r>
              <a:rPr lang="en-US" altLang="zh-CN" dirty="0"/>
              <a:t>P84</a:t>
            </a:r>
            <a:r>
              <a:rPr lang="zh-CN" altLang="en-US" dirty="0"/>
              <a:t>表</a:t>
            </a:r>
            <a:r>
              <a:rPr lang="en-US" altLang="zh-CN" dirty="0"/>
              <a:t>3.3</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27468237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函数调用运算符的优先级</a:t>
            </a:r>
          </a:p>
        </p:txBody>
      </p:sp>
      <p:sp>
        <p:nvSpPr>
          <p:cNvPr id="3" name="内容占位符 2"/>
          <p:cNvSpPr>
            <a:spLocks noGrp="1"/>
          </p:cNvSpPr>
          <p:nvPr>
            <p:ph idx="1"/>
          </p:nvPr>
        </p:nvSpPr>
        <p:spPr/>
        <p:txBody>
          <a:bodyPr/>
          <a:lstStyle/>
          <a:p>
            <a:r>
              <a:rPr lang="zh-CN" altLang="en-US" dirty="0"/>
              <a:t>优于算术运算、指针运算、逻辑运算、关系运算、位运算、赋值运算、逗号运算</a:t>
            </a:r>
          </a:p>
          <a:p>
            <a:endParaRPr lang="zh-CN" altLang="en-US" dirty="0"/>
          </a:p>
        </p:txBody>
      </p:sp>
      <p:sp>
        <p:nvSpPr>
          <p:cNvPr id="4" name="Rectangle 2">
            <a:extLst>
              <a:ext uri="{FF2B5EF4-FFF2-40B4-BE49-F238E27FC236}">
                <a16:creationId xmlns:a16="http://schemas.microsoft.com/office/drawing/2014/main" id="{2A331935-5BC1-4902-86C5-A6A2B2814BF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B3CC427-486F-472E-BE2D-BB4D9644AD91}"/>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DAE054D5-A7D7-458E-9991-214ADF030FF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62A4664D-F442-4160-B71D-FDCC7499155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252A0AAE-DC7F-4450-B25E-204787910C2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9BFBEC4-A5B1-4736-B9BF-6CA639200B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DC68EE50-CE21-4D5D-A1A1-EBE94DD7106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DCA40C77-2D76-4758-93AE-627391805C7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4084ED3-E839-474E-A775-F1F5063C93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8C344C5-6BD7-49FD-9DE0-6B523F663B4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1A37E0DC-9057-4863-BB26-FFDADFB94F6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D3CAB4E6-A07D-4491-8815-05E9BD118F3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82B9ECB1-E5E2-481D-8216-2635BBFF7B6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4558521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字长提取符</a:t>
            </a:r>
          </a:p>
        </p:txBody>
      </p:sp>
      <p:sp>
        <p:nvSpPr>
          <p:cNvPr id="3" name="内容占位符 2"/>
          <p:cNvSpPr>
            <a:spLocks noGrp="1"/>
          </p:cNvSpPr>
          <p:nvPr>
            <p:ph idx="1"/>
          </p:nvPr>
        </p:nvSpPr>
        <p:spPr/>
        <p:txBody>
          <a:bodyPr/>
          <a:lstStyle/>
          <a:p>
            <a:r>
              <a:rPr lang="zh-CN" altLang="en-US" dirty="0"/>
              <a:t>计算变量或数据类型的字长</a:t>
            </a:r>
            <a:endParaRPr lang="en-US" altLang="zh-CN" dirty="0"/>
          </a:p>
          <a:p>
            <a:r>
              <a:rPr lang="zh-CN" altLang="en-US" dirty="0"/>
              <a:t>字长提取符</a:t>
            </a:r>
            <a:endParaRPr lang="en-US" altLang="zh-CN" dirty="0"/>
          </a:p>
          <a:p>
            <a:pPr lvl="1"/>
            <a:r>
              <a:rPr lang="zh-CN" altLang="en-US" dirty="0"/>
              <a:t>关键字</a:t>
            </a:r>
            <a:r>
              <a:rPr lang="en-US" altLang="zh-CN" dirty="0" err="1"/>
              <a:t>sizeof</a:t>
            </a:r>
            <a:endParaRPr lang="en-US" altLang="zh-CN" dirty="0"/>
          </a:p>
          <a:p>
            <a:pPr lvl="1"/>
            <a:r>
              <a:rPr lang="zh-CN" altLang="en-US" dirty="0"/>
              <a:t>实际上是系统函数，返回值为整数，表示变量或类型的长度，即所占字节数</a:t>
            </a:r>
            <a:endParaRPr lang="en-US" altLang="zh-CN" dirty="0"/>
          </a:p>
          <a:p>
            <a:r>
              <a:rPr lang="zh-CN" altLang="en-US" dirty="0"/>
              <a:t>使用方法</a:t>
            </a:r>
            <a:endParaRPr lang="en-US" altLang="zh-CN" dirty="0"/>
          </a:p>
          <a:p>
            <a:pPr lvl="1"/>
            <a:r>
              <a:rPr lang="en-US" altLang="zh-CN" dirty="0" err="1"/>
              <a:t>sizeof</a:t>
            </a:r>
            <a:r>
              <a:rPr lang="en-US" altLang="zh-CN" dirty="0"/>
              <a:t>(&lt;</a:t>
            </a:r>
            <a:r>
              <a:rPr lang="zh-CN" altLang="en-US" dirty="0"/>
              <a:t>运算分量</a:t>
            </a:r>
            <a:r>
              <a:rPr lang="en-US" altLang="zh-CN" dirty="0"/>
              <a:t>&gt;)</a:t>
            </a:r>
          </a:p>
          <a:p>
            <a:pPr lvl="2"/>
            <a:r>
              <a:rPr lang="zh-CN" altLang="en-US" dirty="0"/>
              <a:t>运算分量可以是变量名，也可以是类型名</a:t>
            </a:r>
            <a:endParaRPr lang="en-US" altLang="zh-CN" dirty="0"/>
          </a:p>
          <a:p>
            <a:pPr lvl="2"/>
            <a:r>
              <a:rPr lang="zh-CN" altLang="en-US" dirty="0"/>
              <a:t>运算分量为变量名时，括号可以省略</a:t>
            </a:r>
            <a:endParaRPr lang="en-US" altLang="zh-CN" dirty="0"/>
          </a:p>
          <a:p>
            <a:r>
              <a:rPr lang="zh-CN" altLang="en-US" dirty="0"/>
              <a:t>优先级低于函数调用符</a:t>
            </a:r>
          </a:p>
        </p:txBody>
      </p:sp>
      <p:sp>
        <p:nvSpPr>
          <p:cNvPr id="4" name="Rectangle 2">
            <a:extLst>
              <a:ext uri="{FF2B5EF4-FFF2-40B4-BE49-F238E27FC236}">
                <a16:creationId xmlns:a16="http://schemas.microsoft.com/office/drawing/2014/main" id="{9E8F8E17-3E62-40C4-913C-99ACC68B6B5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19BEE00F-4611-43A0-8C2B-1F911266009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32795955-2931-4F46-814F-F20247514D1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C31AD2D5-3928-471A-B9A1-8FE3972AAFA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89B8DB37-CBF0-408B-B714-AE8DB003AFD9}"/>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3" action="ppaction://hlinksldjump"/>
            <a:extLst>
              <a:ext uri="{FF2B5EF4-FFF2-40B4-BE49-F238E27FC236}">
                <a16:creationId xmlns:a16="http://schemas.microsoft.com/office/drawing/2014/main" id="{B9ED517D-4306-41AC-BCDE-07DCFCAEFC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DFC0D02E-B04B-4A24-8A0E-DB185AA9DE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636EC92F-6A88-4588-A68A-53FE687878B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BE59CC90-96FB-4091-A043-99A4E4BE5B4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85B6F2C0-A8D6-40AD-887D-98744BA783E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9FBE1CBD-33A6-42DC-9CFB-95CD89DC74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008289C6-8685-4A3F-9FAD-E78FBB2201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F42A5B19-4E2E-4913-9592-86F48D5688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8397553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动态分配符</a:t>
            </a:r>
          </a:p>
        </p:txBody>
      </p:sp>
      <p:sp>
        <p:nvSpPr>
          <p:cNvPr id="3" name="内容占位符 2"/>
          <p:cNvSpPr>
            <a:spLocks noGrp="1"/>
          </p:cNvSpPr>
          <p:nvPr>
            <p:ph idx="1"/>
          </p:nvPr>
        </p:nvSpPr>
        <p:spPr/>
        <p:txBody>
          <a:bodyPr/>
          <a:lstStyle/>
          <a:p>
            <a:r>
              <a:rPr lang="zh-CN" altLang="en-US" dirty="0"/>
              <a:t>用于动态数据生成和释放的单目运算符</a:t>
            </a:r>
            <a:endParaRPr lang="en-US" altLang="zh-CN" dirty="0"/>
          </a:p>
          <a:p>
            <a:r>
              <a:rPr lang="zh-CN" altLang="en-US" dirty="0"/>
              <a:t>动态分配符</a:t>
            </a:r>
            <a:endParaRPr lang="en-US" altLang="zh-CN" dirty="0"/>
          </a:p>
          <a:p>
            <a:pPr lvl="1"/>
            <a:r>
              <a:rPr lang="en-US" altLang="zh-CN" dirty="0"/>
              <a:t>new</a:t>
            </a:r>
          </a:p>
          <a:p>
            <a:pPr lvl="2"/>
            <a:r>
              <a:rPr lang="zh-CN" altLang="en-US" dirty="0"/>
              <a:t>生成无名的动态变量，返回该类型的指针</a:t>
            </a:r>
            <a:endParaRPr lang="en-US" altLang="zh-CN" dirty="0"/>
          </a:p>
          <a:p>
            <a:pPr lvl="1"/>
            <a:r>
              <a:rPr lang="en-US" altLang="zh-CN" dirty="0"/>
              <a:t>delete</a:t>
            </a:r>
          </a:p>
          <a:p>
            <a:pPr lvl="2"/>
            <a:r>
              <a:rPr lang="zh-CN" altLang="en-US" dirty="0"/>
              <a:t>释放或撤销由</a:t>
            </a:r>
            <a:r>
              <a:rPr lang="en-US" altLang="zh-CN" dirty="0"/>
              <a:t>new</a:t>
            </a:r>
            <a:r>
              <a:rPr lang="zh-CN" altLang="en-US" dirty="0"/>
              <a:t>生成的动态变量</a:t>
            </a:r>
            <a:endParaRPr lang="en-US" altLang="zh-CN" dirty="0"/>
          </a:p>
        </p:txBody>
      </p:sp>
      <p:sp>
        <p:nvSpPr>
          <p:cNvPr id="4" name="Rectangle 2">
            <a:extLst>
              <a:ext uri="{FF2B5EF4-FFF2-40B4-BE49-F238E27FC236}">
                <a16:creationId xmlns:a16="http://schemas.microsoft.com/office/drawing/2014/main" id="{EC0B3776-8BF6-4515-BB36-05508C58A55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7A9E9A6C-EEE9-43B3-96BC-0CC70951268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E2DA1FA2-CA7A-47BD-B5DA-03AC8CA3E0E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D938EBB6-8E8E-42F4-B9AA-924D884F4BD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CE714ADA-F1B1-413A-A2AF-74DA05033F12}"/>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A90F124-EA2A-4A04-88FE-6F6FB8C62B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32D21ED4-E7BB-4B08-9477-8ECBB6CE60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4A2DECF6-F8B7-45C0-9613-9B80B205869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EB57C0F2-C4B1-4F8F-90E6-7E5266DEAC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141C4BC1-25C8-41D5-8D18-69B962940F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24022855-8D22-4067-B79C-3679C63EC1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AB53AB7B-38F6-4984-8389-D7D1381A7F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5480EDEF-5CB6-4744-983C-41742E951E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41994837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动态分配运算表达式</a:t>
            </a:r>
          </a:p>
        </p:txBody>
      </p:sp>
      <p:sp>
        <p:nvSpPr>
          <p:cNvPr id="3" name="内容占位符 2"/>
          <p:cNvSpPr>
            <a:spLocks noGrp="1"/>
          </p:cNvSpPr>
          <p:nvPr>
            <p:ph idx="1"/>
          </p:nvPr>
        </p:nvSpPr>
        <p:spPr/>
        <p:txBody>
          <a:bodyPr/>
          <a:lstStyle/>
          <a:p>
            <a:r>
              <a:rPr lang="zh-CN" altLang="en-US" dirty="0"/>
              <a:t>动态分配符的用法</a:t>
            </a:r>
            <a:endParaRPr lang="en-US" altLang="zh-CN" dirty="0"/>
          </a:p>
          <a:p>
            <a:pPr lvl="1"/>
            <a:r>
              <a:rPr lang="en-US" altLang="zh-CN" dirty="0"/>
              <a:t>new &lt;</a:t>
            </a:r>
            <a:r>
              <a:rPr lang="zh-CN" altLang="en-US" dirty="0"/>
              <a:t>类型名</a:t>
            </a:r>
            <a:r>
              <a:rPr lang="en-US" altLang="zh-CN" dirty="0"/>
              <a:t>&gt;</a:t>
            </a:r>
          </a:p>
          <a:p>
            <a:pPr lvl="1"/>
            <a:r>
              <a:rPr lang="en-US" altLang="zh-CN" dirty="0"/>
              <a:t>new &lt;</a:t>
            </a:r>
            <a:r>
              <a:rPr lang="zh-CN" altLang="en-US" dirty="0"/>
              <a:t>类型名</a:t>
            </a:r>
            <a:r>
              <a:rPr lang="en-US" altLang="zh-CN" dirty="0"/>
              <a:t>&gt; [size]</a:t>
            </a:r>
          </a:p>
          <a:p>
            <a:pPr lvl="1"/>
            <a:r>
              <a:rPr lang="en-US" altLang="zh-CN" dirty="0"/>
              <a:t>new &lt;</a:t>
            </a:r>
            <a:r>
              <a:rPr lang="zh-CN" altLang="en-US" dirty="0"/>
              <a:t>类型名</a:t>
            </a:r>
            <a:r>
              <a:rPr lang="en-US" altLang="zh-CN" dirty="0"/>
              <a:t>&gt; (</a:t>
            </a:r>
            <a:r>
              <a:rPr lang="zh-CN" altLang="en-US" dirty="0"/>
              <a:t>初始值</a:t>
            </a:r>
            <a:r>
              <a:rPr lang="en-US" altLang="zh-CN" dirty="0"/>
              <a:t>)</a:t>
            </a:r>
          </a:p>
          <a:p>
            <a:pPr lvl="1"/>
            <a:r>
              <a:rPr lang="en-US" altLang="zh-CN" dirty="0"/>
              <a:t>new &lt;</a:t>
            </a:r>
            <a:r>
              <a:rPr lang="zh-CN" altLang="en-US" dirty="0"/>
              <a:t>类型名</a:t>
            </a:r>
            <a:r>
              <a:rPr lang="en-US" altLang="zh-CN" dirty="0"/>
              <a:t>&gt; {</a:t>
            </a:r>
            <a:r>
              <a:rPr lang="zh-CN" altLang="en-US" dirty="0"/>
              <a:t>初始值</a:t>
            </a:r>
            <a:r>
              <a:rPr lang="en-US" altLang="zh-CN" dirty="0"/>
              <a:t>}</a:t>
            </a:r>
          </a:p>
          <a:p>
            <a:pPr lvl="1"/>
            <a:r>
              <a:rPr lang="en-US" altLang="zh-CN" dirty="0"/>
              <a:t>delete &lt;</a:t>
            </a:r>
            <a:r>
              <a:rPr lang="zh-CN" altLang="en-US" dirty="0"/>
              <a:t>指针变量</a:t>
            </a:r>
            <a:r>
              <a:rPr lang="en-US" altLang="zh-CN" dirty="0"/>
              <a:t>&gt;</a:t>
            </a:r>
          </a:p>
          <a:p>
            <a:pPr lvl="1"/>
            <a:r>
              <a:rPr lang="en-US" altLang="zh-CN" dirty="0"/>
              <a:t>delete [] &lt;</a:t>
            </a:r>
            <a:r>
              <a:rPr lang="zh-CN" altLang="en-US" dirty="0"/>
              <a:t>指针变量</a:t>
            </a:r>
            <a:r>
              <a:rPr lang="en-US" altLang="zh-CN" dirty="0"/>
              <a:t>&gt;</a:t>
            </a:r>
            <a:endParaRPr lang="zh-CN" altLang="en-US" dirty="0"/>
          </a:p>
        </p:txBody>
      </p:sp>
      <p:sp>
        <p:nvSpPr>
          <p:cNvPr id="4" name="Rectangle 2">
            <a:extLst>
              <a:ext uri="{FF2B5EF4-FFF2-40B4-BE49-F238E27FC236}">
                <a16:creationId xmlns:a16="http://schemas.microsoft.com/office/drawing/2014/main" id="{59F76435-4A59-49C1-B241-DEE221C3CF7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6567D9D2-E969-4D54-B9D2-FE20FD0640C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7A8CFCC8-8332-4FC2-80CE-322F6FEEC6B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5DB27D7B-699E-401C-8E63-4BDAA319C91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DA175590-DCD8-4F89-B1DD-45543B15A3C2}"/>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0087A34-2720-4A0A-ABEF-9330261551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E6CA9289-3972-45C5-949E-7EB9B7E5ED1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9707CF0D-EB4B-4398-B700-73012F6E8E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5423FBD4-4A48-406A-AD2B-E6F9552081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019CDBD-3511-45C6-B9FB-E9F68E021A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B20FBCC6-0B5E-4751-B41A-0DCFB3878AC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1B4EE2DE-F7F4-4B0C-90E2-D1DAB3122A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9C793391-0559-4974-A64D-304FFF2FE1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2261597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数组下标运算符</a:t>
            </a:r>
          </a:p>
        </p:txBody>
      </p:sp>
      <p:sp>
        <p:nvSpPr>
          <p:cNvPr id="3" name="内容占位符 2"/>
          <p:cNvSpPr>
            <a:spLocks noGrp="1"/>
          </p:cNvSpPr>
          <p:nvPr>
            <p:ph idx="1"/>
          </p:nvPr>
        </p:nvSpPr>
        <p:spPr>
          <a:xfrm>
            <a:off x="457200" y="1869904"/>
            <a:ext cx="8153400" cy="4511424"/>
          </a:xfrm>
        </p:spPr>
        <p:txBody>
          <a:bodyPr/>
          <a:lstStyle/>
          <a:p>
            <a:r>
              <a:rPr lang="zh-CN" altLang="en-US" dirty="0"/>
              <a:t>数组下标运算符</a:t>
            </a:r>
            <a:endParaRPr lang="en-US" altLang="zh-CN" dirty="0"/>
          </a:p>
          <a:p>
            <a:pPr lvl="1"/>
            <a:r>
              <a:rPr lang="en-US" altLang="zh-CN" dirty="0"/>
              <a:t>[ ]</a:t>
            </a:r>
          </a:p>
          <a:p>
            <a:r>
              <a:rPr lang="zh-CN" altLang="en-US" dirty="0"/>
              <a:t>使用方法</a:t>
            </a:r>
            <a:endParaRPr lang="en-US" altLang="zh-CN" dirty="0"/>
          </a:p>
          <a:p>
            <a:pPr lvl="1"/>
            <a:r>
              <a:rPr lang="en-US" altLang="zh-CN" dirty="0"/>
              <a:t>&lt;</a:t>
            </a:r>
            <a:r>
              <a:rPr lang="zh-CN" altLang="en-US" dirty="0"/>
              <a:t>数组名</a:t>
            </a:r>
            <a:r>
              <a:rPr lang="en-US" altLang="zh-CN" dirty="0"/>
              <a:t>&gt; [&lt;</a:t>
            </a:r>
            <a:r>
              <a:rPr lang="zh-CN" altLang="en-US" dirty="0"/>
              <a:t>下标表达式</a:t>
            </a:r>
            <a:r>
              <a:rPr lang="en-US" altLang="zh-CN" dirty="0"/>
              <a:t>&gt;]</a:t>
            </a:r>
          </a:p>
          <a:p>
            <a:pPr lvl="2"/>
            <a:r>
              <a:rPr lang="zh-CN" altLang="en-US" dirty="0"/>
              <a:t>下标表达式的值必须是非负整数</a:t>
            </a:r>
            <a:endParaRPr lang="en-US" altLang="zh-CN" dirty="0"/>
          </a:p>
          <a:p>
            <a:r>
              <a:rPr lang="zh-CN" altLang="en-US" dirty="0"/>
              <a:t>计算过程</a:t>
            </a:r>
            <a:endParaRPr lang="en-US" altLang="zh-CN" dirty="0"/>
          </a:p>
          <a:p>
            <a:pPr lvl="1"/>
            <a:r>
              <a:rPr lang="zh-CN" altLang="en-US" dirty="0"/>
              <a:t>计算下标表达式</a:t>
            </a:r>
            <a:endParaRPr lang="en-US" altLang="zh-CN" dirty="0"/>
          </a:p>
          <a:p>
            <a:pPr lvl="1"/>
            <a:r>
              <a:rPr lang="zh-CN" altLang="en-US" dirty="0"/>
              <a:t>以该值作为下标返回数组对应的元素</a:t>
            </a:r>
            <a:endParaRPr lang="en-US" altLang="zh-CN" dirty="0"/>
          </a:p>
          <a:p>
            <a:r>
              <a:rPr lang="zh-CN" altLang="en-US" dirty="0"/>
              <a:t>表达式的值</a:t>
            </a:r>
            <a:endParaRPr lang="en-US" altLang="zh-CN" dirty="0"/>
          </a:p>
          <a:p>
            <a:pPr lvl="1"/>
            <a:r>
              <a:rPr lang="zh-CN" altLang="en-US" dirty="0"/>
              <a:t>下标表达式的值在数组中对应的元素</a:t>
            </a:r>
          </a:p>
        </p:txBody>
      </p:sp>
      <p:sp>
        <p:nvSpPr>
          <p:cNvPr id="4" name="Rectangle 2">
            <a:extLst>
              <a:ext uri="{FF2B5EF4-FFF2-40B4-BE49-F238E27FC236}">
                <a16:creationId xmlns:a16="http://schemas.microsoft.com/office/drawing/2014/main" id="{B900260E-3A9D-45B0-A4CD-B6E16DBA35E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F2A6FAD9-25D5-4361-B4F6-D844FBDF79B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661E4C7F-DAD0-4ACE-A4BE-67427A41AB4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BCDB8820-7DDD-495E-B0DF-53297140032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9DE5F76-D001-4B27-B5E9-FB199BF807FC}"/>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4D4DF3D-50FA-4E4A-B996-1324187825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4EA86429-1519-47C6-9B4B-00371270834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4EF77072-6CFA-4631-8DFE-FA156F512D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7DA261A9-D09A-441F-AD32-4C22E1E1D3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BC20F9F5-FCC7-45C0-9624-946FB91B9AD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F1FCB78A-B70D-4AB3-AAC6-EAF2B593CB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6E0CAB1E-426E-4947-958E-F7ADAC3435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0493995F-308B-4A9C-B1A0-8754DC6C3D6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6160478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C8FCB4-800A-44A0-AA86-38BEC8F805E1}"/>
              </a:ext>
            </a:extLst>
          </p:cNvPr>
          <p:cNvSpPr>
            <a:spLocks noGrp="1"/>
          </p:cNvSpPr>
          <p:nvPr>
            <p:ph idx="1"/>
          </p:nvPr>
        </p:nvSpPr>
        <p:spPr/>
        <p:txBody>
          <a:bodyPr/>
          <a:lstStyle/>
          <a:p>
            <a:r>
              <a:rPr lang="zh-CN" altLang="en-US" dirty="0"/>
              <a:t>值构造运算符</a:t>
            </a:r>
            <a:endParaRPr lang="en-US" altLang="zh-CN" dirty="0"/>
          </a:p>
          <a:p>
            <a:pPr lvl="1"/>
            <a:r>
              <a:rPr lang="en-US" altLang="zh-CN" dirty="0"/>
              <a:t>{ }</a:t>
            </a:r>
          </a:p>
          <a:p>
            <a:pPr lvl="1"/>
            <a:r>
              <a:rPr lang="zh-CN" altLang="en-US" dirty="0"/>
              <a:t>用于初始化变量、数组</a:t>
            </a:r>
            <a:endParaRPr lang="en-US" altLang="zh-CN" dirty="0"/>
          </a:p>
          <a:p>
            <a:r>
              <a:rPr lang="zh-CN" altLang="en-US" dirty="0"/>
              <a:t>值构造表达式</a:t>
            </a:r>
            <a:endParaRPr lang="en-US" altLang="zh-CN" dirty="0"/>
          </a:p>
          <a:p>
            <a:pPr lvl="1"/>
            <a:r>
              <a:rPr lang="en-US" altLang="zh-CN" dirty="0"/>
              <a:t>&lt;</a:t>
            </a:r>
            <a:r>
              <a:rPr lang="zh-CN" altLang="en-US" dirty="0"/>
              <a:t>数据类型</a:t>
            </a:r>
            <a:r>
              <a:rPr lang="en-US" altLang="zh-CN" dirty="0"/>
              <a:t>&gt; {&lt;</a:t>
            </a:r>
            <a:r>
              <a:rPr lang="zh-CN" altLang="en-US" dirty="0"/>
              <a:t>值列表</a:t>
            </a:r>
            <a:r>
              <a:rPr lang="en-US" altLang="zh-CN" dirty="0"/>
              <a:t>&gt;}</a:t>
            </a:r>
          </a:p>
          <a:p>
            <a:pPr lvl="1"/>
            <a:r>
              <a:rPr lang="en-US" altLang="zh-CN" dirty="0"/>
              <a:t>{&lt;</a:t>
            </a:r>
            <a:r>
              <a:rPr lang="zh-CN" altLang="en-US" dirty="0"/>
              <a:t>值列表</a:t>
            </a:r>
            <a:r>
              <a:rPr lang="en-US" altLang="zh-CN" dirty="0"/>
              <a:t>&gt;}</a:t>
            </a:r>
          </a:p>
          <a:p>
            <a:r>
              <a:rPr lang="en-US" altLang="zh-CN" dirty="0"/>
              <a:t>【</a:t>
            </a:r>
            <a:r>
              <a:rPr lang="zh-CN" altLang="en-US" dirty="0"/>
              <a:t>例</a:t>
            </a:r>
            <a:r>
              <a:rPr lang="en-US" altLang="zh-CN" dirty="0"/>
              <a:t>】</a:t>
            </a:r>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a{1}, b[10]={1,2,3};</a:t>
            </a:r>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*pa = </a:t>
            </a:r>
            <a:r>
              <a:rPr lang="en-US" altLang="zh-CN" b="1" dirty="0">
                <a:solidFill>
                  <a:srgbClr val="0000FF"/>
                </a:solidFill>
                <a:latin typeface="Courier New" panose="02070309020205020404" pitchFamily="49" charset="0"/>
                <a:cs typeface="Courier New" panose="02070309020205020404" pitchFamily="49" charset="0"/>
              </a:rPr>
              <a:t>new</a:t>
            </a: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{1};</a:t>
            </a:r>
            <a:endParaRPr lang="zh-CN" altLang="en-US" b="1" dirty="0">
              <a:latin typeface="Courier New" panose="02070309020205020404" pitchFamily="49" charset="0"/>
              <a:cs typeface="Courier New" panose="02070309020205020404" pitchFamily="49" charset="0"/>
            </a:endParaRPr>
          </a:p>
        </p:txBody>
      </p:sp>
      <p:sp>
        <p:nvSpPr>
          <p:cNvPr id="3" name="标题 2">
            <a:extLst>
              <a:ext uri="{FF2B5EF4-FFF2-40B4-BE49-F238E27FC236}">
                <a16:creationId xmlns:a16="http://schemas.microsoft.com/office/drawing/2014/main" id="{674478F8-FBAF-41FA-9EA4-8EA41E7EAC36}"/>
              </a:ext>
            </a:extLst>
          </p:cNvPr>
          <p:cNvSpPr>
            <a:spLocks noGrp="1"/>
          </p:cNvSpPr>
          <p:nvPr>
            <p:ph type="title"/>
          </p:nvPr>
        </p:nvSpPr>
        <p:spPr/>
        <p:txBody>
          <a:bodyPr/>
          <a:lstStyle/>
          <a:p>
            <a:r>
              <a:rPr lang="zh-CN" altLang="en-US" dirty="0"/>
              <a:t>值构造运算符</a:t>
            </a:r>
          </a:p>
        </p:txBody>
      </p:sp>
      <p:sp>
        <p:nvSpPr>
          <p:cNvPr id="4" name="Rectangle 2">
            <a:extLst>
              <a:ext uri="{FF2B5EF4-FFF2-40B4-BE49-F238E27FC236}">
                <a16:creationId xmlns:a16="http://schemas.microsoft.com/office/drawing/2014/main" id="{FB94B0A1-3064-4A0C-8446-B4DE5FADAEC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718D95A2-2C1A-4CD7-BBA7-BABC4D11954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660D4388-B724-4F5A-82C8-BDCABABE2BA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F9D7B769-0D0B-4C58-B8DF-9E82CD726CE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D3B9F5DB-FBAD-461B-A080-CBD9718B015C}"/>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DA3974C4-F39B-46B6-A757-79DC06774F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A1CEE0E8-1726-4F0A-A6BE-E29A35228E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23035E70-FBA3-48BD-8375-6657FF70C88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29354300-E631-48C4-94F1-C08078DF608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97ABB36-2CA1-4A4C-8142-F078092472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680B4FCC-2590-4A89-9CF3-EDCC8151498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BC471B69-6DBA-4997-925D-8288F4007D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189EDEB6-0930-46CD-A5D8-5CADE6F70A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6903496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限定运算符</a:t>
            </a:r>
          </a:p>
        </p:txBody>
      </p:sp>
      <p:sp>
        <p:nvSpPr>
          <p:cNvPr id="3" name="内容占位符 2"/>
          <p:cNvSpPr>
            <a:spLocks noGrp="1"/>
          </p:cNvSpPr>
          <p:nvPr>
            <p:ph idx="1"/>
          </p:nvPr>
        </p:nvSpPr>
        <p:spPr/>
        <p:txBody>
          <a:bodyPr/>
          <a:lstStyle/>
          <a:p>
            <a:r>
              <a:rPr lang="zh-CN" altLang="en-US" dirty="0"/>
              <a:t>没有明确运算含义的运算符</a:t>
            </a:r>
            <a:endParaRPr lang="en-US" altLang="zh-CN" dirty="0"/>
          </a:p>
          <a:p>
            <a:r>
              <a:rPr lang="zh-CN" altLang="en-US" dirty="0"/>
              <a:t>限定运算符</a:t>
            </a:r>
            <a:endParaRPr lang="en-US" altLang="zh-CN" dirty="0"/>
          </a:p>
          <a:p>
            <a:pPr lvl="1"/>
            <a:r>
              <a:rPr lang="zh-CN" altLang="en-US" dirty="0"/>
              <a:t>作用域限定符</a:t>
            </a:r>
            <a:r>
              <a:rPr lang="en-US" altLang="zh-CN" dirty="0"/>
              <a:t>::</a:t>
            </a:r>
          </a:p>
          <a:p>
            <a:pPr lvl="2"/>
            <a:r>
              <a:rPr lang="zh-CN" altLang="en-US" dirty="0"/>
              <a:t>用于类的成员</a:t>
            </a:r>
            <a:endParaRPr lang="en-US" altLang="zh-CN" dirty="0"/>
          </a:p>
          <a:p>
            <a:pPr lvl="3"/>
            <a:r>
              <a:rPr lang="en-US" altLang="zh-CN" dirty="0"/>
              <a:t>&lt;</a:t>
            </a:r>
            <a:r>
              <a:rPr lang="zh-CN" altLang="en-US" dirty="0"/>
              <a:t>类名</a:t>
            </a:r>
            <a:r>
              <a:rPr lang="en-US" altLang="zh-CN" dirty="0"/>
              <a:t>&gt; :: &lt;</a:t>
            </a:r>
            <a:r>
              <a:rPr lang="zh-CN" altLang="en-US" dirty="0"/>
              <a:t>类成员名</a:t>
            </a:r>
            <a:r>
              <a:rPr lang="en-US" altLang="zh-CN" dirty="0"/>
              <a:t>&gt;</a:t>
            </a:r>
          </a:p>
          <a:p>
            <a:pPr lvl="2"/>
            <a:r>
              <a:rPr lang="zh-CN" altLang="en-US" dirty="0"/>
              <a:t>用于全局变量或名字空间变量</a:t>
            </a:r>
            <a:endParaRPr lang="en-US" altLang="zh-CN" dirty="0"/>
          </a:p>
          <a:p>
            <a:pPr lvl="3"/>
            <a:r>
              <a:rPr lang="en-US" altLang="zh-CN" dirty="0"/>
              <a:t>:: a</a:t>
            </a:r>
            <a:r>
              <a:rPr lang="zh-CN" altLang="en-US" dirty="0"/>
              <a:t>（指明</a:t>
            </a:r>
            <a:r>
              <a:rPr lang="en-US" altLang="zh-CN" dirty="0"/>
              <a:t>a</a:t>
            </a:r>
            <a:r>
              <a:rPr lang="zh-CN" altLang="en-US" dirty="0"/>
              <a:t>为全局变量）</a:t>
            </a:r>
            <a:endParaRPr lang="en-US" altLang="zh-CN" dirty="0"/>
          </a:p>
          <a:p>
            <a:pPr lvl="3"/>
            <a:r>
              <a:rPr lang="en-US" altLang="zh-CN" dirty="0"/>
              <a:t>&lt;</a:t>
            </a:r>
            <a:r>
              <a:rPr lang="zh-CN" altLang="en-US" dirty="0"/>
              <a:t>名字空间名</a:t>
            </a:r>
            <a:r>
              <a:rPr lang="en-US" altLang="zh-CN" dirty="0"/>
              <a:t>&gt; :: &lt;</a:t>
            </a:r>
            <a:r>
              <a:rPr lang="zh-CN" altLang="en-US" dirty="0"/>
              <a:t>变量名</a:t>
            </a:r>
            <a:r>
              <a:rPr lang="en-US" altLang="zh-CN" dirty="0"/>
              <a:t>&gt;</a:t>
            </a:r>
          </a:p>
        </p:txBody>
      </p:sp>
      <p:sp>
        <p:nvSpPr>
          <p:cNvPr id="4" name="Rectangle 2">
            <a:extLst>
              <a:ext uri="{FF2B5EF4-FFF2-40B4-BE49-F238E27FC236}">
                <a16:creationId xmlns:a16="http://schemas.microsoft.com/office/drawing/2014/main" id="{EFB5B46A-37FA-4C58-809B-5B3314F180F6}"/>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9CDC518-E994-45CA-A4D9-29642576010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A39F38FD-4A51-48D6-889E-7DCEC155DFD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8796E2BB-1EF7-40F0-90C8-B2FE64BA15A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8407E60B-4929-4EC7-A326-7FF859EC275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3" action="ppaction://hlinksldjump"/>
            <a:extLst>
              <a:ext uri="{FF2B5EF4-FFF2-40B4-BE49-F238E27FC236}">
                <a16:creationId xmlns:a16="http://schemas.microsoft.com/office/drawing/2014/main" id="{1E1C6ED2-2875-4036-A5F5-FA7D8A1463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58600DD8-820E-4B4C-9407-413F67E3F80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3CAF64AF-C211-46C4-9907-560FFAC3CE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52CDF77F-EA2C-4E58-9788-ED08CC99B0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3DF43237-A213-41DF-8B6A-6CFFD6C1CF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048446AC-6E0D-4E06-8C23-805BD77CEE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944B4E78-36DE-49CD-9844-F5E64BAAB8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676227A4-A01D-46E6-BB77-1B219F2375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697251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限定运算符</a:t>
            </a:r>
          </a:p>
        </p:txBody>
      </p:sp>
      <p:sp>
        <p:nvSpPr>
          <p:cNvPr id="3" name="内容占位符 2"/>
          <p:cNvSpPr>
            <a:spLocks noGrp="1"/>
          </p:cNvSpPr>
          <p:nvPr>
            <p:ph idx="1"/>
          </p:nvPr>
        </p:nvSpPr>
        <p:spPr/>
        <p:txBody>
          <a:bodyPr/>
          <a:lstStyle/>
          <a:p>
            <a:r>
              <a:rPr lang="zh-CN" altLang="en-US" dirty="0"/>
              <a:t>限定运算符</a:t>
            </a:r>
            <a:endParaRPr lang="en-US" altLang="zh-CN" dirty="0"/>
          </a:p>
          <a:p>
            <a:pPr lvl="1"/>
            <a:r>
              <a:rPr lang="zh-CN" altLang="en-US" dirty="0"/>
              <a:t>成员选择符</a:t>
            </a:r>
            <a:endParaRPr lang="en-US" altLang="zh-CN" dirty="0"/>
          </a:p>
          <a:p>
            <a:pPr lvl="2"/>
            <a:r>
              <a:rPr lang="en-US" altLang="zh-CN" dirty="0"/>
              <a:t>.</a:t>
            </a:r>
          </a:p>
          <a:p>
            <a:pPr lvl="3"/>
            <a:r>
              <a:rPr lang="en-US" altLang="zh-CN" dirty="0"/>
              <a:t>&lt;</a:t>
            </a:r>
            <a:r>
              <a:rPr lang="zh-CN" altLang="en-US" dirty="0"/>
              <a:t>对象名</a:t>
            </a:r>
            <a:r>
              <a:rPr lang="en-US" altLang="zh-CN" dirty="0"/>
              <a:t>&gt; . &lt;</a:t>
            </a:r>
            <a:r>
              <a:rPr lang="zh-CN" altLang="en-US" dirty="0"/>
              <a:t>类成员</a:t>
            </a:r>
            <a:r>
              <a:rPr lang="en-US" altLang="zh-CN" dirty="0"/>
              <a:t>&gt;</a:t>
            </a:r>
          </a:p>
          <a:p>
            <a:pPr lvl="2"/>
            <a:r>
              <a:rPr lang="zh-CN" altLang="en-US" sz="2400" b="1" dirty="0">
                <a:solidFill>
                  <a:srgbClr val="233DA9"/>
                </a:solidFill>
                <a:latin typeface="宋体" charset="-122"/>
              </a:rPr>
              <a:t>-&gt;</a:t>
            </a:r>
            <a:endParaRPr lang="zh-CN" altLang="en-US" dirty="0">
              <a:solidFill>
                <a:srgbClr val="233DA9"/>
              </a:solidFill>
            </a:endParaRPr>
          </a:p>
          <a:p>
            <a:pPr lvl="3"/>
            <a:r>
              <a:rPr lang="en-US" altLang="zh-CN" dirty="0"/>
              <a:t>&lt;</a:t>
            </a:r>
            <a:r>
              <a:rPr lang="zh-CN" altLang="en-US" dirty="0"/>
              <a:t>对象指针</a:t>
            </a:r>
            <a:r>
              <a:rPr lang="en-US" altLang="zh-CN" dirty="0"/>
              <a:t>&gt; </a:t>
            </a:r>
            <a:r>
              <a:rPr lang="zh-CN" altLang="en-US" b="1" dirty="0">
                <a:solidFill>
                  <a:srgbClr val="233DA9"/>
                </a:solidFill>
                <a:latin typeface="宋体" charset="-122"/>
              </a:rPr>
              <a:t>-&gt; </a:t>
            </a:r>
            <a:r>
              <a:rPr lang="en-US" altLang="zh-CN" dirty="0"/>
              <a:t>&lt;</a:t>
            </a:r>
            <a:r>
              <a:rPr lang="zh-CN" altLang="en-US" dirty="0"/>
              <a:t>类成员</a:t>
            </a:r>
            <a:r>
              <a:rPr lang="en-US" altLang="zh-CN" dirty="0"/>
              <a:t>&gt;</a:t>
            </a:r>
            <a:endParaRPr lang="zh-CN" altLang="en-US" dirty="0"/>
          </a:p>
          <a:p>
            <a:pPr lvl="3"/>
            <a:endParaRPr lang="zh-CN" altLang="en-US" dirty="0"/>
          </a:p>
        </p:txBody>
      </p:sp>
      <p:sp>
        <p:nvSpPr>
          <p:cNvPr id="4" name="Rectangle 2">
            <a:extLst>
              <a:ext uri="{FF2B5EF4-FFF2-40B4-BE49-F238E27FC236}">
                <a16:creationId xmlns:a16="http://schemas.microsoft.com/office/drawing/2014/main" id="{5C0F3C1B-1019-491C-AA70-0376A1BDB81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8065976B-A989-4849-9FAC-0CDE5F59612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0A6BB8B6-AF10-4E32-A8F1-50665FED937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74C43C67-8A5A-4A13-A13A-BA7AF55786A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295D31E8-5064-46DB-9F9D-79837F571C4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52C7E21D-972C-4613-B720-CA82287A02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5FD2FA1F-6FFB-4357-AEE2-52AC4511D1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3FE18298-BFD8-4BF5-B56B-62992E4C94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00144DCF-33A8-48D3-B226-CC18A4FC94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F1B33EBE-E103-402E-B035-92BC588FA5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9EF05FCA-19E4-48E4-946D-14A1314EE66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BB58DE0B-6253-414F-A004-D2528B54CA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41BDEE8E-8F69-47AB-9237-4A19B1DC04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6059096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运算符与表达式举例</a:t>
            </a:r>
          </a:p>
        </p:txBody>
      </p:sp>
      <p:sp>
        <p:nvSpPr>
          <p:cNvPr id="3" name="内容占位符 2"/>
          <p:cNvSpPr>
            <a:spLocks noGrp="1"/>
          </p:cNvSpPr>
          <p:nvPr>
            <p:ph idx="1"/>
          </p:nvPr>
        </p:nvSpPr>
        <p:spPr>
          <a:xfrm>
            <a:off x="107504" y="1802876"/>
            <a:ext cx="8153400" cy="2562228"/>
          </a:xfrm>
        </p:spPr>
        <p:txBody>
          <a:bodyPr/>
          <a:lstStyle/>
          <a:p>
            <a:r>
              <a:rPr lang="zh-CN" altLang="en-US" dirty="0"/>
              <a:t>编程序，计算下述各表达式，并将</a:t>
            </a:r>
            <a:r>
              <a:rPr lang="zh-CN" altLang="en-US" dirty="0">
                <a:solidFill>
                  <a:schemeClr val="hlink"/>
                </a:solidFill>
                <a:latin typeface="+mn-ea"/>
                <a:ea typeface="+mn-ea"/>
              </a:rPr>
              <a:t>表达式的值</a:t>
            </a:r>
            <a:r>
              <a:rPr lang="zh-CN" altLang="en-US" dirty="0">
                <a:latin typeface="+mn-ea"/>
                <a:ea typeface="+mn-ea"/>
              </a:rPr>
              <a:t>以及执行表达式后</a:t>
            </a:r>
            <a:r>
              <a:rPr lang="zh-CN" altLang="en-US" dirty="0">
                <a:solidFill>
                  <a:schemeClr val="hlink"/>
                </a:solidFill>
                <a:latin typeface="+mn-ea"/>
                <a:ea typeface="+mn-ea"/>
              </a:rPr>
              <a:t>被改变的那些相关变量的值</a:t>
            </a:r>
            <a:r>
              <a:rPr lang="zh-CN" altLang="en-US" dirty="0"/>
              <a:t>一并输出</a:t>
            </a:r>
            <a:endParaRPr lang="en-US" altLang="zh-CN" dirty="0"/>
          </a:p>
          <a:p>
            <a:r>
              <a:rPr lang="zh-CN" altLang="en-US" dirty="0"/>
              <a:t>注意，计算每一表达式前，总假定各相关变量的初值为：</a:t>
            </a:r>
          </a:p>
        </p:txBody>
      </p:sp>
      <p:sp>
        <p:nvSpPr>
          <p:cNvPr id="6" name="矩形 5"/>
          <p:cNvSpPr/>
          <p:nvPr/>
        </p:nvSpPr>
        <p:spPr>
          <a:xfrm>
            <a:off x="539552" y="4348261"/>
            <a:ext cx="7358114" cy="1384995"/>
          </a:xfrm>
          <a:prstGeom prst="rect">
            <a:avLst/>
          </a:prstGeom>
        </p:spPr>
        <p:txBody>
          <a:bodyPr wrap="square">
            <a:spAutoFit/>
          </a:bodyPr>
          <a:lstStyle/>
          <a:p>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i</a:t>
            </a:r>
            <a:r>
              <a:rPr lang="en-US" altLang="zh-CN" sz="2800" b="1" dirty="0">
                <a:latin typeface="Courier New" pitchFamily="49" charset="0"/>
                <a:ea typeface="楷体_GB2312" pitchFamily="49" charset="-122"/>
                <a:cs typeface="Courier New" pitchFamily="49" charset="0"/>
              </a:rPr>
              <a:t>=1, j=2, k=3;</a:t>
            </a:r>
          </a:p>
          <a:p>
            <a:r>
              <a:rPr lang="en-US" altLang="zh-CN" sz="2800" b="1" dirty="0">
                <a:solidFill>
                  <a:srgbClr val="0000FF"/>
                </a:solidFill>
                <a:latin typeface="Courier New" pitchFamily="49" charset="0"/>
                <a:ea typeface="楷体_GB2312" pitchFamily="49" charset="-122"/>
                <a:cs typeface="Courier New" pitchFamily="49" charset="0"/>
              </a:rPr>
              <a:t>char </a:t>
            </a:r>
            <a:r>
              <a:rPr lang="en-US" altLang="zh-CN" sz="2800" b="1" dirty="0" err="1">
                <a:latin typeface="Courier New" pitchFamily="49" charset="0"/>
                <a:ea typeface="楷体_GB2312" pitchFamily="49" charset="-122"/>
                <a:cs typeface="Courier New" pitchFamily="49" charset="0"/>
              </a:rPr>
              <a:t>ch</a:t>
            </a:r>
            <a:r>
              <a:rPr lang="en-US" altLang="zh-CN" sz="2800" b="1" dirty="0">
                <a:latin typeface="Courier New" pitchFamily="49" charset="0"/>
                <a:ea typeface="楷体_GB2312" pitchFamily="49" charset="-122"/>
                <a:cs typeface="Courier New" pitchFamily="49" charset="0"/>
              </a:rPr>
              <a:t>='B'; </a:t>
            </a:r>
          </a:p>
          <a:p>
            <a:r>
              <a:rPr lang="en-US" altLang="zh-CN" sz="2800" b="1" dirty="0">
                <a:solidFill>
                  <a:srgbClr val="0000FF"/>
                </a:solidFill>
                <a:latin typeface="Courier New" pitchFamily="49" charset="0"/>
                <a:ea typeface="楷体_GB2312" pitchFamily="49" charset="-122"/>
                <a:cs typeface="Courier New" pitchFamily="49" charset="0"/>
              </a:rPr>
              <a:t>double </a:t>
            </a:r>
            <a:r>
              <a:rPr lang="en-US" altLang="zh-CN" sz="2800" b="1" dirty="0">
                <a:latin typeface="Courier New" pitchFamily="49" charset="0"/>
                <a:ea typeface="楷体_GB2312" pitchFamily="49" charset="-122"/>
                <a:cs typeface="Courier New" pitchFamily="49" charset="0"/>
              </a:rPr>
              <a:t>x=1.1;</a:t>
            </a:r>
            <a:endParaRPr lang="zh-CN" altLang="en-US" sz="2800" dirty="0">
              <a:latin typeface="Courier New" pitchFamily="49" charset="0"/>
              <a:cs typeface="Courier New" pitchFamily="49" charset="0"/>
            </a:endParaRPr>
          </a:p>
        </p:txBody>
      </p:sp>
    </p:spTree>
    <p:extLst>
      <p:ext uri="{BB962C8B-B14F-4D97-AF65-F5344CB8AC3E}">
        <p14:creationId xmlns:p14="http://schemas.microsoft.com/office/powerpoint/2010/main" val="41415430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4282" y="1285861"/>
            <a:ext cx="8715436" cy="4247317"/>
          </a:xfrm>
          <a:prstGeom prst="rect">
            <a:avLst/>
          </a:prstGeom>
        </p:spPr>
        <p:txBody>
          <a:bodyPr wrap="square">
            <a:spAutoFit/>
          </a:bodyPr>
          <a:lstStyle/>
          <a:p>
            <a:pPr algn="just" eaLnBrk="1" hangingPunct="1">
              <a:buFont typeface="Wingdings" pitchFamily="2" charset="2"/>
              <a:buNone/>
            </a:pPr>
            <a:r>
              <a:rPr lang="zh-CN" altLang="en-US" b="1" dirty="0">
                <a:solidFill>
                  <a:srgbClr val="0000FF"/>
                </a:solidFill>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include </a:t>
            </a:r>
            <a:r>
              <a:rPr lang="en-US" altLang="zh-CN" b="1" dirty="0">
                <a:latin typeface="Courier New" pitchFamily="49" charset="0"/>
                <a:cs typeface="Courier New" pitchFamily="49" charset="0"/>
              </a:rPr>
              <a:t>&lt;</a:t>
            </a:r>
            <a:r>
              <a:rPr lang="en-US" altLang="zh-CN" b="1" dirty="0" err="1">
                <a:latin typeface="Courier New" pitchFamily="49" charset="0"/>
                <a:cs typeface="Courier New" pitchFamily="49" charset="0"/>
              </a:rPr>
              <a:t>iostream.h</a:t>
            </a:r>
            <a:r>
              <a:rPr lang="en-US" altLang="zh-CN" b="1" dirty="0">
                <a:latin typeface="Courier New" pitchFamily="49" charset="0"/>
                <a:cs typeface="Courier New" pitchFamily="49" charset="0"/>
              </a:rPr>
              <a:t>&gt;</a:t>
            </a:r>
          </a:p>
          <a:p>
            <a:pPr algn="just" eaLnBrk="1" hangingPunct="1">
              <a:buFont typeface="Wingdings" pitchFamily="2" charset="2"/>
              <a:buNone/>
            </a:pPr>
            <a:r>
              <a:rPr lang="en-US" altLang="zh-CN" b="1" dirty="0">
                <a:solidFill>
                  <a:srgbClr val="0000FF"/>
                </a:solidFill>
                <a:latin typeface="Courier New" pitchFamily="49" charset="0"/>
                <a:cs typeface="Courier New" pitchFamily="49" charset="0"/>
              </a:rPr>
              <a:t>void </a:t>
            </a:r>
            <a:r>
              <a:rPr lang="en-US" altLang="zh-CN" b="1" dirty="0">
                <a:latin typeface="Courier New" pitchFamily="49" charset="0"/>
                <a:cs typeface="Courier New" pitchFamily="49" charset="0"/>
              </a:rPr>
              <a:t>main() {</a:t>
            </a:r>
          </a:p>
          <a:p>
            <a:pPr algn="just" eaLnBrk="1" hangingPunct="1">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a:t>
            </a:r>
          </a:p>
          <a:p>
            <a:pPr algn="just" eaLnBrk="1" hangingPunct="1">
              <a:buFont typeface="Wingdings" pitchFamily="2" charset="2"/>
              <a:buNone/>
            </a:pPr>
            <a:r>
              <a:rPr lang="en-US" altLang="zh-CN" b="1" dirty="0">
                <a:solidFill>
                  <a:srgbClr val="0000FF"/>
                </a:solidFill>
                <a:latin typeface="Courier New" pitchFamily="49" charset="0"/>
                <a:cs typeface="Courier New" pitchFamily="49" charset="0"/>
              </a:rPr>
              <a:t>    char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a:t>
            </a:r>
          </a:p>
          <a:p>
            <a:pPr algn="just" eaLnBrk="1" hangingPunct="1">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double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char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double x=1.1;\n“;</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&lt;&lt;"20/3.0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=&gt; "&lt;&lt;(20/3.0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&lt;&lt;"20/3+ j++%3 + '0' =&gt; "&lt;&lt;(20/3+ j++%3 + '0');</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j="&lt;&lt;j&lt;&lt;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&lt;&lt;"x*=i+19 =&gt; "&lt;&lt;(x*=i+19);</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x="&lt;&lt;x&lt;&lt;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p>
        </p:txBody>
      </p:sp>
      <p:sp>
        <p:nvSpPr>
          <p:cNvPr id="7" name="矩形 6"/>
          <p:cNvSpPr/>
          <p:nvPr/>
        </p:nvSpPr>
        <p:spPr>
          <a:xfrm>
            <a:off x="5160964" y="3807119"/>
            <a:ext cx="2500330"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29124" y="2996952"/>
            <a:ext cx="1857388"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4744" y="4572008"/>
            <a:ext cx="1357322"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476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运算符的结合性</a:t>
            </a:r>
          </a:p>
        </p:txBody>
      </p:sp>
      <p:sp>
        <p:nvSpPr>
          <p:cNvPr id="3" name="内容占位符 2"/>
          <p:cNvSpPr>
            <a:spLocks noGrp="1"/>
          </p:cNvSpPr>
          <p:nvPr>
            <p:ph idx="1"/>
          </p:nvPr>
        </p:nvSpPr>
        <p:spPr/>
        <p:txBody>
          <a:bodyPr/>
          <a:lstStyle/>
          <a:p>
            <a:r>
              <a:rPr lang="zh-CN" altLang="en-US" dirty="0"/>
              <a:t>表达式包含多个同级运算符时，运算的先后次序</a:t>
            </a:r>
            <a:endParaRPr lang="en-US" altLang="zh-CN" dirty="0"/>
          </a:p>
          <a:p>
            <a:pPr lvl="1"/>
            <a:r>
              <a:rPr lang="zh-CN" altLang="en-US" dirty="0"/>
              <a:t>左结合规则</a:t>
            </a:r>
            <a:endParaRPr lang="en-US" altLang="zh-CN" dirty="0"/>
          </a:p>
          <a:p>
            <a:pPr lvl="2"/>
            <a:r>
              <a:rPr lang="zh-CN" altLang="en-US" dirty="0"/>
              <a:t>从左向右依次计算</a:t>
            </a:r>
            <a:endParaRPr lang="en-US" altLang="zh-CN" dirty="0"/>
          </a:p>
          <a:p>
            <a:pPr lvl="3"/>
            <a:r>
              <a:rPr lang="zh-CN" altLang="en-US" dirty="0"/>
              <a:t>双目的算术运算符、关系运算符、逻辑运算符、位运算符、逗号运算符</a:t>
            </a:r>
            <a:endParaRPr lang="en-US" altLang="zh-CN" dirty="0"/>
          </a:p>
          <a:p>
            <a:pPr lvl="1"/>
            <a:r>
              <a:rPr lang="zh-CN" altLang="en-US" dirty="0"/>
              <a:t>右结合规则</a:t>
            </a:r>
            <a:endParaRPr lang="en-US" altLang="zh-CN" dirty="0"/>
          </a:p>
          <a:p>
            <a:pPr lvl="2"/>
            <a:r>
              <a:rPr lang="zh-CN" altLang="en-US" dirty="0"/>
              <a:t>从右向左依次计算</a:t>
            </a:r>
            <a:endParaRPr lang="en-US" altLang="zh-CN" dirty="0"/>
          </a:p>
          <a:p>
            <a:pPr lvl="3"/>
            <a:r>
              <a:rPr lang="zh-CN" altLang="en-US" dirty="0"/>
              <a:t>可以连续运算的单目运算符、赋值运算符、条件运算符</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21366093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矩形 3"/>
          <p:cNvSpPr/>
          <p:nvPr/>
        </p:nvSpPr>
        <p:spPr>
          <a:xfrm>
            <a:off x="467544" y="1844824"/>
            <a:ext cx="8208912" cy="3139321"/>
          </a:xfrm>
          <a:prstGeom prst="rect">
            <a:avLst/>
          </a:prstGeom>
        </p:spPr>
        <p:txBody>
          <a:bodyPr wrap="square">
            <a:spAutoFit/>
          </a:bodyPr>
          <a:lstStyle/>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&lt;&lt;"k++*</a:t>
            </a:r>
            <a:r>
              <a:rPr lang="en-US" altLang="zh-CN" b="1" dirty="0" err="1">
                <a:latin typeface="Courier New" pitchFamily="49" charset="0"/>
                <a:cs typeface="Courier New" pitchFamily="49" charset="0"/>
              </a:rPr>
              <a:t>j++</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=&gt; "&lt;&lt;k++*</a:t>
            </a:r>
            <a:r>
              <a:rPr lang="en-US" altLang="zh-CN" b="1" dirty="0" err="1">
                <a:latin typeface="Courier New" pitchFamily="49" charset="0"/>
                <a:cs typeface="Courier New" pitchFamily="49" charset="0"/>
              </a:rPr>
              <a:t>j++</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  j="&lt;&lt;j&lt;&lt;"  k="&lt;&lt;k&lt;&lt;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&lt;&lt;"++k*++j*++</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=&gt; "&lt;&lt;++k*++j*++</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  j="&lt;&lt;j&lt;&lt;"  k="&lt;&lt;k&lt;&lt;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&lt;&lt;"k=(</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=5,j+=</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 =&gt; "&lt;&lt;(k=(</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=5,j+=</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  j="&lt;&lt;j</a:t>
            </a:r>
          </a:p>
          <a:p>
            <a:pPr algn="just" eaLnBrk="1" hangingPunct="1">
              <a:buFont typeface="Wingdings" pitchFamily="2" charset="2"/>
              <a:buNone/>
            </a:pPr>
            <a:r>
              <a:rPr lang="en-US" altLang="zh-CN" b="1" dirty="0">
                <a:latin typeface="Courier New" pitchFamily="49" charset="0"/>
                <a:cs typeface="Courier New" pitchFamily="49" charset="0"/>
              </a:rPr>
              <a:t>    &lt;&lt;"  k="&lt;&lt;k&lt;&lt;"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a:t>
            </a:r>
          </a:p>
        </p:txBody>
      </p:sp>
      <p:sp>
        <p:nvSpPr>
          <p:cNvPr id="5" name="矩形 4"/>
          <p:cNvSpPr/>
          <p:nvPr/>
        </p:nvSpPr>
        <p:spPr>
          <a:xfrm>
            <a:off x="4536281" y="2204864"/>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36281" y="2996952"/>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24128" y="3861048"/>
            <a:ext cx="3000396"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7334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运行结果</a:t>
            </a:r>
          </a:p>
        </p:txBody>
      </p:sp>
      <p:sp>
        <p:nvSpPr>
          <p:cNvPr id="6" name="矩形 5"/>
          <p:cNvSpPr/>
          <p:nvPr/>
        </p:nvSpPr>
        <p:spPr>
          <a:xfrm>
            <a:off x="285720" y="1785926"/>
            <a:ext cx="8643998" cy="3194721"/>
          </a:xfrm>
          <a:prstGeom prst="rect">
            <a:avLst/>
          </a:prstGeom>
        </p:spPr>
        <p:txBody>
          <a:bodyPr wrap="square">
            <a:spAutoFit/>
          </a:bodyPr>
          <a:lstStyle/>
          <a:p>
            <a:pPr algn="just" eaLnBrk="1" hangingPunct="1">
              <a:lnSpc>
                <a:spcPct val="120000"/>
              </a:lnSpc>
              <a:buFont typeface="Wingdings" pitchFamily="2" charset="2"/>
              <a:buNone/>
            </a:pP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=1,j=2,k=3;  char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='B';  double x=1.1;</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20/3.0 +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=&gt; 6.66667;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20/3+ j++%3 + '0' =&gt; 56;  j=3</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x*=i+19 =&gt; 22;  x=22</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k++*j++*</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=&gt; 6;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++k*++j*++</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=&gt; 24;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k=(</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=5,j+=</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 =&gt; 73;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=5 j=68 k=73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a:t>
            </a:r>
            <a:r>
              <a:rPr lang="en-US" altLang="zh-CN" sz="2400" b="1" dirty="0">
                <a:latin typeface="Courier New" pitchFamily="49" charset="0"/>
                <a:ea typeface="楷体_GB2312" pitchFamily="49" charset="-122"/>
                <a:cs typeface="Courier New" pitchFamily="49" charset="0"/>
              </a:rPr>
              <a:t> </a:t>
            </a:r>
            <a:endParaRPr lang="zh-CN" altLang="en-US" sz="2400" b="1" dirty="0">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38436096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剖析点评</a:t>
            </a:r>
          </a:p>
        </p:txBody>
      </p:sp>
      <p:sp>
        <p:nvSpPr>
          <p:cNvPr id="3" name="内容占位符 2"/>
          <p:cNvSpPr>
            <a:spLocks noGrp="1"/>
          </p:cNvSpPr>
          <p:nvPr>
            <p:ph idx="1"/>
          </p:nvPr>
        </p:nvSpPr>
        <p:spPr/>
        <p:txBody>
          <a:bodyPr/>
          <a:lstStyle/>
          <a:p>
            <a:r>
              <a:rPr lang="zh-CN" altLang="en-US" dirty="0"/>
              <a:t>整数除以整数 </a:t>
            </a:r>
            <a:r>
              <a:rPr lang="zh-CN" altLang="en-US" b="1" dirty="0">
                <a:solidFill>
                  <a:srgbClr val="86006A"/>
                </a:solidFill>
                <a:latin typeface="Courier New" pitchFamily="49" charset="0"/>
                <a:cs typeface="Courier New" pitchFamily="49" charset="0"/>
              </a:rPr>
              <a:t>20/3</a:t>
            </a:r>
            <a:r>
              <a:rPr lang="zh-CN" altLang="en-US" dirty="0"/>
              <a:t> 的结果仍为整数（甩掉小数部分），而整数除以浮点数</a:t>
            </a:r>
            <a:r>
              <a:rPr lang="zh-CN" altLang="en-US" b="1" dirty="0">
                <a:solidFill>
                  <a:srgbClr val="86006A"/>
                </a:solidFill>
                <a:latin typeface="Courier New" pitchFamily="49" charset="0"/>
                <a:cs typeface="Courier New" pitchFamily="49" charset="0"/>
              </a:rPr>
              <a:t>20/3.0</a:t>
            </a:r>
            <a:r>
              <a:rPr lang="zh-CN" altLang="en-US" dirty="0"/>
              <a:t>的结果则为浮点数。</a:t>
            </a:r>
            <a:endParaRPr lang="en-US" altLang="zh-CN" dirty="0"/>
          </a:p>
          <a:p>
            <a:r>
              <a:rPr lang="zh-CN" altLang="en-US" dirty="0"/>
              <a:t>前缀减量</a:t>
            </a:r>
            <a:r>
              <a:rPr lang="zh-CN" altLang="en-US" b="1" dirty="0">
                <a:solidFill>
                  <a:srgbClr val="86006A"/>
                </a:solidFill>
                <a:latin typeface="Courier New" pitchFamily="49" charset="0"/>
                <a:cs typeface="Courier New" pitchFamily="49" charset="0"/>
              </a:rPr>
              <a:t>--</a:t>
            </a:r>
            <a:r>
              <a:rPr lang="en-US" altLang="zh-CN" b="1" dirty="0" err="1">
                <a:solidFill>
                  <a:srgbClr val="86006A"/>
                </a:solidFill>
                <a:latin typeface="Courier New" pitchFamily="49" charset="0"/>
                <a:cs typeface="Courier New" pitchFamily="49" charset="0"/>
              </a:rPr>
              <a:t>i</a:t>
            </a:r>
            <a:r>
              <a:rPr lang="zh-CN" altLang="en-US" dirty="0"/>
              <a:t>又作为分量参加其他运算，是先令</a:t>
            </a:r>
            <a:r>
              <a:rPr lang="en-US" altLang="zh-CN" dirty="0" err="1"/>
              <a:t>i</a:t>
            </a:r>
            <a:r>
              <a:rPr lang="zh-CN" altLang="en-US" dirty="0"/>
              <a:t>减1，然后再去参加运算；而后缀增量 </a:t>
            </a:r>
            <a:r>
              <a:rPr lang="en-US" altLang="zh-CN" b="1" dirty="0">
                <a:solidFill>
                  <a:srgbClr val="86006A"/>
                </a:solidFill>
                <a:latin typeface="Courier New" pitchFamily="49" charset="0"/>
                <a:cs typeface="Courier New" pitchFamily="49" charset="0"/>
              </a:rPr>
              <a:t>j++ </a:t>
            </a:r>
            <a:r>
              <a:rPr lang="zh-CN" altLang="en-US" dirty="0"/>
              <a:t>也作为分量参加其他运算，先令</a:t>
            </a:r>
            <a:r>
              <a:rPr lang="en-US" altLang="zh-CN" dirty="0"/>
              <a:t>j</a:t>
            </a:r>
            <a:r>
              <a:rPr lang="zh-CN" altLang="en-US" dirty="0"/>
              <a:t>参加其他运算，而后再令</a:t>
            </a:r>
            <a:r>
              <a:rPr lang="en-US" altLang="zh-CN" b="1" dirty="0">
                <a:solidFill>
                  <a:srgbClr val="86006A"/>
                </a:solidFill>
                <a:latin typeface="Courier New" pitchFamily="49" charset="0"/>
                <a:cs typeface="Courier New" pitchFamily="49" charset="0"/>
              </a:rPr>
              <a:t>j</a:t>
            </a:r>
            <a:r>
              <a:rPr lang="zh-CN" altLang="en-US" dirty="0"/>
              <a:t>加1。</a:t>
            </a:r>
            <a:endParaRPr lang="en-US" altLang="zh-CN" dirty="0"/>
          </a:p>
          <a:p>
            <a:r>
              <a:rPr lang="zh-CN" altLang="en-US" dirty="0"/>
              <a:t>字符参加运算时，使用的是其</a:t>
            </a:r>
            <a:r>
              <a:rPr lang="en-US" altLang="zh-CN" dirty="0"/>
              <a:t>ASCII</a:t>
            </a:r>
            <a:r>
              <a:rPr lang="zh-CN" altLang="en-US" dirty="0"/>
              <a:t>码值，如字符‘0’的</a:t>
            </a:r>
            <a:r>
              <a:rPr lang="en-US" altLang="zh-CN" dirty="0"/>
              <a:t>ASCII</a:t>
            </a:r>
            <a:r>
              <a:rPr lang="zh-CN" altLang="en-US" dirty="0"/>
              <a:t>码值为48，字符‘</a:t>
            </a:r>
            <a:r>
              <a:rPr lang="en-US" altLang="zh-CN" dirty="0"/>
              <a:t>B’</a:t>
            </a:r>
            <a:r>
              <a:rPr lang="zh-CN" altLang="en-US" dirty="0"/>
              <a:t>的</a:t>
            </a:r>
            <a:r>
              <a:rPr lang="en-US" altLang="zh-CN" dirty="0"/>
              <a:t>ASCII</a:t>
            </a:r>
            <a:r>
              <a:rPr lang="zh-CN" altLang="en-US" dirty="0"/>
              <a:t>码值为66等。</a:t>
            </a:r>
          </a:p>
        </p:txBody>
      </p:sp>
    </p:spTree>
    <p:extLst>
      <p:ext uri="{BB962C8B-B14F-4D97-AF65-F5344CB8AC3E}">
        <p14:creationId xmlns:p14="http://schemas.microsoft.com/office/powerpoint/2010/main" val="4832055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剖析点评</a:t>
            </a:r>
          </a:p>
        </p:txBody>
      </p:sp>
      <p:sp>
        <p:nvSpPr>
          <p:cNvPr id="3" name="内容占位符 2"/>
          <p:cNvSpPr>
            <a:spLocks noGrp="1"/>
          </p:cNvSpPr>
          <p:nvPr>
            <p:ph idx="1"/>
          </p:nvPr>
        </p:nvSpPr>
        <p:spPr/>
        <p:txBody>
          <a:bodyPr/>
          <a:lstStyle/>
          <a:p>
            <a:r>
              <a:rPr lang="en-US" altLang="zh-CN" b="1" dirty="0">
                <a:solidFill>
                  <a:srgbClr val="86006A"/>
                </a:solidFill>
                <a:latin typeface="Courier New" pitchFamily="49" charset="0"/>
                <a:cs typeface="Courier New" pitchFamily="49" charset="0"/>
              </a:rPr>
              <a:t>x*=i+19</a:t>
            </a:r>
            <a:r>
              <a:rPr lang="zh-CN" altLang="en-US" dirty="0"/>
              <a:t>等同于</a:t>
            </a:r>
            <a:r>
              <a:rPr lang="en-US" altLang="zh-CN" b="1" dirty="0">
                <a:solidFill>
                  <a:srgbClr val="86006A"/>
                </a:solidFill>
                <a:latin typeface="Courier New" pitchFamily="49" charset="0"/>
                <a:cs typeface="Courier New" pitchFamily="49" charset="0"/>
              </a:rPr>
              <a:t>x=x*(i+19)</a:t>
            </a:r>
            <a:r>
              <a:rPr lang="zh-CN" altLang="en-US" dirty="0">
                <a:latin typeface="Courier New" pitchFamily="49" charset="0"/>
                <a:cs typeface="Courier New" pitchFamily="49" charset="0"/>
              </a:rPr>
              <a:t>，</a:t>
            </a:r>
            <a:r>
              <a:rPr lang="zh-CN" altLang="en-US" dirty="0"/>
              <a:t>但并不等同于</a:t>
            </a:r>
            <a:r>
              <a:rPr lang="en-US" altLang="zh-CN" b="1" dirty="0">
                <a:solidFill>
                  <a:srgbClr val="86006A"/>
                </a:solidFill>
                <a:latin typeface="Courier New" pitchFamily="49" charset="0"/>
                <a:cs typeface="Courier New" pitchFamily="49" charset="0"/>
              </a:rPr>
              <a:t>x=x*i+19</a:t>
            </a:r>
          </a:p>
          <a:p>
            <a:r>
              <a:rPr lang="zh-CN" altLang="en-US" dirty="0"/>
              <a:t>计算</a:t>
            </a:r>
            <a:r>
              <a:rPr lang="en-US" altLang="zh-CN" b="1" dirty="0">
                <a:solidFill>
                  <a:srgbClr val="86006A"/>
                </a:solidFill>
                <a:latin typeface="Courier New" pitchFamily="49" charset="0"/>
                <a:cs typeface="Courier New" pitchFamily="49" charset="0"/>
              </a:rPr>
              <a:t>k++*j++*</a:t>
            </a:r>
            <a:r>
              <a:rPr lang="en-US" altLang="zh-CN" b="1" dirty="0" err="1">
                <a:solidFill>
                  <a:srgbClr val="86006A"/>
                </a:solidFill>
                <a:latin typeface="Courier New" pitchFamily="49" charset="0"/>
                <a:cs typeface="Courier New" pitchFamily="49" charset="0"/>
              </a:rPr>
              <a:t>i</a:t>
            </a:r>
            <a:r>
              <a:rPr lang="en-US" altLang="zh-CN" b="1" dirty="0">
                <a:solidFill>
                  <a:srgbClr val="86006A"/>
                </a:solidFill>
                <a:latin typeface="Courier New" pitchFamily="49" charset="0"/>
                <a:cs typeface="Courier New" pitchFamily="49" charset="0"/>
              </a:rPr>
              <a:t>++</a:t>
            </a:r>
            <a:r>
              <a:rPr lang="zh-CN" altLang="en-US" dirty="0"/>
              <a:t>时，先使用当前</a:t>
            </a:r>
            <a:r>
              <a:rPr lang="en-US" altLang="zh-CN" dirty="0" err="1"/>
              <a:t>i、j、k</a:t>
            </a:r>
            <a:r>
              <a:rPr lang="zh-CN" altLang="en-US" dirty="0"/>
              <a:t>的值去参加运算，而后</a:t>
            </a:r>
            <a:r>
              <a:rPr lang="en-US" altLang="zh-CN" dirty="0" err="1"/>
              <a:t>i、j、k</a:t>
            </a:r>
            <a:r>
              <a:rPr lang="zh-CN" altLang="en-US" dirty="0"/>
              <a:t>变量各“增1”；而计算</a:t>
            </a:r>
            <a:r>
              <a:rPr lang="zh-CN" altLang="en-US" b="1" dirty="0">
                <a:solidFill>
                  <a:srgbClr val="86006A"/>
                </a:solidFill>
                <a:latin typeface="Courier New" pitchFamily="49" charset="0"/>
                <a:cs typeface="Courier New" pitchFamily="49" charset="0"/>
              </a:rPr>
              <a:t>++</a:t>
            </a:r>
            <a:r>
              <a:rPr lang="en-US" altLang="zh-CN" b="1" dirty="0">
                <a:solidFill>
                  <a:srgbClr val="86006A"/>
                </a:solidFill>
                <a:latin typeface="Courier New" pitchFamily="49" charset="0"/>
                <a:cs typeface="Courier New" pitchFamily="49" charset="0"/>
              </a:rPr>
              <a:t>k*++j*++</a:t>
            </a:r>
            <a:r>
              <a:rPr lang="en-US" altLang="zh-CN" b="1" dirty="0" err="1">
                <a:solidFill>
                  <a:srgbClr val="86006A"/>
                </a:solidFill>
                <a:latin typeface="Courier New" pitchFamily="49" charset="0"/>
                <a:cs typeface="Courier New" pitchFamily="49" charset="0"/>
              </a:rPr>
              <a:t>i</a:t>
            </a:r>
            <a:r>
              <a:rPr lang="zh-CN" altLang="en-US" dirty="0"/>
              <a:t>时，先令</a:t>
            </a:r>
            <a:r>
              <a:rPr lang="en-US" altLang="zh-CN" dirty="0" err="1"/>
              <a:t>i、j、k</a:t>
            </a:r>
            <a:r>
              <a:rPr lang="zh-CN" altLang="en-US" dirty="0"/>
              <a:t>变量各“增1”，而后再使用增长后的值去参加运算</a:t>
            </a:r>
            <a:endParaRPr lang="en-US" altLang="zh-CN" dirty="0"/>
          </a:p>
          <a:p>
            <a:r>
              <a:rPr lang="zh-CN" altLang="en-US" dirty="0"/>
              <a:t>逗号表达式</a:t>
            </a:r>
            <a:r>
              <a:rPr lang="en-US" altLang="zh-CN" b="1" dirty="0" err="1">
                <a:solidFill>
                  <a:srgbClr val="86006A"/>
                </a:solidFill>
                <a:latin typeface="Courier New" pitchFamily="49" charset="0"/>
                <a:cs typeface="Courier New" pitchFamily="49" charset="0"/>
              </a:rPr>
              <a:t>i</a:t>
            </a:r>
            <a:r>
              <a:rPr lang="en-US" altLang="zh-CN" b="1" dirty="0">
                <a:solidFill>
                  <a:srgbClr val="86006A"/>
                </a:solidFill>
                <a:latin typeface="Courier New" pitchFamily="49" charset="0"/>
                <a:cs typeface="Courier New" pitchFamily="49" charset="0"/>
              </a:rPr>
              <a:t>=5,j+=</a:t>
            </a:r>
            <a:r>
              <a:rPr lang="en-US" altLang="zh-CN" b="1" dirty="0" err="1">
                <a:solidFill>
                  <a:srgbClr val="86006A"/>
                </a:solidFill>
                <a:latin typeface="Courier New" pitchFamily="49" charset="0"/>
                <a:cs typeface="Courier New" pitchFamily="49" charset="0"/>
              </a:rPr>
              <a:t>ch</a:t>
            </a:r>
            <a:r>
              <a:rPr lang="en-US" altLang="zh-CN" b="1" dirty="0">
                <a:solidFill>
                  <a:srgbClr val="86006A"/>
                </a:solidFill>
                <a:latin typeface="Courier New" pitchFamily="49" charset="0"/>
                <a:cs typeface="Courier New" pitchFamily="49" charset="0"/>
              </a:rPr>
              <a:t>--,</a:t>
            </a:r>
            <a:r>
              <a:rPr lang="en-US" altLang="zh-CN" b="1" dirty="0" err="1">
                <a:solidFill>
                  <a:srgbClr val="86006A"/>
                </a:solidFill>
                <a:latin typeface="Courier New" pitchFamily="49" charset="0"/>
                <a:cs typeface="Courier New" pitchFamily="49" charset="0"/>
              </a:rPr>
              <a:t>i+j</a:t>
            </a:r>
            <a:r>
              <a:rPr lang="zh-CN" altLang="en-US" dirty="0"/>
              <a:t>的结果值是其最后一个子表达式</a:t>
            </a:r>
            <a:r>
              <a:rPr lang="en-US" altLang="zh-CN" b="1" dirty="0" err="1">
                <a:solidFill>
                  <a:srgbClr val="86006A"/>
                </a:solidFill>
                <a:latin typeface="Courier New" pitchFamily="49" charset="0"/>
                <a:cs typeface="Courier New" pitchFamily="49" charset="0"/>
              </a:rPr>
              <a:t>i+j</a:t>
            </a:r>
            <a:r>
              <a:rPr lang="zh-CN" altLang="en-US" dirty="0"/>
              <a:t>的值</a:t>
            </a:r>
          </a:p>
        </p:txBody>
      </p:sp>
    </p:spTree>
    <p:extLst>
      <p:ext uri="{BB962C8B-B14F-4D97-AF65-F5344CB8AC3E}">
        <p14:creationId xmlns:p14="http://schemas.microsoft.com/office/powerpoint/2010/main" val="260264434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E4B685-55D6-4F92-AF94-F1F7ACB76B38}"/>
              </a:ext>
            </a:extLst>
          </p:cNvPr>
          <p:cNvSpPr>
            <a:spLocks noGrp="1"/>
          </p:cNvSpPr>
          <p:nvPr>
            <p:ph idx="1"/>
          </p:nvPr>
        </p:nvSpPr>
        <p:spPr>
          <a:xfrm>
            <a:off x="107504" y="1714500"/>
            <a:ext cx="8579296" cy="4500562"/>
          </a:xfrm>
        </p:spPr>
        <p:txBody>
          <a:bodyPr/>
          <a:lstStyle/>
          <a:p>
            <a:r>
              <a:rPr lang="zh-CN" altLang="en-US" sz="2400" dirty="0"/>
              <a:t>单目运算符：逻辑！，自增自减运算符，按位取反运算符</a:t>
            </a:r>
            <a:r>
              <a:rPr lang="en-US" altLang="zh-CN" sz="2400" dirty="0"/>
              <a:t>~</a:t>
            </a:r>
          </a:p>
          <a:p>
            <a:r>
              <a:rPr lang="zh-CN" altLang="en-US" sz="2400" dirty="0"/>
              <a:t>算术运算符，</a:t>
            </a:r>
            <a:r>
              <a:rPr lang="en-US" altLang="zh-CN" sz="2400" dirty="0"/>
              <a:t>+ - *</a:t>
            </a:r>
            <a:r>
              <a:rPr lang="zh-CN" altLang="en-US" sz="2400" dirty="0"/>
              <a:t> </a:t>
            </a:r>
            <a:r>
              <a:rPr lang="en-US" altLang="zh-CN" sz="2400" dirty="0"/>
              <a:t>\</a:t>
            </a:r>
            <a:r>
              <a:rPr lang="zh-CN" altLang="en-US" sz="2400" dirty="0"/>
              <a:t> </a:t>
            </a:r>
            <a:r>
              <a:rPr lang="en-US" altLang="zh-CN" sz="2400" dirty="0"/>
              <a:t>%</a:t>
            </a:r>
          </a:p>
          <a:p>
            <a:r>
              <a:rPr lang="zh-CN" altLang="en-US" sz="2400" dirty="0"/>
              <a:t>按位左移右移运算符</a:t>
            </a:r>
            <a:endParaRPr lang="en-US" altLang="zh-CN" sz="2400" dirty="0"/>
          </a:p>
          <a:p>
            <a:r>
              <a:rPr lang="zh-CN" altLang="en-US" sz="2400" dirty="0"/>
              <a:t>关系运算符</a:t>
            </a:r>
            <a:endParaRPr lang="en-US" altLang="zh-CN" sz="2400" dirty="0"/>
          </a:p>
          <a:p>
            <a:r>
              <a:rPr lang="zh-CN" altLang="en-US" sz="2400" dirty="0"/>
              <a:t>位运算符 </a:t>
            </a:r>
            <a:r>
              <a:rPr lang="en-US" altLang="zh-CN" sz="2400" dirty="0"/>
              <a:t>&amp; ^ | </a:t>
            </a:r>
          </a:p>
          <a:p>
            <a:r>
              <a:rPr lang="zh-CN" altLang="en-US" sz="2400" dirty="0"/>
              <a:t>逻辑运算符 </a:t>
            </a:r>
            <a:r>
              <a:rPr lang="en-US" altLang="zh-CN" sz="2400" dirty="0"/>
              <a:t>&amp;&amp; ||</a:t>
            </a:r>
          </a:p>
          <a:p>
            <a:r>
              <a:rPr lang="zh-CN" altLang="en-US" sz="2400" dirty="0"/>
              <a:t>条件运算符</a:t>
            </a:r>
            <a:endParaRPr lang="en-US" altLang="zh-CN" sz="2400" dirty="0"/>
          </a:p>
          <a:p>
            <a:r>
              <a:rPr lang="zh-CN" altLang="en-US" sz="2400" dirty="0"/>
              <a:t>赋值运算符</a:t>
            </a:r>
            <a:endParaRPr lang="en-US" altLang="zh-CN" sz="2400" dirty="0"/>
          </a:p>
          <a:p>
            <a:r>
              <a:rPr lang="zh-CN" altLang="en-US" sz="2400" dirty="0"/>
              <a:t>逗号运算符</a:t>
            </a:r>
            <a:endParaRPr lang="en-US" altLang="zh-CN" sz="2400" dirty="0"/>
          </a:p>
          <a:p>
            <a:r>
              <a:rPr lang="en-US" altLang="zh-CN" sz="2400" dirty="0" err="1"/>
              <a:t>sizeof</a:t>
            </a:r>
            <a:r>
              <a:rPr lang="en-US" altLang="zh-CN" sz="2400" dirty="0"/>
              <a:t>()</a:t>
            </a:r>
            <a:endParaRPr lang="zh-CN" altLang="en-US" sz="2400" dirty="0"/>
          </a:p>
        </p:txBody>
      </p:sp>
      <p:sp>
        <p:nvSpPr>
          <p:cNvPr id="3" name="标题 2">
            <a:extLst>
              <a:ext uri="{FF2B5EF4-FFF2-40B4-BE49-F238E27FC236}">
                <a16:creationId xmlns:a16="http://schemas.microsoft.com/office/drawing/2014/main" id="{6477981E-C7ED-4E15-8E4A-ED3216B7B021}"/>
              </a:ext>
            </a:extLst>
          </p:cNvPr>
          <p:cNvSpPr>
            <a:spLocks noGrp="1"/>
          </p:cNvSpPr>
          <p:nvPr>
            <p:ph type="title"/>
          </p:nvPr>
        </p:nvSpPr>
        <p:spPr/>
        <p:txBody>
          <a:bodyPr/>
          <a:lstStyle/>
          <a:p>
            <a:r>
              <a:rPr lang="zh-CN" altLang="en-US" dirty="0"/>
              <a:t>本章小结</a:t>
            </a:r>
          </a:p>
        </p:txBody>
      </p:sp>
    </p:spTree>
    <p:extLst>
      <p:ext uri="{BB962C8B-B14F-4D97-AF65-F5344CB8AC3E}">
        <p14:creationId xmlns:p14="http://schemas.microsoft.com/office/powerpoint/2010/main" val="15242900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09312C0-31E6-404C-88BD-F369087FE8C1}"/>
              </a:ext>
            </a:extLst>
          </p:cNvPr>
          <p:cNvSpPr>
            <a:spLocks noGrp="1"/>
          </p:cNvSpPr>
          <p:nvPr>
            <p:ph type="sldNum" sz="quarter" idx="4294967295"/>
          </p:nvPr>
        </p:nvSpPr>
        <p:spPr/>
        <p:txBody>
          <a:bodyPr/>
          <a:lstStyle/>
          <a:p>
            <a:pPr>
              <a:defRPr/>
            </a:pPr>
            <a:fld id="{AE0236F8-D03A-44C4-BBAF-EC129E3188FA}" type="slidenum">
              <a:rPr lang="ko-KR" altLang="en-US" smtClean="0"/>
              <a:pPr>
                <a:defRPr/>
              </a:pPr>
              <a:t>115</a:t>
            </a:fld>
            <a:endParaRPr lang="en-US" altLang="ko-KR"/>
          </a:p>
        </p:txBody>
      </p:sp>
      <p:sp>
        <p:nvSpPr>
          <p:cNvPr id="5" name="文本框 4">
            <a:extLst>
              <a:ext uri="{FF2B5EF4-FFF2-40B4-BE49-F238E27FC236}">
                <a16:creationId xmlns:a16="http://schemas.microsoft.com/office/drawing/2014/main" id="{E1A1F946-48F8-4B27-A4D1-8E56AC135D2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你在本周课程中的收获以及对课程的建议是？</a:t>
            </a:r>
          </a:p>
        </p:txBody>
      </p:sp>
      <p:sp>
        <p:nvSpPr>
          <p:cNvPr id="6" name="矩形: 圆角 5">
            <a:extLst>
              <a:ext uri="{FF2B5EF4-FFF2-40B4-BE49-F238E27FC236}">
                <a16:creationId xmlns:a16="http://schemas.microsoft.com/office/drawing/2014/main" id="{CD7895DE-FBCA-4352-A661-0566AF1B2587}"/>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a:extLst>
              <a:ext uri="{FF2B5EF4-FFF2-40B4-BE49-F238E27FC236}">
                <a16:creationId xmlns:a16="http://schemas.microsoft.com/office/drawing/2014/main" id="{0C93CC75-629E-48CD-80BE-252343167B57}"/>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a:extLst>
              <a:ext uri="{FF2B5EF4-FFF2-40B4-BE49-F238E27FC236}">
                <a16:creationId xmlns:a16="http://schemas.microsoft.com/office/drawing/2014/main" id="{0AB41A44-B74F-4AEC-B7A2-8155231BBD3F}"/>
              </a:ext>
            </a:extLst>
          </p:cNvPr>
          <p:cNvGrpSpPr/>
          <p:nvPr>
            <p:custDataLst>
              <p:tags r:id="rId5"/>
            </p:custDataLst>
          </p:nvPr>
        </p:nvGrpSpPr>
        <p:grpSpPr>
          <a:xfrm>
            <a:off x="0" y="0"/>
            <a:ext cx="9144000" cy="635000"/>
            <a:chOff x="0" y="0"/>
            <a:chExt cx="9144000" cy="635000"/>
          </a:xfrm>
        </p:grpSpPr>
        <p:sp>
          <p:nvSpPr>
            <p:cNvPr id="7" name="TitleBackground">
              <a:extLst>
                <a:ext uri="{FF2B5EF4-FFF2-40B4-BE49-F238E27FC236}">
                  <a16:creationId xmlns:a16="http://schemas.microsoft.com/office/drawing/2014/main" id="{22BAEE56-D504-42FE-B121-326EAA747FF4}"/>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a:extLst>
                <a:ext uri="{FF2B5EF4-FFF2-40B4-BE49-F238E27FC236}">
                  <a16:creationId xmlns:a16="http://schemas.microsoft.com/office/drawing/2014/main" id="{3F4275BF-919E-424B-818E-C9FAA2498910}"/>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a:extLst>
                <a:ext uri="{FF2B5EF4-FFF2-40B4-BE49-F238E27FC236}">
                  <a16:creationId xmlns:a16="http://schemas.microsoft.com/office/drawing/2014/main" id="{190AEC28-7492-4DE9-8005-11DCADD5B743}"/>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 name="TipText">
              <a:extLst>
                <a:ext uri="{FF2B5EF4-FFF2-40B4-BE49-F238E27FC236}">
                  <a16:creationId xmlns:a16="http://schemas.microsoft.com/office/drawing/2014/main" id="{52161880-EBBC-4FE3-BAEB-276ABD71AEDF}"/>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F35C4932-CEAA-4EF9-BFB7-13AF7D39AE88}"/>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136730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上机练习</a:t>
            </a:r>
            <a:endParaRPr lang="zh-CN" altLang="en-US" dirty="0"/>
          </a:p>
        </p:txBody>
      </p:sp>
      <p:sp>
        <p:nvSpPr>
          <p:cNvPr id="3" name="内容占位符 2"/>
          <p:cNvSpPr>
            <a:spLocks noGrp="1"/>
          </p:cNvSpPr>
          <p:nvPr>
            <p:ph idx="1"/>
          </p:nvPr>
        </p:nvSpPr>
        <p:spPr/>
        <p:txBody>
          <a:bodyPr/>
          <a:lstStyle/>
          <a:p>
            <a:r>
              <a:rPr lang="zh-CN" altLang="en-US" dirty="0"/>
              <a:t>阅读代码，完成如下程序设计</a:t>
            </a:r>
            <a:endParaRPr lang="en-US" altLang="zh-CN" dirty="0"/>
          </a:p>
          <a:p>
            <a:pPr lvl="1"/>
            <a:r>
              <a:rPr lang="zh-CN" altLang="en-US" dirty="0"/>
              <a:t>实验指导</a:t>
            </a:r>
            <a:r>
              <a:rPr lang="en-US" altLang="zh-CN" dirty="0"/>
              <a:t>P11</a:t>
            </a:r>
            <a:r>
              <a:rPr lang="zh-CN" altLang="en-US" dirty="0"/>
              <a:t>，示范题一</a:t>
            </a:r>
            <a:endParaRPr lang="en-US" altLang="zh-CN" dirty="0"/>
          </a:p>
          <a:p>
            <a:pPr lvl="1"/>
            <a:r>
              <a:rPr lang="zh-CN" altLang="en-US" dirty="0"/>
              <a:t>实验指导</a:t>
            </a:r>
            <a:r>
              <a:rPr lang="en-US" altLang="zh-CN" dirty="0"/>
              <a:t>P13</a:t>
            </a:r>
            <a:r>
              <a:rPr lang="zh-CN" altLang="en-US" dirty="0"/>
              <a:t>，示范题二</a:t>
            </a:r>
            <a:endParaRPr lang="en-US" altLang="zh-CN" dirty="0"/>
          </a:p>
          <a:p>
            <a:pPr lvl="2"/>
            <a:r>
              <a:rPr lang="zh-CN" altLang="en-US" dirty="0"/>
              <a:t>了解</a:t>
            </a:r>
            <a:r>
              <a:rPr lang="en-US" altLang="zh-CN" dirty="0"/>
              <a:t>math</a:t>
            </a:r>
            <a:r>
              <a:rPr lang="zh-CN" altLang="en-US" dirty="0"/>
              <a:t>头文件以及数学函数</a:t>
            </a:r>
            <a:endParaRPr lang="en-US" altLang="zh-CN" dirty="0"/>
          </a:p>
          <a:p>
            <a:pPr lvl="1"/>
            <a:r>
              <a:rPr lang="zh-CN" altLang="en-US" dirty="0"/>
              <a:t>实验指导</a:t>
            </a:r>
            <a:r>
              <a:rPr lang="en-US" altLang="zh-CN" dirty="0"/>
              <a:t>P18</a:t>
            </a:r>
            <a:r>
              <a:rPr lang="zh-CN" altLang="en-US" dirty="0"/>
              <a:t>，自立</a:t>
            </a:r>
            <a:r>
              <a:rPr lang="zh-CN" altLang="en-US"/>
              <a:t>题三</a:t>
            </a:r>
            <a:endParaRPr lang="en-US" altLang="zh-CN"/>
          </a:p>
          <a:p>
            <a:r>
              <a:rPr lang="zh-CN" altLang="en-US"/>
              <a:t>思考：如何完善一个计算器程序</a:t>
            </a:r>
            <a:endParaRPr lang="en-US" altLang="zh-CN"/>
          </a:p>
          <a:p>
            <a:pPr lvl="1"/>
            <a:r>
              <a:rPr lang="zh-CN" altLang="en-US"/>
              <a:t>选择运算符</a:t>
            </a:r>
            <a:endParaRPr lang="en-US" altLang="zh-CN"/>
          </a:p>
          <a:p>
            <a:pPr lvl="1"/>
            <a:r>
              <a:rPr lang="zh-CN" altLang="en-US"/>
              <a:t>除数为</a:t>
            </a:r>
            <a:r>
              <a:rPr lang="en-US" altLang="zh-CN"/>
              <a:t>0</a:t>
            </a:r>
          </a:p>
          <a:p>
            <a:pPr lvl="1"/>
            <a:r>
              <a:rPr lang="zh-CN" altLang="en-US"/>
              <a:t>反复使用</a:t>
            </a:r>
            <a:endParaRPr lang="en-US" altLang="zh-CN" dirty="0"/>
          </a:p>
          <a:p>
            <a:pPr lvl="1"/>
            <a:endParaRPr lang="en-US" altLang="zh-CN" dirty="0"/>
          </a:p>
        </p:txBody>
      </p:sp>
    </p:spTree>
    <p:extLst>
      <p:ext uri="{BB962C8B-B14F-4D97-AF65-F5344CB8AC3E}">
        <p14:creationId xmlns:p14="http://schemas.microsoft.com/office/powerpoint/2010/main" val="1820389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 name="文本框 4"/>
          <p:cNvSpPr txBox="1"/>
          <p:nvPr>
            <p:custDataLst>
              <p:tags r:id="rId3"/>
            </p:custDataLst>
          </p:nvPr>
        </p:nvSpPr>
        <p:spPr>
          <a:xfrm>
            <a:off x="827584" y="2181157"/>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以下代码段的输出结果是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a:t>
            </a:r>
            <a:r>
              <a:rPr lang="en-US" altLang="zh-CN" dirty="0" err="1"/>
              <a:t>iostream</a:t>
            </a:r>
            <a:r>
              <a:rPr lang="en-US" altLang="zh-CN" dirty="0"/>
              <a:t>&gt;</a:t>
            </a:r>
            <a:endParaRPr lang="zh-CN" altLang="en-US" dirty="0"/>
          </a:p>
          <a:p>
            <a:r>
              <a:rPr lang="en-US" altLang="zh-CN" dirty="0"/>
              <a:t>#include&lt;</a:t>
            </a:r>
            <a:r>
              <a:rPr lang="en-US" altLang="zh-CN" dirty="0" err="1"/>
              <a:t>iomanip</a:t>
            </a:r>
            <a:r>
              <a:rPr lang="en-US" altLang="zh-CN" dirty="0"/>
              <a:t>&gt;</a:t>
            </a:r>
            <a:endParaRPr lang="zh-CN" altLang="en-US" dirty="0"/>
          </a:p>
          <a:p>
            <a:endParaRPr lang="zh-CN" altLang="en-US" dirty="0"/>
          </a:p>
          <a:p>
            <a:r>
              <a:rPr lang="en-US" altLang="zh-CN" dirty="0"/>
              <a:t>using</a:t>
            </a:r>
            <a:r>
              <a:rPr lang="zh-CN" altLang="en-US" dirty="0"/>
              <a:t> </a:t>
            </a:r>
            <a:r>
              <a:rPr lang="en-US" altLang="zh-CN" dirty="0"/>
              <a:t>namespace</a:t>
            </a:r>
            <a:r>
              <a:rPr lang="zh-CN" altLang="en-US" dirty="0"/>
              <a:t> </a:t>
            </a:r>
            <a:r>
              <a:rPr lang="en-US" altLang="zh-CN" dirty="0" err="1"/>
              <a:t>std</a:t>
            </a:r>
            <a:r>
              <a:rPr lang="en-US" altLang="zh-CN" dirty="0"/>
              <a:t>;</a:t>
            </a:r>
            <a:endParaRPr lang="zh-CN" altLang="en-US" dirty="0"/>
          </a:p>
          <a:p>
            <a:r>
              <a:rPr lang="en-US" altLang="zh-CN" dirty="0" err="1"/>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fr-FR" altLang="zh-CN" dirty="0"/>
              <a:t>cout&lt;&lt;(0101&amp;101&gt;&gt;3|101&lt;&lt;3^~0x10)&lt;&lt;endl;</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圆角矩形 5"/>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9" name="文本框 18"/>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0" name="文本框 19"/>
          <p:cNvSpPr txBox="1"/>
          <p:nvPr>
            <p:custDataLst>
              <p:tags r:id="rId7"/>
            </p:custDataLst>
          </p:nvPr>
        </p:nvSpPr>
        <p:spPr>
          <a:xfrm>
            <a:off x="9728200" y="635000"/>
            <a:ext cx="3332480" cy="5355312"/>
          </a:xfrm>
          <a:prstGeom prst="rect">
            <a:avLst/>
          </a:prstGeom>
          <a:noFill/>
        </p:spPr>
        <p:txBody>
          <a:bodyPr vert="horz" rtlCol="0" anchor="t" anchorCtr="0">
            <a:spAutoFit/>
          </a:bodyPr>
          <a:lstStyle/>
          <a:p>
            <a:pPr lvl="0"/>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优先级按位取反</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最高，先将</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0x10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（十六进制）按位取反，得到结果</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11111111 11111111 11111111 11101111</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，其次优先级按位左移和按位右移运算符优先级相同，计算</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101&gt;&gt;3</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得到 </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10100000 00000000 00000000 00001100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，以及</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101&lt;&lt;3</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得到 </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00000000 00000000 00000011 00101000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，接下来计算</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0101</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（八进制）按位与（</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101&gt;&gt;3</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）的结果，得到结果为</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按位或一个数所得结果为原值。因此最终答案为</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(101&lt;&lt;3)</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按位异或</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(~0x10)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的结果，其结果为</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11111111 11111111 11111100 11000111</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，为负数，求补得到绝对值。</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8"/>
            </p:custDataLst>
          </p:nvPr>
        </p:nvGrpSpPr>
        <p:grpSpPr>
          <a:xfrm>
            <a:off x="9537700" y="0"/>
            <a:ext cx="3815080" cy="647700"/>
            <a:chOff x="9537700" y="0"/>
            <a:chExt cx="3815080" cy="647700"/>
          </a:xfrm>
        </p:grpSpPr>
        <p:sp>
          <p:nvSpPr>
            <p:cNvPr id="15"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2B8DF08D-24FC-482B-9914-FA4A199B8791}"/>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1DB73DD8-0ADD-4308-8C8B-83DA12AD41F5}"/>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a:extLst>
              <a:ext uri="{FF2B5EF4-FFF2-40B4-BE49-F238E27FC236}">
                <a16:creationId xmlns:a16="http://schemas.microsoft.com/office/drawing/2014/main" id="{C576D47E-0174-4E42-A805-E0277C3AB378}"/>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1" name="组合 10"/>
          <p:cNvGrpSpPr/>
          <p:nvPr>
            <p:custDataLst>
              <p:tags r:id="rId12"/>
            </p:custDataLst>
          </p:nvPr>
        </p:nvGrpSpPr>
        <p:grpSpPr>
          <a:xfrm>
            <a:off x="0" y="0"/>
            <a:ext cx="9144000" cy="635000"/>
            <a:chOff x="0" y="0"/>
            <a:chExt cx="9144000" cy="635000"/>
          </a:xfrm>
        </p:grpSpPr>
        <p:sp>
          <p:nvSpPr>
            <p:cNvPr id="7"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231038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1340768"/>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m=5; float x=3.5;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m+x+4.5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的结果应占据</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个字节。</a:t>
            </a: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607254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99592" y="1484784"/>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假设有</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m=3;char c=‘a’;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则语句</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&lt;&lt;char(</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m+c</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输出内容为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6"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6256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576406"/>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6006"/>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参加运算的运算分量</a:t>
            </a:r>
            <a:endParaRPr lang="en-US" altLang="zh-CN" sz="2400" b="1" dirty="0">
              <a:solidFill>
                <a:schemeClr val="bg1"/>
              </a:solidFill>
              <a:latin typeface="黑体" pitchFamily="49" charset="-122"/>
              <a:ea typeface="黑体" pitchFamily="49" charset="-122"/>
            </a:endParaRPr>
          </a:p>
          <a:p>
            <a:pPr lvl="1"/>
            <a:r>
              <a:rPr lang="zh-CN" altLang="en-US" sz="2400" b="1" dirty="0">
                <a:solidFill>
                  <a:schemeClr val="bg1"/>
                </a:solidFill>
                <a:latin typeface="黑体" pitchFamily="49" charset="-122"/>
                <a:ea typeface="黑体" pitchFamily="49" charset="-122"/>
              </a:rPr>
              <a:t>数量和类型</a:t>
            </a:r>
            <a:endParaRPr lang="en-US" altLang="zh-CN" sz="2400" b="1" dirty="0">
              <a:solidFill>
                <a:schemeClr val="bg1"/>
              </a:solidFill>
              <a:latin typeface="黑体" pitchFamily="49" charset="-122"/>
              <a:ea typeface="黑体" pitchFamily="49" charset="-122"/>
            </a:endParaRPr>
          </a:p>
        </p:txBody>
      </p:sp>
      <p:sp>
        <p:nvSpPr>
          <p:cNvPr id="48133" name="AutoShape 5"/>
          <p:cNvSpPr>
            <a:spLocks noChangeArrowheads="1"/>
          </p:cNvSpPr>
          <p:nvPr/>
        </p:nvSpPr>
        <p:spPr bwMode="gray">
          <a:xfrm>
            <a:off x="838200" y="3329006"/>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运算结果的类型</a:t>
            </a:r>
            <a:endParaRPr lang="en-US" altLang="zh-CN" sz="2400" b="1" dirty="0">
              <a:solidFill>
                <a:schemeClr val="bg1"/>
              </a:solidFill>
              <a:latin typeface="黑体" pitchFamily="49" charset="-122"/>
              <a:ea typeface="黑体" pitchFamily="49" charset="-122"/>
            </a:endParaRPr>
          </a:p>
        </p:txBody>
      </p:sp>
      <p:sp>
        <p:nvSpPr>
          <p:cNvPr id="48134" name="AutoShape 6"/>
          <p:cNvSpPr>
            <a:spLocks noChangeArrowheads="1"/>
          </p:cNvSpPr>
          <p:nvPr/>
        </p:nvSpPr>
        <p:spPr bwMode="gray">
          <a:xfrm>
            <a:off x="838200" y="4472006"/>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运算的具体操作</a:t>
            </a:r>
            <a:endParaRPr lang="en-US" altLang="zh-CN" sz="2400" b="1" dirty="0">
              <a:solidFill>
                <a:schemeClr val="bg1"/>
              </a:solidFill>
              <a:latin typeface="黑体" pitchFamily="49" charset="-122"/>
              <a:ea typeface="黑体" pitchFamily="49" charset="-122"/>
            </a:endParaRPr>
          </a:p>
        </p:txBody>
      </p:sp>
      <p:sp>
        <p:nvSpPr>
          <p:cNvPr id="48135" name="AutoShape 7"/>
          <p:cNvSpPr>
            <a:spLocks noChangeArrowheads="1"/>
          </p:cNvSpPr>
          <p:nvPr/>
        </p:nvSpPr>
        <p:spPr bwMode="auto">
          <a:xfrm>
            <a:off x="6086476" y="3100406"/>
            <a:ext cx="2771804" cy="1295400"/>
          </a:xfrm>
          <a:prstGeom prst="roundRect">
            <a:avLst>
              <a:gd name="adj" fmla="val 9106"/>
            </a:avLst>
          </a:prstGeom>
          <a:noFill/>
          <a:ln w="25400">
            <a:noFill/>
            <a:round/>
            <a:headEnd/>
            <a:tailEnd/>
          </a:ln>
          <a:effectLst/>
        </p:spPr>
        <p:txBody>
          <a:bodyPr anchor="ctr"/>
          <a:lstStyle/>
          <a:p>
            <a:pPr algn="ctr"/>
            <a:r>
              <a:rPr lang="zh-CN" altLang="en-US" sz="3200" dirty="0">
                <a:latin typeface="+mn-ea"/>
                <a:ea typeface="+mn-ea"/>
              </a:rPr>
              <a:t>运算类型之间的区别</a:t>
            </a:r>
            <a:endParaRPr lang="en-US" altLang="zh-CN" sz="3200" dirty="0">
              <a:latin typeface="+mn-ea"/>
              <a:ea typeface="+mn-ea"/>
            </a:endParaRPr>
          </a:p>
        </p:txBody>
      </p:sp>
      <p:sp>
        <p:nvSpPr>
          <p:cNvPr id="10" name="标题 9"/>
          <p:cNvSpPr>
            <a:spLocks noGrp="1"/>
          </p:cNvSpPr>
          <p:nvPr>
            <p:ph type="title"/>
          </p:nvPr>
        </p:nvSpPr>
        <p:spPr/>
        <p:txBody>
          <a:bodyPr/>
          <a:lstStyle/>
          <a:p>
            <a:r>
              <a:rPr lang="zh-CN" altLang="en-US" dirty="0"/>
              <a:t>运算类型</a:t>
            </a:r>
          </a:p>
        </p:txBody>
      </p: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33015472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120</a:t>
            </a:fld>
            <a:endParaRPr lang="en-US" altLang="ko-KR"/>
          </a:p>
        </p:txBody>
      </p:sp>
      <p:sp>
        <p:nvSpPr>
          <p:cNvPr id="4" name="文本框 3"/>
          <p:cNvSpPr txBox="1"/>
          <p:nvPr>
            <p:custDataLst>
              <p:tags r:id="rId3"/>
            </p:custDataLst>
          </p:nvPr>
        </p:nvSpPr>
        <p:spPr>
          <a:xfrm>
            <a:off x="914400" y="1006662"/>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下列变量名中合法的是</a:t>
            </a:r>
          </a:p>
        </p:txBody>
      </p:sp>
      <p:sp>
        <p:nvSpPr>
          <p:cNvPr id="5" name="文本框 4"/>
          <p:cNvSpPr txBox="1"/>
          <p:nvPr>
            <p:custDataLst>
              <p:tags r:id="rId4"/>
            </p:custDataLst>
          </p:nvPr>
        </p:nvSpPr>
        <p:spPr>
          <a:xfrm>
            <a:off x="1828800" y="27860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B.C.Tom</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3a6b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_6a7b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7"/>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11"/>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5" name="文本框 24"/>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p:cNvSpPr txBox="1"/>
          <p:nvPr>
            <p:custDataLst>
              <p:tags r:id="rId14"/>
            </p:custDataLst>
          </p:nvPr>
        </p:nvSpPr>
        <p:spPr>
          <a:xfrm>
            <a:off x="9779000" y="1270000"/>
            <a:ext cx="3332480" cy="1015663"/>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变量名命名规则：只能由数字、字母、下划线组成，且不能由数字开头</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 name="文本框 26"/>
          <p:cNvSpPr txBox="1"/>
          <p:nvPr/>
        </p:nvSpPr>
        <p:spPr>
          <a:xfrm>
            <a:off x="3537744" y="1111702"/>
            <a:ext cx="2304256" cy="461665"/>
          </a:xfrm>
          <a:prstGeom prst="rect">
            <a:avLst/>
          </a:prstGeom>
          <a:noFill/>
        </p:spPr>
        <p:txBody>
          <a:bodyPr wrap="square" rtlCol="0">
            <a:spAutoFit/>
          </a:bodyPr>
          <a:lstStyle/>
          <a:p>
            <a:r>
              <a:rPr lang="zh-CN" altLang="en-US" sz="2400" dirty="0"/>
              <a:t>不定项选择</a:t>
            </a:r>
          </a:p>
        </p:txBody>
      </p:sp>
      <p:grpSp>
        <p:nvGrpSpPr>
          <p:cNvPr id="24" name="组合 23"/>
          <p:cNvGrpSpPr/>
          <p:nvPr>
            <p:custDataLst>
              <p:tags r:id="rId15"/>
            </p:custDataLst>
          </p:nvPr>
        </p:nvGrpSpPr>
        <p:grpSpPr>
          <a:xfrm>
            <a:off x="9537700" y="0"/>
            <a:ext cx="3815080" cy="647700"/>
            <a:chOff x="9537700" y="0"/>
            <a:chExt cx="3815080" cy="647700"/>
          </a:xfrm>
        </p:grpSpPr>
        <p:sp>
          <p:nvSpPr>
            <p:cNvPr id="21" name="RemarkBack"/>
            <p:cNvSpPr/>
            <p:nvPr>
              <p:custDataLst>
                <p:tags r:id="rId2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Block"/>
            <p:cNvSpPr/>
            <p:nvPr>
              <p:custDataLst>
                <p:tags r:id="rId2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9" name="RemarkBack">
            <a:extLst>
              <a:ext uri="{FF2B5EF4-FFF2-40B4-BE49-F238E27FC236}">
                <a16:creationId xmlns:a16="http://schemas.microsoft.com/office/drawing/2014/main" id="{FEFC65C1-FAE5-4724-8DC8-924C9A28E364}"/>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Block">
            <a:extLst>
              <a:ext uri="{FF2B5EF4-FFF2-40B4-BE49-F238E27FC236}">
                <a16:creationId xmlns:a16="http://schemas.microsoft.com/office/drawing/2014/main" id="{4592DB9A-32E7-426B-A59A-FF4710C8531E}"/>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markTitleText">
            <a:extLst>
              <a:ext uri="{FF2B5EF4-FFF2-40B4-BE49-F238E27FC236}">
                <a16:creationId xmlns:a16="http://schemas.microsoft.com/office/drawing/2014/main" id="{58B2BE58-C2D6-4D48-BF84-1C61A4C7671B}"/>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8" name="组合 17"/>
          <p:cNvGrpSpPr/>
          <p:nvPr>
            <p:custDataLst>
              <p:tags r:id="rId19"/>
            </p:custDataLst>
          </p:nvPr>
        </p:nvGrpSpPr>
        <p:grpSpPr>
          <a:xfrm>
            <a:off x="0" y="0"/>
            <a:ext cx="9144000" cy="635000"/>
            <a:chOff x="0" y="0"/>
            <a:chExt cx="9144000" cy="635000"/>
          </a:xfrm>
        </p:grpSpPr>
        <p:sp>
          <p:nvSpPr>
            <p:cNvPr id="14" name="TitleBackground"/>
            <p:cNvSpPr/>
            <p:nvPr>
              <p:custDataLst>
                <p:tags r:id="rId21"/>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2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245929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121</a:t>
            </a:fld>
            <a:endParaRPr lang="en-US" altLang="ko-KR"/>
          </a:p>
        </p:txBody>
      </p:sp>
      <p:sp>
        <p:nvSpPr>
          <p:cNvPr id="4" name="文本框 3"/>
          <p:cNvSpPr txBox="1"/>
          <p:nvPr>
            <p:custDataLst>
              <p:tags r:id="rId3"/>
            </p:custDataLst>
          </p:nvPr>
        </p:nvSpPr>
        <p:spPr>
          <a:xfrm>
            <a:off x="990600" y="1169127"/>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下列变量定义中合法的是</a:t>
            </a:r>
          </a:p>
        </p:txBody>
      </p:sp>
      <p:sp>
        <p:nvSpPr>
          <p:cNvPr id="5" name="文本框 4"/>
          <p:cNvSpPr txBox="1"/>
          <p:nvPr>
            <p:custDataLst>
              <p:tags r:id="rId4"/>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short _a=1-.1e-1;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double b=1+5e2.5;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long do=0xfdaL;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7"/>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float 2_and=1-e-3;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11"/>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5" name="文本框 24"/>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p:cNvSpPr txBox="1"/>
          <p:nvPr>
            <p:custDataLst>
              <p:tags r:id="rId14"/>
            </p:custDataLst>
          </p:nvPr>
        </p:nvSpPr>
        <p:spPr>
          <a:xfrm>
            <a:off x="9779000" y="1270000"/>
            <a:ext cx="3332480" cy="1631216"/>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选项中</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e2.5</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错误，指数要求整数。</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选项中变量名不能使用系统关键字</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命名。</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选项变量名不能以数字开头。</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 name="文本框 26"/>
          <p:cNvSpPr txBox="1"/>
          <p:nvPr/>
        </p:nvSpPr>
        <p:spPr>
          <a:xfrm>
            <a:off x="3537744" y="1111702"/>
            <a:ext cx="2304256" cy="461665"/>
          </a:xfrm>
          <a:prstGeom prst="rect">
            <a:avLst/>
          </a:prstGeom>
          <a:noFill/>
        </p:spPr>
        <p:txBody>
          <a:bodyPr wrap="square" rtlCol="0">
            <a:spAutoFit/>
          </a:bodyPr>
          <a:lstStyle/>
          <a:p>
            <a:r>
              <a:rPr lang="zh-CN" altLang="en-US" sz="2400" dirty="0"/>
              <a:t>不定项选择</a:t>
            </a:r>
          </a:p>
        </p:txBody>
      </p:sp>
      <p:grpSp>
        <p:nvGrpSpPr>
          <p:cNvPr id="24" name="组合 23"/>
          <p:cNvGrpSpPr/>
          <p:nvPr>
            <p:custDataLst>
              <p:tags r:id="rId15"/>
            </p:custDataLst>
          </p:nvPr>
        </p:nvGrpSpPr>
        <p:grpSpPr>
          <a:xfrm>
            <a:off x="9537700" y="0"/>
            <a:ext cx="3815080" cy="647700"/>
            <a:chOff x="9537700" y="0"/>
            <a:chExt cx="3815080" cy="647700"/>
          </a:xfrm>
        </p:grpSpPr>
        <p:sp>
          <p:nvSpPr>
            <p:cNvPr id="21" name="RemarkBack"/>
            <p:cNvSpPr/>
            <p:nvPr>
              <p:custDataLst>
                <p:tags r:id="rId2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Block"/>
            <p:cNvSpPr/>
            <p:nvPr>
              <p:custDataLst>
                <p:tags r:id="rId2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9" name="RemarkBack">
            <a:extLst>
              <a:ext uri="{FF2B5EF4-FFF2-40B4-BE49-F238E27FC236}">
                <a16:creationId xmlns:a16="http://schemas.microsoft.com/office/drawing/2014/main" id="{9A970B98-DA6B-4FDF-8528-D87840DC0214}"/>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Block">
            <a:extLst>
              <a:ext uri="{FF2B5EF4-FFF2-40B4-BE49-F238E27FC236}">
                <a16:creationId xmlns:a16="http://schemas.microsoft.com/office/drawing/2014/main" id="{5CBAB4AD-56F2-4C90-AFC7-1E493909CDFF}"/>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markTitleText">
            <a:extLst>
              <a:ext uri="{FF2B5EF4-FFF2-40B4-BE49-F238E27FC236}">
                <a16:creationId xmlns:a16="http://schemas.microsoft.com/office/drawing/2014/main" id="{02A390CA-6D24-4EB0-BB78-3A7DBDB824E2}"/>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8" name="组合 17"/>
          <p:cNvGrpSpPr/>
          <p:nvPr>
            <p:custDataLst>
              <p:tags r:id="rId19"/>
            </p:custDataLst>
          </p:nvPr>
        </p:nvGrpSpPr>
        <p:grpSpPr>
          <a:xfrm>
            <a:off x="0" y="0"/>
            <a:ext cx="9144000" cy="635000"/>
            <a:chOff x="0" y="0"/>
            <a:chExt cx="9144000" cy="635000"/>
          </a:xfrm>
        </p:grpSpPr>
        <p:sp>
          <p:nvSpPr>
            <p:cNvPr id="14" name="TitleBackground"/>
            <p:cNvSpPr/>
            <p:nvPr>
              <p:custDataLst>
                <p:tags r:id="rId21"/>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2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985183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122</a:t>
            </a:fld>
            <a:endParaRPr lang="en-US" altLang="ko-KR"/>
          </a:p>
        </p:txBody>
      </p:sp>
      <p:sp>
        <p:nvSpPr>
          <p:cNvPr id="4" name="文本框 3"/>
          <p:cNvSpPr txBox="1"/>
          <p:nvPr>
            <p:custDataLst>
              <p:tags r:id="rId2"/>
            </p:custDataLst>
          </p:nvPr>
        </p:nvSpPr>
        <p:spPr>
          <a:xfrm>
            <a:off x="990600" y="1067594"/>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以下错误的字符串常量是</a:t>
            </a: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“12’12”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p:cNvSpPr txBox="1"/>
          <p:nvPr/>
        </p:nvSpPr>
        <p:spPr>
          <a:xfrm>
            <a:off x="3537744" y="1111702"/>
            <a:ext cx="2304256" cy="461665"/>
          </a:xfrm>
          <a:prstGeom prst="rect">
            <a:avLst/>
          </a:prstGeom>
          <a:noFill/>
        </p:spPr>
        <p:txBody>
          <a:bodyPr wrap="square" rtlCol="0">
            <a:spAutoFit/>
          </a:bodyPr>
          <a:lstStyle/>
          <a:p>
            <a:r>
              <a:rPr lang="zh-CN" altLang="en-US" sz="2400" dirty="0"/>
              <a:t>不定项选择</a:t>
            </a:r>
          </a:p>
        </p:txBody>
      </p:sp>
      <p:grpSp>
        <p:nvGrpSpPr>
          <p:cNvPr id="18" name="组合 17"/>
          <p:cNvGrpSpPr/>
          <p:nvPr>
            <p:custDataLst>
              <p:tags r:id="rId12"/>
            </p:custDataLst>
          </p:nvPr>
        </p:nvGrpSpPr>
        <p:grpSpPr>
          <a:xfrm>
            <a:off x="0" y="0"/>
            <a:ext cx="9144000" cy="635000"/>
            <a:chOff x="0" y="0"/>
            <a:chExt cx="9144000" cy="635000"/>
          </a:xfrm>
        </p:grpSpPr>
        <p:sp>
          <p:nvSpPr>
            <p:cNvPr id="14"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66452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123</a:t>
            </a:fld>
            <a:endParaRPr lang="en-US" altLang="ko-KR"/>
          </a:p>
        </p:txBody>
      </p:sp>
      <p:sp>
        <p:nvSpPr>
          <p:cNvPr id="4" name="文本框 3"/>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x=1,y=1;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8" name="文本框 17"/>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p:cNvSpPr txBox="1"/>
          <p:nvPr>
            <p:custDataLst>
              <p:tags r:id="rId7"/>
            </p:custDataLst>
          </p:nvPr>
        </p:nvSpPr>
        <p:spPr>
          <a:xfrm>
            <a:off x="9779000" y="1270000"/>
            <a:ext cx="3332480" cy="1015663"/>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先计算</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值为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，再计算</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值为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的原值，结果为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8"/>
            </p:custDataLst>
          </p:nvPr>
        </p:nvGrpSpPr>
        <p:grpSpPr>
          <a:xfrm>
            <a:off x="9537700" y="0"/>
            <a:ext cx="3815080" cy="647700"/>
            <a:chOff x="9537700" y="0"/>
            <a:chExt cx="3815080" cy="647700"/>
          </a:xfrm>
        </p:grpSpPr>
        <p:sp>
          <p:nvSpPr>
            <p:cNvPr id="14"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2" name="RemarkBack">
            <a:extLst>
              <a:ext uri="{FF2B5EF4-FFF2-40B4-BE49-F238E27FC236}">
                <a16:creationId xmlns:a16="http://schemas.microsoft.com/office/drawing/2014/main" id="{22EBEB4C-E4D7-4F64-8BD1-1D7293A89248}"/>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071CD684-00E2-42E8-8E70-BD3E5D4E1546}"/>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6568F41B-196F-43A4-BB94-B1B8838C6334}"/>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p:cNvGrpSpPr/>
          <p:nvPr>
            <p:custDataLst>
              <p:tags r:id="rId12"/>
            </p:custDataLst>
          </p:nvPr>
        </p:nvGrpSpPr>
        <p:grpSpPr>
          <a:xfrm>
            <a:off x="0" y="0"/>
            <a:ext cx="9144000" cy="635000"/>
            <a:chOff x="0" y="0"/>
            <a:chExt cx="9144000" cy="635000"/>
          </a:xfrm>
        </p:grpSpPr>
        <p:sp>
          <p:nvSpPr>
            <p:cNvPr id="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122420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124</a:t>
            </a:fld>
            <a:endParaRPr lang="en-US" altLang="ko-KR"/>
          </a:p>
        </p:txBody>
      </p:sp>
      <p:sp>
        <p:nvSpPr>
          <p:cNvPr id="4" name="文本框 3"/>
          <p:cNvSpPr txBox="1"/>
          <p:nvPr>
            <p:custDataLst>
              <p:tags r:id="rId3"/>
            </p:custDataLst>
          </p:nvPr>
        </p:nvSpPr>
        <p:spPr>
          <a:xfrm>
            <a:off x="1025315" y="1163937"/>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若变量已正确定义并赋值，则下面合法的表达式是：</a:t>
            </a:r>
          </a:p>
        </p:txBody>
      </p:sp>
      <p:sp>
        <p:nvSpPr>
          <p:cNvPr id="5" name="文本框 4"/>
          <p:cNvSpPr txBox="1"/>
          <p:nvPr>
            <p:custDataLst>
              <p:tags r:id="rId4"/>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a=7+b+c,a++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5005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(12.5%2)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7"/>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a=a+1=</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11"/>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5" name="文本框 24"/>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p:cNvSpPr txBox="1"/>
          <p:nvPr>
            <p:custDataLst>
              <p:tags r:id="rId14"/>
            </p:custDataLst>
          </p:nvPr>
        </p:nvSpPr>
        <p:spPr>
          <a:xfrm>
            <a:off x="9779000" y="1270000"/>
            <a:ext cx="3332480" cy="1631216"/>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选项加了分号为表达式语句，</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选项</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操作数为整型，</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选项</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不能作为赋值运算左值。</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选项先计算</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a=7+b+c</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，再计算</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p:cNvGrpSpPr/>
          <p:nvPr>
            <p:custDataLst>
              <p:tags r:id="rId15"/>
            </p:custDataLst>
          </p:nvPr>
        </p:nvGrpSpPr>
        <p:grpSpPr>
          <a:xfrm>
            <a:off x="9537700" y="0"/>
            <a:ext cx="3815080" cy="647700"/>
            <a:chOff x="9537700" y="0"/>
            <a:chExt cx="3815080" cy="647700"/>
          </a:xfrm>
        </p:grpSpPr>
        <p:sp>
          <p:nvSpPr>
            <p:cNvPr id="21" name="RemarkBack"/>
            <p:cNvSpPr/>
            <p:nvPr>
              <p:custDataLst>
                <p:tags r:id="rId2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Block"/>
            <p:cNvSpPr/>
            <p:nvPr>
              <p:custDataLst>
                <p:tags r:id="rId2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9" name="RemarkBack">
            <a:extLst>
              <a:ext uri="{FF2B5EF4-FFF2-40B4-BE49-F238E27FC236}">
                <a16:creationId xmlns:a16="http://schemas.microsoft.com/office/drawing/2014/main" id="{1A6E4095-C059-4C9D-9240-6E5C3DD84A73}"/>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Block">
            <a:extLst>
              <a:ext uri="{FF2B5EF4-FFF2-40B4-BE49-F238E27FC236}">
                <a16:creationId xmlns:a16="http://schemas.microsoft.com/office/drawing/2014/main" id="{7DD70B50-622F-493C-9636-EFACEEEFF044}"/>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TitleText">
            <a:extLst>
              <a:ext uri="{FF2B5EF4-FFF2-40B4-BE49-F238E27FC236}">
                <a16:creationId xmlns:a16="http://schemas.microsoft.com/office/drawing/2014/main" id="{1767F9E9-D02A-4EFB-B987-2CB8194E6B58}"/>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8" name="组合 17"/>
          <p:cNvGrpSpPr/>
          <p:nvPr>
            <p:custDataLst>
              <p:tags r:id="rId19"/>
            </p:custDataLst>
          </p:nvPr>
        </p:nvGrpSpPr>
        <p:grpSpPr>
          <a:xfrm>
            <a:off x="0" y="0"/>
            <a:ext cx="9144000" cy="635000"/>
            <a:chOff x="0" y="0"/>
            <a:chExt cx="9144000" cy="635000"/>
          </a:xfrm>
        </p:grpSpPr>
        <p:sp>
          <p:nvSpPr>
            <p:cNvPr id="14" name="TitleBackground"/>
            <p:cNvSpPr/>
            <p:nvPr>
              <p:custDataLst>
                <p:tags r:id="rId21"/>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2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321161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125</a:t>
            </a:fld>
            <a:endParaRPr lang="en-US" altLang="ko-KR"/>
          </a:p>
        </p:txBody>
      </p:sp>
      <p:sp>
        <p:nvSpPr>
          <p:cNvPr id="4" name="文本框 3"/>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已有定义</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x=3,y=4,z=5;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)+z-1&amp;&amp;</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y+z</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8" name="文本框 17"/>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p:cNvSpPr txBox="1"/>
          <p:nvPr>
            <p:custDataLst>
              <p:tags r:id="rId7"/>
            </p:custDataLst>
          </p:nvPr>
        </p:nvSpPr>
        <p:spPr>
          <a:xfrm>
            <a:off x="9779000" y="1270000"/>
            <a:ext cx="3332480" cy="707886"/>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算数运算符优先级高于双目逻辑运算符，最后计算</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&amp;&amp;</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8"/>
            </p:custDataLst>
          </p:nvPr>
        </p:nvGrpSpPr>
        <p:grpSpPr>
          <a:xfrm>
            <a:off x="9537700" y="0"/>
            <a:ext cx="3815080" cy="647700"/>
            <a:chOff x="9537700" y="0"/>
            <a:chExt cx="3815080" cy="647700"/>
          </a:xfrm>
        </p:grpSpPr>
        <p:sp>
          <p:nvSpPr>
            <p:cNvPr id="14"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2" name="RemarkBack">
            <a:extLst>
              <a:ext uri="{FF2B5EF4-FFF2-40B4-BE49-F238E27FC236}">
                <a16:creationId xmlns:a16="http://schemas.microsoft.com/office/drawing/2014/main" id="{7B31E44D-B73F-4654-BEE5-D90AAD1DCA32}"/>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52E7528E-1A62-46A4-9522-2EC891A63C45}"/>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8A032687-9CD1-400B-8493-66BBA247DB6D}"/>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p:cNvGrpSpPr/>
          <p:nvPr>
            <p:custDataLst>
              <p:tags r:id="rId12"/>
            </p:custDataLst>
          </p:nvPr>
        </p:nvGrpSpPr>
        <p:grpSpPr>
          <a:xfrm>
            <a:off x="0" y="0"/>
            <a:ext cx="9144000" cy="635000"/>
            <a:chOff x="0" y="0"/>
            <a:chExt cx="9144000" cy="635000"/>
          </a:xfrm>
        </p:grpSpPr>
        <p:sp>
          <p:nvSpPr>
            <p:cNvPr id="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690835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126</a:t>
            </a:fld>
            <a:endParaRPr lang="en-US" altLang="ko-KR"/>
          </a:p>
        </p:txBody>
      </p:sp>
      <p:sp>
        <p:nvSpPr>
          <p:cNvPr id="4" name="文本框 3"/>
          <p:cNvSpPr txBox="1"/>
          <p:nvPr>
            <p:custDataLst>
              <p:tags r:id="rId3"/>
            </p:custDataLst>
          </p:nvPr>
        </p:nvSpPr>
        <p:spPr>
          <a:xfrm>
            <a:off x="990600" y="163576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w=1,x=2,y=3,z=4;,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w&gt;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x?w:y</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z?y:z</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8" name="文本框 17"/>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p:cNvSpPr txBox="1"/>
          <p:nvPr>
            <p:custDataLst>
              <p:tags r:id="rId7"/>
            </p:custDataLst>
          </p:nvPr>
        </p:nvSpPr>
        <p:spPr>
          <a:xfrm>
            <a:off x="9779000" y="1270000"/>
            <a:ext cx="3332480" cy="1015663"/>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w&gt;x</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结果为假，返回表达式</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y&lt;z?y:z,</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而</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y&lt;z</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结果为真，返回结果</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8"/>
            </p:custDataLst>
          </p:nvPr>
        </p:nvGrpSpPr>
        <p:grpSpPr>
          <a:xfrm>
            <a:off x="9537700" y="0"/>
            <a:ext cx="3815080" cy="647700"/>
            <a:chOff x="9537700" y="0"/>
            <a:chExt cx="3815080" cy="647700"/>
          </a:xfrm>
        </p:grpSpPr>
        <p:sp>
          <p:nvSpPr>
            <p:cNvPr id="14"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2" name="RemarkBack">
            <a:extLst>
              <a:ext uri="{FF2B5EF4-FFF2-40B4-BE49-F238E27FC236}">
                <a16:creationId xmlns:a16="http://schemas.microsoft.com/office/drawing/2014/main" id="{FFF22C7E-2C24-466A-8E9F-EB4282BD7033}"/>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8A8CB256-C3E7-494B-AC01-81A9CF00B6CC}"/>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F85849B3-8A47-4D02-873B-7256A1694AD2}"/>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p:cNvGrpSpPr/>
          <p:nvPr>
            <p:custDataLst>
              <p:tags r:id="rId12"/>
            </p:custDataLst>
          </p:nvPr>
        </p:nvGrpSpPr>
        <p:grpSpPr>
          <a:xfrm>
            <a:off x="0" y="0"/>
            <a:ext cx="9144000" cy="635000"/>
            <a:chOff x="0" y="0"/>
            <a:chExt cx="9144000" cy="635000"/>
          </a:xfrm>
        </p:grpSpPr>
        <p:sp>
          <p:nvSpPr>
            <p:cNvPr id="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762537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127</a:t>
            </a:fld>
            <a:endParaRPr lang="en-US" altLang="ko-KR"/>
          </a:p>
        </p:txBody>
      </p:sp>
      <p:sp>
        <p:nvSpPr>
          <p:cNvPr id="4" name="文本框 3"/>
          <p:cNvSpPr txBox="1"/>
          <p:nvPr>
            <p:custDataLst>
              <p:tags r:id="rId2"/>
            </p:custDataLst>
          </p:nvPr>
        </p:nvSpPr>
        <p:spPr>
          <a:xfrm>
            <a:off x="934245" y="1664015"/>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则使用逗号表达式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(x=4*5,x*5),x+25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830682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第三章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Tree>
    <p:extLst>
      <p:ext uri="{BB962C8B-B14F-4D97-AF65-F5344CB8AC3E}">
        <p14:creationId xmlns:p14="http://schemas.microsoft.com/office/powerpoint/2010/main" val="24066954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77581" y="27265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890284"/>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8027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856947"/>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854441"/>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848091"/>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2085966"/>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144703"/>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800466"/>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343516"/>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124066"/>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800466"/>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400666"/>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3038466"/>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3022591"/>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165466"/>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138478"/>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249603"/>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268653"/>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278178"/>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292466"/>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328978"/>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3780571" y="3738553"/>
            <a:ext cx="1620958" cy="523220"/>
          </a:xfrm>
          <a:prstGeom prst="rect">
            <a:avLst/>
          </a:prstGeom>
          <a:noFill/>
          <a:ln w="9525" algn="ctr">
            <a:noFill/>
            <a:miter lim="800000"/>
            <a:headEnd/>
            <a:tailEnd/>
          </a:ln>
          <a:effectLst/>
        </p:spPr>
        <p:txBody>
          <a:bodyPr wrap="none">
            <a:spAutoFit/>
          </a:bodyPr>
          <a:lstStyle/>
          <a:p>
            <a:pPr algn="ctr" eaLnBrk="0" hangingPunct="0"/>
            <a:r>
              <a:rPr lang="zh-CN" altLang="en-US" sz="2800" dirty="0">
                <a:solidFill>
                  <a:srgbClr val="000000"/>
                </a:solidFill>
                <a:latin typeface="黑体" pitchFamily="49" charset="-122"/>
                <a:ea typeface="黑体" pitchFamily="49" charset="-122"/>
              </a:rPr>
              <a:t>运算类型</a:t>
            </a:r>
            <a:endParaRPr lang="en-US" altLang="zh-CN" sz="2800" dirty="0">
              <a:solidFill>
                <a:srgbClr val="000000"/>
              </a:solidFill>
              <a:latin typeface="黑体" pitchFamily="49" charset="-122"/>
              <a:ea typeface="黑体" pitchFamily="49" charset="-122"/>
            </a:endParaRPr>
          </a:p>
        </p:txBody>
      </p:sp>
      <p:sp>
        <p:nvSpPr>
          <p:cNvPr id="51238" name="Text Box 38"/>
          <p:cNvSpPr txBox="1">
            <a:spLocks noChangeArrowheads="1"/>
          </p:cNvSpPr>
          <p:nvPr/>
        </p:nvSpPr>
        <p:spPr bwMode="auto">
          <a:xfrm>
            <a:off x="5715000" y="20716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算术运算</a:t>
            </a:r>
            <a:endParaRPr lang="en-US" altLang="zh-CN" sz="2800" b="1" dirty="0">
              <a:solidFill>
                <a:srgbClr val="0000FF"/>
              </a:solidFill>
              <a:ea typeface="宋体" pitchFamily="2" charset="-122"/>
            </a:endParaRPr>
          </a:p>
        </p:txBody>
      </p:sp>
      <p:sp>
        <p:nvSpPr>
          <p:cNvPr id="51239" name="Text Box 39"/>
          <p:cNvSpPr txBox="1">
            <a:spLocks noChangeArrowheads="1"/>
          </p:cNvSpPr>
          <p:nvPr/>
        </p:nvSpPr>
        <p:spPr bwMode="auto">
          <a:xfrm>
            <a:off x="1776293" y="20716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赋值运算</a:t>
            </a:r>
            <a:endParaRPr lang="en-US" altLang="zh-CN" sz="2800" b="1" dirty="0">
              <a:solidFill>
                <a:srgbClr val="0000FF"/>
              </a:solidFill>
              <a:ea typeface="宋体" pitchFamily="2" charset="-122"/>
            </a:endParaRPr>
          </a:p>
        </p:txBody>
      </p:sp>
      <p:sp>
        <p:nvSpPr>
          <p:cNvPr id="51240" name="Text Box 40"/>
          <p:cNvSpPr txBox="1">
            <a:spLocks noChangeArrowheads="1"/>
          </p:cNvSpPr>
          <p:nvPr/>
        </p:nvSpPr>
        <p:spPr bwMode="auto">
          <a:xfrm>
            <a:off x="6629400" y="38242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逻辑运算</a:t>
            </a:r>
            <a:endParaRPr lang="en-US" altLang="zh-CN" sz="2800" b="1" dirty="0">
              <a:solidFill>
                <a:srgbClr val="0000FF"/>
              </a:solidFill>
              <a:ea typeface="宋体" pitchFamily="2" charset="-122"/>
            </a:endParaRPr>
          </a:p>
        </p:txBody>
      </p:sp>
      <p:sp>
        <p:nvSpPr>
          <p:cNvPr id="51241" name="Text Box 41"/>
          <p:cNvSpPr txBox="1">
            <a:spLocks noChangeArrowheads="1"/>
          </p:cNvSpPr>
          <p:nvPr/>
        </p:nvSpPr>
        <p:spPr bwMode="auto">
          <a:xfrm>
            <a:off x="5715000" y="54244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其它运算</a:t>
            </a:r>
            <a:endParaRPr lang="en-US" altLang="zh-CN" sz="2800" b="1" dirty="0">
              <a:solidFill>
                <a:srgbClr val="0000FF"/>
              </a:solidFill>
              <a:ea typeface="宋体" pitchFamily="2" charset="-122"/>
            </a:endParaRPr>
          </a:p>
        </p:txBody>
      </p:sp>
      <p:sp>
        <p:nvSpPr>
          <p:cNvPr id="51242" name="Text Box 42"/>
          <p:cNvSpPr txBox="1">
            <a:spLocks noChangeArrowheads="1"/>
          </p:cNvSpPr>
          <p:nvPr/>
        </p:nvSpPr>
        <p:spPr bwMode="auto">
          <a:xfrm>
            <a:off x="861893" y="38242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关系运算</a:t>
            </a:r>
            <a:endParaRPr lang="en-US" altLang="zh-CN" sz="2800" b="1" dirty="0">
              <a:solidFill>
                <a:srgbClr val="0000FF"/>
              </a:solidFill>
              <a:ea typeface="宋体" pitchFamily="2" charset="-122"/>
            </a:endParaRPr>
          </a:p>
        </p:txBody>
      </p:sp>
      <p:sp>
        <p:nvSpPr>
          <p:cNvPr id="51243" name="Text Box 43"/>
          <p:cNvSpPr txBox="1">
            <a:spLocks noChangeArrowheads="1"/>
          </p:cNvSpPr>
          <p:nvPr/>
        </p:nvSpPr>
        <p:spPr bwMode="auto">
          <a:xfrm>
            <a:off x="2059166" y="5362566"/>
            <a:ext cx="1261884"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位运算</a:t>
            </a:r>
            <a:endParaRPr lang="en-US" altLang="zh-CN" sz="2800" b="1" dirty="0">
              <a:solidFill>
                <a:srgbClr val="0000FF"/>
              </a:solidFill>
              <a:ea typeface="宋体" pitchFamily="2" charset="-122"/>
            </a:endParaRPr>
          </a:p>
        </p:txBody>
      </p:sp>
      <p:sp>
        <p:nvSpPr>
          <p:cNvPr id="46" name="标题 45"/>
          <p:cNvSpPr>
            <a:spLocks noGrp="1"/>
          </p:cNvSpPr>
          <p:nvPr>
            <p:ph type="title"/>
          </p:nvPr>
        </p:nvSpPr>
        <p:spPr/>
        <p:txBody>
          <a:bodyPr/>
          <a:lstStyle/>
          <a:p>
            <a:r>
              <a:rPr lang="zh-CN" altLang="en-US" dirty="0"/>
              <a:t>根据运算的功能和含义</a:t>
            </a:r>
          </a:p>
        </p:txBody>
      </p:sp>
      <p:sp>
        <p:nvSpPr>
          <p:cNvPr id="45" name="矩形 4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352074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根据参加运算的运算分量的个数</a:t>
            </a:r>
          </a:p>
        </p:txBody>
      </p:sp>
      <p:sp>
        <p:nvSpPr>
          <p:cNvPr id="6"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7"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8"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9"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0"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1"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12"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3"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4"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5"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6"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17"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18" name="Group 15"/>
          <p:cNvGrpSpPr>
            <a:grpSpLocks/>
          </p:cNvGrpSpPr>
          <p:nvPr/>
        </p:nvGrpSpPr>
        <p:grpSpPr bwMode="auto">
          <a:xfrm>
            <a:off x="1017588" y="2540000"/>
            <a:ext cx="1636712" cy="1636713"/>
            <a:chOff x="4166" y="1706"/>
            <a:chExt cx="1252" cy="1252"/>
          </a:xfrm>
        </p:grpSpPr>
        <p:sp>
          <p:nvSpPr>
            <p:cNvPr id="19"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0"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1"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2"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23"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24"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25"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26"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27"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28" name="Group 25"/>
          <p:cNvGrpSpPr>
            <a:grpSpLocks/>
          </p:cNvGrpSpPr>
          <p:nvPr/>
        </p:nvGrpSpPr>
        <p:grpSpPr bwMode="auto">
          <a:xfrm>
            <a:off x="3754438" y="2540000"/>
            <a:ext cx="1636712" cy="1636713"/>
            <a:chOff x="4166" y="1706"/>
            <a:chExt cx="1252" cy="1252"/>
          </a:xfrm>
        </p:grpSpPr>
        <p:sp>
          <p:nvSpPr>
            <p:cNvPr id="29"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0"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1"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2"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33" name="Group 30"/>
          <p:cNvGrpSpPr>
            <a:grpSpLocks/>
          </p:cNvGrpSpPr>
          <p:nvPr/>
        </p:nvGrpSpPr>
        <p:grpSpPr bwMode="auto">
          <a:xfrm>
            <a:off x="6500813" y="2540000"/>
            <a:ext cx="1636712" cy="1636713"/>
            <a:chOff x="4166" y="1706"/>
            <a:chExt cx="1252" cy="1252"/>
          </a:xfrm>
        </p:grpSpPr>
        <p:sp>
          <p:nvSpPr>
            <p:cNvPr id="34"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5"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6"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7"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8"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单目运算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39"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双目运算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0"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多目运算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1" name="Text Box 38"/>
          <p:cNvSpPr txBox="1">
            <a:spLocks noChangeArrowheads="1"/>
          </p:cNvSpPr>
          <p:nvPr/>
        </p:nvSpPr>
        <p:spPr bwMode="gray">
          <a:xfrm>
            <a:off x="11312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一个运算</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2" name="Text Box 39"/>
          <p:cNvSpPr txBox="1">
            <a:spLocks noChangeArrowheads="1"/>
          </p:cNvSpPr>
          <p:nvPr/>
        </p:nvSpPr>
        <p:spPr bwMode="gray">
          <a:xfrm>
            <a:off x="38744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两个运算</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3" name="Text Box 40"/>
          <p:cNvSpPr txBox="1">
            <a:spLocks noChangeArrowheads="1"/>
          </p:cNvSpPr>
          <p:nvPr/>
        </p:nvSpPr>
        <p:spPr bwMode="gray">
          <a:xfrm>
            <a:off x="66176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三个以上</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运算分量</a:t>
            </a:r>
            <a:endParaRPr lang="en-US" altLang="zh-CN" sz="2400" dirty="0">
              <a:solidFill>
                <a:srgbClr val="000000"/>
              </a:solidFill>
              <a:latin typeface="黑体" pitchFamily="49" charset="-122"/>
              <a:ea typeface="黑体" pitchFamily="49" charset="-122"/>
            </a:endParaRPr>
          </a:p>
        </p:txBody>
      </p:sp>
      <p:sp>
        <p:nvSpPr>
          <p:cNvPr id="44" name="矩形 4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45" name="矩形 4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46" name="矩形 4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47" name="矩形 4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51" name="矩形 5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419060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1844824"/>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3" y="2788852"/>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2727900"/>
            <a:ext cx="885840" cy="885840"/>
          </a:xfrm>
          <a:prstGeom prst="rect">
            <a:avLst/>
          </a:prstGeom>
        </p:spPr>
      </p:pic>
      <p:sp>
        <p:nvSpPr>
          <p:cNvPr id="47"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sp>
        <p:nvSpPr>
          <p:cNvPr id="51" name="矩形 50">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2" name="矩形 5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53" name="矩形 5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4" name="矩形 5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5" name="矩形 5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59" name="矩形 5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75" name="矩形 7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76" name="矩形 7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15030444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赋值运算符（</a:t>
            </a:r>
            <a:r>
              <a:rPr lang="en-US" altLang="zh-CN" dirty="0"/>
              <a:t>assignment operator</a:t>
            </a:r>
            <a:r>
              <a:rPr lang="zh-CN" altLang="en-US" dirty="0"/>
              <a:t>）</a:t>
            </a:r>
            <a:endParaRPr lang="en-US" altLang="zh-CN" dirty="0"/>
          </a:p>
        </p:txBody>
      </p:sp>
      <p:sp>
        <p:nvSpPr>
          <p:cNvPr id="3" name="内容占位符 2"/>
          <p:cNvSpPr>
            <a:spLocks noGrp="1"/>
          </p:cNvSpPr>
          <p:nvPr>
            <p:ph idx="1"/>
          </p:nvPr>
        </p:nvSpPr>
        <p:spPr/>
        <p:txBody>
          <a:bodyPr/>
          <a:lstStyle/>
          <a:p>
            <a:r>
              <a:rPr lang="zh-CN" altLang="en-US" dirty="0"/>
              <a:t>一般赋值运算符：</a:t>
            </a:r>
            <a:r>
              <a:rPr lang="en-US" altLang="zh-CN" dirty="0"/>
              <a:t>=</a:t>
            </a:r>
          </a:p>
          <a:p>
            <a:endParaRPr lang="en-US" altLang="zh-CN" dirty="0"/>
          </a:p>
          <a:p>
            <a:r>
              <a:rPr lang="zh-CN" altLang="en-US" dirty="0"/>
              <a:t>复合赋值运算符（</a:t>
            </a:r>
            <a:r>
              <a:rPr lang="en-US" altLang="zh-CN" dirty="0"/>
              <a:t>Compound assignment operator</a:t>
            </a:r>
            <a:r>
              <a:rPr lang="zh-CN" altLang="en-US" dirty="0"/>
              <a:t>）</a:t>
            </a:r>
            <a:endParaRPr lang="en-US" altLang="zh-CN" dirty="0"/>
          </a:p>
          <a:p>
            <a:pPr lvl="1"/>
            <a:r>
              <a:rPr lang="zh-CN" altLang="en-US" dirty="0"/>
              <a:t>与算术运算符或位运算符进行复合</a:t>
            </a:r>
            <a:endParaRPr lang="en-US" altLang="zh-CN" dirty="0"/>
          </a:p>
          <a:p>
            <a:pPr lvl="1"/>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&gt;&gt;=</a:t>
            </a:r>
            <a:r>
              <a:rPr lang="zh-CN" altLang="en-US" dirty="0"/>
              <a:t>、</a:t>
            </a:r>
            <a:r>
              <a:rPr lang="en-US" altLang="zh-CN" dirty="0"/>
              <a:t>&lt;&lt;=</a:t>
            </a:r>
            <a:r>
              <a:rPr lang="zh-CN" altLang="en-US" dirty="0"/>
              <a:t>、</a:t>
            </a:r>
            <a:r>
              <a:rPr lang="en-US" altLang="zh-CN" dirty="0"/>
              <a:t>&amp;=</a:t>
            </a:r>
            <a:r>
              <a:rPr lang="zh-CN" altLang="en-US" dirty="0"/>
              <a:t>、</a:t>
            </a:r>
            <a:r>
              <a:rPr lang="en-US" altLang="zh-CN" dirty="0"/>
              <a:t>|=</a:t>
            </a:r>
            <a:r>
              <a:rPr lang="zh-CN" altLang="en-US" dirty="0"/>
              <a:t>、</a:t>
            </a:r>
            <a:r>
              <a:rPr lang="en-US" altLang="zh-CN" dirty="0"/>
              <a:t>^=</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819229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赋值表达式</a:t>
            </a:r>
            <a:endParaRPr lang="en-US" altLang="zh-CN" dirty="0"/>
          </a:p>
        </p:txBody>
      </p:sp>
      <p:sp>
        <p:nvSpPr>
          <p:cNvPr id="3" name="内容占位符 2"/>
          <p:cNvSpPr>
            <a:spLocks noGrp="1"/>
          </p:cNvSpPr>
          <p:nvPr>
            <p:ph idx="1"/>
          </p:nvPr>
        </p:nvSpPr>
        <p:spPr/>
        <p:txBody>
          <a:bodyPr/>
          <a:lstStyle/>
          <a:p>
            <a:r>
              <a:rPr lang="en-US" altLang="zh-CN" dirty="0"/>
              <a:t>&lt;</a:t>
            </a:r>
            <a:r>
              <a:rPr lang="zh-CN" altLang="en-US" dirty="0"/>
              <a:t>左运算分量</a:t>
            </a:r>
            <a:r>
              <a:rPr lang="en-US" altLang="zh-CN" dirty="0"/>
              <a:t>&gt; = &lt;</a:t>
            </a:r>
            <a:r>
              <a:rPr lang="zh-CN" altLang="en-US" dirty="0"/>
              <a:t>右运算分量</a:t>
            </a:r>
            <a:r>
              <a:rPr lang="en-US" altLang="zh-CN" dirty="0"/>
              <a:t>&gt;</a:t>
            </a:r>
          </a:p>
          <a:p>
            <a:pPr lvl="1"/>
            <a:r>
              <a:rPr lang="zh-CN" altLang="en-US" dirty="0"/>
              <a:t>左运算分量一般是与表达式值类型相同的变量</a:t>
            </a:r>
            <a:endParaRPr lang="en-US" altLang="zh-CN" dirty="0"/>
          </a:p>
          <a:p>
            <a:pPr lvl="1"/>
            <a:r>
              <a:rPr lang="zh-CN" altLang="en-US" dirty="0"/>
              <a:t>右运算分量是表达式</a:t>
            </a:r>
            <a:endParaRPr lang="en-US" altLang="zh-CN" dirty="0"/>
          </a:p>
          <a:p>
            <a:pPr lvl="1"/>
            <a:endParaRPr lang="en-US" altLang="zh-CN" dirty="0"/>
          </a:p>
          <a:p>
            <a:r>
              <a:rPr lang="en-US" altLang="zh-CN" dirty="0"/>
              <a:t>&lt;</a:t>
            </a:r>
            <a:r>
              <a:rPr lang="zh-CN" altLang="en-US" dirty="0"/>
              <a:t>左运算分量</a:t>
            </a:r>
            <a:r>
              <a:rPr lang="en-US" altLang="zh-CN" dirty="0"/>
              <a:t>&gt; </a:t>
            </a:r>
            <a:r>
              <a:rPr lang="en-US" altLang="zh-CN" dirty="0">
                <a:solidFill>
                  <a:srgbClr val="C00000"/>
                </a:solidFill>
              </a:rPr>
              <a:t>&lt;</a:t>
            </a:r>
            <a:r>
              <a:rPr lang="zh-CN" altLang="en-US" dirty="0">
                <a:solidFill>
                  <a:srgbClr val="C00000"/>
                </a:solidFill>
              </a:rPr>
              <a:t>算术或位运算符</a:t>
            </a:r>
            <a:r>
              <a:rPr lang="en-US" altLang="zh-CN" dirty="0">
                <a:solidFill>
                  <a:srgbClr val="C00000"/>
                </a:solidFill>
              </a:rPr>
              <a:t>&gt;</a:t>
            </a:r>
            <a:r>
              <a:rPr lang="en-US" altLang="zh-CN" dirty="0"/>
              <a:t>= &lt;</a:t>
            </a:r>
            <a:r>
              <a:rPr lang="zh-CN" altLang="en-US" dirty="0"/>
              <a:t>右运算分量</a:t>
            </a:r>
            <a:r>
              <a:rPr lang="en-US" altLang="zh-CN" dirty="0"/>
              <a:t>&gt;</a:t>
            </a:r>
          </a:p>
          <a:p>
            <a:pPr lvl="1"/>
            <a:r>
              <a:rPr lang="zh-CN" altLang="en-US" dirty="0"/>
              <a:t>等价于</a:t>
            </a:r>
            <a:r>
              <a:rPr lang="en-US" altLang="zh-CN" dirty="0"/>
              <a:t>&lt;</a:t>
            </a:r>
            <a:r>
              <a:rPr lang="zh-CN" altLang="en-US" dirty="0"/>
              <a:t>左运算分量</a:t>
            </a:r>
            <a:r>
              <a:rPr lang="en-US" altLang="zh-CN" dirty="0"/>
              <a:t>&gt; = &lt;</a:t>
            </a:r>
            <a:r>
              <a:rPr lang="zh-CN" altLang="en-US" dirty="0"/>
              <a:t>左运算分量</a:t>
            </a:r>
            <a:r>
              <a:rPr lang="en-US" altLang="zh-CN" dirty="0"/>
              <a:t>&gt; </a:t>
            </a:r>
            <a:r>
              <a:rPr lang="en-US" altLang="zh-CN" dirty="0">
                <a:solidFill>
                  <a:srgbClr val="C00000"/>
                </a:solidFill>
              </a:rPr>
              <a:t>&lt;</a:t>
            </a:r>
            <a:r>
              <a:rPr lang="zh-CN" altLang="en-US" dirty="0">
                <a:solidFill>
                  <a:srgbClr val="C00000"/>
                </a:solidFill>
              </a:rPr>
              <a:t>算术或位运算符</a:t>
            </a:r>
            <a:r>
              <a:rPr lang="en-US" altLang="zh-CN" dirty="0">
                <a:solidFill>
                  <a:srgbClr val="C00000"/>
                </a:solidFill>
              </a:rPr>
              <a:t>&gt;</a:t>
            </a:r>
            <a:r>
              <a:rPr lang="en-US" altLang="zh-CN" dirty="0"/>
              <a:t> &lt;</a:t>
            </a:r>
            <a:r>
              <a:rPr lang="zh-CN" altLang="en-US" dirty="0"/>
              <a:t>右运算分量</a:t>
            </a:r>
            <a:r>
              <a:rPr lang="en-US" altLang="zh-CN" dirty="0"/>
              <a:t>&gt;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46836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运算步骤与表达式求值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计算右运算分量的值</a:t>
            </a:r>
            <a:endParaRPr lang="en-US" altLang="zh-CN" dirty="0"/>
          </a:p>
          <a:p>
            <a:pPr lvl="2"/>
            <a:r>
              <a:rPr lang="zh-CN" altLang="en-US" dirty="0"/>
              <a:t>表达式的值</a:t>
            </a:r>
            <a:endParaRPr lang="en-US" altLang="zh-CN" dirty="0"/>
          </a:p>
          <a:p>
            <a:pPr lvl="1"/>
            <a:r>
              <a:rPr lang="zh-CN" altLang="en-US" dirty="0"/>
              <a:t>将该值赋给左运算分量</a:t>
            </a:r>
            <a:endParaRPr lang="en-US" altLang="zh-CN" dirty="0"/>
          </a:p>
          <a:p>
            <a:pPr lvl="2"/>
            <a:r>
              <a:rPr lang="zh-CN" altLang="en-US" dirty="0"/>
              <a:t>变量</a:t>
            </a:r>
            <a:endParaRPr lang="en-US" altLang="zh-CN" dirty="0"/>
          </a:p>
          <a:p>
            <a:r>
              <a:rPr lang="zh-CN" altLang="en-US" dirty="0"/>
              <a:t>赋值表达式的值</a:t>
            </a:r>
            <a:endParaRPr lang="en-US" altLang="zh-CN" dirty="0"/>
          </a:p>
          <a:p>
            <a:pPr lvl="1"/>
            <a:r>
              <a:rPr lang="zh-CN" altLang="en-US" dirty="0"/>
              <a:t>赋值表达式的值是左运算分量的值</a:t>
            </a:r>
            <a:endParaRPr lang="en-US" altLang="zh-CN" dirty="0"/>
          </a:p>
          <a:p>
            <a:pPr lvl="2"/>
            <a:r>
              <a:rPr lang="zh-CN" altLang="en-US" dirty="0"/>
              <a:t>赋值运算结束后，右运算分量的值赋给左运算分量，该值同时也是赋值表达式的值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1125686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a:t>
            </a:r>
            <a:endParaRPr lang="zh-CN" altLang="en-US" dirty="0">
              <a:solidFill>
                <a:srgbClr val="C00000"/>
              </a:solidFill>
            </a:endParaRPr>
          </a:p>
        </p:txBody>
      </p:sp>
      <p:sp>
        <p:nvSpPr>
          <p:cNvPr id="3" name="内容占位符 2"/>
          <p:cNvSpPr>
            <a:spLocks noGrp="1"/>
          </p:cNvSpPr>
          <p:nvPr>
            <p:ph idx="1"/>
          </p:nvPr>
        </p:nvSpPr>
        <p:spPr/>
        <p:txBody>
          <a:bodyPr/>
          <a:lstStyle/>
          <a:p>
            <a:r>
              <a:rPr lang="zh-CN" altLang="en-US" dirty="0"/>
              <a:t>声明整型变量：</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=1,j=10,k;</a:t>
            </a:r>
          </a:p>
          <a:p>
            <a:pPr lvl="1"/>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=j+5;</a:t>
            </a:r>
            <a:endParaRPr lang="en-US" altLang="zh-CN" b="1" dirty="0">
              <a:latin typeface="楷体_GB2312" pitchFamily="49" charset="-122"/>
              <a:ea typeface="楷体_GB2312" pitchFamily="49" charset="-122"/>
            </a:endParaRPr>
          </a:p>
          <a:p>
            <a:pPr lvl="2"/>
            <a:r>
              <a:rPr lang="zh-CN" altLang="en-US" dirty="0">
                <a:solidFill>
                  <a:srgbClr val="C00000"/>
                </a:solidFill>
                <a:latin typeface="楷体_GB2312" pitchFamily="49" charset="-122"/>
                <a:ea typeface="楷体_GB2312" pitchFamily="49" charset="-122"/>
              </a:rPr>
              <a:t>将表达式</a:t>
            </a:r>
            <a:r>
              <a:rPr lang="en-US" altLang="zh-CN" dirty="0">
                <a:solidFill>
                  <a:srgbClr val="C00000"/>
                </a:solidFill>
                <a:latin typeface="楷体_GB2312" pitchFamily="49" charset="-122"/>
                <a:ea typeface="楷体_GB2312" pitchFamily="49" charset="-122"/>
              </a:rPr>
              <a:t>j+5</a:t>
            </a:r>
            <a:r>
              <a:rPr lang="zh-CN" altLang="en-US" dirty="0">
                <a:solidFill>
                  <a:srgbClr val="C00000"/>
                </a:solidFill>
                <a:latin typeface="楷体_GB2312" pitchFamily="49" charset="-122"/>
                <a:ea typeface="楷体_GB2312" pitchFamily="49" charset="-122"/>
              </a:rPr>
              <a:t>的值，赋值给变量</a:t>
            </a:r>
            <a:r>
              <a:rPr lang="en-US" altLang="zh-CN" dirty="0" err="1">
                <a:solidFill>
                  <a:srgbClr val="C00000"/>
                </a:solidFill>
                <a:latin typeface="楷体_GB2312" pitchFamily="49" charset="-122"/>
                <a:ea typeface="楷体_GB2312" pitchFamily="49" charset="-122"/>
              </a:rPr>
              <a:t>i</a:t>
            </a:r>
            <a:r>
              <a:rPr lang="en-US" altLang="zh-CN" dirty="0">
                <a:solidFill>
                  <a:srgbClr val="C00000"/>
                </a:solidFill>
                <a:latin typeface="楷体_GB2312" pitchFamily="49" charset="-122"/>
                <a:ea typeface="楷体_GB2312" pitchFamily="49" charset="-122"/>
              </a:rPr>
              <a:t>, </a:t>
            </a:r>
            <a:r>
              <a:rPr lang="zh-CN" altLang="en-US" dirty="0">
                <a:solidFill>
                  <a:srgbClr val="C00000"/>
                </a:solidFill>
                <a:latin typeface="楷体_GB2312" pitchFamily="49" charset="-122"/>
                <a:ea typeface="楷体_GB2312" pitchFamily="49" charset="-122"/>
              </a:rPr>
              <a:t>此时变量</a:t>
            </a:r>
            <a:r>
              <a:rPr lang="en-US" altLang="zh-CN" dirty="0" err="1">
                <a:solidFill>
                  <a:srgbClr val="C00000"/>
                </a:solidFill>
                <a:latin typeface="楷体_GB2312" pitchFamily="49" charset="-122"/>
                <a:ea typeface="楷体_GB2312" pitchFamily="49" charset="-122"/>
              </a:rPr>
              <a:t>i</a:t>
            </a:r>
            <a:r>
              <a:rPr lang="zh-CN" altLang="en-US" dirty="0">
                <a:solidFill>
                  <a:srgbClr val="C00000"/>
                </a:solidFill>
                <a:latin typeface="楷体_GB2312" pitchFamily="49" charset="-122"/>
                <a:ea typeface="楷体_GB2312" pitchFamily="49" charset="-122"/>
              </a:rPr>
              <a:t>的值变为15</a:t>
            </a:r>
            <a:endParaRPr lang="en-US" altLang="zh-CN" dirty="0">
              <a:solidFill>
                <a:srgbClr val="0000FF"/>
              </a:solidFill>
              <a:latin typeface="楷体_GB2312" pitchFamily="49" charset="-122"/>
              <a:ea typeface="楷体_GB2312" pitchFamily="49" charset="-122"/>
            </a:endParaRPr>
          </a:p>
          <a:p>
            <a:pPr lvl="1"/>
            <a:r>
              <a:rPr lang="en-US" altLang="zh-CN" b="1" dirty="0">
                <a:latin typeface="Courier New" pitchFamily="49" charset="0"/>
                <a:cs typeface="Courier New" pitchFamily="49" charset="0"/>
              </a:rPr>
              <a:t>k=</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=j+5;</a:t>
            </a:r>
          </a:p>
          <a:p>
            <a:pPr lvl="2"/>
            <a:r>
              <a:rPr lang="zh-CN" altLang="en-US" dirty="0">
                <a:solidFill>
                  <a:srgbClr val="C00000"/>
                </a:solidFill>
                <a:latin typeface="楷体_GB2312" pitchFamily="49" charset="-122"/>
                <a:ea typeface="楷体_GB2312" pitchFamily="49" charset="-122"/>
              </a:rPr>
              <a:t>将赋值表达式</a:t>
            </a:r>
            <a:r>
              <a:rPr lang="en-US" altLang="zh-CN" dirty="0" err="1">
                <a:solidFill>
                  <a:srgbClr val="C00000"/>
                </a:solidFill>
                <a:latin typeface="楷体_GB2312" pitchFamily="49" charset="-122"/>
                <a:ea typeface="楷体_GB2312" pitchFamily="49" charset="-122"/>
              </a:rPr>
              <a:t>i</a:t>
            </a:r>
            <a:r>
              <a:rPr lang="en-US" altLang="zh-CN" dirty="0">
                <a:solidFill>
                  <a:srgbClr val="C00000"/>
                </a:solidFill>
                <a:latin typeface="楷体_GB2312" pitchFamily="49" charset="-122"/>
                <a:ea typeface="楷体_GB2312" pitchFamily="49" charset="-122"/>
              </a:rPr>
              <a:t>=j+5</a:t>
            </a:r>
            <a:r>
              <a:rPr lang="zh-CN" altLang="en-US" dirty="0">
                <a:solidFill>
                  <a:srgbClr val="C00000"/>
                </a:solidFill>
                <a:latin typeface="楷体_GB2312" pitchFamily="49" charset="-122"/>
                <a:ea typeface="楷体_GB2312" pitchFamily="49" charset="-122"/>
              </a:rPr>
              <a:t>的值，也即变量</a:t>
            </a:r>
            <a:r>
              <a:rPr lang="en-US" altLang="zh-CN" dirty="0" err="1">
                <a:solidFill>
                  <a:srgbClr val="C00000"/>
                </a:solidFill>
                <a:latin typeface="楷体_GB2312" pitchFamily="49" charset="-122"/>
                <a:ea typeface="楷体_GB2312" pitchFamily="49" charset="-122"/>
              </a:rPr>
              <a:t>i</a:t>
            </a:r>
            <a:r>
              <a:rPr lang="zh-CN" altLang="en-US" dirty="0">
                <a:solidFill>
                  <a:srgbClr val="C00000"/>
                </a:solidFill>
                <a:latin typeface="楷体_GB2312" pitchFamily="49" charset="-122"/>
                <a:ea typeface="楷体_GB2312" pitchFamily="49" charset="-122"/>
              </a:rPr>
              <a:t>的值15，进一步赋值给变量</a:t>
            </a:r>
            <a:r>
              <a:rPr lang="en-US" altLang="zh-CN" dirty="0">
                <a:solidFill>
                  <a:srgbClr val="C00000"/>
                </a:solidFill>
                <a:latin typeface="楷体_GB2312" pitchFamily="49" charset="-122"/>
                <a:ea typeface="楷体_GB2312" pitchFamily="49" charset="-122"/>
              </a:rPr>
              <a:t>k，</a:t>
            </a:r>
            <a:r>
              <a:rPr lang="zh-CN" altLang="en-US" dirty="0">
                <a:solidFill>
                  <a:srgbClr val="C00000"/>
                </a:solidFill>
                <a:latin typeface="楷体_GB2312" pitchFamily="49" charset="-122"/>
                <a:ea typeface="楷体_GB2312" pitchFamily="49" charset="-122"/>
              </a:rPr>
              <a:t>使</a:t>
            </a:r>
            <a:r>
              <a:rPr lang="en-US" altLang="zh-CN" dirty="0">
                <a:solidFill>
                  <a:srgbClr val="C00000"/>
                </a:solidFill>
                <a:latin typeface="楷体_GB2312" pitchFamily="49" charset="-122"/>
                <a:ea typeface="楷体_GB2312" pitchFamily="49" charset="-122"/>
              </a:rPr>
              <a:t>k</a:t>
            </a:r>
            <a:r>
              <a:rPr lang="zh-CN" altLang="en-US" dirty="0">
                <a:solidFill>
                  <a:srgbClr val="C00000"/>
                </a:solidFill>
                <a:latin typeface="楷体_GB2312" pitchFamily="49" charset="-122"/>
                <a:ea typeface="楷体_GB2312" pitchFamily="49" charset="-122"/>
              </a:rPr>
              <a:t>也等于15</a:t>
            </a:r>
            <a:endParaRPr lang="en-US" altLang="zh-CN" dirty="0">
              <a:solidFill>
                <a:srgbClr val="C00000"/>
              </a:solidFill>
              <a:latin typeface="楷体_GB2312" pitchFamily="49" charset="-122"/>
              <a:ea typeface="楷体_GB2312" pitchFamily="49" charset="-122"/>
            </a:endParaRPr>
          </a:p>
          <a:p>
            <a:pPr lvl="1"/>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j=33)=55;</a:t>
            </a:r>
          </a:p>
          <a:p>
            <a:pPr lvl="2"/>
            <a:r>
              <a:rPr lang="zh-CN" altLang="en-US" dirty="0">
                <a:solidFill>
                  <a:srgbClr val="C00000"/>
                </a:solidFill>
                <a:latin typeface="楷体_GB2312" pitchFamily="49" charset="-122"/>
                <a:ea typeface="楷体_GB2312" pitchFamily="49" charset="-122"/>
              </a:rPr>
              <a:t>赋值表达式</a:t>
            </a:r>
            <a:r>
              <a:rPr lang="en-US" altLang="zh-CN" dirty="0">
                <a:solidFill>
                  <a:srgbClr val="C00000"/>
                </a:solidFill>
                <a:latin typeface="楷体_GB2312" pitchFamily="49" charset="-122"/>
                <a:ea typeface="楷体_GB2312" pitchFamily="49" charset="-122"/>
              </a:rPr>
              <a:t>j=33</a:t>
            </a:r>
            <a:r>
              <a:rPr lang="zh-CN" altLang="en-US" dirty="0">
                <a:solidFill>
                  <a:srgbClr val="C00000"/>
                </a:solidFill>
                <a:latin typeface="楷体_GB2312" pitchFamily="49" charset="-122"/>
                <a:ea typeface="楷体_GB2312" pitchFamily="49" charset="-122"/>
              </a:rPr>
              <a:t>是左值,等同于左运算分量</a:t>
            </a:r>
            <a:r>
              <a:rPr lang="en-US" altLang="zh-CN" dirty="0">
                <a:solidFill>
                  <a:srgbClr val="C00000"/>
                </a:solidFill>
                <a:latin typeface="楷体_GB2312" pitchFamily="49" charset="-122"/>
                <a:ea typeface="楷体_GB2312" pitchFamily="49" charset="-122"/>
              </a:rPr>
              <a:t>j,</a:t>
            </a:r>
            <a:r>
              <a:rPr lang="zh-CN" altLang="en-US" dirty="0">
                <a:solidFill>
                  <a:srgbClr val="C00000"/>
                </a:solidFill>
                <a:latin typeface="楷体_GB2312" pitchFamily="49" charset="-122"/>
                <a:ea typeface="楷体_GB2312" pitchFamily="49" charset="-122"/>
              </a:rPr>
              <a:t>可进一步被赋值,结果将使</a:t>
            </a:r>
            <a:r>
              <a:rPr lang="en-US" altLang="zh-CN" dirty="0">
                <a:solidFill>
                  <a:srgbClr val="C00000"/>
                </a:solidFill>
                <a:latin typeface="楷体_GB2312" pitchFamily="49" charset="-122"/>
                <a:ea typeface="楷体_GB2312" pitchFamily="49" charset="-122"/>
              </a:rPr>
              <a:t>j</a:t>
            </a:r>
            <a:r>
              <a:rPr lang="zh-CN" altLang="en-US" dirty="0">
                <a:solidFill>
                  <a:srgbClr val="C00000"/>
                </a:solidFill>
                <a:latin typeface="楷体_GB2312" pitchFamily="49" charset="-122"/>
                <a:ea typeface="楷体_GB2312" pitchFamily="49" charset="-122"/>
              </a:rPr>
              <a:t>的值变为55</a:t>
            </a:r>
            <a:endParaRPr lang="en-US" altLang="zh-CN" dirty="0">
              <a:solidFill>
                <a:srgbClr val="0000FF"/>
              </a:solidFill>
              <a:latin typeface="楷体_GB2312" pitchFamily="49" charset="-122"/>
              <a:ea typeface="楷体_GB2312" pitchFamily="49" charset="-122"/>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97239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1844825"/>
            <a:ext cx="4248472" cy="1727783"/>
            <a:chOff x="1643042" y="3212518"/>
            <a:chExt cx="4248489" cy="1727791"/>
          </a:xfrm>
        </p:grpSpPr>
        <p:sp>
          <p:nvSpPr>
            <p:cNvPr id="40" name="五边形 3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7" name="组合 19"/>
            <p:cNvGrpSpPr>
              <a:grpSpLocks/>
            </p:cNvGrpSpPr>
            <p:nvPr/>
          </p:nvGrpSpPr>
          <p:grpSpPr bwMode="auto">
            <a:xfrm>
              <a:off x="1643042" y="3218860"/>
              <a:ext cx="792165" cy="788993"/>
              <a:chOff x="854055" y="2575918"/>
              <a:chExt cx="792165" cy="788993"/>
            </a:xfrm>
          </p:grpSpPr>
          <p:sp>
            <p:nvSpPr>
              <p:cNvPr id="51" name="椭圆 5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3" name="TextBox 52"/>
          <p:cNvSpPr txBox="1"/>
          <p:nvPr/>
        </p:nvSpPr>
        <p:spPr>
          <a:xfrm>
            <a:off x="1093688" y="1964366"/>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Tree>
    <p:extLst>
      <p:ext uri="{BB962C8B-B14F-4D97-AF65-F5344CB8AC3E}">
        <p14:creationId xmlns:p14="http://schemas.microsoft.com/office/powerpoint/2010/main" val="234396868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声明整型变量：</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=1,j=10,k;</a:t>
            </a:r>
          </a:p>
          <a:p>
            <a:pPr lvl="1"/>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j=</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=66)++;</a:t>
            </a:r>
          </a:p>
          <a:p>
            <a:pPr lvl="2"/>
            <a:r>
              <a:rPr lang="zh-CN" altLang="en-US" dirty="0">
                <a:solidFill>
                  <a:srgbClr val="C00000"/>
                </a:solidFill>
              </a:rPr>
              <a:t>结果将使</a:t>
            </a:r>
            <a:r>
              <a:rPr lang="en-US" altLang="zh-CN" dirty="0" err="1">
                <a:solidFill>
                  <a:srgbClr val="C00000"/>
                </a:solidFill>
              </a:rPr>
              <a:t>i</a:t>
            </a:r>
            <a:r>
              <a:rPr lang="zh-CN" altLang="en-US" dirty="0">
                <a:solidFill>
                  <a:srgbClr val="C00000"/>
                </a:solidFill>
              </a:rPr>
              <a:t>等于66，使</a:t>
            </a:r>
            <a:r>
              <a:rPr lang="en-US" altLang="zh-CN" dirty="0">
                <a:solidFill>
                  <a:srgbClr val="C00000"/>
                </a:solidFill>
              </a:rPr>
              <a:t>j</a:t>
            </a:r>
            <a:r>
              <a:rPr lang="zh-CN" altLang="en-US" dirty="0">
                <a:solidFill>
                  <a:srgbClr val="C00000"/>
                </a:solidFill>
              </a:rPr>
              <a:t>的值变为67。注意, </a:t>
            </a:r>
            <a:r>
              <a:rPr lang="zh-CN" altLang="en-US" dirty="0">
                <a:solidFill>
                  <a:srgbClr val="C00000"/>
                </a:solidFill>
                <a:latin typeface="Times New Roman" pitchFamily="18" charset="0"/>
              </a:rPr>
              <a:t>“</a:t>
            </a:r>
            <a:r>
              <a:rPr lang="en-US" altLang="zh-CN" dirty="0">
                <a:solidFill>
                  <a:srgbClr val="C00000"/>
                </a:solidFill>
              </a:rPr>
              <a:t>j=</a:t>
            </a:r>
            <a:r>
              <a:rPr lang="en-US" altLang="zh-CN" dirty="0" err="1">
                <a:solidFill>
                  <a:srgbClr val="C00000"/>
                </a:solidFill>
              </a:rPr>
              <a:t>i</a:t>
            </a:r>
            <a:r>
              <a:rPr lang="en-US" altLang="zh-CN" dirty="0">
                <a:solidFill>
                  <a:srgbClr val="C00000"/>
                </a:solidFill>
              </a:rPr>
              <a:t>=66</a:t>
            </a:r>
            <a:r>
              <a:rPr lang="zh-CN" altLang="en-US" dirty="0">
                <a:solidFill>
                  <a:srgbClr val="C00000"/>
                </a:solidFill>
              </a:rPr>
              <a:t>”使</a:t>
            </a:r>
            <a:r>
              <a:rPr lang="en-US" altLang="zh-CN" dirty="0">
                <a:solidFill>
                  <a:srgbClr val="C00000"/>
                </a:solidFill>
              </a:rPr>
              <a:t>j</a:t>
            </a:r>
            <a:r>
              <a:rPr lang="zh-CN" altLang="en-US" dirty="0">
                <a:solidFill>
                  <a:srgbClr val="C00000"/>
                </a:solidFill>
              </a:rPr>
              <a:t>等于66, 且该子表达式就等同于变量</a:t>
            </a:r>
            <a:r>
              <a:rPr lang="en-US" altLang="zh-CN" dirty="0">
                <a:solidFill>
                  <a:srgbClr val="C00000"/>
                </a:solidFill>
              </a:rPr>
              <a:t>j，</a:t>
            </a:r>
            <a:r>
              <a:rPr lang="zh-CN" altLang="en-US" dirty="0">
                <a:solidFill>
                  <a:srgbClr val="C00000"/>
                </a:solidFill>
              </a:rPr>
              <a:t>从而可进一步进行“++”运算</a:t>
            </a:r>
            <a:endParaRPr lang="en-US" altLang="zh-CN" dirty="0">
              <a:solidFill>
                <a:srgbClr val="C00000"/>
              </a:solidFill>
            </a:endParaRPr>
          </a:p>
          <a:p>
            <a:pPr lvl="2"/>
            <a:endParaRPr lang="zh-CN" altLang="en-US" dirty="0">
              <a:solidFill>
                <a:srgbClr val="C00000"/>
              </a:solidFill>
            </a:endParaRPr>
          </a:p>
          <a:p>
            <a:r>
              <a:rPr lang="zh-CN" altLang="en-US" dirty="0"/>
              <a:t>2=</a:t>
            </a:r>
            <a:r>
              <a:rPr lang="en-US" altLang="zh-CN" dirty="0"/>
              <a:t>j+5</a:t>
            </a:r>
            <a:r>
              <a:rPr lang="zh-CN" altLang="en-US" dirty="0"/>
              <a:t>以及</a:t>
            </a:r>
            <a:r>
              <a:rPr lang="en-US" altLang="zh-CN" dirty="0"/>
              <a:t>i+1=55</a:t>
            </a:r>
            <a:r>
              <a:rPr lang="zh-CN" altLang="en-US" dirty="0"/>
              <a:t>都是错误的赋值表达式, 因为赋值号的</a:t>
            </a:r>
            <a:r>
              <a:rPr lang="zh-CN" altLang="en-US" dirty="0">
                <a:solidFill>
                  <a:srgbClr val="C00000"/>
                </a:solidFill>
              </a:rPr>
              <a:t>左端非左值</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618901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复合赋值运算符</a:t>
            </a:r>
          </a:p>
        </p:txBody>
      </p:sp>
      <p:sp>
        <p:nvSpPr>
          <p:cNvPr id="3" name="内容占位符 2"/>
          <p:cNvSpPr>
            <a:spLocks noGrp="1"/>
          </p:cNvSpPr>
          <p:nvPr>
            <p:ph idx="1"/>
          </p:nvPr>
        </p:nvSpPr>
        <p:spPr/>
        <p:txBody>
          <a:bodyPr/>
          <a:lstStyle/>
          <a:p>
            <a:r>
              <a:rPr lang="zh-CN" altLang="en-US" dirty="0"/>
              <a:t>复合赋值运算符举例</a:t>
            </a:r>
            <a:endParaRPr lang="en-US" altLang="zh-CN" dirty="0"/>
          </a:p>
          <a:p>
            <a:pPr lvl="1"/>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+=2</a:t>
            </a:r>
            <a:r>
              <a:rPr lang="zh-CN" altLang="en-US" dirty="0">
                <a:latin typeface="+mn-ea"/>
                <a:ea typeface="+mn-ea"/>
              </a:rPr>
              <a:t>等同于</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=i+2</a:t>
            </a:r>
            <a:r>
              <a:rPr lang="en-US" altLang="zh-CN" dirty="0">
                <a:latin typeface="+mn-ea"/>
                <a:ea typeface="+mn-ea"/>
              </a:rPr>
              <a:t>，</a:t>
            </a:r>
            <a:r>
              <a:rPr lang="zh-CN" altLang="en-US" dirty="0">
                <a:latin typeface="+mn-ea"/>
                <a:ea typeface="+mn-ea"/>
              </a:rPr>
              <a:t>而</a:t>
            </a:r>
            <a:r>
              <a:rPr lang="en-US" altLang="zh-CN" b="1" dirty="0">
                <a:solidFill>
                  <a:srgbClr val="C00000"/>
                </a:solidFill>
                <a:latin typeface="Courier New" pitchFamily="49" charset="0"/>
                <a:cs typeface="Courier New" pitchFamily="49" charset="0"/>
              </a:rPr>
              <a:t>j%=</a:t>
            </a:r>
            <a:r>
              <a:rPr lang="en-US" altLang="zh-CN" b="1" dirty="0" err="1">
                <a:solidFill>
                  <a:srgbClr val="C00000"/>
                </a:solidFill>
                <a:latin typeface="Courier New" pitchFamily="49" charset="0"/>
                <a:cs typeface="Courier New" pitchFamily="49" charset="0"/>
              </a:rPr>
              <a:t>i</a:t>
            </a:r>
            <a:r>
              <a:rPr lang="zh-CN" altLang="en-US" dirty="0">
                <a:latin typeface="+mn-ea"/>
                <a:ea typeface="+mn-ea"/>
              </a:rPr>
              <a:t>等同于</a:t>
            </a:r>
            <a:r>
              <a:rPr lang="zh-CN" altLang="en-US" b="1" dirty="0">
                <a:solidFill>
                  <a:srgbClr val="0000FF"/>
                </a:solidFill>
                <a:latin typeface="楷体_GB2312" pitchFamily="49" charset="-122"/>
                <a:ea typeface="楷体_GB2312" pitchFamily="49" charset="-122"/>
              </a:rPr>
              <a:t> </a:t>
            </a:r>
            <a:r>
              <a:rPr lang="en-US" altLang="zh-CN" b="1" dirty="0">
                <a:solidFill>
                  <a:srgbClr val="C00000"/>
                </a:solidFill>
                <a:latin typeface="Courier New" pitchFamily="49" charset="0"/>
                <a:cs typeface="Courier New" pitchFamily="49" charset="0"/>
              </a:rPr>
              <a:t>j=</a:t>
            </a:r>
            <a:r>
              <a:rPr lang="en-US" altLang="zh-CN" b="1" dirty="0" err="1">
                <a:solidFill>
                  <a:srgbClr val="C00000"/>
                </a:solidFill>
                <a:latin typeface="Courier New" pitchFamily="49" charset="0"/>
                <a:cs typeface="Courier New" pitchFamily="49" charset="0"/>
              </a:rPr>
              <a:t>j%i</a:t>
            </a:r>
            <a:endParaRPr lang="en-US" altLang="zh-CN" b="1" dirty="0">
              <a:solidFill>
                <a:srgbClr val="C00000"/>
              </a:solidFill>
              <a:latin typeface="Courier New" pitchFamily="49" charset="0"/>
              <a:cs typeface="Courier New" pitchFamily="49" charset="0"/>
            </a:endParaRPr>
          </a:p>
          <a:p>
            <a:pPr lvl="1"/>
            <a:r>
              <a:rPr lang="zh-CN" altLang="en-US" dirty="0">
                <a:latin typeface="+mn-ea"/>
                <a:ea typeface="+mn-ea"/>
              </a:rPr>
              <a:t>当</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=10</a:t>
            </a:r>
            <a:r>
              <a:rPr lang="zh-CN" altLang="en-US" dirty="0">
                <a:latin typeface="+mn-ea"/>
                <a:ea typeface="+mn-ea"/>
              </a:rPr>
              <a:t>且</a:t>
            </a:r>
            <a:r>
              <a:rPr lang="en-US" altLang="zh-CN" b="1" dirty="0">
                <a:solidFill>
                  <a:srgbClr val="C00000"/>
                </a:solidFill>
                <a:latin typeface="Courier New" pitchFamily="49" charset="0"/>
                <a:cs typeface="Courier New" pitchFamily="49" charset="0"/>
              </a:rPr>
              <a:t>j=3</a:t>
            </a:r>
            <a:r>
              <a:rPr lang="zh-CN" altLang="en-US" dirty="0">
                <a:latin typeface="+mn-ea"/>
                <a:ea typeface="+mn-ea"/>
              </a:rPr>
              <a:t>时，</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*=j-2</a:t>
            </a:r>
            <a:r>
              <a:rPr lang="zh-CN" altLang="en-US" dirty="0">
                <a:latin typeface="+mn-ea"/>
                <a:ea typeface="+mn-ea"/>
              </a:rPr>
              <a:t>与</a:t>
            </a:r>
            <a:r>
              <a:rPr lang="zh-CN" altLang="en-US" dirty="0">
                <a:latin typeface="Courier New" pitchFamily="49" charset="0"/>
                <a:cs typeface="Courier New" pitchFamily="49" charset="0"/>
              </a:rPr>
              <a:t>以及</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*(j-2) </a:t>
            </a:r>
            <a:r>
              <a:rPr lang="zh-CN" altLang="en-US" dirty="0">
                <a:latin typeface="+mn-ea"/>
                <a:ea typeface="+mn-ea"/>
              </a:rPr>
              <a:t>的运算结果都为10</a:t>
            </a:r>
            <a:endParaRPr lang="en-US" altLang="zh-CN" dirty="0">
              <a:latin typeface="+mn-ea"/>
              <a:ea typeface="+mn-ea"/>
            </a:endParaRPr>
          </a:p>
          <a:p>
            <a:r>
              <a:rPr lang="zh-CN" altLang="en-US" dirty="0"/>
              <a:t>注意，</a:t>
            </a:r>
            <a:r>
              <a:rPr lang="en-US" altLang="zh-CN" dirty="0">
                <a:solidFill>
                  <a:srgbClr val="C00000"/>
                </a:solidFill>
              </a:rPr>
              <a:t>C++</a:t>
            </a:r>
            <a:r>
              <a:rPr lang="zh-CN" altLang="en-US" dirty="0">
                <a:solidFill>
                  <a:srgbClr val="C00000"/>
                </a:solidFill>
              </a:rPr>
              <a:t>认为复合赋值运算符的右运算分量是一个整体</a:t>
            </a:r>
            <a:r>
              <a:rPr lang="zh-CN" altLang="en-US" dirty="0"/>
              <a:t>，可以理解为编译系统将自动地为右运算分量加上了括号（即是说，</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*=j-2</a:t>
            </a:r>
            <a:r>
              <a:rPr lang="zh-CN" altLang="en-US" dirty="0"/>
              <a:t>并不等同于</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*j-2</a:t>
            </a:r>
            <a:r>
              <a:rPr lang="en-US" altLang="zh-CN" dirty="0"/>
              <a:t>，</a:t>
            </a:r>
            <a:r>
              <a:rPr lang="zh-CN" altLang="en-US" dirty="0"/>
              <a:t>否则的话，将使</a:t>
            </a:r>
            <a:r>
              <a:rPr lang="en-US" altLang="zh-CN" b="1" dirty="0" err="1">
                <a:solidFill>
                  <a:srgbClr val="C00000"/>
                </a:solidFill>
                <a:latin typeface="Courier New" pitchFamily="49" charset="0"/>
                <a:cs typeface="Courier New" pitchFamily="49" charset="0"/>
              </a:rPr>
              <a:t>i</a:t>
            </a:r>
            <a:r>
              <a:rPr lang="zh-CN" altLang="en-US" dirty="0"/>
              <a:t>的值变为28而非10）</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1071951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latin typeface="+mn-ea"/>
                <a:ea typeface="+mn-ea"/>
              </a:rPr>
              <a:t>算术运算符、关系运算符、双目逻辑运算符的优先级均高于赋值运算符</a:t>
            </a:r>
            <a:endParaRPr lang="en-US" altLang="zh-CN" dirty="0">
              <a:latin typeface="+mn-ea"/>
              <a:ea typeface="+mn-ea"/>
            </a:endParaRPr>
          </a:p>
          <a:p>
            <a:r>
              <a:rPr lang="zh-CN" altLang="en-US" dirty="0"/>
              <a:t>结合性</a:t>
            </a:r>
            <a:endParaRPr lang="en-US" altLang="zh-CN" dirty="0"/>
          </a:p>
          <a:p>
            <a:pPr lvl="1"/>
            <a:r>
              <a:rPr lang="zh-CN" altLang="en-US" dirty="0">
                <a:latin typeface="+mn-ea"/>
                <a:ea typeface="+mn-ea"/>
              </a:rPr>
              <a:t>赋值运算符的结合性是自右向左（如, </a:t>
            </a:r>
            <a:r>
              <a:rPr lang="en-US" altLang="zh-CN" b="1" dirty="0">
                <a:solidFill>
                  <a:srgbClr val="C00000"/>
                </a:solidFill>
                <a:latin typeface="Courier New" pitchFamily="49" charset="0"/>
                <a:cs typeface="Courier New" pitchFamily="49" charset="0"/>
              </a:rPr>
              <a:t>k=</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=j+5</a:t>
            </a:r>
            <a:r>
              <a:rPr lang="zh-CN" altLang="en-US" dirty="0">
                <a:latin typeface="+mn-ea"/>
                <a:ea typeface="+mn-ea"/>
              </a:rPr>
              <a:t>等同于</a:t>
            </a:r>
            <a:r>
              <a:rPr lang="en-US" altLang="zh-CN" b="1" dirty="0">
                <a:solidFill>
                  <a:srgbClr val="C00000"/>
                </a:solidFill>
                <a:latin typeface="Courier New" pitchFamily="49" charset="0"/>
                <a:cs typeface="Courier New" pitchFamily="49" charset="0"/>
              </a:rPr>
              <a:t>k=(</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=j+5)</a:t>
            </a:r>
            <a:r>
              <a:rPr lang="zh-CN" altLang="en-US" dirty="0">
                <a:latin typeface="+mn-ea"/>
                <a:ea typeface="+mn-ea"/>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032307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赋值过程中的隐式类型转换</a:t>
            </a:r>
            <a:endParaRPr lang="en-US" altLang="zh-CN" dirty="0"/>
          </a:p>
        </p:txBody>
      </p:sp>
      <p:sp>
        <p:nvSpPr>
          <p:cNvPr id="3" name="内容占位符 2"/>
          <p:cNvSpPr>
            <a:spLocks noGrp="1"/>
          </p:cNvSpPr>
          <p:nvPr>
            <p:ph idx="1"/>
          </p:nvPr>
        </p:nvSpPr>
        <p:spPr/>
        <p:txBody>
          <a:bodyPr/>
          <a:lstStyle/>
          <a:p>
            <a:r>
              <a:rPr lang="zh-CN" altLang="en-US" dirty="0"/>
              <a:t>能够进行赋值运算的运算分量类型</a:t>
            </a:r>
            <a:endParaRPr lang="en-US" altLang="zh-CN" dirty="0"/>
          </a:p>
          <a:p>
            <a:pPr lvl="1"/>
            <a:r>
              <a:rPr lang="zh-CN" altLang="en-US" dirty="0"/>
              <a:t>整型</a:t>
            </a:r>
            <a:r>
              <a:rPr lang="en-US" altLang="zh-CN" dirty="0"/>
              <a:t>=</a:t>
            </a:r>
            <a:r>
              <a:rPr lang="zh-CN" altLang="en-US" dirty="0"/>
              <a:t>浮点型</a:t>
            </a:r>
            <a:endParaRPr lang="en-US" altLang="zh-CN" dirty="0"/>
          </a:p>
          <a:p>
            <a:pPr lvl="1"/>
            <a:r>
              <a:rPr lang="zh-CN" altLang="en-US" dirty="0"/>
              <a:t>浮点型</a:t>
            </a:r>
            <a:r>
              <a:rPr lang="en-US" altLang="zh-CN" dirty="0"/>
              <a:t>=</a:t>
            </a:r>
            <a:r>
              <a:rPr lang="zh-CN" altLang="en-US" dirty="0"/>
              <a:t>整型</a:t>
            </a:r>
            <a:endParaRPr lang="en-US" altLang="zh-CN" dirty="0"/>
          </a:p>
          <a:p>
            <a:pPr lvl="1"/>
            <a:r>
              <a:rPr lang="zh-CN" altLang="en-US" dirty="0"/>
              <a:t>单精度浮点型</a:t>
            </a:r>
            <a:r>
              <a:rPr lang="en-US" altLang="zh-CN" dirty="0"/>
              <a:t>=</a:t>
            </a:r>
            <a:r>
              <a:rPr lang="zh-CN" altLang="en-US" dirty="0"/>
              <a:t>双精度浮点型</a:t>
            </a:r>
            <a:endParaRPr lang="en-US" altLang="zh-CN" dirty="0"/>
          </a:p>
          <a:p>
            <a:pPr lvl="1"/>
            <a:r>
              <a:rPr lang="zh-CN" altLang="en-US" dirty="0"/>
              <a:t>双精度浮点型</a:t>
            </a:r>
            <a:r>
              <a:rPr lang="en-US" altLang="zh-CN" dirty="0"/>
              <a:t>=</a:t>
            </a:r>
            <a:r>
              <a:rPr lang="zh-CN" altLang="en-US" dirty="0"/>
              <a:t>单精度浮点型</a:t>
            </a:r>
            <a:endParaRPr lang="en-US" altLang="zh-CN" dirty="0"/>
          </a:p>
          <a:p>
            <a:pPr lvl="1"/>
            <a:r>
              <a:rPr lang="zh-CN" altLang="en-US" dirty="0"/>
              <a:t>整型</a:t>
            </a:r>
            <a:r>
              <a:rPr lang="en-US" altLang="zh-CN" dirty="0"/>
              <a:t>=</a:t>
            </a:r>
            <a:r>
              <a:rPr lang="zh-CN" altLang="en-US" dirty="0"/>
              <a:t>字符型</a:t>
            </a:r>
            <a:endParaRPr lang="en-US" altLang="zh-CN" dirty="0"/>
          </a:p>
          <a:p>
            <a:pPr lvl="1"/>
            <a:r>
              <a:rPr lang="zh-CN" altLang="en-US" dirty="0"/>
              <a:t>字符型</a:t>
            </a:r>
            <a:r>
              <a:rPr lang="en-US" altLang="zh-CN" dirty="0"/>
              <a:t>=</a:t>
            </a:r>
            <a:r>
              <a:rPr lang="zh-CN" altLang="en-US" dirty="0"/>
              <a:t>整型</a:t>
            </a:r>
            <a:endParaRPr lang="en-US" altLang="zh-CN" dirty="0"/>
          </a:p>
          <a:p>
            <a:pPr lvl="1"/>
            <a:r>
              <a:rPr lang="zh-CN" altLang="en-US" dirty="0"/>
              <a:t>无符号</a:t>
            </a:r>
            <a:r>
              <a:rPr lang="en-US" altLang="zh-CN" dirty="0"/>
              <a:t>=</a:t>
            </a:r>
            <a:r>
              <a:rPr lang="zh-CN" altLang="en-US" dirty="0"/>
              <a:t>有符号</a:t>
            </a:r>
            <a:endParaRPr lang="en-US" altLang="zh-CN" dirty="0"/>
          </a:p>
        </p:txBody>
      </p:sp>
      <p:pic>
        <p:nvPicPr>
          <p:cNvPr id="17" name="Picture 9"/>
          <p:cNvPicPr>
            <a:picLocks noChangeAspect="1" noChangeArrowheads="1"/>
          </p:cNvPicPr>
          <p:nvPr/>
        </p:nvPicPr>
        <p:blipFill>
          <a:blip r:embed="rId3" cstate="print"/>
          <a:srcRect/>
          <a:stretch>
            <a:fillRect/>
          </a:stretch>
        </p:blipFill>
        <p:spPr bwMode="auto">
          <a:xfrm>
            <a:off x="6284074" y="2076343"/>
            <a:ext cx="2368550" cy="928687"/>
          </a:xfrm>
          <a:prstGeom prst="rect">
            <a:avLst/>
          </a:prstGeom>
          <a:noFill/>
          <a:ln w="9525">
            <a:miter lim="800000"/>
            <a:headEnd/>
            <a:tailEnd/>
          </a:ln>
          <a:effectLst/>
        </p:spPr>
      </p:pic>
      <p:pic>
        <p:nvPicPr>
          <p:cNvPr id="18" name="Picture 10"/>
          <p:cNvPicPr>
            <a:picLocks noChangeAspect="1" noChangeArrowheads="1"/>
          </p:cNvPicPr>
          <p:nvPr/>
        </p:nvPicPr>
        <p:blipFill>
          <a:blip r:embed="rId4" cstate="print"/>
          <a:srcRect/>
          <a:stretch>
            <a:fillRect/>
          </a:stretch>
        </p:blipFill>
        <p:spPr bwMode="auto">
          <a:xfrm>
            <a:off x="6127711" y="2681170"/>
            <a:ext cx="2368550" cy="928688"/>
          </a:xfrm>
          <a:prstGeom prst="rect">
            <a:avLst/>
          </a:prstGeom>
          <a:noFill/>
          <a:ln w="9525">
            <a:miter lim="800000"/>
            <a:headEnd/>
            <a:tailEnd/>
          </a:ln>
          <a:effectLst/>
        </p:spPr>
      </p:pic>
      <p:pic>
        <p:nvPicPr>
          <p:cNvPr id="19" name="Picture 11"/>
          <p:cNvPicPr>
            <a:picLocks noChangeAspect="1" noChangeArrowheads="1"/>
          </p:cNvPicPr>
          <p:nvPr/>
        </p:nvPicPr>
        <p:blipFill>
          <a:blip r:embed="rId5" cstate="print"/>
          <a:srcRect/>
          <a:stretch>
            <a:fillRect/>
          </a:stretch>
        </p:blipFill>
        <p:spPr bwMode="auto">
          <a:xfrm>
            <a:off x="5952687" y="3038027"/>
            <a:ext cx="2368550" cy="1160463"/>
          </a:xfrm>
          <a:prstGeom prst="rect">
            <a:avLst/>
          </a:prstGeom>
          <a:noFill/>
          <a:ln w="9525">
            <a:miter lim="800000"/>
            <a:headEnd/>
            <a:tailEnd/>
          </a:ln>
          <a:effectLst/>
        </p:spPr>
      </p:pic>
      <p:pic>
        <p:nvPicPr>
          <p:cNvPr id="13" name="Picture 12"/>
          <p:cNvPicPr>
            <a:picLocks noChangeAspect="1" noChangeArrowheads="1"/>
          </p:cNvPicPr>
          <p:nvPr/>
        </p:nvPicPr>
        <p:blipFill>
          <a:blip r:embed="rId6" cstate="print"/>
          <a:srcRect/>
          <a:stretch>
            <a:fillRect/>
          </a:stretch>
        </p:blipFill>
        <p:spPr bwMode="auto">
          <a:xfrm>
            <a:off x="5991472" y="3828066"/>
            <a:ext cx="2368550" cy="1160462"/>
          </a:xfrm>
          <a:prstGeom prst="rect">
            <a:avLst/>
          </a:prstGeom>
          <a:noFill/>
          <a:ln w="9525">
            <a:miter lim="800000"/>
            <a:headEnd/>
            <a:tailEnd/>
          </a:ln>
          <a:effectLst/>
        </p:spPr>
      </p:pic>
      <p:pic>
        <p:nvPicPr>
          <p:cNvPr id="14" name="Picture 13"/>
          <p:cNvPicPr>
            <a:picLocks noChangeAspect="1" noChangeArrowheads="1"/>
          </p:cNvPicPr>
          <p:nvPr/>
        </p:nvPicPr>
        <p:blipFill>
          <a:blip r:embed="rId7" cstate="print"/>
          <a:srcRect/>
          <a:stretch>
            <a:fillRect/>
          </a:stretch>
        </p:blipFill>
        <p:spPr bwMode="auto">
          <a:xfrm>
            <a:off x="6012160" y="4264483"/>
            <a:ext cx="2368550" cy="928687"/>
          </a:xfrm>
          <a:prstGeom prst="rect">
            <a:avLst/>
          </a:prstGeom>
          <a:noFill/>
          <a:ln w="9525">
            <a:miter lim="800000"/>
            <a:headEnd/>
            <a:tailEnd/>
          </a:ln>
          <a:effectLst/>
        </p:spPr>
      </p:pic>
      <p:pic>
        <p:nvPicPr>
          <p:cNvPr id="15" name="Picture 14"/>
          <p:cNvPicPr>
            <a:picLocks noChangeAspect="1" noChangeArrowheads="1"/>
          </p:cNvPicPr>
          <p:nvPr/>
        </p:nvPicPr>
        <p:blipFill>
          <a:blip r:embed="rId8" cstate="print"/>
          <a:srcRect/>
          <a:stretch>
            <a:fillRect/>
          </a:stretch>
        </p:blipFill>
        <p:spPr bwMode="auto">
          <a:xfrm>
            <a:off x="6031543" y="4507107"/>
            <a:ext cx="2368550" cy="928687"/>
          </a:xfrm>
          <a:prstGeom prst="rect">
            <a:avLst/>
          </a:prstGeom>
          <a:noFill/>
          <a:ln w="9525">
            <a:miter lim="800000"/>
            <a:headEnd/>
            <a:tailEnd/>
          </a:ln>
          <a:effectLst/>
        </p:spPr>
      </p:pic>
      <p:pic>
        <p:nvPicPr>
          <p:cNvPr id="16" name="Picture 15"/>
          <p:cNvPicPr>
            <a:picLocks noChangeAspect="1" noChangeArrowheads="1"/>
          </p:cNvPicPr>
          <p:nvPr/>
        </p:nvPicPr>
        <p:blipFill>
          <a:blip r:embed="rId9" cstate="print"/>
          <a:srcRect/>
          <a:stretch>
            <a:fillRect/>
          </a:stretch>
        </p:blipFill>
        <p:spPr bwMode="auto">
          <a:xfrm>
            <a:off x="6012160" y="5237105"/>
            <a:ext cx="2368550" cy="928687"/>
          </a:xfrm>
          <a:prstGeom prst="rect">
            <a:avLst/>
          </a:prstGeom>
          <a:noFill/>
          <a:ln w="9525">
            <a:miter lim="800000"/>
            <a:headEnd/>
            <a:tailEnd/>
          </a:ln>
          <a:effectLst/>
        </p:spPr>
      </p:pic>
      <p:sp>
        <p:nvSpPr>
          <p:cNvPr id="11" name="矩形 10">
            <a:hlinkClick r:id="rId10"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2" name="矩形 1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21" name="矩形 2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22" name="矩形 2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custDataLst>
      <p:tags r:id="rId1"/>
    </p:custDataLst>
    <p:extLst>
      <p:ext uri="{BB962C8B-B14F-4D97-AF65-F5344CB8AC3E}">
        <p14:creationId xmlns:p14="http://schemas.microsoft.com/office/powerpoint/2010/main" val="345861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019439" y="1143965"/>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已知各变量的类型定义如下：</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err="1">
                <a:solidFill>
                  <a:srgbClr val="00B0F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000" dirty="0">
                <a:solidFill>
                  <a:srgbClr val="00B0F0"/>
                </a:solidFill>
                <a:latin typeface="Microsoft Yahei" panose="020B0503020204020204" pitchFamily="34" charset="-122"/>
                <a:ea typeface="Microsoft Yahei" panose="020B0503020204020204" pitchFamily="34" charset="-122"/>
                <a:sym typeface="Microsoft Yahei" panose="020B0503020204020204" pitchFamily="34" charset="-122"/>
              </a:rPr>
              <a:t> k, a, b;</a:t>
            </a:r>
          </a:p>
          <a:p>
            <a:r>
              <a:rPr lang="en-US" altLang="zh-CN" sz="2000" dirty="0">
                <a:solidFill>
                  <a:srgbClr val="00B0F0"/>
                </a:solidFill>
                <a:latin typeface="Microsoft Yahei" panose="020B0503020204020204" pitchFamily="34" charset="-122"/>
                <a:ea typeface="Microsoft Yahei" panose="020B0503020204020204" pitchFamily="34" charset="-122"/>
                <a:sym typeface="Microsoft Yahei" panose="020B0503020204020204" pitchFamily="34" charset="-122"/>
              </a:rPr>
              <a:t>unsigned long w=5;</a:t>
            </a:r>
          </a:p>
          <a:p>
            <a:r>
              <a:rPr lang="en-US" altLang="zh-CN" sz="2000" dirty="0">
                <a:solidFill>
                  <a:srgbClr val="00B0F0"/>
                </a:solidFill>
                <a:latin typeface="Microsoft Yahei" panose="020B0503020204020204" pitchFamily="34" charset="-122"/>
                <a:ea typeface="Microsoft Yahei" panose="020B0503020204020204" pitchFamily="34" charset="-122"/>
                <a:sym typeface="Microsoft Yahei" panose="020B0503020204020204" pitchFamily="34" charset="-122"/>
              </a:rPr>
              <a:t>double x=1.42;</a:t>
            </a: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则以下不符合</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语言语法的表达式是：</a:t>
            </a:r>
          </a:p>
        </p:txBody>
      </p:sp>
      <p:sp>
        <p:nvSpPr>
          <p:cNvPr id="6" name="文本框 5"/>
          <p:cNvSpPr txBox="1"/>
          <p:nvPr>
            <p:custDataLst>
              <p:tags r:id="rId3"/>
            </p:custDataLst>
          </p:nvPr>
        </p:nvSpPr>
        <p:spPr>
          <a:xfrm>
            <a:off x="1835696" y="316150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35696" y="401875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35696" y="487600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k=(a=2, b=3,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35696" y="573325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a+=a-=(b=4)*(a=3)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7"/>
            </p:custDataLst>
          </p:nvPr>
        </p:nvSpPr>
        <p:spPr>
          <a:xfrm>
            <a:off x="1121321" y="3225799"/>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8"/>
            </p:custDataLst>
          </p:nvPr>
        </p:nvSpPr>
        <p:spPr>
          <a:xfrm>
            <a:off x="1121321" y="4083049"/>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9"/>
            </p:custDataLst>
          </p:nvPr>
        </p:nvSpPr>
        <p:spPr>
          <a:xfrm>
            <a:off x="1121321" y="4940299"/>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10"/>
            </p:custDataLst>
          </p:nvPr>
        </p:nvSpPr>
        <p:spPr>
          <a:xfrm>
            <a:off x="1121321" y="5797549"/>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p:cNvSpPr txBox="1"/>
          <p:nvPr/>
        </p:nvSpPr>
        <p:spPr>
          <a:xfrm>
            <a:off x="3415333" y="823007"/>
            <a:ext cx="3528392" cy="523220"/>
          </a:xfrm>
          <a:prstGeom prst="rect">
            <a:avLst/>
          </a:prstGeom>
          <a:noFill/>
        </p:spPr>
        <p:txBody>
          <a:bodyPr wrap="square" rtlCol="0">
            <a:spAutoFit/>
          </a:bodyPr>
          <a:lstStyle/>
          <a:p>
            <a:r>
              <a:rPr lang="zh-CN" altLang="en-US" sz="2800" dirty="0"/>
              <a:t>不定项选择</a:t>
            </a:r>
          </a:p>
        </p:txBody>
      </p:sp>
      <p:grpSp>
        <p:nvGrpSpPr>
          <p:cNvPr id="25" name="组合 24"/>
          <p:cNvGrpSpPr/>
          <p:nvPr>
            <p:custDataLst>
              <p:tags r:id="rId12"/>
            </p:custDataLst>
          </p:nvPr>
        </p:nvGrpSpPr>
        <p:grpSpPr>
          <a:xfrm>
            <a:off x="0" y="0"/>
            <a:ext cx="9144000" cy="635000"/>
            <a:chOff x="0" y="-34632"/>
            <a:chExt cx="9144000" cy="635000"/>
          </a:xfrm>
        </p:grpSpPr>
        <p:sp>
          <p:nvSpPr>
            <p:cNvPr id="24" name="TitleBackground"/>
            <p:cNvSpPr/>
            <p:nvPr>
              <p:custDataLst>
                <p:tags r:id="rId14"/>
              </p:custDataLst>
            </p:nvPr>
          </p:nvSpPr>
          <p:spPr>
            <a:xfrm>
              <a:off x="0" y="-34632"/>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34632"/>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34632"/>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p:cNvSpPr txBox="1"/>
            <p:nvPr>
              <p:custDataLst>
                <p:tags r:id="rId17"/>
              </p:custDataLst>
            </p:nvPr>
          </p:nvSpPr>
          <p:spPr>
            <a:xfrm>
              <a:off x="1525905" y="74588"/>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9421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082047" y="109974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型，并执行了语句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a=‘A’+1.6;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则正确的叙述是</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的值是字符</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的值是浮点型</a:t>
            </a: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不允许字符型和浮点型相加</a:t>
            </a: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的值是字符</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ASCII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码值加上</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6" name="文本框 25"/>
          <p:cNvSpPr txBox="1"/>
          <p:nvPr/>
        </p:nvSpPr>
        <p:spPr>
          <a:xfrm>
            <a:off x="3131840" y="997701"/>
            <a:ext cx="3528392" cy="523220"/>
          </a:xfrm>
          <a:prstGeom prst="rect">
            <a:avLst/>
          </a:prstGeom>
          <a:noFill/>
        </p:spPr>
        <p:txBody>
          <a:bodyPr wrap="square" rtlCol="0">
            <a:spAutoFit/>
          </a:bodyPr>
          <a:lstStyle/>
          <a:p>
            <a:r>
              <a:rPr lang="zh-CN" altLang="en-US" sz="2800" dirty="0"/>
              <a:t>不定项选择</a:t>
            </a:r>
          </a:p>
        </p:txBody>
      </p:sp>
      <p:grpSp>
        <p:nvGrpSpPr>
          <p:cNvPr id="25" name="组合 24"/>
          <p:cNvGrpSpPr/>
          <p:nvPr>
            <p:custDataLst>
              <p:tags r:id="rId12"/>
            </p:custDataLst>
          </p:nvPr>
        </p:nvGrpSpPr>
        <p:grpSpPr>
          <a:xfrm>
            <a:off x="0" y="0"/>
            <a:ext cx="9144000" cy="635000"/>
            <a:chOff x="0" y="-21708"/>
            <a:chExt cx="9144000" cy="635000"/>
          </a:xfrm>
        </p:grpSpPr>
        <p:sp>
          <p:nvSpPr>
            <p:cNvPr id="24" name="TitleBackground"/>
            <p:cNvSpPr/>
            <p:nvPr>
              <p:custDataLst>
                <p:tags r:id="rId14"/>
              </p:custDataLst>
            </p:nvPr>
          </p:nvSpPr>
          <p:spPr>
            <a:xfrm>
              <a:off x="0" y="-21708"/>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ColorBlock"/>
            <p:cNvSpPr/>
            <p:nvPr>
              <p:custDataLst>
                <p:tags r:id="rId15"/>
              </p:custDataLst>
            </p:nvPr>
          </p:nvSpPr>
          <p:spPr>
            <a:xfrm>
              <a:off x="0" y="-21708"/>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ypeText"/>
            <p:cNvSpPr txBox="1"/>
            <p:nvPr>
              <p:custDataLst>
                <p:tags r:id="rId16"/>
              </p:custDataLst>
            </p:nvPr>
          </p:nvSpPr>
          <p:spPr>
            <a:xfrm>
              <a:off x="254000" y="-21708"/>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2" name="TipText"/>
            <p:cNvSpPr txBox="1"/>
            <p:nvPr>
              <p:custDataLst>
                <p:tags r:id="rId17"/>
              </p:custDataLst>
            </p:nvPr>
          </p:nvSpPr>
          <p:spPr>
            <a:xfrm>
              <a:off x="1525905" y="87512"/>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7303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9076" y="12065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已知字母</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ASCII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码值为十进制数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，且</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为字符型，则执行语句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c2=‘A’+’6’-’3’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后，语句</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&lt;&lt;c2;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输出的内容为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4554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22194" y="9144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以下不符合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语言语法的赋值表达式是</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d=9+e+f=d+9</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d=9+e, f=d+9</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d=9+e=e++,d+9</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d=9+e++=d+7</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9" name="文本框 18"/>
          <p:cNvSpPr txBox="1"/>
          <p:nvPr/>
        </p:nvSpPr>
        <p:spPr>
          <a:xfrm>
            <a:off x="3131840" y="997701"/>
            <a:ext cx="3528392" cy="523220"/>
          </a:xfrm>
          <a:prstGeom prst="rect">
            <a:avLst/>
          </a:prstGeom>
          <a:noFill/>
        </p:spPr>
        <p:txBody>
          <a:bodyPr wrap="square" rtlCol="0">
            <a:spAutoFit/>
          </a:bodyPr>
          <a:lstStyle/>
          <a:p>
            <a:r>
              <a:rPr lang="zh-CN" altLang="en-US" sz="2800" dirty="0"/>
              <a:t>不定项选择</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5254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66D3E39-9E45-4A8A-BE43-25A8CDF41379}"/>
              </a:ext>
            </a:extLst>
          </p:cNvPr>
          <p:cNvSpPr txBox="1"/>
          <p:nvPr>
            <p:custDataLst>
              <p:tags r:id="rId2"/>
            </p:custDataLst>
          </p:nvPr>
        </p:nvSpPr>
        <p:spPr>
          <a:xfrm>
            <a:off x="914400" y="404664"/>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以下程序的功能是计算用户输入两个整数的平均值，请将程序补充完整。（</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）处分别补充一条语句完成程序功能。</a:t>
            </a:r>
          </a:p>
        </p:txBody>
      </p:sp>
      <p:sp>
        <p:nvSpPr>
          <p:cNvPr id="5" name="矩形: 圆角 4">
            <a:extLst>
              <a:ext uri="{FF2B5EF4-FFF2-40B4-BE49-F238E27FC236}">
                <a16:creationId xmlns:a16="http://schemas.microsoft.com/office/drawing/2014/main" id="{752C5609-F3C1-40BC-923E-F6E5BB10F41C}"/>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A27A5754-7A28-47AF-816A-2B149244B29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3" name="图片 12">
            <a:extLst>
              <a:ext uri="{FF2B5EF4-FFF2-40B4-BE49-F238E27FC236}">
                <a16:creationId xmlns:a16="http://schemas.microsoft.com/office/drawing/2014/main" id="{A236E94F-887B-4301-BF34-8A0ABA9E5A0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67744" y="2204864"/>
            <a:ext cx="3484153" cy="3526129"/>
          </a:xfrm>
          <a:prstGeom prst="rect">
            <a:avLst/>
          </a:prstGeom>
        </p:spPr>
      </p:pic>
      <p:sp>
        <p:nvSpPr>
          <p:cNvPr id="14" name="矩形 13">
            <a:extLst>
              <a:ext uri="{FF2B5EF4-FFF2-40B4-BE49-F238E27FC236}">
                <a16:creationId xmlns:a16="http://schemas.microsoft.com/office/drawing/2014/main" id="{A2B61F94-9D33-45E8-9FF6-F39FA0CF4D04}"/>
              </a:ext>
            </a:extLst>
          </p:cNvPr>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19" name="文本框 18">
            <a:extLst>
              <a:ext uri="{FF2B5EF4-FFF2-40B4-BE49-F238E27FC236}">
                <a16:creationId xmlns:a16="http://schemas.microsoft.com/office/drawing/2014/main" id="{3485843C-8C9B-4A64-9C78-9B874219AECA}"/>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0" name="文本框 19">
            <a:extLst>
              <a:ext uri="{FF2B5EF4-FFF2-40B4-BE49-F238E27FC236}">
                <a16:creationId xmlns:a16="http://schemas.microsoft.com/office/drawing/2014/main" id="{EE48EA9E-91BE-4EFB-903E-970879335CAE}"/>
              </a:ext>
            </a:extLst>
          </p:cNvPr>
          <p:cNvSpPr txBox="1"/>
          <p:nvPr>
            <p:custDataLst>
              <p:tags r:id="rId7"/>
            </p:custDataLst>
          </p:nvPr>
        </p:nvSpPr>
        <p:spPr>
          <a:xfrm>
            <a:off x="9779000" y="1270000"/>
            <a:ext cx="3332480" cy="4708981"/>
          </a:xfrm>
          <a:prstGeom prst="rect">
            <a:avLst/>
          </a:prstGeom>
          <a:noFill/>
        </p:spPr>
        <p:txBody>
          <a:bodyPr vert="horz"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）首先需要接受用户输入才能够进行计算，</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cin</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&gt;&gt;a&gt;&gt;b;</a:t>
            </a: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average</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为计算出的平均值，那么应该定义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average</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并在定义时赋初值，其初值来源于计算出的两个整数的平均值。考虑到两个整数的平均值有可能是浮点型，因此应使用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float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double</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average,</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其次计算整数平均值时应除以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使得平均值计算结果为浮点型。</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float average=(</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p>
        </p:txBody>
      </p:sp>
      <p:grpSp>
        <p:nvGrpSpPr>
          <p:cNvPr id="18" name="组合 17">
            <a:extLst>
              <a:ext uri="{FF2B5EF4-FFF2-40B4-BE49-F238E27FC236}">
                <a16:creationId xmlns:a16="http://schemas.microsoft.com/office/drawing/2014/main" id="{14AE436E-D9C6-423C-8647-1354BB1B999C}"/>
              </a:ext>
            </a:extLst>
          </p:cNvPr>
          <p:cNvGrpSpPr/>
          <p:nvPr>
            <p:custDataLst>
              <p:tags r:id="rId8"/>
            </p:custDataLst>
          </p:nvPr>
        </p:nvGrpSpPr>
        <p:grpSpPr>
          <a:xfrm>
            <a:off x="9537700" y="0"/>
            <a:ext cx="3815080" cy="647700"/>
            <a:chOff x="9537700" y="0"/>
            <a:chExt cx="3815080" cy="647700"/>
          </a:xfrm>
        </p:grpSpPr>
        <p:sp>
          <p:nvSpPr>
            <p:cNvPr id="15" name="RemarkBack">
              <a:extLst>
                <a:ext uri="{FF2B5EF4-FFF2-40B4-BE49-F238E27FC236}">
                  <a16:creationId xmlns:a16="http://schemas.microsoft.com/office/drawing/2014/main" id="{54519958-13EF-4334-A60D-B07302853BE1}"/>
                </a:ext>
              </a:extLst>
            </p:cNvPr>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Block">
              <a:extLst>
                <a:ext uri="{FF2B5EF4-FFF2-40B4-BE49-F238E27FC236}">
                  <a16:creationId xmlns:a16="http://schemas.microsoft.com/office/drawing/2014/main" id="{C7F07F41-8EA0-4831-8005-BC0CF4734D87}"/>
                </a:ext>
              </a:extLst>
            </p:cNvPr>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markTitleText">
              <a:extLst>
                <a:ext uri="{FF2B5EF4-FFF2-40B4-BE49-F238E27FC236}">
                  <a16:creationId xmlns:a16="http://schemas.microsoft.com/office/drawing/2014/main" id="{E5121191-0BAB-457C-9BF8-0AC1578DD594}"/>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0" name="组合 9">
            <a:extLst>
              <a:ext uri="{FF2B5EF4-FFF2-40B4-BE49-F238E27FC236}">
                <a16:creationId xmlns:a16="http://schemas.microsoft.com/office/drawing/2014/main" id="{3D637EFA-F45D-41EF-832E-81D5209527A5}"/>
              </a:ext>
            </a:extLst>
          </p:cNvPr>
          <p:cNvGrpSpPr/>
          <p:nvPr>
            <p:custDataLst>
              <p:tags r:id="rId9"/>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CFB6EC3F-5F74-436D-BCA8-E366127A37DC}"/>
                </a:ext>
              </a:extLst>
            </p:cNvPr>
            <p:cNvSpPr/>
            <p:nvPr>
              <p:custDataLst>
                <p:tags r:id="rId11"/>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35C7903B-360B-46DE-94CB-8E4EAE24EBBF}"/>
                </a:ext>
              </a:extLst>
            </p:cNvPr>
            <p:cNvSpPr/>
            <p:nvPr>
              <p:custDataLst>
                <p:tags r:id="rId1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ADC2EE98-FF09-4016-9BDA-A6DC248AD989}"/>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3FFE40B6-E614-4EF5-AD4B-9749DDF95670}"/>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0A999CF-ACB7-41EC-834B-935DF4E15BB1}"/>
              </a:ext>
            </a:extLst>
          </p:cNvPr>
          <p:cNvPicPr>
            <a:picLocks/>
          </p:cNvPicPr>
          <p:nvPr>
            <p:custDataLst>
              <p:tags r:id="rId10"/>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17980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1841582"/>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3" y="3723374"/>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3662422"/>
            <a:ext cx="885840" cy="885840"/>
          </a:xfrm>
          <a:prstGeom prst="rect">
            <a:avLst/>
          </a:prstGeom>
        </p:spPr>
      </p:pic>
      <p:sp>
        <p:nvSpPr>
          <p:cNvPr id="47"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sp>
        <p:nvSpPr>
          <p:cNvPr id="46" name="矩形 45">
            <a:hlinkClick r:id="rId5" action="ppaction://hlinksldjump"/>
            <a:extLst>
              <a:ext uri="{FF2B5EF4-FFF2-40B4-BE49-F238E27FC236}">
                <a16:creationId xmlns:a16="http://schemas.microsoft.com/office/drawing/2014/main" id="{441F11E9-087F-4D51-9ACC-FB58206C6E0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1" name="矩形 50">
            <a:hlinkClick r:id="" action="ppaction://noaction"/>
            <a:extLst>
              <a:ext uri="{FF2B5EF4-FFF2-40B4-BE49-F238E27FC236}">
                <a16:creationId xmlns:a16="http://schemas.microsoft.com/office/drawing/2014/main" id="{823436FA-E4B7-43DF-8885-EA79F5C5F5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52" name="矩形 51">
            <a:hlinkClick r:id="" action="ppaction://noaction"/>
            <a:extLst>
              <a:ext uri="{FF2B5EF4-FFF2-40B4-BE49-F238E27FC236}">
                <a16:creationId xmlns:a16="http://schemas.microsoft.com/office/drawing/2014/main" id="{608A937C-4E41-480F-B37B-0247E042EE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3" name="矩形 52">
            <a:hlinkClick r:id="" action="ppaction://noaction"/>
            <a:extLst>
              <a:ext uri="{FF2B5EF4-FFF2-40B4-BE49-F238E27FC236}">
                <a16:creationId xmlns:a16="http://schemas.microsoft.com/office/drawing/2014/main" id="{53901F9F-4845-4CAF-A8C6-E6D4C9B59B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5" name="矩形 54">
            <a:hlinkClick r:id="" action="ppaction://noaction"/>
            <a:extLst>
              <a:ext uri="{FF2B5EF4-FFF2-40B4-BE49-F238E27FC236}">
                <a16:creationId xmlns:a16="http://schemas.microsoft.com/office/drawing/2014/main" id="{A3CD211F-57B3-41B4-BFE6-5555106539A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59" name="矩形 58">
            <a:hlinkClick r:id="" action="ppaction://noaction"/>
            <a:extLst>
              <a:ext uri="{FF2B5EF4-FFF2-40B4-BE49-F238E27FC236}">
                <a16:creationId xmlns:a16="http://schemas.microsoft.com/office/drawing/2014/main" id="{CF66A741-6C3E-4F84-BA28-C2EB7DC3B34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75" name="矩形 74">
            <a:hlinkClick r:id="" action="ppaction://noaction"/>
            <a:extLst>
              <a:ext uri="{FF2B5EF4-FFF2-40B4-BE49-F238E27FC236}">
                <a16:creationId xmlns:a16="http://schemas.microsoft.com/office/drawing/2014/main" id="{D24B2FC0-1BBE-431C-B993-2E4D1ACAA4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76" name="矩形 75">
            <a:hlinkClick r:id="" action="ppaction://noaction"/>
            <a:extLst>
              <a:ext uri="{FF2B5EF4-FFF2-40B4-BE49-F238E27FC236}">
                <a16:creationId xmlns:a16="http://schemas.microsoft.com/office/drawing/2014/main" id="{923F3049-4121-4B5C-A0F1-8FA8C43DBD3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25670921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2" y="1851167"/>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93688" y="1955654"/>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1802738"/>
            <a:ext cx="885840" cy="885840"/>
          </a:xfrm>
          <a:prstGeom prst="rect">
            <a:avLst/>
          </a:prstGeom>
        </p:spPr>
      </p:pic>
      <p:sp>
        <p:nvSpPr>
          <p:cNvPr id="47" name="矩形 46">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1" name="矩形 5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52" name="矩形 5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3" name="矩形 5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5" name="矩形 5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59" name="矩形 5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75" name="矩形 7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76" name="矩形 7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122302442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r>
              <a:rPr lang="en-US" altLang="zh-CN" dirty="0"/>
              <a:t>Arithmetical operators</a:t>
            </a:r>
            <a:r>
              <a:rPr lang="zh-CN" altLang="en-US" dirty="0"/>
              <a:t>）</a:t>
            </a:r>
          </a:p>
        </p:txBody>
      </p:sp>
      <p:sp>
        <p:nvSpPr>
          <p:cNvPr id="3" name="内容占位符 2"/>
          <p:cNvSpPr>
            <a:spLocks noGrp="1"/>
          </p:cNvSpPr>
          <p:nvPr>
            <p:ph idx="1"/>
          </p:nvPr>
        </p:nvSpPr>
        <p:spPr/>
        <p:txBody>
          <a:bodyPr/>
          <a:lstStyle/>
          <a:p>
            <a:r>
              <a:rPr lang="zh-CN" altLang="en-US" dirty="0"/>
              <a:t>单目</a:t>
            </a:r>
            <a:r>
              <a:rPr lang="en-US" altLang="zh-CN" dirty="0"/>
              <a:t>+</a:t>
            </a:r>
            <a:r>
              <a:rPr lang="zh-CN" altLang="en-US" dirty="0"/>
              <a:t>和</a:t>
            </a:r>
            <a:r>
              <a:rPr lang="en-US" altLang="zh-CN" dirty="0"/>
              <a:t>-</a:t>
            </a:r>
            <a:r>
              <a:rPr lang="zh-CN" altLang="en-US" dirty="0"/>
              <a:t>、增量运算符</a:t>
            </a:r>
            <a:r>
              <a:rPr lang="en-US" altLang="zh-CN" dirty="0"/>
              <a:t>++</a:t>
            </a:r>
            <a:r>
              <a:rPr lang="zh-CN" altLang="en-US" dirty="0"/>
              <a:t>、减量运算符</a:t>
            </a:r>
            <a:r>
              <a:rPr lang="en-US" altLang="zh-CN" dirty="0"/>
              <a:t>—</a:t>
            </a:r>
          </a:p>
          <a:p>
            <a:r>
              <a:rPr lang="zh-CN" altLang="en-US" dirty="0"/>
              <a:t>双目</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p>
          <a:p>
            <a:r>
              <a:rPr lang="en-US" altLang="zh-CN" dirty="0"/>
              <a:t>C++17</a:t>
            </a:r>
            <a:r>
              <a:rPr lang="zh-CN" altLang="en-US" dirty="0"/>
              <a:t>标准将上述算术运算符分别归类为：</a:t>
            </a:r>
            <a:endParaRPr lang="en-US" altLang="zh-CN" dirty="0"/>
          </a:p>
          <a:p>
            <a:pPr lvl="1"/>
            <a:r>
              <a:rPr lang="zh-CN" altLang="en-US" dirty="0"/>
              <a:t>一元运算符（</a:t>
            </a:r>
            <a:r>
              <a:rPr lang="en-US" altLang="zh-CN" dirty="0"/>
              <a:t>Unary operators</a:t>
            </a:r>
            <a:r>
              <a:rPr lang="zh-CN" altLang="en-US" dirty="0"/>
              <a:t>）</a:t>
            </a:r>
            <a:endParaRPr lang="en-US" altLang="zh-CN" dirty="0"/>
          </a:p>
          <a:p>
            <a:pPr lvl="1"/>
            <a:r>
              <a:rPr lang="zh-CN" altLang="en-US" dirty="0"/>
              <a:t>增量和减量运算符（</a:t>
            </a:r>
            <a:r>
              <a:rPr lang="en-US" altLang="zh-CN" dirty="0"/>
              <a:t>Increment and decrement</a:t>
            </a:r>
            <a:r>
              <a:rPr lang="zh-CN" altLang="en-US" dirty="0"/>
              <a:t>）</a:t>
            </a:r>
            <a:endParaRPr lang="en-US" altLang="zh-CN" dirty="0"/>
          </a:p>
          <a:p>
            <a:pPr lvl="1"/>
            <a:r>
              <a:rPr lang="zh-CN" altLang="en-US" dirty="0"/>
              <a:t>乘法运算符（</a:t>
            </a:r>
            <a:r>
              <a:rPr lang="en-US" altLang="zh-CN" dirty="0"/>
              <a:t>Multiplicative operators</a:t>
            </a:r>
            <a:r>
              <a:rPr lang="zh-CN" altLang="en-US" dirty="0"/>
              <a:t>）</a:t>
            </a:r>
            <a:endParaRPr lang="en-US" altLang="zh-CN" dirty="0"/>
          </a:p>
          <a:p>
            <a:pPr lvl="1"/>
            <a:r>
              <a:rPr lang="zh-CN" altLang="en-US" dirty="0"/>
              <a:t>加法运算符（</a:t>
            </a:r>
            <a:r>
              <a:rPr lang="en-US" altLang="zh-CN" dirty="0"/>
              <a:t>Additive operators</a:t>
            </a:r>
            <a:r>
              <a:rPr lang="zh-CN" altLang="en-US" dirty="0"/>
              <a:t>）</a:t>
            </a:r>
            <a:endParaRPr lang="en-US" altLang="zh-CN" dirty="0"/>
          </a:p>
        </p:txBody>
      </p:sp>
      <p:sp>
        <p:nvSpPr>
          <p:cNvPr id="4" name="矩形 3">
            <a:hlinkClick r:id="rId2" action="ppaction://hlinksldjump"/>
            <a:extLst>
              <a:ext uri="{FF2B5EF4-FFF2-40B4-BE49-F238E27FC236}">
                <a16:creationId xmlns:a16="http://schemas.microsoft.com/office/drawing/2014/main" id="{234678D0-3A53-4C67-ACAA-9357682A7A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8BD2B49D-1015-4575-BAC9-F65246DB9F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6AA25AD3-B389-4382-A300-6430DBCE70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E7735051-B319-46C0-94D7-2E6770D387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2FC5698E-24CE-49CD-B4E3-7BAC0B041E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D3FF75C2-72C4-4A0F-8449-FE91C246656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10455D1D-DEDB-42D9-B4C7-77FB5F3C46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BFD28F78-2FFF-4D3F-960A-DDBE50EE46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982399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算术表达式</a:t>
            </a:r>
            <a:endParaRPr lang="en-US" altLang="zh-CN" dirty="0"/>
          </a:p>
          <a:p>
            <a:pPr lvl="1"/>
            <a:r>
              <a:rPr lang="en-US" altLang="zh-CN" dirty="0"/>
              <a:t>+&lt;</a:t>
            </a:r>
            <a:r>
              <a:rPr lang="zh-CN" altLang="en-US" dirty="0"/>
              <a:t>运算分量</a:t>
            </a:r>
            <a:r>
              <a:rPr lang="en-US" altLang="zh-CN" dirty="0"/>
              <a:t>&gt;</a:t>
            </a:r>
          </a:p>
          <a:p>
            <a:pPr lvl="1"/>
            <a:r>
              <a:rPr lang="en-US" altLang="zh-CN" dirty="0"/>
              <a:t>-&lt;</a:t>
            </a:r>
            <a:r>
              <a:rPr lang="zh-CN" altLang="en-US" dirty="0"/>
              <a:t>运算分量</a:t>
            </a:r>
            <a:r>
              <a:rPr lang="en-US" altLang="zh-CN" dirty="0"/>
              <a:t>&gt;</a:t>
            </a:r>
          </a:p>
          <a:p>
            <a:pPr lvl="1"/>
            <a:r>
              <a:rPr lang="en-US" altLang="zh-CN" dirty="0"/>
              <a:t>&lt;</a:t>
            </a:r>
            <a:r>
              <a:rPr lang="zh-CN" altLang="en-US" dirty="0"/>
              <a:t>运算分量</a:t>
            </a:r>
            <a:r>
              <a:rPr lang="en-US" altLang="zh-CN" dirty="0"/>
              <a:t>&gt;++(--)</a:t>
            </a:r>
          </a:p>
          <a:p>
            <a:pPr lvl="1"/>
            <a:r>
              <a:rPr lang="en-US" altLang="zh-CN" dirty="0"/>
              <a:t>++(--) &lt;</a:t>
            </a:r>
            <a:r>
              <a:rPr lang="zh-CN" altLang="en-US" dirty="0"/>
              <a:t>运算分量</a:t>
            </a:r>
            <a:r>
              <a:rPr lang="en-US" altLang="zh-CN" dirty="0"/>
              <a:t>&gt;</a:t>
            </a:r>
          </a:p>
          <a:p>
            <a:pPr lvl="1"/>
            <a:r>
              <a:rPr lang="en-US" altLang="zh-CN" dirty="0"/>
              <a:t>&lt;</a:t>
            </a:r>
            <a:r>
              <a:rPr lang="zh-CN" altLang="en-US" dirty="0"/>
              <a:t>运算分量</a:t>
            </a:r>
            <a:r>
              <a:rPr lang="en-US" altLang="zh-CN" dirty="0"/>
              <a:t>&gt; &lt;</a:t>
            </a:r>
            <a:r>
              <a:rPr lang="zh-CN" altLang="en-US" dirty="0"/>
              <a:t>双目算术运算符</a:t>
            </a:r>
            <a:r>
              <a:rPr lang="en-US" altLang="zh-CN" dirty="0"/>
              <a:t>&gt; &lt;</a:t>
            </a:r>
            <a:r>
              <a:rPr lang="zh-CN" altLang="en-US" dirty="0"/>
              <a:t>运算分量</a:t>
            </a:r>
            <a:r>
              <a:rPr lang="en-US" altLang="zh-CN" dirty="0"/>
              <a:t>&gt;</a:t>
            </a:r>
          </a:p>
          <a:p>
            <a:pPr lvl="2"/>
            <a:r>
              <a:rPr lang="zh-CN" altLang="en-US" dirty="0"/>
              <a:t>运算分量为数值类型，运算结果的数据类型与运算分量的数据类型相同</a:t>
            </a:r>
          </a:p>
          <a:p>
            <a:endParaRPr lang="zh-CN" altLang="en-US" dirty="0"/>
          </a:p>
        </p:txBody>
      </p:sp>
      <p:sp>
        <p:nvSpPr>
          <p:cNvPr id="3" name="标题 2"/>
          <p:cNvSpPr>
            <a:spLocks noGrp="1"/>
          </p:cNvSpPr>
          <p:nvPr>
            <p:ph type="title"/>
          </p:nvPr>
        </p:nvSpPr>
        <p:spPr/>
        <p:txBody>
          <a:bodyPr/>
          <a:lstStyle/>
          <a:p>
            <a:r>
              <a:rPr lang="zh-CN" altLang="en-US" dirty="0"/>
              <a:t>算术表达式</a:t>
            </a:r>
          </a:p>
        </p:txBody>
      </p:sp>
    </p:spTree>
    <p:extLst>
      <p:ext uri="{BB962C8B-B14F-4D97-AF65-F5344CB8AC3E}">
        <p14:creationId xmlns:p14="http://schemas.microsoft.com/office/powerpoint/2010/main" val="96680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p>
        </p:txBody>
      </p:sp>
      <p:sp>
        <p:nvSpPr>
          <p:cNvPr id="3" name="内容占位符 2"/>
          <p:cNvSpPr>
            <a:spLocks noGrp="1"/>
          </p:cNvSpPr>
          <p:nvPr>
            <p:ph idx="1"/>
          </p:nvPr>
        </p:nvSpPr>
        <p:spPr>
          <a:xfrm>
            <a:off x="457200" y="1844824"/>
            <a:ext cx="4978896" cy="4479776"/>
          </a:xfrm>
        </p:spPr>
        <p:txBody>
          <a:bodyPr/>
          <a:lstStyle/>
          <a:p>
            <a:r>
              <a:rPr lang="zh-CN" altLang="en-US" dirty="0"/>
              <a:t>单目减运算</a:t>
            </a:r>
            <a:r>
              <a:rPr lang="en-US" altLang="zh-CN" dirty="0"/>
              <a:t>-</a:t>
            </a:r>
          </a:p>
          <a:p>
            <a:pPr lvl="1"/>
            <a:r>
              <a:rPr lang="en-US" altLang="zh-CN" dirty="0"/>
              <a:t>-1 * &lt;</a:t>
            </a:r>
            <a:r>
              <a:rPr lang="zh-CN" altLang="en-US" dirty="0"/>
              <a:t>运算分量</a:t>
            </a:r>
            <a:r>
              <a:rPr lang="en-US" altLang="zh-CN" dirty="0"/>
              <a:t>&gt; </a:t>
            </a:r>
          </a:p>
          <a:p>
            <a:r>
              <a:rPr lang="zh-CN" altLang="en-US" dirty="0"/>
              <a:t>增量运算</a:t>
            </a:r>
            <a:r>
              <a:rPr lang="en-US" altLang="zh-CN" dirty="0"/>
              <a:t>++</a:t>
            </a:r>
          </a:p>
          <a:p>
            <a:pPr lvl="1"/>
            <a:r>
              <a:rPr lang="zh-CN" altLang="en-US" dirty="0"/>
              <a:t>前缀增量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运算分量值加</a:t>
            </a:r>
            <a:r>
              <a:rPr lang="en-US" altLang="zh-CN" dirty="0"/>
              <a:t>1</a:t>
            </a:r>
          </a:p>
          <a:p>
            <a:pPr lvl="3"/>
            <a:r>
              <a:rPr lang="zh-CN" altLang="en-US" dirty="0"/>
              <a:t>表达式值加</a:t>
            </a:r>
            <a:r>
              <a:rPr lang="en-US" altLang="zh-CN" dirty="0"/>
              <a:t>1</a:t>
            </a:r>
          </a:p>
          <a:p>
            <a:pPr lvl="1"/>
            <a:r>
              <a:rPr lang="zh-CN" altLang="en-US" dirty="0"/>
              <a:t>后缀增量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运算分量值加</a:t>
            </a:r>
            <a:r>
              <a:rPr lang="en-US" altLang="zh-CN" dirty="0"/>
              <a:t>1</a:t>
            </a:r>
          </a:p>
          <a:p>
            <a:pPr lvl="3"/>
            <a:r>
              <a:rPr lang="zh-CN" altLang="en-US" dirty="0"/>
              <a:t>表达式值不变</a:t>
            </a:r>
            <a:endParaRPr lang="en-US" altLang="zh-CN" dirty="0"/>
          </a:p>
        </p:txBody>
      </p:sp>
      <p:sp>
        <p:nvSpPr>
          <p:cNvPr id="6" name="内容占位符 2"/>
          <p:cNvSpPr txBox="1">
            <a:spLocks/>
          </p:cNvSpPr>
          <p:nvPr/>
        </p:nvSpPr>
        <p:spPr bwMode="auto">
          <a:xfrm>
            <a:off x="4286248" y="3071810"/>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r>
              <a:rPr kumimoji="0" lang="en-US" altLang="zh-CN" sz="2000" b="1" i="0" u="none" strike="noStrike" kern="0" cap="none" spc="0" normalizeH="0" baseline="0" noProof="0" dirty="0" err="1">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latin typeface="楷体_GB2312" pitchFamily="49" charset="-122"/>
                <a:ea typeface="楷体_GB2312" pitchFamily="49" charset="-122"/>
              </a:rPr>
              <a:t>如果</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的初始值为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，运算过程中，首先</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值变为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），然后表达式的值加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a:t>
            </a:r>
            <a:endParaRPr lang="en-US" altLang="zh-CN" sz="2000" b="1" kern="0" dirty="0">
              <a:latin typeface="楷体_GB2312" pitchFamily="49" charset="-122"/>
              <a:ea typeface="楷体_GB2312" pitchFamily="49" charset="-122"/>
            </a:endParaRPr>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err="1">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latin typeface="楷体_GB2312" pitchFamily="49" charset="-122"/>
                <a:ea typeface="楷体_GB2312" pitchFamily="49" charset="-122"/>
              </a:rPr>
              <a:t>如果</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的初始值为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，运算过程中，首先表达式的值不变（</a:t>
            </a:r>
            <a:r>
              <a:rPr lang="en-US" altLang="zh-CN" sz="2000" b="1" kern="0" dirty="0" err="1">
                <a:latin typeface="楷体_GB2312" pitchFamily="49" charset="-122"/>
                <a:ea typeface="楷体_GB2312" pitchFamily="49" charset="-122"/>
              </a:rPr>
              <a:t>i</a:t>
            </a:r>
            <a:r>
              <a:rPr lang="en-US" altLang="zh-CN" sz="2000" b="1" kern="0" dirty="0">
                <a:latin typeface="楷体_GB2312" pitchFamily="49" charset="-122"/>
                <a:ea typeface="楷体_GB2312" pitchFamily="49" charset="-122"/>
              </a:rPr>
              <a:t>++</a:t>
            </a:r>
            <a:r>
              <a:rPr lang="zh-CN" altLang="en-US" sz="2000" b="1" kern="0" dirty="0">
                <a:latin typeface="楷体_GB2312" pitchFamily="49" charset="-122"/>
                <a:ea typeface="楷体_GB2312" pitchFamily="49" charset="-122"/>
              </a:rPr>
              <a:t>的值仍然为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），然后</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值变为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a:t>
            </a:r>
            <a:endParaRPr kumimoji="0" lang="en-US" altLang="zh-CN"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p:txBody>
      </p:sp>
      <p:sp>
        <p:nvSpPr>
          <p:cNvPr id="5" name="矩形 4">
            <a:hlinkClick r:id="rId2" action="ppaction://hlinksldjump"/>
            <a:extLst>
              <a:ext uri="{FF2B5EF4-FFF2-40B4-BE49-F238E27FC236}">
                <a16:creationId xmlns:a16="http://schemas.microsoft.com/office/drawing/2014/main" id="{81802FED-D900-4C31-9159-5A2FEF53B6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7" name="矩形 6">
            <a:hlinkClick r:id="" action="ppaction://noaction"/>
            <a:extLst>
              <a:ext uri="{FF2B5EF4-FFF2-40B4-BE49-F238E27FC236}">
                <a16:creationId xmlns:a16="http://schemas.microsoft.com/office/drawing/2014/main" id="{3DD7B8EE-5971-42AC-A9E2-246FC278EF8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8" name="矩形 7">
            <a:hlinkClick r:id="" action="ppaction://noaction"/>
            <a:extLst>
              <a:ext uri="{FF2B5EF4-FFF2-40B4-BE49-F238E27FC236}">
                <a16:creationId xmlns:a16="http://schemas.microsoft.com/office/drawing/2014/main" id="{DD24CB19-B1DA-4D93-AE59-840E0CA850A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9" name="矩形 8">
            <a:hlinkClick r:id="" action="ppaction://noaction"/>
            <a:extLst>
              <a:ext uri="{FF2B5EF4-FFF2-40B4-BE49-F238E27FC236}">
                <a16:creationId xmlns:a16="http://schemas.microsoft.com/office/drawing/2014/main" id="{06172B01-B4F0-4CCA-9E35-0DA4E325D6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0" name="矩形 9">
            <a:hlinkClick r:id="" action="ppaction://noaction"/>
            <a:extLst>
              <a:ext uri="{FF2B5EF4-FFF2-40B4-BE49-F238E27FC236}">
                <a16:creationId xmlns:a16="http://schemas.microsoft.com/office/drawing/2014/main" id="{77CC0BA6-CF70-4F46-834F-A4EB90DE25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1" name="矩形 10">
            <a:hlinkClick r:id="" action="ppaction://noaction"/>
            <a:extLst>
              <a:ext uri="{FF2B5EF4-FFF2-40B4-BE49-F238E27FC236}">
                <a16:creationId xmlns:a16="http://schemas.microsoft.com/office/drawing/2014/main" id="{B2584F98-DD7A-4EE4-86BB-BC7AE4B1A89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2" name="矩形 11">
            <a:hlinkClick r:id="" action="ppaction://noaction"/>
            <a:extLst>
              <a:ext uri="{FF2B5EF4-FFF2-40B4-BE49-F238E27FC236}">
                <a16:creationId xmlns:a16="http://schemas.microsoft.com/office/drawing/2014/main" id="{CE576C2D-6884-408B-8C1B-DFBC4FB0D88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a:extLst>
              <a:ext uri="{FF2B5EF4-FFF2-40B4-BE49-F238E27FC236}">
                <a16:creationId xmlns:a16="http://schemas.microsoft.com/office/drawing/2014/main" id="{6FE0F833-D72D-4EE3-9BEA-5ACB7F4EA1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
        <p:nvSpPr>
          <p:cNvPr id="4" name="TextBox 3"/>
          <p:cNvSpPr txBox="1"/>
          <p:nvPr/>
        </p:nvSpPr>
        <p:spPr>
          <a:xfrm>
            <a:off x="4788024" y="1844824"/>
            <a:ext cx="3600400" cy="966418"/>
          </a:xfrm>
          <a:prstGeom prst="rect">
            <a:avLst/>
          </a:prstGeom>
          <a:noFill/>
        </p:spPr>
        <p:txBody>
          <a:bodyPr wrap="square" rtlCol="0">
            <a:spAutoFit/>
          </a:bodyPr>
          <a:lstStyle/>
          <a:p>
            <a:pPr marL="342900" indent="-342900" eaLnBrk="0" hangingPunct="0">
              <a:spcBef>
                <a:spcPct val="20000"/>
              </a:spcBef>
              <a:buFont typeface="Arial" charset="0"/>
              <a:buChar char=" "/>
            </a:pPr>
            <a:r>
              <a:rPr lang="zh-CN" altLang="en-US" sz="2800" dirty="0">
                <a:latin typeface="+mn-lt"/>
                <a:ea typeface="黑体" pitchFamily="2" charset="-122"/>
              </a:rPr>
              <a:t>单目加运算</a:t>
            </a:r>
            <a:r>
              <a:rPr lang="en-US" altLang="zh-CN" sz="2800" dirty="0">
                <a:latin typeface="+mn-lt"/>
                <a:ea typeface="黑体" pitchFamily="2" charset="-122"/>
              </a:rPr>
              <a:t>+</a:t>
            </a:r>
          </a:p>
          <a:p>
            <a:pPr marL="742950" lvl="1" indent="-285750" eaLnBrk="0" hangingPunct="0">
              <a:spcBef>
                <a:spcPct val="20000"/>
              </a:spcBef>
              <a:buFont typeface="Arial" charset="0"/>
              <a:buChar char="•"/>
            </a:pPr>
            <a:r>
              <a:rPr lang="en-US" altLang="zh-CN" sz="2400" dirty="0">
                <a:latin typeface="+mn-lt"/>
                <a:ea typeface="黑体" pitchFamily="2" charset="-122"/>
              </a:rPr>
              <a:t>1</a:t>
            </a:r>
            <a:r>
              <a:rPr lang="zh-CN" altLang="en-US" sz="2400" dirty="0">
                <a:latin typeface="+mn-lt"/>
                <a:ea typeface="黑体" pitchFamily="2" charset="-122"/>
              </a:rPr>
              <a:t>*</a:t>
            </a:r>
            <a:r>
              <a:rPr lang="en-US" altLang="zh-CN" sz="2400" dirty="0">
                <a:latin typeface="+mn-lt"/>
                <a:ea typeface="黑体" pitchFamily="2" charset="-122"/>
              </a:rPr>
              <a:t>&lt;</a:t>
            </a:r>
            <a:r>
              <a:rPr lang="zh-CN" altLang="en-US" sz="2400" dirty="0">
                <a:latin typeface="+mn-lt"/>
                <a:ea typeface="黑体" pitchFamily="2" charset="-122"/>
              </a:rPr>
              <a:t>运算分量</a:t>
            </a:r>
            <a:r>
              <a:rPr lang="en-US" altLang="zh-CN" sz="2400" dirty="0">
                <a:latin typeface="+mn-lt"/>
                <a:ea typeface="黑体" pitchFamily="2" charset="-122"/>
              </a:rPr>
              <a:t>&gt;</a:t>
            </a:r>
            <a:endParaRPr lang="zh-CN" altLang="en-US" sz="2400" dirty="0">
              <a:latin typeface="+mn-lt"/>
              <a:ea typeface="黑体" pitchFamily="2" charset="-122"/>
            </a:endParaRPr>
          </a:p>
        </p:txBody>
      </p:sp>
    </p:spTree>
    <p:extLst>
      <p:ext uri="{BB962C8B-B14F-4D97-AF65-F5344CB8AC3E}">
        <p14:creationId xmlns:p14="http://schemas.microsoft.com/office/powerpoint/2010/main" val="2198683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p>
        </p:txBody>
      </p:sp>
      <p:sp>
        <p:nvSpPr>
          <p:cNvPr id="3" name="内容占位符 2"/>
          <p:cNvSpPr>
            <a:spLocks noGrp="1"/>
          </p:cNvSpPr>
          <p:nvPr>
            <p:ph idx="1"/>
          </p:nvPr>
        </p:nvSpPr>
        <p:spPr>
          <a:xfrm>
            <a:off x="457200" y="1988840"/>
            <a:ext cx="3829048" cy="4335760"/>
          </a:xfrm>
        </p:spPr>
        <p:txBody>
          <a:bodyPr/>
          <a:lstStyle/>
          <a:p>
            <a:r>
              <a:rPr lang="zh-CN" altLang="en-US" dirty="0"/>
              <a:t>减量运算</a:t>
            </a:r>
            <a:r>
              <a:rPr lang="en-US" altLang="zh-CN" dirty="0"/>
              <a:t>--</a:t>
            </a:r>
          </a:p>
          <a:p>
            <a:pPr lvl="1"/>
            <a:r>
              <a:rPr lang="zh-CN" altLang="en-US" dirty="0"/>
              <a:t>前缀减量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运算分量值减</a:t>
            </a:r>
            <a:r>
              <a:rPr lang="en-US" altLang="zh-CN" dirty="0"/>
              <a:t>1</a:t>
            </a:r>
          </a:p>
          <a:p>
            <a:pPr lvl="3"/>
            <a:r>
              <a:rPr lang="zh-CN" altLang="en-US" dirty="0"/>
              <a:t>表达式值减</a:t>
            </a:r>
            <a:r>
              <a:rPr lang="en-US" altLang="zh-CN" dirty="0"/>
              <a:t>1</a:t>
            </a:r>
          </a:p>
          <a:p>
            <a:pPr lvl="1"/>
            <a:r>
              <a:rPr lang="zh-CN" altLang="en-US" dirty="0"/>
              <a:t>后缀减量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运算分量值减</a:t>
            </a:r>
            <a:r>
              <a:rPr lang="en-US" altLang="zh-CN" dirty="0"/>
              <a:t>1</a:t>
            </a:r>
          </a:p>
          <a:p>
            <a:pPr lvl="3"/>
            <a:r>
              <a:rPr lang="zh-CN" altLang="en-US" dirty="0"/>
              <a:t>表达式值不变</a:t>
            </a:r>
            <a:endParaRPr lang="en-US" altLang="zh-CN" dirty="0"/>
          </a:p>
        </p:txBody>
      </p:sp>
      <p:sp>
        <p:nvSpPr>
          <p:cNvPr id="6" name="内容占位符 2"/>
          <p:cNvSpPr txBox="1">
            <a:spLocks/>
          </p:cNvSpPr>
          <p:nvPr/>
        </p:nvSpPr>
        <p:spPr bwMode="auto">
          <a:xfrm>
            <a:off x="4286248" y="2428868"/>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a:ln>
                  <a:noFill/>
                </a:ln>
                <a:solidFill>
                  <a:srgbClr val="0000FF"/>
                </a:solidFill>
                <a:effectLst/>
                <a:uLnTx/>
                <a:uFillTx/>
                <a:latin typeface="Arial" charset="0"/>
              </a:rPr>
              <a:t>表达式</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r>
              <a:rPr kumimoji="0" lang="en-US" altLang="zh-CN" sz="2000" b="1" i="0" u="none" strike="noStrike" kern="0" cap="none" spc="0" normalizeH="0" baseline="0" noProof="0" dirty="0" err="1">
                <a:ln>
                  <a:noFill/>
                </a:ln>
                <a:solidFill>
                  <a:srgbClr val="0000FF"/>
                </a:solidFill>
                <a:effectLst/>
                <a:uLnTx/>
                <a:uFillTx/>
                <a:latin typeface="Courier New" pitchFamily="49" charset="0"/>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t>如果</a:t>
            </a:r>
            <a:r>
              <a:rPr lang="en-US" altLang="zh-CN" sz="2000" b="1" kern="0" dirty="0" err="1"/>
              <a:t>i</a:t>
            </a:r>
            <a:r>
              <a:rPr lang="zh-CN" altLang="en-US" sz="2000" b="1" kern="0" dirty="0"/>
              <a:t>的初始值为</a:t>
            </a:r>
            <a:r>
              <a:rPr lang="en-US" altLang="zh-CN" sz="2000" b="1" kern="0" dirty="0"/>
              <a:t>3</a:t>
            </a:r>
            <a:r>
              <a:rPr lang="zh-CN" altLang="en-US" sz="2000" b="1" kern="0" dirty="0"/>
              <a:t>，运算过程中，首先</a:t>
            </a:r>
            <a:r>
              <a:rPr lang="en-US" altLang="zh-CN" sz="2000" b="1" kern="0" dirty="0" err="1"/>
              <a:t>i</a:t>
            </a:r>
            <a:r>
              <a:rPr lang="zh-CN" altLang="en-US" sz="2000" b="1" kern="0" dirty="0"/>
              <a:t>的值减</a:t>
            </a:r>
            <a:r>
              <a:rPr lang="en-US" altLang="zh-CN" sz="2000" b="1" kern="0" dirty="0"/>
              <a:t>1</a:t>
            </a:r>
            <a:r>
              <a:rPr lang="zh-CN" altLang="en-US" sz="2000" b="1" kern="0" dirty="0"/>
              <a:t>（</a:t>
            </a:r>
            <a:r>
              <a:rPr lang="en-US" altLang="zh-CN" sz="2000" b="1" kern="0" dirty="0" err="1"/>
              <a:t>i</a:t>
            </a:r>
            <a:r>
              <a:rPr lang="zh-CN" altLang="en-US" sz="2000" b="1" kern="0" dirty="0"/>
              <a:t>值变为</a:t>
            </a:r>
            <a:r>
              <a:rPr lang="en-US" altLang="zh-CN" sz="2000" b="1" kern="0" dirty="0"/>
              <a:t>2</a:t>
            </a:r>
            <a:r>
              <a:rPr lang="zh-CN" altLang="en-US" sz="2000" b="1" kern="0" dirty="0"/>
              <a:t>），然后表达式的值减</a:t>
            </a:r>
            <a:r>
              <a:rPr lang="en-US" altLang="zh-CN" sz="2000" b="1" kern="0" dirty="0"/>
              <a:t>1</a:t>
            </a:r>
            <a:r>
              <a:rPr lang="zh-CN" altLang="en-US" sz="2000" b="1" kern="0" dirty="0"/>
              <a:t>（</a:t>
            </a:r>
            <a:r>
              <a:rPr lang="en-US" altLang="zh-CN" sz="2000" b="1" kern="0" dirty="0"/>
              <a:t>--</a:t>
            </a:r>
            <a:r>
              <a:rPr lang="en-US" altLang="zh-CN" sz="2000" b="1" kern="0" dirty="0" err="1"/>
              <a:t>i</a:t>
            </a:r>
            <a:r>
              <a:rPr lang="zh-CN" altLang="en-US" sz="2000" b="1" kern="0" dirty="0"/>
              <a:t>的值为</a:t>
            </a:r>
            <a:r>
              <a:rPr lang="en-US" altLang="zh-CN" sz="2000" b="1" kern="0" dirty="0"/>
              <a:t>2</a:t>
            </a:r>
            <a:r>
              <a:rPr lang="zh-CN" altLang="en-US" sz="2000" b="1" kern="0" dirty="0"/>
              <a:t>）</a:t>
            </a:r>
            <a:endParaRPr lang="en-US" altLang="zh-CN" sz="2000" b="1" kern="0" dirty="0"/>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Arial" charset="0"/>
              </a:rPr>
              <a:t>表达式</a:t>
            </a:r>
            <a:r>
              <a:rPr kumimoji="0" lang="en-US" altLang="zh-CN" sz="2000" b="1" i="0" u="none" strike="noStrike" kern="0" cap="none" spc="0" normalizeH="0" baseline="0" noProof="0" dirty="0" err="1">
                <a:ln>
                  <a:noFill/>
                </a:ln>
                <a:solidFill>
                  <a:srgbClr val="0000FF"/>
                </a:solidFill>
                <a:effectLst/>
                <a:uLnTx/>
                <a:uFillTx/>
                <a:latin typeface="Courier New" pitchFamily="49" charset="0"/>
                <a:cs typeface="Courier New" pitchFamily="49" charset="0"/>
              </a:rPr>
              <a:t>i</a:t>
            </a:r>
            <a:r>
              <a:rPr lang="en-US" altLang="zh-CN" sz="2000" b="1" kern="0" dirty="0">
                <a:solidFill>
                  <a:srgbClr val="0000FF"/>
                </a:solidFill>
                <a:latin typeface="Courier New" pitchFamily="49" charset="0"/>
                <a:cs typeface="Courier New" pitchFamily="49" charset="0"/>
              </a:rPr>
              <a:t>--</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t>如果</a:t>
            </a:r>
            <a:r>
              <a:rPr lang="en-US" altLang="zh-CN" sz="2000" b="1" kern="0" dirty="0" err="1"/>
              <a:t>i</a:t>
            </a:r>
            <a:r>
              <a:rPr lang="zh-CN" altLang="en-US" sz="2000" b="1" kern="0" dirty="0"/>
              <a:t>的初始值为</a:t>
            </a:r>
            <a:r>
              <a:rPr lang="en-US" altLang="zh-CN" sz="2000" b="1" kern="0" dirty="0"/>
              <a:t>3</a:t>
            </a:r>
            <a:r>
              <a:rPr lang="zh-CN" altLang="en-US" sz="2000" b="1" kern="0" dirty="0"/>
              <a:t>，运算过程中，首先表达式的值不变（</a:t>
            </a:r>
            <a:r>
              <a:rPr lang="en-US" altLang="zh-CN" sz="2000" b="1" kern="0" dirty="0" err="1"/>
              <a:t>i</a:t>
            </a:r>
            <a:r>
              <a:rPr lang="en-US" altLang="zh-CN" sz="2000" b="1" kern="0" dirty="0"/>
              <a:t>--</a:t>
            </a:r>
            <a:r>
              <a:rPr lang="zh-CN" altLang="en-US" sz="2000" b="1" kern="0" dirty="0"/>
              <a:t>的值仍然为</a:t>
            </a:r>
            <a:r>
              <a:rPr lang="en-US" altLang="zh-CN" sz="2000" b="1" kern="0" dirty="0"/>
              <a:t>3</a:t>
            </a:r>
            <a:r>
              <a:rPr lang="zh-CN" altLang="en-US" sz="2000" b="1" kern="0" dirty="0"/>
              <a:t>），然后</a:t>
            </a:r>
            <a:r>
              <a:rPr lang="en-US" altLang="zh-CN" sz="2000" b="1" kern="0" dirty="0" err="1"/>
              <a:t>i</a:t>
            </a:r>
            <a:r>
              <a:rPr lang="zh-CN" altLang="en-US" sz="2000" b="1" kern="0" dirty="0"/>
              <a:t>的值减</a:t>
            </a:r>
            <a:r>
              <a:rPr lang="en-US" altLang="zh-CN" sz="2000" b="1" kern="0" dirty="0"/>
              <a:t>1</a:t>
            </a:r>
            <a:r>
              <a:rPr lang="zh-CN" altLang="en-US" sz="2000" b="1" kern="0" dirty="0"/>
              <a:t>（</a:t>
            </a:r>
            <a:r>
              <a:rPr lang="en-US" altLang="zh-CN" sz="2000" b="1" kern="0" dirty="0" err="1"/>
              <a:t>i</a:t>
            </a:r>
            <a:r>
              <a:rPr lang="zh-CN" altLang="en-US" sz="2000" b="1" kern="0" dirty="0"/>
              <a:t>值变为</a:t>
            </a:r>
            <a:r>
              <a:rPr lang="en-US" altLang="zh-CN" sz="2000" b="1" kern="0" dirty="0"/>
              <a:t>2</a:t>
            </a:r>
            <a:r>
              <a:rPr lang="zh-CN" altLang="en-US" sz="2000" b="1" kern="0" dirty="0"/>
              <a:t>）</a:t>
            </a:r>
            <a:endParaRPr kumimoji="0" lang="en-US" altLang="zh-CN" sz="2000" b="1" i="0" u="none" strike="noStrike" kern="0" cap="none" spc="0" normalizeH="0" baseline="0" noProof="0" dirty="0">
              <a:ln>
                <a:noFill/>
              </a:ln>
              <a:solidFill>
                <a:schemeClr val="tx1"/>
              </a:solidFill>
              <a:effectLst/>
              <a:uLnTx/>
              <a:uFillTx/>
              <a:latin typeface="Arial" charset="0"/>
            </a:endParaRPr>
          </a:p>
        </p:txBody>
      </p:sp>
      <p:sp>
        <p:nvSpPr>
          <p:cNvPr id="5" name="矩形 4">
            <a:hlinkClick r:id="rId2" action="ppaction://hlinksldjump"/>
            <a:extLst>
              <a:ext uri="{FF2B5EF4-FFF2-40B4-BE49-F238E27FC236}">
                <a16:creationId xmlns:a16="http://schemas.microsoft.com/office/drawing/2014/main" id="{D44FC198-8ECC-452C-984E-4D7983A23F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7" name="矩形 6">
            <a:hlinkClick r:id="" action="ppaction://noaction"/>
            <a:extLst>
              <a:ext uri="{FF2B5EF4-FFF2-40B4-BE49-F238E27FC236}">
                <a16:creationId xmlns:a16="http://schemas.microsoft.com/office/drawing/2014/main" id="{68C0DFBC-2B6E-48C3-8FDC-503C84CF31D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8" name="矩形 7">
            <a:hlinkClick r:id="" action="ppaction://noaction"/>
            <a:extLst>
              <a:ext uri="{FF2B5EF4-FFF2-40B4-BE49-F238E27FC236}">
                <a16:creationId xmlns:a16="http://schemas.microsoft.com/office/drawing/2014/main" id="{20C6A841-0B78-49DA-8205-EB85BB794C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9" name="矩形 8">
            <a:hlinkClick r:id="" action="ppaction://noaction"/>
            <a:extLst>
              <a:ext uri="{FF2B5EF4-FFF2-40B4-BE49-F238E27FC236}">
                <a16:creationId xmlns:a16="http://schemas.microsoft.com/office/drawing/2014/main" id="{BB1B4570-129E-43A4-9A7A-9ABB1CCBB5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0" name="矩形 9">
            <a:hlinkClick r:id="" action="ppaction://noaction"/>
            <a:extLst>
              <a:ext uri="{FF2B5EF4-FFF2-40B4-BE49-F238E27FC236}">
                <a16:creationId xmlns:a16="http://schemas.microsoft.com/office/drawing/2014/main" id="{1EFB9088-B687-4C1A-9AF7-D633B8DAD1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1" name="矩形 10">
            <a:hlinkClick r:id="" action="ppaction://noaction"/>
            <a:extLst>
              <a:ext uri="{FF2B5EF4-FFF2-40B4-BE49-F238E27FC236}">
                <a16:creationId xmlns:a16="http://schemas.microsoft.com/office/drawing/2014/main" id="{9D3F3512-61BF-4234-90B5-0DA65048583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2" name="矩形 11">
            <a:hlinkClick r:id="" action="ppaction://noaction"/>
            <a:extLst>
              <a:ext uri="{FF2B5EF4-FFF2-40B4-BE49-F238E27FC236}">
                <a16:creationId xmlns:a16="http://schemas.microsoft.com/office/drawing/2014/main" id="{5F0D216D-BBCC-4B10-A84F-21B947B694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a:extLst>
              <a:ext uri="{FF2B5EF4-FFF2-40B4-BE49-F238E27FC236}">
                <a16:creationId xmlns:a16="http://schemas.microsoft.com/office/drawing/2014/main" id="{C0D5749B-1DB1-4B2A-991E-0431F3B849A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771749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90600" y="966442"/>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以下选项中，与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完全等价的表达式是</a:t>
            </a: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k=n, n=n+1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n=n+1, k=n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k+=n+1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p:cNvSpPr txBox="1"/>
          <p:nvPr/>
        </p:nvSpPr>
        <p:spPr>
          <a:xfrm>
            <a:off x="3131840" y="997701"/>
            <a:ext cx="3528392" cy="523220"/>
          </a:xfrm>
          <a:prstGeom prst="rect">
            <a:avLst/>
          </a:prstGeom>
          <a:noFill/>
        </p:spPr>
        <p:txBody>
          <a:bodyPr wrap="square" rtlCol="0">
            <a:spAutoFit/>
          </a:bodyPr>
          <a:lstStyle/>
          <a:p>
            <a:r>
              <a:rPr lang="zh-CN" altLang="en-US" sz="2800" dirty="0"/>
              <a:t>不定项选择</a:t>
            </a: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32407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增量运算表达式可能产生</a:t>
            </a:r>
            <a:r>
              <a:rPr lang="zh-CN" altLang="en-US" dirty="0">
                <a:solidFill>
                  <a:srgbClr val="C00000"/>
                </a:solidFill>
              </a:rPr>
              <a:t>副作用</a:t>
            </a:r>
            <a:endParaRPr lang="en-US" altLang="zh-CN" dirty="0">
              <a:solidFill>
                <a:srgbClr val="C00000"/>
              </a:solidFill>
            </a:endParaRPr>
          </a:p>
        </p:txBody>
      </p:sp>
      <p:sp>
        <p:nvSpPr>
          <p:cNvPr id="3" name="内容占位符 2"/>
          <p:cNvSpPr>
            <a:spLocks noGrp="1"/>
          </p:cNvSpPr>
          <p:nvPr>
            <p:ph idx="1"/>
          </p:nvPr>
        </p:nvSpPr>
        <p:spPr/>
        <p:txBody>
          <a:bodyPr/>
          <a:lstStyle/>
          <a:p>
            <a:r>
              <a:rPr lang="zh-CN" altLang="en-US" dirty="0"/>
              <a:t>在运算的过程中，改变运算分量的值</a:t>
            </a:r>
          </a:p>
        </p:txBody>
      </p:sp>
      <p:sp>
        <p:nvSpPr>
          <p:cNvPr id="6" name="矩形 5"/>
          <p:cNvSpPr/>
          <p:nvPr/>
        </p:nvSpPr>
        <p:spPr>
          <a:xfrm>
            <a:off x="1259632" y="2636912"/>
            <a:ext cx="4572000" cy="1200329"/>
          </a:xfrm>
          <a:prstGeom prst="rect">
            <a:avLst/>
          </a:prstGeom>
          <a:solidFill>
            <a:srgbClr val="FFCCCC"/>
          </a:solidFill>
        </p:spPr>
        <p:txBody>
          <a:bodyPr>
            <a:spAutoFit/>
          </a:bodyPr>
          <a:lstStyle/>
          <a:p>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=3;</a:t>
            </a:r>
          </a:p>
          <a:p>
            <a:r>
              <a:rPr lang="en-US" altLang="zh-CN" sz="2400" b="1" dirty="0">
                <a:latin typeface="Courier New" pitchFamily="49" charset="0"/>
                <a:cs typeface="Courier New" pitchFamily="49" charset="0"/>
              </a:rPr>
              <a:t>a+=a++*a;</a:t>
            </a:r>
          </a:p>
          <a:p>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7" name="矩形 6"/>
          <p:cNvSpPr/>
          <p:nvPr/>
        </p:nvSpPr>
        <p:spPr>
          <a:xfrm>
            <a:off x="1259632" y="4149080"/>
            <a:ext cx="922047" cy="461665"/>
          </a:xfrm>
          <a:prstGeom prst="rect">
            <a:avLst/>
          </a:prstGeom>
          <a:solidFill>
            <a:srgbClr val="92D050"/>
          </a:solidFill>
        </p:spPr>
        <p:txBody>
          <a:bodyPr wrap="none">
            <a:spAutoFit/>
          </a:bodyPr>
          <a:lstStyle/>
          <a:p>
            <a:r>
              <a:rPr lang="en-US" altLang="zh-CN" sz="2400" b="1" dirty="0">
                <a:solidFill>
                  <a:schemeClr val="tx2"/>
                </a:solidFill>
                <a:latin typeface="Courier New" pitchFamily="49" charset="0"/>
                <a:cs typeface="Courier New" pitchFamily="49" charset="0"/>
              </a:rPr>
              <a:t>a=13</a:t>
            </a:r>
            <a:endParaRPr lang="zh-CN" altLang="en-US" sz="2400" b="1" dirty="0">
              <a:solidFill>
                <a:schemeClr val="tx2"/>
              </a:solidFill>
              <a:latin typeface="Courier New" pitchFamily="49" charset="0"/>
              <a:cs typeface="Courier New" pitchFamily="49" charset="0"/>
            </a:endParaRPr>
          </a:p>
        </p:txBody>
      </p:sp>
      <p:sp>
        <p:nvSpPr>
          <p:cNvPr id="8" name="矩形 7"/>
          <p:cNvSpPr/>
          <p:nvPr/>
        </p:nvSpPr>
        <p:spPr>
          <a:xfrm>
            <a:off x="2699792" y="4005064"/>
            <a:ext cx="5976664" cy="2308324"/>
          </a:xfrm>
          <a:prstGeom prst="rect">
            <a:avLst/>
          </a:prstGeom>
        </p:spPr>
        <p:txBody>
          <a:bodyPr wrap="square">
            <a:spAutoFit/>
          </a:bodyPr>
          <a:lstStyle/>
          <a:p>
            <a:r>
              <a:rPr lang="zh-CN" altLang="en-US" b="1" dirty="0">
                <a:solidFill>
                  <a:schemeClr val="tx2"/>
                </a:solidFill>
                <a:latin typeface="楷体_GB2312" pitchFamily="49" charset="-122"/>
                <a:ea typeface="楷体_GB2312" pitchFamily="49" charset="-122"/>
                <a:cs typeface="Courier New" pitchFamily="49" charset="0"/>
              </a:rPr>
              <a:t>运算过程：</a:t>
            </a:r>
          </a:p>
          <a:p>
            <a:r>
              <a:rPr lang="zh-CN" altLang="en-US" b="1" dirty="0">
                <a:solidFill>
                  <a:schemeClr val="tx2"/>
                </a:solidFill>
                <a:latin typeface="楷体_GB2312" pitchFamily="49" charset="-122"/>
                <a:ea typeface="楷体_GB2312" pitchFamily="49" charset="-122"/>
                <a:cs typeface="Courier New" pitchFamily="49" charset="0"/>
              </a:rPr>
              <a:t>（</a:t>
            </a:r>
            <a:r>
              <a:rPr lang="en-US" altLang="zh-CN" b="1" dirty="0">
                <a:solidFill>
                  <a:schemeClr val="tx2"/>
                </a:solidFill>
                <a:latin typeface="楷体_GB2312" pitchFamily="49" charset="-122"/>
                <a:ea typeface="楷体_GB2312" pitchFamily="49" charset="-122"/>
                <a:cs typeface="Courier New" pitchFamily="49" charset="0"/>
              </a:rPr>
              <a:t>1</a:t>
            </a:r>
            <a:r>
              <a:rPr lang="zh-CN" altLang="en-US" b="1" dirty="0">
                <a:solidFill>
                  <a:schemeClr val="tx2"/>
                </a:solidFill>
                <a:latin typeface="楷体_GB2312" pitchFamily="49" charset="-122"/>
                <a:ea typeface="楷体_GB2312" pitchFamily="49" charset="-122"/>
                <a:cs typeface="Courier New" pitchFamily="49" charset="0"/>
              </a:rPr>
              <a:t>）确定全部</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的值，由于是后缀增量，在计算表达式</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之前</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的值不变，因此，</a:t>
            </a:r>
            <a:r>
              <a:rPr lang="en-US" altLang="zh-CN" b="1" dirty="0">
                <a:solidFill>
                  <a:schemeClr val="tx2"/>
                </a:solidFill>
                <a:latin typeface="楷体_GB2312" pitchFamily="49" charset="-122"/>
                <a:ea typeface="楷体_GB2312" pitchFamily="49" charset="-122"/>
                <a:cs typeface="Courier New" pitchFamily="49" charset="0"/>
              </a:rPr>
              <a:t>a=3</a:t>
            </a:r>
          </a:p>
          <a:p>
            <a:r>
              <a:rPr lang="zh-CN" altLang="en-US" b="1" dirty="0">
                <a:solidFill>
                  <a:schemeClr val="tx2"/>
                </a:solidFill>
                <a:latin typeface="楷体_GB2312" pitchFamily="49" charset="-122"/>
                <a:ea typeface="楷体_GB2312" pitchFamily="49" charset="-122"/>
                <a:cs typeface="Courier New" pitchFamily="49" charset="0"/>
              </a:rPr>
              <a:t>（</a:t>
            </a:r>
            <a:r>
              <a:rPr lang="en-US" altLang="zh-CN" b="1" dirty="0">
                <a:solidFill>
                  <a:schemeClr val="tx2"/>
                </a:solidFill>
                <a:latin typeface="楷体_GB2312" pitchFamily="49" charset="-122"/>
                <a:ea typeface="楷体_GB2312" pitchFamily="49" charset="-122"/>
                <a:cs typeface="Courier New" pitchFamily="49" charset="0"/>
              </a:rPr>
              <a:t>2</a:t>
            </a:r>
            <a:r>
              <a:rPr lang="zh-CN" altLang="en-US" b="1" dirty="0">
                <a:solidFill>
                  <a:schemeClr val="tx2"/>
                </a:solidFill>
                <a:latin typeface="楷体_GB2312" pitchFamily="49" charset="-122"/>
                <a:ea typeface="楷体_GB2312" pitchFamily="49" charset="-122"/>
                <a:cs typeface="Courier New" pitchFamily="49" charset="0"/>
              </a:rPr>
              <a:t>）再将根据运算的优先级进行相关计算</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的值，该表达式值为</a:t>
            </a:r>
            <a:r>
              <a:rPr lang="en-US" altLang="zh-CN" b="1" dirty="0">
                <a:solidFill>
                  <a:schemeClr val="tx2"/>
                </a:solidFill>
                <a:latin typeface="楷体_GB2312" pitchFamily="49" charset="-122"/>
                <a:ea typeface="楷体_GB2312" pitchFamily="49" charset="-122"/>
                <a:cs typeface="Courier New" pitchFamily="49" charset="0"/>
              </a:rPr>
              <a:t>3 </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a++*a</a:t>
            </a:r>
            <a:r>
              <a:rPr lang="zh-CN" altLang="en-US" b="1" dirty="0">
                <a:solidFill>
                  <a:schemeClr val="tx2"/>
                </a:solidFill>
                <a:latin typeface="楷体_GB2312" pitchFamily="49" charset="-122"/>
                <a:ea typeface="楷体_GB2312" pitchFamily="49" charset="-122"/>
                <a:cs typeface="Courier New" pitchFamily="49" charset="0"/>
              </a:rPr>
              <a:t>，即</a:t>
            </a:r>
            <a:r>
              <a:rPr lang="en-US" altLang="zh-CN" b="1" dirty="0">
                <a:solidFill>
                  <a:schemeClr val="tx2"/>
                </a:solidFill>
                <a:latin typeface="楷体_GB2312" pitchFamily="49" charset="-122"/>
                <a:ea typeface="楷体_GB2312" pitchFamily="49" charset="-122"/>
                <a:cs typeface="Courier New" pitchFamily="49" charset="0"/>
              </a:rPr>
              <a:t>3*3=9 </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a+=9</a:t>
            </a:r>
            <a:r>
              <a:rPr lang="zh-CN" altLang="en-US" b="1" dirty="0">
                <a:solidFill>
                  <a:schemeClr val="tx2"/>
                </a:solidFill>
                <a:latin typeface="楷体_GB2312" pitchFamily="49" charset="-122"/>
                <a:ea typeface="楷体_GB2312" pitchFamily="49" charset="-122"/>
                <a:cs typeface="Courier New" pitchFamily="49" charset="0"/>
              </a:rPr>
              <a:t>，即</a:t>
            </a:r>
            <a:r>
              <a:rPr lang="en-US" altLang="zh-CN" b="1" dirty="0">
                <a:solidFill>
                  <a:schemeClr val="tx2"/>
                </a:solidFill>
                <a:latin typeface="楷体_GB2312" pitchFamily="49" charset="-122"/>
                <a:ea typeface="楷体_GB2312" pitchFamily="49" charset="-122"/>
                <a:cs typeface="Courier New" pitchFamily="49" charset="0"/>
              </a:rPr>
              <a:t>a=3+9=12 </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，即</a:t>
            </a:r>
            <a:r>
              <a:rPr lang="en-US" altLang="zh-CN" b="1" dirty="0">
                <a:solidFill>
                  <a:schemeClr val="tx2"/>
                </a:solidFill>
                <a:latin typeface="楷体_GB2312" pitchFamily="49" charset="-122"/>
                <a:ea typeface="楷体_GB2312" pitchFamily="49" charset="-122"/>
                <a:cs typeface="Courier New" pitchFamily="49" charset="0"/>
              </a:rPr>
              <a:t>a=12+1=13</a:t>
            </a:r>
          </a:p>
        </p:txBody>
      </p:sp>
      <p:sp>
        <p:nvSpPr>
          <p:cNvPr id="9" name="矩形 8">
            <a:hlinkClick r:id="rId3" action="ppaction://hlinksldjump"/>
            <a:extLst>
              <a:ext uri="{FF2B5EF4-FFF2-40B4-BE49-F238E27FC236}">
                <a16:creationId xmlns:a16="http://schemas.microsoft.com/office/drawing/2014/main" id="{354E9B2D-7B31-4F4C-B5D9-EEC536BEC3A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B46DE53D-565E-48C1-B37C-122697D34DB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60B94974-7F15-4596-AAB9-2AEA54169D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05295F68-9288-4997-95D2-6AA88DC9888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B509400D-EEC6-4BF4-AD42-F49B5F5F2C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4" name="矩形 13">
            <a:hlinkClick r:id="" action="ppaction://noaction"/>
            <a:extLst>
              <a:ext uri="{FF2B5EF4-FFF2-40B4-BE49-F238E27FC236}">
                <a16:creationId xmlns:a16="http://schemas.microsoft.com/office/drawing/2014/main" id="{E9310D2F-461B-4A02-94C5-2F45C7654C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5" name="矩形 14">
            <a:hlinkClick r:id="" action="ppaction://noaction"/>
            <a:extLst>
              <a:ext uri="{FF2B5EF4-FFF2-40B4-BE49-F238E27FC236}">
                <a16:creationId xmlns:a16="http://schemas.microsoft.com/office/drawing/2014/main" id="{0151EC52-4C24-4215-B156-5063F3FFE6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D029A73C-E785-4993-B08B-3831DBE89E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custDataLst>
      <p:tags r:id="rId1"/>
    </p:custDataLst>
    <p:extLst>
      <p:ext uri="{BB962C8B-B14F-4D97-AF65-F5344CB8AC3E}">
        <p14:creationId xmlns:p14="http://schemas.microsoft.com/office/powerpoint/2010/main" val="4231512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增量运算表达式可能产生</a:t>
            </a:r>
            <a:r>
              <a:rPr lang="zh-CN" altLang="en-US" dirty="0">
                <a:solidFill>
                  <a:srgbClr val="C00000"/>
                </a:solidFill>
              </a:rPr>
              <a:t>副作用</a:t>
            </a:r>
            <a:endParaRPr lang="zh-CN" altLang="en-US" dirty="0"/>
          </a:p>
        </p:txBody>
      </p:sp>
      <p:sp>
        <p:nvSpPr>
          <p:cNvPr id="6" name="矩形 5"/>
          <p:cNvSpPr/>
          <p:nvPr/>
        </p:nvSpPr>
        <p:spPr>
          <a:xfrm>
            <a:off x="1043608" y="1973739"/>
            <a:ext cx="4572000" cy="1200329"/>
          </a:xfrm>
          <a:prstGeom prst="rect">
            <a:avLst/>
          </a:prstGeom>
          <a:solidFill>
            <a:srgbClr val="FFCCCC"/>
          </a:solidFill>
        </p:spPr>
        <p:txBody>
          <a:bodyPr>
            <a:spAutoFit/>
          </a:bodyPr>
          <a:lstStyle/>
          <a:p>
            <a:r>
              <a:rPr lang="en-US" altLang="zh-CN" sz="2400" b="1" dirty="0" err="1">
                <a:solidFill>
                  <a:schemeClr val="tx2"/>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=3;</a:t>
            </a:r>
          </a:p>
          <a:p>
            <a:r>
              <a:rPr lang="en-US" altLang="zh-CN" sz="2400" b="1" dirty="0">
                <a:latin typeface="Courier New" pitchFamily="49" charset="0"/>
                <a:cs typeface="Courier New" pitchFamily="49" charset="0"/>
              </a:rPr>
              <a:t>a += ++a*a;</a:t>
            </a:r>
          </a:p>
          <a:p>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7" name="矩形 6"/>
          <p:cNvSpPr/>
          <p:nvPr/>
        </p:nvSpPr>
        <p:spPr>
          <a:xfrm>
            <a:off x="1057665" y="3240266"/>
            <a:ext cx="922047" cy="461665"/>
          </a:xfrm>
          <a:prstGeom prst="rect">
            <a:avLst/>
          </a:prstGeom>
          <a:solidFill>
            <a:srgbClr val="92D050"/>
          </a:solidFill>
        </p:spPr>
        <p:txBody>
          <a:bodyPr wrap="none">
            <a:spAutoFit/>
          </a:bodyPr>
          <a:lstStyle/>
          <a:p>
            <a:r>
              <a:rPr lang="en-US" altLang="zh-CN" sz="2400" b="1" dirty="0">
                <a:solidFill>
                  <a:schemeClr val="tx2"/>
                </a:solidFill>
                <a:latin typeface="Courier New" pitchFamily="49" charset="0"/>
                <a:cs typeface="Courier New" pitchFamily="49" charset="0"/>
              </a:rPr>
              <a:t>a=20</a:t>
            </a:r>
            <a:endParaRPr lang="zh-CN" altLang="en-US" sz="2400" b="1" dirty="0">
              <a:solidFill>
                <a:schemeClr val="tx2"/>
              </a:solidFill>
              <a:latin typeface="Courier New" pitchFamily="49" charset="0"/>
              <a:cs typeface="Courier New" pitchFamily="49" charset="0"/>
            </a:endParaRPr>
          </a:p>
        </p:txBody>
      </p:sp>
      <p:sp>
        <p:nvSpPr>
          <p:cNvPr id="8" name="矩形 7"/>
          <p:cNvSpPr/>
          <p:nvPr/>
        </p:nvSpPr>
        <p:spPr>
          <a:xfrm>
            <a:off x="971600" y="3845947"/>
            <a:ext cx="7128792" cy="2031325"/>
          </a:xfrm>
          <a:prstGeom prst="rect">
            <a:avLst/>
          </a:prstGeom>
        </p:spPr>
        <p:txBody>
          <a:bodyPr wrap="square">
            <a:spAutoFit/>
          </a:bodyPr>
          <a:lstStyle/>
          <a:p>
            <a:r>
              <a:rPr lang="zh-CN" altLang="en-US" b="1" dirty="0">
                <a:solidFill>
                  <a:schemeClr val="tx2"/>
                </a:solidFill>
                <a:latin typeface="楷体_GB2312" pitchFamily="49" charset="-122"/>
                <a:ea typeface="楷体_GB2312" pitchFamily="49" charset="-122"/>
              </a:rPr>
              <a:t>运算过程：</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1</a:t>
            </a:r>
            <a:r>
              <a:rPr lang="zh-CN" altLang="en-US" b="1" dirty="0">
                <a:solidFill>
                  <a:schemeClr val="tx2"/>
                </a:solidFill>
                <a:latin typeface="楷体_GB2312" pitchFamily="49" charset="-122"/>
                <a:ea typeface="楷体_GB2312" pitchFamily="49" charset="-122"/>
              </a:rPr>
              <a:t>）确定全部</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的值，由于是前缀增量，在计算表达式</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之前</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的值改变，因此，首先对</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进行增量运算，即</a:t>
            </a:r>
            <a:r>
              <a:rPr lang="en-US" altLang="zh-CN" b="1" dirty="0">
                <a:solidFill>
                  <a:schemeClr val="tx2"/>
                </a:solidFill>
                <a:latin typeface="楷体_GB2312" pitchFamily="49" charset="-122"/>
                <a:ea typeface="楷体_GB2312" pitchFamily="49" charset="-122"/>
              </a:rPr>
              <a:t>a=4</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2</a:t>
            </a:r>
            <a:r>
              <a:rPr lang="zh-CN" altLang="en-US" b="1" dirty="0">
                <a:solidFill>
                  <a:schemeClr val="tx2"/>
                </a:solidFill>
                <a:latin typeface="楷体_GB2312" pitchFamily="49" charset="-122"/>
                <a:ea typeface="楷体_GB2312" pitchFamily="49" charset="-122"/>
              </a:rPr>
              <a:t>）再将根据运算的优先级进行相关计算</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的值，该表达式值为</a:t>
            </a:r>
            <a:r>
              <a:rPr lang="en-US" altLang="zh-CN" b="1" dirty="0">
                <a:solidFill>
                  <a:schemeClr val="tx2"/>
                </a:solidFill>
                <a:latin typeface="楷体_GB2312" pitchFamily="49" charset="-122"/>
                <a:ea typeface="楷体_GB2312" pitchFamily="49" charset="-122"/>
              </a:rPr>
              <a:t>4 </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4*4=16 </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a+=16</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a=4+16=20</a:t>
            </a:r>
          </a:p>
        </p:txBody>
      </p:sp>
      <p:sp>
        <p:nvSpPr>
          <p:cNvPr id="9" name="矩形 8">
            <a:hlinkClick r:id="rId3" action="ppaction://hlinksldjump"/>
            <a:extLst>
              <a:ext uri="{FF2B5EF4-FFF2-40B4-BE49-F238E27FC236}">
                <a16:creationId xmlns:a16="http://schemas.microsoft.com/office/drawing/2014/main" id="{8EA68B28-6BBA-4FDC-8BE3-228CE9E4408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1C037822-71E0-4C58-992C-7A88D69529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DF366A82-58C8-4DA6-BFC8-78C3CCEA48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2E07B9CE-2033-4C0C-ACA5-00BCB5FE16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4D463ED2-480B-494D-9A1E-C7F8EB1327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4" name="矩形 13">
            <a:hlinkClick r:id="" action="ppaction://noaction"/>
            <a:extLst>
              <a:ext uri="{FF2B5EF4-FFF2-40B4-BE49-F238E27FC236}">
                <a16:creationId xmlns:a16="http://schemas.microsoft.com/office/drawing/2014/main" id="{E8B4338D-555D-47F7-8783-A9DC645601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5" name="矩形 14">
            <a:hlinkClick r:id="" action="ppaction://noaction"/>
            <a:extLst>
              <a:ext uri="{FF2B5EF4-FFF2-40B4-BE49-F238E27FC236}">
                <a16:creationId xmlns:a16="http://schemas.microsoft.com/office/drawing/2014/main" id="{5926A1AF-6A6F-4729-8705-806843BC23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848F44ED-DAE2-46AD-BBA4-645AD95BB49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custDataLst>
      <p:tags r:id="rId1"/>
    </p:custDataLst>
    <p:extLst>
      <p:ext uri="{BB962C8B-B14F-4D97-AF65-F5344CB8AC3E}">
        <p14:creationId xmlns:p14="http://schemas.microsoft.com/office/powerpoint/2010/main" val="2084722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899592" y="1268760"/>
            <a:ext cx="5958408" cy="1200329"/>
          </a:xfrm>
          <a:prstGeom prst="rect">
            <a:avLst/>
          </a:prstGeom>
          <a:solidFill>
            <a:srgbClr val="FFCCCC"/>
          </a:solidFill>
        </p:spPr>
        <p:txBody>
          <a:bodyPr wrap="square">
            <a:spAutoFit/>
          </a:bodyPr>
          <a:lstStyle/>
          <a:p>
            <a:r>
              <a:rPr lang="pt-BR" altLang="zh-CN" sz="2400" b="1" dirty="0">
                <a:solidFill>
                  <a:srgbClr val="0000FF"/>
                </a:solidFill>
                <a:latin typeface="Courier New" pitchFamily="49" charset="0"/>
                <a:cs typeface="Courier New" pitchFamily="49" charset="0"/>
              </a:rPr>
              <a:t>int</a:t>
            </a:r>
            <a:r>
              <a:rPr lang="pt-BR" altLang="zh-CN" sz="2400" b="1" dirty="0">
                <a:solidFill>
                  <a:schemeClr val="tx2"/>
                </a:solidFill>
                <a:latin typeface="Courier New" pitchFamily="49" charset="0"/>
                <a:cs typeface="Courier New" pitchFamily="49" charset="0"/>
              </a:rPr>
              <a:t> a =3;</a:t>
            </a:r>
          </a:p>
          <a:p>
            <a:r>
              <a:rPr lang="pt-BR" altLang="zh-CN" sz="2400" b="1" dirty="0">
                <a:solidFill>
                  <a:schemeClr val="tx2"/>
                </a:solidFill>
                <a:latin typeface="Courier New" pitchFamily="49" charset="0"/>
                <a:cs typeface="Courier New" pitchFamily="49" charset="0"/>
              </a:rPr>
              <a:t>a+=++a*a++*++a;</a:t>
            </a:r>
          </a:p>
          <a:p>
            <a:r>
              <a:rPr lang="pt-BR" altLang="zh-CN" sz="2400" b="1" dirty="0">
                <a:solidFill>
                  <a:schemeClr val="tx2"/>
                </a:solidFill>
                <a:latin typeface="Courier New" pitchFamily="49" charset="0"/>
                <a:cs typeface="Courier New" pitchFamily="49" charset="0"/>
              </a:rPr>
              <a:t>cout&lt;&lt;"a="&lt;&lt;a&lt;&lt;endl;</a:t>
            </a:r>
          </a:p>
        </p:txBody>
      </p:sp>
      <p:sp>
        <p:nvSpPr>
          <p:cNvPr id="7" name="矩形 6"/>
          <p:cNvSpPr/>
          <p:nvPr/>
        </p:nvSpPr>
        <p:spPr>
          <a:xfrm>
            <a:off x="7092280" y="1268760"/>
            <a:ext cx="1224136" cy="461665"/>
          </a:xfrm>
          <a:prstGeom prst="rect">
            <a:avLst/>
          </a:prstGeom>
          <a:solidFill>
            <a:srgbClr val="92D050"/>
          </a:solidFill>
        </p:spPr>
        <p:txBody>
          <a:bodyPr wrap="square">
            <a:spAutoFit/>
          </a:bodyPr>
          <a:lstStyle/>
          <a:p>
            <a:r>
              <a:rPr lang="en-US" altLang="zh-CN" sz="2400" b="1" dirty="0">
                <a:solidFill>
                  <a:schemeClr val="tx2"/>
                </a:solidFill>
                <a:latin typeface="Courier New" pitchFamily="49" charset="0"/>
                <a:cs typeface="Courier New" pitchFamily="49" charset="0"/>
              </a:rPr>
              <a:t>a=131</a:t>
            </a:r>
            <a:endParaRPr lang="zh-CN" altLang="en-US" sz="2400" b="1" dirty="0">
              <a:solidFill>
                <a:schemeClr val="tx2"/>
              </a:solidFill>
              <a:latin typeface="Courier New" pitchFamily="49" charset="0"/>
              <a:cs typeface="Courier New" pitchFamily="49" charset="0"/>
            </a:endParaRPr>
          </a:p>
        </p:txBody>
      </p:sp>
      <p:sp>
        <p:nvSpPr>
          <p:cNvPr id="8" name="矩形 7"/>
          <p:cNvSpPr/>
          <p:nvPr/>
        </p:nvSpPr>
        <p:spPr>
          <a:xfrm>
            <a:off x="827584" y="2564904"/>
            <a:ext cx="7848872" cy="3693319"/>
          </a:xfrm>
          <a:prstGeom prst="rect">
            <a:avLst/>
          </a:prstGeom>
        </p:spPr>
        <p:txBody>
          <a:bodyPr wrap="square">
            <a:spAutoFit/>
          </a:bodyPr>
          <a:lstStyle/>
          <a:p>
            <a:r>
              <a:rPr lang="zh-CN" altLang="en-US" b="1" dirty="0">
                <a:solidFill>
                  <a:schemeClr val="tx2"/>
                </a:solidFill>
                <a:latin typeface="楷体_GB2312" pitchFamily="49" charset="-122"/>
                <a:ea typeface="楷体_GB2312" pitchFamily="49" charset="-122"/>
              </a:rPr>
              <a:t>这段程序处理的表达式要考虑*运算符的结合性，即先计算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的值</a:t>
            </a:r>
            <a:r>
              <a:rPr lang="en-US" altLang="zh-CN" b="1" dirty="0" err="1">
                <a:solidFill>
                  <a:schemeClr val="tx2"/>
                </a:solidFill>
                <a:latin typeface="楷体_GB2312" pitchFamily="49" charset="-122"/>
                <a:ea typeface="楷体_GB2312" pitchFamily="49" charset="-122"/>
              </a:rPr>
              <a:t>val</a:t>
            </a:r>
            <a:r>
              <a:rPr lang="zh-CN" altLang="en-US" b="1" dirty="0">
                <a:solidFill>
                  <a:schemeClr val="tx2"/>
                </a:solidFill>
                <a:latin typeface="楷体_GB2312" pitchFamily="49" charset="-122"/>
                <a:ea typeface="楷体_GB2312" pitchFamily="49" charset="-122"/>
              </a:rPr>
              <a:t>，再计算</a:t>
            </a:r>
            <a:r>
              <a:rPr lang="en-US" altLang="zh-CN" b="1" dirty="0" err="1">
                <a:solidFill>
                  <a:schemeClr val="tx2"/>
                </a:solidFill>
                <a:latin typeface="楷体_GB2312" pitchFamily="49" charset="-122"/>
                <a:ea typeface="楷体_GB2312" pitchFamily="49" charset="-122"/>
              </a:rPr>
              <a:t>val</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的值。运算过程如下：</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1</a:t>
            </a:r>
            <a:r>
              <a:rPr lang="zh-CN" altLang="en-US" b="1" dirty="0">
                <a:solidFill>
                  <a:schemeClr val="tx2"/>
                </a:solidFill>
                <a:latin typeface="楷体_GB2312" pitchFamily="49" charset="-122"/>
                <a:ea typeface="楷体_GB2312" pitchFamily="49" charset="-122"/>
              </a:rPr>
              <a:t>）确定全部</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的值，由于有前缀增量，在计算表达式</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之前</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的值改变，因此，首先对</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进行两次增量运算（因为有两个</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a=5</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2</a:t>
            </a:r>
            <a:r>
              <a:rPr lang="zh-CN" altLang="en-US" b="1" dirty="0">
                <a:solidFill>
                  <a:schemeClr val="tx2"/>
                </a:solidFill>
                <a:latin typeface="楷体_GB2312" pitchFamily="49" charset="-122"/>
                <a:ea typeface="楷体_GB2312" pitchFamily="49" charset="-122"/>
              </a:rPr>
              <a:t>）再将根据运算的优先级计算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的值</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的值，该表达式值为</a:t>
            </a:r>
            <a:r>
              <a:rPr lang="en-US" altLang="zh-CN" b="1" dirty="0">
                <a:solidFill>
                  <a:schemeClr val="tx2"/>
                </a:solidFill>
                <a:latin typeface="楷体_GB2312" pitchFamily="49" charset="-122"/>
                <a:ea typeface="楷体_GB2312" pitchFamily="49" charset="-122"/>
              </a:rPr>
              <a:t>4 </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5*5=25</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3</a:t>
            </a:r>
            <a:r>
              <a:rPr lang="zh-CN" altLang="en-US" b="1" dirty="0">
                <a:solidFill>
                  <a:schemeClr val="tx2"/>
                </a:solidFill>
                <a:latin typeface="楷体_GB2312" pitchFamily="49" charset="-122"/>
                <a:ea typeface="楷体_GB2312" pitchFamily="49" charset="-122"/>
              </a:rPr>
              <a:t>）再计算</a:t>
            </a:r>
            <a:r>
              <a:rPr lang="en-US" altLang="zh-CN" b="1" dirty="0">
                <a:solidFill>
                  <a:schemeClr val="tx2"/>
                </a:solidFill>
                <a:latin typeface="楷体_GB2312" pitchFamily="49" charset="-122"/>
                <a:ea typeface="楷体_GB2312" pitchFamily="49" charset="-122"/>
              </a:rPr>
              <a:t>25*++a</a:t>
            </a:r>
            <a:r>
              <a:rPr lang="zh-CN" altLang="en-US" b="1" dirty="0">
                <a:solidFill>
                  <a:schemeClr val="tx2"/>
                </a:solidFill>
                <a:latin typeface="楷体_GB2312" pitchFamily="49" charset="-122"/>
                <a:ea typeface="楷体_GB2312" pitchFamily="49" charset="-122"/>
              </a:rPr>
              <a:t>的值。由于有前缀增量运算，计算表达式</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之前，需对</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进行增量</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a:t>
            </a:r>
            <a:r>
              <a:rPr lang="en-US" altLang="zh-CN" b="1" dirty="0">
                <a:solidFill>
                  <a:schemeClr val="tx2"/>
                </a:solidFill>
                <a:latin typeface="楷体_GB2312" pitchFamily="49" charset="-122"/>
                <a:ea typeface="楷体_GB2312" pitchFamily="49" charset="-122"/>
              </a:rPr>
              <a:t>a=5 </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25*++a</a:t>
            </a:r>
            <a:r>
              <a:rPr lang="zh-CN" altLang="en-US" b="1" dirty="0">
                <a:solidFill>
                  <a:schemeClr val="tx2"/>
                </a:solidFill>
                <a:latin typeface="楷体_GB2312" pitchFamily="49" charset="-122"/>
                <a:ea typeface="楷体_GB2312" pitchFamily="49" charset="-122"/>
              </a:rPr>
              <a:t>的值</a:t>
            </a:r>
            <a:r>
              <a:rPr lang="en-US" altLang="zh-CN" b="1" dirty="0">
                <a:solidFill>
                  <a:schemeClr val="tx2"/>
                </a:solidFill>
                <a:latin typeface="楷体_GB2312" pitchFamily="49" charset="-122"/>
                <a:ea typeface="楷体_GB2312" pitchFamily="49" charset="-122"/>
              </a:rPr>
              <a:t>=25*5=125</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4</a:t>
            </a:r>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a+=125</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a=a+125=5+125=130</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5</a:t>
            </a:r>
            <a:r>
              <a:rPr lang="zh-CN" altLang="en-US" b="1" dirty="0">
                <a:solidFill>
                  <a:schemeClr val="tx2"/>
                </a:solidFill>
                <a:latin typeface="楷体_GB2312" pitchFamily="49" charset="-122"/>
                <a:ea typeface="楷体_GB2312" pitchFamily="49" charset="-122"/>
              </a:rPr>
              <a:t>）最后，处理表达式中的后缀增量，即将</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的值加</a:t>
            </a:r>
            <a:r>
              <a:rPr lang="en-US" altLang="zh-CN" b="1" dirty="0">
                <a:solidFill>
                  <a:schemeClr val="tx2"/>
                </a:solidFill>
                <a:latin typeface="楷体_GB2312" pitchFamily="49" charset="-122"/>
                <a:ea typeface="楷体_GB2312" pitchFamily="49" charset="-122"/>
              </a:rPr>
              <a:t>1</a:t>
            </a:r>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a=a+1=130+1=131</a:t>
            </a:r>
          </a:p>
        </p:txBody>
      </p:sp>
      <p:sp>
        <p:nvSpPr>
          <p:cNvPr id="5" name="矩形 4">
            <a:hlinkClick r:id="rId3" action="ppaction://hlinksldjump"/>
            <a:extLst>
              <a:ext uri="{FF2B5EF4-FFF2-40B4-BE49-F238E27FC236}">
                <a16:creationId xmlns:a16="http://schemas.microsoft.com/office/drawing/2014/main" id="{87F31624-3A05-4DE2-808E-39E5EEFE69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9" name="矩形 8">
            <a:hlinkClick r:id="" action="ppaction://noaction"/>
            <a:extLst>
              <a:ext uri="{FF2B5EF4-FFF2-40B4-BE49-F238E27FC236}">
                <a16:creationId xmlns:a16="http://schemas.microsoft.com/office/drawing/2014/main" id="{D46880F1-BAA5-4A98-B779-22830E2C45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0" name="矩形 9">
            <a:hlinkClick r:id="" action="ppaction://noaction"/>
            <a:extLst>
              <a:ext uri="{FF2B5EF4-FFF2-40B4-BE49-F238E27FC236}">
                <a16:creationId xmlns:a16="http://schemas.microsoft.com/office/drawing/2014/main" id="{43DF98F0-6972-4949-BF22-F23BE574AC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1" name="矩形 10">
            <a:hlinkClick r:id="" action="ppaction://noaction"/>
            <a:extLst>
              <a:ext uri="{FF2B5EF4-FFF2-40B4-BE49-F238E27FC236}">
                <a16:creationId xmlns:a16="http://schemas.microsoft.com/office/drawing/2014/main" id="{CD8D166B-C061-429A-B708-E7DF4704A3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2" name="矩形 11">
            <a:hlinkClick r:id="" action="ppaction://noaction"/>
            <a:extLst>
              <a:ext uri="{FF2B5EF4-FFF2-40B4-BE49-F238E27FC236}">
                <a16:creationId xmlns:a16="http://schemas.microsoft.com/office/drawing/2014/main" id="{CAC3FA21-BCED-42B4-A03A-B8256033D3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3" name="矩形 12">
            <a:hlinkClick r:id="" action="ppaction://noaction"/>
            <a:extLst>
              <a:ext uri="{FF2B5EF4-FFF2-40B4-BE49-F238E27FC236}">
                <a16:creationId xmlns:a16="http://schemas.microsoft.com/office/drawing/2014/main" id="{C2AC50AE-6415-44A3-B09C-2C8817FAADE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4" name="矩形 13">
            <a:hlinkClick r:id="" action="ppaction://noaction"/>
            <a:extLst>
              <a:ext uri="{FF2B5EF4-FFF2-40B4-BE49-F238E27FC236}">
                <a16:creationId xmlns:a16="http://schemas.microsoft.com/office/drawing/2014/main" id="{4B763987-1AE7-4A58-AC07-6157B5F517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5" name="矩形 14">
            <a:hlinkClick r:id="" action="ppaction://noaction"/>
            <a:extLst>
              <a:ext uri="{FF2B5EF4-FFF2-40B4-BE49-F238E27FC236}">
                <a16:creationId xmlns:a16="http://schemas.microsoft.com/office/drawing/2014/main" id="{F120483D-B07D-418D-AC8A-CE19D9B520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custDataLst>
      <p:tags r:id="rId1"/>
    </p:custDataLst>
    <p:extLst>
      <p:ext uri="{BB962C8B-B14F-4D97-AF65-F5344CB8AC3E}">
        <p14:creationId xmlns:p14="http://schemas.microsoft.com/office/powerpoint/2010/main" val="378223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算术运算练习</a:t>
            </a:r>
          </a:p>
        </p:txBody>
      </p:sp>
      <p:sp>
        <p:nvSpPr>
          <p:cNvPr id="3" name="内容占位符 2"/>
          <p:cNvSpPr>
            <a:spLocks noGrp="1"/>
          </p:cNvSpPr>
          <p:nvPr>
            <p:ph idx="1"/>
          </p:nvPr>
        </p:nvSpPr>
        <p:spPr/>
        <p:txBody>
          <a:bodyPr/>
          <a:lstStyle/>
          <a:p>
            <a:r>
              <a:rPr lang="zh-CN" altLang="en-US" dirty="0"/>
              <a:t>设：</a:t>
            </a:r>
            <a:r>
              <a:rPr lang="en-US" altLang="zh-CN" dirty="0" err="1"/>
              <a:t>int</a:t>
            </a:r>
            <a:r>
              <a:rPr lang="en-US" altLang="zh-CN" dirty="0"/>
              <a:t> a =3;</a:t>
            </a:r>
            <a:r>
              <a:rPr lang="zh-CN" altLang="en-US" dirty="0"/>
              <a:t>分析下列表达式执行后，变量</a:t>
            </a:r>
            <a:r>
              <a:rPr lang="en-US" altLang="zh-CN" dirty="0"/>
              <a:t>a</a:t>
            </a:r>
            <a:r>
              <a:rPr lang="zh-CN" altLang="en-US" dirty="0"/>
              <a:t>的值并上机验证</a:t>
            </a:r>
            <a:endParaRPr lang="en-US" altLang="zh-CN" dirty="0"/>
          </a:p>
          <a:p>
            <a:pPr lvl="1"/>
            <a:r>
              <a:rPr lang="en-US" altLang="zh-CN" dirty="0"/>
              <a:t>a+=a++*a++;</a:t>
            </a:r>
          </a:p>
          <a:p>
            <a:pPr lvl="1"/>
            <a:r>
              <a:rPr lang="en-US" altLang="zh-CN" dirty="0"/>
              <a:t>a+=++a*a++;</a:t>
            </a:r>
          </a:p>
          <a:p>
            <a:pPr lvl="1"/>
            <a:r>
              <a:rPr lang="en-US" altLang="zh-CN" dirty="0"/>
              <a:t>a+=a++*a++*++a;</a:t>
            </a:r>
          </a:p>
          <a:p>
            <a:pPr lvl="1"/>
            <a:r>
              <a:rPr lang="en-US" altLang="zh-CN" dirty="0"/>
              <a:t>a+=++a*++a*a++;</a:t>
            </a:r>
          </a:p>
          <a:p>
            <a:pPr lvl="1"/>
            <a:endParaRPr lang="zh-CN" altLang="en-US" dirty="0"/>
          </a:p>
        </p:txBody>
      </p:sp>
      <p:sp>
        <p:nvSpPr>
          <p:cNvPr id="4" name="矩形 3">
            <a:hlinkClick r:id="rId2" action="ppaction://hlinksldjump"/>
            <a:extLst>
              <a:ext uri="{FF2B5EF4-FFF2-40B4-BE49-F238E27FC236}">
                <a16:creationId xmlns:a16="http://schemas.microsoft.com/office/drawing/2014/main" id="{983DEFFA-2FB7-41B1-8CF9-6E92D806EC4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4EC7512F-F837-443C-B87F-B482970D04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50954599-EE1D-4443-ACF8-80C90A81F9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115A768D-0CBA-4EB7-A39E-B6BC38C7CB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8BBD4301-1F71-4A8F-BCAE-08067FEA742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BA4A16E2-6642-4B24-B58C-253F6BC3FD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D99E917C-B8A5-468F-8660-FC5E6FE3639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68657EDB-E472-4509-A29E-4A51099548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118485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043608" y="1099026"/>
            <a:ext cx="7423771"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num</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 sum=7;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则计算表达式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sum=</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num</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sum++,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num</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sum</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num</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943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a:t>
            </a:r>
          </a:p>
        </p:txBody>
      </p:sp>
      <p:sp>
        <p:nvSpPr>
          <p:cNvPr id="3" name="内容占位符 2"/>
          <p:cNvSpPr>
            <a:spLocks noGrp="1"/>
          </p:cNvSpPr>
          <p:nvPr>
            <p:ph idx="1"/>
          </p:nvPr>
        </p:nvSpPr>
        <p:spPr/>
        <p:txBody>
          <a:bodyPr/>
          <a:lstStyle/>
          <a:p>
            <a:r>
              <a:rPr lang="zh-CN" altLang="en-US" dirty="0"/>
              <a:t>运算符</a:t>
            </a:r>
            <a:endParaRPr lang="en-US" altLang="zh-CN" dirty="0"/>
          </a:p>
          <a:p>
            <a:pPr lvl="1"/>
            <a:r>
              <a:rPr lang="zh-CN" altLang="en-US" dirty="0"/>
              <a:t>运算符含义由系统预设</a:t>
            </a:r>
            <a:endParaRPr lang="en-US" altLang="zh-CN" dirty="0"/>
          </a:p>
          <a:p>
            <a:pPr lvl="1"/>
            <a:r>
              <a:rPr lang="zh-CN" altLang="en-US" dirty="0"/>
              <a:t>对基本数据类型及其派生类型的数据进行运算</a:t>
            </a:r>
            <a:endParaRPr lang="en-US" altLang="zh-CN" dirty="0"/>
          </a:p>
          <a:p>
            <a:pPr lvl="1"/>
            <a:r>
              <a:rPr lang="zh-CN" altLang="en-US" dirty="0"/>
              <a:t>某些运算符可以一符多用，如</a:t>
            </a:r>
            <a:r>
              <a:rPr lang="en-US" altLang="zh-CN" dirty="0"/>
              <a:t>*</a:t>
            </a:r>
            <a:r>
              <a:rPr lang="zh-CN" altLang="en-US" dirty="0"/>
              <a:t>、</a:t>
            </a:r>
            <a:r>
              <a:rPr lang="en-US" altLang="zh-CN" dirty="0"/>
              <a:t>&amp;</a:t>
            </a:r>
            <a:r>
              <a:rPr lang="zh-CN" altLang="en-US" dirty="0"/>
              <a:t>等</a:t>
            </a:r>
            <a:endParaRPr lang="en-US" altLang="zh-CN" dirty="0"/>
          </a:p>
          <a:p>
            <a:pPr lvl="1"/>
            <a:r>
              <a:rPr lang="zh-CN" altLang="en-US" dirty="0"/>
              <a:t>每一类运算符都可以构成相应类型的表达式</a:t>
            </a:r>
            <a:endParaRPr lang="en-US" altLang="zh-CN" dirty="0"/>
          </a:p>
          <a:p>
            <a:pPr lvl="1"/>
            <a:r>
              <a:rPr lang="zh-CN" altLang="en-US" dirty="0"/>
              <a:t>不同类的运算符可以放在一起构造复合运算的表达式</a:t>
            </a:r>
            <a:endParaRPr lang="en-US" altLang="zh-CN" dirty="0"/>
          </a:p>
          <a:p>
            <a:pPr lvl="1"/>
            <a:r>
              <a:rPr lang="zh-CN" altLang="en-US" dirty="0"/>
              <a:t>运算符可以重载</a:t>
            </a:r>
            <a:endParaRPr lang="en-US" altLang="zh-CN"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3420768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079890" y="100435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以下关于自增和自减运算符使用不正确的是</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d+++d+++d++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9" name="文本框 18"/>
          <p:cNvSpPr txBox="1"/>
          <p:nvPr/>
        </p:nvSpPr>
        <p:spPr>
          <a:xfrm>
            <a:off x="3131840" y="997701"/>
            <a:ext cx="3528392" cy="523220"/>
          </a:xfrm>
          <a:prstGeom prst="rect">
            <a:avLst/>
          </a:prstGeom>
          <a:noFill/>
        </p:spPr>
        <p:txBody>
          <a:bodyPr wrap="square" rtlCol="0">
            <a:spAutoFit/>
          </a:bodyPr>
          <a:lstStyle/>
          <a:p>
            <a:r>
              <a:rPr lang="zh-CN" altLang="en-US" sz="2800" dirty="0"/>
              <a:t>不定项选择</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44609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float x=1,y;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y=++x*++x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的结果是</a:t>
            </a: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y=9</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表达式是错误的</a:t>
            </a:r>
          </a:p>
        </p:txBody>
      </p:sp>
      <p:sp>
        <p:nvSpPr>
          <p:cNvPr id="8" name="矩形 7"/>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84591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p>
        </p:txBody>
      </p:sp>
      <p:sp>
        <p:nvSpPr>
          <p:cNvPr id="3" name="内容占位符 2"/>
          <p:cNvSpPr>
            <a:spLocks noGrp="1"/>
          </p:cNvSpPr>
          <p:nvPr>
            <p:ph idx="1"/>
          </p:nvPr>
        </p:nvSpPr>
        <p:spPr/>
        <p:txBody>
          <a:bodyPr/>
          <a:lstStyle/>
          <a:p>
            <a:r>
              <a:rPr lang="zh-CN" altLang="en-US" dirty="0"/>
              <a:t>取模运算</a:t>
            </a:r>
            <a:r>
              <a:rPr lang="en-US" altLang="zh-CN" dirty="0"/>
              <a:t>%</a:t>
            </a:r>
          </a:p>
          <a:p>
            <a:pPr lvl="1"/>
            <a:r>
              <a:rPr lang="zh-CN" altLang="en-US" dirty="0"/>
              <a:t>运算分量都为整数</a:t>
            </a:r>
            <a:endParaRPr lang="en-US" altLang="zh-CN" dirty="0"/>
          </a:p>
          <a:p>
            <a:pPr lvl="1"/>
            <a:r>
              <a:rPr lang="zh-CN" altLang="en-US" dirty="0"/>
              <a:t>右运算分量不为</a:t>
            </a:r>
            <a:r>
              <a:rPr lang="en-US" altLang="zh-CN" dirty="0"/>
              <a:t>0</a:t>
            </a:r>
          </a:p>
          <a:p>
            <a:pPr lvl="1"/>
            <a:r>
              <a:rPr lang="zh-CN" altLang="en-US" dirty="0"/>
              <a:t>运算结果也为整数，是</a:t>
            </a:r>
            <a:r>
              <a:rPr lang="zh-CN" altLang="en-US" dirty="0">
                <a:solidFill>
                  <a:srgbClr val="FF0000"/>
                </a:solidFill>
              </a:rPr>
              <a:t>余数</a:t>
            </a:r>
          </a:p>
        </p:txBody>
      </p:sp>
      <p:sp>
        <p:nvSpPr>
          <p:cNvPr id="4" name="矩形 3">
            <a:hlinkClick r:id="rId2" action="ppaction://hlinksldjump"/>
            <a:extLst>
              <a:ext uri="{FF2B5EF4-FFF2-40B4-BE49-F238E27FC236}">
                <a16:creationId xmlns:a16="http://schemas.microsoft.com/office/drawing/2014/main" id="{4CD0E59D-A40C-4111-BCC9-A97F24A0CD6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D1243EF9-E332-4772-8675-B5AD6DF1480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C3250C44-C9EC-4E63-B8B3-28FAC3C081A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5E867BF3-AE8C-43FE-B186-3CF3C8C9E07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1E84EA5F-819E-4719-BCF6-D8A1A9F497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8ACA6B24-176B-4565-97E5-011DE34BB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A974D290-4274-4D96-B8A4-C067B359387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9C96C664-B95C-4F08-91B0-6BEBA0A49F5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572967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算术表达式的值</a:t>
            </a:r>
            <a:endParaRPr lang="en-US" altLang="zh-CN" dirty="0"/>
          </a:p>
        </p:txBody>
      </p:sp>
      <p:sp>
        <p:nvSpPr>
          <p:cNvPr id="3" name="内容占位符 2"/>
          <p:cNvSpPr>
            <a:spLocks noGrp="1"/>
          </p:cNvSpPr>
          <p:nvPr>
            <p:ph idx="1"/>
          </p:nvPr>
        </p:nvSpPr>
        <p:spPr>
          <a:xfrm>
            <a:off x="457200" y="1916832"/>
            <a:ext cx="8153400" cy="4584002"/>
          </a:xfrm>
        </p:spPr>
        <p:txBody>
          <a:bodyPr/>
          <a:lstStyle/>
          <a:p>
            <a:r>
              <a:rPr lang="zh-CN" altLang="en-US" dirty="0"/>
              <a:t>运算步骤</a:t>
            </a:r>
            <a:endParaRPr lang="en-US" altLang="zh-CN" dirty="0"/>
          </a:p>
          <a:p>
            <a:pPr lvl="1"/>
            <a:r>
              <a:rPr lang="zh-CN" altLang="en-US" dirty="0"/>
              <a:t>将运算分量按运算符的含义进行相应运算</a:t>
            </a:r>
            <a:endParaRPr lang="en-US" altLang="zh-CN" dirty="0"/>
          </a:p>
          <a:p>
            <a:r>
              <a:rPr lang="zh-CN" altLang="en-US" dirty="0"/>
              <a:t>算术表达式的值</a:t>
            </a:r>
            <a:endParaRPr lang="en-US" altLang="zh-CN" dirty="0"/>
          </a:p>
          <a:p>
            <a:pPr lvl="1"/>
            <a:r>
              <a:rPr lang="zh-CN" altLang="en-US" dirty="0"/>
              <a:t>除了增量运算和减量运算之外，其它算术表达式的值是运算分量进行算术运算的结果</a:t>
            </a:r>
            <a:endParaRPr lang="en-US" altLang="zh-CN" dirty="0"/>
          </a:p>
          <a:p>
            <a:pPr lvl="2"/>
            <a:r>
              <a:rPr lang="zh-CN" altLang="en-US" dirty="0"/>
              <a:t>表达式</a:t>
            </a:r>
            <a:r>
              <a:rPr lang="en-US" altLang="zh-CN" b="1" dirty="0">
                <a:solidFill>
                  <a:srgbClr val="C00000"/>
                </a:solidFill>
                <a:latin typeface="Courier New" pitchFamily="49" charset="0"/>
                <a:cs typeface="Courier New" pitchFamily="49" charset="0"/>
              </a:rPr>
              <a:t>4+6</a:t>
            </a:r>
            <a:r>
              <a:rPr lang="zh-CN" altLang="en-US" dirty="0"/>
              <a:t>的值为</a:t>
            </a:r>
            <a:r>
              <a:rPr lang="en-US" altLang="zh-CN" dirty="0"/>
              <a:t>10</a:t>
            </a:r>
          </a:p>
          <a:p>
            <a:pPr lvl="2"/>
            <a:r>
              <a:rPr lang="zh-CN" altLang="en-US" dirty="0"/>
              <a:t>表达式</a:t>
            </a:r>
            <a:r>
              <a:rPr lang="en-US" altLang="zh-CN" b="1" dirty="0">
                <a:solidFill>
                  <a:srgbClr val="C00000"/>
                </a:solidFill>
                <a:latin typeface="Courier New" pitchFamily="49" charset="0"/>
                <a:cs typeface="Courier New" pitchFamily="49" charset="0"/>
              </a:rPr>
              <a:t>2+'a'</a:t>
            </a:r>
            <a:r>
              <a:rPr lang="zh-CN" altLang="en-US" dirty="0"/>
              <a:t>的值为</a:t>
            </a:r>
            <a:r>
              <a:rPr lang="en-US" altLang="zh-CN" dirty="0"/>
              <a:t>99</a:t>
            </a:r>
          </a:p>
          <a:p>
            <a:pPr lvl="1"/>
            <a:r>
              <a:rPr lang="zh-CN" altLang="en-US" dirty="0"/>
              <a:t>增量（或减量）运算</a:t>
            </a:r>
            <a:endParaRPr lang="en-US" altLang="zh-CN" dirty="0"/>
          </a:p>
          <a:p>
            <a:pPr lvl="2"/>
            <a:r>
              <a:rPr lang="zh-CN" altLang="en-US" dirty="0"/>
              <a:t>前缀增量（减量）表达式的值为运算分量加</a:t>
            </a:r>
            <a:r>
              <a:rPr lang="en-US" altLang="zh-CN" dirty="0"/>
              <a:t>1</a:t>
            </a:r>
          </a:p>
          <a:p>
            <a:pPr lvl="2"/>
            <a:r>
              <a:rPr lang="zh-CN" altLang="en-US" dirty="0"/>
              <a:t>后缀增量（减量）表达式的值为运算分量的进行增（减）量运算前的初始值</a:t>
            </a:r>
          </a:p>
        </p:txBody>
      </p:sp>
      <p:sp>
        <p:nvSpPr>
          <p:cNvPr id="4" name="矩形 3">
            <a:hlinkClick r:id="rId2" action="ppaction://hlinksldjump"/>
            <a:extLst>
              <a:ext uri="{FF2B5EF4-FFF2-40B4-BE49-F238E27FC236}">
                <a16:creationId xmlns:a16="http://schemas.microsoft.com/office/drawing/2014/main" id="{B40FA9EB-5E4E-4E09-923D-D6C59DDF30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C9ED4662-375E-4B88-84B3-A09DC709E86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46556E75-5C33-4CDA-82BE-8D544F1F06C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7D6FAA16-E8C9-4631-A3D9-86146BF9561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9FAC2458-4AC8-486C-9C79-0252BFB493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BAD211FB-D5F9-45EF-B605-AAC72C60C4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1854A4A2-767F-43AF-ABCA-0F4B1A6175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DAD7DF1D-8703-43F6-B266-5E0FA12C2D7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40463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t>单目运算符优先于双目运算符</a:t>
            </a:r>
            <a:endParaRPr lang="en-US" altLang="zh-CN" dirty="0"/>
          </a:p>
          <a:p>
            <a:pPr lvl="1"/>
            <a:r>
              <a:rPr lang="en-US" altLang="zh-CN" dirty="0"/>
              <a:t>*</a:t>
            </a:r>
            <a:r>
              <a:rPr lang="zh-CN" altLang="en-US" dirty="0"/>
              <a:t>、</a:t>
            </a:r>
            <a:r>
              <a:rPr lang="en-US" altLang="zh-CN" dirty="0"/>
              <a:t>/</a:t>
            </a:r>
            <a:r>
              <a:rPr lang="zh-CN" altLang="en-US" dirty="0"/>
              <a:t>、</a:t>
            </a:r>
            <a:r>
              <a:rPr lang="en-US" altLang="zh-CN" dirty="0"/>
              <a:t>%</a:t>
            </a:r>
            <a:r>
              <a:rPr lang="zh-CN" altLang="en-US" dirty="0"/>
              <a:t>优先于</a:t>
            </a:r>
            <a:r>
              <a:rPr lang="en-US" altLang="zh-CN" dirty="0"/>
              <a:t>+</a:t>
            </a:r>
            <a:r>
              <a:rPr lang="zh-CN" altLang="en-US" dirty="0"/>
              <a:t>、</a:t>
            </a:r>
            <a:r>
              <a:rPr lang="en-US" altLang="zh-CN" dirty="0"/>
              <a:t>-</a:t>
            </a:r>
          </a:p>
          <a:p>
            <a:r>
              <a:rPr lang="zh-CN" altLang="en-US" dirty="0"/>
              <a:t>结合性</a:t>
            </a:r>
            <a:endParaRPr lang="en-US" altLang="zh-CN" dirty="0"/>
          </a:p>
          <a:p>
            <a:pPr lvl="1"/>
            <a:r>
              <a:rPr lang="zh-CN" altLang="en-US" dirty="0"/>
              <a:t>同优先级的单目运算符为右结合</a:t>
            </a:r>
            <a:endParaRPr lang="en-US" altLang="zh-CN" dirty="0"/>
          </a:p>
          <a:p>
            <a:pPr lvl="2"/>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i</a:t>
            </a:r>
            <a:r>
              <a:rPr lang="zh-CN" altLang="en-US" sz="2000" b="1" dirty="0">
                <a:solidFill>
                  <a:srgbClr val="0000FF"/>
                </a:solidFill>
                <a:latin typeface="楷体_GB2312" pitchFamily="49" charset="-122"/>
                <a:ea typeface="楷体_GB2312" pitchFamily="49" charset="-122"/>
              </a:rPr>
              <a:t>等同于-(++</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p>
          <a:p>
            <a:pPr lvl="2"/>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r>
              <a:rPr lang="zh-CN" altLang="en-US" sz="2000" b="1" dirty="0">
                <a:solidFill>
                  <a:srgbClr val="0000FF"/>
                </a:solidFill>
                <a:latin typeface="楷体_GB2312" pitchFamily="49" charset="-122"/>
                <a:ea typeface="楷体_GB2312" pitchFamily="49" charset="-122"/>
              </a:rPr>
              <a:t>等同于-(</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endParaRPr lang="en-US" altLang="zh-CN" dirty="0"/>
          </a:p>
          <a:p>
            <a:pPr lvl="1"/>
            <a:r>
              <a:rPr lang="zh-CN" altLang="en-US" dirty="0"/>
              <a:t>同优先级的双目运算符为左结合</a:t>
            </a:r>
            <a:endParaRPr lang="en-US" altLang="zh-CN" dirty="0"/>
          </a:p>
          <a:p>
            <a:pPr lvl="2"/>
            <a:r>
              <a:rPr lang="zh-CN" altLang="en-US" sz="2000" b="1" dirty="0">
                <a:solidFill>
                  <a:srgbClr val="0000FF"/>
                </a:solidFill>
                <a:latin typeface="楷体_GB2312" pitchFamily="49" charset="-122"/>
                <a:ea typeface="楷体_GB2312" pitchFamily="49" charset="-122"/>
              </a:rPr>
              <a:t>3+2-5等同于(3+2)-5</a:t>
            </a:r>
            <a:endParaRPr lang="en-US" altLang="zh-CN" sz="2000" b="1" dirty="0">
              <a:solidFill>
                <a:srgbClr val="0000FF"/>
              </a:solidFill>
              <a:latin typeface="楷体_GB2312" pitchFamily="49" charset="-122"/>
              <a:ea typeface="楷体_GB2312" pitchFamily="49" charset="-122"/>
            </a:endParaRPr>
          </a:p>
          <a:p>
            <a:pPr lvl="2"/>
            <a:r>
              <a:rPr lang="en-US" altLang="zh-CN" sz="2000" b="1" dirty="0">
                <a:solidFill>
                  <a:srgbClr val="0000FF"/>
                </a:solidFill>
                <a:latin typeface="楷体_GB2312" pitchFamily="49" charset="-122"/>
                <a:ea typeface="楷体_GB2312" pitchFamily="49" charset="-122"/>
              </a:rPr>
              <a:t>x*y/z</a:t>
            </a:r>
            <a:r>
              <a:rPr lang="zh-CN" altLang="en-US" sz="2000" b="1" dirty="0">
                <a:solidFill>
                  <a:srgbClr val="0000FF"/>
                </a:solidFill>
                <a:latin typeface="楷体_GB2312" pitchFamily="49" charset="-122"/>
                <a:ea typeface="楷体_GB2312" pitchFamily="49" charset="-122"/>
              </a:rPr>
              <a:t>等同于(</a:t>
            </a:r>
            <a:r>
              <a:rPr lang="en-US" altLang="zh-CN" sz="2000" b="1" dirty="0">
                <a:solidFill>
                  <a:srgbClr val="0000FF"/>
                </a:solidFill>
                <a:latin typeface="楷体_GB2312" pitchFamily="49" charset="-122"/>
                <a:ea typeface="楷体_GB2312" pitchFamily="49" charset="-122"/>
              </a:rPr>
              <a:t>x*y)/z</a:t>
            </a:r>
            <a:endParaRPr lang="en-US" altLang="zh-CN" dirty="0"/>
          </a:p>
        </p:txBody>
      </p:sp>
      <p:sp>
        <p:nvSpPr>
          <p:cNvPr id="4" name="矩形 3">
            <a:hlinkClick r:id="rId2" action="ppaction://hlinksldjump"/>
            <a:extLst>
              <a:ext uri="{FF2B5EF4-FFF2-40B4-BE49-F238E27FC236}">
                <a16:creationId xmlns:a16="http://schemas.microsoft.com/office/drawing/2014/main" id="{7C1B635F-6161-4628-BA8A-E74F24E7DC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8FF94563-8543-4EB1-A5C2-FC475DA674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FEB644EC-AD76-4F56-9013-7D6A8090F3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DBE6EF53-2BE6-4A21-9CFD-D31B6E5230B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953189B1-5FDD-4222-A3F2-053E7A837F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77730019-E7E6-4AE1-A279-8F0587F8FA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D4E9391C-3F65-4C2A-8C18-FF04767C32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48AB8203-CE84-441D-AF3B-704074D3ED7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644086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177281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x=6;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则执行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x+=x-=x*x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9673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算术运算中的隐式类型转换</a:t>
            </a:r>
          </a:p>
        </p:txBody>
      </p:sp>
      <p:sp>
        <p:nvSpPr>
          <p:cNvPr id="3" name="内容占位符 2"/>
          <p:cNvSpPr>
            <a:spLocks noGrp="1"/>
          </p:cNvSpPr>
          <p:nvPr>
            <p:ph idx="1"/>
          </p:nvPr>
        </p:nvSpPr>
        <p:spPr>
          <a:xfrm>
            <a:off x="457200" y="1772816"/>
            <a:ext cx="8258204" cy="4585142"/>
          </a:xfrm>
        </p:spPr>
        <p:txBody>
          <a:bodyPr/>
          <a:lstStyle/>
          <a:p>
            <a:r>
              <a:rPr lang="zh-CN" altLang="en-US" dirty="0"/>
              <a:t>算术运算分量的数据类型可以不同</a:t>
            </a:r>
            <a:endParaRPr lang="en-US" altLang="zh-CN" dirty="0"/>
          </a:p>
          <a:p>
            <a:pPr lvl="1"/>
            <a:r>
              <a:rPr lang="zh-CN" altLang="en-US" dirty="0"/>
              <a:t>整数、浮点数、字符</a:t>
            </a:r>
            <a:endParaRPr lang="en-US" altLang="zh-CN" dirty="0"/>
          </a:p>
          <a:p>
            <a:r>
              <a:rPr lang="zh-CN" altLang="en-US" dirty="0"/>
              <a:t>运算分量必须转换为同一类型才能够进行运算，运算结果与运算分量的数据类型相同</a:t>
            </a:r>
            <a:endParaRPr lang="en-US" altLang="zh-CN" dirty="0"/>
          </a:p>
          <a:p>
            <a:pPr lvl="1"/>
            <a:r>
              <a:rPr lang="zh-CN" altLang="en-US" dirty="0"/>
              <a:t>占空间少的类型自动转换为占空间多的类型</a:t>
            </a:r>
            <a:endParaRPr lang="en-US" altLang="zh-CN" dirty="0"/>
          </a:p>
          <a:p>
            <a:pPr lvl="1"/>
            <a:r>
              <a:rPr lang="zh-CN" altLang="en-US" dirty="0"/>
              <a:t>带符号转换为无符号用补码</a:t>
            </a:r>
            <a:endParaRPr lang="en-US" altLang="zh-C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3"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58372" name="Picture 4"/>
          <p:cNvPicPr>
            <a:picLocks noChangeAspect="1" noChangeArrowheads="1"/>
          </p:cNvPicPr>
          <p:nvPr/>
        </p:nvPicPr>
        <p:blipFill>
          <a:blip r:embed="rId2" cstate="print"/>
          <a:srcRect/>
          <a:stretch>
            <a:fillRect/>
          </a:stretch>
        </p:blipFill>
        <p:spPr bwMode="auto">
          <a:xfrm>
            <a:off x="2413968" y="4653136"/>
            <a:ext cx="4316063" cy="1622706"/>
          </a:xfrm>
          <a:prstGeom prst="rect">
            <a:avLst/>
          </a:prstGeom>
          <a:noFill/>
          <a:ln w="9525">
            <a:noFill/>
            <a:miter lim="800000"/>
            <a:headEnd/>
            <a:tailEnd/>
          </a:ln>
          <a:effectLst/>
        </p:spPr>
      </p:pic>
      <p:sp>
        <p:nvSpPr>
          <p:cNvPr id="10" name="矩形 9">
            <a:hlinkClick r:id="rId3" action="ppaction://hlinksldjump"/>
            <a:extLst>
              <a:ext uri="{FF2B5EF4-FFF2-40B4-BE49-F238E27FC236}">
                <a16:creationId xmlns:a16="http://schemas.microsoft.com/office/drawing/2014/main" id="{4C8CF651-32C2-4C7F-96FF-A9C87E0A05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1" name="矩形 10">
            <a:hlinkClick r:id="" action="ppaction://noaction"/>
            <a:extLst>
              <a:ext uri="{FF2B5EF4-FFF2-40B4-BE49-F238E27FC236}">
                <a16:creationId xmlns:a16="http://schemas.microsoft.com/office/drawing/2014/main" id="{33B07529-8FA3-4B1F-ABE6-AFCB99994A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2" name="矩形 11">
            <a:hlinkClick r:id="" action="ppaction://noaction"/>
            <a:extLst>
              <a:ext uri="{FF2B5EF4-FFF2-40B4-BE49-F238E27FC236}">
                <a16:creationId xmlns:a16="http://schemas.microsoft.com/office/drawing/2014/main" id="{E08FF879-D277-40BA-A2A2-8D3F1DBB5A9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3" name="矩形 12">
            <a:hlinkClick r:id="" action="ppaction://noaction"/>
            <a:extLst>
              <a:ext uri="{FF2B5EF4-FFF2-40B4-BE49-F238E27FC236}">
                <a16:creationId xmlns:a16="http://schemas.microsoft.com/office/drawing/2014/main" id="{1D849FDD-BB87-4E3F-91B1-4D9E0821CD9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4" name="矩形 13">
            <a:hlinkClick r:id="" action="ppaction://noaction"/>
            <a:extLst>
              <a:ext uri="{FF2B5EF4-FFF2-40B4-BE49-F238E27FC236}">
                <a16:creationId xmlns:a16="http://schemas.microsoft.com/office/drawing/2014/main" id="{E05C327D-55E1-42B8-BBE1-C399CD12F6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5" name="矩形 14">
            <a:hlinkClick r:id="" action="ppaction://noaction"/>
            <a:extLst>
              <a:ext uri="{FF2B5EF4-FFF2-40B4-BE49-F238E27FC236}">
                <a16:creationId xmlns:a16="http://schemas.microsoft.com/office/drawing/2014/main" id="{60A5D5F1-31AC-4D7C-AF47-6F8ED2AD46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6" name="矩形 15">
            <a:hlinkClick r:id="" action="ppaction://noaction"/>
            <a:extLst>
              <a:ext uri="{FF2B5EF4-FFF2-40B4-BE49-F238E27FC236}">
                <a16:creationId xmlns:a16="http://schemas.microsoft.com/office/drawing/2014/main" id="{0D00036E-AA4D-41DC-8233-F89BDEF88A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7" name="矩形 16">
            <a:hlinkClick r:id="" action="ppaction://noaction"/>
            <a:extLst>
              <a:ext uri="{FF2B5EF4-FFF2-40B4-BE49-F238E27FC236}">
                <a16:creationId xmlns:a16="http://schemas.microsoft.com/office/drawing/2014/main" id="{D48B43C1-C94D-4063-B612-03EB9EEDE66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746993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算术运算中的隐式类型转换</a:t>
            </a:r>
          </a:p>
        </p:txBody>
      </p:sp>
      <p:pic>
        <p:nvPicPr>
          <p:cNvPr id="6"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02578" y="1991125"/>
            <a:ext cx="4338843" cy="500636"/>
          </a:xfrm>
          <a:prstGeom prst="rect">
            <a:avLst/>
          </a:prstGeom>
          <a:noFill/>
        </p:spPr>
      </p:pic>
      <p:sp>
        <p:nvSpPr>
          <p:cNvPr id="7" name="内容占位符 2"/>
          <p:cNvSpPr txBox="1">
            <a:spLocks/>
          </p:cNvSpPr>
          <p:nvPr/>
        </p:nvSpPr>
        <p:spPr bwMode="auto">
          <a:xfrm>
            <a:off x="457200" y="2795598"/>
            <a:ext cx="8153400" cy="30622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defTabSz="914400" latinLnBrk="0">
              <a:lnSpc>
                <a:spcPct val="100000"/>
              </a:lnSpc>
              <a:spcBef>
                <a:spcPct val="20000"/>
              </a:spcBef>
              <a:buClr>
                <a:schemeClr val="accent1"/>
              </a:buClr>
              <a:buSzTx/>
              <a:buFont typeface="Wingdings" pitchFamily="2" charset="2"/>
              <a:buChar char="§"/>
              <a:tabLst/>
              <a:defRPr/>
            </a:pPr>
            <a:r>
              <a:rPr lang="zh-CN" altLang="en-US" sz="2800" b="1" dirty="0">
                <a:solidFill>
                  <a:srgbClr val="0000FF"/>
                </a:solidFill>
                <a:latin typeface="楷体_GB2312" pitchFamily="49" charset="-122"/>
                <a:ea typeface="楷体_GB2312" pitchFamily="49" charset="-122"/>
              </a:rPr>
              <a:t>转换步骤</a:t>
            </a:r>
            <a:endParaRPr lang="en-US" altLang="zh-CN" sz="2800" b="1" dirty="0">
              <a:solidFill>
                <a:srgbClr val="0000FF"/>
              </a:solidFill>
              <a:latin typeface="楷体_GB2312" pitchFamily="49" charset="-122"/>
              <a:ea typeface="楷体_GB2312" pitchFamily="49" charset="-122"/>
            </a:endParaRP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先计算</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2.25*’b’</a:t>
            </a:r>
            <a:r>
              <a:rPr kumimoji="0" lang="zh-CN" altLang="en-US" sz="2400" b="1" i="0" u="none" strike="noStrike" kern="0" cap="none" spc="0" normalizeH="0" baseline="0" noProof="0" dirty="0">
                <a:ln>
                  <a:noFill/>
                </a:ln>
                <a:solidFill>
                  <a:schemeClr val="tx1"/>
                </a:solidFill>
                <a:effectLst/>
                <a:uLnTx/>
                <a:uFillTx/>
                <a:latin typeface="Arial" charset="0"/>
              </a:rPr>
              <a:t>，将</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chemeClr val="tx1"/>
                </a:solidFill>
                <a:effectLst/>
                <a:uLnTx/>
                <a:uFillTx/>
                <a:latin typeface="Courier New" pitchFamily="49" charset="0"/>
                <a:cs typeface="Courier New" pitchFamily="49" charset="0"/>
              </a:rPr>
              <a:t>b’</a:t>
            </a:r>
            <a:r>
              <a:rPr kumimoji="0" lang="zh-CN" altLang="en-US" sz="2400" b="1" i="0" u="none" strike="noStrike" kern="0" cap="none" spc="0" normalizeH="0" baseline="0" noProof="0" dirty="0">
                <a:ln>
                  <a:noFill/>
                </a:ln>
                <a:solidFill>
                  <a:schemeClr val="tx1"/>
                </a:solidFill>
                <a:effectLst/>
                <a:uLnTx/>
                <a:uFillTx/>
                <a:latin typeface="Arial" charset="0"/>
              </a:rPr>
              <a:t>转换为</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a:t>
            </a:r>
            <a:r>
              <a:rPr kumimoji="0" lang="en-US" altLang="zh-CN" sz="2400" b="1" i="0" u="none" strike="noStrike" kern="0" cap="none" spc="0" normalizeH="0" baseline="0" noProof="0" dirty="0">
                <a:ln>
                  <a:noFill/>
                </a:ln>
                <a:solidFill>
                  <a:schemeClr val="tx1"/>
                </a:solidFill>
                <a:effectLst/>
                <a:uLnTx/>
                <a:uFillTx/>
                <a:latin typeface="Arial" charset="0"/>
              </a:rPr>
              <a:t>98</a:t>
            </a:r>
          </a:p>
          <a:p>
            <a:pPr marL="1200150" lvl="2" indent="-285750">
              <a:spcBef>
                <a:spcPct val="20000"/>
              </a:spcBef>
              <a:buClr>
                <a:schemeClr val="accent1"/>
              </a:buClr>
              <a:buFont typeface="Wingdings" pitchFamily="2" charset="2"/>
              <a:buChar char="§"/>
            </a:pPr>
            <a:r>
              <a:rPr lang="zh-CN" altLang="en-US" sz="2400" b="1" kern="0" dirty="0"/>
              <a:t>计算结果为</a:t>
            </a:r>
            <a:r>
              <a:rPr lang="en-US" altLang="zh-CN" sz="2400" b="1" kern="0" dirty="0"/>
              <a:t>double</a:t>
            </a:r>
            <a:r>
              <a:rPr lang="zh-CN" altLang="en-US" sz="2400" b="1" kern="0" dirty="0"/>
              <a:t>型浮点数</a:t>
            </a:r>
            <a:r>
              <a:rPr lang="en-US" altLang="zh-CN" sz="2400" b="1" kern="0" dirty="0"/>
              <a:t>200.5</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计算</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10+</a:t>
            </a:r>
            <a:r>
              <a:rPr kumimoji="0" lang="zh-CN" altLang="en-US"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a:ln>
                  <a:noFill/>
                </a:ln>
                <a:solidFill>
                  <a:schemeClr val="tx1"/>
                </a:solidFill>
                <a:effectLst/>
                <a:uLnTx/>
                <a:uFillTx/>
                <a:latin typeface="Arial" charset="0"/>
              </a:rPr>
              <a:t>，将</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zh-CN" altLang="en-US" sz="2400" b="1" i="0" u="none" strike="noStrike" kern="0" cap="none" spc="0" normalizeH="0" baseline="0" noProof="0" dirty="0">
                <a:ln>
                  <a:noFill/>
                </a:ln>
                <a:solidFill>
                  <a:schemeClr val="tx1"/>
                </a:solidFill>
                <a:effectLst/>
                <a:uLnTx/>
                <a:uFillTx/>
                <a:latin typeface="Arial" charset="0"/>
              </a:rPr>
              <a:t>转换为整数</a:t>
            </a:r>
            <a:r>
              <a:rPr kumimoji="0" lang="en-US" altLang="zh-CN" sz="2400" b="1" i="0" u="none" strike="noStrike" kern="0" cap="none" spc="0" normalizeH="0" baseline="0" noProof="0" dirty="0">
                <a:ln>
                  <a:noFill/>
                </a:ln>
                <a:solidFill>
                  <a:schemeClr val="tx1"/>
                </a:solidFill>
                <a:effectLst/>
                <a:uLnTx/>
                <a:uFillTx/>
                <a:latin typeface="Arial" charset="0"/>
              </a:rPr>
              <a:t>97</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计算结果仍为整型</a:t>
            </a:r>
            <a:r>
              <a:rPr kumimoji="0" lang="en-US" altLang="zh-CN" sz="2400" b="1" i="0" u="none" strike="noStrike" kern="0" cap="none" spc="0" normalizeH="0" baseline="0" noProof="0" dirty="0">
                <a:ln>
                  <a:noFill/>
                </a:ln>
                <a:solidFill>
                  <a:schemeClr val="tx1"/>
                </a:solidFill>
                <a:effectLst/>
                <a:uLnTx/>
                <a:uFillTx/>
                <a:latin typeface="Arial" charset="0"/>
              </a:rPr>
              <a:t>107</a:t>
            </a:r>
            <a:r>
              <a:rPr kumimoji="0" lang="zh-CN" altLang="en-US" sz="2400" b="1" i="0" u="none" strike="noStrike" kern="0" cap="none" spc="0" normalizeH="0" baseline="0" noProof="0" dirty="0">
                <a:ln>
                  <a:noFill/>
                </a:ln>
                <a:solidFill>
                  <a:schemeClr val="tx1"/>
                </a:solidFill>
                <a:effectLst/>
                <a:uLnTx/>
                <a:uFillTx/>
                <a:latin typeface="Arial" charset="0"/>
              </a:rPr>
              <a:t>，转换为</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型加</a:t>
            </a:r>
            <a:r>
              <a:rPr kumimoji="0" lang="en-US" altLang="zh-CN" sz="2400" b="1" i="0" u="none" strike="noStrike" kern="0" cap="none" spc="0" normalizeH="0" baseline="0" noProof="0" dirty="0">
                <a:ln>
                  <a:noFill/>
                </a:ln>
                <a:solidFill>
                  <a:schemeClr val="tx1"/>
                </a:solidFill>
                <a:effectLst/>
                <a:uLnTx/>
                <a:uFillTx/>
                <a:latin typeface="Arial" charset="0"/>
              </a:rPr>
              <a:t>1.5</a:t>
            </a:r>
          </a:p>
          <a:p>
            <a:pPr marL="1200150" lvl="2" indent="-285750">
              <a:spcBef>
                <a:spcPct val="20000"/>
              </a:spcBef>
              <a:buClr>
                <a:schemeClr val="accent1"/>
              </a:buClr>
              <a:buFont typeface="Wingdings" pitchFamily="2" charset="2"/>
              <a:buChar char="§"/>
            </a:pPr>
            <a:r>
              <a:rPr lang="zh-CN" altLang="en-US" sz="2400" b="1" kern="0" dirty="0"/>
              <a:t>计算</a:t>
            </a:r>
            <a:r>
              <a:rPr lang="en-US" altLang="zh-CN" sz="2400" b="1" kern="0" dirty="0">
                <a:solidFill>
                  <a:srgbClr val="C00000"/>
                </a:solidFill>
                <a:latin typeface="Courier New" pitchFamily="49" charset="0"/>
                <a:cs typeface="Courier New" pitchFamily="49" charset="0"/>
              </a:rPr>
              <a:t>108.5-200.5</a:t>
            </a:r>
            <a:r>
              <a:rPr kumimoji="0" lang="zh-CN" altLang="en-US" sz="2400" b="1" i="0" u="none" strike="noStrike" kern="0" cap="none" spc="0" normalizeH="0" baseline="0" noProof="0" dirty="0">
                <a:ln>
                  <a:noFill/>
                </a:ln>
                <a:solidFill>
                  <a:schemeClr val="tx1"/>
                </a:solidFill>
                <a:effectLst/>
                <a:uLnTx/>
                <a:uFillTx/>
                <a:latin typeface="Arial" charset="0"/>
              </a:rPr>
              <a:t>得到结果</a:t>
            </a:r>
            <a:r>
              <a:rPr lang="en-US" altLang="zh-CN" sz="2400" b="1" kern="0" dirty="0">
                <a:solidFill>
                  <a:srgbClr val="C00000"/>
                </a:solidFill>
                <a:latin typeface="Courier New" pitchFamily="49" charset="0"/>
                <a:cs typeface="Courier New" pitchFamily="49" charset="0"/>
              </a:rPr>
              <a:t>-92</a:t>
            </a:r>
            <a:r>
              <a:rPr kumimoji="0" lang="zh-CN" altLang="en-US" sz="2400" b="1" i="0" u="none" strike="noStrike" kern="0" cap="none" spc="0" normalizeH="0" baseline="0" noProof="0" dirty="0">
                <a:ln>
                  <a:noFill/>
                </a:ln>
                <a:solidFill>
                  <a:schemeClr val="tx1"/>
                </a:solidFill>
                <a:effectLst/>
                <a:uLnTx/>
                <a:uFillTx/>
                <a:latin typeface="Arial" charset="0"/>
              </a:rPr>
              <a:t>，是</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型浮点数</a:t>
            </a:r>
          </a:p>
        </p:txBody>
      </p:sp>
      <p:sp>
        <p:nvSpPr>
          <p:cNvPr id="4" name="文本框 3">
            <a:extLst>
              <a:ext uri="{FF2B5EF4-FFF2-40B4-BE49-F238E27FC236}">
                <a16:creationId xmlns:a16="http://schemas.microsoft.com/office/drawing/2014/main" id="{C6171D03-0AB4-4E17-84E0-C72824A223D7}"/>
              </a:ext>
            </a:extLst>
          </p:cNvPr>
          <p:cNvSpPr txBox="1"/>
          <p:nvPr/>
        </p:nvSpPr>
        <p:spPr>
          <a:xfrm>
            <a:off x="683568" y="1906986"/>
            <a:ext cx="1415772" cy="584775"/>
          </a:xfrm>
          <a:prstGeom prst="rect">
            <a:avLst/>
          </a:prstGeom>
          <a:noFill/>
        </p:spPr>
        <p:txBody>
          <a:bodyPr wrap="none" rtlCol="0">
            <a:spAutoFit/>
          </a:bodyPr>
          <a:lstStyle/>
          <a:p>
            <a:r>
              <a:rPr lang="en-US" altLang="zh-CN" sz="3200" dirty="0">
                <a:solidFill>
                  <a:srgbClr val="C00000"/>
                </a:solidFill>
                <a:latin typeface="+mn-ea"/>
                <a:ea typeface="+mn-ea"/>
              </a:rPr>
              <a:t>【</a:t>
            </a:r>
            <a:r>
              <a:rPr lang="zh-CN" altLang="en-US" sz="3200" dirty="0">
                <a:solidFill>
                  <a:srgbClr val="C00000"/>
                </a:solidFill>
                <a:latin typeface="+mn-ea"/>
                <a:ea typeface="+mn-ea"/>
              </a:rPr>
              <a:t>例</a:t>
            </a:r>
            <a:r>
              <a:rPr lang="en-US" altLang="zh-CN" sz="3200" dirty="0">
                <a:solidFill>
                  <a:srgbClr val="C00000"/>
                </a:solidFill>
                <a:latin typeface="+mn-ea"/>
                <a:ea typeface="+mn-ea"/>
              </a:rPr>
              <a:t>】</a:t>
            </a:r>
            <a:endParaRPr lang="zh-CN" altLang="en-US" sz="3200" dirty="0">
              <a:solidFill>
                <a:srgbClr val="C00000"/>
              </a:solidFill>
              <a:latin typeface="+mn-ea"/>
              <a:ea typeface="+mn-ea"/>
            </a:endParaRPr>
          </a:p>
        </p:txBody>
      </p:sp>
      <p:sp>
        <p:nvSpPr>
          <p:cNvPr id="8" name="Rectangle 2">
            <a:extLst>
              <a:ext uri="{FF2B5EF4-FFF2-40B4-BE49-F238E27FC236}">
                <a16:creationId xmlns:a16="http://schemas.microsoft.com/office/drawing/2014/main" id="{45CA50DE-E421-4F8A-83A5-312C223BA3A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F55F92C3-B6D2-4597-B0DC-CC47DBB8C62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a16="http://schemas.microsoft.com/office/drawing/2014/main" id="{6A800F96-1A76-4399-9EF0-1371145BD41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998744A4-EEBE-4A50-9477-8FC4E998830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a:extLst>
              <a:ext uri="{FF2B5EF4-FFF2-40B4-BE49-F238E27FC236}">
                <a16:creationId xmlns:a16="http://schemas.microsoft.com/office/drawing/2014/main" id="{F59EE3EF-36B6-432B-9817-E4F828D680C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矩形 12">
            <a:hlinkClick r:id="rId3" action="ppaction://hlinksldjump"/>
            <a:extLst>
              <a:ext uri="{FF2B5EF4-FFF2-40B4-BE49-F238E27FC236}">
                <a16:creationId xmlns:a16="http://schemas.microsoft.com/office/drawing/2014/main" id="{D1666D06-DCA6-42E0-B894-35D56FC75E4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4" name="矩形 13">
            <a:hlinkClick r:id="" action="ppaction://noaction"/>
            <a:extLst>
              <a:ext uri="{FF2B5EF4-FFF2-40B4-BE49-F238E27FC236}">
                <a16:creationId xmlns:a16="http://schemas.microsoft.com/office/drawing/2014/main" id="{1A63CE13-174F-43EF-A37F-F758BB5AFD3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5" name="矩形 14">
            <a:hlinkClick r:id="" action="ppaction://noaction"/>
            <a:extLst>
              <a:ext uri="{FF2B5EF4-FFF2-40B4-BE49-F238E27FC236}">
                <a16:creationId xmlns:a16="http://schemas.microsoft.com/office/drawing/2014/main" id="{BE9C90FE-C2A2-4EBF-B6F0-8537840C07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6" name="矩形 15">
            <a:hlinkClick r:id="" action="ppaction://noaction"/>
            <a:extLst>
              <a:ext uri="{FF2B5EF4-FFF2-40B4-BE49-F238E27FC236}">
                <a16:creationId xmlns:a16="http://schemas.microsoft.com/office/drawing/2014/main" id="{791F804E-5EEC-4A56-ADC3-9A9D64490C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7" name="矩形 16">
            <a:hlinkClick r:id="" action="ppaction://noaction"/>
            <a:extLst>
              <a:ext uri="{FF2B5EF4-FFF2-40B4-BE49-F238E27FC236}">
                <a16:creationId xmlns:a16="http://schemas.microsoft.com/office/drawing/2014/main" id="{B2BD7A72-173F-4340-8C60-0FC61A0D912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8" name="矩形 17">
            <a:hlinkClick r:id="" action="ppaction://noaction"/>
            <a:extLst>
              <a:ext uri="{FF2B5EF4-FFF2-40B4-BE49-F238E27FC236}">
                <a16:creationId xmlns:a16="http://schemas.microsoft.com/office/drawing/2014/main" id="{FCACE348-2E5E-4289-8DD0-205101ABDE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9" name="矩形 18">
            <a:hlinkClick r:id="" action="ppaction://noaction"/>
            <a:extLst>
              <a:ext uri="{FF2B5EF4-FFF2-40B4-BE49-F238E27FC236}">
                <a16:creationId xmlns:a16="http://schemas.microsoft.com/office/drawing/2014/main" id="{1ACF9806-8193-49DC-8F0A-1C773042E3D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0" name="矩形 19">
            <a:hlinkClick r:id="" action="ppaction://noaction"/>
            <a:extLst>
              <a:ext uri="{FF2B5EF4-FFF2-40B4-BE49-F238E27FC236}">
                <a16:creationId xmlns:a16="http://schemas.microsoft.com/office/drawing/2014/main" id="{A39C1A8B-4CA3-4EDD-84EB-418022C6DD2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260593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算术运算中的隐式类型转换</a:t>
            </a:r>
          </a:p>
        </p:txBody>
      </p:sp>
      <p:sp>
        <p:nvSpPr>
          <p:cNvPr id="3" name="内容占位符 2"/>
          <p:cNvSpPr>
            <a:spLocks noGrp="1"/>
          </p:cNvSpPr>
          <p:nvPr>
            <p:ph idx="1"/>
          </p:nvPr>
        </p:nvSpPr>
        <p:spPr/>
        <p:txBody>
          <a:bodyPr/>
          <a:lstStyle/>
          <a:p>
            <a:r>
              <a:rPr lang="zh-CN" altLang="en-US" dirty="0"/>
              <a:t>数据类型转换</a:t>
            </a:r>
            <a:endParaRPr lang="en-US" altLang="zh-CN" dirty="0"/>
          </a:p>
          <a:p>
            <a:pPr lvl="1"/>
            <a:r>
              <a:rPr lang="zh-CN" altLang="en-US" dirty="0"/>
              <a:t>两个整数进行除法运算，结果仍然为整数</a:t>
            </a:r>
            <a:endParaRPr lang="en-US" altLang="zh-CN" dirty="0"/>
          </a:p>
          <a:p>
            <a:pPr lvl="2"/>
            <a:r>
              <a:rPr lang="en-US" altLang="zh-CN" dirty="0"/>
              <a:t>1/3</a:t>
            </a:r>
            <a:r>
              <a:rPr lang="zh-CN" altLang="en-US" dirty="0"/>
              <a:t>的结果为</a:t>
            </a:r>
            <a:r>
              <a:rPr lang="en-US" altLang="zh-CN" dirty="0"/>
              <a:t>0</a:t>
            </a:r>
          </a:p>
          <a:p>
            <a:pPr lvl="3"/>
            <a:r>
              <a:rPr lang="zh-CN" altLang="en-US" dirty="0"/>
              <a:t>对</a:t>
            </a:r>
            <a:r>
              <a:rPr lang="en-US" altLang="zh-CN" dirty="0"/>
              <a:t>0.333333……</a:t>
            </a:r>
            <a:r>
              <a:rPr lang="zh-CN" altLang="en-US" dirty="0"/>
              <a:t>取整，得到整数</a:t>
            </a:r>
            <a:r>
              <a:rPr lang="en-US" altLang="zh-CN" dirty="0"/>
              <a:t>0</a:t>
            </a:r>
          </a:p>
          <a:p>
            <a:pPr lvl="2"/>
            <a:r>
              <a:rPr lang="en-US" altLang="zh-CN" dirty="0"/>
              <a:t>5/3</a:t>
            </a:r>
            <a:r>
              <a:rPr lang="zh-CN" altLang="en-US" dirty="0"/>
              <a:t>的结果为</a:t>
            </a:r>
            <a:r>
              <a:rPr lang="en-US" altLang="zh-CN" dirty="0"/>
              <a:t>1</a:t>
            </a:r>
          </a:p>
          <a:p>
            <a:r>
              <a:rPr lang="zh-CN" altLang="en-US" dirty="0"/>
              <a:t>算术运算分量的说明</a:t>
            </a:r>
            <a:endParaRPr lang="en-US" altLang="zh-CN" dirty="0"/>
          </a:p>
          <a:p>
            <a:pPr lvl="1"/>
            <a:r>
              <a:rPr lang="en-US" altLang="zh-CN" dirty="0"/>
              <a:t>%</a:t>
            </a:r>
            <a:r>
              <a:rPr lang="zh-CN" altLang="en-US" dirty="0"/>
              <a:t>只能用于整数算术运算</a:t>
            </a:r>
            <a:endParaRPr lang="en-US" altLang="zh-CN" dirty="0"/>
          </a:p>
          <a:p>
            <a:pPr lvl="1"/>
            <a:r>
              <a:rPr lang="zh-CN" altLang="en-US" dirty="0"/>
              <a:t>布尔型能够参加整数运算</a:t>
            </a:r>
            <a:endParaRPr lang="en-US" altLang="zh-CN" dirty="0"/>
          </a:p>
          <a:p>
            <a:pPr lvl="1"/>
            <a:r>
              <a:rPr lang="zh-CN" altLang="en-US" dirty="0"/>
              <a:t>枚举型能够参加整数运算</a:t>
            </a:r>
            <a:endParaRPr lang="en-US" altLang="zh-CN" dirty="0"/>
          </a:p>
          <a:p>
            <a:pPr lvl="1"/>
            <a:endParaRPr lang="zh-CN" altLang="en-US" dirty="0"/>
          </a:p>
        </p:txBody>
      </p:sp>
      <p:sp>
        <p:nvSpPr>
          <p:cNvPr id="4" name="Rectangle 2">
            <a:extLst>
              <a:ext uri="{FF2B5EF4-FFF2-40B4-BE49-F238E27FC236}">
                <a16:creationId xmlns:a16="http://schemas.microsoft.com/office/drawing/2014/main" id="{152CE665-C1B1-446F-90A1-24581FFBFC4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A070709C-5E90-4E78-A55E-8B145E30744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AB17C01-A5C9-4B26-A7CF-2D546546D29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EA9935C7-9D98-4DE5-94D7-9C52403F927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B0980EE1-19E9-4A6B-8BCA-B85F4538175D}"/>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24CAAAA3-5235-4EC2-B63A-75A1FB7FE8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7B9FE4CB-8EFB-4DA1-B6EE-19052839FF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39F8C1D4-F09F-45F0-B5D1-75A0A32CDF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C6F1B12F-C26F-4C2D-86CD-85698DA7C8A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DE6CFC27-64F7-4F74-932F-DB045E3A5EF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4" name="矩形 13">
            <a:hlinkClick r:id="" action="ppaction://noaction"/>
            <a:extLst>
              <a:ext uri="{FF2B5EF4-FFF2-40B4-BE49-F238E27FC236}">
                <a16:creationId xmlns:a16="http://schemas.microsoft.com/office/drawing/2014/main" id="{86F77909-4239-4B9F-B92D-457ABBEA0AC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5" name="矩形 14">
            <a:hlinkClick r:id="" action="ppaction://noaction"/>
            <a:extLst>
              <a:ext uri="{FF2B5EF4-FFF2-40B4-BE49-F238E27FC236}">
                <a16:creationId xmlns:a16="http://schemas.microsoft.com/office/drawing/2014/main" id="{543D894F-59EA-46F8-A964-3289205819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925A8CB2-BCE4-4DC3-90D7-87A870283E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646921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90600" y="1645908"/>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若有以下程序段：</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c1=1, c2=2, c3=3;</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c3= 1.0/c2*c3;</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则执行后，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中的值是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6841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A518DE-9C0A-4F7C-B1E9-44DF8A9DEA9E}"/>
              </a:ext>
            </a:extLst>
          </p:cNvPr>
          <p:cNvSpPr>
            <a:spLocks noGrp="1"/>
          </p:cNvSpPr>
          <p:nvPr>
            <p:ph idx="1"/>
          </p:nvPr>
        </p:nvSpPr>
        <p:spPr/>
        <p:txBody>
          <a:bodyPr/>
          <a:lstStyle/>
          <a:p>
            <a:r>
              <a:rPr lang="zh-CN" altLang="en-US" b="1" dirty="0"/>
              <a:t>运算符</a:t>
            </a:r>
            <a:r>
              <a:rPr lang="zh-CN" altLang="en-US" dirty="0"/>
              <a:t>（</a:t>
            </a:r>
            <a:r>
              <a:rPr lang="en-US" altLang="zh-CN" dirty="0"/>
              <a:t>operator</a:t>
            </a:r>
            <a:r>
              <a:rPr lang="zh-CN" altLang="en-US" dirty="0"/>
              <a:t>）指进行运算的动作，比如加法运算符“</a:t>
            </a:r>
            <a:r>
              <a:rPr lang="en-US" altLang="zh-CN" dirty="0"/>
              <a:t>+</a:t>
            </a:r>
            <a:r>
              <a:rPr lang="zh-CN" altLang="en-US" dirty="0"/>
              <a:t>”，减法运算符“</a:t>
            </a:r>
            <a:r>
              <a:rPr lang="en-US" altLang="zh-CN" dirty="0"/>
              <a:t>-</a:t>
            </a:r>
            <a:r>
              <a:rPr lang="zh-CN" altLang="en-US" dirty="0"/>
              <a:t>”。</a:t>
            </a:r>
            <a:endParaRPr lang="en-US" altLang="zh-CN" dirty="0"/>
          </a:p>
          <a:p>
            <a:r>
              <a:rPr lang="zh-CN" altLang="en-US" b="1" dirty="0"/>
              <a:t>算子</a:t>
            </a:r>
            <a:r>
              <a:rPr lang="zh-CN" altLang="en-US" dirty="0"/>
              <a:t>（</a:t>
            </a:r>
            <a:r>
              <a:rPr lang="en-US" altLang="zh-CN" dirty="0"/>
              <a:t>operand</a:t>
            </a:r>
            <a:r>
              <a:rPr lang="zh-CN" altLang="en-US" dirty="0"/>
              <a:t>）（</a:t>
            </a:r>
            <a:r>
              <a:rPr lang="zh-CN" altLang="en-US" b="1" dirty="0"/>
              <a:t>操作数</a:t>
            </a:r>
            <a:r>
              <a:rPr lang="zh-CN" altLang="en-US" dirty="0"/>
              <a:t>）指参与运算的值，这个值可能是常数，也可能是变量，还可能是一个方法的返回值。</a:t>
            </a:r>
          </a:p>
        </p:txBody>
      </p:sp>
      <p:sp>
        <p:nvSpPr>
          <p:cNvPr id="3" name="标题 2">
            <a:extLst>
              <a:ext uri="{FF2B5EF4-FFF2-40B4-BE49-F238E27FC236}">
                <a16:creationId xmlns:a16="http://schemas.microsoft.com/office/drawing/2014/main" id="{BC7CEBEA-752B-4791-A254-AE52E86AC18A}"/>
              </a:ext>
            </a:extLst>
          </p:cNvPr>
          <p:cNvSpPr>
            <a:spLocks noGrp="1"/>
          </p:cNvSpPr>
          <p:nvPr>
            <p:ph type="title"/>
          </p:nvPr>
        </p:nvSpPr>
        <p:spPr/>
        <p:txBody>
          <a:bodyPr/>
          <a:lstStyle/>
          <a:p>
            <a:r>
              <a:rPr lang="zh-CN" altLang="en-US" dirty="0"/>
              <a:t>运算符</a:t>
            </a:r>
          </a:p>
        </p:txBody>
      </p:sp>
    </p:spTree>
    <p:extLst>
      <p:ext uri="{BB962C8B-B14F-4D97-AF65-F5344CB8AC3E}">
        <p14:creationId xmlns:p14="http://schemas.microsoft.com/office/powerpoint/2010/main" val="4966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9496" y="1484784"/>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设有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x=11;,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(x++*1/3)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57696"/>
            <a:ext cx="9144000" cy="635000"/>
            <a:chOff x="0" y="0"/>
            <a:chExt cx="9144000" cy="635000"/>
          </a:xfrm>
        </p:grpSpPr>
        <p:sp>
          <p:nvSpPr>
            <p:cNvPr id="5"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6793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EBF31E9-2580-43D5-A861-6EE44F937868}"/>
              </a:ext>
            </a:extLst>
          </p:cNvPr>
          <p:cNvSpPr txBox="1"/>
          <p:nvPr>
            <p:custDataLst>
              <p:tags r:id="rId2"/>
            </p:custDataLst>
          </p:nvPr>
        </p:nvSpPr>
        <p:spPr>
          <a:xfrm>
            <a:off x="914400" y="1844824"/>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在银行存定期时可选择到期后自动转存，并将到期的利息计入本金合并转存。假如</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年期的定期利率是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，那么连续自动转存</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年后，最初存入的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元定期会得到多少本息余额？请编写程序根据用户输入的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进行计算。</a:t>
            </a:r>
          </a:p>
        </p:txBody>
      </p:sp>
      <p:sp>
        <p:nvSpPr>
          <p:cNvPr id="5" name="矩形: 圆角 4">
            <a:extLst>
              <a:ext uri="{FF2B5EF4-FFF2-40B4-BE49-F238E27FC236}">
                <a16:creationId xmlns:a16="http://schemas.microsoft.com/office/drawing/2014/main" id="{BB6A86E0-B4C3-413C-A635-6E308CEC4A28}"/>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1F34FCA8-5811-4DA8-B6DA-D713331851BF}"/>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F8D98A61-CAF5-4B54-B7CB-5D70AE6B0C29}"/>
              </a:ext>
            </a:extLst>
          </p:cNvPr>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17" name="文本框 16">
            <a:extLst>
              <a:ext uri="{FF2B5EF4-FFF2-40B4-BE49-F238E27FC236}">
                <a16:creationId xmlns:a16="http://schemas.microsoft.com/office/drawing/2014/main" id="{BDA71A37-11BC-4291-A40B-238B4AEEDA7C}"/>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88FF0DB4-A7FF-4792-81B9-F3EBCA4430A9}"/>
              </a:ext>
            </a:extLst>
          </p:cNvPr>
          <p:cNvSpPr txBox="1"/>
          <p:nvPr>
            <p:custDataLst>
              <p:tags r:id="rId7"/>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pic>
        <p:nvPicPr>
          <p:cNvPr id="20" name="图片 19">
            <a:extLst>
              <a:ext uri="{FF2B5EF4-FFF2-40B4-BE49-F238E27FC236}">
                <a16:creationId xmlns:a16="http://schemas.microsoft.com/office/drawing/2014/main" id="{8F7A266C-E2CB-4052-A8FE-5C1B5B4FBA5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537700" y="2188220"/>
            <a:ext cx="3783578" cy="1713929"/>
          </a:xfrm>
          <a:prstGeom prst="rect">
            <a:avLst/>
          </a:prstGeom>
        </p:spPr>
      </p:pic>
      <p:grpSp>
        <p:nvGrpSpPr>
          <p:cNvPr id="16" name="组合 15">
            <a:extLst>
              <a:ext uri="{FF2B5EF4-FFF2-40B4-BE49-F238E27FC236}">
                <a16:creationId xmlns:a16="http://schemas.microsoft.com/office/drawing/2014/main" id="{304DD2FC-CB8E-4A6F-A50C-AD5C6569D1B0}"/>
              </a:ext>
            </a:extLst>
          </p:cNvPr>
          <p:cNvGrpSpPr/>
          <p:nvPr>
            <p:custDataLst>
              <p:tags r:id="rId8"/>
            </p:custDataLst>
          </p:nvPr>
        </p:nvGrpSpPr>
        <p:grpSpPr>
          <a:xfrm>
            <a:off x="9537700" y="0"/>
            <a:ext cx="3815080" cy="647700"/>
            <a:chOff x="9537700" y="0"/>
            <a:chExt cx="3815080" cy="647700"/>
          </a:xfrm>
        </p:grpSpPr>
        <p:sp>
          <p:nvSpPr>
            <p:cNvPr id="13" name="RemarkBack">
              <a:extLst>
                <a:ext uri="{FF2B5EF4-FFF2-40B4-BE49-F238E27FC236}">
                  <a16:creationId xmlns:a16="http://schemas.microsoft.com/office/drawing/2014/main" id="{CC5C8F51-24FA-4F0F-B02D-E5AFBD87BF5E}"/>
                </a:ext>
              </a:extLst>
            </p:cNvPr>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Block">
              <a:extLst>
                <a:ext uri="{FF2B5EF4-FFF2-40B4-BE49-F238E27FC236}">
                  <a16:creationId xmlns:a16="http://schemas.microsoft.com/office/drawing/2014/main" id="{883958A8-A699-49A6-88B0-BAB23C3641C7}"/>
                </a:ext>
              </a:extLst>
            </p:cNvPr>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TitleText">
              <a:extLst>
                <a:ext uri="{FF2B5EF4-FFF2-40B4-BE49-F238E27FC236}">
                  <a16:creationId xmlns:a16="http://schemas.microsoft.com/office/drawing/2014/main" id="{D47CAE22-DDF9-4DCA-8DC1-79F2AF048621}"/>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0" name="组合 9">
            <a:extLst>
              <a:ext uri="{FF2B5EF4-FFF2-40B4-BE49-F238E27FC236}">
                <a16:creationId xmlns:a16="http://schemas.microsoft.com/office/drawing/2014/main" id="{0F70246D-52E4-49A1-9BFA-D738AC3E6819}"/>
              </a:ext>
            </a:extLst>
          </p:cNvPr>
          <p:cNvGrpSpPr/>
          <p:nvPr>
            <p:custDataLst>
              <p:tags r:id="rId9"/>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A511DD1C-7D21-43E2-8606-0D882C96958B}"/>
                </a:ext>
              </a:extLst>
            </p:cNvPr>
            <p:cNvSpPr/>
            <p:nvPr>
              <p:custDataLst>
                <p:tags r:id="rId11"/>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7D38B4D9-C29E-4E9B-ADAE-3E14EFDF7B97}"/>
                </a:ext>
              </a:extLst>
            </p:cNvPr>
            <p:cNvSpPr/>
            <p:nvPr>
              <p:custDataLst>
                <p:tags r:id="rId1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A062D844-8C4D-4D68-A6AD-61A206CD8686}"/>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84131A6E-D531-4C52-9EDD-F62FF4B78348}"/>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86BF92A-204D-426E-951A-7E874AE007D7}"/>
              </a:ext>
            </a:extLst>
          </p:cNvPr>
          <p:cNvPicPr>
            <a:picLocks/>
          </p:cNvPicPr>
          <p:nvPr>
            <p:custDataLst>
              <p:tags r:id="rId10"/>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40031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1844824"/>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3" y="4659964"/>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4599012"/>
            <a:ext cx="885840" cy="885840"/>
          </a:xfrm>
          <a:prstGeom prst="rect">
            <a:avLst/>
          </a:prstGeom>
        </p:spPr>
      </p:pic>
      <p:sp>
        <p:nvSpPr>
          <p:cNvPr id="47"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sp>
        <p:nvSpPr>
          <p:cNvPr id="51" name="Rectangle 2">
            <a:extLst>
              <a:ext uri="{FF2B5EF4-FFF2-40B4-BE49-F238E27FC236}">
                <a16:creationId xmlns:a16="http://schemas.microsoft.com/office/drawing/2014/main" id="{80528FFE-C058-4634-8C32-D46311C94E1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a16="http://schemas.microsoft.com/office/drawing/2014/main" id="{2F1FDF3F-211D-4D71-BAF7-B48A5337215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a16="http://schemas.microsoft.com/office/drawing/2014/main" id="{44B9708E-E232-456A-A618-ABECAAA7AF6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a16="http://schemas.microsoft.com/office/drawing/2014/main" id="{A4DE97A7-8F6E-4022-ABF3-C44A1F98EE6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a16="http://schemas.microsoft.com/office/drawing/2014/main" id="{B81625F1-2A7B-42CB-B404-351610333E2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5" name="矩形 74">
            <a:hlinkClick r:id="rId5" action="ppaction://hlinksldjump"/>
            <a:extLst>
              <a:ext uri="{FF2B5EF4-FFF2-40B4-BE49-F238E27FC236}">
                <a16:creationId xmlns:a16="http://schemas.microsoft.com/office/drawing/2014/main" id="{9626052F-80A7-4626-90E6-392F1FCC6B4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76" name="矩形 75">
            <a:hlinkClick r:id="" action="ppaction://noaction"/>
            <a:extLst>
              <a:ext uri="{FF2B5EF4-FFF2-40B4-BE49-F238E27FC236}">
                <a16:creationId xmlns:a16="http://schemas.microsoft.com/office/drawing/2014/main" id="{F0ADBDE9-85AE-4AB4-A58E-7A826332BC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77" name="矩形 76">
            <a:hlinkClick r:id="" action="ppaction://noaction"/>
            <a:extLst>
              <a:ext uri="{FF2B5EF4-FFF2-40B4-BE49-F238E27FC236}">
                <a16:creationId xmlns:a16="http://schemas.microsoft.com/office/drawing/2014/main" id="{A93FDF6E-19A2-438D-8E06-5F4E4395D5E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8" name="矩形 77">
            <a:hlinkClick r:id="" action="ppaction://noaction"/>
            <a:extLst>
              <a:ext uri="{FF2B5EF4-FFF2-40B4-BE49-F238E27FC236}">
                <a16:creationId xmlns:a16="http://schemas.microsoft.com/office/drawing/2014/main" id="{91D11C31-A544-4DB5-BB2D-2EB4A58584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79" name="矩形 78">
            <a:hlinkClick r:id="" action="ppaction://noaction"/>
            <a:extLst>
              <a:ext uri="{FF2B5EF4-FFF2-40B4-BE49-F238E27FC236}">
                <a16:creationId xmlns:a16="http://schemas.microsoft.com/office/drawing/2014/main" id="{60780AC5-3039-482C-B780-569ACB7A66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80" name="矩形 79">
            <a:hlinkClick r:id="" action="ppaction://noaction"/>
            <a:extLst>
              <a:ext uri="{FF2B5EF4-FFF2-40B4-BE49-F238E27FC236}">
                <a16:creationId xmlns:a16="http://schemas.microsoft.com/office/drawing/2014/main" id="{10245F21-AB76-4CF7-A6C2-A5A1925CD0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81" name="矩形 80">
            <a:hlinkClick r:id="" action="ppaction://noaction"/>
            <a:extLst>
              <a:ext uri="{FF2B5EF4-FFF2-40B4-BE49-F238E27FC236}">
                <a16:creationId xmlns:a16="http://schemas.microsoft.com/office/drawing/2014/main" id="{6C339BEF-17B4-4627-A548-B8C459DDF6C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82" name="矩形 81">
            <a:hlinkClick r:id="" action="ppaction://noaction"/>
            <a:extLst>
              <a:ext uri="{FF2B5EF4-FFF2-40B4-BE49-F238E27FC236}">
                <a16:creationId xmlns:a16="http://schemas.microsoft.com/office/drawing/2014/main" id="{EB014DA1-AC5D-4B6A-A0CD-2000DAFED4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27561129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关系运算符（</a:t>
            </a:r>
            <a:r>
              <a:rPr lang="en-US" altLang="zh-CN" dirty="0"/>
              <a:t>Relational operators</a:t>
            </a:r>
            <a:r>
              <a:rPr lang="zh-CN" altLang="en-US" dirty="0"/>
              <a:t>）</a:t>
            </a:r>
          </a:p>
        </p:txBody>
      </p:sp>
      <p:sp>
        <p:nvSpPr>
          <p:cNvPr id="3" name="内容占位符 2"/>
          <p:cNvSpPr>
            <a:spLocks noGrp="1"/>
          </p:cNvSpPr>
          <p:nvPr>
            <p:ph idx="1"/>
          </p:nvPr>
        </p:nvSpPr>
        <p:spPr/>
        <p:txBody>
          <a:bodyPr/>
          <a:lstStyle/>
          <a:p>
            <a:r>
              <a:rPr lang="zh-CN" altLang="en-US" dirty="0"/>
              <a:t>关系运算也称为比较运算，对相同类型数据进行关系运算，结果为布尔类型</a:t>
            </a:r>
            <a:endParaRPr lang="en-US" altLang="zh-CN" dirty="0"/>
          </a:p>
          <a:p>
            <a:r>
              <a:rPr lang="zh-CN" altLang="en-US" dirty="0"/>
              <a:t>关系运算符</a:t>
            </a:r>
            <a:endParaRPr lang="en-US" altLang="zh-CN" dirty="0"/>
          </a:p>
          <a:p>
            <a:pPr lvl="1"/>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a:t>
            </a:r>
          </a:p>
          <a:p>
            <a:r>
              <a:rPr lang="zh-CN" altLang="en-US" dirty="0"/>
              <a:t>关系表达式</a:t>
            </a:r>
            <a:endParaRPr lang="en-US" altLang="zh-CN" dirty="0"/>
          </a:p>
          <a:p>
            <a:pPr lvl="1"/>
            <a:r>
              <a:rPr lang="en-US" altLang="zh-CN" dirty="0"/>
              <a:t>&lt;</a:t>
            </a:r>
            <a:r>
              <a:rPr lang="zh-CN" altLang="en-US" dirty="0"/>
              <a:t>运算分量</a:t>
            </a:r>
            <a:r>
              <a:rPr lang="en-US" altLang="zh-CN" dirty="0"/>
              <a:t>&gt; &lt;</a:t>
            </a:r>
            <a:r>
              <a:rPr lang="zh-CN" altLang="en-US" dirty="0"/>
              <a:t>关系运算符</a:t>
            </a:r>
            <a:r>
              <a:rPr lang="en-US" altLang="zh-CN" dirty="0"/>
              <a:t>&gt; &lt;</a:t>
            </a:r>
            <a:r>
              <a:rPr lang="zh-CN" altLang="en-US" dirty="0"/>
              <a:t>运算分量</a:t>
            </a:r>
            <a:r>
              <a:rPr lang="en-US" altLang="zh-CN" dirty="0"/>
              <a:t>&gt;</a:t>
            </a:r>
          </a:p>
          <a:p>
            <a:pPr lvl="2"/>
            <a:r>
              <a:rPr lang="zh-CN" altLang="en-US" dirty="0"/>
              <a:t>运算分量为数值类型或</a:t>
            </a:r>
            <a:r>
              <a:rPr lang="zh-CN" altLang="en-US" dirty="0">
                <a:solidFill>
                  <a:srgbClr val="00B050"/>
                </a:solidFill>
              </a:rPr>
              <a:t>指针类型</a:t>
            </a:r>
            <a:endParaRPr lang="en-US" altLang="zh-CN" dirty="0">
              <a:solidFill>
                <a:srgbClr val="00B050"/>
              </a:solidFill>
            </a:endParaRPr>
          </a:p>
          <a:p>
            <a:pPr lvl="2"/>
            <a:r>
              <a:rPr lang="zh-CN" altLang="en-US" dirty="0"/>
              <a:t>运算分量的数据类型相同</a:t>
            </a:r>
            <a:r>
              <a:rPr lang="zh-CN" altLang="en-US" dirty="0">
                <a:solidFill>
                  <a:srgbClr val="FF0000"/>
                </a:solidFill>
              </a:rPr>
              <a:t>（可支持隐式转换）</a:t>
            </a:r>
            <a:endParaRPr lang="en-US" altLang="zh-CN" dirty="0">
              <a:solidFill>
                <a:srgbClr val="FF0000"/>
              </a:solidFill>
            </a:endParaRPr>
          </a:p>
          <a:p>
            <a:pPr lvl="2">
              <a:buNone/>
            </a:pPr>
            <a:endParaRPr lang="en-US" altLang="zh-CN" dirty="0"/>
          </a:p>
          <a:p>
            <a:pPr lvl="1"/>
            <a:endParaRPr lang="zh-CN" altLang="en-US" dirty="0"/>
          </a:p>
        </p:txBody>
      </p:sp>
      <p:sp>
        <p:nvSpPr>
          <p:cNvPr id="4" name="Rectangle 2">
            <a:extLst>
              <a:ext uri="{FF2B5EF4-FFF2-40B4-BE49-F238E27FC236}">
                <a16:creationId xmlns:a16="http://schemas.microsoft.com/office/drawing/2014/main" id="{95C1735D-F43E-498D-AF47-075BBF23AB2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624AE91E-06CF-43E8-9F42-CB2AE3DDF06C}"/>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BFB5A377-1999-47C3-907B-0010B893F76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CA41F705-774D-4AB5-8EDB-731DE31D3CB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E0C0B5CF-4E54-4E9A-8AD3-D03FDCF9138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8D5744A0-38B2-4EF3-A046-DACA8D9E311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392FB2D6-46E6-4935-900B-4586F86617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6D4ABC93-2A63-4468-9006-43F0F4EE53B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306043D8-5844-4D2D-A539-A5FD53D266B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E5AB2FF6-DF35-4275-B674-CD8AFD4A98B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14" name="矩形 13">
            <a:hlinkClick r:id="" action="ppaction://noaction"/>
            <a:extLst>
              <a:ext uri="{FF2B5EF4-FFF2-40B4-BE49-F238E27FC236}">
                <a16:creationId xmlns:a16="http://schemas.microsoft.com/office/drawing/2014/main" id="{0037B01D-BCD2-43DB-8C6D-BF385564E8B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15" name="矩形 14">
            <a:hlinkClick r:id="" action="ppaction://noaction"/>
            <a:extLst>
              <a:ext uri="{FF2B5EF4-FFF2-40B4-BE49-F238E27FC236}">
                <a16:creationId xmlns:a16="http://schemas.microsoft.com/office/drawing/2014/main" id="{E09F48A9-28C0-491C-8511-0F3DD85A72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DCEAA86B-FC92-43AE-8BC4-C6C990E15D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126576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计算两个运算分量的值</a:t>
            </a:r>
            <a:endParaRPr lang="en-US" altLang="zh-CN" dirty="0"/>
          </a:p>
          <a:p>
            <a:pPr lvl="1"/>
            <a:r>
              <a:rPr lang="zh-CN" altLang="en-US" dirty="0"/>
              <a:t>对上述两个值进行比较</a:t>
            </a:r>
            <a:endParaRPr lang="en-US" altLang="zh-CN" dirty="0"/>
          </a:p>
          <a:p>
            <a:pPr lvl="2"/>
            <a:r>
              <a:rPr lang="zh-CN" altLang="en-US" dirty="0"/>
              <a:t>符合运算符表示的关系，运算结果为</a:t>
            </a:r>
            <a:r>
              <a:rPr lang="en-US" altLang="zh-CN" dirty="0"/>
              <a:t>1</a:t>
            </a:r>
            <a:r>
              <a:rPr lang="zh-CN" altLang="en-US" dirty="0"/>
              <a:t>（或</a:t>
            </a:r>
            <a:r>
              <a:rPr lang="en-US" altLang="zh-CN" dirty="0"/>
              <a:t>true</a:t>
            </a:r>
            <a:r>
              <a:rPr lang="zh-CN" altLang="en-US" dirty="0"/>
              <a:t>）</a:t>
            </a:r>
            <a:endParaRPr lang="en-US" altLang="zh-CN" dirty="0"/>
          </a:p>
          <a:p>
            <a:pPr lvl="2"/>
            <a:r>
              <a:rPr lang="zh-CN" altLang="en-US" dirty="0"/>
              <a:t>不符合运算符表示的关系，运算结果为</a:t>
            </a:r>
            <a:r>
              <a:rPr lang="en-US" altLang="zh-CN" dirty="0"/>
              <a:t>0</a:t>
            </a:r>
            <a:r>
              <a:rPr lang="zh-CN" altLang="en-US" dirty="0"/>
              <a:t>（或</a:t>
            </a:r>
            <a:r>
              <a:rPr lang="en-US" altLang="zh-CN" dirty="0"/>
              <a:t>false</a:t>
            </a:r>
            <a:r>
              <a:rPr lang="zh-CN" altLang="en-US" dirty="0"/>
              <a:t>）</a:t>
            </a:r>
            <a:endParaRPr lang="en-US" altLang="zh-CN" dirty="0"/>
          </a:p>
          <a:p>
            <a:r>
              <a:rPr lang="zh-CN" altLang="en-US" dirty="0"/>
              <a:t>关系表达式的值</a:t>
            </a:r>
            <a:endParaRPr lang="en-US" altLang="zh-CN" dirty="0"/>
          </a:p>
          <a:p>
            <a:pPr lvl="1"/>
            <a:r>
              <a:rPr lang="zh-CN" altLang="en-US" dirty="0"/>
              <a:t>布尔类型</a:t>
            </a:r>
            <a:endParaRPr lang="en-US" altLang="zh-CN" dirty="0"/>
          </a:p>
          <a:p>
            <a:pPr lvl="2"/>
            <a:r>
              <a:rPr lang="zh-CN" altLang="en-US" dirty="0"/>
              <a:t>符合运算符表示的关系，表达式的值为</a:t>
            </a:r>
            <a:r>
              <a:rPr lang="en-US" altLang="zh-CN" dirty="0"/>
              <a:t>1</a:t>
            </a:r>
            <a:r>
              <a:rPr lang="zh-CN" altLang="en-US" dirty="0"/>
              <a:t>（或</a:t>
            </a:r>
            <a:r>
              <a:rPr lang="en-US" altLang="zh-CN" dirty="0"/>
              <a:t>true</a:t>
            </a:r>
            <a:r>
              <a:rPr lang="zh-CN" altLang="en-US" dirty="0"/>
              <a:t>）</a:t>
            </a:r>
            <a:endParaRPr lang="en-US" altLang="zh-CN" dirty="0"/>
          </a:p>
          <a:p>
            <a:pPr lvl="2"/>
            <a:r>
              <a:rPr lang="zh-CN" altLang="en-US" dirty="0"/>
              <a:t>不符合运算符表示的关系，表达式的值为</a:t>
            </a:r>
            <a:r>
              <a:rPr lang="en-US" altLang="zh-CN" dirty="0"/>
              <a:t>0</a:t>
            </a:r>
            <a:r>
              <a:rPr lang="zh-CN" altLang="en-US" dirty="0"/>
              <a:t>（或</a:t>
            </a:r>
            <a:r>
              <a:rPr lang="en-US" altLang="zh-CN" dirty="0"/>
              <a:t>false</a:t>
            </a:r>
            <a:r>
              <a:rPr lang="zh-CN" altLang="en-US" dirty="0"/>
              <a:t>）</a:t>
            </a:r>
          </a:p>
        </p:txBody>
      </p:sp>
      <p:sp>
        <p:nvSpPr>
          <p:cNvPr id="4" name="Rectangle 2">
            <a:extLst>
              <a:ext uri="{FF2B5EF4-FFF2-40B4-BE49-F238E27FC236}">
                <a16:creationId xmlns:a16="http://schemas.microsoft.com/office/drawing/2014/main" id="{A97D10E0-500B-4F0A-A312-B4DA15A06DE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572D0B6-6DDA-4A2C-A521-175D43F289C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67403D67-16C6-4D2C-89B4-A9BF1FAB82C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9CEA00E4-5572-4D27-B57B-6C43849C65B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16C9D6DD-CC00-4A53-8E92-2D3F12025DA6}"/>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8E71D38E-32C9-4239-980B-425048358F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ADCB21CD-4E74-47D1-AFBB-EF3167FF8F6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6C081E9F-FCD7-4157-BC07-0E918BB320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FC41461B-25DE-458F-85FF-C029661E28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138A0ADA-48BC-4EC0-AF24-24CAD8B5AB5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14" name="矩形 13">
            <a:hlinkClick r:id="" action="ppaction://noaction"/>
            <a:extLst>
              <a:ext uri="{FF2B5EF4-FFF2-40B4-BE49-F238E27FC236}">
                <a16:creationId xmlns:a16="http://schemas.microsoft.com/office/drawing/2014/main" id="{70EBB37A-8443-4FA3-A2C5-13E2600B998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15" name="矩形 14">
            <a:hlinkClick r:id="" action="ppaction://noaction"/>
            <a:extLst>
              <a:ext uri="{FF2B5EF4-FFF2-40B4-BE49-F238E27FC236}">
                <a16:creationId xmlns:a16="http://schemas.microsoft.com/office/drawing/2014/main" id="{DBA61998-354F-473B-90B7-1F05C60D6C1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EFCC5C77-B04E-44EF-BBC7-4A83D0202EE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230854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关系运算</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t>算术运算符优先于关系运算符</a:t>
            </a:r>
            <a:endParaRPr lang="en-US" altLang="zh-CN" dirty="0"/>
          </a:p>
          <a:p>
            <a:pPr lvl="1"/>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a:t>
            </a:r>
            <a:r>
              <a:rPr lang="zh-CN" altLang="en-US" dirty="0"/>
              <a:t>优先于</a:t>
            </a:r>
            <a:r>
              <a:rPr lang="en-US" altLang="zh-CN" dirty="0"/>
              <a:t>==</a:t>
            </a:r>
            <a:r>
              <a:rPr lang="zh-CN" altLang="en-US" dirty="0"/>
              <a:t>和</a:t>
            </a:r>
            <a:r>
              <a:rPr lang="en-US" altLang="zh-CN" dirty="0"/>
              <a:t>!=</a:t>
            </a:r>
          </a:p>
          <a:p>
            <a:r>
              <a:rPr lang="zh-CN" altLang="en-US" dirty="0"/>
              <a:t>结合性</a:t>
            </a:r>
            <a:endParaRPr lang="en-US" altLang="zh-CN" dirty="0"/>
          </a:p>
          <a:p>
            <a:pPr lvl="1"/>
            <a:r>
              <a:rPr lang="zh-CN" altLang="en-US" dirty="0"/>
              <a:t>同优先级的运算符为左结合</a:t>
            </a:r>
            <a:endParaRPr lang="en-US" altLang="zh-CN" dirty="0"/>
          </a:p>
          <a:p>
            <a:r>
              <a:rPr lang="zh-CN" altLang="en-US" dirty="0"/>
              <a:t>数据类型转换</a:t>
            </a:r>
            <a:endParaRPr lang="en-US" altLang="zh-CN" dirty="0"/>
          </a:p>
          <a:p>
            <a:pPr lvl="1"/>
            <a:r>
              <a:rPr lang="zh-CN" altLang="en-US" dirty="0"/>
              <a:t>布尔型与整型的相互转换</a:t>
            </a:r>
            <a:endParaRPr lang="en-US" altLang="zh-CN" dirty="0"/>
          </a:p>
          <a:p>
            <a:pPr lvl="2"/>
            <a:r>
              <a:rPr lang="en-US" altLang="zh-CN" dirty="0" err="1"/>
              <a:t>bool</a:t>
            </a:r>
            <a:r>
              <a:rPr lang="en-US" altLang="zh-CN" dirty="0"/>
              <a:t> b = 7;</a:t>
            </a:r>
            <a:r>
              <a:rPr lang="zh-CN" altLang="en-US" dirty="0"/>
              <a:t>（</a:t>
            </a:r>
            <a:r>
              <a:rPr lang="en-US" altLang="zh-CN" dirty="0"/>
              <a:t>b</a:t>
            </a:r>
            <a:r>
              <a:rPr lang="zh-CN" altLang="en-US" dirty="0"/>
              <a:t>的布尔值为</a:t>
            </a:r>
            <a:r>
              <a:rPr lang="en-US" altLang="zh-CN" dirty="0"/>
              <a:t>true</a:t>
            </a:r>
            <a:r>
              <a:rPr lang="zh-CN" altLang="en-US" dirty="0"/>
              <a:t>）</a:t>
            </a:r>
            <a:endParaRPr lang="en-US" altLang="zh-CN" dirty="0"/>
          </a:p>
          <a:p>
            <a:pPr lvl="2"/>
            <a:r>
              <a:rPr lang="en-US" altLang="zh-CN" dirty="0" err="1"/>
              <a:t>int</a:t>
            </a:r>
            <a:r>
              <a:rPr lang="en-US" altLang="zh-CN" dirty="0"/>
              <a:t> n = true;</a:t>
            </a:r>
            <a:r>
              <a:rPr lang="zh-CN" altLang="en-US" dirty="0"/>
              <a:t>（</a:t>
            </a:r>
            <a:r>
              <a:rPr lang="en-US" altLang="zh-CN" dirty="0"/>
              <a:t>n</a:t>
            </a:r>
            <a:r>
              <a:rPr lang="zh-CN" altLang="en-US" dirty="0"/>
              <a:t>的整型数值为</a:t>
            </a:r>
            <a:r>
              <a:rPr lang="en-US" altLang="zh-CN" dirty="0"/>
              <a:t>1</a:t>
            </a:r>
            <a:r>
              <a:rPr lang="zh-CN" altLang="en-US" dirty="0"/>
              <a:t>）</a:t>
            </a:r>
          </a:p>
        </p:txBody>
      </p:sp>
      <p:sp>
        <p:nvSpPr>
          <p:cNvPr id="4" name="Rectangle 2">
            <a:extLst>
              <a:ext uri="{FF2B5EF4-FFF2-40B4-BE49-F238E27FC236}">
                <a16:creationId xmlns:a16="http://schemas.microsoft.com/office/drawing/2014/main" id="{82491B6B-E5D4-48CC-8B15-98A679F1749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D72CA3D-0383-4FF1-86D2-9974BABF547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AF8ED72-90A0-4887-B9A6-6C686B4718B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4BC1EB0C-DF9E-4FDF-BFDB-6536B5FB231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4D8ED7F1-5C07-46AD-B5ED-ABE6DBEF97D1}"/>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767ABB74-F61F-4841-A84E-0AE9F2DC2B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2BA4A9B4-A000-4EDF-B783-DB616DD3646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C0FDFDBE-3540-4027-847F-0796AB757B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7CDDA191-1CEF-4F7D-87F2-B2C6016931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C428673D-EAC7-4E94-ACD7-66EBDD1CA09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14" name="矩形 13">
            <a:hlinkClick r:id="" action="ppaction://noaction"/>
            <a:extLst>
              <a:ext uri="{FF2B5EF4-FFF2-40B4-BE49-F238E27FC236}">
                <a16:creationId xmlns:a16="http://schemas.microsoft.com/office/drawing/2014/main" id="{2530FBBF-744F-4DFF-9D8F-11F99326CA0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15" name="矩形 14">
            <a:hlinkClick r:id="" action="ppaction://noaction"/>
            <a:extLst>
              <a:ext uri="{FF2B5EF4-FFF2-40B4-BE49-F238E27FC236}">
                <a16:creationId xmlns:a16="http://schemas.microsoft.com/office/drawing/2014/main" id="{9E643E11-CD91-4331-B1CF-2BF8AE6C25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6CC41269-0353-4BE3-B80D-4464EFCD1E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3900711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109902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x=1,y=4,z=14;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x&lt;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y+z</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y==2*x+3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z&lt;=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z&gt;x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595448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179507" y="1844824"/>
            <a:ext cx="8734901" cy="1727783"/>
            <a:chOff x="-2843387" y="3212518"/>
            <a:chExt cx="8734918" cy="1727791"/>
          </a:xfrm>
        </p:grpSpPr>
        <p:sp>
          <p:nvSpPr>
            <p:cNvPr id="65" name="五边形 64"/>
            <p:cNvSpPr/>
            <p:nvPr/>
          </p:nvSpPr>
          <p:spPr bwMode="auto">
            <a:xfrm flipH="1">
              <a:off x="-2444927"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2843387" y="3218860"/>
              <a:ext cx="788995" cy="788993"/>
              <a:chOff x="-3632374" y="2575918"/>
              <a:chExt cx="788995" cy="788993"/>
            </a:xfrm>
          </p:grpSpPr>
          <p:sp>
            <p:nvSpPr>
              <p:cNvPr id="71" name="椭圆 70"/>
              <p:cNvSpPr>
                <a:spLocks noChangeAspect="1"/>
              </p:cNvSpPr>
              <p:nvPr/>
            </p:nvSpPr>
            <p:spPr bwMode="auto">
              <a:xfrm>
                <a:off x="-3632369"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3632374"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058877" y="1846540"/>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1785588"/>
            <a:ext cx="885840" cy="885840"/>
          </a:xfrm>
          <a:prstGeom prst="rect">
            <a:avLst/>
          </a:prstGeom>
        </p:spPr>
      </p:pic>
      <p:sp>
        <p:nvSpPr>
          <p:cNvPr id="47"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51" name="Rectangle 2">
            <a:extLst>
              <a:ext uri="{FF2B5EF4-FFF2-40B4-BE49-F238E27FC236}">
                <a16:creationId xmlns:a16="http://schemas.microsoft.com/office/drawing/2014/main" id="{5AA340B9-47E0-4EAB-93A9-F170B5FFAE9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a16="http://schemas.microsoft.com/office/drawing/2014/main" id="{3263BCCF-D5A5-416D-8E20-BFFE46070BBC}"/>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a16="http://schemas.microsoft.com/office/drawing/2014/main" id="{D6B4EC55-2D9B-4D94-8DB0-716AB8EAE4D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a16="http://schemas.microsoft.com/office/drawing/2014/main" id="{99A49BD2-FFC3-49E7-A738-CC67395184C1}"/>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a16="http://schemas.microsoft.com/office/drawing/2014/main" id="{872BAC8B-F28E-4128-A465-51F585390A83}"/>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3" name="矩形 72">
            <a:hlinkClick r:id="rId5" action="ppaction://hlinksldjump"/>
            <a:extLst>
              <a:ext uri="{FF2B5EF4-FFF2-40B4-BE49-F238E27FC236}">
                <a16:creationId xmlns:a16="http://schemas.microsoft.com/office/drawing/2014/main" id="{2297B8B1-16EB-4E7D-9CB0-B4A8A04AFC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75" name="矩形 74">
            <a:hlinkClick r:id="" action="ppaction://noaction"/>
            <a:extLst>
              <a:ext uri="{FF2B5EF4-FFF2-40B4-BE49-F238E27FC236}">
                <a16:creationId xmlns:a16="http://schemas.microsoft.com/office/drawing/2014/main" id="{841C4AAC-566F-4463-9248-25E9D7DA6F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76" name="矩形 75">
            <a:hlinkClick r:id="" action="ppaction://noaction"/>
            <a:extLst>
              <a:ext uri="{FF2B5EF4-FFF2-40B4-BE49-F238E27FC236}">
                <a16:creationId xmlns:a16="http://schemas.microsoft.com/office/drawing/2014/main" id="{7E1E7FDA-6AC6-4096-97B3-9C62A01435D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77" name="矩形 76">
            <a:hlinkClick r:id="" action="ppaction://noaction"/>
            <a:extLst>
              <a:ext uri="{FF2B5EF4-FFF2-40B4-BE49-F238E27FC236}">
                <a16:creationId xmlns:a16="http://schemas.microsoft.com/office/drawing/2014/main" id="{46431A0A-2A80-4C3B-8B92-28F16E9569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78" name="矩形 77">
            <a:hlinkClick r:id="" action="ppaction://noaction"/>
            <a:extLst>
              <a:ext uri="{FF2B5EF4-FFF2-40B4-BE49-F238E27FC236}">
                <a16:creationId xmlns:a16="http://schemas.microsoft.com/office/drawing/2014/main" id="{BDFBA4A4-10E4-49A1-96FC-9182722B487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79" name="矩形 78">
            <a:hlinkClick r:id="" action="ppaction://noaction"/>
            <a:extLst>
              <a:ext uri="{FF2B5EF4-FFF2-40B4-BE49-F238E27FC236}">
                <a16:creationId xmlns:a16="http://schemas.microsoft.com/office/drawing/2014/main" id="{C0AF65E5-31E8-4F09-B3F8-AD3C748C35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80" name="矩形 79">
            <a:hlinkClick r:id="" action="ppaction://noaction"/>
            <a:extLst>
              <a:ext uri="{FF2B5EF4-FFF2-40B4-BE49-F238E27FC236}">
                <a16:creationId xmlns:a16="http://schemas.microsoft.com/office/drawing/2014/main" id="{D220B028-B4D0-44F0-80DD-DA12255C80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81" name="矩形 80">
            <a:hlinkClick r:id="" action="ppaction://noaction"/>
            <a:extLst>
              <a:ext uri="{FF2B5EF4-FFF2-40B4-BE49-F238E27FC236}">
                <a16:creationId xmlns:a16="http://schemas.microsoft.com/office/drawing/2014/main" id="{A547110D-5A38-453F-BF54-41D7583F7DD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65607157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逻辑运算符（</a:t>
            </a:r>
            <a:r>
              <a:rPr lang="en-US" altLang="zh-CN" dirty="0"/>
              <a:t>Logical operators</a:t>
            </a:r>
            <a:r>
              <a:rPr lang="zh-CN" altLang="en-US" dirty="0"/>
              <a:t>）</a:t>
            </a:r>
          </a:p>
        </p:txBody>
      </p:sp>
      <p:sp>
        <p:nvSpPr>
          <p:cNvPr id="3" name="内容占位符 2"/>
          <p:cNvSpPr>
            <a:spLocks noGrp="1"/>
          </p:cNvSpPr>
          <p:nvPr>
            <p:ph idx="1"/>
          </p:nvPr>
        </p:nvSpPr>
        <p:spPr/>
        <p:txBody>
          <a:bodyPr/>
          <a:lstStyle/>
          <a:p>
            <a:r>
              <a:rPr lang="zh-CN" altLang="en-US" dirty="0">
                <a:solidFill>
                  <a:srgbClr val="FF0000"/>
                </a:solidFill>
                <a:latin typeface="+mn-ea"/>
                <a:ea typeface="+mn-ea"/>
              </a:rPr>
              <a:t>逻辑运算符</a:t>
            </a:r>
            <a:r>
              <a:rPr lang="zh-CN" altLang="en-US" dirty="0">
                <a:latin typeface="+mn-ea"/>
                <a:ea typeface="+mn-ea"/>
              </a:rPr>
              <a:t>可以将关系表达式或者将具有数值类型或指针类型的一般表达式以及逻辑值</a:t>
            </a:r>
            <a:r>
              <a:rPr lang="zh-CN" altLang="en-US" dirty="0">
                <a:solidFill>
                  <a:srgbClr val="FF0000"/>
                </a:solidFill>
                <a:latin typeface="+mn-ea"/>
                <a:ea typeface="+mn-ea"/>
              </a:rPr>
              <a:t>连接</a:t>
            </a:r>
            <a:r>
              <a:rPr lang="zh-CN" altLang="en-US" dirty="0">
                <a:latin typeface="+mn-ea"/>
                <a:ea typeface="+mn-ea"/>
              </a:rPr>
              <a:t>在一起, 进而可用于</a:t>
            </a:r>
            <a:r>
              <a:rPr lang="zh-CN" altLang="en-US" dirty="0">
                <a:solidFill>
                  <a:srgbClr val="FF0000"/>
                </a:solidFill>
                <a:latin typeface="+mn-ea"/>
                <a:ea typeface="+mn-ea"/>
              </a:rPr>
              <a:t>表达更加复杂的具有某种关系的一个条件</a:t>
            </a:r>
            <a:endParaRPr lang="en-US" altLang="zh-CN" dirty="0">
              <a:solidFill>
                <a:srgbClr val="FF0000"/>
              </a:solidFill>
              <a:latin typeface="+mn-ea"/>
              <a:ea typeface="+mn-ea"/>
            </a:endParaRPr>
          </a:p>
          <a:p>
            <a:r>
              <a:rPr lang="zh-CN" altLang="en-US" dirty="0"/>
              <a:t>逻辑运算符</a:t>
            </a:r>
            <a:endParaRPr lang="en-US" altLang="zh-CN" dirty="0"/>
          </a:p>
          <a:p>
            <a:pPr lvl="1"/>
            <a:r>
              <a:rPr lang="zh-CN" altLang="en-US" dirty="0">
                <a:solidFill>
                  <a:srgbClr val="0000FF"/>
                </a:solidFill>
                <a:latin typeface="+mj-ea"/>
                <a:ea typeface="+mj-ea"/>
              </a:rPr>
              <a:t>单目运算符</a:t>
            </a:r>
            <a:endParaRPr lang="en-US" altLang="zh-CN" dirty="0">
              <a:solidFill>
                <a:srgbClr val="0000FF"/>
              </a:solidFill>
              <a:latin typeface="+mj-ea"/>
              <a:ea typeface="+mj-ea"/>
            </a:endParaRPr>
          </a:p>
          <a:p>
            <a:pPr lvl="2"/>
            <a:r>
              <a:rPr lang="zh-CN" altLang="en-US" dirty="0">
                <a:solidFill>
                  <a:srgbClr val="0000FF"/>
                </a:solidFill>
                <a:latin typeface="+mj-ea"/>
                <a:ea typeface="+mj-ea"/>
              </a:rPr>
              <a:t>逻辑非！</a:t>
            </a:r>
            <a:endParaRPr lang="en-US" altLang="zh-CN" dirty="0">
              <a:solidFill>
                <a:srgbClr val="0000FF"/>
              </a:solidFill>
              <a:latin typeface="+mj-ea"/>
              <a:ea typeface="+mj-ea"/>
            </a:endParaRPr>
          </a:p>
          <a:p>
            <a:pPr lvl="1"/>
            <a:r>
              <a:rPr lang="zh-CN" altLang="en-US" dirty="0">
                <a:solidFill>
                  <a:srgbClr val="0000FF"/>
                </a:solidFill>
                <a:latin typeface="+mj-ea"/>
                <a:ea typeface="+mj-ea"/>
              </a:rPr>
              <a:t>双目运算符</a:t>
            </a:r>
            <a:endParaRPr lang="en-US" altLang="zh-CN" dirty="0">
              <a:solidFill>
                <a:srgbClr val="0000FF"/>
              </a:solidFill>
              <a:latin typeface="+mj-ea"/>
              <a:ea typeface="+mj-ea"/>
            </a:endParaRPr>
          </a:p>
          <a:p>
            <a:pPr lvl="2"/>
            <a:r>
              <a:rPr lang="zh-CN" altLang="en-US" dirty="0">
                <a:solidFill>
                  <a:srgbClr val="0000FF"/>
                </a:solidFill>
                <a:latin typeface="+mj-ea"/>
                <a:ea typeface="+mj-ea"/>
              </a:rPr>
              <a:t>逻辑与</a:t>
            </a:r>
            <a:r>
              <a:rPr lang="en-US" altLang="zh-CN" dirty="0">
                <a:solidFill>
                  <a:srgbClr val="0000FF"/>
                </a:solidFill>
                <a:latin typeface="+mj-ea"/>
                <a:ea typeface="+mj-ea"/>
              </a:rPr>
              <a:t>&amp;&amp;</a:t>
            </a:r>
          </a:p>
          <a:p>
            <a:pPr lvl="2"/>
            <a:r>
              <a:rPr lang="zh-CN" altLang="en-US" dirty="0">
                <a:solidFill>
                  <a:srgbClr val="0000FF"/>
                </a:solidFill>
                <a:latin typeface="+mj-ea"/>
                <a:ea typeface="+mj-ea"/>
              </a:rPr>
              <a:t>逻辑或</a:t>
            </a:r>
            <a:r>
              <a:rPr lang="en-US" altLang="zh-CN" dirty="0">
                <a:solidFill>
                  <a:srgbClr val="0000FF"/>
                </a:solidFill>
                <a:latin typeface="+mj-ea"/>
                <a:ea typeface="+mj-ea"/>
              </a:rPr>
              <a:t>||</a:t>
            </a:r>
            <a:endParaRPr lang="zh-CN" altLang="en-US" dirty="0">
              <a:solidFill>
                <a:srgbClr val="0000FF"/>
              </a:solidFill>
              <a:latin typeface="+mj-ea"/>
              <a:ea typeface="+mj-ea"/>
            </a:endParaRPr>
          </a:p>
        </p:txBody>
      </p:sp>
      <p:sp>
        <p:nvSpPr>
          <p:cNvPr id="4" name="Rectangle 2">
            <a:extLst>
              <a:ext uri="{FF2B5EF4-FFF2-40B4-BE49-F238E27FC236}">
                <a16:creationId xmlns:a16="http://schemas.microsoft.com/office/drawing/2014/main" id="{6F341016-F4AF-4DFB-B4EC-19537E49A13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4F12CDD-3020-432A-89CD-CEFCA9CA368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D889147-9FBE-4612-961E-C1911B7B501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6C102B02-9FE0-44D2-A3DD-13F50210734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0B92FA6-CEE0-4E5B-B8BD-CC5E185FEAE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C9CF43B-E7A4-4831-8C2D-B7E9C96C0D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A0A1D971-8623-44BD-B317-E586535B3FE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7F00AFD2-AF1D-4609-BD07-6F347BE008E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2D353632-690C-46D3-8BDB-08D65A1E65B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F0542460-8CF5-481E-88BA-6B942EA866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38B71E04-B0CC-4A76-94A6-7C8C79D2E3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8838881C-14DD-4D91-B93B-BF148DFFE7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BF8FBBE6-4FAB-400F-993C-0443308C26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33965961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a:t>
            </a:r>
          </a:p>
        </p:txBody>
      </p:sp>
      <p:sp>
        <p:nvSpPr>
          <p:cNvPr id="3" name="内容占位符 2"/>
          <p:cNvSpPr>
            <a:spLocks noGrp="1"/>
          </p:cNvSpPr>
          <p:nvPr>
            <p:ph idx="1"/>
          </p:nvPr>
        </p:nvSpPr>
        <p:spPr/>
        <p:txBody>
          <a:bodyPr/>
          <a:lstStyle/>
          <a:p>
            <a:r>
              <a:rPr lang="en-US" altLang="zh-CN" dirty="0"/>
              <a:t>!&lt;</a:t>
            </a:r>
            <a:r>
              <a:rPr lang="zh-CN" altLang="en-US" dirty="0"/>
              <a:t>运算分量</a:t>
            </a:r>
            <a:r>
              <a:rPr lang="en-US" altLang="zh-CN" dirty="0"/>
              <a:t>&gt;</a:t>
            </a:r>
          </a:p>
          <a:p>
            <a:endParaRPr lang="en-US" altLang="zh-CN" dirty="0"/>
          </a:p>
          <a:p>
            <a:r>
              <a:rPr lang="en-US" altLang="zh-CN" dirty="0"/>
              <a:t>&lt;</a:t>
            </a:r>
            <a:r>
              <a:rPr lang="zh-CN" altLang="en-US" dirty="0"/>
              <a:t>运算分量</a:t>
            </a:r>
            <a:r>
              <a:rPr lang="en-US" altLang="zh-CN" dirty="0"/>
              <a:t>&gt; &amp;&amp; &lt;</a:t>
            </a:r>
            <a:r>
              <a:rPr lang="zh-CN" altLang="en-US" dirty="0"/>
              <a:t>运算分量</a:t>
            </a:r>
            <a:r>
              <a:rPr lang="en-US" altLang="zh-CN" dirty="0"/>
              <a:t>&gt;</a:t>
            </a:r>
          </a:p>
          <a:p>
            <a:endParaRPr lang="en-US" altLang="zh-CN" dirty="0"/>
          </a:p>
          <a:p>
            <a:r>
              <a:rPr lang="en-US" altLang="zh-CN" dirty="0"/>
              <a:t>&lt;</a:t>
            </a:r>
            <a:r>
              <a:rPr lang="zh-CN" altLang="en-US" dirty="0"/>
              <a:t>运算分量</a:t>
            </a:r>
            <a:r>
              <a:rPr lang="en-US" altLang="zh-CN" dirty="0"/>
              <a:t>&gt; || &lt;</a:t>
            </a:r>
            <a:r>
              <a:rPr lang="zh-CN" altLang="en-US" dirty="0"/>
              <a:t>运算分量</a:t>
            </a:r>
            <a:r>
              <a:rPr lang="en-US" altLang="zh-CN" dirty="0"/>
              <a:t>&gt;</a:t>
            </a:r>
          </a:p>
          <a:p>
            <a:pPr lvl="1"/>
            <a:r>
              <a:rPr lang="zh-CN" altLang="en-US" dirty="0"/>
              <a:t>运算分量应是数值类型或指针类型的表达式</a:t>
            </a:r>
            <a:endParaRPr lang="en-US" altLang="zh-CN" dirty="0"/>
          </a:p>
          <a:p>
            <a:pPr lvl="1"/>
            <a:r>
              <a:rPr lang="zh-CN" altLang="en-US" dirty="0"/>
              <a:t>运算分量的值能够转换为布尔值</a:t>
            </a:r>
            <a:endParaRPr lang="en-US" altLang="zh-CN" dirty="0">
              <a:solidFill>
                <a:srgbClr val="FF0000"/>
              </a:solidFill>
            </a:endParaRPr>
          </a:p>
        </p:txBody>
      </p:sp>
      <p:sp>
        <p:nvSpPr>
          <p:cNvPr id="4" name="Rectangle 2">
            <a:extLst>
              <a:ext uri="{FF2B5EF4-FFF2-40B4-BE49-F238E27FC236}">
                <a16:creationId xmlns:a16="http://schemas.microsoft.com/office/drawing/2014/main" id="{9DFC6C21-456A-4F53-89A0-63C4D3DF569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C8BD213D-85CB-4DF6-AC1C-0CE17E35B60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F88BEE8B-C76C-4CB1-BD06-09832ED978A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9BD51A61-D2C6-4A40-9288-9ECCACA2248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404B9A16-C398-4272-B944-3A81CB15B31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8CD64D9F-65DF-4F68-9EB8-D745AD4413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54200E09-C225-4A4D-A54F-823A4EA00B4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DAC961F6-1778-4150-A5CF-09F07B522C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82F7D95A-4446-4E08-959A-4B097537700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359BD38A-9D3F-4BD8-A2D1-556531B6631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247D6CE2-D3A0-444A-A183-F2E1C54AE7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1DA09678-E689-40C2-824F-78B077DC841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18147125-A201-41F1-81C5-CC22534B11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168885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a:t>
            </a:r>
          </a:p>
        </p:txBody>
      </p:sp>
      <p:sp>
        <p:nvSpPr>
          <p:cNvPr id="3" name="内容占位符 2"/>
          <p:cNvSpPr>
            <a:spLocks noGrp="1"/>
          </p:cNvSpPr>
          <p:nvPr>
            <p:ph idx="1"/>
          </p:nvPr>
        </p:nvSpPr>
        <p:spPr/>
        <p:txBody>
          <a:bodyPr/>
          <a:lstStyle/>
          <a:p>
            <a:r>
              <a:rPr lang="zh-CN" altLang="en-US" dirty="0"/>
              <a:t>表达式</a:t>
            </a:r>
            <a:endParaRPr lang="en-US" altLang="zh-CN" dirty="0"/>
          </a:p>
          <a:p>
            <a:pPr lvl="1"/>
            <a:r>
              <a:rPr lang="zh-CN" altLang="en-US" dirty="0"/>
              <a:t>由</a:t>
            </a:r>
            <a:r>
              <a:rPr lang="zh-CN" altLang="en-US" dirty="0">
                <a:solidFill>
                  <a:srgbClr val="C00000"/>
                </a:solidFill>
              </a:rPr>
              <a:t>运算分量</a:t>
            </a:r>
            <a:r>
              <a:rPr lang="zh-CN" altLang="en-US" dirty="0"/>
              <a:t>和</a:t>
            </a:r>
            <a:r>
              <a:rPr lang="zh-CN" altLang="en-US" dirty="0">
                <a:solidFill>
                  <a:srgbClr val="C00000"/>
                </a:solidFill>
              </a:rPr>
              <a:t>运算符</a:t>
            </a:r>
            <a:r>
              <a:rPr lang="zh-CN" altLang="en-US" dirty="0"/>
              <a:t>按一定规则组成</a:t>
            </a:r>
            <a:endParaRPr lang="en-US" altLang="zh-CN" dirty="0"/>
          </a:p>
          <a:p>
            <a:pPr lvl="2"/>
            <a:r>
              <a:rPr lang="zh-CN" altLang="en-US" dirty="0"/>
              <a:t>运算分量是运算符操作的对象，通常是各种类型的数据</a:t>
            </a:r>
            <a:endParaRPr lang="en-US" altLang="zh-CN" dirty="0"/>
          </a:p>
          <a:p>
            <a:pPr lvl="1"/>
            <a:r>
              <a:rPr lang="zh-CN" altLang="en-US" dirty="0"/>
              <a:t>运算符指明表达式的类型</a:t>
            </a:r>
            <a:endParaRPr lang="en-US" altLang="zh-CN" dirty="0"/>
          </a:p>
          <a:p>
            <a:pPr lvl="1"/>
            <a:r>
              <a:rPr lang="zh-CN" altLang="en-US" dirty="0"/>
              <a:t>表达式的运算结果是一个</a:t>
            </a:r>
            <a:r>
              <a:rPr lang="zh-CN" altLang="en-US" dirty="0">
                <a:solidFill>
                  <a:srgbClr val="C00000"/>
                </a:solidFill>
              </a:rPr>
              <a:t>值</a:t>
            </a:r>
            <a:r>
              <a:rPr lang="en-US" altLang="zh-CN" dirty="0"/>
              <a:t>——</a:t>
            </a:r>
            <a:r>
              <a:rPr lang="zh-CN" altLang="en-US" dirty="0"/>
              <a:t>表达式的值</a:t>
            </a:r>
            <a:endParaRPr lang="en-US" altLang="zh-CN" dirty="0"/>
          </a:p>
          <a:p>
            <a:pPr lvl="1"/>
            <a:r>
              <a:rPr lang="zh-CN" altLang="en-US" dirty="0"/>
              <a:t>表达式的求值</a:t>
            </a:r>
            <a:endParaRPr lang="en-US" altLang="zh-CN" dirty="0"/>
          </a:p>
          <a:p>
            <a:pPr lvl="2"/>
            <a:r>
              <a:rPr lang="zh-CN" altLang="en-US" dirty="0"/>
              <a:t>运算符的结合性与优先级</a:t>
            </a:r>
            <a:endParaRPr lang="en-US" altLang="zh-CN" dirty="0"/>
          </a:p>
          <a:p>
            <a:pPr lvl="1"/>
            <a:r>
              <a:rPr lang="en-US" altLang="zh-CN" dirty="0"/>
              <a:t>C++</a:t>
            </a:r>
            <a:r>
              <a:rPr lang="zh-CN" altLang="en-US" dirty="0"/>
              <a:t>的表达式不仅限于运算表达式</a:t>
            </a:r>
            <a:endParaRPr lang="en-US" altLang="zh-CN" dirty="0"/>
          </a:p>
          <a:p>
            <a:pPr lvl="2"/>
            <a:r>
              <a:rPr lang="zh-CN" altLang="en-US" dirty="0"/>
              <a:t>主表达式（</a:t>
            </a:r>
            <a:r>
              <a:rPr lang="en-US" altLang="zh-CN" dirty="0"/>
              <a:t>Primary Expression</a:t>
            </a:r>
            <a:r>
              <a:rPr lang="zh-CN" altLang="en-US" dirty="0"/>
              <a:t>）</a:t>
            </a:r>
            <a:endParaRPr lang="en-US" altLang="zh-CN" dirty="0"/>
          </a:p>
          <a:p>
            <a:pPr lvl="2"/>
            <a:r>
              <a:rPr lang="zh-CN" altLang="en-US" dirty="0"/>
              <a:t>后缀表达式（</a:t>
            </a:r>
            <a:r>
              <a:rPr lang="en-US" altLang="zh-CN" dirty="0"/>
              <a:t>Postfix Expression</a:t>
            </a:r>
            <a:r>
              <a:rPr lang="zh-CN" altLang="en-US" dirty="0"/>
              <a:t>）</a:t>
            </a:r>
            <a:endParaRPr lang="en-US" altLang="zh-CN" dirty="0"/>
          </a:p>
          <a:p>
            <a:pPr lvl="2"/>
            <a:r>
              <a:rPr lang="zh-CN" altLang="en-US" dirty="0"/>
              <a:t>一元表达式（</a:t>
            </a:r>
            <a:r>
              <a:rPr lang="en-US" altLang="zh-CN" dirty="0"/>
              <a:t>Unary Expression</a:t>
            </a:r>
            <a:r>
              <a:rPr lang="zh-CN" altLang="en-US" dirty="0"/>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1342033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计算运算分量的值</a:t>
            </a:r>
            <a:endParaRPr lang="en-US" altLang="zh-CN" dirty="0"/>
          </a:p>
          <a:p>
            <a:pPr lvl="1"/>
            <a:r>
              <a:rPr lang="zh-CN" altLang="en-US" dirty="0"/>
              <a:t>以值</a:t>
            </a:r>
            <a:r>
              <a:rPr lang="en-US" altLang="zh-CN" dirty="0"/>
              <a:t>0</a:t>
            </a:r>
            <a:r>
              <a:rPr lang="zh-CN" altLang="en-US" dirty="0"/>
              <a:t>为假（</a:t>
            </a:r>
            <a:r>
              <a:rPr lang="en-US" altLang="zh-CN" dirty="0"/>
              <a:t>false=0</a:t>
            </a:r>
            <a:r>
              <a:rPr lang="zh-CN" altLang="en-US" dirty="0"/>
              <a:t>），非</a:t>
            </a:r>
            <a:r>
              <a:rPr lang="en-US" altLang="zh-CN" dirty="0"/>
              <a:t>0</a:t>
            </a:r>
            <a:r>
              <a:rPr lang="zh-CN" altLang="en-US" dirty="0"/>
              <a:t>为真（</a:t>
            </a:r>
            <a:r>
              <a:rPr lang="en-US" altLang="zh-CN" dirty="0"/>
              <a:t>true=1</a:t>
            </a:r>
            <a:r>
              <a:rPr lang="zh-CN" altLang="en-US" dirty="0"/>
              <a:t>）</a:t>
            </a:r>
            <a:endParaRPr lang="en-US" altLang="zh-CN" dirty="0"/>
          </a:p>
          <a:p>
            <a:pPr lvl="1"/>
            <a:r>
              <a:rPr lang="zh-CN" altLang="en-US" dirty="0"/>
              <a:t>按不同逻辑运算符的含义进行运算</a:t>
            </a:r>
            <a:endParaRPr lang="en-US" altLang="zh-CN" dirty="0"/>
          </a:p>
          <a:p>
            <a:r>
              <a:rPr lang="zh-CN" altLang="en-US" dirty="0"/>
              <a:t>逻辑表达式的值</a:t>
            </a:r>
            <a:endParaRPr lang="en-US" altLang="zh-CN" dirty="0"/>
          </a:p>
          <a:p>
            <a:pPr lvl="1"/>
            <a:r>
              <a:rPr lang="zh-CN" altLang="en-US" dirty="0"/>
              <a:t>逻辑运算的结果，布尔类型</a:t>
            </a:r>
            <a:endParaRPr lang="en-US" altLang="zh-CN" dirty="0"/>
          </a:p>
          <a:p>
            <a:endParaRPr lang="zh-CN" altLang="en-US" dirty="0"/>
          </a:p>
        </p:txBody>
      </p:sp>
      <p:sp>
        <p:nvSpPr>
          <p:cNvPr id="4" name="Rectangle 2">
            <a:extLst>
              <a:ext uri="{FF2B5EF4-FFF2-40B4-BE49-F238E27FC236}">
                <a16:creationId xmlns:a16="http://schemas.microsoft.com/office/drawing/2014/main" id="{36F47939-63EE-4172-A14C-986F303EF02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48F5DC8-333D-43D3-B3DA-5CDA0CA681C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8FB7EB36-405B-42EE-872B-A59A9EC0F15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8EF390E1-A17B-4C89-99DE-2CD24D03434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5C775BB3-FB6A-464F-AF81-3D21FC7E6C9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4851260D-99F3-47B3-B7B3-6EF3E4F4B4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BAD62943-C9EA-4E5F-B611-F81356046E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C4ECCC52-9C4A-489C-A7BC-2E55AF7F6B2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851EF46E-793C-481B-8DD6-3BD7751B892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5D9AA57C-236D-427C-9BD9-52701290EC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64D6DD2B-61BC-45DB-9FD3-39B507A0F0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D7503F79-92D6-4F03-A3F7-CE481CCA12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58415B90-36EA-4E55-AF6B-2049271622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343488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5662"/>
            <a:ext cx="3829048" cy="561964"/>
          </a:xfrm>
        </p:spPr>
        <p:txBody>
          <a:bodyPr/>
          <a:lstStyle/>
          <a:p>
            <a:pPr eaLnBrk="1" hangingPunct="1">
              <a:buClr>
                <a:schemeClr val="hlink"/>
              </a:buClr>
              <a:buFont typeface="Wingdings" pitchFamily="2" charset="2"/>
              <a:buChar char="v"/>
              <a:defRPr/>
            </a:pPr>
            <a:r>
              <a:rPr lang="zh-CN" altLang="en-US" b="1" dirty="0">
                <a:latin typeface="+mj-ea"/>
                <a:ea typeface="+mj-ea"/>
              </a:rPr>
              <a:t>逻辑非真值表</a:t>
            </a:r>
            <a:endParaRPr lang="en-US" altLang="zh-CN" b="1" dirty="0">
              <a:latin typeface="+mj-ea"/>
              <a:ea typeface="+mj-ea"/>
            </a:endParaRPr>
          </a:p>
        </p:txBody>
      </p:sp>
      <p:sp>
        <p:nvSpPr>
          <p:cNvPr id="6" name="内容占位符 2"/>
          <p:cNvSpPr txBox="1">
            <a:spLocks/>
          </p:cNvSpPr>
          <p:nvPr/>
        </p:nvSpPr>
        <p:spPr bwMode="auto">
          <a:xfrm>
            <a:off x="457200" y="3024882"/>
            <a:ext cx="3043230"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zh-CN" altLang="en-US" sz="2800" b="1" dirty="0">
                <a:latin typeface="+mj-ea"/>
                <a:ea typeface="+mj-ea"/>
              </a:rPr>
              <a:t>逻辑与真值表</a:t>
            </a:r>
            <a:endParaRPr lang="en-US" altLang="zh-CN" sz="2800" b="1" dirty="0">
              <a:latin typeface="+mj-ea"/>
              <a:ea typeface="+mj-ea"/>
            </a:endParaRPr>
          </a:p>
        </p:txBody>
      </p:sp>
      <p:sp>
        <p:nvSpPr>
          <p:cNvPr id="7" name="内容占位符 2"/>
          <p:cNvSpPr txBox="1">
            <a:spLocks/>
          </p:cNvSpPr>
          <p:nvPr/>
        </p:nvSpPr>
        <p:spPr bwMode="auto">
          <a:xfrm>
            <a:off x="457200" y="4820372"/>
            <a:ext cx="4186238"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chemeClr val="hlink"/>
              </a:buClr>
              <a:buFont typeface="Wingdings" pitchFamily="2" charset="2"/>
              <a:buChar char="v"/>
              <a:defRPr/>
            </a:pPr>
            <a:r>
              <a:rPr lang="zh-CN" altLang="en-US" sz="2800" b="1" dirty="0">
                <a:latin typeface="+mj-ea"/>
                <a:ea typeface="+mj-ea"/>
              </a:rPr>
              <a:t>逻辑或真值表</a:t>
            </a:r>
            <a:endParaRPr lang="en-US" altLang="zh-CN" sz="2800" b="1" dirty="0">
              <a:latin typeface="+mj-ea"/>
              <a:ea typeface="+mj-ea"/>
            </a:endParaRPr>
          </a:p>
        </p:txBody>
      </p:sp>
      <p:graphicFrame>
        <p:nvGraphicFramePr>
          <p:cNvPr id="8" name="表格 7"/>
          <p:cNvGraphicFramePr>
            <a:graphicFrameLocks noGrp="1"/>
          </p:cNvGraphicFramePr>
          <p:nvPr>
            <p:extLst/>
          </p:nvPr>
        </p:nvGraphicFramePr>
        <p:xfrm>
          <a:off x="952495" y="2211764"/>
          <a:ext cx="3548067" cy="741680"/>
        </p:xfrm>
        <a:graphic>
          <a:graphicData uri="http://schemas.openxmlformats.org/drawingml/2006/table">
            <a:tbl>
              <a:tblPr firstRow="1" bandRow="1">
                <a:tableStyleId>{5C22544A-7EE6-4342-B048-85BDC9FD1C3A}</a:tableStyleId>
              </a:tblPr>
              <a:tblGrid>
                <a:gridCol w="1182689">
                  <a:extLst>
                    <a:ext uri="{9D8B030D-6E8A-4147-A177-3AD203B41FA5}">
                      <a16:colId xmlns:a16="http://schemas.microsoft.com/office/drawing/2014/main" val="20000"/>
                    </a:ext>
                  </a:extLst>
                </a:gridCol>
                <a:gridCol w="1182689">
                  <a:extLst>
                    <a:ext uri="{9D8B030D-6E8A-4147-A177-3AD203B41FA5}">
                      <a16:colId xmlns:a16="http://schemas.microsoft.com/office/drawing/2014/main" val="20001"/>
                    </a:ext>
                  </a:extLst>
                </a:gridCol>
                <a:gridCol w="1182689">
                  <a:extLst>
                    <a:ext uri="{9D8B030D-6E8A-4147-A177-3AD203B41FA5}">
                      <a16:colId xmlns:a16="http://schemas.microsoft.com/office/drawing/2014/main" val="20002"/>
                    </a:ext>
                  </a:extLst>
                </a:gridCol>
              </a:tblGrid>
              <a:tr h="370840">
                <a:tc>
                  <a:txBody>
                    <a:bodyPr/>
                    <a:lstStyle/>
                    <a:p>
                      <a:r>
                        <a:rPr lang="zh-CN" altLang="en-US" dirty="0"/>
                        <a:t>分量</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solidFill>
                            <a:srgbClr val="C00000"/>
                          </a:solidFill>
                        </a:rPr>
                        <a:t>结果</a:t>
                      </a:r>
                    </a:p>
                  </a:txBody>
                  <a:tcPr>
                    <a:solidFill>
                      <a:srgbClr val="FFCCCC"/>
                    </a:solidFill>
                  </a:tcPr>
                </a:tc>
                <a:tc>
                  <a:txBody>
                    <a:bodyPr/>
                    <a:lstStyle/>
                    <a:p>
                      <a:r>
                        <a:rPr lang="en-US" altLang="zh-CN" dirty="0">
                          <a:solidFill>
                            <a:srgbClr val="C00000"/>
                          </a:solidFill>
                        </a:rPr>
                        <a:t>1</a:t>
                      </a:r>
                      <a:endParaRPr lang="zh-CN" altLang="en-US" dirty="0">
                        <a:solidFill>
                          <a:srgbClr val="C00000"/>
                        </a:solidFill>
                      </a:endParaRPr>
                    </a:p>
                  </a:txBody>
                  <a:tcPr>
                    <a:solidFill>
                      <a:srgbClr val="FFCCCC"/>
                    </a:solidFill>
                  </a:tcPr>
                </a:tc>
                <a:tc>
                  <a:txBody>
                    <a:bodyPr/>
                    <a:lstStyle/>
                    <a:p>
                      <a:r>
                        <a:rPr lang="en-US" altLang="zh-CN" dirty="0">
                          <a:solidFill>
                            <a:srgbClr val="C00000"/>
                          </a:solidFill>
                        </a:rPr>
                        <a:t>0</a:t>
                      </a:r>
                      <a:endParaRPr lang="zh-CN" altLang="en-US" dirty="0">
                        <a:solidFill>
                          <a:srgbClr val="C00000"/>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extLst/>
          </p:nvPr>
        </p:nvGraphicFramePr>
        <p:xfrm>
          <a:off x="952497" y="3596386"/>
          <a:ext cx="4619635" cy="1112520"/>
        </p:xfrm>
        <a:graphic>
          <a:graphicData uri="http://schemas.openxmlformats.org/drawingml/2006/table">
            <a:tbl>
              <a:tblPr firstRow="1" bandRow="1">
                <a:tableStyleId>{5C22544A-7EE6-4342-B048-85BDC9FD1C3A}</a:tableStyleId>
              </a:tblPr>
              <a:tblGrid>
                <a:gridCol w="923927">
                  <a:extLst>
                    <a:ext uri="{9D8B030D-6E8A-4147-A177-3AD203B41FA5}">
                      <a16:colId xmlns:a16="http://schemas.microsoft.com/office/drawing/2014/main" val="20000"/>
                    </a:ext>
                  </a:extLst>
                </a:gridCol>
                <a:gridCol w="923927">
                  <a:extLst>
                    <a:ext uri="{9D8B030D-6E8A-4147-A177-3AD203B41FA5}">
                      <a16:colId xmlns:a16="http://schemas.microsoft.com/office/drawing/2014/main" val="20001"/>
                    </a:ext>
                  </a:extLst>
                </a:gridCol>
                <a:gridCol w="923927">
                  <a:extLst>
                    <a:ext uri="{9D8B030D-6E8A-4147-A177-3AD203B41FA5}">
                      <a16:colId xmlns:a16="http://schemas.microsoft.com/office/drawing/2014/main" val="20002"/>
                    </a:ext>
                  </a:extLst>
                </a:gridCol>
                <a:gridCol w="923927">
                  <a:extLst>
                    <a:ext uri="{9D8B030D-6E8A-4147-A177-3AD203B41FA5}">
                      <a16:colId xmlns:a16="http://schemas.microsoft.com/office/drawing/2014/main" val="20003"/>
                    </a:ext>
                  </a:extLst>
                </a:gridCol>
                <a:gridCol w="923927">
                  <a:extLst>
                    <a:ext uri="{9D8B030D-6E8A-4147-A177-3AD203B41FA5}">
                      <a16:colId xmlns:a16="http://schemas.microsoft.com/office/drawing/2014/main" val="20004"/>
                    </a:ext>
                  </a:extLst>
                </a:gridCol>
              </a:tblGrid>
              <a:tr h="370840">
                <a:tc>
                  <a:txBody>
                    <a:bodyPr/>
                    <a:lstStyle/>
                    <a:p>
                      <a:r>
                        <a:rPr lang="zh-CN" altLang="en-US" dirty="0"/>
                        <a:t>分量</a:t>
                      </a:r>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分量</a:t>
                      </a:r>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zh-CN" altLang="en-US" sz="1800" kern="1200" dirty="0">
                          <a:solidFill>
                            <a:srgbClr val="C00000"/>
                          </a:solidFill>
                          <a:latin typeface="+mn-lt"/>
                          <a:ea typeface="+mn-ea"/>
                          <a:cs typeface="+mn-cs"/>
                        </a:rPr>
                        <a:t>结果</a:t>
                      </a: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extLst>
                  <a:ext uri="{0D108BD9-81ED-4DB2-BD59-A6C34878D82A}">
                    <a16:rowId xmlns:a16="http://schemas.microsoft.com/office/drawing/2014/main" val="10002"/>
                  </a:ext>
                </a:extLst>
              </a:tr>
            </a:tbl>
          </a:graphicData>
        </a:graphic>
      </p:graphicFrame>
      <p:graphicFrame>
        <p:nvGraphicFramePr>
          <p:cNvPr id="10" name="表格 9"/>
          <p:cNvGraphicFramePr>
            <a:graphicFrameLocks noGrp="1"/>
          </p:cNvGraphicFramePr>
          <p:nvPr>
            <p:extLst/>
          </p:nvPr>
        </p:nvGraphicFramePr>
        <p:xfrm>
          <a:off x="952497" y="5412824"/>
          <a:ext cx="4619635" cy="1112520"/>
        </p:xfrm>
        <a:graphic>
          <a:graphicData uri="http://schemas.openxmlformats.org/drawingml/2006/table">
            <a:tbl>
              <a:tblPr firstRow="1" bandRow="1">
                <a:tableStyleId>{5C22544A-7EE6-4342-B048-85BDC9FD1C3A}</a:tableStyleId>
              </a:tblPr>
              <a:tblGrid>
                <a:gridCol w="923927">
                  <a:extLst>
                    <a:ext uri="{9D8B030D-6E8A-4147-A177-3AD203B41FA5}">
                      <a16:colId xmlns:a16="http://schemas.microsoft.com/office/drawing/2014/main" val="20000"/>
                    </a:ext>
                  </a:extLst>
                </a:gridCol>
                <a:gridCol w="923927">
                  <a:extLst>
                    <a:ext uri="{9D8B030D-6E8A-4147-A177-3AD203B41FA5}">
                      <a16:colId xmlns:a16="http://schemas.microsoft.com/office/drawing/2014/main" val="20001"/>
                    </a:ext>
                  </a:extLst>
                </a:gridCol>
                <a:gridCol w="923927">
                  <a:extLst>
                    <a:ext uri="{9D8B030D-6E8A-4147-A177-3AD203B41FA5}">
                      <a16:colId xmlns:a16="http://schemas.microsoft.com/office/drawing/2014/main" val="20002"/>
                    </a:ext>
                  </a:extLst>
                </a:gridCol>
                <a:gridCol w="923927">
                  <a:extLst>
                    <a:ext uri="{9D8B030D-6E8A-4147-A177-3AD203B41FA5}">
                      <a16:colId xmlns:a16="http://schemas.microsoft.com/office/drawing/2014/main" val="20003"/>
                    </a:ext>
                  </a:extLst>
                </a:gridCol>
                <a:gridCol w="923927">
                  <a:extLst>
                    <a:ext uri="{9D8B030D-6E8A-4147-A177-3AD203B41FA5}">
                      <a16:colId xmlns:a16="http://schemas.microsoft.com/office/drawing/2014/main" val="20004"/>
                    </a:ext>
                  </a:extLst>
                </a:gridCol>
              </a:tblGrid>
              <a:tr h="370840">
                <a:tc>
                  <a:txBody>
                    <a:bodyPr/>
                    <a:lstStyle/>
                    <a:p>
                      <a:r>
                        <a:rPr lang="zh-CN" altLang="en-US" dirty="0"/>
                        <a:t>分量</a:t>
                      </a:r>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分量</a:t>
                      </a:r>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zh-CN" altLang="en-US" sz="1800" kern="1200" dirty="0">
                          <a:solidFill>
                            <a:srgbClr val="C00000"/>
                          </a:solidFill>
                          <a:latin typeface="+mn-lt"/>
                          <a:ea typeface="+mn-ea"/>
                          <a:cs typeface="+mn-cs"/>
                        </a:rPr>
                        <a:t>结果</a:t>
                      </a: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extLst>
                  <a:ext uri="{0D108BD9-81ED-4DB2-BD59-A6C34878D82A}">
                    <a16:rowId xmlns:a16="http://schemas.microsoft.com/office/drawing/2014/main" val="10002"/>
                  </a:ext>
                </a:extLst>
              </a:tr>
            </a:tbl>
          </a:graphicData>
        </a:graphic>
      </p:graphicFrame>
      <p:sp>
        <p:nvSpPr>
          <p:cNvPr id="11" name="Rectangle 2">
            <a:extLst>
              <a:ext uri="{FF2B5EF4-FFF2-40B4-BE49-F238E27FC236}">
                <a16:creationId xmlns:a16="http://schemas.microsoft.com/office/drawing/2014/main" id="{CE36D40C-ECD6-43B6-B59F-CCB9EDCC516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a:extLst>
              <a:ext uri="{FF2B5EF4-FFF2-40B4-BE49-F238E27FC236}">
                <a16:creationId xmlns:a16="http://schemas.microsoft.com/office/drawing/2014/main" id="{D6E79BAB-4AB2-4863-B3ED-155A16DEDF2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a:extLst>
              <a:ext uri="{FF2B5EF4-FFF2-40B4-BE49-F238E27FC236}">
                <a16:creationId xmlns:a16="http://schemas.microsoft.com/office/drawing/2014/main" id="{763AB7F0-6C81-401E-990F-C4DB4832AC0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97C66DCB-4034-4204-8FB0-8CB60B494AC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a:extLst>
              <a:ext uri="{FF2B5EF4-FFF2-40B4-BE49-F238E27FC236}">
                <a16:creationId xmlns:a16="http://schemas.microsoft.com/office/drawing/2014/main" id="{CD1E3232-B7EA-41CB-B7A4-3D0320BD9BFB}"/>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 name="矩形 15">
            <a:hlinkClick r:id="rId2" action="ppaction://hlinksldjump"/>
            <a:extLst>
              <a:ext uri="{FF2B5EF4-FFF2-40B4-BE49-F238E27FC236}">
                <a16:creationId xmlns:a16="http://schemas.microsoft.com/office/drawing/2014/main" id="{D0961AE5-F225-49B7-935E-6440C33D0E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7" name="矩形 16">
            <a:hlinkClick r:id="" action="ppaction://noaction"/>
            <a:extLst>
              <a:ext uri="{FF2B5EF4-FFF2-40B4-BE49-F238E27FC236}">
                <a16:creationId xmlns:a16="http://schemas.microsoft.com/office/drawing/2014/main" id="{2E14D274-658D-4708-A464-3260FB64CD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8" name="矩形 17">
            <a:hlinkClick r:id="" action="ppaction://noaction"/>
            <a:extLst>
              <a:ext uri="{FF2B5EF4-FFF2-40B4-BE49-F238E27FC236}">
                <a16:creationId xmlns:a16="http://schemas.microsoft.com/office/drawing/2014/main" id="{0ADB68E1-5C86-4E76-96BC-8DFFA6CA5D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9" name="矩形 18">
            <a:hlinkClick r:id="" action="ppaction://noaction"/>
            <a:extLst>
              <a:ext uri="{FF2B5EF4-FFF2-40B4-BE49-F238E27FC236}">
                <a16:creationId xmlns:a16="http://schemas.microsoft.com/office/drawing/2014/main" id="{16D0B246-A0D1-4216-A1A5-947EF74D36C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20" name="矩形 19">
            <a:hlinkClick r:id="" action="ppaction://noaction"/>
            <a:extLst>
              <a:ext uri="{FF2B5EF4-FFF2-40B4-BE49-F238E27FC236}">
                <a16:creationId xmlns:a16="http://schemas.microsoft.com/office/drawing/2014/main" id="{1FCE0D91-1425-4092-937E-CB350E5E40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21" name="矩形 20">
            <a:hlinkClick r:id="" action="ppaction://noaction"/>
            <a:extLst>
              <a:ext uri="{FF2B5EF4-FFF2-40B4-BE49-F238E27FC236}">
                <a16:creationId xmlns:a16="http://schemas.microsoft.com/office/drawing/2014/main" id="{D214E162-BCBE-488E-AF86-68DFDAFFE9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22" name="矩形 21">
            <a:hlinkClick r:id="" action="ppaction://noaction"/>
            <a:extLst>
              <a:ext uri="{FF2B5EF4-FFF2-40B4-BE49-F238E27FC236}">
                <a16:creationId xmlns:a16="http://schemas.microsoft.com/office/drawing/2014/main" id="{82589F95-6C68-4359-864B-EBA17B2580E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3" name="矩形 22">
            <a:hlinkClick r:id="" action="ppaction://noaction"/>
            <a:extLst>
              <a:ext uri="{FF2B5EF4-FFF2-40B4-BE49-F238E27FC236}">
                <a16:creationId xmlns:a16="http://schemas.microsoft.com/office/drawing/2014/main" id="{96072EE5-303A-4407-9C34-7C6230D17A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
        <p:nvSpPr>
          <p:cNvPr id="24" name="标题 1">
            <a:extLst>
              <a:ext uri="{FF2B5EF4-FFF2-40B4-BE49-F238E27FC236}">
                <a16:creationId xmlns:a16="http://schemas.microsoft.com/office/drawing/2014/main" id="{1B511A1B-6221-46D2-A184-3B86F4D66D2B}"/>
              </a:ext>
            </a:extLst>
          </p:cNvPr>
          <p:cNvSpPr>
            <a:spLocks noGrp="1"/>
          </p:cNvSpPr>
          <p:nvPr>
            <p:ph type="title"/>
          </p:nvPr>
        </p:nvSpPr>
        <p:spPr>
          <a:xfrm>
            <a:off x="457200" y="1000125"/>
            <a:ext cx="8229600" cy="714375"/>
          </a:xfrm>
        </p:spPr>
        <p:txBody>
          <a:bodyPr/>
          <a:lstStyle/>
          <a:p>
            <a:r>
              <a:rPr lang="zh-CN" altLang="en-US" dirty="0"/>
              <a:t>逻辑表达式求值</a:t>
            </a:r>
          </a:p>
        </p:txBody>
      </p:sp>
    </p:spTree>
    <p:extLst>
      <p:ext uri="{BB962C8B-B14F-4D97-AF65-F5344CB8AC3E}">
        <p14:creationId xmlns:p14="http://schemas.microsoft.com/office/powerpoint/2010/main" val="3436269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b="1" dirty="0">
                <a:solidFill>
                  <a:srgbClr val="0000FF"/>
                </a:solidFill>
                <a:latin typeface="楷体_GB2312" pitchFamily="49" charset="-122"/>
                <a:ea typeface="楷体_GB2312" pitchFamily="49" charset="-122"/>
              </a:rPr>
              <a:t>!优先于&amp;&amp;, 而&amp;&amp;优先于||;</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FF0000"/>
                </a:solidFill>
                <a:latin typeface="楷体_GB2312" pitchFamily="49" charset="-122"/>
                <a:ea typeface="楷体_GB2312" pitchFamily="49" charset="-122"/>
              </a:rPr>
              <a:t>!优先于算术运算符, 算术运算符优先于关系运算符, 而关系运算符又优先于逻辑运算符的&amp;&amp;与||;</a:t>
            </a:r>
            <a:endParaRPr lang="en-US" altLang="zh-CN" b="1" dirty="0">
              <a:solidFill>
                <a:srgbClr val="FF0000"/>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单目逻辑运算符!与其他单目运算符(如单目-, 增量++等)优先级相同</a:t>
            </a:r>
            <a:endParaRPr lang="en-US" altLang="zh-CN" b="1" dirty="0">
              <a:solidFill>
                <a:srgbClr val="0000FF"/>
              </a:solidFill>
              <a:latin typeface="楷体_GB2312" pitchFamily="49" charset="-122"/>
              <a:ea typeface="楷体_GB2312" pitchFamily="49" charset="-122"/>
            </a:endParaRPr>
          </a:p>
          <a:p>
            <a:r>
              <a:rPr lang="zh-CN" altLang="en-US" dirty="0"/>
              <a:t>结合性</a:t>
            </a:r>
            <a:endParaRPr lang="en-US" altLang="zh-CN" dirty="0"/>
          </a:p>
          <a:p>
            <a:pPr lvl="1"/>
            <a:r>
              <a:rPr lang="zh-CN" altLang="en-US" b="1" dirty="0">
                <a:solidFill>
                  <a:srgbClr val="0000FF"/>
                </a:solidFill>
                <a:latin typeface="楷体_GB2312" pitchFamily="49" charset="-122"/>
                <a:ea typeface="楷体_GB2312" pitchFamily="49" charset="-122"/>
              </a:rPr>
              <a:t>单目逻辑运算符!结合性为右结合</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双目逻辑运算符的结合性为左结合</a:t>
            </a:r>
            <a:endParaRPr lang="zh-CN" altLang="en-US" dirty="0"/>
          </a:p>
        </p:txBody>
      </p:sp>
      <p:sp>
        <p:nvSpPr>
          <p:cNvPr id="4" name="Rectangle 2">
            <a:extLst>
              <a:ext uri="{FF2B5EF4-FFF2-40B4-BE49-F238E27FC236}">
                <a16:creationId xmlns:a16="http://schemas.microsoft.com/office/drawing/2014/main" id="{458E532A-74A2-447B-B063-E97D39E295A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EB296ACF-F4C0-49F8-B1B9-041F2815C78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2D2854B6-CC66-4C97-86AA-02F9AD7F769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419A72DE-F2B9-42CB-BC15-3B91A75783C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231DB8E-D8D6-464B-8009-285C966D24F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25CB8A4D-9FBA-44E6-B51E-03FD2B08DAC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D950D8F7-3825-4564-BD3D-87A2503D3B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0786EF16-6407-40B5-B37A-C44FED1169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10139C9F-ADB9-47DC-8D9A-7153435617F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FB0AD90C-B600-4963-8878-8D5358A69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29761DAD-666E-4CDD-9F6B-F7D541F92C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7F575796-A925-4B43-A9EC-10CD4419D7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D8BFD731-67D4-4752-B97F-49BC56A6FC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7510191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逻辑运算示例</a:t>
            </a: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!!!8</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!(!(!8))</a:t>
            </a:r>
            <a:r>
              <a:rPr lang="zh-CN" altLang="en-US" b="1" dirty="0">
                <a:solidFill>
                  <a:srgbClr val="0000FF"/>
                </a:solidFill>
                <a:latin typeface="楷体_GB2312" pitchFamily="49" charset="-122"/>
                <a:ea typeface="楷体_GB2312" pitchFamily="49" charset="-122"/>
              </a:rPr>
              <a:t>, 结果为0; </a:t>
            </a:r>
            <a:endParaRPr lang="en-US" altLang="zh-CN" b="1" dirty="0">
              <a:solidFill>
                <a:srgbClr val="0000FF"/>
              </a:solidFill>
              <a:latin typeface="楷体_GB2312" pitchFamily="49" charset="-122"/>
              <a:ea typeface="楷体_GB2312" pitchFamily="49" charset="-122"/>
            </a:endParaRPr>
          </a:p>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0||0||4</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(0||0)||4</a:t>
            </a:r>
            <a:r>
              <a:rPr lang="zh-CN" altLang="en-US" b="1" dirty="0">
                <a:solidFill>
                  <a:srgbClr val="0000FF"/>
                </a:solidFill>
                <a:latin typeface="楷体_GB2312" pitchFamily="49" charset="-122"/>
                <a:ea typeface="楷体_GB2312" pitchFamily="49" charset="-122"/>
              </a:rPr>
              <a:t>, 结果为1;</a:t>
            </a:r>
            <a:endParaRPr lang="en-US" altLang="zh-CN" b="1" dirty="0">
              <a:solidFill>
                <a:srgbClr val="0000FF"/>
              </a:solidFill>
              <a:latin typeface="楷体_GB2312" pitchFamily="49" charset="-122"/>
              <a:ea typeface="楷体_GB2312" pitchFamily="49" charset="-122"/>
            </a:endParaRPr>
          </a:p>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a&amp;&amp;b||c</a:t>
            </a:r>
            <a:r>
              <a:rPr lang="en-US" altLang="zh-CN" b="1" dirty="0">
                <a:solidFill>
                  <a:srgbClr val="0000FF"/>
                </a:solidFill>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a)&amp;&amp;b)||c</a:t>
            </a:r>
            <a:r>
              <a:rPr lang="en-US" altLang="zh-CN" b="1" dirty="0">
                <a:solidFill>
                  <a:srgbClr val="0000FF"/>
                </a:solidFill>
                <a:latin typeface="楷体_GB2312" pitchFamily="49" charset="-122"/>
                <a:ea typeface="楷体_GB2312" pitchFamily="49" charset="-122"/>
              </a:rPr>
              <a:t>;</a:t>
            </a:r>
          </a:p>
          <a:p>
            <a:pPr>
              <a:buFont typeface="Wingdings" panose="05000000000000000000" pitchFamily="2" charset="2"/>
              <a:buChar char="l"/>
            </a:pPr>
            <a:r>
              <a:rPr lang="en-US" altLang="zh-CN" b="1" dirty="0">
                <a:solidFill>
                  <a:srgbClr val="C00000"/>
                </a:solidFill>
                <a:latin typeface="Courier New" pitchFamily="49" charset="0"/>
                <a:cs typeface="Courier New" pitchFamily="49" charset="0"/>
              </a:rPr>
              <a:t>8&gt;6&amp;&amp;6&gt;4 </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(8&gt;6)&amp;&amp;(6&gt;4)</a:t>
            </a:r>
            <a:r>
              <a:rPr lang="zh-CN" altLang="en-US" b="1" dirty="0">
                <a:solidFill>
                  <a:srgbClr val="0000FF"/>
                </a:solidFill>
                <a:latin typeface="楷体_GB2312" pitchFamily="49" charset="-122"/>
                <a:ea typeface="楷体_GB2312" pitchFamily="49" charset="-122"/>
              </a:rPr>
              <a:t>,结果为1;</a:t>
            </a:r>
            <a:endParaRPr lang="en-US" altLang="zh-CN" b="1" dirty="0">
              <a:solidFill>
                <a:srgbClr val="0000FF"/>
              </a:solidFill>
              <a:latin typeface="楷体_GB2312" pitchFamily="49" charset="-122"/>
              <a:ea typeface="楷体_GB2312" pitchFamily="49" charset="-122"/>
            </a:endParaRPr>
          </a:p>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x&lt;0 &amp;&amp; y&gt;1 || y&lt;0</a:t>
            </a:r>
            <a:r>
              <a:rPr lang="zh-CN" altLang="en-US" b="1" dirty="0">
                <a:solidFill>
                  <a:srgbClr val="0000FF"/>
                </a:solidFill>
                <a:latin typeface="楷体_GB2312" pitchFamily="49" charset="-122"/>
                <a:ea typeface="楷体_GB2312" pitchFamily="49" charset="-122"/>
              </a:rPr>
              <a:t>等同于 </a:t>
            </a: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x)&lt;0) &amp;&amp; (y&gt;1)) ||(y&lt;0)</a:t>
            </a:r>
            <a:r>
              <a:rPr lang="en-US" altLang="zh-CN" b="1" dirty="0">
                <a:solidFill>
                  <a:srgbClr val="0000FF"/>
                </a:solidFill>
                <a:latin typeface="楷体_GB2312" pitchFamily="49" charset="-122"/>
                <a:ea typeface="楷体_GB2312" pitchFamily="49" charset="-122"/>
              </a:rPr>
              <a:t>;</a:t>
            </a:r>
          </a:p>
          <a:p>
            <a:pPr>
              <a:buFont typeface="Wingdings" panose="05000000000000000000" pitchFamily="2" charset="2"/>
              <a:buChar char="l"/>
            </a:pPr>
            <a:r>
              <a:rPr lang="en-US" altLang="zh-CN" b="1" dirty="0">
                <a:solidFill>
                  <a:srgbClr val="C00000"/>
                </a:solidFill>
                <a:latin typeface="Courier New" pitchFamily="49" charset="0"/>
                <a:cs typeface="Courier New" pitchFamily="49" charset="0"/>
              </a:rPr>
              <a:t>!p&amp;&amp;q+1&gt;r*r||w!=0 </a:t>
            </a:r>
            <a:r>
              <a:rPr lang="zh-CN" altLang="en-US" b="1" dirty="0">
                <a:solidFill>
                  <a:srgbClr val="0000FF"/>
                </a:solidFill>
                <a:latin typeface="楷体_GB2312" pitchFamily="49" charset="-122"/>
                <a:ea typeface="楷体_GB2312" pitchFamily="49" charset="-122"/>
              </a:rPr>
              <a:t>等同于 </a:t>
            </a: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p)&amp;&amp;((q+1)&gt;(r*r)))||(w!=0)</a:t>
            </a:r>
            <a:r>
              <a:rPr lang="en-US" altLang="zh-CN" b="1" dirty="0">
                <a:solidFill>
                  <a:srgbClr val="0000FF"/>
                </a:solidFill>
                <a:latin typeface="楷体_GB2312" pitchFamily="49" charset="-122"/>
                <a:ea typeface="楷体_GB2312" pitchFamily="49" charset="-122"/>
              </a:rPr>
              <a:t>。</a:t>
            </a:r>
            <a:endParaRPr lang="en-US" altLang="zh-CN" b="1" dirty="0"/>
          </a:p>
        </p:txBody>
      </p:sp>
      <p:sp>
        <p:nvSpPr>
          <p:cNvPr id="4" name="Rectangle 2">
            <a:extLst>
              <a:ext uri="{FF2B5EF4-FFF2-40B4-BE49-F238E27FC236}">
                <a16:creationId xmlns:a16="http://schemas.microsoft.com/office/drawing/2014/main" id="{20BAFB4A-DE0D-42AC-9647-D043C899DE5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AE5EF94D-9050-42C7-9E52-95D50C15567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7D4CAF6-3B37-415E-98AF-A3E5A2456A8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FE982DAC-4B79-41E3-8AEC-43BBABDCEF81}"/>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8ED258C2-9032-43ED-96FD-E17D1012A8C1}"/>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F1C023D-2C7A-4B94-B81D-CEC6C5F42D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8CCF1D1D-CBA3-4A97-997F-1E30EB58B73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AD1FCCED-3CF2-4411-88FF-5CEF79A7338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EDA5A082-3109-4250-8B23-3979B518754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7A1886AF-5667-4A18-A6E2-D77753D9F3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53476F9E-3563-4AC8-A9FE-92DD270DB4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FC8670A3-4E54-4A77-8E4C-96AF27AE6BD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F816412C-1DDE-4CA9-9FAF-CDE5C917DB6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3140227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逻辑表达式的</a:t>
            </a:r>
            <a:r>
              <a:rPr lang="zh-CN" altLang="en-US" dirty="0">
                <a:solidFill>
                  <a:srgbClr val="FF0000"/>
                </a:solidFill>
              </a:rPr>
              <a:t>短路</a:t>
            </a:r>
            <a:r>
              <a:rPr lang="zh-CN" altLang="en-US" dirty="0"/>
              <a:t>问题</a:t>
            </a:r>
            <a:endParaRPr lang="en-US" altLang="zh-CN" dirty="0"/>
          </a:p>
        </p:txBody>
      </p:sp>
      <p:sp>
        <p:nvSpPr>
          <p:cNvPr id="3" name="内容占位符 2"/>
          <p:cNvSpPr>
            <a:spLocks noGrp="1"/>
          </p:cNvSpPr>
          <p:nvPr>
            <p:ph idx="1"/>
          </p:nvPr>
        </p:nvSpPr>
        <p:spPr/>
        <p:txBody>
          <a:bodyPr/>
          <a:lstStyle/>
          <a:p>
            <a:r>
              <a:rPr lang="zh-CN" altLang="en-US" dirty="0"/>
              <a:t>在逻辑表达式求值过程中采用的优化技术</a:t>
            </a:r>
            <a:endParaRPr lang="en-US" altLang="zh-CN" dirty="0"/>
          </a:p>
          <a:p>
            <a:pPr lvl="1"/>
            <a:r>
              <a:rPr lang="zh-CN" altLang="en-US" dirty="0"/>
              <a:t>逻辑与运算表达式</a:t>
            </a:r>
            <a:endParaRPr lang="en-US" altLang="zh-CN" dirty="0"/>
          </a:p>
          <a:p>
            <a:pPr lvl="2"/>
            <a:r>
              <a:rPr lang="zh-CN" altLang="en-US" dirty="0"/>
              <a:t>如果第一个运算分量逻辑值为</a:t>
            </a:r>
            <a:r>
              <a:rPr lang="en-US" altLang="zh-CN" dirty="0"/>
              <a:t>false</a:t>
            </a:r>
            <a:r>
              <a:rPr lang="zh-CN" altLang="en-US" dirty="0"/>
              <a:t>，第二个运算分量值不再计算</a:t>
            </a:r>
            <a:endParaRPr lang="en-US" altLang="zh-CN" dirty="0"/>
          </a:p>
          <a:p>
            <a:pPr lvl="2"/>
            <a:r>
              <a:rPr lang="zh-CN" altLang="en-US" dirty="0"/>
              <a:t>表达式值为</a:t>
            </a:r>
            <a:r>
              <a:rPr lang="en-US" altLang="zh-CN" dirty="0"/>
              <a:t>false</a:t>
            </a:r>
          </a:p>
          <a:p>
            <a:pPr lvl="1"/>
            <a:r>
              <a:rPr lang="zh-CN" altLang="en-US" dirty="0"/>
              <a:t>逻辑或运算表达式</a:t>
            </a:r>
            <a:endParaRPr lang="en-US" altLang="zh-CN" dirty="0"/>
          </a:p>
          <a:p>
            <a:pPr lvl="2"/>
            <a:r>
              <a:rPr lang="zh-CN" altLang="en-US" dirty="0"/>
              <a:t>如果第一个运算分量逻辑值为</a:t>
            </a:r>
            <a:r>
              <a:rPr lang="en-US" altLang="zh-CN" dirty="0"/>
              <a:t>true</a:t>
            </a:r>
            <a:r>
              <a:rPr lang="zh-CN" altLang="en-US" dirty="0"/>
              <a:t>，第二个运算分量值不再计算</a:t>
            </a:r>
            <a:endParaRPr lang="en-US" altLang="zh-CN" dirty="0"/>
          </a:p>
          <a:p>
            <a:pPr lvl="2"/>
            <a:r>
              <a:rPr lang="zh-CN" altLang="en-US" dirty="0"/>
              <a:t>表达式值为</a:t>
            </a:r>
            <a:r>
              <a:rPr lang="en-US" altLang="zh-CN" dirty="0"/>
              <a:t>true</a:t>
            </a:r>
          </a:p>
          <a:p>
            <a:r>
              <a:rPr lang="zh-CN" altLang="en-US" dirty="0"/>
              <a:t>避免在逻辑表达式的运算分量中进行</a:t>
            </a:r>
            <a:r>
              <a:rPr lang="zh-CN" altLang="en-US" dirty="0">
                <a:solidFill>
                  <a:srgbClr val="FF0000"/>
                </a:solidFill>
              </a:rPr>
              <a:t>改值运算</a:t>
            </a:r>
          </a:p>
        </p:txBody>
      </p:sp>
      <p:sp>
        <p:nvSpPr>
          <p:cNvPr id="4" name="Rectangle 2">
            <a:extLst>
              <a:ext uri="{FF2B5EF4-FFF2-40B4-BE49-F238E27FC236}">
                <a16:creationId xmlns:a16="http://schemas.microsoft.com/office/drawing/2014/main" id="{CF97D7D2-BAA7-4595-831C-4C07814B2E8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86E8105-95E1-451D-BFC0-24FACC85976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835B5E7D-C056-47EB-8CAC-86F0E651B0B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64F5E3C8-D36C-4D8A-9E09-E0469D8E20C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06E3CD99-ED4D-4A27-A70A-994146D5C360}"/>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1BD002C-66F5-43B2-B4C4-A88D659DEF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343EC661-D434-4479-BBDA-7CB3A1F5DF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8AAF2796-4DA8-47D0-8C4E-1A76EADED74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B561B03-C88B-47CB-93B0-D8B5344105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36F5B361-4AFE-4B23-BF87-25797BE93BC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7A1CDE36-F52B-44A4-8AB5-F8E8E8DE3D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0051BB9C-B7DB-4724-B13D-84220B8B23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40795118-2845-43BE-A847-24AF476F35F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56572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逻辑表达式的</a:t>
            </a:r>
            <a:r>
              <a:rPr lang="zh-CN" altLang="en-US" dirty="0">
                <a:solidFill>
                  <a:srgbClr val="FF0000"/>
                </a:solidFill>
              </a:rPr>
              <a:t>短路</a:t>
            </a:r>
            <a:r>
              <a:rPr lang="zh-CN" altLang="en-US" dirty="0"/>
              <a:t>问题</a:t>
            </a:r>
          </a:p>
        </p:txBody>
      </p:sp>
      <p:sp>
        <p:nvSpPr>
          <p:cNvPr id="3" name="内容占位符 2"/>
          <p:cNvSpPr>
            <a:spLocks noGrp="1"/>
          </p:cNvSpPr>
          <p:nvPr>
            <p:ph idx="1"/>
          </p:nvPr>
        </p:nvSpPr>
        <p:spPr>
          <a:xfrm>
            <a:off x="323528" y="1715478"/>
            <a:ext cx="8153400" cy="63340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a:t>
            </a:r>
          </a:p>
          <a:p>
            <a:pPr lvl="1"/>
            <a:endParaRPr lang="en-US" altLang="zh-CN" dirty="0">
              <a:solidFill>
                <a:srgbClr val="C00000"/>
              </a:solidFill>
            </a:endParaRPr>
          </a:p>
          <a:p>
            <a:pPr lvl="1"/>
            <a:endParaRPr lang="en-US" altLang="zh-CN" dirty="0">
              <a:solidFill>
                <a:srgbClr val="C00000"/>
              </a:solidFill>
            </a:endParaRPr>
          </a:p>
          <a:p>
            <a:pPr lvl="1">
              <a:buNone/>
            </a:pPr>
            <a:endParaRPr lang="en-US" altLang="zh-CN" dirty="0">
              <a:solidFill>
                <a:srgbClr val="C00000"/>
              </a:solidFill>
            </a:endParaRPr>
          </a:p>
          <a:p>
            <a:pPr lvl="1">
              <a:buNone/>
            </a:pPr>
            <a:r>
              <a:rPr lang="zh-CN" altLang="en-US" dirty="0">
                <a:solidFill>
                  <a:srgbClr val="C00000"/>
                </a:solidFill>
              </a:rPr>
              <a:t>运行结果：</a:t>
            </a:r>
            <a:endParaRPr lang="en-US" altLang="zh-CN" dirty="0">
              <a:solidFill>
                <a:srgbClr val="C00000"/>
              </a:solidFill>
            </a:endParaRPr>
          </a:p>
        </p:txBody>
      </p:sp>
      <p:pic>
        <p:nvPicPr>
          <p:cNvPr id="8" name="Picture 2"/>
          <p:cNvPicPr>
            <a:picLocks noChangeAspect="1" noChangeArrowheads="1"/>
          </p:cNvPicPr>
          <p:nvPr/>
        </p:nvPicPr>
        <p:blipFill>
          <a:blip r:embed="rId2" cstate="print"/>
          <a:srcRect/>
          <a:stretch>
            <a:fillRect/>
          </a:stretch>
        </p:blipFill>
        <p:spPr bwMode="auto">
          <a:xfrm>
            <a:off x="785813" y="2214563"/>
            <a:ext cx="8072437" cy="1030287"/>
          </a:xfrm>
          <a:prstGeom prst="rect">
            <a:avLst/>
          </a:prstGeom>
          <a:noFill/>
          <a:ln w="9525">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892721" y="3987899"/>
            <a:ext cx="942975" cy="1457325"/>
          </a:xfrm>
          <a:prstGeom prst="rect">
            <a:avLst/>
          </a:prstGeom>
          <a:noFill/>
          <a:ln w="9525">
            <a:miter lim="800000"/>
            <a:headEnd/>
            <a:tailEnd/>
          </a:ln>
          <a:effectLst/>
        </p:spPr>
      </p:pic>
      <p:sp>
        <p:nvSpPr>
          <p:cNvPr id="6" name="Rectangle 2">
            <a:extLst>
              <a:ext uri="{FF2B5EF4-FFF2-40B4-BE49-F238E27FC236}">
                <a16:creationId xmlns:a16="http://schemas.microsoft.com/office/drawing/2014/main" id="{912B0574-DAD1-4B11-A6DB-A122EC52166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1A98AFEB-2012-4D52-899C-EA625AF815A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a16="http://schemas.microsoft.com/office/drawing/2014/main" id="{449015FE-4833-4193-A4E4-4C37341C6AA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F7DCA348-D41B-4153-B80A-B9A402C8356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a:extLst>
              <a:ext uri="{FF2B5EF4-FFF2-40B4-BE49-F238E27FC236}">
                <a16:creationId xmlns:a16="http://schemas.microsoft.com/office/drawing/2014/main" id="{78E75D0F-FAD5-4654-B5EB-63F44CCDCF9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矩形 12">
            <a:hlinkClick r:id="rId4" action="ppaction://hlinksldjump"/>
            <a:extLst>
              <a:ext uri="{FF2B5EF4-FFF2-40B4-BE49-F238E27FC236}">
                <a16:creationId xmlns:a16="http://schemas.microsoft.com/office/drawing/2014/main" id="{A62ECAF2-84C7-4ACC-BD9F-FC1145A448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4" name="矩形 13">
            <a:hlinkClick r:id="" action="ppaction://noaction"/>
            <a:extLst>
              <a:ext uri="{FF2B5EF4-FFF2-40B4-BE49-F238E27FC236}">
                <a16:creationId xmlns:a16="http://schemas.microsoft.com/office/drawing/2014/main" id="{ECCEFFA9-4471-4C5A-A2A1-A0C7C1F1D03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5" name="矩形 14">
            <a:hlinkClick r:id="" action="ppaction://noaction"/>
            <a:extLst>
              <a:ext uri="{FF2B5EF4-FFF2-40B4-BE49-F238E27FC236}">
                <a16:creationId xmlns:a16="http://schemas.microsoft.com/office/drawing/2014/main" id="{125DA376-0094-4E5C-AC9B-EBBA2D08C0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6" name="矩形 15">
            <a:hlinkClick r:id="" action="ppaction://noaction"/>
            <a:extLst>
              <a:ext uri="{FF2B5EF4-FFF2-40B4-BE49-F238E27FC236}">
                <a16:creationId xmlns:a16="http://schemas.microsoft.com/office/drawing/2014/main" id="{AC189CD4-CC66-4481-9A93-2C475791370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7" name="矩形 16">
            <a:hlinkClick r:id="" action="ppaction://noaction"/>
            <a:extLst>
              <a:ext uri="{FF2B5EF4-FFF2-40B4-BE49-F238E27FC236}">
                <a16:creationId xmlns:a16="http://schemas.microsoft.com/office/drawing/2014/main" id="{E6077836-238F-47F1-8A04-E8A0CCBC4B8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8" name="矩形 17">
            <a:hlinkClick r:id="" action="ppaction://noaction"/>
            <a:extLst>
              <a:ext uri="{FF2B5EF4-FFF2-40B4-BE49-F238E27FC236}">
                <a16:creationId xmlns:a16="http://schemas.microsoft.com/office/drawing/2014/main" id="{D23BF442-0623-4F77-B952-28A68C186F0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9" name="矩形 18">
            <a:hlinkClick r:id="" action="ppaction://noaction"/>
            <a:extLst>
              <a:ext uri="{FF2B5EF4-FFF2-40B4-BE49-F238E27FC236}">
                <a16:creationId xmlns:a16="http://schemas.microsoft.com/office/drawing/2014/main" id="{8CC5A75C-3DD6-4F32-9571-D5AD531E82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0" name="矩形 19">
            <a:hlinkClick r:id="" action="ppaction://noaction"/>
            <a:extLst>
              <a:ext uri="{FF2B5EF4-FFF2-40B4-BE49-F238E27FC236}">
                <a16:creationId xmlns:a16="http://schemas.microsoft.com/office/drawing/2014/main" id="{F80EC30D-FB99-4814-8934-33D84439EDC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4062632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827584" y="177281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x=1,y=4,z=14;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x&lt;=1&amp;&amp;y==3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x&lt;=1||y==3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!(x&gt;1)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!(x&lt;=1||y==3)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!x&gt;1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x&gt;=1&amp;&amp;y==3||z&lt;14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58406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38306" y="1484784"/>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假设有代码</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x=1,y=5,a;</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a=(y==(x=3)+1);</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则现在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4" name="圆角矩形 3"/>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6"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86584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1700808"/>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x=1,y=4,a;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则执行语句</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a=(--y==3&amp;&amp;!(x++&lt;=1));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56526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69</a:t>
            </a:fld>
            <a:endParaRPr lang="en-US" altLang="ko-KR"/>
          </a:p>
        </p:txBody>
      </p:sp>
      <p:sp>
        <p:nvSpPr>
          <p:cNvPr id="4" name="文本框 3"/>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均为整型变量，则执行语句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x=y=3;t=++x||++y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8" name="文本框 17"/>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p:cNvSpPr txBox="1"/>
          <p:nvPr>
            <p:custDataLst>
              <p:tags r:id="rId7"/>
            </p:custDataLst>
          </p:nvPr>
        </p:nvSpPr>
        <p:spPr>
          <a:xfrm>
            <a:off x="9779000" y="1270000"/>
            <a:ext cx="3332480" cy="707886"/>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逻辑运算符短路，</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结果已经为真，不再计算</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8"/>
            </p:custDataLst>
          </p:nvPr>
        </p:nvGrpSpPr>
        <p:grpSpPr>
          <a:xfrm>
            <a:off x="9537700" y="0"/>
            <a:ext cx="3815080" cy="647700"/>
            <a:chOff x="9537700" y="0"/>
            <a:chExt cx="3815080" cy="647700"/>
          </a:xfrm>
        </p:grpSpPr>
        <p:sp>
          <p:nvSpPr>
            <p:cNvPr id="14"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2" name="RemarkBack">
            <a:extLst>
              <a:ext uri="{FF2B5EF4-FFF2-40B4-BE49-F238E27FC236}">
                <a16:creationId xmlns:a16="http://schemas.microsoft.com/office/drawing/2014/main" id="{1252764F-FC98-473D-A48A-4EB41C5C4DAC}"/>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06B87FBC-1121-4937-ABD0-A326356FC96B}"/>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CF32959B-08C6-4963-B70B-1469B2786F63}"/>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p:cNvGrpSpPr/>
          <p:nvPr>
            <p:custDataLst>
              <p:tags r:id="rId12"/>
            </p:custDataLst>
          </p:nvPr>
        </p:nvGrpSpPr>
        <p:grpSpPr>
          <a:xfrm>
            <a:off x="0" y="0"/>
            <a:ext cx="9144000" cy="635000"/>
            <a:chOff x="0" y="0"/>
            <a:chExt cx="9144000" cy="635000"/>
          </a:xfrm>
        </p:grpSpPr>
        <p:sp>
          <p:nvSpPr>
            <p:cNvPr id="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6723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D44060-B019-4A80-9C3E-7F6751969E09}"/>
              </a:ext>
            </a:extLst>
          </p:cNvPr>
          <p:cNvSpPr>
            <a:spLocks noGrp="1"/>
          </p:cNvSpPr>
          <p:nvPr>
            <p:ph idx="1"/>
          </p:nvPr>
        </p:nvSpPr>
        <p:spPr/>
        <p:txBody>
          <a:bodyPr/>
          <a:lstStyle/>
          <a:p>
            <a:r>
              <a:rPr lang="zh-CN" altLang="en-US" dirty="0"/>
              <a:t>一个表达式是一系列运算符和算子的组合，用来计算一个值。</a:t>
            </a:r>
            <a:endParaRPr lang="en-US" altLang="zh-CN" dirty="0"/>
          </a:p>
          <a:p>
            <a:endParaRPr lang="zh-CN" altLang="en-US" dirty="0"/>
          </a:p>
        </p:txBody>
      </p:sp>
      <p:sp>
        <p:nvSpPr>
          <p:cNvPr id="3" name="标题 2">
            <a:extLst>
              <a:ext uri="{FF2B5EF4-FFF2-40B4-BE49-F238E27FC236}">
                <a16:creationId xmlns:a16="http://schemas.microsoft.com/office/drawing/2014/main" id="{5441584F-5CF8-41B6-9212-21A17C3595E9}"/>
              </a:ext>
            </a:extLst>
          </p:cNvPr>
          <p:cNvSpPr>
            <a:spLocks noGrp="1"/>
          </p:cNvSpPr>
          <p:nvPr>
            <p:ph type="title"/>
          </p:nvPr>
        </p:nvSpPr>
        <p:spPr/>
        <p:txBody>
          <a:bodyPr/>
          <a:lstStyle/>
          <a:p>
            <a:r>
              <a:rPr lang="zh-CN" altLang="en-US" dirty="0"/>
              <a:t>表达式</a:t>
            </a:r>
          </a:p>
        </p:txBody>
      </p:sp>
      <p:pic>
        <p:nvPicPr>
          <p:cNvPr id="5" name="图片 4">
            <a:extLst>
              <a:ext uri="{FF2B5EF4-FFF2-40B4-BE49-F238E27FC236}">
                <a16:creationId xmlns:a16="http://schemas.microsoft.com/office/drawing/2014/main" id="{4B26CB9A-C09B-4611-8157-51C70DF60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284984"/>
            <a:ext cx="6264696" cy="2315745"/>
          </a:xfrm>
          <a:prstGeom prst="rect">
            <a:avLst/>
          </a:prstGeom>
        </p:spPr>
      </p:pic>
    </p:spTree>
    <p:extLst>
      <p:ext uri="{BB962C8B-B14F-4D97-AF65-F5344CB8AC3E}">
        <p14:creationId xmlns:p14="http://schemas.microsoft.com/office/powerpoint/2010/main" val="42783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70</a:t>
            </a:fld>
            <a:endParaRPr lang="en-US" altLang="ko-KR"/>
          </a:p>
        </p:txBody>
      </p:sp>
      <p:sp>
        <p:nvSpPr>
          <p:cNvPr id="4" name="文本框 3"/>
          <p:cNvSpPr txBox="1"/>
          <p:nvPr>
            <p:custDataLst>
              <p:tags r:id="rId3"/>
            </p:custDataLst>
          </p:nvPr>
        </p:nvSpPr>
        <p:spPr>
          <a:xfrm>
            <a:off x="955645" y="984549"/>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的值不为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时，以下能将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的值赋给变量</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p>
        </p:txBody>
      </p:sp>
      <p:sp>
        <p:nvSpPr>
          <p:cNvPr id="5" name="文本框 4"/>
          <p:cNvSpPr txBox="1"/>
          <p:nvPr>
            <p:custDataLst>
              <p:tags r:id="rId4"/>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c=b=a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(a=c)||(b=c)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(a=c)&amp;&amp;(b=c)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7"/>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a=c=b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11"/>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p:cNvSpPr txBox="1"/>
          <p:nvPr/>
        </p:nvSpPr>
        <p:spPr>
          <a:xfrm>
            <a:off x="3347864" y="966769"/>
            <a:ext cx="1872208" cy="461665"/>
          </a:xfrm>
          <a:prstGeom prst="rect">
            <a:avLst/>
          </a:prstGeom>
          <a:noFill/>
        </p:spPr>
        <p:txBody>
          <a:bodyPr wrap="square" rtlCol="0">
            <a:spAutoFit/>
          </a:bodyPr>
          <a:lstStyle/>
          <a:p>
            <a:r>
              <a:rPr lang="zh-CN" altLang="en-US" sz="2400" dirty="0"/>
              <a:t>不定项选择</a:t>
            </a:r>
          </a:p>
        </p:txBody>
      </p:sp>
      <p:sp>
        <p:nvSpPr>
          <p:cNvPr id="26" name="文本框 25"/>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 name="文本框 26"/>
          <p:cNvSpPr txBox="1"/>
          <p:nvPr>
            <p:custDataLst>
              <p:tags r:id="rId14"/>
            </p:custDataLst>
          </p:nvPr>
        </p:nvSpPr>
        <p:spPr>
          <a:xfrm>
            <a:off x="9779000" y="1270000"/>
            <a:ext cx="3332480" cy="400110"/>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逻辑运算符短路</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p:cNvGrpSpPr/>
          <p:nvPr>
            <p:custDataLst>
              <p:tags r:id="rId15"/>
            </p:custDataLst>
          </p:nvPr>
        </p:nvGrpSpPr>
        <p:grpSpPr>
          <a:xfrm>
            <a:off x="9537700" y="0"/>
            <a:ext cx="3815080" cy="647700"/>
            <a:chOff x="9537700" y="0"/>
            <a:chExt cx="3815080" cy="647700"/>
          </a:xfrm>
        </p:grpSpPr>
        <p:sp>
          <p:nvSpPr>
            <p:cNvPr id="22" name="RemarkBack"/>
            <p:cNvSpPr/>
            <p:nvPr>
              <p:custDataLst>
                <p:tags r:id="rId2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Block"/>
            <p:cNvSpPr/>
            <p:nvPr>
              <p:custDataLst>
                <p:tags r:id="rId2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9" name="RemarkBack">
            <a:extLst>
              <a:ext uri="{FF2B5EF4-FFF2-40B4-BE49-F238E27FC236}">
                <a16:creationId xmlns:a16="http://schemas.microsoft.com/office/drawing/2014/main" id="{9CBAEA07-BF21-48E5-8727-E13111876F73}"/>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Block">
            <a:extLst>
              <a:ext uri="{FF2B5EF4-FFF2-40B4-BE49-F238E27FC236}">
                <a16:creationId xmlns:a16="http://schemas.microsoft.com/office/drawing/2014/main" id="{C3BE322F-5E9F-4B8B-9CD2-2DA8B6141F62}"/>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markTitleText">
            <a:extLst>
              <a:ext uri="{FF2B5EF4-FFF2-40B4-BE49-F238E27FC236}">
                <a16:creationId xmlns:a16="http://schemas.microsoft.com/office/drawing/2014/main" id="{53A0E8BD-790C-4273-8C4D-430B3C749E2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8" name="组合 17"/>
          <p:cNvGrpSpPr/>
          <p:nvPr>
            <p:custDataLst>
              <p:tags r:id="rId19"/>
            </p:custDataLst>
          </p:nvPr>
        </p:nvGrpSpPr>
        <p:grpSpPr>
          <a:xfrm>
            <a:off x="0" y="0"/>
            <a:ext cx="9144000" cy="635000"/>
            <a:chOff x="0" y="0"/>
            <a:chExt cx="9144000" cy="635000"/>
          </a:xfrm>
        </p:grpSpPr>
        <p:sp>
          <p:nvSpPr>
            <p:cNvPr id="14" name="TitleBackground"/>
            <p:cNvSpPr/>
            <p:nvPr>
              <p:custDataLst>
                <p:tags r:id="rId21"/>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2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134742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179512" y="1844814"/>
            <a:ext cx="8734896" cy="796919"/>
            <a:chOff x="-2843382" y="3212518"/>
            <a:chExt cx="8734913" cy="796925"/>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444922" y="3215690"/>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6" cy="788993"/>
              <a:chOff x="854055" y="2575918"/>
              <a:chExt cx="792166" cy="788993"/>
            </a:xfrm>
          </p:grpSpPr>
          <p:sp>
            <p:nvSpPr>
              <p:cNvPr id="71" name="椭圆 70"/>
              <p:cNvSpPr>
                <a:spLocks noChangeAspect="1"/>
              </p:cNvSpPr>
              <p:nvPr/>
            </p:nvSpPr>
            <p:spPr bwMode="auto">
              <a:xfrm>
                <a:off x="857230" y="2575919"/>
                <a:ext cx="788991"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2843382" y="3212518"/>
              <a:ext cx="788990" cy="788999"/>
              <a:chOff x="-3632369" y="712188"/>
              <a:chExt cx="788990" cy="788999"/>
            </a:xfrm>
          </p:grpSpPr>
          <p:sp>
            <p:nvSpPr>
              <p:cNvPr id="69" name="椭圆 68"/>
              <p:cNvSpPr>
                <a:spLocks noChangeAspect="1"/>
              </p:cNvSpPr>
              <p:nvPr/>
            </p:nvSpPr>
            <p:spPr bwMode="auto">
              <a:xfrm>
                <a:off x="-3632369" y="712196"/>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3632369" y="712188"/>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57" name="五边形 56"/>
          <p:cNvSpPr/>
          <p:nvPr/>
        </p:nvSpPr>
        <p:spPr bwMode="auto">
          <a:xfrm flipH="1">
            <a:off x="5058877" y="2770915"/>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2709963"/>
            <a:ext cx="885840" cy="885840"/>
          </a:xfrm>
          <a:prstGeom prst="rect">
            <a:avLst/>
          </a:prstGeom>
        </p:spPr>
      </p:pic>
      <p:sp>
        <p:nvSpPr>
          <p:cNvPr id="51"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47" name="Rectangle 2">
            <a:extLst>
              <a:ext uri="{FF2B5EF4-FFF2-40B4-BE49-F238E27FC236}">
                <a16:creationId xmlns:a16="http://schemas.microsoft.com/office/drawing/2014/main" id="{FA40F39D-7EC4-40F0-A26F-E2166045ECC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a16="http://schemas.microsoft.com/office/drawing/2014/main" id="{1F702936-6BC3-4254-9B49-8CE5B3CD3461}"/>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a16="http://schemas.microsoft.com/office/drawing/2014/main" id="{72A1EA54-AD22-41FB-B2B7-02FDAEE3B8C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a16="http://schemas.microsoft.com/office/drawing/2014/main" id="{C71F9416-5F2A-47D3-8DE1-CE25C433324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a16="http://schemas.microsoft.com/office/drawing/2014/main" id="{99BFC8B7-1123-45E3-B783-A8F17CE7D85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4" name="矩形 73">
            <a:hlinkClick r:id="rId5" action="ppaction://hlinksldjump"/>
            <a:extLst>
              <a:ext uri="{FF2B5EF4-FFF2-40B4-BE49-F238E27FC236}">
                <a16:creationId xmlns:a16="http://schemas.microsoft.com/office/drawing/2014/main" id="{F054EEBE-166B-4294-8901-B2E7F467D0E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75" name="矩形 74">
            <a:hlinkClick r:id="" action="ppaction://noaction"/>
            <a:extLst>
              <a:ext uri="{FF2B5EF4-FFF2-40B4-BE49-F238E27FC236}">
                <a16:creationId xmlns:a16="http://schemas.microsoft.com/office/drawing/2014/main" id="{8D75E0C2-55F0-47B6-9160-E337FF1C43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76" name="矩形 75">
            <a:hlinkClick r:id="" action="ppaction://noaction"/>
            <a:extLst>
              <a:ext uri="{FF2B5EF4-FFF2-40B4-BE49-F238E27FC236}">
                <a16:creationId xmlns:a16="http://schemas.microsoft.com/office/drawing/2014/main" id="{D04F150B-490D-48CA-9A0C-F47DB0BE51F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77" name="矩形 76">
            <a:hlinkClick r:id="" action="ppaction://noaction"/>
            <a:extLst>
              <a:ext uri="{FF2B5EF4-FFF2-40B4-BE49-F238E27FC236}">
                <a16:creationId xmlns:a16="http://schemas.microsoft.com/office/drawing/2014/main" id="{9B3F3C00-883E-4435-BF4D-F44B1A2C90B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78" name="矩形 77">
            <a:hlinkClick r:id="" action="ppaction://noaction"/>
            <a:extLst>
              <a:ext uri="{FF2B5EF4-FFF2-40B4-BE49-F238E27FC236}">
                <a16:creationId xmlns:a16="http://schemas.microsoft.com/office/drawing/2014/main" id="{DE6C9731-AFE7-4526-8B4D-54EDC19BA5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79" name="矩形 78">
            <a:hlinkClick r:id="" action="ppaction://noaction"/>
            <a:extLst>
              <a:ext uri="{FF2B5EF4-FFF2-40B4-BE49-F238E27FC236}">
                <a16:creationId xmlns:a16="http://schemas.microsoft.com/office/drawing/2014/main" id="{F05B3025-094C-49C5-B3EC-D4FF616283D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80" name="矩形 79">
            <a:hlinkClick r:id="" action="ppaction://noaction"/>
            <a:extLst>
              <a:ext uri="{FF2B5EF4-FFF2-40B4-BE49-F238E27FC236}">
                <a16:creationId xmlns:a16="http://schemas.microsoft.com/office/drawing/2014/main" id="{E66D4D87-A377-482C-BAE6-9ADBA38D92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81" name="矩形 80">
            <a:hlinkClick r:id="" action="ppaction://noaction"/>
            <a:extLst>
              <a:ext uri="{FF2B5EF4-FFF2-40B4-BE49-F238E27FC236}">
                <a16:creationId xmlns:a16="http://schemas.microsoft.com/office/drawing/2014/main" id="{49C28D23-CADC-4A17-831B-F8279B0A89C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122645590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位运算的基本概念</a:t>
            </a:r>
          </a:p>
        </p:txBody>
      </p:sp>
      <p:sp>
        <p:nvSpPr>
          <p:cNvPr id="3" name="内容占位符 2"/>
          <p:cNvSpPr>
            <a:spLocks noGrp="1"/>
          </p:cNvSpPr>
          <p:nvPr>
            <p:ph idx="1"/>
          </p:nvPr>
        </p:nvSpPr>
        <p:spPr/>
        <p:txBody>
          <a:bodyPr/>
          <a:lstStyle/>
          <a:p>
            <a:r>
              <a:rPr lang="zh-CN" altLang="en-US" dirty="0">
                <a:latin typeface="+mn-ea"/>
                <a:ea typeface="+mn-ea"/>
              </a:rPr>
              <a:t>位运算是一种对运算分量按二进制位进行操作的运算，而且是</a:t>
            </a:r>
            <a:r>
              <a:rPr lang="zh-CN" altLang="en-US" dirty="0">
                <a:solidFill>
                  <a:srgbClr val="C00000"/>
                </a:solidFill>
                <a:latin typeface="+mn-ea"/>
                <a:ea typeface="+mn-ea"/>
              </a:rPr>
              <a:t>作用于运算分量的每一个二进制位上</a:t>
            </a:r>
            <a:r>
              <a:rPr lang="zh-CN" altLang="en-US" dirty="0">
                <a:latin typeface="+mn-ea"/>
                <a:ea typeface="+mn-ea"/>
              </a:rPr>
              <a:t>(并不是只对其中的某一个位进行运算)。位运算的</a:t>
            </a:r>
            <a:r>
              <a:rPr lang="zh-CN" altLang="en-US" dirty="0">
                <a:solidFill>
                  <a:srgbClr val="C00000"/>
                </a:solidFill>
                <a:latin typeface="+mn-ea"/>
                <a:ea typeface="+mn-ea"/>
              </a:rPr>
              <a:t>运算对象只能是整型数据</a:t>
            </a:r>
            <a:r>
              <a:rPr lang="zh-CN" altLang="en-US" dirty="0">
                <a:latin typeface="+mn-ea"/>
                <a:ea typeface="+mn-ea"/>
              </a:rPr>
              <a:t>(包括字符型), 且运算结果仍为整型数据</a:t>
            </a:r>
            <a:endParaRPr lang="en-US" altLang="zh-CN" dirty="0">
              <a:latin typeface="+mn-ea"/>
              <a:ea typeface="+mn-ea"/>
            </a:endParaRPr>
          </a:p>
        </p:txBody>
      </p:sp>
      <p:sp>
        <p:nvSpPr>
          <p:cNvPr id="4" name="Rectangle 2">
            <a:extLst>
              <a:ext uri="{FF2B5EF4-FFF2-40B4-BE49-F238E27FC236}">
                <a16:creationId xmlns:a16="http://schemas.microsoft.com/office/drawing/2014/main" id="{EA7E670F-C904-4AE8-A4BB-021EDE2896E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47C65E5-9899-4280-8D91-619D6B53501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FC79957B-C337-4AB7-9BCB-A9BD8E2F28F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9665B11B-30A0-4111-8371-E0A52182E47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15F0CEBB-E48A-4710-9CC4-92CAD77EE433}"/>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44B5D56-75A0-4C78-9A0E-CA8D68F10A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244C65D7-FFAD-46DB-B673-D6A2E5D009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D2605942-17FE-4C9B-A328-96604E1812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804B871C-3F1A-4DE6-BD44-5013BFACC5C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854CB41A-873F-4659-849E-3EC1B1767C6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ED8150AB-BFD0-4DDB-AB12-025B6884F86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E1D99083-2FBA-47C3-AF83-ED278B6AC7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5B0396C8-A785-4701-9DA0-6E55EB1BAF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1940248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位运算符（</a:t>
            </a:r>
            <a:r>
              <a:rPr lang="en-US" altLang="zh-CN" dirty="0"/>
              <a:t>Bitwise operators</a:t>
            </a:r>
            <a:r>
              <a:rPr lang="zh-CN" altLang="en-US" dirty="0"/>
              <a:t>）</a:t>
            </a:r>
          </a:p>
        </p:txBody>
      </p:sp>
      <p:sp>
        <p:nvSpPr>
          <p:cNvPr id="3" name="内容占位符 2"/>
          <p:cNvSpPr>
            <a:spLocks noGrp="1"/>
          </p:cNvSpPr>
          <p:nvPr>
            <p:ph idx="1"/>
          </p:nvPr>
        </p:nvSpPr>
        <p:spPr/>
        <p:txBody>
          <a:bodyPr/>
          <a:lstStyle/>
          <a:p>
            <a:r>
              <a:rPr lang="zh-CN" altLang="en-US" dirty="0"/>
              <a:t>单目按位取反</a:t>
            </a:r>
            <a:endParaRPr lang="en-US" altLang="zh-CN" dirty="0"/>
          </a:p>
          <a:p>
            <a:pPr lvl="1"/>
            <a:r>
              <a:rPr lang="en-US" altLang="zh-CN" dirty="0">
                <a:latin typeface="华文中宋" pitchFamily="2" charset="-122"/>
                <a:ea typeface="华文中宋" pitchFamily="2" charset="-122"/>
              </a:rPr>
              <a:t>~</a:t>
            </a:r>
          </a:p>
          <a:p>
            <a:r>
              <a:rPr lang="zh-CN" altLang="en-US" dirty="0"/>
              <a:t>双目运算符</a:t>
            </a:r>
            <a:endParaRPr lang="en-US" altLang="zh-CN" dirty="0"/>
          </a:p>
          <a:p>
            <a:pPr lvl="1"/>
            <a:r>
              <a:rPr lang="zh-CN" altLang="en-US" dirty="0"/>
              <a:t>按位与</a:t>
            </a:r>
            <a:r>
              <a:rPr lang="en-US" altLang="zh-CN" dirty="0"/>
              <a:t>&amp;</a:t>
            </a:r>
          </a:p>
          <a:p>
            <a:pPr lvl="1"/>
            <a:r>
              <a:rPr lang="zh-CN" altLang="en-US" dirty="0"/>
              <a:t>按位或</a:t>
            </a:r>
            <a:r>
              <a:rPr lang="en-US" altLang="zh-CN" dirty="0"/>
              <a:t>|</a:t>
            </a:r>
          </a:p>
          <a:p>
            <a:pPr lvl="1"/>
            <a:r>
              <a:rPr lang="zh-CN" altLang="en-US" dirty="0"/>
              <a:t>按位异或</a:t>
            </a:r>
            <a:r>
              <a:rPr lang="en-US" altLang="zh-CN" dirty="0"/>
              <a:t>^</a:t>
            </a:r>
          </a:p>
          <a:p>
            <a:pPr lvl="1"/>
            <a:r>
              <a:rPr lang="zh-CN" altLang="en-US" dirty="0"/>
              <a:t>按位左移</a:t>
            </a:r>
            <a:r>
              <a:rPr lang="en-US" altLang="zh-CN" dirty="0"/>
              <a:t>&lt;&lt;</a:t>
            </a:r>
          </a:p>
          <a:p>
            <a:pPr lvl="1"/>
            <a:r>
              <a:rPr lang="zh-CN" altLang="en-US" dirty="0"/>
              <a:t>按位右移</a:t>
            </a:r>
            <a:r>
              <a:rPr lang="en-US" altLang="zh-CN" dirty="0"/>
              <a:t>&gt;&gt;</a:t>
            </a:r>
            <a:endParaRPr lang="zh-CN" altLang="en-US" dirty="0"/>
          </a:p>
        </p:txBody>
      </p:sp>
      <p:sp>
        <p:nvSpPr>
          <p:cNvPr id="4" name="Rectangle 2">
            <a:extLst>
              <a:ext uri="{FF2B5EF4-FFF2-40B4-BE49-F238E27FC236}">
                <a16:creationId xmlns:a16="http://schemas.microsoft.com/office/drawing/2014/main" id="{B3C97559-B905-49A5-AB33-65B0736B0E1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FD16FCAC-4483-458F-931D-64C7BC7528EC}"/>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800A8433-9663-4984-809D-712BAD14A11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DC51C91C-CEAB-498E-AC39-4B5FC0BEDE2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4710A499-0B32-44B9-990E-08BF2A0B431F}"/>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B4D0CCE4-7602-484B-98E3-17E4347D567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CBAAF57E-A663-4AA9-8236-14A4D344EC8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3BA39310-703F-4337-ADC0-8B94E2DAC57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7F62C902-B8C1-45CB-99FD-847E1F5C90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9F9B4C82-5B4D-4691-92D8-BCB764B6C6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44C21FBA-609A-41BB-A9BB-4C2E0FFA750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A0DA2789-099D-4A3C-991F-6F1BBD8FD0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A3843FD5-49EB-4A95-976D-1B2C1EC678D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6307464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将运算分量用相应位数的二进制表示</a:t>
            </a:r>
            <a:endParaRPr lang="en-US" altLang="zh-CN" dirty="0"/>
          </a:p>
          <a:p>
            <a:pPr lvl="1"/>
            <a:r>
              <a:rPr lang="zh-CN" altLang="en-US" dirty="0"/>
              <a:t>将运算分量的二进制形式按位进行相应的运算</a:t>
            </a:r>
            <a:endParaRPr lang="en-US" altLang="zh-CN" dirty="0"/>
          </a:p>
          <a:p>
            <a:pPr lvl="1"/>
            <a:r>
              <a:rPr lang="zh-CN" altLang="en-US" dirty="0"/>
              <a:t>运算结果需根据实际情况补</a:t>
            </a:r>
            <a:r>
              <a:rPr lang="en-US" altLang="zh-CN" dirty="0">
                <a:solidFill>
                  <a:srgbClr val="C00000"/>
                </a:solidFill>
              </a:rPr>
              <a:t>0</a:t>
            </a:r>
          </a:p>
          <a:p>
            <a:r>
              <a:rPr lang="zh-CN" altLang="en-US" dirty="0"/>
              <a:t>位运算表达式的值</a:t>
            </a:r>
            <a:endParaRPr lang="en-US" altLang="zh-CN" dirty="0"/>
          </a:p>
          <a:p>
            <a:pPr lvl="1"/>
            <a:r>
              <a:rPr lang="zh-CN" altLang="en-US" dirty="0"/>
              <a:t>根据运算符的含义进行位运算得到的结果</a:t>
            </a:r>
            <a:endParaRPr lang="en-US" altLang="zh-CN" dirty="0"/>
          </a:p>
          <a:p>
            <a:pPr lvl="2"/>
            <a:r>
              <a:rPr lang="zh-CN" altLang="en-US" dirty="0"/>
              <a:t>二进制形式</a:t>
            </a:r>
            <a:endParaRPr lang="en-US" altLang="zh-CN" dirty="0"/>
          </a:p>
          <a:p>
            <a:pPr lvl="1"/>
            <a:r>
              <a:rPr lang="zh-CN" altLang="en-US" dirty="0"/>
              <a:t>运算结果仍然以十进制的形式输出</a:t>
            </a:r>
          </a:p>
        </p:txBody>
      </p:sp>
      <p:sp>
        <p:nvSpPr>
          <p:cNvPr id="4" name="Rectangle 2">
            <a:extLst>
              <a:ext uri="{FF2B5EF4-FFF2-40B4-BE49-F238E27FC236}">
                <a16:creationId xmlns:a16="http://schemas.microsoft.com/office/drawing/2014/main" id="{34CF17B0-E26D-4E82-AC50-A6A7E570CA0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F6BEA527-4A71-472F-A889-386A364BEE86}"/>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E8A6DABA-C502-4C15-9830-F8BAC25CF12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BB9C5914-E021-4350-8569-3CA3B81A9EB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990D837E-6884-4C00-98E3-075D288C169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4FDEBA95-02F9-4E34-8C34-985B3CE443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CE258A08-20C6-4FB7-8CB8-A87A4D118A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3F703ACE-2836-41D0-9E69-49CE3E0629A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17FB8749-AEE5-47AE-8CBA-3452F4A15B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5689EBB0-36AF-414C-95CA-D2C1B8E36EA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6CFD2E6A-37B7-4939-B03F-FA31CDFE50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ED9F8E51-7598-4A27-BB1B-017A702487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355E84CA-611C-4A6D-A09A-2A57188BD24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030595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b="1" dirty="0">
                <a:solidFill>
                  <a:srgbClr val="0000FF"/>
                </a:solidFill>
                <a:latin typeface="Courier New" pitchFamily="49" charset="0"/>
                <a:cs typeface="Courier New" pitchFamily="49" charset="0"/>
              </a:rPr>
              <a:t>unsigned char </a:t>
            </a:r>
            <a:r>
              <a:rPr lang="en-US" altLang="zh-CN" b="1" dirty="0">
                <a:latin typeface="Courier New" pitchFamily="49" charset="0"/>
                <a:cs typeface="Courier New" pitchFamily="49" charset="0"/>
              </a:rPr>
              <a:t>d1=38, d2=44;</a:t>
            </a:r>
          </a:p>
          <a:p>
            <a:pPr lvl="1"/>
            <a:r>
              <a:rPr lang="zh-CN" altLang="en-US" dirty="0">
                <a:latin typeface="+mn-ea"/>
                <a:ea typeface="+mn-ea"/>
              </a:rPr>
              <a:t>设有无符号字符型变量</a:t>
            </a:r>
            <a:r>
              <a:rPr lang="en-US" altLang="zh-CN" dirty="0">
                <a:latin typeface="+mn-ea"/>
                <a:ea typeface="+mn-ea"/>
              </a:rPr>
              <a:t>d1, </a:t>
            </a:r>
            <a:r>
              <a:rPr lang="zh-CN" altLang="en-US" dirty="0">
                <a:latin typeface="+mn-ea"/>
                <a:ea typeface="+mn-ea"/>
              </a:rPr>
              <a:t>它具有初值38, 即二进制的00100110; 及无符号字符型变量</a:t>
            </a:r>
            <a:r>
              <a:rPr lang="en-US" altLang="zh-CN" dirty="0">
                <a:latin typeface="+mn-ea"/>
                <a:ea typeface="+mn-ea"/>
              </a:rPr>
              <a:t>d2, </a:t>
            </a:r>
            <a:r>
              <a:rPr lang="zh-CN" altLang="en-US" dirty="0">
                <a:latin typeface="+mn-ea"/>
                <a:ea typeface="+mn-ea"/>
              </a:rPr>
              <a:t>它具有初值44, 即二进制的00101100。</a:t>
            </a:r>
            <a:endParaRPr lang="en-US" altLang="zh-CN" dirty="0">
              <a:latin typeface="+mn-ea"/>
              <a:ea typeface="+mn-ea"/>
            </a:endParaRPr>
          </a:p>
          <a:p>
            <a:pPr lvl="1"/>
            <a:r>
              <a:rPr lang="en-US" altLang="zh-CN" dirty="0">
                <a:solidFill>
                  <a:srgbClr val="C00000"/>
                </a:solidFill>
                <a:latin typeface="+mn-ea"/>
                <a:ea typeface="+mn-ea"/>
              </a:rPr>
              <a:t>d1&amp;d2</a:t>
            </a:r>
            <a:r>
              <a:rPr lang="zh-CN" altLang="en-US" dirty="0">
                <a:latin typeface="+mn-ea"/>
                <a:ea typeface="+mn-ea"/>
              </a:rPr>
              <a:t>的结果将是36(由00100110与00101100进行按位与, 即</a:t>
            </a:r>
            <a:r>
              <a:rPr lang="zh-CN" altLang="en-US" dirty="0">
                <a:solidFill>
                  <a:srgbClr val="C00000"/>
                </a:solidFill>
                <a:latin typeface="+mn-ea"/>
                <a:ea typeface="+mn-ea"/>
              </a:rPr>
              <a:t>逐位进行</a:t>
            </a:r>
            <a:r>
              <a:rPr lang="zh-CN" altLang="en-US" dirty="0">
                <a:latin typeface="+mn-ea"/>
                <a:ea typeface="+mn-ea"/>
              </a:rPr>
              <a:t>与运算，得结果00100100，即10进制的36); </a:t>
            </a:r>
            <a:endParaRPr lang="en-US" altLang="zh-CN" dirty="0">
              <a:latin typeface="+mn-ea"/>
              <a:ea typeface="+mn-ea"/>
            </a:endParaRPr>
          </a:p>
          <a:p>
            <a:pPr lvl="1"/>
            <a:r>
              <a:rPr lang="en-US" altLang="zh-CN" dirty="0">
                <a:solidFill>
                  <a:srgbClr val="C00000"/>
                </a:solidFill>
                <a:latin typeface="+mn-ea"/>
                <a:ea typeface="+mn-ea"/>
              </a:rPr>
              <a:t>d1|d2</a:t>
            </a:r>
            <a:r>
              <a:rPr lang="zh-CN" altLang="en-US" dirty="0">
                <a:latin typeface="+mn-ea"/>
                <a:ea typeface="+mn-ea"/>
              </a:rPr>
              <a:t>的结果将是46(由00100110与00101100进行按位或，即</a:t>
            </a:r>
            <a:r>
              <a:rPr lang="zh-CN" altLang="en-US" dirty="0">
                <a:solidFill>
                  <a:srgbClr val="C00000"/>
                </a:solidFill>
                <a:latin typeface="+mn-ea"/>
                <a:ea typeface="+mn-ea"/>
              </a:rPr>
              <a:t>逐位进行或</a:t>
            </a:r>
            <a:r>
              <a:rPr lang="zh-CN" altLang="en-US" dirty="0">
                <a:latin typeface="+mn-ea"/>
                <a:ea typeface="+mn-ea"/>
              </a:rPr>
              <a:t>运算，得结果00101110);</a:t>
            </a:r>
            <a:endParaRPr lang="en-US" altLang="zh-CN" dirty="0">
              <a:latin typeface="+mn-ea"/>
              <a:ea typeface="+mn-ea"/>
            </a:endParaRPr>
          </a:p>
        </p:txBody>
      </p:sp>
      <p:sp>
        <p:nvSpPr>
          <p:cNvPr id="4" name="Rectangle 2">
            <a:extLst>
              <a:ext uri="{FF2B5EF4-FFF2-40B4-BE49-F238E27FC236}">
                <a16:creationId xmlns:a16="http://schemas.microsoft.com/office/drawing/2014/main" id="{AC232385-99A9-4B14-9709-75471B355F6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41B715A-5DA0-4B28-B119-8D126ED50C6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EC1FFAD5-8C32-4851-81B6-9AC94107506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DFE2F9B9-D6D3-482A-841F-A54F44E0757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B501FC17-1441-4536-8C2E-5F139BB0DAB0}"/>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24F0B5A9-FAA6-4891-AE00-6E3A977489B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F2D06127-787C-4C57-BDDE-50BFA8B930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2CA9C6FE-560F-4AA8-AE75-B835CDA135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EEC5738-6902-4289-AAE9-3CBD971039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484650B7-5D2F-4FFF-B802-6886AEAB59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70C885C5-8F08-40B2-97A7-F43FEC28B3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709BDB1C-4723-4B95-9381-99220C54344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C911BD42-B591-4A84-B93E-106FBCE7B6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6650427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内容占位符 2"/>
          <p:cNvSpPr>
            <a:spLocks noGrp="1"/>
          </p:cNvSpPr>
          <p:nvPr>
            <p:ph idx="1"/>
          </p:nvPr>
        </p:nvSpPr>
        <p:spPr>
          <a:xfrm>
            <a:off x="457200" y="1916832"/>
            <a:ext cx="8153400" cy="2440856"/>
          </a:xfrm>
        </p:spPr>
        <p:txBody>
          <a:bodyPr/>
          <a:lstStyle/>
          <a:p>
            <a:r>
              <a:rPr lang="en-US" altLang="zh-CN" b="1" dirty="0">
                <a:solidFill>
                  <a:srgbClr val="0000FF"/>
                </a:solidFill>
                <a:latin typeface="Courier New" pitchFamily="49" charset="0"/>
                <a:cs typeface="Courier New" pitchFamily="49" charset="0"/>
              </a:rPr>
              <a:t>unsigned char </a:t>
            </a:r>
            <a:r>
              <a:rPr lang="en-US" altLang="zh-CN" b="1" dirty="0">
                <a:latin typeface="Courier New" pitchFamily="49" charset="0"/>
                <a:cs typeface="Courier New" pitchFamily="49" charset="0"/>
              </a:rPr>
              <a:t>d1=38, d2=44;</a:t>
            </a:r>
          </a:p>
          <a:p>
            <a:pPr lvl="1"/>
            <a:r>
              <a:rPr lang="en-US" altLang="zh-CN" dirty="0">
                <a:solidFill>
                  <a:srgbClr val="C00000"/>
                </a:solidFill>
                <a:cs typeface="Courier New" pitchFamily="49" charset="0"/>
              </a:rPr>
              <a:t>d1^d2</a:t>
            </a:r>
            <a:r>
              <a:rPr lang="zh-CN" altLang="en-US" dirty="0">
                <a:cs typeface="Courier New" pitchFamily="49" charset="0"/>
              </a:rPr>
              <a:t>的结果将是10(由00100110与00101100进行按位异或，即</a:t>
            </a:r>
            <a:r>
              <a:rPr lang="zh-CN" altLang="en-US" dirty="0">
                <a:solidFill>
                  <a:srgbClr val="C00000"/>
                </a:solidFill>
                <a:cs typeface="Courier New" pitchFamily="49" charset="0"/>
              </a:rPr>
              <a:t>逐位进行异或</a:t>
            </a:r>
            <a:r>
              <a:rPr lang="zh-CN" altLang="en-US" dirty="0">
                <a:cs typeface="Courier New" pitchFamily="49" charset="0"/>
              </a:rPr>
              <a:t>运算，得结果00001010); </a:t>
            </a:r>
            <a:endParaRPr lang="en-US" altLang="zh-CN" dirty="0">
              <a:solidFill>
                <a:schemeClr val="hlink"/>
              </a:solidFill>
              <a:cs typeface="Courier New" pitchFamily="49" charset="0"/>
            </a:endParaRPr>
          </a:p>
          <a:p>
            <a:pPr lvl="1"/>
            <a:r>
              <a:rPr lang="en-US" altLang="zh-CN" dirty="0">
                <a:solidFill>
                  <a:srgbClr val="C00000"/>
                </a:solidFill>
                <a:cs typeface="Courier New" pitchFamily="49" charset="0"/>
              </a:rPr>
              <a:t>d1&lt;&lt;1</a:t>
            </a:r>
            <a:r>
              <a:rPr lang="zh-CN" altLang="en-US" dirty="0">
                <a:cs typeface="Courier New" pitchFamily="49" charset="0"/>
              </a:rPr>
              <a:t>的结果将是76(将00100110的</a:t>
            </a:r>
            <a:r>
              <a:rPr lang="zh-CN" altLang="en-US" dirty="0">
                <a:solidFill>
                  <a:srgbClr val="C00000"/>
                </a:solidFill>
                <a:cs typeface="Courier New" pitchFamily="49" charset="0"/>
              </a:rPr>
              <a:t>每一位</a:t>
            </a:r>
            <a:r>
              <a:rPr lang="zh-CN" altLang="en-US" dirty="0">
                <a:cs typeface="Courier New" pitchFamily="49" charset="0"/>
              </a:rPr>
              <a:t>都</a:t>
            </a:r>
            <a:r>
              <a:rPr lang="zh-CN" altLang="en-US" dirty="0">
                <a:solidFill>
                  <a:srgbClr val="C00000"/>
                </a:solidFill>
                <a:cs typeface="Courier New" pitchFamily="49" charset="0"/>
              </a:rPr>
              <a:t>向左移</a:t>
            </a:r>
            <a:r>
              <a:rPr lang="zh-CN" altLang="en-US" dirty="0">
                <a:cs typeface="Courier New" pitchFamily="49" charset="0"/>
              </a:rPr>
              <a:t>动一个位后得结果01001100)</a:t>
            </a:r>
            <a:endParaRPr lang="en-US" altLang="zh-CN" dirty="0">
              <a:cs typeface="Courier New" pitchFamily="49" charset="0"/>
            </a:endParaRPr>
          </a:p>
        </p:txBody>
      </p:sp>
      <p:pic>
        <p:nvPicPr>
          <p:cNvPr id="74755" name="Picture 3"/>
          <p:cNvPicPr>
            <a:picLocks noChangeAspect="1" noChangeArrowheads="1"/>
          </p:cNvPicPr>
          <p:nvPr/>
        </p:nvPicPr>
        <p:blipFill>
          <a:blip r:embed="rId3" cstate="print"/>
          <a:srcRect/>
          <a:stretch>
            <a:fillRect/>
          </a:stretch>
        </p:blipFill>
        <p:spPr bwMode="auto">
          <a:xfrm>
            <a:off x="3000375" y="4643438"/>
            <a:ext cx="2895600" cy="561975"/>
          </a:xfrm>
          <a:prstGeom prst="rect">
            <a:avLst/>
          </a:prstGeom>
          <a:noFill/>
          <a:ln w="9525">
            <a:noFill/>
            <a:miter lim="800000"/>
            <a:headEnd/>
            <a:tailEnd/>
          </a:ln>
        </p:spPr>
      </p:pic>
      <p:pic>
        <p:nvPicPr>
          <p:cNvPr id="74757" name="Picture 5"/>
          <p:cNvPicPr>
            <a:picLocks noChangeAspect="1" noChangeArrowheads="1"/>
          </p:cNvPicPr>
          <p:nvPr/>
        </p:nvPicPr>
        <p:blipFill>
          <a:blip r:embed="rId4" cstate="print"/>
          <a:srcRect/>
          <a:stretch>
            <a:fillRect/>
          </a:stretch>
        </p:blipFill>
        <p:spPr bwMode="auto">
          <a:xfrm>
            <a:off x="2714625" y="4643438"/>
            <a:ext cx="3162300" cy="561975"/>
          </a:xfrm>
          <a:prstGeom prst="rect">
            <a:avLst/>
          </a:prstGeom>
          <a:noFill/>
          <a:ln w="9525">
            <a:noFill/>
            <a:miter lim="800000"/>
            <a:headEnd/>
            <a:tailEnd/>
          </a:ln>
        </p:spPr>
      </p:pic>
      <p:pic>
        <p:nvPicPr>
          <p:cNvPr id="74758" name="Picture 6"/>
          <p:cNvPicPr>
            <a:picLocks noChangeAspect="1" noChangeArrowheads="1"/>
          </p:cNvPicPr>
          <p:nvPr/>
        </p:nvPicPr>
        <p:blipFill>
          <a:blip r:embed="rId5" cstate="print"/>
          <a:srcRect/>
          <a:stretch>
            <a:fillRect/>
          </a:stretch>
        </p:blipFill>
        <p:spPr bwMode="auto">
          <a:xfrm>
            <a:off x="3000375" y="4643438"/>
            <a:ext cx="2886075" cy="561975"/>
          </a:xfrm>
          <a:prstGeom prst="rect">
            <a:avLst/>
          </a:prstGeom>
          <a:noFill/>
          <a:ln w="9525">
            <a:noFill/>
            <a:miter lim="800000"/>
            <a:headEnd/>
            <a:tailEnd/>
          </a:ln>
        </p:spPr>
      </p:pic>
      <p:sp>
        <p:nvSpPr>
          <p:cNvPr id="7" name="Rectangle 2">
            <a:extLst>
              <a:ext uri="{FF2B5EF4-FFF2-40B4-BE49-F238E27FC236}">
                <a16:creationId xmlns:a16="http://schemas.microsoft.com/office/drawing/2014/main" id="{007F7C9D-0D77-4900-B52B-49DC1F28538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48E5E97B-4E51-437C-BE29-982CB066D60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7D84FFDE-E93B-411F-BD25-8264B9524C4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a16="http://schemas.microsoft.com/office/drawing/2014/main" id="{8426EB9F-EAC6-43E0-BF5A-D4C519C24E1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a:extLst>
              <a:ext uri="{FF2B5EF4-FFF2-40B4-BE49-F238E27FC236}">
                <a16:creationId xmlns:a16="http://schemas.microsoft.com/office/drawing/2014/main" id="{1B45C417-6094-495D-A175-BBF3B15B241B}"/>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 name="矩形 11">
            <a:hlinkClick r:id="rId6" action="ppaction://hlinksldjump"/>
            <a:extLst>
              <a:ext uri="{FF2B5EF4-FFF2-40B4-BE49-F238E27FC236}">
                <a16:creationId xmlns:a16="http://schemas.microsoft.com/office/drawing/2014/main" id="{C467EFE8-7647-4DDD-BB47-67C9511C09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3" name="矩形 12">
            <a:hlinkClick r:id="" action="ppaction://noaction"/>
            <a:extLst>
              <a:ext uri="{FF2B5EF4-FFF2-40B4-BE49-F238E27FC236}">
                <a16:creationId xmlns:a16="http://schemas.microsoft.com/office/drawing/2014/main" id="{32569232-A96C-4884-B284-EC8881518D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4" name="矩形 13">
            <a:hlinkClick r:id="" action="ppaction://noaction"/>
            <a:extLst>
              <a:ext uri="{FF2B5EF4-FFF2-40B4-BE49-F238E27FC236}">
                <a16:creationId xmlns:a16="http://schemas.microsoft.com/office/drawing/2014/main" id="{7E036317-89A7-4C30-B083-20A5C47E77D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5" name="矩形 14">
            <a:hlinkClick r:id="" action="ppaction://noaction"/>
            <a:extLst>
              <a:ext uri="{FF2B5EF4-FFF2-40B4-BE49-F238E27FC236}">
                <a16:creationId xmlns:a16="http://schemas.microsoft.com/office/drawing/2014/main" id="{DBA1C23D-3E89-4842-9C78-809E9A9631C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6" name="矩形 15">
            <a:hlinkClick r:id="" action="ppaction://noaction"/>
            <a:extLst>
              <a:ext uri="{FF2B5EF4-FFF2-40B4-BE49-F238E27FC236}">
                <a16:creationId xmlns:a16="http://schemas.microsoft.com/office/drawing/2014/main" id="{B7717B9E-D2D0-4250-8F40-84C90888CD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7" name="矩形 16">
            <a:hlinkClick r:id="" action="ppaction://noaction"/>
            <a:extLst>
              <a:ext uri="{FF2B5EF4-FFF2-40B4-BE49-F238E27FC236}">
                <a16:creationId xmlns:a16="http://schemas.microsoft.com/office/drawing/2014/main" id="{C00FC832-3944-4DF6-ADE0-F8DFBC2589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8" name="矩形 17">
            <a:hlinkClick r:id="" action="ppaction://noaction"/>
            <a:extLst>
              <a:ext uri="{FF2B5EF4-FFF2-40B4-BE49-F238E27FC236}">
                <a16:creationId xmlns:a16="http://schemas.microsoft.com/office/drawing/2014/main" id="{86AD2CA1-8848-4F1B-B7AC-352B16700E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9" name="矩形 18">
            <a:hlinkClick r:id="" action="ppaction://noaction"/>
            <a:extLst>
              <a:ext uri="{FF2B5EF4-FFF2-40B4-BE49-F238E27FC236}">
                <a16:creationId xmlns:a16="http://schemas.microsoft.com/office/drawing/2014/main" id="{C1B098EE-2059-4809-8995-771462604A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custDataLst>
      <p:tags r:id="rId1"/>
    </p:custDataLst>
    <p:extLst>
      <p:ext uri="{BB962C8B-B14F-4D97-AF65-F5344CB8AC3E}">
        <p14:creationId xmlns:p14="http://schemas.microsoft.com/office/powerpoint/2010/main" val="157468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subTnLst>
                                    <p:set>
                                      <p:cBhvr override="childStyle">
                                        <p:cTn dur="1" fill="hold" display="0" masterRel="nextClick" afterEffect="1"/>
                                        <p:tgtEl>
                                          <p:spTgt spid="7475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gtEl>
                                        <p:attrNameLst>
                                          <p:attrName>style.visibility</p:attrName>
                                        </p:attrNameLst>
                                      </p:cBhvr>
                                      <p:to>
                                        <p:strVal val="visible"/>
                                      </p:to>
                                    </p:set>
                                  </p:childTnLst>
                                  <p:subTnLst>
                                    <p:set>
                                      <p:cBhvr override="childStyle">
                                        <p:cTn dur="1" fill="hold" display="0" masterRel="nextClick" afterEffect="1"/>
                                        <p:tgtEl>
                                          <p:spTgt spid="7475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内容占位符 2"/>
          <p:cNvSpPr>
            <a:spLocks noGrp="1"/>
          </p:cNvSpPr>
          <p:nvPr>
            <p:ph idx="1"/>
          </p:nvPr>
        </p:nvSpPr>
        <p:spPr>
          <a:xfrm>
            <a:off x="457200" y="1652017"/>
            <a:ext cx="8153400" cy="1704975"/>
          </a:xfrm>
        </p:spPr>
        <p:txBody>
          <a:bodyPr/>
          <a:lstStyle/>
          <a:p>
            <a:r>
              <a:rPr lang="en-US" altLang="zh-CN" b="1" dirty="0">
                <a:solidFill>
                  <a:srgbClr val="0000FF"/>
                </a:solidFill>
                <a:latin typeface="Courier New" pitchFamily="49" charset="0"/>
                <a:cs typeface="Courier New" pitchFamily="49" charset="0"/>
              </a:rPr>
              <a:t>unsigned char </a:t>
            </a:r>
            <a:r>
              <a:rPr lang="en-US" altLang="zh-CN" b="1" dirty="0">
                <a:latin typeface="Courier New" pitchFamily="49" charset="0"/>
                <a:cs typeface="Courier New" pitchFamily="49" charset="0"/>
              </a:rPr>
              <a:t>d1=38, d2=44;</a:t>
            </a:r>
          </a:p>
          <a:p>
            <a:pPr lvl="1"/>
            <a:r>
              <a:rPr lang="en-US" altLang="zh-CN" dirty="0">
                <a:solidFill>
                  <a:srgbClr val="C00000"/>
                </a:solidFill>
                <a:cs typeface="Courier New" pitchFamily="49" charset="0"/>
              </a:rPr>
              <a:t>d1&gt;&gt;1</a:t>
            </a:r>
            <a:r>
              <a:rPr lang="zh-CN" altLang="en-US" dirty="0">
                <a:cs typeface="Courier New" pitchFamily="49" charset="0"/>
              </a:rPr>
              <a:t>的结果将是19(将00100110的</a:t>
            </a:r>
            <a:r>
              <a:rPr lang="zh-CN" altLang="en-US" dirty="0">
                <a:solidFill>
                  <a:srgbClr val="C00000"/>
                </a:solidFill>
                <a:cs typeface="Courier New" pitchFamily="49" charset="0"/>
              </a:rPr>
              <a:t>每一位</a:t>
            </a:r>
            <a:r>
              <a:rPr lang="zh-CN" altLang="en-US" dirty="0">
                <a:cs typeface="Courier New" pitchFamily="49" charset="0"/>
              </a:rPr>
              <a:t>都</a:t>
            </a:r>
            <a:r>
              <a:rPr lang="zh-CN" altLang="en-US" dirty="0">
                <a:solidFill>
                  <a:srgbClr val="C00000"/>
                </a:solidFill>
                <a:cs typeface="Courier New" pitchFamily="49" charset="0"/>
              </a:rPr>
              <a:t>向右移</a:t>
            </a:r>
            <a:r>
              <a:rPr lang="zh-CN" altLang="en-US" dirty="0">
                <a:cs typeface="Courier New" pitchFamily="49" charset="0"/>
              </a:rPr>
              <a:t>动一个位后得结果00010011)</a:t>
            </a:r>
          </a:p>
        </p:txBody>
      </p:sp>
      <p:sp>
        <p:nvSpPr>
          <p:cNvPr id="8" name="内容占位符 2"/>
          <p:cNvSpPr txBox="1">
            <a:spLocks/>
          </p:cNvSpPr>
          <p:nvPr/>
        </p:nvSpPr>
        <p:spPr bwMode="auto">
          <a:xfrm>
            <a:off x="457200" y="4214813"/>
            <a:ext cx="8153400" cy="1419225"/>
          </a:xfrm>
          <a:prstGeom prst="rect">
            <a:avLst/>
          </a:prstGeom>
          <a:noFill/>
          <a:ln w="9525">
            <a:noFill/>
            <a:miter lim="800000"/>
            <a:headEnd/>
            <a:tailEnd/>
          </a:ln>
          <a:effectLst/>
        </p:spPr>
        <p:txBody>
          <a:bodyPr/>
          <a:lstStyle/>
          <a:p>
            <a:pPr marL="742950" lvl="1" indent="-285750">
              <a:spcBef>
                <a:spcPct val="20000"/>
              </a:spcBef>
              <a:buClr>
                <a:schemeClr val="accent1"/>
              </a:buClr>
              <a:buFont typeface="Wingdings" pitchFamily="2" charset="2"/>
              <a:buChar char="§"/>
              <a:defRPr/>
            </a:pPr>
            <a:r>
              <a:rPr lang="zh-CN" altLang="en-US" sz="2800" b="1" kern="0" dirty="0">
                <a:solidFill>
                  <a:srgbClr val="0000FF"/>
                </a:solidFill>
                <a:latin typeface="楷体_GB2312" pitchFamily="49" charset="-122"/>
                <a:ea typeface="楷体_GB2312" pitchFamily="49" charset="-122"/>
              </a:rPr>
              <a:t>将</a:t>
            </a:r>
            <a:r>
              <a:rPr lang="zh-CN" altLang="en-US" sz="2800" b="1" kern="0" dirty="0">
                <a:solidFill>
                  <a:srgbClr val="C00000"/>
                </a:solidFill>
                <a:latin typeface="华文中宋" pitchFamily="2" charset="-122"/>
                <a:ea typeface="华文中宋" pitchFamily="2" charset="-122"/>
              </a:rPr>
              <a:t>~</a:t>
            </a:r>
            <a:r>
              <a:rPr lang="en-US" altLang="zh-CN" sz="2800" b="1" kern="0" dirty="0">
                <a:solidFill>
                  <a:srgbClr val="C00000"/>
                </a:solidFill>
                <a:latin typeface="楷体_GB2312" pitchFamily="49" charset="-122"/>
                <a:ea typeface="楷体_GB2312" pitchFamily="49" charset="-122"/>
              </a:rPr>
              <a:t>d1</a:t>
            </a:r>
            <a:r>
              <a:rPr lang="zh-CN" altLang="en-US" sz="2800" b="1" kern="0" dirty="0">
                <a:solidFill>
                  <a:srgbClr val="0000FF"/>
                </a:solidFill>
                <a:latin typeface="楷体_GB2312" pitchFamily="49" charset="-122"/>
                <a:ea typeface="楷体_GB2312" pitchFamily="49" charset="-122"/>
              </a:rPr>
              <a:t>的结果赋值给无符号字符型变量</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而后按</a:t>
            </a:r>
            <a:r>
              <a:rPr lang="en-US" altLang="zh-CN" sz="2800" b="1" kern="0" dirty="0" err="1">
                <a:solidFill>
                  <a:srgbClr val="0000FF"/>
                </a:solidFill>
                <a:latin typeface="楷体_GB2312" pitchFamily="49" charset="-122"/>
                <a:ea typeface="楷体_GB2312" pitchFamily="49" charset="-122"/>
              </a:rPr>
              <a:t>int</a:t>
            </a:r>
            <a:r>
              <a:rPr lang="zh-CN" altLang="en-US" sz="2800" b="1" kern="0" dirty="0">
                <a:solidFill>
                  <a:srgbClr val="0000FF"/>
                </a:solidFill>
                <a:latin typeface="楷体_GB2312" pitchFamily="49" charset="-122"/>
                <a:ea typeface="楷体_GB2312" pitchFamily="49" charset="-122"/>
              </a:rPr>
              <a:t>值输出</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将得结果217(将00100110的</a:t>
            </a:r>
            <a:r>
              <a:rPr lang="zh-CN" altLang="en-US" sz="2800" b="1" kern="0" dirty="0">
                <a:solidFill>
                  <a:srgbClr val="C00000"/>
                </a:solidFill>
                <a:latin typeface="楷体_GB2312" pitchFamily="49" charset="-122"/>
                <a:ea typeface="楷体_GB2312" pitchFamily="49" charset="-122"/>
              </a:rPr>
              <a:t>每一位</a:t>
            </a:r>
            <a:r>
              <a:rPr lang="zh-CN" altLang="en-US" sz="2800" b="1" kern="0" dirty="0">
                <a:solidFill>
                  <a:srgbClr val="0000FF"/>
                </a:solidFill>
                <a:latin typeface="楷体_GB2312" pitchFamily="49" charset="-122"/>
                <a:ea typeface="楷体_GB2312" pitchFamily="49" charset="-122"/>
              </a:rPr>
              <a:t>都</a:t>
            </a:r>
            <a:r>
              <a:rPr lang="zh-CN" altLang="en-US" sz="2800" b="1" dirty="0">
                <a:solidFill>
                  <a:srgbClr val="C00000"/>
                </a:solidFill>
                <a:latin typeface="楷体_GB2312" pitchFamily="49" charset="-122"/>
                <a:ea typeface="楷体_GB2312" pitchFamily="49" charset="-122"/>
                <a:cs typeface="Courier New" pitchFamily="49" charset="0"/>
              </a:rPr>
              <a:t>取反</a:t>
            </a:r>
            <a:r>
              <a:rPr lang="zh-CN" altLang="en-US" sz="2800" b="1" kern="0" dirty="0">
                <a:solidFill>
                  <a:srgbClr val="0000FF"/>
                </a:solidFill>
                <a:latin typeface="楷体_GB2312" pitchFamily="49" charset="-122"/>
                <a:ea typeface="楷体_GB2312" pitchFamily="49" charset="-122"/>
              </a:rPr>
              <a:t>后得结果11011001)</a:t>
            </a:r>
          </a:p>
        </p:txBody>
      </p:sp>
      <p:pic>
        <p:nvPicPr>
          <p:cNvPr id="75779" name="Picture 3"/>
          <p:cNvPicPr>
            <a:picLocks noChangeAspect="1" noChangeArrowheads="1"/>
          </p:cNvPicPr>
          <p:nvPr/>
        </p:nvPicPr>
        <p:blipFill>
          <a:blip r:embed="rId3" cstate="print"/>
          <a:srcRect/>
          <a:stretch>
            <a:fillRect/>
          </a:stretch>
        </p:blipFill>
        <p:spPr bwMode="auto">
          <a:xfrm>
            <a:off x="3124200" y="3148013"/>
            <a:ext cx="2895600" cy="561975"/>
          </a:xfrm>
          <a:prstGeom prst="rect">
            <a:avLst/>
          </a:prstGeom>
          <a:noFill/>
          <a:ln w="9525">
            <a:noFill/>
            <a:miter lim="800000"/>
            <a:headEnd/>
            <a:tailEnd/>
          </a:ln>
        </p:spPr>
      </p:pic>
      <p:pic>
        <p:nvPicPr>
          <p:cNvPr id="75780" name="Picture 4"/>
          <p:cNvPicPr>
            <a:picLocks noChangeAspect="1" noChangeArrowheads="1"/>
          </p:cNvPicPr>
          <p:nvPr/>
        </p:nvPicPr>
        <p:blipFill>
          <a:blip r:embed="rId4" cstate="print"/>
          <a:srcRect/>
          <a:stretch>
            <a:fillRect/>
          </a:stretch>
        </p:blipFill>
        <p:spPr bwMode="auto">
          <a:xfrm>
            <a:off x="3143250" y="3143250"/>
            <a:ext cx="3181350" cy="561975"/>
          </a:xfrm>
          <a:prstGeom prst="rect">
            <a:avLst/>
          </a:prstGeom>
          <a:noFill/>
          <a:ln w="9525">
            <a:noFill/>
            <a:miter lim="800000"/>
            <a:headEnd/>
            <a:tailEnd/>
          </a:ln>
        </p:spPr>
      </p:pic>
      <p:pic>
        <p:nvPicPr>
          <p:cNvPr id="75781" name="Picture 5"/>
          <p:cNvPicPr>
            <a:picLocks noChangeAspect="1" noChangeArrowheads="1"/>
          </p:cNvPicPr>
          <p:nvPr/>
        </p:nvPicPr>
        <p:blipFill>
          <a:blip r:embed="rId5" cstate="print"/>
          <a:srcRect/>
          <a:stretch>
            <a:fillRect/>
          </a:stretch>
        </p:blipFill>
        <p:spPr bwMode="auto">
          <a:xfrm>
            <a:off x="3143250" y="3148013"/>
            <a:ext cx="2895600" cy="561975"/>
          </a:xfrm>
          <a:prstGeom prst="rect">
            <a:avLst/>
          </a:prstGeom>
          <a:noFill/>
          <a:ln w="9525">
            <a:noFill/>
            <a:miter lim="800000"/>
            <a:headEnd/>
            <a:tailEnd/>
          </a:ln>
        </p:spPr>
      </p:pic>
      <p:sp>
        <p:nvSpPr>
          <p:cNvPr id="9" name="Rectangle 2">
            <a:extLst>
              <a:ext uri="{FF2B5EF4-FFF2-40B4-BE49-F238E27FC236}">
                <a16:creationId xmlns:a16="http://schemas.microsoft.com/office/drawing/2014/main" id="{804B2417-D4DA-4E43-B645-57C4044600B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932D6982-8C12-4695-94C0-36B5A4B1D86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FEA51F37-AAE8-4920-AFA3-2BCD089A448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8">
            <a:extLst>
              <a:ext uri="{FF2B5EF4-FFF2-40B4-BE49-F238E27FC236}">
                <a16:creationId xmlns:a16="http://schemas.microsoft.com/office/drawing/2014/main" id="{8F63F101-BE14-4566-9838-AE5E03C0A3D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9">
            <a:extLst>
              <a:ext uri="{FF2B5EF4-FFF2-40B4-BE49-F238E27FC236}">
                <a16:creationId xmlns:a16="http://schemas.microsoft.com/office/drawing/2014/main" id="{B012862E-A1E7-4203-A74E-B06B12CFA80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4" name="矩形 13">
            <a:hlinkClick r:id="rId6" action="ppaction://hlinksldjump"/>
            <a:extLst>
              <a:ext uri="{FF2B5EF4-FFF2-40B4-BE49-F238E27FC236}">
                <a16:creationId xmlns:a16="http://schemas.microsoft.com/office/drawing/2014/main" id="{DBEAABBB-324F-4776-9CCB-4D703886AE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5" name="矩形 14">
            <a:hlinkClick r:id="" action="ppaction://noaction"/>
            <a:extLst>
              <a:ext uri="{FF2B5EF4-FFF2-40B4-BE49-F238E27FC236}">
                <a16:creationId xmlns:a16="http://schemas.microsoft.com/office/drawing/2014/main" id="{C73F8C23-0F82-4929-83C6-AB21EE52C86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6" name="矩形 15">
            <a:hlinkClick r:id="" action="ppaction://noaction"/>
            <a:extLst>
              <a:ext uri="{FF2B5EF4-FFF2-40B4-BE49-F238E27FC236}">
                <a16:creationId xmlns:a16="http://schemas.microsoft.com/office/drawing/2014/main" id="{BC701EDC-F8CA-43A8-957D-7EE25D31C81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7" name="矩形 16">
            <a:hlinkClick r:id="" action="ppaction://noaction"/>
            <a:extLst>
              <a:ext uri="{FF2B5EF4-FFF2-40B4-BE49-F238E27FC236}">
                <a16:creationId xmlns:a16="http://schemas.microsoft.com/office/drawing/2014/main" id="{A0CD85AF-1F1D-4D7C-BC8E-256809FD3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8" name="矩形 17">
            <a:hlinkClick r:id="" action="ppaction://noaction"/>
            <a:extLst>
              <a:ext uri="{FF2B5EF4-FFF2-40B4-BE49-F238E27FC236}">
                <a16:creationId xmlns:a16="http://schemas.microsoft.com/office/drawing/2014/main" id="{CFB9B2AA-57A2-4551-8292-0D231879EAD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9" name="矩形 18">
            <a:hlinkClick r:id="" action="ppaction://noaction"/>
            <a:extLst>
              <a:ext uri="{FF2B5EF4-FFF2-40B4-BE49-F238E27FC236}">
                <a16:creationId xmlns:a16="http://schemas.microsoft.com/office/drawing/2014/main" id="{0B266144-DA07-475D-89DB-D9FBAA2C0C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20" name="矩形 19">
            <a:hlinkClick r:id="" action="ppaction://noaction"/>
            <a:extLst>
              <a:ext uri="{FF2B5EF4-FFF2-40B4-BE49-F238E27FC236}">
                <a16:creationId xmlns:a16="http://schemas.microsoft.com/office/drawing/2014/main" id="{AE582046-412A-483A-BF06-8472D85F7D6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1" name="矩形 20">
            <a:hlinkClick r:id="" action="ppaction://noaction"/>
            <a:extLst>
              <a:ext uri="{FF2B5EF4-FFF2-40B4-BE49-F238E27FC236}">
                <a16:creationId xmlns:a16="http://schemas.microsoft.com/office/drawing/2014/main" id="{787B2221-44EE-4421-9079-FAB0B35071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custDataLst>
      <p:tags r:id="rId1"/>
    </p:custDataLst>
    <p:extLst>
      <p:ext uri="{BB962C8B-B14F-4D97-AF65-F5344CB8AC3E}">
        <p14:creationId xmlns:p14="http://schemas.microsoft.com/office/powerpoint/2010/main" val="123972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subTnLst>
                                    <p:set>
                                      <p:cBhvr override="childStyle">
                                        <p:cTn dur="1" fill="hold" display="0" masterRel="nextClick" afterEffect="1"/>
                                        <p:tgtEl>
                                          <p:spTgt spid="7577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subTnLst>
                                    <p:set>
                                      <p:cBhvr override="childStyle">
                                        <p:cTn dur="1" fill="hold" display="0" masterRel="nextClick" afterEffect="1"/>
                                        <p:tgtEl>
                                          <p:spTgt spid="7578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725" y="863937"/>
            <a:ext cx="9003771" cy="5940088"/>
          </a:xfrm>
          <a:prstGeom prst="rect">
            <a:avLst/>
          </a:prstGeom>
        </p:spPr>
        <p:txBody>
          <a:bodyPr wrap="square">
            <a:spAutoFit/>
          </a:bodyPr>
          <a:lstStyle/>
          <a:p>
            <a:pPr algn="just" eaLnBrk="1" hangingPunct="1">
              <a:buFont typeface="Wingdings" pitchFamily="2" charset="2"/>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iostream.h</a:t>
            </a:r>
            <a:r>
              <a:rPr lang="en-US" altLang="zh-CN" sz="2000" b="1" dirty="0">
                <a:latin typeface="Courier New" pitchFamily="49" charset="0"/>
                <a:cs typeface="Courier New" pitchFamily="49" charset="0"/>
              </a:rPr>
              <a:t>&gt; </a:t>
            </a:r>
          </a:p>
          <a:p>
            <a:pPr algn="just" eaLnBrk="1" hangingPunct="1">
              <a:buFont typeface="Wingdings" pitchFamily="2" charset="2"/>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 {</a:t>
            </a:r>
          </a:p>
          <a:p>
            <a:pPr algn="just" eaLnBrk="1" hangingPunct="1">
              <a:buFont typeface="Wingdings" pitchFamily="2" charset="2"/>
              <a:buNone/>
            </a:pPr>
            <a:r>
              <a:rPr lang="en-US" altLang="zh-CN" sz="2000" b="1" dirty="0">
                <a:solidFill>
                  <a:srgbClr val="0000FF"/>
                </a:solidFill>
                <a:latin typeface="Courier New" pitchFamily="49" charset="0"/>
                <a:cs typeface="Courier New" pitchFamily="49" charset="0"/>
              </a:rPr>
              <a:t>    unsigned char </a:t>
            </a:r>
            <a:r>
              <a:rPr lang="en-US" altLang="zh-CN" sz="2000" b="1" dirty="0">
                <a:latin typeface="Courier New" pitchFamily="49" charset="0"/>
                <a:cs typeface="Courier New" pitchFamily="49" charset="0"/>
              </a:rPr>
              <a:t>d1=38, d2=44;</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&lt;&lt;"unsigned char d1=38, d2=44;"&lt;&lt;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&lt;&lt;"d1="&lt;&lt;d1&lt;&lt;"        d2="&lt;&lt;d2&lt;&lt;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(d1)="&lt;&lt;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(d1)&lt;&lt;“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(d2)="&lt;&lt;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&lt;&lt;"d1&amp;d2 =&gt; "&lt;&lt;(d1&amp;d2)&lt;&lt;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&lt;&lt;"d1|d2 =&gt; "&lt;&lt;(d1|d2)&lt;&lt;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&lt;&lt;"d1^d2 =&gt; "&lt;&lt;(d1^d2)&lt;&lt;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&lt;&lt;"d1&lt;&lt;1 =&gt; "&lt;&lt;(d1&lt;&lt;1)&lt;&lt;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&lt;&lt;"d1&gt;&gt;1 =&gt; "&lt;&lt;(d1&gt;&gt;1)&lt;&lt;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   =&gt; "&lt;&lt;(~d1)&lt;&lt;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solidFill>
                  <a:srgbClr val="0000FF"/>
                </a:solidFill>
                <a:latin typeface="Courier New" pitchFamily="49" charset="0"/>
                <a:cs typeface="Courier New" pitchFamily="49" charset="0"/>
              </a:rPr>
              <a:t>    unsigned </a:t>
            </a:r>
            <a:r>
              <a:rPr lang="en-US" altLang="zh-CN" sz="2000" b="1" dirty="0">
                <a:latin typeface="Courier New" pitchFamily="49" charset="0"/>
                <a:cs typeface="Courier New" pitchFamily="49" charset="0"/>
              </a:rPr>
              <a:t>char d3 = ~d1;</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&lt;&lt;"unsigned char d3=~d1;"&lt;&lt;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(d3) =&gt; "&lt;&lt;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(d3)&lt;&lt;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a:t>
            </a:r>
          </a:p>
        </p:txBody>
      </p:sp>
      <p:sp>
        <p:nvSpPr>
          <p:cNvPr id="4" name="Rectangle 2">
            <a:extLst>
              <a:ext uri="{FF2B5EF4-FFF2-40B4-BE49-F238E27FC236}">
                <a16:creationId xmlns:a16="http://schemas.microsoft.com/office/drawing/2014/main" id="{7B8AE060-C4B1-4272-917F-2207BD289FA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66ECF8B-E5C9-49AF-9688-D042BABD1CC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a:extLst>
              <a:ext uri="{FF2B5EF4-FFF2-40B4-BE49-F238E27FC236}">
                <a16:creationId xmlns:a16="http://schemas.microsoft.com/office/drawing/2014/main" id="{686F4628-8E8C-4E41-9A35-2AB9F7B1A9D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8">
            <a:extLst>
              <a:ext uri="{FF2B5EF4-FFF2-40B4-BE49-F238E27FC236}">
                <a16:creationId xmlns:a16="http://schemas.microsoft.com/office/drawing/2014/main" id="{758E78ED-7D53-4D87-B9E0-75F2E0A0F1B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a:extLst>
              <a:ext uri="{FF2B5EF4-FFF2-40B4-BE49-F238E27FC236}">
                <a16:creationId xmlns:a16="http://schemas.microsoft.com/office/drawing/2014/main" id="{A9EE58DD-7558-4370-8119-E51746010E23}"/>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 name="矩形 9">
            <a:hlinkClick r:id="rId2" action="ppaction://hlinksldjump"/>
            <a:extLst>
              <a:ext uri="{FF2B5EF4-FFF2-40B4-BE49-F238E27FC236}">
                <a16:creationId xmlns:a16="http://schemas.microsoft.com/office/drawing/2014/main" id="{53EBFEAF-44E7-4381-B7C5-940122429F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1" name="矩形 10">
            <a:hlinkClick r:id="" action="ppaction://noaction"/>
            <a:extLst>
              <a:ext uri="{FF2B5EF4-FFF2-40B4-BE49-F238E27FC236}">
                <a16:creationId xmlns:a16="http://schemas.microsoft.com/office/drawing/2014/main" id="{24870836-414E-4990-8CF3-8C7BE0D479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2" name="矩形 11">
            <a:hlinkClick r:id="" action="ppaction://noaction"/>
            <a:extLst>
              <a:ext uri="{FF2B5EF4-FFF2-40B4-BE49-F238E27FC236}">
                <a16:creationId xmlns:a16="http://schemas.microsoft.com/office/drawing/2014/main" id="{03CC08F9-7D7E-483A-A595-93302DCD1A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3" name="矩形 12">
            <a:hlinkClick r:id="" action="ppaction://noaction"/>
            <a:extLst>
              <a:ext uri="{FF2B5EF4-FFF2-40B4-BE49-F238E27FC236}">
                <a16:creationId xmlns:a16="http://schemas.microsoft.com/office/drawing/2014/main" id="{05764741-8954-4CEC-B2CC-44C432D622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4" name="矩形 13">
            <a:hlinkClick r:id="" action="ppaction://noaction"/>
            <a:extLst>
              <a:ext uri="{FF2B5EF4-FFF2-40B4-BE49-F238E27FC236}">
                <a16:creationId xmlns:a16="http://schemas.microsoft.com/office/drawing/2014/main" id="{25322582-35CA-47CB-8996-1ECCF86937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5" name="矩形 14">
            <a:hlinkClick r:id="" action="ppaction://noaction"/>
            <a:extLst>
              <a:ext uri="{FF2B5EF4-FFF2-40B4-BE49-F238E27FC236}">
                <a16:creationId xmlns:a16="http://schemas.microsoft.com/office/drawing/2014/main" id="{5A654E75-6DAE-4985-BE47-15DAA76203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6" name="矩形 15">
            <a:hlinkClick r:id="" action="ppaction://noaction"/>
            <a:extLst>
              <a:ext uri="{FF2B5EF4-FFF2-40B4-BE49-F238E27FC236}">
                <a16:creationId xmlns:a16="http://schemas.microsoft.com/office/drawing/2014/main" id="{88CB9967-BC5C-4D00-A5D0-6A5858B33AC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7" name="矩形 16">
            <a:hlinkClick r:id="" action="ppaction://noaction"/>
            <a:extLst>
              <a:ext uri="{FF2B5EF4-FFF2-40B4-BE49-F238E27FC236}">
                <a16:creationId xmlns:a16="http://schemas.microsoft.com/office/drawing/2014/main" id="{4931BFD3-0B92-4579-92DB-3244FB1A39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11703571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3056" y="1141527"/>
            <a:ext cx="8153400" cy="1990724"/>
          </a:xfrm>
        </p:spPr>
        <p:txBody>
          <a:bodyPr/>
          <a:lstStyle/>
          <a:p>
            <a:r>
              <a:rPr lang="zh-CN" altLang="en-US" dirty="0">
                <a:solidFill>
                  <a:schemeClr val="accent6">
                    <a:lumMod val="75000"/>
                  </a:schemeClr>
                </a:solidFill>
              </a:rPr>
              <a:t>运行结果</a:t>
            </a:r>
          </a:p>
        </p:txBody>
      </p:sp>
      <p:sp>
        <p:nvSpPr>
          <p:cNvPr id="6" name="矩形 5"/>
          <p:cNvSpPr/>
          <p:nvPr/>
        </p:nvSpPr>
        <p:spPr>
          <a:xfrm>
            <a:off x="928662" y="1764099"/>
            <a:ext cx="6643734" cy="4401205"/>
          </a:xfrm>
          <a:prstGeom prst="rect">
            <a:avLst/>
          </a:prstGeom>
        </p:spPr>
        <p:txBody>
          <a:bodyPr wrap="square">
            <a:spAutoFit/>
          </a:bodyPr>
          <a:lstStyle/>
          <a:p>
            <a:pPr algn="just" eaLnBrk="1" hangingPunct="1">
              <a:buFont typeface="Wingdings" pitchFamily="2" charset="2"/>
              <a:buNone/>
            </a:pPr>
            <a:r>
              <a:rPr lang="en-US" altLang="zh-CN" sz="2000" b="1" dirty="0">
                <a:latin typeface="Courier New" pitchFamily="49" charset="0"/>
                <a:cs typeface="Courier New" pitchFamily="49" charset="0"/>
              </a:rPr>
              <a:t>unsigned char d1=38, d2=44;</a:t>
            </a:r>
          </a:p>
          <a:p>
            <a:pPr algn="just" eaLnBrk="1" hangingPunct="1">
              <a:buFont typeface="Wingdings" pitchFamily="2" charset="2"/>
              <a:buNone/>
            </a:pPr>
            <a:r>
              <a:rPr lang="en-US" altLang="zh-CN" sz="2000" b="1" dirty="0">
                <a:latin typeface="Courier New" pitchFamily="49" charset="0"/>
                <a:cs typeface="Courier New" pitchFamily="49" charset="0"/>
              </a:rPr>
              <a:t>d1=&amp;        d2=,</a:t>
            </a:r>
          </a:p>
          <a:p>
            <a:pPr algn="just" eaLnBrk="1" hangingPunct="1">
              <a:buFont typeface="Wingdings" pitchFamily="2" charset="2"/>
              <a:buNone/>
            </a:pP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(d1)=38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(d2)=44</a:t>
            </a:r>
          </a:p>
          <a:p>
            <a:pPr algn="just" eaLnBrk="1" hangingPunct="1">
              <a:buFont typeface="Wingdings" pitchFamily="2" charset="2"/>
              <a:buNone/>
            </a:pP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d1&amp;d2 =&gt; 36</a:t>
            </a:r>
          </a:p>
          <a:p>
            <a:pPr algn="just" eaLnBrk="1" hangingPunct="1">
              <a:buFont typeface="Wingdings" pitchFamily="2" charset="2"/>
              <a:buNone/>
            </a:pPr>
            <a:r>
              <a:rPr lang="en-US" altLang="zh-CN" sz="2000" b="1" dirty="0">
                <a:latin typeface="Courier New" pitchFamily="49" charset="0"/>
                <a:cs typeface="Courier New" pitchFamily="49" charset="0"/>
              </a:rPr>
              <a:t>d1|d2 =&gt; 46</a:t>
            </a:r>
          </a:p>
          <a:p>
            <a:pPr algn="just" eaLnBrk="1" hangingPunct="1">
              <a:buFont typeface="Wingdings" pitchFamily="2" charset="2"/>
              <a:buNone/>
            </a:pPr>
            <a:r>
              <a:rPr lang="en-US" altLang="zh-CN" sz="2000" b="1" dirty="0">
                <a:latin typeface="Courier New" pitchFamily="49" charset="0"/>
                <a:cs typeface="Courier New" pitchFamily="49" charset="0"/>
              </a:rPr>
              <a:t>d1^d2 =&gt; 10</a:t>
            </a:r>
          </a:p>
          <a:p>
            <a:pPr algn="just" eaLnBrk="1" hangingPunct="1">
              <a:buFont typeface="Wingdings" pitchFamily="2" charset="2"/>
              <a:buNone/>
            </a:pPr>
            <a:r>
              <a:rPr lang="en-US" altLang="zh-CN" sz="2000" b="1" dirty="0">
                <a:latin typeface="Courier New" pitchFamily="49" charset="0"/>
                <a:cs typeface="Courier New" pitchFamily="49" charset="0"/>
              </a:rPr>
              <a:t>d1&lt;&lt;1 =&gt; 76</a:t>
            </a:r>
          </a:p>
          <a:p>
            <a:pPr algn="just" eaLnBrk="1" hangingPunct="1">
              <a:buFont typeface="Wingdings" pitchFamily="2" charset="2"/>
              <a:buNone/>
            </a:pPr>
            <a:r>
              <a:rPr lang="en-US" altLang="zh-CN" sz="2000" b="1" dirty="0">
                <a:latin typeface="Courier New" pitchFamily="49" charset="0"/>
                <a:cs typeface="Courier New" pitchFamily="49" charset="0"/>
              </a:rPr>
              <a:t>d1&gt;&gt;1 =&gt; 19</a:t>
            </a:r>
          </a:p>
          <a:p>
            <a:pPr algn="just" eaLnBrk="1" hangingPunct="1">
              <a:buFont typeface="Wingdings" pitchFamily="2" charset="2"/>
              <a:buNone/>
            </a:pPr>
            <a:r>
              <a:rPr lang="en-US" altLang="zh-CN" sz="2000" b="1" dirty="0">
                <a:latin typeface="Courier New" pitchFamily="49" charset="0"/>
                <a:cs typeface="Courier New" pitchFamily="49" charset="0"/>
              </a:rPr>
              <a:t>~d1   =&gt; -39</a:t>
            </a:r>
          </a:p>
          <a:p>
            <a:pPr algn="just" eaLnBrk="1" hangingPunct="1">
              <a:buFont typeface="Wingdings" pitchFamily="2" charset="2"/>
              <a:buNone/>
            </a:pP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unsigned char d3=~d1;</a:t>
            </a:r>
          </a:p>
          <a:p>
            <a:pPr algn="just" eaLnBrk="1" hangingPunct="1">
              <a:buFont typeface="Wingdings" pitchFamily="2" charset="2"/>
              <a:buNone/>
            </a:pP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(d3) =&gt; 217</a:t>
            </a:r>
          </a:p>
          <a:p>
            <a:pPr algn="just" eaLnBrk="1" hangingPunct="1">
              <a:buFont typeface="Wingdings" pitchFamily="2" charset="2"/>
              <a:buNone/>
            </a:pPr>
            <a:r>
              <a:rPr lang="en-US" altLang="zh-CN" sz="2000" b="1" dirty="0">
                <a:latin typeface="Courier New" pitchFamily="49" charset="0"/>
                <a:cs typeface="Courier New" pitchFamily="49" charset="0"/>
              </a:rPr>
              <a:t>---------------------------</a:t>
            </a:r>
            <a:r>
              <a:rPr lang="en-US" altLang="zh-CN" sz="2000" b="1" dirty="0">
                <a:latin typeface="Courier New" pitchFamily="49" charset="0"/>
                <a:ea typeface="楷体_GB2312" pitchFamily="49" charset="-122"/>
                <a:cs typeface="Courier New" pitchFamily="49" charset="0"/>
              </a:rPr>
              <a:t> </a:t>
            </a:r>
            <a:endParaRPr lang="zh-CN" altLang="en-US" sz="2000" b="1" dirty="0">
              <a:latin typeface="Courier New" pitchFamily="49" charset="0"/>
              <a:ea typeface="楷体_GB2312" pitchFamily="49" charset="-122"/>
              <a:cs typeface="Courier New" pitchFamily="49" charset="0"/>
            </a:endParaRPr>
          </a:p>
        </p:txBody>
      </p:sp>
      <p:sp>
        <p:nvSpPr>
          <p:cNvPr id="7" name="Rectangle 2">
            <a:extLst>
              <a:ext uri="{FF2B5EF4-FFF2-40B4-BE49-F238E27FC236}">
                <a16:creationId xmlns:a16="http://schemas.microsoft.com/office/drawing/2014/main" id="{070288D9-AEC9-4502-B60B-EF26E164187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AC5EA1F0-3A6A-4674-9152-B5D0E5230461}"/>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B80AECF9-3354-4F6B-8B81-0CD0A45348A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a16="http://schemas.microsoft.com/office/drawing/2014/main" id="{068A8484-5DCB-4C39-86D3-83EC1970681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a:extLst>
              <a:ext uri="{FF2B5EF4-FFF2-40B4-BE49-F238E27FC236}">
                <a16:creationId xmlns:a16="http://schemas.microsoft.com/office/drawing/2014/main" id="{E3F05B50-2B06-47E6-BE8B-FDA78741B84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 name="矩形 11">
            <a:hlinkClick r:id="rId2" action="ppaction://hlinksldjump"/>
            <a:extLst>
              <a:ext uri="{FF2B5EF4-FFF2-40B4-BE49-F238E27FC236}">
                <a16:creationId xmlns:a16="http://schemas.microsoft.com/office/drawing/2014/main" id="{F4F72C27-2B20-46DA-9C8C-F1AD7340DF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3" name="矩形 12">
            <a:hlinkClick r:id="" action="ppaction://noaction"/>
            <a:extLst>
              <a:ext uri="{FF2B5EF4-FFF2-40B4-BE49-F238E27FC236}">
                <a16:creationId xmlns:a16="http://schemas.microsoft.com/office/drawing/2014/main" id="{7B33B6DB-A027-4308-B78A-AB5DAFFF4E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4" name="矩形 13">
            <a:hlinkClick r:id="" action="ppaction://noaction"/>
            <a:extLst>
              <a:ext uri="{FF2B5EF4-FFF2-40B4-BE49-F238E27FC236}">
                <a16:creationId xmlns:a16="http://schemas.microsoft.com/office/drawing/2014/main" id="{1E23AE5D-9FB0-44EC-B7C6-FC870313EC3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5" name="矩形 14">
            <a:hlinkClick r:id="" action="ppaction://noaction"/>
            <a:extLst>
              <a:ext uri="{FF2B5EF4-FFF2-40B4-BE49-F238E27FC236}">
                <a16:creationId xmlns:a16="http://schemas.microsoft.com/office/drawing/2014/main" id="{11836397-F540-4AE7-B895-F9F11C061E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6" name="矩形 15">
            <a:hlinkClick r:id="" action="ppaction://noaction"/>
            <a:extLst>
              <a:ext uri="{FF2B5EF4-FFF2-40B4-BE49-F238E27FC236}">
                <a16:creationId xmlns:a16="http://schemas.microsoft.com/office/drawing/2014/main" id="{89EF97C5-A66A-408A-BEC1-96C9663301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7" name="矩形 16">
            <a:hlinkClick r:id="" action="ppaction://noaction"/>
            <a:extLst>
              <a:ext uri="{FF2B5EF4-FFF2-40B4-BE49-F238E27FC236}">
                <a16:creationId xmlns:a16="http://schemas.microsoft.com/office/drawing/2014/main" id="{EA1931F2-8F02-40F3-90B0-594C0972FC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8" name="矩形 17">
            <a:hlinkClick r:id="" action="ppaction://noaction"/>
            <a:extLst>
              <a:ext uri="{FF2B5EF4-FFF2-40B4-BE49-F238E27FC236}">
                <a16:creationId xmlns:a16="http://schemas.microsoft.com/office/drawing/2014/main" id="{5E939CC1-7AA5-477B-B8E4-A65856649E8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9" name="矩形 18">
            <a:hlinkClick r:id="" action="ppaction://noaction"/>
            <a:extLst>
              <a:ext uri="{FF2B5EF4-FFF2-40B4-BE49-F238E27FC236}">
                <a16:creationId xmlns:a16="http://schemas.microsoft.com/office/drawing/2014/main" id="{408E1DDF-8B05-4786-AACA-5381E7F601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115157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左值和右值</a:t>
            </a:r>
          </a:p>
        </p:txBody>
      </p:sp>
      <p:sp>
        <p:nvSpPr>
          <p:cNvPr id="3" name="内容占位符 2"/>
          <p:cNvSpPr>
            <a:spLocks noGrp="1"/>
          </p:cNvSpPr>
          <p:nvPr>
            <p:ph idx="1"/>
          </p:nvPr>
        </p:nvSpPr>
        <p:spPr/>
        <p:txBody>
          <a:bodyPr/>
          <a:lstStyle/>
          <a:p>
            <a:r>
              <a:rPr lang="zh-CN" altLang="en-US" dirty="0"/>
              <a:t>能够出现在赋值运算符左边的分量为</a:t>
            </a:r>
            <a:r>
              <a:rPr lang="zh-CN" altLang="en-US" dirty="0">
                <a:solidFill>
                  <a:srgbClr val="FF0000"/>
                </a:solidFill>
                <a:latin typeface="+mn-ea"/>
                <a:ea typeface="+mn-ea"/>
              </a:rPr>
              <a:t>左值</a:t>
            </a:r>
            <a:r>
              <a:rPr lang="zh-CN" altLang="en-US" dirty="0"/>
              <a:t>(</a:t>
            </a:r>
            <a:r>
              <a:rPr lang="en-US" altLang="zh-CN" dirty="0"/>
              <a:t>left value, </a:t>
            </a:r>
            <a:r>
              <a:rPr lang="zh-CN" altLang="en-US" dirty="0"/>
              <a:t>缩写为</a:t>
            </a:r>
            <a:r>
              <a:rPr lang="en-US" altLang="zh-CN" dirty="0" err="1"/>
              <a:t>lvalue</a:t>
            </a:r>
            <a:r>
              <a:rPr lang="en-US" altLang="zh-CN" dirty="0"/>
              <a:t>)</a:t>
            </a:r>
          </a:p>
          <a:p>
            <a:r>
              <a:rPr lang="zh-CN" altLang="en-US" dirty="0"/>
              <a:t>左值代表着一个可以存放数据的存储空间</a:t>
            </a:r>
            <a:endParaRPr lang="en-US" altLang="zh-CN" dirty="0"/>
          </a:p>
          <a:p>
            <a:pPr lvl="1"/>
            <a:r>
              <a:rPr lang="zh-CN" altLang="en-US" dirty="0">
                <a:solidFill>
                  <a:srgbClr val="0000FF"/>
                </a:solidFill>
                <a:latin typeface="+mn-ea"/>
                <a:ea typeface="+mn-ea"/>
              </a:rPr>
              <a:t>变量</a:t>
            </a:r>
            <a:r>
              <a:rPr lang="en-US" altLang="zh-CN" dirty="0">
                <a:solidFill>
                  <a:srgbClr val="0000FF"/>
                </a:solidFill>
                <a:latin typeface="+mn-ea"/>
                <a:ea typeface="+mn-ea"/>
              </a:rPr>
              <a:t>x</a:t>
            </a:r>
            <a:r>
              <a:rPr lang="zh-CN" altLang="en-US" dirty="0">
                <a:solidFill>
                  <a:srgbClr val="0000FF"/>
                </a:solidFill>
                <a:latin typeface="+mn-ea"/>
                <a:ea typeface="+mn-ea"/>
              </a:rPr>
              <a:t>可以作左值,但常量22以及表达式</a:t>
            </a:r>
            <a:r>
              <a:rPr lang="en-US" altLang="zh-CN" dirty="0">
                <a:solidFill>
                  <a:srgbClr val="0000FF"/>
                </a:solidFill>
                <a:latin typeface="+mn-ea"/>
                <a:ea typeface="+mn-ea"/>
              </a:rPr>
              <a:t>x+22</a:t>
            </a:r>
            <a:r>
              <a:rPr lang="zh-CN" altLang="en-US" dirty="0">
                <a:solidFill>
                  <a:srgbClr val="0000FF"/>
                </a:solidFill>
                <a:latin typeface="+mn-ea"/>
                <a:ea typeface="+mn-ea"/>
              </a:rPr>
              <a:t>则都不可作为左值, 因为它们都不代表可以存放数据的存储空间。</a:t>
            </a:r>
            <a:endParaRPr lang="en-US" altLang="zh-CN" dirty="0">
              <a:solidFill>
                <a:srgbClr val="0000FF"/>
              </a:solidFill>
              <a:latin typeface="+mn-ea"/>
              <a:ea typeface="+mn-ea"/>
            </a:endParaRPr>
          </a:p>
          <a:p>
            <a:r>
              <a:rPr lang="zh-CN" altLang="en-US" dirty="0"/>
              <a:t>左值是能够变化的值</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2723691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优先级和结合性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en-US" altLang="zh-CN" dirty="0">
                <a:solidFill>
                  <a:srgbClr val="C00000"/>
                </a:solidFill>
                <a:latin typeface="华文中宋" pitchFamily="2" charset="-122"/>
                <a:ea typeface="华文中宋" pitchFamily="2" charset="-122"/>
              </a:rPr>
              <a:t>~</a:t>
            </a:r>
            <a:r>
              <a:rPr lang="zh-CN" altLang="en-US" dirty="0"/>
              <a:t>优先于</a:t>
            </a:r>
            <a:r>
              <a:rPr lang="en-US" altLang="zh-CN" dirty="0">
                <a:solidFill>
                  <a:srgbClr val="C00000"/>
                </a:solidFill>
              </a:rPr>
              <a:t>&lt;&lt;</a:t>
            </a:r>
            <a:r>
              <a:rPr lang="zh-CN" altLang="en-US" dirty="0"/>
              <a:t>和</a:t>
            </a:r>
            <a:r>
              <a:rPr lang="en-US" altLang="zh-CN" dirty="0">
                <a:solidFill>
                  <a:srgbClr val="C00000"/>
                </a:solidFill>
              </a:rPr>
              <a:t>&gt;&gt;</a:t>
            </a:r>
            <a:r>
              <a:rPr lang="zh-CN" altLang="en-US" dirty="0"/>
              <a:t>优先于</a:t>
            </a:r>
            <a:r>
              <a:rPr lang="en-US" altLang="zh-CN" dirty="0">
                <a:solidFill>
                  <a:srgbClr val="C00000"/>
                </a:solidFill>
              </a:rPr>
              <a:t>&amp;</a:t>
            </a:r>
            <a:r>
              <a:rPr lang="zh-CN" altLang="en-US" dirty="0"/>
              <a:t>优先于</a:t>
            </a:r>
            <a:r>
              <a:rPr lang="en-US" altLang="zh-CN" dirty="0">
                <a:solidFill>
                  <a:srgbClr val="C00000"/>
                </a:solidFill>
              </a:rPr>
              <a:t>^</a:t>
            </a:r>
            <a:r>
              <a:rPr lang="zh-CN" altLang="en-US" dirty="0"/>
              <a:t>优先于</a:t>
            </a:r>
            <a:r>
              <a:rPr lang="en-US" altLang="zh-CN" dirty="0">
                <a:solidFill>
                  <a:srgbClr val="C00000"/>
                </a:solidFill>
              </a:rPr>
              <a:t>|</a:t>
            </a:r>
          </a:p>
          <a:p>
            <a:pPr lvl="1"/>
            <a:r>
              <a:rPr lang="zh-CN" altLang="en-US" dirty="0">
                <a:latin typeface="+mn-ea"/>
                <a:ea typeface="+mn-ea"/>
              </a:rPr>
              <a:t>单目的按位求反与其它单目运算符级别相同</a:t>
            </a:r>
            <a:endParaRPr lang="en-US" altLang="zh-CN" dirty="0">
              <a:latin typeface="+mn-ea"/>
              <a:ea typeface="+mn-ea"/>
            </a:endParaRPr>
          </a:p>
          <a:p>
            <a:pPr lvl="1"/>
            <a:r>
              <a:rPr lang="zh-CN" altLang="en-US" dirty="0">
                <a:solidFill>
                  <a:srgbClr val="FF0000"/>
                </a:solidFill>
                <a:latin typeface="+mn-ea"/>
                <a:ea typeface="+mn-ea"/>
              </a:rPr>
              <a:t>双目的按位左右移的优先级低于算术运算符而高于关系运算符</a:t>
            </a:r>
            <a:endParaRPr lang="en-US" altLang="zh-CN" dirty="0">
              <a:solidFill>
                <a:srgbClr val="FF0000"/>
              </a:solidFill>
              <a:latin typeface="+mn-ea"/>
              <a:ea typeface="+mn-ea"/>
            </a:endParaRPr>
          </a:p>
          <a:p>
            <a:pPr lvl="1"/>
            <a:r>
              <a:rPr lang="zh-CN" altLang="en-US" dirty="0">
                <a:solidFill>
                  <a:srgbClr val="FF0000"/>
                </a:solidFill>
                <a:latin typeface="+mn-ea"/>
                <a:ea typeface="+mn-ea"/>
              </a:rPr>
              <a:t>双目的按位与、按位异或、按位或的优先级低于关系运算符而高于双目的逻辑运算符</a:t>
            </a:r>
            <a:endParaRPr lang="en-US" altLang="zh-CN" dirty="0">
              <a:solidFill>
                <a:srgbClr val="FF0000"/>
              </a:solidFill>
              <a:latin typeface="+mn-ea"/>
              <a:ea typeface="+mn-ea"/>
            </a:endParaRPr>
          </a:p>
          <a:p>
            <a:r>
              <a:rPr lang="zh-CN" altLang="en-US" dirty="0"/>
              <a:t>结合性</a:t>
            </a:r>
            <a:endParaRPr lang="en-US" altLang="zh-CN" dirty="0"/>
          </a:p>
          <a:p>
            <a:pPr lvl="1"/>
            <a:r>
              <a:rPr lang="zh-CN" altLang="en-US" dirty="0"/>
              <a:t>单目的按位求反为右结合</a:t>
            </a:r>
            <a:endParaRPr lang="en-US" altLang="zh-CN" dirty="0"/>
          </a:p>
          <a:p>
            <a:pPr lvl="1"/>
            <a:r>
              <a:rPr lang="zh-CN" altLang="en-US" dirty="0"/>
              <a:t>双目运算符为左结合</a:t>
            </a:r>
            <a:endParaRPr lang="en-US" altLang="zh-CN" dirty="0"/>
          </a:p>
        </p:txBody>
      </p:sp>
      <p:sp>
        <p:nvSpPr>
          <p:cNvPr id="4" name="Rectangle 2">
            <a:extLst>
              <a:ext uri="{FF2B5EF4-FFF2-40B4-BE49-F238E27FC236}">
                <a16:creationId xmlns:a16="http://schemas.microsoft.com/office/drawing/2014/main" id="{DF41EF28-3CAF-4E70-9B6B-B76471507B0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2E69D79A-F7D3-41B2-8575-ABBB8974537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64776FE7-34F7-459A-84A8-B56A1D0490A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407F93B3-8BB8-4DDD-806C-831AEF561FF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F81C7A2A-0936-4A36-8E55-9323CE3E4586}"/>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A3EBFB5A-3243-45D7-854E-BDEF1BB0BD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FA161E5B-D64B-41E0-A6E5-BBB2D981298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F0C26B9B-767B-4675-9B96-10DB441226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7DC705F4-5870-4101-B0C6-A34F2C78304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45C4C7ED-D97A-45E1-8102-7C4A24B9A6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46CD9E72-9A11-4DD8-BE5B-9A55F98774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576B16D7-2E16-4900-9785-D37CDF5502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8EA3F14F-073B-49FD-9906-95C955BDB5A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6673640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位运算中的类型转换</a:t>
            </a:r>
          </a:p>
        </p:txBody>
      </p:sp>
      <p:sp>
        <p:nvSpPr>
          <p:cNvPr id="3" name="内容占位符 2"/>
          <p:cNvSpPr>
            <a:spLocks noGrp="1"/>
          </p:cNvSpPr>
          <p:nvPr>
            <p:ph idx="1"/>
          </p:nvPr>
        </p:nvSpPr>
        <p:spPr/>
        <p:txBody>
          <a:bodyPr/>
          <a:lstStyle/>
          <a:p>
            <a:r>
              <a:rPr lang="zh-CN" altLang="en-US" dirty="0"/>
              <a:t>类型转换</a:t>
            </a:r>
            <a:endParaRPr lang="en-US" altLang="zh-CN" dirty="0"/>
          </a:p>
          <a:p>
            <a:pPr lvl="1"/>
            <a:r>
              <a:rPr lang="zh-CN" altLang="en-US" dirty="0"/>
              <a:t>运算分量只能是</a:t>
            </a:r>
            <a:r>
              <a:rPr lang="en-US" altLang="zh-CN" dirty="0" err="1"/>
              <a:t>int</a:t>
            </a:r>
            <a:r>
              <a:rPr lang="zh-CN" altLang="en-US" dirty="0"/>
              <a:t>型或</a:t>
            </a:r>
            <a:r>
              <a:rPr lang="en-US" altLang="zh-CN" dirty="0"/>
              <a:t>char</a:t>
            </a:r>
            <a:r>
              <a:rPr lang="zh-CN" altLang="en-US" dirty="0"/>
              <a:t>型及其派生类型</a:t>
            </a:r>
            <a:endParaRPr lang="en-US" altLang="zh-CN" dirty="0"/>
          </a:p>
          <a:p>
            <a:pPr lvl="1"/>
            <a:r>
              <a:rPr lang="zh-CN" altLang="en-US" dirty="0"/>
              <a:t>位运算的类型转换是整型和字符型之间的转换</a:t>
            </a:r>
          </a:p>
        </p:txBody>
      </p:sp>
      <p:sp>
        <p:nvSpPr>
          <p:cNvPr id="4" name="Rectangle 2">
            <a:extLst>
              <a:ext uri="{FF2B5EF4-FFF2-40B4-BE49-F238E27FC236}">
                <a16:creationId xmlns:a16="http://schemas.microsoft.com/office/drawing/2014/main" id="{6FD6C586-D97F-4524-AAA4-EE90AA40F7F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8E7F4AF5-AACE-4FF0-BEDF-A04A76168F7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FFCC4666-7C2E-4516-B9B5-86F328E76C0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2AC4EFD5-3D0C-4E87-BAA6-79DC9DEC252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30A48E5C-7EF1-406E-8873-B202BA1D5F79}"/>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855F455B-C9CF-4D3D-8A4B-D9E2489E0E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8ADE7330-A848-4459-B871-DD3D4E0516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BB42D4EB-1602-4F9F-8CAC-DBF3E9C23F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C1693EBF-B5CF-4A3F-96D3-7BE396ED8F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8C351B1D-75E3-4B16-B0D1-3EA8B2ECB7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E899B8B6-DAB2-4A14-B13D-16FB8459A6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C3CF8BF2-5FBC-40AA-BECF-CE64CFF993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7B8035D7-863A-431F-BD8F-C39C91E130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7789406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 name="文本框 4"/>
          <p:cNvSpPr txBox="1"/>
          <p:nvPr>
            <p:custDataLst>
              <p:tags r:id="rId3"/>
            </p:custDataLst>
          </p:nvPr>
        </p:nvSpPr>
        <p:spPr>
          <a:xfrm>
            <a:off x="827584" y="1556792"/>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设有以下语句：</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a=3, b=6, c;</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&lt;&lt;2;</a:t>
            </a: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则输出结果为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圆角矩形 5"/>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9" name="文本框 18"/>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0" name="文本框 19"/>
          <p:cNvSpPr txBox="1"/>
          <p:nvPr>
            <p:custDataLst>
              <p:tags r:id="rId7"/>
            </p:custDataLst>
          </p:nvPr>
        </p:nvSpPr>
        <p:spPr>
          <a:xfrm>
            <a:off x="9779000" y="1270000"/>
            <a:ext cx="3332480" cy="2246769"/>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用整数为字符型变量赋值，并将字符型变量作为整型输出，可以直接使用整数计算。先计算</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b&lt;&lt;2</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00011000</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，再与</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00000011</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异或，结果为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00011011</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，值为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27</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8"/>
            </p:custDataLst>
          </p:nvPr>
        </p:nvGrpSpPr>
        <p:grpSpPr>
          <a:xfrm>
            <a:off x="9537700" y="0"/>
            <a:ext cx="3815080" cy="647700"/>
            <a:chOff x="9537700" y="0"/>
            <a:chExt cx="3815080" cy="647700"/>
          </a:xfrm>
        </p:grpSpPr>
        <p:sp>
          <p:nvSpPr>
            <p:cNvPr id="15"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98748C2-7948-4B40-91F8-27B3C884CFAE}"/>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947CB55A-3DC7-4F00-8A1E-D23266DBFBDD}"/>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a:extLst>
              <a:ext uri="{FF2B5EF4-FFF2-40B4-BE49-F238E27FC236}">
                <a16:creationId xmlns:a16="http://schemas.microsoft.com/office/drawing/2014/main" id="{E333742D-53F1-4636-A065-62607F9A2DB9}"/>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1" name="组合 10"/>
          <p:cNvGrpSpPr/>
          <p:nvPr>
            <p:custDataLst>
              <p:tags r:id="rId12"/>
            </p:custDataLst>
          </p:nvPr>
        </p:nvGrpSpPr>
        <p:grpSpPr>
          <a:xfrm>
            <a:off x="0" y="0"/>
            <a:ext cx="9144000" cy="635000"/>
            <a:chOff x="0" y="0"/>
            <a:chExt cx="9144000" cy="635000"/>
          </a:xfrm>
        </p:grpSpPr>
        <p:sp>
          <p:nvSpPr>
            <p:cNvPr id="7"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6936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灯片编号占位符 1"/>
          <p:cNvSpPr>
            <a:spLocks noGrp="1"/>
          </p:cNvSpPr>
          <p:nvPr>
            <p:ph type="sldNum" sz="quarter" idx="4294967295"/>
          </p:nvPr>
        </p:nvSpPr>
        <p:spPr/>
        <p:txBody>
          <a:bodyPr/>
          <a:lstStyle/>
          <a:p>
            <a:pPr>
              <a:defRPr/>
            </a:pPr>
            <a:fld id="{AE0236F8-D03A-44C4-BBAF-EC129E3188FA}" type="slidenum">
              <a:rPr lang="ko-KR" altLang="en-US" smtClean="0"/>
              <a:pPr>
                <a:defRPr/>
              </a:pPr>
              <a:t>83</a:t>
            </a:fld>
            <a:endParaRPr lang="en-US" altLang="ko-KR"/>
          </a:p>
        </p:txBody>
      </p:sp>
      <p:sp>
        <p:nvSpPr>
          <p:cNvPr id="4" name="文本框 3"/>
          <p:cNvSpPr txBox="1"/>
          <p:nvPr>
            <p:custDataLst>
              <p:tags r:id="rId3"/>
            </p:custDataLst>
          </p:nvPr>
        </p:nvSpPr>
        <p:spPr>
          <a:xfrm>
            <a:off x="990600" y="1664015"/>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a=15, b=240;,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a&amp;b</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)&amp;&amp;b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8" name="文本框 17"/>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p:cNvSpPr txBox="1"/>
          <p:nvPr>
            <p:custDataLst>
              <p:tags r:id="rId7"/>
            </p:custDataLst>
          </p:nvPr>
        </p:nvSpPr>
        <p:spPr>
          <a:xfrm>
            <a:off x="9779000" y="1270000"/>
            <a:ext cx="3332480" cy="1323439"/>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a&amp;b</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-&gt;00001111&amp;11110000</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-&gt;00000000</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&amp;&amp;b</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8"/>
            </p:custDataLst>
          </p:nvPr>
        </p:nvGrpSpPr>
        <p:grpSpPr>
          <a:xfrm>
            <a:off x="9537700" y="0"/>
            <a:ext cx="3815080" cy="647700"/>
            <a:chOff x="9537700" y="0"/>
            <a:chExt cx="3815080" cy="647700"/>
          </a:xfrm>
        </p:grpSpPr>
        <p:sp>
          <p:nvSpPr>
            <p:cNvPr id="14"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2" name="RemarkBack">
            <a:extLst>
              <a:ext uri="{FF2B5EF4-FFF2-40B4-BE49-F238E27FC236}">
                <a16:creationId xmlns:a16="http://schemas.microsoft.com/office/drawing/2014/main" id="{F0DA1767-CC4A-4D85-88D9-59864D46E61C}"/>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0A3715FE-FE78-4A62-9DF6-30E29BF8E12D}"/>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a:extLst>
              <a:ext uri="{FF2B5EF4-FFF2-40B4-BE49-F238E27FC236}">
                <a16:creationId xmlns:a16="http://schemas.microsoft.com/office/drawing/2014/main" id="{53E5F357-B257-4777-A914-DCC3BBA4BA29}"/>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p:cNvGrpSpPr/>
          <p:nvPr>
            <p:custDataLst>
              <p:tags r:id="rId12"/>
            </p:custDataLst>
          </p:nvPr>
        </p:nvGrpSpPr>
        <p:grpSpPr>
          <a:xfrm>
            <a:off x="0" y="0"/>
            <a:ext cx="9144000" cy="635000"/>
            <a:chOff x="0" y="0"/>
            <a:chExt cx="9144000" cy="635000"/>
          </a:xfrm>
        </p:grpSpPr>
        <p:sp>
          <p:nvSpPr>
            <p:cNvPr id="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293671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 name="文本框 4"/>
          <p:cNvSpPr txBox="1"/>
          <p:nvPr>
            <p:custDataLst>
              <p:tags r:id="rId3"/>
            </p:custDataLst>
          </p:nvPr>
        </p:nvSpPr>
        <p:spPr>
          <a:xfrm>
            <a:off x="827584" y="2181157"/>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以下代码段的输出结果是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a:t>
            </a:r>
            <a:r>
              <a:rPr lang="en-US" altLang="zh-CN" dirty="0" err="1"/>
              <a:t>iostream</a:t>
            </a:r>
            <a:r>
              <a:rPr lang="en-US" altLang="zh-CN" dirty="0"/>
              <a:t>&gt;</a:t>
            </a:r>
            <a:endParaRPr lang="zh-CN" altLang="en-US" dirty="0"/>
          </a:p>
          <a:p>
            <a:r>
              <a:rPr lang="en-US" altLang="zh-CN" dirty="0"/>
              <a:t>#include&lt;</a:t>
            </a:r>
            <a:r>
              <a:rPr lang="en-US" altLang="zh-CN" dirty="0" err="1"/>
              <a:t>iomanip</a:t>
            </a:r>
            <a:r>
              <a:rPr lang="en-US" altLang="zh-CN" dirty="0"/>
              <a:t>&gt;</a:t>
            </a:r>
            <a:endParaRPr lang="zh-CN" altLang="en-US" dirty="0"/>
          </a:p>
          <a:p>
            <a:endParaRPr lang="zh-CN" altLang="en-US" dirty="0"/>
          </a:p>
          <a:p>
            <a:r>
              <a:rPr lang="en-US" altLang="zh-CN" dirty="0"/>
              <a:t>using</a:t>
            </a:r>
            <a:r>
              <a:rPr lang="zh-CN" altLang="en-US" dirty="0"/>
              <a:t> </a:t>
            </a:r>
            <a:r>
              <a:rPr lang="en-US" altLang="zh-CN" dirty="0"/>
              <a:t>namespace</a:t>
            </a:r>
            <a:r>
              <a:rPr lang="zh-CN" altLang="en-US" dirty="0"/>
              <a:t> </a:t>
            </a:r>
            <a:r>
              <a:rPr lang="en-US" altLang="zh-CN" dirty="0" err="1"/>
              <a:t>std</a:t>
            </a:r>
            <a:r>
              <a:rPr lang="en-US" altLang="zh-CN" dirty="0"/>
              <a:t>;</a:t>
            </a:r>
            <a:endParaRPr lang="zh-CN" altLang="en-US" dirty="0"/>
          </a:p>
          <a:p>
            <a:r>
              <a:rPr lang="en-US" altLang="zh-CN" dirty="0" err="1"/>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fr-FR" altLang="zh-CN" dirty="0"/>
              <a:t>cout&lt;&lt;(0101&amp;101&gt;&gt;3|101&lt;&lt;3^~0x10)&lt;&lt;endl;</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圆角矩形 5"/>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9" name="文本框 18"/>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0" name="文本框 19"/>
          <p:cNvSpPr txBox="1"/>
          <p:nvPr>
            <p:custDataLst>
              <p:tags r:id="rId7"/>
            </p:custDataLst>
          </p:nvPr>
        </p:nvSpPr>
        <p:spPr>
          <a:xfrm>
            <a:off x="9728200" y="635000"/>
            <a:ext cx="3332480" cy="5355312"/>
          </a:xfrm>
          <a:prstGeom prst="rect">
            <a:avLst/>
          </a:prstGeom>
          <a:noFill/>
        </p:spPr>
        <p:txBody>
          <a:bodyPr vert="horz" rtlCol="0" anchor="t" anchorCtr="0">
            <a:spAutoFit/>
          </a:bodyPr>
          <a:lstStyle/>
          <a:p>
            <a:pPr lvl="0"/>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优先级按位取反</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最高，先将</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0x10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（十六进制）按位取反，得到结果</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11111111 11111111 11111111 11101111</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，其次优先级按位左移和按位右移运算符优先级相同，计算</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101&gt;&gt;3</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得到 </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10100000 00000000 00000000 00001100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，以及</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101&lt;&lt;3</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得到 </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00000000 00000000 00000011 00101000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，接下来计算</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0101</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（八进制）按位与（</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101&gt;&gt;3</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）的结果，得到结果为</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按位或一个数所得结果为原值。因此最终答案为</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(101&lt;&lt;3)</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按位异或</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(~0x10)</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的结果，其结果为</a:t>
            </a:r>
            <a:r>
              <a:rPr lang="en-US" alt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11111111 11111111 11111100 11000111</a:t>
            </a: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，为负数，求补得到绝对值。</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8"/>
            </p:custDataLst>
          </p:nvPr>
        </p:nvGrpSpPr>
        <p:grpSpPr>
          <a:xfrm>
            <a:off x="9537700" y="0"/>
            <a:ext cx="3815080" cy="647700"/>
            <a:chOff x="9537700" y="0"/>
            <a:chExt cx="3815080" cy="647700"/>
          </a:xfrm>
        </p:grpSpPr>
        <p:sp>
          <p:nvSpPr>
            <p:cNvPr id="15"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2B8DF08D-24FC-482B-9914-FA4A199B8791}"/>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1DB73DD8-0ADD-4308-8C8B-83DA12AD41F5}"/>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a:extLst>
              <a:ext uri="{FF2B5EF4-FFF2-40B4-BE49-F238E27FC236}">
                <a16:creationId xmlns:a16="http://schemas.microsoft.com/office/drawing/2014/main" id="{C576D47E-0174-4E42-A805-E0277C3AB378}"/>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1" name="组合 10"/>
          <p:cNvGrpSpPr/>
          <p:nvPr>
            <p:custDataLst>
              <p:tags r:id="rId12"/>
            </p:custDataLst>
          </p:nvPr>
        </p:nvGrpSpPr>
        <p:grpSpPr>
          <a:xfrm>
            <a:off x="0" y="0"/>
            <a:ext cx="9144000" cy="635000"/>
            <a:chOff x="0" y="0"/>
            <a:chExt cx="9144000" cy="635000"/>
          </a:xfrm>
        </p:grpSpPr>
        <p:sp>
          <p:nvSpPr>
            <p:cNvPr id="7"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090425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179512" y="1819306"/>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058877" y="3720678"/>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3659726"/>
            <a:ext cx="885840" cy="885840"/>
          </a:xfrm>
          <a:prstGeom prst="rect">
            <a:avLst/>
          </a:prstGeom>
        </p:spPr>
      </p:pic>
      <p:sp>
        <p:nvSpPr>
          <p:cNvPr id="47"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sp>
        <p:nvSpPr>
          <p:cNvPr id="83" name="Rectangle 2">
            <a:extLst>
              <a:ext uri="{FF2B5EF4-FFF2-40B4-BE49-F238E27FC236}">
                <a16:creationId xmlns:a16="http://schemas.microsoft.com/office/drawing/2014/main" id="{204272A8-D986-4870-9D05-3A03BA35D7E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4" name="Rectangle 4">
            <a:extLst>
              <a:ext uri="{FF2B5EF4-FFF2-40B4-BE49-F238E27FC236}">
                <a16:creationId xmlns:a16="http://schemas.microsoft.com/office/drawing/2014/main" id="{CDC33501-AF25-4A37-AF1B-6404E000C56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5" name="Rectangle 6">
            <a:extLst>
              <a:ext uri="{FF2B5EF4-FFF2-40B4-BE49-F238E27FC236}">
                <a16:creationId xmlns:a16="http://schemas.microsoft.com/office/drawing/2014/main" id="{D656971C-7685-45FF-9479-27BACD7F0BF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6" name="Rectangle 8">
            <a:extLst>
              <a:ext uri="{FF2B5EF4-FFF2-40B4-BE49-F238E27FC236}">
                <a16:creationId xmlns:a16="http://schemas.microsoft.com/office/drawing/2014/main" id="{0D65885F-B716-4487-8402-0A7CFA5FB72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7" name="Rectangle 9">
            <a:extLst>
              <a:ext uri="{FF2B5EF4-FFF2-40B4-BE49-F238E27FC236}">
                <a16:creationId xmlns:a16="http://schemas.microsoft.com/office/drawing/2014/main" id="{60E6A6F8-9575-4C74-BE79-1C5A0B5F13C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8" name="矩形 87">
            <a:hlinkClick r:id="rId5" action="ppaction://hlinksldjump"/>
            <a:extLst>
              <a:ext uri="{FF2B5EF4-FFF2-40B4-BE49-F238E27FC236}">
                <a16:creationId xmlns:a16="http://schemas.microsoft.com/office/drawing/2014/main" id="{9FE98C21-CF15-4173-A468-D872BD18DDC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89" name="矩形 88">
            <a:hlinkClick r:id="" action="ppaction://noaction"/>
            <a:extLst>
              <a:ext uri="{FF2B5EF4-FFF2-40B4-BE49-F238E27FC236}">
                <a16:creationId xmlns:a16="http://schemas.microsoft.com/office/drawing/2014/main" id="{80D4C2EB-E581-4D8F-9542-F428F12E199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90" name="矩形 89">
            <a:hlinkClick r:id="" action="ppaction://noaction"/>
            <a:extLst>
              <a:ext uri="{FF2B5EF4-FFF2-40B4-BE49-F238E27FC236}">
                <a16:creationId xmlns:a16="http://schemas.microsoft.com/office/drawing/2014/main" id="{5719ED67-2B90-4F01-AFC0-0314C30A072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91" name="矩形 90">
            <a:hlinkClick r:id="" action="ppaction://noaction"/>
            <a:extLst>
              <a:ext uri="{FF2B5EF4-FFF2-40B4-BE49-F238E27FC236}">
                <a16:creationId xmlns:a16="http://schemas.microsoft.com/office/drawing/2014/main" id="{73063E48-90CC-4409-92FB-60E4E24055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92" name="矩形 91">
            <a:hlinkClick r:id="" action="ppaction://noaction"/>
            <a:extLst>
              <a:ext uri="{FF2B5EF4-FFF2-40B4-BE49-F238E27FC236}">
                <a16:creationId xmlns:a16="http://schemas.microsoft.com/office/drawing/2014/main" id="{EE42D306-CF4B-4A96-ACE7-72B1A2C9BB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93" name="矩形 92">
            <a:hlinkClick r:id="" action="ppaction://noaction"/>
            <a:extLst>
              <a:ext uri="{FF2B5EF4-FFF2-40B4-BE49-F238E27FC236}">
                <a16:creationId xmlns:a16="http://schemas.microsoft.com/office/drawing/2014/main" id="{029816E7-2E65-41C4-9963-325AF7F1DD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94" name="矩形 93">
            <a:hlinkClick r:id="" action="ppaction://noaction"/>
            <a:extLst>
              <a:ext uri="{FF2B5EF4-FFF2-40B4-BE49-F238E27FC236}">
                <a16:creationId xmlns:a16="http://schemas.microsoft.com/office/drawing/2014/main" id="{6905D652-835F-40AD-94DA-3B63B3FD47A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3870124304"/>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条件运算符（</a:t>
            </a:r>
            <a:r>
              <a:rPr lang="en-US" altLang="zh-CN" dirty="0"/>
              <a:t>Conditional operator</a:t>
            </a:r>
            <a:r>
              <a:rPr lang="zh-CN" altLang="en-US" dirty="0"/>
              <a:t>）</a:t>
            </a:r>
          </a:p>
        </p:txBody>
      </p:sp>
      <p:sp>
        <p:nvSpPr>
          <p:cNvPr id="3" name="内容占位符 2"/>
          <p:cNvSpPr>
            <a:spLocks noGrp="1"/>
          </p:cNvSpPr>
          <p:nvPr>
            <p:ph idx="1"/>
          </p:nvPr>
        </p:nvSpPr>
        <p:spPr/>
        <p:txBody>
          <a:bodyPr/>
          <a:lstStyle/>
          <a:p>
            <a:r>
              <a:rPr lang="en-US" altLang="zh-CN" dirty="0"/>
              <a:t>? :</a:t>
            </a:r>
          </a:p>
          <a:p>
            <a:pPr lvl="1"/>
            <a:r>
              <a:rPr lang="zh-CN" altLang="en-US" dirty="0"/>
              <a:t>三目运算符</a:t>
            </a:r>
            <a:endParaRPr lang="en-US" altLang="zh-CN" dirty="0"/>
          </a:p>
          <a:p>
            <a:r>
              <a:rPr lang="zh-CN" altLang="en-US" dirty="0"/>
              <a:t>条件表达式</a:t>
            </a:r>
            <a:endParaRPr lang="en-US" altLang="zh-CN" dirty="0"/>
          </a:p>
          <a:p>
            <a:pPr lvl="1"/>
            <a:r>
              <a:rPr lang="en-US" altLang="zh-CN" dirty="0"/>
              <a:t>&lt;</a:t>
            </a:r>
            <a:r>
              <a:rPr lang="zh-CN" altLang="en-US" dirty="0"/>
              <a:t>表达式</a:t>
            </a:r>
            <a:r>
              <a:rPr lang="en-US" altLang="zh-CN" dirty="0"/>
              <a:t>1&gt; ? &lt;</a:t>
            </a:r>
            <a:r>
              <a:rPr lang="zh-CN" altLang="en-US" dirty="0"/>
              <a:t>表达式</a:t>
            </a:r>
            <a:r>
              <a:rPr lang="en-US" altLang="zh-CN" dirty="0"/>
              <a:t>2&gt; : &lt;</a:t>
            </a:r>
            <a:r>
              <a:rPr lang="zh-CN" altLang="en-US" dirty="0"/>
              <a:t>表达式</a:t>
            </a:r>
            <a:r>
              <a:rPr lang="en-US" altLang="zh-CN" dirty="0"/>
              <a:t>3&gt;</a:t>
            </a:r>
          </a:p>
          <a:p>
            <a:pPr lvl="2"/>
            <a:r>
              <a:rPr lang="zh-CN" altLang="en-US" dirty="0"/>
              <a:t>表达式</a:t>
            </a:r>
            <a:r>
              <a:rPr lang="en-US" altLang="zh-CN" dirty="0"/>
              <a:t>1</a:t>
            </a:r>
            <a:r>
              <a:rPr lang="zh-CN" altLang="en-US" dirty="0"/>
              <a:t>：具有逻辑值的表达式</a:t>
            </a:r>
            <a:endParaRPr lang="en-US" altLang="zh-CN" dirty="0"/>
          </a:p>
          <a:p>
            <a:pPr lvl="2"/>
            <a:r>
              <a:rPr lang="zh-CN" altLang="en-US" dirty="0"/>
              <a:t>表达式</a:t>
            </a:r>
            <a:r>
              <a:rPr lang="en-US" altLang="zh-CN" dirty="0"/>
              <a:t>2</a:t>
            </a:r>
            <a:r>
              <a:rPr lang="zh-CN" altLang="en-US" dirty="0"/>
              <a:t>和表达式</a:t>
            </a:r>
            <a:r>
              <a:rPr lang="en-US" altLang="zh-CN" dirty="0"/>
              <a:t>3</a:t>
            </a:r>
            <a:r>
              <a:rPr lang="zh-CN" altLang="en-US" dirty="0"/>
              <a:t>为任意表达式</a:t>
            </a:r>
            <a:endParaRPr lang="en-US" altLang="zh-CN" dirty="0"/>
          </a:p>
        </p:txBody>
      </p:sp>
      <p:sp>
        <p:nvSpPr>
          <p:cNvPr id="4" name="Rectangle 2">
            <a:extLst>
              <a:ext uri="{FF2B5EF4-FFF2-40B4-BE49-F238E27FC236}">
                <a16:creationId xmlns:a16="http://schemas.microsoft.com/office/drawing/2014/main" id="{76CE4E3E-1AAD-434F-8B7E-4ECE6D2E1AD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F20DA6D5-21AC-4C0E-830F-844089F1E51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9D18450A-A434-4824-B06D-A2673A22D35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BCF1F9BA-69FC-4728-8466-E27E5800D1D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1D2C581-2E9B-485B-A5A5-EEB2984AB329}"/>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B619E3DB-75CC-4F4A-BA38-7FA3E30C33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FF1B30F5-99F4-4608-8CE6-404DAD39DDB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CA80A803-CF9C-49CC-B92B-E6F09AB34B7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63AB6157-4B11-46FC-852C-6E435FB59B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6AE21A69-C11D-42BA-8EB6-B18DBAACEAC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14" name="矩形 13">
            <a:hlinkClick r:id="" action="ppaction://noaction"/>
            <a:extLst>
              <a:ext uri="{FF2B5EF4-FFF2-40B4-BE49-F238E27FC236}">
                <a16:creationId xmlns:a16="http://schemas.microsoft.com/office/drawing/2014/main" id="{39C2C0C0-2E26-40D4-84F3-1ECC795E3D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15" name="矩形 14">
            <a:hlinkClick r:id="" action="ppaction://noaction"/>
            <a:extLst>
              <a:ext uri="{FF2B5EF4-FFF2-40B4-BE49-F238E27FC236}">
                <a16:creationId xmlns:a16="http://schemas.microsoft.com/office/drawing/2014/main" id="{A7AA4754-4DFF-4587-BF8F-01E9C6FAFE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13747917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条件运算表达式求值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a:t>
            </a:r>
            <a:r>
              <a:rPr lang="en-US" altLang="zh-CN" dirty="0"/>
              <a:t>1</a:t>
            </a:r>
            <a:r>
              <a:rPr lang="zh-CN" altLang="en-US" dirty="0"/>
              <a:t>）计算表达式</a:t>
            </a:r>
            <a:r>
              <a:rPr lang="en-US" altLang="zh-CN" dirty="0"/>
              <a:t>1</a:t>
            </a:r>
            <a:r>
              <a:rPr lang="zh-CN" altLang="en-US" dirty="0"/>
              <a:t>，如果非</a:t>
            </a:r>
            <a:r>
              <a:rPr lang="en-US" altLang="zh-CN" dirty="0"/>
              <a:t>0</a:t>
            </a:r>
            <a:r>
              <a:rPr lang="zh-CN" altLang="en-US" dirty="0"/>
              <a:t>则转（</a:t>
            </a:r>
            <a:r>
              <a:rPr lang="en-US" altLang="zh-CN" dirty="0"/>
              <a:t>3</a:t>
            </a:r>
            <a:r>
              <a:rPr lang="zh-CN" altLang="en-US" dirty="0"/>
              <a:t>）</a:t>
            </a:r>
            <a:endParaRPr lang="en-US" altLang="zh-CN" dirty="0"/>
          </a:p>
          <a:p>
            <a:pPr lvl="1"/>
            <a:r>
              <a:rPr lang="zh-CN" altLang="en-US" dirty="0"/>
              <a:t>（</a:t>
            </a:r>
            <a:r>
              <a:rPr lang="en-US" altLang="zh-CN" dirty="0"/>
              <a:t>2</a:t>
            </a:r>
            <a:r>
              <a:rPr lang="zh-CN" altLang="en-US" dirty="0"/>
              <a:t>）计算表达式</a:t>
            </a:r>
            <a:r>
              <a:rPr lang="en-US" altLang="zh-CN" dirty="0"/>
              <a:t>3</a:t>
            </a:r>
            <a:r>
              <a:rPr lang="zh-CN" altLang="en-US" dirty="0"/>
              <a:t>，转（</a:t>
            </a:r>
            <a:r>
              <a:rPr lang="en-US" altLang="zh-CN" dirty="0"/>
              <a:t>4</a:t>
            </a:r>
            <a:r>
              <a:rPr lang="zh-CN" altLang="en-US" dirty="0"/>
              <a:t>）</a:t>
            </a:r>
            <a:endParaRPr lang="en-US" altLang="zh-CN" dirty="0"/>
          </a:p>
          <a:p>
            <a:pPr lvl="1"/>
            <a:r>
              <a:rPr lang="zh-CN" altLang="en-US" dirty="0"/>
              <a:t>（</a:t>
            </a:r>
            <a:r>
              <a:rPr lang="en-US" altLang="zh-CN" dirty="0"/>
              <a:t>3</a:t>
            </a:r>
            <a:r>
              <a:rPr lang="zh-CN" altLang="en-US" dirty="0"/>
              <a:t>）计算表达式</a:t>
            </a:r>
            <a:r>
              <a:rPr lang="en-US" altLang="zh-CN" dirty="0"/>
              <a:t>2</a:t>
            </a:r>
          </a:p>
          <a:p>
            <a:pPr lvl="1"/>
            <a:r>
              <a:rPr lang="zh-CN" altLang="en-US" dirty="0"/>
              <a:t>（</a:t>
            </a:r>
            <a:r>
              <a:rPr lang="en-US" altLang="zh-CN" dirty="0"/>
              <a:t>4</a:t>
            </a:r>
            <a:r>
              <a:rPr lang="zh-CN" altLang="en-US" dirty="0"/>
              <a:t>）完成运算</a:t>
            </a:r>
            <a:endParaRPr lang="en-US" altLang="zh-CN" dirty="0"/>
          </a:p>
          <a:p>
            <a:pPr marL="358775" lvl="1" indent="0">
              <a:buNone/>
            </a:pPr>
            <a:r>
              <a:rPr lang="en-US" altLang="zh-CN" sz="2800" dirty="0">
                <a:solidFill>
                  <a:srgbClr val="C00000"/>
                </a:solidFill>
              </a:rPr>
              <a:t>【</a:t>
            </a:r>
            <a:r>
              <a:rPr lang="zh-CN" altLang="en-US" sz="2800" dirty="0">
                <a:solidFill>
                  <a:srgbClr val="C00000"/>
                </a:solidFill>
              </a:rPr>
              <a:t>例</a:t>
            </a:r>
            <a:r>
              <a:rPr lang="en-US" altLang="zh-CN" sz="2800" dirty="0">
                <a:solidFill>
                  <a:srgbClr val="C00000"/>
                </a:solidFill>
              </a:rPr>
              <a:t>】</a:t>
            </a:r>
          </a:p>
          <a:p>
            <a:r>
              <a:rPr lang="en-US" altLang="zh-CN" b="1" dirty="0">
                <a:latin typeface="Courier New" panose="02070309020205020404" pitchFamily="49" charset="0"/>
                <a:cs typeface="Courier New" panose="02070309020205020404" pitchFamily="49" charset="0"/>
              </a:rPr>
              <a:t>x&gt;0?x:-x</a:t>
            </a:r>
            <a:r>
              <a:rPr lang="zh-CN" altLang="en-US" dirty="0">
                <a:latin typeface="+mn-ea"/>
              </a:rPr>
              <a:t>的结果为</a:t>
            </a:r>
            <a:r>
              <a:rPr lang="en-US" altLang="zh-CN" dirty="0">
                <a:solidFill>
                  <a:srgbClr val="C00000"/>
                </a:solidFill>
                <a:latin typeface="+mn-ea"/>
              </a:rPr>
              <a:t>x</a:t>
            </a:r>
            <a:r>
              <a:rPr lang="zh-CN" altLang="en-US" dirty="0">
                <a:solidFill>
                  <a:srgbClr val="C00000"/>
                </a:solidFill>
                <a:latin typeface="+mn-ea"/>
              </a:rPr>
              <a:t>的绝对值</a:t>
            </a:r>
            <a:r>
              <a:rPr lang="zh-CN" altLang="en-US" dirty="0">
                <a:latin typeface="+mn-ea"/>
              </a:rPr>
              <a:t>。</a:t>
            </a:r>
            <a:endParaRPr lang="en-US" altLang="zh-CN" dirty="0">
              <a:latin typeface="+mn-ea"/>
            </a:endParaRPr>
          </a:p>
          <a:p>
            <a:r>
              <a:rPr lang="en-US" altLang="zh-CN" b="1" dirty="0">
                <a:latin typeface="Courier New" panose="02070309020205020404" pitchFamily="49" charset="0"/>
                <a:cs typeface="Courier New" panose="02070309020205020404" pitchFamily="49" charset="0"/>
              </a:rPr>
              <a:t>s=(a&gt;b)?</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r>
              <a:rPr lang="zh-CN" altLang="en-US" dirty="0">
                <a:latin typeface="+mn-ea"/>
              </a:rPr>
              <a:t>等价于条件语句： </a:t>
            </a:r>
            <a:endParaRPr lang="en-US" altLang="zh-CN" dirty="0">
              <a:latin typeface="+mn-ea"/>
            </a:endParaRPr>
          </a:p>
          <a:p>
            <a:r>
              <a:rPr lang="en-US" altLang="zh-CN" b="1" dirty="0">
                <a:solidFill>
                  <a:srgbClr val="0000FF"/>
                </a:solidFill>
                <a:latin typeface="Courier New" panose="02070309020205020404" pitchFamily="49" charset="0"/>
                <a:cs typeface="Courier New" panose="02070309020205020404" pitchFamily="49" charset="0"/>
              </a:rPr>
              <a:t>if</a:t>
            </a:r>
            <a:r>
              <a:rPr lang="en-US" altLang="zh-CN" b="1" dirty="0">
                <a:latin typeface="Courier New" panose="02070309020205020404" pitchFamily="49" charset="0"/>
                <a:cs typeface="Courier New" panose="02070309020205020404" pitchFamily="49" charset="0"/>
              </a:rPr>
              <a:t>(a&gt;b) s=a; </a:t>
            </a:r>
            <a:r>
              <a:rPr lang="en-US" altLang="zh-CN" b="1" dirty="0">
                <a:solidFill>
                  <a:srgbClr val="0000FF"/>
                </a:solidFill>
                <a:latin typeface="Courier New" panose="02070309020205020404" pitchFamily="49" charset="0"/>
                <a:cs typeface="Courier New" panose="02070309020205020404" pitchFamily="49" charset="0"/>
              </a:rPr>
              <a:t>else</a:t>
            </a:r>
            <a:r>
              <a:rPr lang="en-US" altLang="zh-CN" b="1" dirty="0">
                <a:latin typeface="Courier New" panose="02070309020205020404" pitchFamily="49" charset="0"/>
                <a:cs typeface="Courier New" panose="02070309020205020404" pitchFamily="49" charset="0"/>
              </a:rPr>
              <a:t> s=b;</a:t>
            </a:r>
          </a:p>
          <a:p>
            <a:pPr lvl="1"/>
            <a:endParaRPr lang="zh-CN" altLang="en-US" dirty="0"/>
          </a:p>
          <a:p>
            <a:endParaRPr lang="zh-CN" altLang="en-US" dirty="0"/>
          </a:p>
        </p:txBody>
      </p:sp>
      <p:sp>
        <p:nvSpPr>
          <p:cNvPr id="4" name="Rectangle 2">
            <a:extLst>
              <a:ext uri="{FF2B5EF4-FFF2-40B4-BE49-F238E27FC236}">
                <a16:creationId xmlns:a16="http://schemas.microsoft.com/office/drawing/2014/main" id="{C6B14248-AC34-4758-A0B1-E6F5F472AAA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D982DEE-5CED-46FD-8DAB-0B805D3B2D6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BF9C6CB9-6A10-4377-843E-290C38B0E93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17CC590B-0B96-40B5-9C55-E0AE57EE2E5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1042FE23-1B3F-47BA-B586-F3DDC074DE4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A1DAFF7-AA7C-4B06-96D3-585634CE44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53E02B76-1127-48BD-B728-9525F8DE8CA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EAEE857B-499F-4A80-94B8-9BEF3627EB6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9026A8C-C04F-4F3C-9631-AA7DF21423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E2A03365-1275-4F6B-9FEB-9A9591ADA6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14" name="矩形 13">
            <a:hlinkClick r:id="" action="ppaction://noaction"/>
            <a:extLst>
              <a:ext uri="{FF2B5EF4-FFF2-40B4-BE49-F238E27FC236}">
                <a16:creationId xmlns:a16="http://schemas.microsoft.com/office/drawing/2014/main" id="{9A21A5CA-5BCB-46A6-8BD7-C6A5F728DB3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15" name="矩形 14">
            <a:hlinkClick r:id="" action="ppaction://noaction"/>
            <a:extLst>
              <a:ext uri="{FF2B5EF4-FFF2-40B4-BE49-F238E27FC236}">
                <a16:creationId xmlns:a16="http://schemas.microsoft.com/office/drawing/2014/main" id="{0922B19E-A1EF-465D-A52B-DF9C058DB4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10814015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b="1" dirty="0">
                <a:latin typeface="Courier New" panose="02070309020205020404" pitchFamily="49" charset="0"/>
                <a:ea typeface="+mn-ea"/>
                <a:cs typeface="Courier New" panose="02070309020205020404" pitchFamily="49" charset="0"/>
              </a:rPr>
              <a:t>优先级</a:t>
            </a:r>
            <a:endParaRPr lang="en-US" altLang="zh-CN" b="1" dirty="0">
              <a:latin typeface="Courier New" panose="02070309020205020404" pitchFamily="49" charset="0"/>
              <a:ea typeface="+mn-ea"/>
              <a:cs typeface="Courier New" panose="02070309020205020404" pitchFamily="49" charset="0"/>
            </a:endParaRPr>
          </a:p>
          <a:p>
            <a:pPr lvl="1"/>
            <a:r>
              <a:rPr lang="en-US" altLang="zh-CN" b="1" dirty="0">
                <a:solidFill>
                  <a:srgbClr val="FF0000"/>
                </a:solidFill>
                <a:latin typeface="Courier New" panose="02070309020205020404" pitchFamily="49" charset="0"/>
                <a:ea typeface="+mn-ea"/>
                <a:cs typeface="Courier New" panose="02070309020205020404" pitchFamily="49" charset="0"/>
              </a:rPr>
              <a:t>C++</a:t>
            </a:r>
            <a:r>
              <a:rPr lang="zh-CN" altLang="en-US" dirty="0">
                <a:solidFill>
                  <a:srgbClr val="FF0000"/>
                </a:solidFill>
                <a:latin typeface="Courier New" panose="02070309020205020404" pitchFamily="49" charset="0"/>
                <a:ea typeface="+mn-ea"/>
                <a:cs typeface="Courier New" panose="02070309020205020404" pitchFamily="49" charset="0"/>
              </a:rPr>
              <a:t>中具有最低优先级的</a:t>
            </a:r>
            <a:r>
              <a:rPr lang="zh-CN" altLang="en-US" b="1" dirty="0">
                <a:solidFill>
                  <a:srgbClr val="FF0000"/>
                </a:solidFill>
                <a:latin typeface="Courier New" panose="02070309020205020404" pitchFamily="49" charset="0"/>
                <a:ea typeface="+mn-ea"/>
                <a:cs typeface="Courier New" panose="02070309020205020404" pitchFamily="49" charset="0"/>
              </a:rPr>
              <a:t>3</a:t>
            </a:r>
            <a:r>
              <a:rPr lang="zh-CN" altLang="en-US" dirty="0">
                <a:solidFill>
                  <a:srgbClr val="FF0000"/>
                </a:solidFill>
                <a:latin typeface="Courier New" panose="02070309020205020404" pitchFamily="49" charset="0"/>
                <a:ea typeface="+mn-ea"/>
                <a:cs typeface="Courier New" panose="02070309020205020404" pitchFamily="49" charset="0"/>
              </a:rPr>
              <a:t>个运算符依次为（从高到低）: 条件运算符, 赋值运算符, 逗号运算符</a:t>
            </a:r>
            <a:endParaRPr lang="en-US" altLang="zh-CN" dirty="0">
              <a:solidFill>
                <a:srgbClr val="FF0000"/>
              </a:solidFill>
              <a:latin typeface="Courier New" panose="02070309020205020404" pitchFamily="49" charset="0"/>
              <a:ea typeface="+mn-ea"/>
              <a:cs typeface="Courier New" panose="02070309020205020404" pitchFamily="49" charset="0"/>
            </a:endParaRPr>
          </a:p>
          <a:p>
            <a:r>
              <a:rPr lang="zh-CN" altLang="en-US" dirty="0">
                <a:latin typeface="Courier New" panose="02070309020205020404" pitchFamily="49" charset="0"/>
                <a:ea typeface="+mn-ea"/>
                <a:cs typeface="Courier New" panose="02070309020205020404" pitchFamily="49" charset="0"/>
              </a:rPr>
              <a:t>结合性</a:t>
            </a:r>
            <a:endParaRPr lang="en-US" altLang="zh-CN" dirty="0">
              <a:latin typeface="Courier New" panose="02070309020205020404" pitchFamily="49" charset="0"/>
              <a:ea typeface="+mn-ea"/>
              <a:cs typeface="Courier New" panose="02070309020205020404" pitchFamily="49" charset="0"/>
            </a:endParaRPr>
          </a:p>
          <a:p>
            <a:pPr lvl="1"/>
            <a:r>
              <a:rPr lang="zh-CN" altLang="en-US" dirty="0">
                <a:solidFill>
                  <a:srgbClr val="FF0000"/>
                </a:solidFill>
              </a:rPr>
              <a:t>右结合，即自右向左结合</a:t>
            </a:r>
            <a:endParaRPr lang="en-US" altLang="zh-CN" dirty="0">
              <a:solidFill>
                <a:srgbClr val="FF0000"/>
              </a:solidFill>
            </a:endParaRPr>
          </a:p>
          <a:p>
            <a:r>
              <a:rPr lang="en-US" altLang="zh-CN" dirty="0">
                <a:latin typeface="Courier New" panose="02070309020205020404" pitchFamily="49" charset="0"/>
                <a:ea typeface="+mn-ea"/>
                <a:cs typeface="Courier New" panose="02070309020205020404" pitchFamily="49" charset="0"/>
              </a:rPr>
              <a:t>【</a:t>
            </a:r>
            <a:r>
              <a:rPr lang="zh-CN" altLang="en-US" dirty="0">
                <a:latin typeface="Courier New" panose="02070309020205020404" pitchFamily="49" charset="0"/>
                <a:ea typeface="+mn-ea"/>
                <a:cs typeface="Courier New" panose="02070309020205020404" pitchFamily="49" charset="0"/>
              </a:rPr>
              <a:t>例</a:t>
            </a:r>
            <a:r>
              <a:rPr lang="en-US" altLang="zh-CN" dirty="0">
                <a:latin typeface="Courier New" panose="02070309020205020404" pitchFamily="49" charset="0"/>
                <a:ea typeface="+mn-ea"/>
                <a:cs typeface="Courier New" panose="02070309020205020404" pitchFamily="49" charset="0"/>
              </a:rPr>
              <a:t>】</a:t>
            </a:r>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n=++</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==0?99:i==-1?11:22;</a:t>
            </a:r>
          </a:p>
          <a:p>
            <a:r>
              <a:rPr lang="zh-CN" altLang="en-US" sz="2400" dirty="0"/>
              <a:t>等价于：</a:t>
            </a:r>
            <a:endParaRPr lang="en-US" altLang="zh-CN" sz="2400" dirty="0"/>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n=</a:t>
            </a:r>
            <a:r>
              <a:rPr lang="en-US" altLang="zh-CN" sz="3600" b="1" dirty="0">
                <a:solidFill>
                  <a:srgbClr val="006600"/>
                </a:solidFill>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==0?99:</a:t>
            </a:r>
            <a:r>
              <a:rPr lang="en-US" altLang="zh-CN" b="1" dirty="0">
                <a:solidFill>
                  <a:srgbClr val="C00000"/>
                </a:solidFill>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==-1?11:22</a:t>
            </a:r>
            <a:r>
              <a:rPr lang="en-US" altLang="zh-CN" b="1" dirty="0">
                <a:solidFill>
                  <a:srgbClr val="C00000"/>
                </a:solidFill>
                <a:latin typeface="Courier New" panose="02070309020205020404" pitchFamily="49" charset="0"/>
                <a:cs typeface="Courier New" panose="02070309020205020404" pitchFamily="49" charset="0"/>
              </a:rPr>
              <a:t>)</a:t>
            </a:r>
            <a:r>
              <a:rPr lang="en-US" altLang="zh-CN" sz="3600" b="1" dirty="0">
                <a:solidFill>
                  <a:srgbClr val="006600"/>
                </a:solidFill>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Rectangle 2">
            <a:extLst>
              <a:ext uri="{FF2B5EF4-FFF2-40B4-BE49-F238E27FC236}">
                <a16:creationId xmlns:a16="http://schemas.microsoft.com/office/drawing/2014/main" id="{720138A8-ADC8-4654-B52A-6E30777154E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C0E47EF4-3C93-4C9B-8A5F-9D791AA2A24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AEFD16FF-649B-4701-8035-353A2208535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994F37E3-3677-495B-94C9-7C12D879774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FAC34EB3-7A00-4DDB-833C-0D34667CE46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C166556-DC89-4690-8DF2-270942AB932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EE91B847-CC08-459C-9780-8234F7CED5A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11577EFB-866A-4280-A5A2-427A24BCBBA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06D3A535-F01C-488F-8BBD-7A6FFD30A86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9933471E-10EA-4C69-A3E2-5735428861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14" name="矩形 13">
            <a:hlinkClick r:id="" action="ppaction://noaction"/>
            <a:extLst>
              <a:ext uri="{FF2B5EF4-FFF2-40B4-BE49-F238E27FC236}">
                <a16:creationId xmlns:a16="http://schemas.microsoft.com/office/drawing/2014/main" id="{1A8243A8-4538-4D5B-9FF3-D7ABD1728E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15" name="矩形 14">
            <a:hlinkClick r:id="" action="ppaction://noaction"/>
            <a:extLst>
              <a:ext uri="{FF2B5EF4-FFF2-40B4-BE49-F238E27FC236}">
                <a16:creationId xmlns:a16="http://schemas.microsoft.com/office/drawing/2014/main" id="{3B5FC4B7-4F5F-4307-8792-548F78C871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12624054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1093265"/>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假设有</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a=1,b=2,c;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则执行语句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a&gt;b?(c=a++):(c=b++);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圆角矩形 4"/>
          <p:cNvSpPr/>
          <p:nvPr>
            <p:custDataLst>
              <p:tags r:id="rId3"/>
            </p:custDataLst>
          </p:nvPr>
        </p:nvSpPr>
        <p:spPr bwMode="auto">
          <a:xfrm>
            <a:off x="6172200" y="6215063"/>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bwMode="auto">
          <a:xfrm>
            <a:off x="0" y="5849303"/>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eaLnBrk="0" hangingPunct="0"/>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7" name="ColorBlock"/>
            <p:cNvSpPr/>
            <p:nvPr>
              <p:custDataLst>
                <p:tags r:id="rId8"/>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8618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左值和右值</a:t>
            </a:r>
          </a:p>
        </p:txBody>
      </p:sp>
      <p:sp>
        <p:nvSpPr>
          <p:cNvPr id="3" name="内容占位符 2"/>
          <p:cNvSpPr>
            <a:spLocks noGrp="1"/>
          </p:cNvSpPr>
          <p:nvPr>
            <p:ph idx="1"/>
          </p:nvPr>
        </p:nvSpPr>
        <p:spPr/>
        <p:txBody>
          <a:bodyPr/>
          <a:lstStyle/>
          <a:p>
            <a:r>
              <a:rPr lang="zh-CN" altLang="en-US" dirty="0"/>
              <a:t>能够出现在赋值运算符右边的分量为</a:t>
            </a:r>
            <a:r>
              <a:rPr lang="zh-CN" altLang="en-US" dirty="0">
                <a:solidFill>
                  <a:srgbClr val="FF0000"/>
                </a:solidFill>
              </a:rPr>
              <a:t>右值</a:t>
            </a:r>
            <a:r>
              <a:rPr lang="zh-CN" altLang="en-US" dirty="0"/>
              <a:t>(</a:t>
            </a:r>
            <a:r>
              <a:rPr lang="en-US" altLang="zh-CN" dirty="0"/>
              <a:t>right value, </a:t>
            </a:r>
            <a:r>
              <a:rPr lang="zh-CN" altLang="en-US" dirty="0"/>
              <a:t>缩写为</a:t>
            </a:r>
            <a:r>
              <a:rPr lang="en-US" altLang="zh-CN" dirty="0" err="1"/>
              <a:t>rvalue</a:t>
            </a:r>
            <a:r>
              <a:rPr lang="en-US" altLang="zh-CN" dirty="0"/>
              <a:t>)</a:t>
            </a:r>
          </a:p>
          <a:p>
            <a:r>
              <a:rPr lang="zh-CN" altLang="en-US" dirty="0"/>
              <a:t>右值没有特定的名字</a:t>
            </a:r>
            <a:endParaRPr lang="en-US" altLang="zh-CN" dirty="0"/>
          </a:p>
          <a:p>
            <a:pPr lvl="1"/>
            <a:r>
              <a:rPr lang="zh-CN" altLang="en-US" dirty="0"/>
              <a:t>字面常量</a:t>
            </a:r>
            <a:endParaRPr lang="en-US" altLang="zh-CN" dirty="0"/>
          </a:p>
          <a:p>
            <a:pPr lvl="1"/>
            <a:r>
              <a:rPr lang="zh-CN" altLang="en-US" dirty="0"/>
              <a:t>表达式</a:t>
            </a:r>
            <a:endParaRPr lang="en-US" altLang="zh-CN" dirty="0"/>
          </a:p>
          <a:p>
            <a:pPr lvl="1"/>
            <a:r>
              <a:rPr lang="zh-CN" altLang="en-US" dirty="0"/>
              <a:t>函数调用</a:t>
            </a:r>
            <a:endParaRPr lang="en-US" altLang="zh-CN" dirty="0"/>
          </a:p>
          <a:p>
            <a:pPr lvl="1"/>
            <a:r>
              <a:rPr lang="en-US" altLang="zh-CN" dirty="0"/>
              <a:t>……</a:t>
            </a:r>
          </a:p>
          <a:p>
            <a:endParaRPr lang="en-US" altLang="zh-CN"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17800120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175070" y="1844824"/>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058877" y="4653136"/>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4592184"/>
            <a:ext cx="885840" cy="885840"/>
          </a:xfrm>
          <a:prstGeom prst="rect">
            <a:avLst/>
          </a:prstGeom>
        </p:spPr>
      </p:pic>
      <p:sp>
        <p:nvSpPr>
          <p:cNvPr id="47"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sp>
        <p:nvSpPr>
          <p:cNvPr id="51" name="Rectangle 2">
            <a:extLst>
              <a:ext uri="{FF2B5EF4-FFF2-40B4-BE49-F238E27FC236}">
                <a16:creationId xmlns:a16="http://schemas.microsoft.com/office/drawing/2014/main" id="{5E76A955-DA2A-406E-9EBE-BEA1A6DB0F2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a16="http://schemas.microsoft.com/office/drawing/2014/main" id="{D9A7DC42-C304-4E7C-9585-9097BA76116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a16="http://schemas.microsoft.com/office/drawing/2014/main" id="{CEE93F3D-7DB1-44D5-9544-13F1A5316C5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a16="http://schemas.microsoft.com/office/drawing/2014/main" id="{883C6F78-F6DE-48FF-9DC0-B040FBFDE06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a16="http://schemas.microsoft.com/office/drawing/2014/main" id="{2F6454E9-C2B9-4CEA-BA10-78A13875725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2" name="矩形 61">
            <a:hlinkClick r:id="rId5" action="ppaction://hlinksldjump"/>
            <a:extLst>
              <a:ext uri="{FF2B5EF4-FFF2-40B4-BE49-F238E27FC236}">
                <a16:creationId xmlns:a16="http://schemas.microsoft.com/office/drawing/2014/main" id="{95307A86-BD2D-4D3A-8B4F-A5DC93F383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75" name="矩形 74">
            <a:hlinkClick r:id="" action="ppaction://noaction"/>
            <a:extLst>
              <a:ext uri="{FF2B5EF4-FFF2-40B4-BE49-F238E27FC236}">
                <a16:creationId xmlns:a16="http://schemas.microsoft.com/office/drawing/2014/main" id="{975EFB26-C2CF-4329-9663-39D615C4FA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76" name="矩形 75">
            <a:hlinkClick r:id="" action="ppaction://noaction"/>
            <a:extLst>
              <a:ext uri="{FF2B5EF4-FFF2-40B4-BE49-F238E27FC236}">
                <a16:creationId xmlns:a16="http://schemas.microsoft.com/office/drawing/2014/main" id="{CD848E2A-F83E-4FB6-8175-FD5E956BAF3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77" name="矩形 76">
            <a:hlinkClick r:id="" action="ppaction://noaction"/>
            <a:extLst>
              <a:ext uri="{FF2B5EF4-FFF2-40B4-BE49-F238E27FC236}">
                <a16:creationId xmlns:a16="http://schemas.microsoft.com/office/drawing/2014/main" id="{72C64B6F-C88A-4513-893C-7A6C309D27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78" name="矩形 77">
            <a:hlinkClick r:id="" action="ppaction://noaction"/>
            <a:extLst>
              <a:ext uri="{FF2B5EF4-FFF2-40B4-BE49-F238E27FC236}">
                <a16:creationId xmlns:a16="http://schemas.microsoft.com/office/drawing/2014/main" id="{0E757331-6ADC-42E0-BF5F-806052AF950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79" name="矩形 78">
            <a:hlinkClick r:id="" action="ppaction://noaction"/>
            <a:extLst>
              <a:ext uri="{FF2B5EF4-FFF2-40B4-BE49-F238E27FC236}">
                <a16:creationId xmlns:a16="http://schemas.microsoft.com/office/drawing/2014/main" id="{BA480BF6-F5C2-41A3-B148-D51273D08C1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82" name="矩形 81">
            <a:hlinkClick r:id="" action="ppaction://noaction"/>
            <a:extLst>
              <a:ext uri="{FF2B5EF4-FFF2-40B4-BE49-F238E27FC236}">
                <a16:creationId xmlns:a16="http://schemas.microsoft.com/office/drawing/2014/main" id="{1E6AC4CE-11F6-4363-8875-C43AC18391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83" name="矩形 82">
            <a:hlinkClick r:id="" action="ppaction://noaction"/>
            <a:extLst>
              <a:ext uri="{FF2B5EF4-FFF2-40B4-BE49-F238E27FC236}">
                <a16:creationId xmlns:a16="http://schemas.microsoft.com/office/drawing/2014/main" id="{9B1828A8-A720-494F-8A9A-C0047165C9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096315327"/>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单目指针运算符</a:t>
            </a:r>
          </a:p>
        </p:txBody>
      </p:sp>
      <p:sp>
        <p:nvSpPr>
          <p:cNvPr id="3" name="内容占位符 2"/>
          <p:cNvSpPr>
            <a:spLocks noGrp="1"/>
          </p:cNvSpPr>
          <p:nvPr>
            <p:ph idx="1"/>
          </p:nvPr>
        </p:nvSpPr>
        <p:spPr/>
        <p:txBody>
          <a:bodyPr/>
          <a:lstStyle/>
          <a:p>
            <a:r>
              <a:rPr lang="zh-CN" altLang="en-US" dirty="0"/>
              <a:t>取地址运算符</a:t>
            </a:r>
            <a:r>
              <a:rPr lang="en-US" altLang="zh-CN" dirty="0">
                <a:solidFill>
                  <a:srgbClr val="C00000"/>
                </a:solidFill>
              </a:rPr>
              <a:t>&amp;</a:t>
            </a:r>
          </a:p>
          <a:p>
            <a:r>
              <a:rPr lang="zh-CN" altLang="en-US" dirty="0"/>
              <a:t>值引用运算符</a:t>
            </a:r>
            <a:r>
              <a:rPr lang="en-US" altLang="zh-CN" b="1" dirty="0">
                <a:solidFill>
                  <a:srgbClr val="C00000"/>
                </a:solidFill>
                <a:latin typeface="Courier New" panose="02070309020205020404" pitchFamily="49" charset="0"/>
                <a:cs typeface="Courier New" panose="02070309020205020404" pitchFamily="49" charset="0"/>
              </a:rPr>
              <a:t>*</a:t>
            </a:r>
          </a:p>
          <a:p>
            <a:r>
              <a:rPr lang="zh-CN" altLang="en-US" dirty="0"/>
              <a:t>相应的表达式</a:t>
            </a:r>
            <a:endParaRPr lang="en-US" altLang="zh-CN" dirty="0"/>
          </a:p>
          <a:p>
            <a:pPr lvl="1"/>
            <a:r>
              <a:rPr lang="en-US" altLang="zh-CN" b="1" dirty="0"/>
              <a:t>&amp;</a:t>
            </a:r>
            <a:r>
              <a:rPr lang="en-US" altLang="zh-CN" dirty="0"/>
              <a:t>&lt;</a:t>
            </a:r>
            <a:r>
              <a:rPr lang="zh-CN" altLang="en-US" dirty="0"/>
              <a:t>运算分量</a:t>
            </a:r>
            <a:r>
              <a:rPr lang="en-US" altLang="zh-CN" dirty="0"/>
              <a:t>&gt;</a:t>
            </a:r>
          </a:p>
          <a:p>
            <a:pPr lvl="2"/>
            <a:r>
              <a:rPr lang="zh-CN" altLang="en-US" dirty="0"/>
              <a:t>运算分量为已经声明的变量</a:t>
            </a:r>
            <a:endParaRPr lang="en-US" altLang="zh-CN" dirty="0"/>
          </a:p>
          <a:p>
            <a:pPr lvl="1"/>
            <a:r>
              <a:rPr lang="en-US" altLang="zh-CN" b="1" dirty="0">
                <a:latin typeface="Courier New" panose="02070309020205020404" pitchFamily="49" charset="0"/>
                <a:cs typeface="Courier New" panose="02070309020205020404" pitchFamily="49" charset="0"/>
              </a:rPr>
              <a:t>*</a:t>
            </a:r>
            <a:r>
              <a:rPr lang="en-US" altLang="zh-CN" dirty="0"/>
              <a:t>&lt;</a:t>
            </a:r>
            <a:r>
              <a:rPr lang="zh-CN" altLang="en-US" dirty="0"/>
              <a:t>运算分量</a:t>
            </a:r>
            <a:r>
              <a:rPr lang="en-US" altLang="zh-CN" dirty="0"/>
              <a:t>&gt;</a:t>
            </a:r>
          </a:p>
          <a:p>
            <a:pPr lvl="2"/>
            <a:r>
              <a:rPr lang="zh-CN" altLang="en-US" dirty="0"/>
              <a:t>运算分量为指针类型的变量</a:t>
            </a:r>
          </a:p>
          <a:p>
            <a:pPr lvl="1"/>
            <a:endParaRPr lang="en-US" altLang="zh-CN" b="1" dirty="0">
              <a:solidFill>
                <a:srgbClr val="C00000"/>
              </a:solidFill>
              <a:latin typeface="Courier New" panose="02070309020205020404" pitchFamily="49" charset="0"/>
              <a:cs typeface="Courier New" panose="02070309020205020404" pitchFamily="49" charset="0"/>
            </a:endParaRPr>
          </a:p>
        </p:txBody>
      </p:sp>
      <p:sp>
        <p:nvSpPr>
          <p:cNvPr id="4" name="Rectangle 2">
            <a:extLst>
              <a:ext uri="{FF2B5EF4-FFF2-40B4-BE49-F238E27FC236}">
                <a16:creationId xmlns:a16="http://schemas.microsoft.com/office/drawing/2014/main" id="{6C7A854A-2132-4BA7-95BA-FF4F68F284F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CC9EF339-FA0B-4CC0-8318-3917248943B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09FD5FAF-48DD-46F3-B472-063EC892FA7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18B97C65-E169-40DD-AC9D-44FCA17F4A3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92BB14DE-4079-42EA-8F88-86AE8C3F3C90}"/>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E41CD97D-4F1B-49CD-873E-F5F23C3FAEE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3F9C6D6C-5078-48FA-AAAC-202C4C908DC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E80078E0-7D1B-42CF-9550-39E1DB7848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49E31AF1-F862-40DE-9485-2CD1E20B05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6C18219A-3B7D-41E5-9D2B-B2A3603C6DA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48B5359E-7019-4D48-BA62-275DA9A852E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0D7FF3FD-4701-4470-9CD8-F659394F93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85D9ACCF-1EF6-4E09-A154-ED715C9E424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7340392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指针表达式的值</a:t>
            </a:r>
          </a:p>
        </p:txBody>
      </p:sp>
      <p:sp>
        <p:nvSpPr>
          <p:cNvPr id="3" name="内容占位符 2"/>
          <p:cNvSpPr>
            <a:spLocks noGrp="1"/>
          </p:cNvSpPr>
          <p:nvPr>
            <p:ph idx="1"/>
          </p:nvPr>
        </p:nvSpPr>
        <p:spPr>
          <a:xfrm>
            <a:off x="457200" y="2013770"/>
            <a:ext cx="8153400" cy="1919286"/>
          </a:xfrm>
        </p:spPr>
        <p:txBody>
          <a:bodyPr/>
          <a:lstStyle/>
          <a:p>
            <a:r>
              <a:rPr lang="zh-CN" altLang="en-US" dirty="0"/>
              <a:t>变量地址</a:t>
            </a:r>
            <a:endParaRPr lang="en-US" altLang="zh-CN" dirty="0"/>
          </a:p>
          <a:p>
            <a:pPr lvl="1"/>
            <a:r>
              <a:rPr lang="zh-CN" altLang="en-US" dirty="0"/>
              <a:t>形如</a:t>
            </a:r>
            <a:r>
              <a:rPr lang="en-US" altLang="zh-CN" dirty="0"/>
              <a:t>0x0012FF44</a:t>
            </a:r>
          </a:p>
          <a:p>
            <a:pPr lvl="1"/>
            <a:r>
              <a:rPr lang="zh-CN" altLang="en-US" dirty="0"/>
              <a:t>与</a:t>
            </a:r>
            <a:r>
              <a:rPr lang="zh-CN" altLang="en-US" dirty="0">
                <a:solidFill>
                  <a:srgbClr val="C00000"/>
                </a:solidFill>
              </a:rPr>
              <a:t>变量值</a:t>
            </a:r>
            <a:r>
              <a:rPr lang="zh-CN" altLang="en-US" dirty="0"/>
              <a:t>区别开</a:t>
            </a:r>
            <a:endParaRPr lang="en-US" altLang="zh-CN" dirty="0"/>
          </a:p>
        </p:txBody>
      </p:sp>
      <p:sp>
        <p:nvSpPr>
          <p:cNvPr id="6" name="TextBox 5"/>
          <p:cNvSpPr txBox="1"/>
          <p:nvPr/>
        </p:nvSpPr>
        <p:spPr>
          <a:xfrm>
            <a:off x="1214414" y="3879716"/>
            <a:ext cx="3071834" cy="1754326"/>
          </a:xfrm>
          <a:prstGeom prst="rect">
            <a:avLst/>
          </a:prstGeom>
          <a:noFill/>
        </p:spPr>
        <p:txBody>
          <a:bodyPr wrap="square" rtlCol="0">
            <a:spAutoFit/>
          </a:bodyPr>
          <a:lstStyle/>
          <a:p>
            <a:r>
              <a:rPr lang="en-US" altLang="zh-CN" b="1" dirty="0" err="1">
                <a:solidFill>
                  <a:srgbClr val="C00000"/>
                </a:solidFill>
                <a:latin typeface="Courier New" pitchFamily="49" charset="0"/>
                <a:cs typeface="Courier New" pitchFamily="49" charset="0"/>
              </a:rPr>
              <a:t>int</a:t>
            </a:r>
            <a:r>
              <a:rPr lang="en-US" altLang="zh-CN" b="1" dirty="0">
                <a:solidFill>
                  <a:srgbClr val="C00000"/>
                </a:solidFill>
                <a:latin typeface="Courier New" pitchFamily="49" charset="0"/>
                <a:cs typeface="Courier New" pitchFamily="49" charset="0"/>
              </a:rPr>
              <a:t> </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=0;</a:t>
            </a:r>
          </a:p>
          <a:p>
            <a:r>
              <a:rPr lang="en-US" altLang="zh-CN" b="1" dirty="0" err="1">
                <a:solidFill>
                  <a:srgbClr val="C00000"/>
                </a:solidFill>
                <a:latin typeface="Courier New" pitchFamily="49" charset="0"/>
                <a:cs typeface="Courier New" pitchFamily="49" charset="0"/>
              </a:rPr>
              <a:t>cout</a:t>
            </a:r>
            <a:r>
              <a:rPr lang="en-US" altLang="zh-CN" b="1" dirty="0">
                <a:solidFill>
                  <a:srgbClr val="C00000"/>
                </a:solidFill>
                <a:latin typeface="Courier New" pitchFamily="49" charset="0"/>
                <a:cs typeface="Courier New" pitchFamily="49" charset="0"/>
              </a:rPr>
              <a:t>&lt;&lt;&amp;</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&lt;&lt;</a:t>
            </a:r>
            <a:r>
              <a:rPr lang="en-US" altLang="zh-CN" b="1" dirty="0" err="1">
                <a:solidFill>
                  <a:srgbClr val="C00000"/>
                </a:solidFill>
                <a:latin typeface="Courier New" pitchFamily="49" charset="0"/>
                <a:cs typeface="Courier New" pitchFamily="49" charset="0"/>
              </a:rPr>
              <a:t>endl</a:t>
            </a:r>
            <a:r>
              <a:rPr lang="en-US" altLang="zh-CN" b="1" dirty="0">
                <a:solidFill>
                  <a:srgbClr val="C00000"/>
                </a:solidFill>
                <a:latin typeface="Courier New" pitchFamily="49" charset="0"/>
                <a:cs typeface="Courier New" pitchFamily="49" charset="0"/>
              </a:rPr>
              <a:t>;</a:t>
            </a:r>
          </a:p>
          <a:p>
            <a:r>
              <a:rPr lang="en-US" altLang="zh-CN" b="1" dirty="0" err="1">
                <a:solidFill>
                  <a:srgbClr val="C00000"/>
                </a:solidFill>
                <a:latin typeface="Courier New" pitchFamily="49" charset="0"/>
                <a:cs typeface="Courier New" pitchFamily="49" charset="0"/>
              </a:rPr>
              <a:t>cout</a:t>
            </a:r>
            <a:r>
              <a:rPr lang="en-US" altLang="zh-CN" b="1" dirty="0">
                <a:solidFill>
                  <a:srgbClr val="C00000"/>
                </a:solidFill>
                <a:latin typeface="Courier New" pitchFamily="49" charset="0"/>
                <a:cs typeface="Courier New" pitchFamily="49" charset="0"/>
              </a:rPr>
              <a:t>&lt;&lt;*(&amp;</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)&lt;&lt;</a:t>
            </a:r>
            <a:r>
              <a:rPr lang="en-US" altLang="zh-CN" b="1" dirty="0" err="1">
                <a:solidFill>
                  <a:srgbClr val="C00000"/>
                </a:solidFill>
                <a:latin typeface="Courier New" pitchFamily="49" charset="0"/>
                <a:cs typeface="Courier New" pitchFamily="49" charset="0"/>
              </a:rPr>
              <a:t>endl</a:t>
            </a:r>
            <a:r>
              <a:rPr lang="en-US" altLang="zh-CN" b="1" dirty="0">
                <a:solidFill>
                  <a:srgbClr val="C00000"/>
                </a:solidFill>
                <a:latin typeface="Courier New" pitchFamily="49" charset="0"/>
                <a:cs typeface="Courier New" pitchFamily="49" charset="0"/>
              </a:rPr>
              <a:t>;</a:t>
            </a:r>
          </a:p>
          <a:p>
            <a:r>
              <a:rPr lang="zh-CN" altLang="en-US" b="1" dirty="0">
                <a:solidFill>
                  <a:srgbClr val="00B050"/>
                </a:solidFill>
                <a:latin typeface="Courier New" pitchFamily="49" charset="0"/>
                <a:cs typeface="Courier New" pitchFamily="49" charset="0"/>
              </a:rPr>
              <a:t>输出结果为：</a:t>
            </a:r>
            <a:endParaRPr lang="en-US" altLang="zh-CN" b="1" dirty="0">
              <a:solidFill>
                <a:srgbClr val="00B050"/>
              </a:solidFill>
              <a:latin typeface="Courier New" pitchFamily="49" charset="0"/>
              <a:cs typeface="Courier New" pitchFamily="49" charset="0"/>
            </a:endParaRPr>
          </a:p>
          <a:p>
            <a:r>
              <a:rPr lang="en-US" altLang="zh-CN" b="1" dirty="0">
                <a:solidFill>
                  <a:srgbClr val="C00000"/>
                </a:solidFill>
                <a:latin typeface="Courier New" pitchFamily="49" charset="0"/>
                <a:cs typeface="Courier New" pitchFamily="49" charset="0"/>
              </a:rPr>
              <a:t>0x0012FF41</a:t>
            </a:r>
          </a:p>
          <a:p>
            <a:r>
              <a:rPr lang="en-US" altLang="zh-CN" b="1">
                <a:solidFill>
                  <a:srgbClr val="C00000"/>
                </a:solidFill>
                <a:latin typeface="Courier New" pitchFamily="49" charset="0"/>
                <a:cs typeface="Courier New" pitchFamily="49" charset="0"/>
              </a:rPr>
              <a:t>0</a:t>
            </a:r>
            <a:endParaRPr lang="zh-CN" altLang="en-US" b="1" dirty="0">
              <a:solidFill>
                <a:srgbClr val="C00000"/>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4" cstate="print"/>
          <a:srcRect/>
          <a:stretch>
            <a:fillRect/>
          </a:stretch>
        </p:blipFill>
        <p:spPr bwMode="auto">
          <a:xfrm>
            <a:off x="4286248" y="3808278"/>
            <a:ext cx="4105275" cy="1809750"/>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5482800" y="3789040"/>
            <a:ext cx="2917825" cy="1477962"/>
          </a:xfrm>
          <a:prstGeom prst="rect">
            <a:avLst/>
          </a:prstGeom>
          <a:noFill/>
          <a:ln w="9525">
            <a:miter lim="800000"/>
            <a:headEnd/>
            <a:tailEnd/>
          </a:ln>
          <a:effectLst/>
        </p:spPr>
      </p:pic>
      <p:sp>
        <p:nvSpPr>
          <p:cNvPr id="7" name="Rectangle 2">
            <a:extLst>
              <a:ext uri="{FF2B5EF4-FFF2-40B4-BE49-F238E27FC236}">
                <a16:creationId xmlns:a16="http://schemas.microsoft.com/office/drawing/2014/main" id="{BE705CC1-C779-4F6F-9BD2-97F2C460025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0B66573F-53FA-47D4-AEAF-6496C5D59C6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a16="http://schemas.microsoft.com/office/drawing/2014/main" id="{490145C1-075D-4ED3-AD2C-0D611D6E11B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31C25988-E6D8-4BF5-9FDF-FFE6B7D3403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a:extLst>
              <a:ext uri="{FF2B5EF4-FFF2-40B4-BE49-F238E27FC236}">
                <a16:creationId xmlns:a16="http://schemas.microsoft.com/office/drawing/2014/main" id="{D1CDBAE8-6E00-4E8E-B823-D27DBDEDDD4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矩形 12">
            <a:hlinkClick r:id="rId6" action="ppaction://hlinksldjump"/>
            <a:extLst>
              <a:ext uri="{FF2B5EF4-FFF2-40B4-BE49-F238E27FC236}">
                <a16:creationId xmlns:a16="http://schemas.microsoft.com/office/drawing/2014/main" id="{63AEE3DA-7765-4A0B-BF2D-C0047A9DB9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4" name="矩形 13">
            <a:hlinkClick r:id="" action="ppaction://noaction"/>
            <a:extLst>
              <a:ext uri="{FF2B5EF4-FFF2-40B4-BE49-F238E27FC236}">
                <a16:creationId xmlns:a16="http://schemas.microsoft.com/office/drawing/2014/main" id="{2A0ED2C4-F86B-41C8-B3C1-BDAA9828CB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5" name="矩形 14">
            <a:hlinkClick r:id="" action="ppaction://noaction"/>
            <a:extLst>
              <a:ext uri="{FF2B5EF4-FFF2-40B4-BE49-F238E27FC236}">
                <a16:creationId xmlns:a16="http://schemas.microsoft.com/office/drawing/2014/main" id="{AA784079-57F4-44F0-8826-E841D1562F0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6" name="矩形 15">
            <a:hlinkClick r:id="" action="ppaction://noaction"/>
            <a:extLst>
              <a:ext uri="{FF2B5EF4-FFF2-40B4-BE49-F238E27FC236}">
                <a16:creationId xmlns:a16="http://schemas.microsoft.com/office/drawing/2014/main" id="{C93EA6E9-4954-4C16-8289-45FD2130BC6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7" name="矩形 16">
            <a:hlinkClick r:id="" action="ppaction://noaction"/>
            <a:extLst>
              <a:ext uri="{FF2B5EF4-FFF2-40B4-BE49-F238E27FC236}">
                <a16:creationId xmlns:a16="http://schemas.microsoft.com/office/drawing/2014/main" id="{C058805A-60ED-49A0-8061-05C3A75946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8" name="矩形 17">
            <a:hlinkClick r:id="" action="ppaction://noaction"/>
            <a:extLst>
              <a:ext uri="{FF2B5EF4-FFF2-40B4-BE49-F238E27FC236}">
                <a16:creationId xmlns:a16="http://schemas.microsoft.com/office/drawing/2014/main" id="{3DD9E400-4079-46EE-A06F-29B5EA4D6A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21" name="矩形 20">
            <a:hlinkClick r:id="" action="ppaction://noaction"/>
            <a:extLst>
              <a:ext uri="{FF2B5EF4-FFF2-40B4-BE49-F238E27FC236}">
                <a16:creationId xmlns:a16="http://schemas.microsoft.com/office/drawing/2014/main" id="{5EBE77A9-C234-43EF-9520-5185A09D3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22" name="矩形 21">
            <a:hlinkClick r:id="" action="ppaction://noaction"/>
            <a:extLst>
              <a:ext uri="{FF2B5EF4-FFF2-40B4-BE49-F238E27FC236}">
                <a16:creationId xmlns:a16="http://schemas.microsoft.com/office/drawing/2014/main" id="{9A9A0F9E-2EC3-45D0-A46E-32A8D772BD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custDataLst>
      <p:tags r:id="rId1"/>
    </p:custDataLst>
    <p:extLst>
      <p:ext uri="{BB962C8B-B14F-4D97-AF65-F5344CB8AC3E}">
        <p14:creationId xmlns:p14="http://schemas.microsoft.com/office/powerpoint/2010/main" val="117394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b="1"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lvl="1"/>
            <a:r>
              <a:rPr lang="en-US" altLang="zh-CN" b="1" dirty="0">
                <a:latin typeface="Courier New" panose="02070309020205020404" pitchFamily="49" charset="0"/>
                <a:cs typeface="Courier New" panose="02070309020205020404" pitchFamily="49" charset="0"/>
              </a:rPr>
              <a:t>-&gt;</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r>
              <a:rPr lang="zh-CN" altLang="en-US" dirty="0"/>
              <a:t>相应的表达式</a:t>
            </a:r>
            <a:endParaRPr lang="en-US" altLang="zh-CN" dirty="0"/>
          </a:p>
          <a:p>
            <a:pPr lvl="1"/>
            <a:r>
              <a:rPr lang="en-US" altLang="zh-CN" dirty="0"/>
              <a:t>&lt;</a:t>
            </a:r>
            <a:r>
              <a:rPr lang="zh-CN" altLang="en-US" dirty="0"/>
              <a:t>类对象</a:t>
            </a:r>
            <a:r>
              <a:rPr lang="en-US" altLang="zh-CN" dirty="0"/>
              <a:t>&gt; </a:t>
            </a:r>
            <a:r>
              <a:rPr lang="en-US" altLang="zh-CN" b="1" dirty="0">
                <a:latin typeface="Courier New" panose="02070309020205020404" pitchFamily="49" charset="0"/>
                <a:cs typeface="Courier New" panose="02070309020205020404" pitchFamily="49" charset="0"/>
              </a:rPr>
              <a:t>.* </a:t>
            </a:r>
            <a:r>
              <a:rPr lang="en-US" altLang="zh-CN" dirty="0"/>
              <a:t>&lt;</a:t>
            </a:r>
            <a:r>
              <a:rPr lang="zh-CN" altLang="en-US" dirty="0"/>
              <a:t>指向</a:t>
            </a:r>
            <a:r>
              <a:rPr lang="zh-CN" altLang="en-US" dirty="0">
                <a:solidFill>
                  <a:srgbClr val="C00000"/>
                </a:solidFill>
              </a:rPr>
              <a:t>类成员</a:t>
            </a:r>
            <a:r>
              <a:rPr lang="zh-CN" altLang="en-US" dirty="0"/>
              <a:t>的指针</a:t>
            </a:r>
            <a:r>
              <a:rPr lang="en-US" altLang="zh-CN" dirty="0"/>
              <a:t>&gt;</a:t>
            </a:r>
          </a:p>
          <a:p>
            <a:pPr lvl="2"/>
            <a:r>
              <a:rPr lang="zh-CN" altLang="en-US" dirty="0">
                <a:latin typeface="Courier New" panose="02070309020205020404" pitchFamily="49" charset="0"/>
                <a:cs typeface="Courier New" panose="02070309020205020404" pitchFamily="49" charset="0"/>
              </a:rPr>
              <a:t>表达式的值为相应</a:t>
            </a:r>
            <a:r>
              <a:rPr lang="zh-CN" altLang="en-US" dirty="0">
                <a:solidFill>
                  <a:srgbClr val="C00000"/>
                </a:solidFill>
                <a:latin typeface="Courier New" panose="02070309020205020404" pitchFamily="49" charset="0"/>
                <a:cs typeface="Courier New" panose="02070309020205020404" pitchFamily="49" charset="0"/>
              </a:rPr>
              <a:t>类成员</a:t>
            </a:r>
            <a:r>
              <a:rPr lang="zh-CN" altLang="en-US" dirty="0">
                <a:latin typeface="Courier New" panose="02070309020205020404" pitchFamily="49" charset="0"/>
                <a:cs typeface="Courier New" panose="02070309020205020404" pitchFamily="49" charset="0"/>
              </a:rPr>
              <a:t>的值</a:t>
            </a:r>
            <a:endParaRPr lang="en-US" altLang="zh-CN" dirty="0">
              <a:latin typeface="Courier New" panose="02070309020205020404" pitchFamily="49" charset="0"/>
              <a:cs typeface="Courier New" panose="02070309020205020404" pitchFamily="49" charset="0"/>
            </a:endParaRPr>
          </a:p>
          <a:p>
            <a:pPr lvl="1"/>
            <a:r>
              <a:rPr lang="en-US" altLang="zh-CN" dirty="0"/>
              <a:t>&lt;</a:t>
            </a:r>
            <a:r>
              <a:rPr lang="zh-CN" altLang="en-US" dirty="0"/>
              <a:t>类对象指针</a:t>
            </a:r>
            <a:r>
              <a:rPr lang="en-US" altLang="zh-CN" dirty="0"/>
              <a:t>&gt; </a:t>
            </a:r>
            <a:r>
              <a:rPr lang="en-US" altLang="zh-CN" b="1" dirty="0">
                <a:latin typeface="Courier New" panose="02070309020205020404" pitchFamily="49" charset="0"/>
                <a:cs typeface="Courier New" panose="02070309020205020404" pitchFamily="49" charset="0"/>
              </a:rPr>
              <a:t>-&gt;</a:t>
            </a:r>
            <a:r>
              <a:rPr lang="zh-CN" altLang="en-US" b="1" dirty="0">
                <a:latin typeface="Courier New" panose="02070309020205020404" pitchFamily="49" charset="0"/>
                <a:cs typeface="Courier New" panose="02070309020205020404" pitchFamily="49" charset="0"/>
              </a:rPr>
              <a:t>*</a:t>
            </a:r>
            <a:r>
              <a:rPr lang="zh-CN" altLang="en-US" dirty="0"/>
              <a:t> </a:t>
            </a:r>
            <a:r>
              <a:rPr lang="en-US" altLang="zh-CN" dirty="0"/>
              <a:t>&lt;</a:t>
            </a:r>
            <a:r>
              <a:rPr lang="zh-CN" altLang="en-US" dirty="0"/>
              <a:t>指向</a:t>
            </a:r>
            <a:r>
              <a:rPr lang="zh-CN" altLang="en-US" dirty="0">
                <a:solidFill>
                  <a:srgbClr val="C00000"/>
                </a:solidFill>
              </a:rPr>
              <a:t>类成员</a:t>
            </a:r>
            <a:r>
              <a:rPr lang="zh-CN" altLang="en-US" dirty="0"/>
              <a:t>的指针</a:t>
            </a:r>
            <a:r>
              <a:rPr lang="en-US" altLang="zh-CN" dirty="0"/>
              <a:t>&gt;</a:t>
            </a:r>
          </a:p>
          <a:p>
            <a:pPr lvl="2"/>
            <a:r>
              <a:rPr lang="zh-CN" altLang="en-US" dirty="0">
                <a:latin typeface="Courier New" panose="02070309020205020404" pitchFamily="49" charset="0"/>
                <a:cs typeface="Courier New" panose="02070309020205020404" pitchFamily="49" charset="0"/>
              </a:rPr>
              <a:t>表达式的值为相应</a:t>
            </a:r>
            <a:r>
              <a:rPr lang="zh-CN" altLang="en-US" dirty="0">
                <a:solidFill>
                  <a:srgbClr val="C00000"/>
                </a:solidFill>
                <a:latin typeface="Courier New" panose="02070309020205020404" pitchFamily="49" charset="0"/>
                <a:cs typeface="Courier New" panose="02070309020205020404" pitchFamily="49" charset="0"/>
              </a:rPr>
              <a:t>类成员</a:t>
            </a:r>
            <a:r>
              <a:rPr lang="zh-CN" altLang="en-US" dirty="0">
                <a:latin typeface="Courier New" panose="02070309020205020404" pitchFamily="49" charset="0"/>
                <a:cs typeface="Courier New" panose="02070309020205020404" pitchFamily="49" charset="0"/>
              </a:rPr>
              <a:t>的值</a:t>
            </a:r>
            <a:endParaRPr lang="en-US" altLang="zh-CN" dirty="0">
              <a:latin typeface="Courier New" panose="02070309020205020404" pitchFamily="49" charset="0"/>
              <a:cs typeface="Courier New" panose="02070309020205020404" pitchFamily="49" charset="0"/>
            </a:endParaRPr>
          </a:p>
          <a:p>
            <a:pPr lvl="1"/>
            <a:endParaRPr lang="en-US" altLang="zh-CN" dirty="0"/>
          </a:p>
          <a:p>
            <a:pPr lvl="1"/>
            <a:endParaRPr lang="zh-CN" altLang="en-US" dirty="0"/>
          </a:p>
        </p:txBody>
      </p:sp>
      <p:sp>
        <p:nvSpPr>
          <p:cNvPr id="3" name="标题 2"/>
          <p:cNvSpPr>
            <a:spLocks noGrp="1"/>
          </p:cNvSpPr>
          <p:nvPr>
            <p:ph type="title"/>
          </p:nvPr>
        </p:nvSpPr>
        <p:spPr>
          <a:xfrm>
            <a:off x="457200" y="1000125"/>
            <a:ext cx="8579296" cy="714375"/>
          </a:xfrm>
        </p:spPr>
        <p:txBody>
          <a:bodyPr/>
          <a:lstStyle/>
          <a:p>
            <a:r>
              <a:rPr lang="zh-CN" altLang="en-US" dirty="0"/>
              <a:t>指针到成员运算符（</a:t>
            </a:r>
            <a:r>
              <a:rPr lang="en-US" altLang="zh-CN" dirty="0"/>
              <a:t>pointer-to-member</a:t>
            </a:r>
            <a:r>
              <a:rPr lang="zh-CN" altLang="en-US" dirty="0"/>
              <a:t>）</a:t>
            </a:r>
          </a:p>
        </p:txBody>
      </p:sp>
      <p:sp>
        <p:nvSpPr>
          <p:cNvPr id="4" name="Rectangle 2">
            <a:extLst>
              <a:ext uri="{FF2B5EF4-FFF2-40B4-BE49-F238E27FC236}">
                <a16:creationId xmlns:a16="http://schemas.microsoft.com/office/drawing/2014/main" id="{BE705CC1-C779-4F6F-9BD2-97F2C460025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B66573F-53FA-47D4-AEAF-6496C5D59C6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490145C1-075D-4ED3-AD2C-0D611D6E11B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31C25988-E6D8-4BF5-9FDF-FFE6B7D3403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D1CDBAE8-6E00-4E8E-B823-D27DBDEDDD4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63AEE3DA-7765-4A0B-BF2D-C0047A9DB9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2A0ED2C4-F86B-41C8-B3C1-BDAA9828CB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AA784079-57F4-44F0-8826-E841D1562F0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C93EA6E9-4954-4C16-8289-45FD2130BC6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C058805A-60ED-49A0-8061-05C3A75946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3DD9E400-4079-46EE-A06F-29B5EA4D6A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5EBE77A9-C234-43EF-9520-5185A09D3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9A9A0F9E-2EC3-45D0-A46E-32A8D772BD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4107638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指针运算符的优先级与结合性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t>运算符</a:t>
            </a:r>
            <a:r>
              <a:rPr lang="en-US" altLang="zh-CN" dirty="0"/>
              <a:t>&amp;</a:t>
            </a:r>
            <a:r>
              <a:rPr lang="zh-CN" altLang="en-US" dirty="0"/>
              <a:t>和</a:t>
            </a:r>
            <a:r>
              <a:rPr lang="en-US" altLang="zh-CN" dirty="0"/>
              <a:t>*</a:t>
            </a:r>
            <a:r>
              <a:rPr lang="zh-CN" altLang="en-US" dirty="0"/>
              <a:t>优先级相同，高于同级运算</a:t>
            </a:r>
            <a:r>
              <a:rPr lang="en-US" altLang="zh-CN" b="1"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和</a:t>
            </a:r>
            <a:r>
              <a:rPr lang="en-US" altLang="zh-CN" b="1" dirty="0">
                <a:latin typeface="Courier New" panose="02070309020205020404" pitchFamily="49" charset="0"/>
                <a:cs typeface="Courier New" panose="02070309020205020404" pitchFamily="49" charset="0"/>
              </a:rPr>
              <a:t>-&gt;</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r>
              <a:rPr lang="zh-CN" altLang="en-US" dirty="0"/>
              <a:t>后缀增量</a:t>
            </a:r>
            <a:r>
              <a:rPr lang="en-US" altLang="zh-CN" dirty="0"/>
              <a:t>&gt;</a:t>
            </a:r>
            <a:r>
              <a:rPr lang="zh-CN" altLang="en-US" dirty="0"/>
              <a:t>单目指针运算符</a:t>
            </a:r>
            <a:r>
              <a:rPr lang="en-US" altLang="zh-CN" dirty="0"/>
              <a:t>==</a:t>
            </a:r>
            <a:r>
              <a:rPr lang="zh-CN" altLang="en-US" dirty="0"/>
              <a:t>前缀增量</a:t>
            </a:r>
            <a:r>
              <a:rPr lang="en-US" altLang="zh-CN" dirty="0"/>
              <a:t>&gt;</a:t>
            </a:r>
            <a:r>
              <a:rPr lang="zh-CN" altLang="en-US" dirty="0"/>
              <a:t>指针到成员运算符</a:t>
            </a:r>
            <a:r>
              <a:rPr lang="en-US" altLang="zh-CN" dirty="0"/>
              <a:t>&gt;</a:t>
            </a:r>
            <a:r>
              <a:rPr lang="zh-CN" altLang="en-US" dirty="0"/>
              <a:t>其它算术运算符</a:t>
            </a:r>
            <a:endParaRPr lang="en-US" altLang="zh-CN" dirty="0"/>
          </a:p>
          <a:p>
            <a:pPr lvl="1"/>
            <a:r>
              <a:rPr lang="zh-CN" altLang="en-US" dirty="0"/>
              <a:t>结合性</a:t>
            </a:r>
            <a:endParaRPr lang="en-US" altLang="zh-CN" dirty="0"/>
          </a:p>
          <a:p>
            <a:pPr lvl="2"/>
            <a:r>
              <a:rPr lang="zh-CN" altLang="en-US" dirty="0"/>
              <a:t>单目指针运算符为右结合性</a:t>
            </a:r>
            <a:endParaRPr lang="en-US" altLang="zh-CN" dirty="0"/>
          </a:p>
          <a:p>
            <a:pPr lvl="3"/>
            <a:r>
              <a:rPr lang="en-US" altLang="zh-CN" dirty="0"/>
              <a:t>**a</a:t>
            </a:r>
            <a:r>
              <a:rPr lang="zh-CN" altLang="en-US" dirty="0"/>
              <a:t>表示指向指针类型</a:t>
            </a:r>
            <a:r>
              <a:rPr lang="en-US" altLang="zh-CN" dirty="0"/>
              <a:t>a</a:t>
            </a:r>
            <a:r>
              <a:rPr lang="zh-CN" altLang="en-US" dirty="0"/>
              <a:t>的指针</a:t>
            </a:r>
            <a:endParaRPr lang="en-US" altLang="zh-CN" dirty="0"/>
          </a:p>
          <a:p>
            <a:pPr lvl="2"/>
            <a:r>
              <a:rPr lang="zh-CN" altLang="en-US" dirty="0"/>
              <a:t>指针到成员运算符是双目运算符，为左结合性</a:t>
            </a:r>
            <a:endParaRPr lang="en-US" altLang="zh-CN" dirty="0"/>
          </a:p>
          <a:p>
            <a:r>
              <a:rPr lang="zh-CN" altLang="en-US" dirty="0"/>
              <a:t>指针是</a:t>
            </a:r>
            <a:r>
              <a:rPr lang="en-US" altLang="zh-CN" dirty="0"/>
              <a:t>C++</a:t>
            </a:r>
            <a:r>
              <a:rPr lang="zh-CN" altLang="en-US" dirty="0"/>
              <a:t>中比较复杂的概念，将在第</a:t>
            </a:r>
            <a:r>
              <a:rPr lang="en-US" altLang="zh-CN" dirty="0"/>
              <a:t>6</a:t>
            </a:r>
            <a:r>
              <a:rPr lang="zh-CN" altLang="en-US" dirty="0"/>
              <a:t>章详细介绍</a:t>
            </a:r>
            <a:endParaRPr lang="en-US" altLang="zh-CN" dirty="0"/>
          </a:p>
        </p:txBody>
      </p:sp>
      <p:sp>
        <p:nvSpPr>
          <p:cNvPr id="4" name="Rectangle 2">
            <a:extLst>
              <a:ext uri="{FF2B5EF4-FFF2-40B4-BE49-F238E27FC236}">
                <a16:creationId xmlns:a16="http://schemas.microsoft.com/office/drawing/2014/main" id="{6021799D-CAAA-493D-86CE-114EAC1B454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678C0810-1BC5-4512-9E7D-EE83E2CBEA1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D4F12108-86E8-4775-A6B8-F106EBCF235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8F315C0B-36D2-408C-911E-4F5E6C98471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E04AF28F-E3F4-4936-BE5A-591D3761E0C6}"/>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F8D02784-2947-4EBF-B7CC-AC7FE5FF71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093ED41A-FF1E-476D-8AEA-75237A4C4E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BCDBA0A1-1BA4-4373-8AEE-DBB63DB8A9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71AB8150-AFC5-4577-AC53-140AD44F353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F2F342A-AEA1-4438-A899-E3DD835140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DA85E4BF-F9CA-4670-BC56-492D3087DA8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B501291A-4E85-460F-83DE-23ABB2B77F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5F3DB680-A722-4808-B771-79193E438B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6633783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逗号运算符（</a:t>
            </a:r>
            <a:r>
              <a:rPr lang="en-US" altLang="zh-CN" dirty="0"/>
              <a:t>Comma operator</a:t>
            </a:r>
            <a:r>
              <a:rPr lang="zh-CN" altLang="en-US" dirty="0"/>
              <a:t>）</a:t>
            </a:r>
          </a:p>
        </p:txBody>
      </p:sp>
      <p:sp>
        <p:nvSpPr>
          <p:cNvPr id="3" name="内容占位符 2"/>
          <p:cNvSpPr>
            <a:spLocks noGrp="1"/>
          </p:cNvSpPr>
          <p:nvPr>
            <p:ph idx="1"/>
          </p:nvPr>
        </p:nvSpPr>
        <p:spPr/>
        <p:txBody>
          <a:bodyPr/>
          <a:lstStyle/>
          <a:p>
            <a:r>
              <a:rPr lang="zh-CN" altLang="en-US" dirty="0"/>
              <a:t>逗号既可以作为运算符，又可以作为分割符</a:t>
            </a:r>
            <a:endParaRPr lang="en-US" altLang="zh-CN" dirty="0"/>
          </a:p>
          <a:p>
            <a:pPr lvl="1"/>
            <a:r>
              <a:rPr lang="zh-CN" altLang="en-US" dirty="0"/>
              <a:t>说明语句的变量表</a:t>
            </a:r>
            <a:endParaRPr lang="en-US" altLang="zh-CN" dirty="0"/>
          </a:p>
          <a:p>
            <a:pPr lvl="1"/>
            <a:r>
              <a:rPr lang="zh-CN" altLang="en-US" dirty="0"/>
              <a:t>函数的参数表</a:t>
            </a:r>
            <a:endParaRPr lang="en-US" altLang="zh-CN" dirty="0"/>
          </a:p>
          <a:p>
            <a:r>
              <a:rPr lang="zh-CN" altLang="en-US" dirty="0"/>
              <a:t>逗号运算符</a:t>
            </a:r>
            <a:endParaRPr lang="en-US" altLang="zh-CN" dirty="0"/>
          </a:p>
          <a:p>
            <a:pPr lvl="1"/>
            <a:r>
              <a:rPr lang="en-US" altLang="zh-CN" dirty="0"/>
              <a:t>,</a:t>
            </a:r>
          </a:p>
          <a:p>
            <a:r>
              <a:rPr lang="zh-CN" altLang="en-US" dirty="0"/>
              <a:t>逗号表达式</a:t>
            </a:r>
            <a:endParaRPr lang="en-US" altLang="zh-CN" dirty="0"/>
          </a:p>
          <a:p>
            <a:pPr lvl="1"/>
            <a:r>
              <a:rPr lang="en-US" altLang="zh-CN" dirty="0"/>
              <a:t>&lt;</a:t>
            </a:r>
            <a:r>
              <a:rPr lang="zh-CN" altLang="en-US" dirty="0"/>
              <a:t>表达式</a:t>
            </a:r>
            <a:r>
              <a:rPr lang="en-US" altLang="zh-CN" dirty="0"/>
              <a:t>1&gt; , &lt;</a:t>
            </a:r>
            <a:r>
              <a:rPr lang="zh-CN" altLang="en-US" dirty="0"/>
              <a:t>表达式</a:t>
            </a:r>
            <a:r>
              <a:rPr lang="en-US" altLang="zh-CN" dirty="0"/>
              <a:t>2&gt;</a:t>
            </a:r>
          </a:p>
          <a:p>
            <a:pPr lvl="1"/>
            <a:r>
              <a:rPr lang="zh-CN" altLang="en-US" dirty="0"/>
              <a:t>表达式可以是任意的表达式</a:t>
            </a:r>
            <a:endParaRPr lang="en-US" altLang="zh-CN" dirty="0"/>
          </a:p>
        </p:txBody>
      </p:sp>
      <p:sp>
        <p:nvSpPr>
          <p:cNvPr id="4" name="Rectangle 2">
            <a:extLst>
              <a:ext uri="{FF2B5EF4-FFF2-40B4-BE49-F238E27FC236}">
                <a16:creationId xmlns:a16="http://schemas.microsoft.com/office/drawing/2014/main" id="{0A21976B-F9DE-4C4E-9A09-7C3CEFFA563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DB6C0B1-BBE1-4927-8038-DB226930482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FEC68F6E-CB80-4C04-85E4-01115977C99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6CF01318-3902-4D35-8DE1-6FC25D4BE27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5FE8543-8BFD-4A02-934C-663E44F5F12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EEB695C0-81E0-485A-9316-D6B9FF2AD03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444D62F3-1630-4ABD-8351-582015BA25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1BB7E51B-F804-4AA9-818D-C78EC843368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FA8BEC4-F5BD-40B6-A229-FC0FBAFD14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F8D1EDA9-55F3-4959-9A62-4706FBB35C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C2483991-D015-4A6B-8E9E-18FDDBCE3B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8F592A48-226B-459C-8237-BC1AB9A38A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0FCB72C4-601D-40BF-A12C-37E7437C04D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6064836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逗号表达式</a:t>
            </a:r>
          </a:p>
        </p:txBody>
      </p:sp>
      <p:sp>
        <p:nvSpPr>
          <p:cNvPr id="3" name="内容占位符 2"/>
          <p:cNvSpPr>
            <a:spLocks noGrp="1"/>
          </p:cNvSpPr>
          <p:nvPr>
            <p:ph idx="1"/>
          </p:nvPr>
        </p:nvSpPr>
        <p:spPr/>
        <p:txBody>
          <a:bodyPr/>
          <a:lstStyle/>
          <a:p>
            <a:r>
              <a:rPr lang="zh-CN" altLang="en-US" dirty="0"/>
              <a:t>逗号表达式的值</a:t>
            </a:r>
            <a:endParaRPr lang="en-US" altLang="zh-CN" dirty="0"/>
          </a:p>
          <a:p>
            <a:pPr lvl="1"/>
            <a:r>
              <a:rPr lang="zh-CN" altLang="en-US" dirty="0"/>
              <a:t>表达式</a:t>
            </a:r>
            <a:r>
              <a:rPr lang="en-US" altLang="zh-CN" dirty="0"/>
              <a:t>2</a:t>
            </a:r>
            <a:r>
              <a:rPr lang="zh-CN" altLang="en-US" dirty="0"/>
              <a:t>的值</a:t>
            </a:r>
          </a:p>
          <a:p>
            <a:r>
              <a:rPr lang="zh-CN" altLang="en-US" dirty="0"/>
              <a:t>运算步骤</a:t>
            </a:r>
            <a:endParaRPr lang="en-US" altLang="zh-CN" dirty="0"/>
          </a:p>
          <a:p>
            <a:pPr lvl="1"/>
            <a:r>
              <a:rPr lang="zh-CN" altLang="en-US" dirty="0"/>
              <a:t>从左至右依次执行各表达式的运算，计算各表达式的值</a:t>
            </a:r>
            <a:endParaRPr lang="en-US" altLang="zh-CN" dirty="0"/>
          </a:p>
          <a:p>
            <a:pPr lvl="1"/>
            <a:r>
              <a:rPr lang="zh-CN" altLang="en-US" dirty="0"/>
              <a:t>将最后一个表达式的值作为逗号表达式的值</a:t>
            </a:r>
            <a:endParaRPr lang="en-US" altLang="zh-CN" dirty="0"/>
          </a:p>
          <a:p>
            <a:r>
              <a:rPr lang="zh-CN" altLang="en-US" dirty="0"/>
              <a:t>优先级</a:t>
            </a:r>
            <a:endParaRPr lang="en-US" altLang="zh-CN" dirty="0"/>
          </a:p>
          <a:p>
            <a:pPr lvl="1"/>
            <a:r>
              <a:rPr lang="zh-CN" altLang="en-US" dirty="0"/>
              <a:t>在全部运算符中，逗号运算符的优先级最低</a:t>
            </a:r>
            <a:endParaRPr lang="en-US" altLang="zh-CN" dirty="0"/>
          </a:p>
          <a:p>
            <a:r>
              <a:rPr lang="zh-CN" altLang="en-US" dirty="0"/>
              <a:t>结合性为</a:t>
            </a:r>
            <a:r>
              <a:rPr lang="zh-CN" altLang="en-US" dirty="0">
                <a:solidFill>
                  <a:srgbClr val="C00000"/>
                </a:solidFill>
              </a:rPr>
              <a:t>左结合</a:t>
            </a:r>
          </a:p>
        </p:txBody>
      </p:sp>
      <p:sp>
        <p:nvSpPr>
          <p:cNvPr id="4" name="Rectangle 2">
            <a:extLst>
              <a:ext uri="{FF2B5EF4-FFF2-40B4-BE49-F238E27FC236}">
                <a16:creationId xmlns:a16="http://schemas.microsoft.com/office/drawing/2014/main" id="{6ED5A725-5D75-4DDC-A731-1671D0F1A68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8424F27-916B-48A7-9AC3-00BE6292ECC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CFA4DDE4-B00D-4E4A-91CC-DBDA8EF5C9F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27B99558-F484-432B-9395-2417E0A7792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E6E4EDDD-120F-48FD-9A33-69AEDC9DE2BB}"/>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ADD4BF3-7CE8-4B3E-896D-1733CB9412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34F2F0B9-5EAD-4CF3-AC4F-DE99D7BD05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CB93B495-61E4-41BB-A65B-834EE1B416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4244AC2C-8B80-4F44-B255-DF8C6E26035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836FBEF-6DDD-42EF-A1AB-4220A0E4D2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44C0CB01-D06C-484D-9843-D028DACF1EB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F26B0626-5D0D-4918-B90E-C55D937D2B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9B0C5653-2053-4D75-91FA-AB95600BB2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7578436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逗号表达式</a:t>
            </a:r>
          </a:p>
        </p:txBody>
      </p:sp>
      <p:sp>
        <p:nvSpPr>
          <p:cNvPr id="3" name="内容占位符 2"/>
          <p:cNvSpPr>
            <a:spLocks noGrp="1"/>
          </p:cNvSpPr>
          <p:nvPr>
            <p:ph idx="1"/>
          </p:nvPr>
        </p:nvSpPr>
        <p:spPr/>
        <p:txBody>
          <a:bodyPr/>
          <a:lstStyle/>
          <a:p>
            <a:r>
              <a:rPr lang="zh-CN" altLang="en-US" b="1" dirty="0">
                <a:solidFill>
                  <a:schemeClr val="hlink"/>
                </a:solidFill>
                <a:latin typeface="Courier New" pitchFamily="49" charset="0"/>
                <a:cs typeface="Courier New" pitchFamily="49" charset="0"/>
              </a:rPr>
              <a:t>2,5</a:t>
            </a:r>
            <a:r>
              <a:rPr lang="zh-CN" altLang="en-US" dirty="0">
                <a:latin typeface="+mn-ea"/>
                <a:ea typeface="+mn-ea"/>
              </a:rPr>
              <a:t>就为一个最简单的逗号表达式，其运算结果为5。</a:t>
            </a:r>
            <a:endParaRPr lang="en-US" altLang="zh-CN" dirty="0">
              <a:latin typeface="+mn-ea"/>
              <a:ea typeface="+mn-ea"/>
            </a:endParaRPr>
          </a:p>
          <a:p>
            <a:r>
              <a:rPr lang="zh-CN" altLang="en-US" dirty="0">
                <a:latin typeface="+mn-ea"/>
                <a:ea typeface="+mn-ea"/>
              </a:rPr>
              <a:t>设整型变量</a:t>
            </a:r>
            <a:r>
              <a:rPr lang="en-US" altLang="zh-CN" dirty="0" err="1">
                <a:latin typeface="+mn-ea"/>
                <a:ea typeface="+mn-ea"/>
              </a:rPr>
              <a:t>a，b</a:t>
            </a:r>
            <a:r>
              <a:rPr lang="zh-CN" altLang="en-US" dirty="0">
                <a:latin typeface="+mn-ea"/>
                <a:ea typeface="+mn-ea"/>
              </a:rPr>
              <a:t>的值都为2，则逗号表达式 </a:t>
            </a:r>
            <a:r>
              <a:rPr lang="en-US" altLang="zh-CN" b="1" dirty="0">
                <a:solidFill>
                  <a:schemeClr val="hlink"/>
                </a:solidFill>
                <a:latin typeface="Courier New" pitchFamily="49" charset="0"/>
                <a:cs typeface="Courier New" pitchFamily="49" charset="0"/>
              </a:rPr>
              <a:t>a+b+1,a*b*2</a:t>
            </a:r>
            <a:r>
              <a:rPr lang="zh-CN" altLang="en-US" dirty="0">
                <a:latin typeface="+mn-ea"/>
                <a:ea typeface="+mn-ea"/>
              </a:rPr>
              <a:t>的结果值就是</a:t>
            </a:r>
            <a:r>
              <a:rPr lang="en-US" altLang="zh-CN" dirty="0">
                <a:latin typeface="+mn-ea"/>
                <a:ea typeface="+mn-ea"/>
              </a:rPr>
              <a:t>a*b*2</a:t>
            </a:r>
            <a:r>
              <a:rPr lang="zh-CN" altLang="en-US" dirty="0">
                <a:latin typeface="+mn-ea"/>
                <a:ea typeface="+mn-ea"/>
              </a:rPr>
              <a:t>的结果值，等于8。</a:t>
            </a:r>
            <a:endParaRPr lang="en-US" altLang="zh-CN" dirty="0">
              <a:latin typeface="+mn-ea"/>
              <a:ea typeface="+mn-ea"/>
            </a:endParaRPr>
          </a:p>
          <a:p>
            <a:r>
              <a:rPr lang="zh-CN" altLang="en-US" dirty="0">
                <a:latin typeface="+mn-ea"/>
                <a:ea typeface="+mn-ea"/>
              </a:rPr>
              <a:t>逗号表达式</a:t>
            </a:r>
            <a:r>
              <a:rPr lang="en-US" altLang="zh-CN" b="1" dirty="0">
                <a:solidFill>
                  <a:schemeClr val="hlink"/>
                </a:solidFill>
                <a:latin typeface="Courier New" pitchFamily="49" charset="0"/>
                <a:cs typeface="Courier New" pitchFamily="49" charset="0"/>
              </a:rPr>
              <a:t>a=a+2,c=a*b+2,c+2</a:t>
            </a:r>
            <a:r>
              <a:rPr lang="zh-CN" altLang="en-US" dirty="0">
                <a:latin typeface="+mn-ea"/>
                <a:ea typeface="+mn-ea"/>
              </a:rPr>
              <a:t>的运算结果与逗号表达式</a:t>
            </a:r>
            <a:r>
              <a:rPr lang="zh-CN" altLang="en-US" b="1" dirty="0">
                <a:solidFill>
                  <a:schemeClr val="hlink"/>
                </a:solidFill>
                <a:latin typeface="Courier New" pitchFamily="49" charset="0"/>
                <a:cs typeface="Courier New" pitchFamily="49" charset="0"/>
              </a:rPr>
              <a:t>(</a:t>
            </a:r>
            <a:r>
              <a:rPr lang="en-US" altLang="zh-CN" b="1" dirty="0">
                <a:solidFill>
                  <a:schemeClr val="hlink"/>
                </a:solidFill>
                <a:latin typeface="Courier New" pitchFamily="49" charset="0"/>
                <a:cs typeface="Courier New" pitchFamily="49" charset="0"/>
              </a:rPr>
              <a:t>a=a+2,c=a*b+2),c+2</a:t>
            </a:r>
            <a:r>
              <a:rPr lang="zh-CN" altLang="en-US" dirty="0">
                <a:latin typeface="+mn-ea"/>
                <a:ea typeface="+mn-ea"/>
              </a:rPr>
              <a:t>相同,都为</a:t>
            </a:r>
            <a:r>
              <a:rPr lang="en-US" altLang="zh-CN" dirty="0">
                <a:latin typeface="+mn-ea"/>
                <a:ea typeface="+mn-ea"/>
              </a:rPr>
              <a:t>c+2 </a:t>
            </a:r>
            <a:r>
              <a:rPr lang="zh-CN" altLang="en-US" dirty="0">
                <a:latin typeface="+mn-ea"/>
                <a:ea typeface="+mn-ea"/>
              </a:rPr>
              <a:t>的值</a:t>
            </a:r>
          </a:p>
        </p:txBody>
      </p:sp>
      <p:sp>
        <p:nvSpPr>
          <p:cNvPr id="4" name="Rectangle 2">
            <a:extLst>
              <a:ext uri="{FF2B5EF4-FFF2-40B4-BE49-F238E27FC236}">
                <a16:creationId xmlns:a16="http://schemas.microsoft.com/office/drawing/2014/main" id="{48A5968D-557B-417E-9450-982C8D635DD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2DB32C5E-A469-418F-BCAC-91991757FAD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42B20491-D68A-4D97-9E6A-4737CDF2850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DF295258-950E-4119-AA5F-0CFB07A52E9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F7874796-06F0-4170-8125-C21C3CB3BC8A}"/>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E1DDF06-6F64-4DA8-AA8A-739062E402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E26CD1A9-CB11-47EE-96E6-DC6D9F1723E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62A717F6-120B-4736-A72B-C6595CCD24D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F5F06D8-F287-462C-B1D6-F5A8BB8069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2B5FB993-E9E1-4686-8DE8-03DDC7F434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D2F97840-BD2A-4D8A-9E18-0C21DEA4D3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DEA2CC73-75A8-4B29-B45F-8F950525268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9A2F170C-9B5F-4CBC-B9EA-6C3A3A5E5DC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40066771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函数调用运算符与表达式</a:t>
            </a:r>
          </a:p>
        </p:txBody>
      </p:sp>
      <p:sp>
        <p:nvSpPr>
          <p:cNvPr id="3" name="内容占位符 2"/>
          <p:cNvSpPr>
            <a:spLocks noGrp="1"/>
          </p:cNvSpPr>
          <p:nvPr>
            <p:ph idx="1"/>
          </p:nvPr>
        </p:nvSpPr>
        <p:spPr/>
        <p:txBody>
          <a:bodyPr/>
          <a:lstStyle/>
          <a:p>
            <a:r>
              <a:rPr lang="zh-CN" altLang="en-US" dirty="0"/>
              <a:t>运算符</a:t>
            </a:r>
            <a:endParaRPr lang="en-US" altLang="zh-CN" dirty="0"/>
          </a:p>
          <a:p>
            <a:pPr lvl="1"/>
            <a:r>
              <a:rPr lang="zh-CN" altLang="en-US" dirty="0"/>
              <a:t>左括号“</a:t>
            </a:r>
            <a:r>
              <a:rPr lang="en-US" altLang="zh-CN" dirty="0"/>
              <a:t>(</a:t>
            </a:r>
            <a:r>
              <a:rPr lang="zh-CN" altLang="en-US" dirty="0"/>
              <a:t>”和右括号“</a:t>
            </a:r>
            <a:r>
              <a:rPr lang="en-US" altLang="zh-CN" dirty="0"/>
              <a:t>)</a:t>
            </a:r>
            <a:r>
              <a:rPr lang="zh-CN" altLang="en-US" dirty="0"/>
              <a:t>”</a:t>
            </a:r>
            <a:endParaRPr lang="en-US" altLang="zh-CN" dirty="0"/>
          </a:p>
          <a:p>
            <a:pPr lvl="1"/>
            <a:r>
              <a:rPr lang="zh-CN" altLang="en-US" dirty="0"/>
              <a:t>也作为强制类型的运算符</a:t>
            </a:r>
            <a:endParaRPr lang="en-US" altLang="zh-CN" dirty="0"/>
          </a:p>
          <a:p>
            <a:r>
              <a:rPr lang="zh-CN" altLang="en-US" dirty="0"/>
              <a:t>函数调用</a:t>
            </a:r>
            <a:endParaRPr lang="en-US" altLang="zh-CN" dirty="0"/>
          </a:p>
          <a:p>
            <a:pPr lvl="1"/>
            <a:r>
              <a:rPr lang="en-US" altLang="zh-CN" dirty="0"/>
              <a:t>&lt;</a:t>
            </a:r>
            <a:r>
              <a:rPr lang="zh-CN" altLang="en-US" dirty="0"/>
              <a:t>函数名</a:t>
            </a:r>
            <a:r>
              <a:rPr lang="en-US" altLang="zh-CN" dirty="0"/>
              <a:t>&gt; (&lt;</a:t>
            </a:r>
            <a:r>
              <a:rPr lang="zh-CN" altLang="en-US" dirty="0"/>
              <a:t>实参表</a:t>
            </a:r>
            <a:r>
              <a:rPr lang="en-US" altLang="zh-CN" dirty="0"/>
              <a:t>&gt;)</a:t>
            </a:r>
          </a:p>
          <a:p>
            <a:pPr lvl="2"/>
            <a:r>
              <a:rPr lang="zh-CN" altLang="en-US" dirty="0"/>
              <a:t>实参表用逗号（分割符）隔开</a:t>
            </a:r>
            <a:endParaRPr lang="en-US" altLang="zh-CN" dirty="0"/>
          </a:p>
          <a:p>
            <a:r>
              <a:rPr lang="zh-CN" altLang="en-US" dirty="0"/>
              <a:t>强制类型转换</a:t>
            </a:r>
            <a:endParaRPr lang="en-US" altLang="zh-CN" dirty="0"/>
          </a:p>
          <a:p>
            <a:pPr lvl="1"/>
            <a:r>
              <a:rPr lang="en-US" altLang="zh-CN" dirty="0"/>
              <a:t>&lt;</a:t>
            </a:r>
            <a:r>
              <a:rPr lang="zh-CN" altLang="en-US" dirty="0"/>
              <a:t>类型名</a:t>
            </a:r>
            <a:r>
              <a:rPr lang="en-US" altLang="zh-CN" dirty="0"/>
              <a:t>&gt; (&lt;</a:t>
            </a:r>
            <a:r>
              <a:rPr lang="zh-CN" altLang="en-US" dirty="0"/>
              <a:t>表达式</a:t>
            </a:r>
            <a:r>
              <a:rPr lang="en-US" altLang="zh-CN" dirty="0"/>
              <a:t>&gt;)</a:t>
            </a:r>
          </a:p>
          <a:p>
            <a:pPr lvl="1"/>
            <a:r>
              <a:rPr lang="en-US" altLang="zh-CN" dirty="0"/>
              <a:t>(&lt;</a:t>
            </a:r>
            <a:r>
              <a:rPr lang="zh-CN" altLang="en-US" dirty="0"/>
              <a:t>类型名</a:t>
            </a:r>
            <a:r>
              <a:rPr lang="en-US" altLang="zh-CN" dirty="0"/>
              <a:t>&gt;) &lt;</a:t>
            </a:r>
            <a:r>
              <a:rPr lang="zh-CN" altLang="en-US" dirty="0"/>
              <a:t>表达式</a:t>
            </a:r>
            <a:r>
              <a:rPr lang="en-US" altLang="zh-CN" dirty="0"/>
              <a:t>&gt;</a:t>
            </a:r>
            <a:endParaRPr lang="zh-CN" altLang="en-US" dirty="0"/>
          </a:p>
        </p:txBody>
      </p:sp>
      <p:sp>
        <p:nvSpPr>
          <p:cNvPr id="4" name="Rectangle 2">
            <a:extLst>
              <a:ext uri="{FF2B5EF4-FFF2-40B4-BE49-F238E27FC236}">
                <a16:creationId xmlns:a16="http://schemas.microsoft.com/office/drawing/2014/main" id="{AEEEC069-6F08-42FC-8D6E-68BAC367D96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4C49AC1-6B40-4D82-BF63-87AC5DAB58A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AE9D738E-E432-46F5-8B64-380EC0870C8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0600D859-F81A-4DD5-A6DB-73B34DA6532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451B022F-D17E-4CE4-9DA6-74AFF9DB5F6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3" action="ppaction://hlinksldjump"/>
            <a:extLst>
              <a:ext uri="{FF2B5EF4-FFF2-40B4-BE49-F238E27FC236}">
                <a16:creationId xmlns:a16="http://schemas.microsoft.com/office/drawing/2014/main" id="{263B9133-4705-44BA-9281-F155E8E9B6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2FD9854A-9568-472F-849E-829F5966BC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1D0604EF-74BB-47A8-B099-4E070907E44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6FC47597-AD7E-4E6B-B0FD-A9E833A03F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1C0EEC97-6154-4D6F-9AFD-5ABD7A4AFE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85CFD429-B28A-4431-AE75-FC933AB3948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4463910C-1542-41CA-8159-0A69E8216B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1FCBDE8B-250B-446D-B393-646A4CA634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0052634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492" y="1346869"/>
            <a:ext cx="8153400" cy="633402"/>
          </a:xfrm>
        </p:spPr>
        <p:txBody>
          <a:bodyPr/>
          <a:lstStyle/>
          <a:p>
            <a:r>
              <a:rPr lang="en-US" altLang="zh-CN" sz="3600" dirty="0">
                <a:solidFill>
                  <a:srgbClr val="C00000"/>
                </a:solidFill>
              </a:rPr>
              <a:t>【</a:t>
            </a:r>
            <a:r>
              <a:rPr lang="zh-CN" altLang="en-US" sz="3600" dirty="0">
                <a:solidFill>
                  <a:srgbClr val="C00000"/>
                </a:solidFill>
              </a:rPr>
              <a:t>例</a:t>
            </a:r>
            <a:r>
              <a:rPr lang="en-US" altLang="zh-CN" sz="3600" dirty="0">
                <a:solidFill>
                  <a:srgbClr val="C00000"/>
                </a:solidFill>
              </a:rPr>
              <a:t>】</a:t>
            </a:r>
          </a:p>
        </p:txBody>
      </p:sp>
      <p:pic>
        <p:nvPicPr>
          <p:cNvPr id="9" name="Picture 2"/>
          <p:cNvPicPr>
            <a:picLocks noChangeAspect="1" noChangeArrowheads="1"/>
          </p:cNvPicPr>
          <p:nvPr/>
        </p:nvPicPr>
        <p:blipFill>
          <a:blip r:embed="rId2" cstate="print"/>
          <a:srcRect/>
          <a:stretch>
            <a:fillRect/>
          </a:stretch>
        </p:blipFill>
        <p:spPr bwMode="auto">
          <a:xfrm>
            <a:off x="1105693" y="2277167"/>
            <a:ext cx="6856413" cy="935037"/>
          </a:xfrm>
          <a:prstGeom prst="rect">
            <a:avLst/>
          </a:prstGeom>
          <a:noFill/>
          <a:ln w="9525">
            <a:miter lim="800000"/>
            <a:headEnd/>
            <a:tailEnd/>
          </a:ln>
          <a:effectLst/>
        </p:spPr>
      </p:pic>
      <p:sp>
        <p:nvSpPr>
          <p:cNvPr id="7" name="内容占位符 2"/>
          <p:cNvSpPr txBox="1">
            <a:spLocks/>
          </p:cNvSpPr>
          <p:nvPr/>
        </p:nvSpPr>
        <p:spPr bwMode="auto">
          <a:xfrm>
            <a:off x="457200" y="3601936"/>
            <a:ext cx="8153400" cy="24193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altLang="zh-CN" sz="3200" b="1" i="0" u="none" strike="noStrike" kern="0" cap="none" spc="0" normalizeH="0" baseline="0" noProof="0" dirty="0">
                <a:ln>
                  <a:noFill/>
                </a:ln>
                <a:effectLst/>
                <a:uLnTx/>
                <a:uFillTx/>
                <a:latin typeface="+mj-ea"/>
                <a:ea typeface="+mj-ea"/>
                <a:cs typeface="+mn-cs"/>
              </a:rPr>
              <a:t>C</a:t>
            </a:r>
            <a:r>
              <a:rPr kumimoji="0" lang="zh-CN" altLang="en-US" sz="3200" b="1" i="0" u="none" strike="noStrike" kern="0" cap="none" spc="0" normalizeH="0" baseline="0" noProof="0" dirty="0">
                <a:ln>
                  <a:noFill/>
                </a:ln>
                <a:effectLst/>
                <a:uLnTx/>
                <a:uFillTx/>
                <a:latin typeface="+mj-ea"/>
                <a:ea typeface="+mj-ea"/>
                <a:cs typeface="+mn-cs"/>
              </a:rPr>
              <a:t>风格的强制类型转换</a:t>
            </a:r>
            <a:endParaRPr kumimoji="0" lang="en-US" altLang="zh-CN" sz="3200" b="1" i="0" u="none" strike="noStrike" kern="0" cap="none" spc="0" normalizeH="0" baseline="0" noProof="0" dirty="0">
              <a:ln>
                <a:noFill/>
              </a:ln>
              <a:effectLst/>
              <a:uLnTx/>
              <a:uFillTx/>
              <a:latin typeface="+mj-ea"/>
              <a:ea typeface="+mj-ea"/>
              <a:cs typeface="+mn-cs"/>
            </a:endParaRPr>
          </a:p>
          <a:p>
            <a:pPr marL="800100" lvl="1" indent="-342900">
              <a:spcBef>
                <a:spcPct val="20000"/>
              </a:spcBef>
              <a:buClr>
                <a:schemeClr val="hlink"/>
              </a:buClr>
              <a:buFont typeface="Wingdings" pitchFamily="2" charset="2"/>
              <a:buChar char="v"/>
            </a:pPr>
            <a:endParaRPr kumimoji="0" lang="en-US" altLang="zh-CN" sz="3200" b="1" i="0" u="none" strike="noStrike" kern="0" cap="none" spc="0" normalizeH="0" baseline="0" noProof="0" dirty="0">
              <a:ln>
                <a:noFill/>
              </a:ln>
              <a:effectLst/>
              <a:uLnTx/>
              <a:uFillTx/>
              <a:latin typeface="+mj-ea"/>
              <a:ea typeface="+mj-ea"/>
              <a:cs typeface="+mn-cs"/>
            </a:endParaRPr>
          </a:p>
          <a:p>
            <a:pPr marL="800100" lvl="1" indent="-342900">
              <a:spcBef>
                <a:spcPct val="20000"/>
              </a:spcBef>
              <a:buClr>
                <a:schemeClr val="hlink"/>
              </a:buClr>
              <a:buFont typeface="Wingdings" pitchFamily="2" charset="2"/>
              <a:buChar char="v"/>
            </a:pPr>
            <a:endParaRPr lang="en-US" altLang="zh-CN" sz="3200" b="1" kern="0" dirty="0">
              <a:latin typeface="+mj-ea"/>
              <a:ea typeface="+mj-ea"/>
            </a:endParaRPr>
          </a:p>
          <a:p>
            <a:pPr marL="800100" lvl="1" indent="-342900">
              <a:spcBef>
                <a:spcPct val="20000"/>
              </a:spcBef>
              <a:buClr>
                <a:schemeClr val="hlink"/>
              </a:buClr>
            </a:pPr>
            <a:r>
              <a:rPr kumimoji="0" lang="zh-CN" altLang="en-US" sz="2800" b="1" i="0" u="none" strike="noStrike" kern="0" cap="none" spc="0" normalizeH="0" baseline="0" noProof="0" dirty="0">
                <a:ln>
                  <a:noFill/>
                </a:ln>
                <a:solidFill>
                  <a:schemeClr val="accent6">
                    <a:lumMod val="75000"/>
                  </a:schemeClr>
                </a:solidFill>
                <a:effectLst/>
                <a:uLnTx/>
                <a:uFillTx/>
                <a:latin typeface="+mj-ea"/>
                <a:ea typeface="+mj-ea"/>
                <a:cs typeface="+mn-cs"/>
              </a:rPr>
              <a:t>输出结果为：</a:t>
            </a:r>
            <a:r>
              <a:rPr kumimoji="0" lang="en-US" altLang="zh-CN" sz="2800" b="1" i="0" u="none" strike="noStrike" kern="0" cap="none" spc="0" normalizeH="0" baseline="0" noProof="0" dirty="0">
                <a:ln>
                  <a:noFill/>
                </a:ln>
                <a:effectLst/>
                <a:uLnTx/>
                <a:uFillTx/>
                <a:latin typeface="+mj-ea"/>
                <a:ea typeface="+mj-ea"/>
                <a:cs typeface="+mn-cs"/>
              </a:rPr>
              <a:t>0  0.666667</a:t>
            </a:r>
            <a:endParaRPr kumimoji="0" lang="zh-CN" altLang="en-US" sz="2800" b="1" i="0" u="none" strike="noStrike" kern="0" cap="none" spc="0" normalizeH="0" baseline="0" noProof="0" dirty="0">
              <a:ln>
                <a:noFill/>
              </a:ln>
              <a:effectLst/>
              <a:uLnTx/>
              <a:uFillTx/>
              <a:latin typeface="+mj-ea"/>
              <a:ea typeface="+mj-ea"/>
              <a:cs typeface="+mn-cs"/>
            </a:endParaRPr>
          </a:p>
        </p:txBody>
      </p:sp>
      <p:pic>
        <p:nvPicPr>
          <p:cNvPr id="10" name="Picture 3"/>
          <p:cNvPicPr>
            <a:picLocks noChangeAspect="1" noChangeArrowheads="1"/>
          </p:cNvPicPr>
          <p:nvPr/>
        </p:nvPicPr>
        <p:blipFill>
          <a:blip r:embed="rId3" cstate="print"/>
          <a:srcRect/>
          <a:stretch>
            <a:fillRect/>
          </a:stretch>
        </p:blipFill>
        <p:spPr bwMode="auto">
          <a:xfrm>
            <a:off x="1146175" y="4300423"/>
            <a:ext cx="7283450" cy="935037"/>
          </a:xfrm>
          <a:prstGeom prst="rect">
            <a:avLst/>
          </a:prstGeom>
          <a:noFill/>
          <a:ln w="9525">
            <a:miter lim="800000"/>
            <a:headEnd/>
            <a:tailEnd/>
          </a:ln>
          <a:effectLst/>
        </p:spPr>
      </p:pic>
      <p:sp>
        <p:nvSpPr>
          <p:cNvPr id="8" name="Rectangle 2">
            <a:extLst>
              <a:ext uri="{FF2B5EF4-FFF2-40B4-BE49-F238E27FC236}">
                <a16:creationId xmlns:a16="http://schemas.microsoft.com/office/drawing/2014/main" id="{3F1334BA-A7CD-46F3-B098-F404ECAA78B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a16="http://schemas.microsoft.com/office/drawing/2014/main" id="{C4D0C797-0F30-437A-818F-A9B5453A03F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6">
            <a:extLst>
              <a:ext uri="{FF2B5EF4-FFF2-40B4-BE49-F238E27FC236}">
                <a16:creationId xmlns:a16="http://schemas.microsoft.com/office/drawing/2014/main" id="{9C6B43DA-EB8A-42F5-B844-1D7FB1D6ADC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a16="http://schemas.microsoft.com/office/drawing/2014/main" id="{5A8A1B42-BCED-4634-A7E1-FB972564428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9">
            <a:extLst>
              <a:ext uri="{FF2B5EF4-FFF2-40B4-BE49-F238E27FC236}">
                <a16:creationId xmlns:a16="http://schemas.microsoft.com/office/drawing/2014/main" id="{1E00E6C4-ACAB-403B-BC43-B80E9A369F0F}"/>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5" name="矩形 14">
            <a:hlinkClick r:id="rId4" action="ppaction://hlinksldjump"/>
            <a:extLst>
              <a:ext uri="{FF2B5EF4-FFF2-40B4-BE49-F238E27FC236}">
                <a16:creationId xmlns:a16="http://schemas.microsoft.com/office/drawing/2014/main" id="{9FBC5085-4AF8-4EC0-9EA7-6FE0904FFA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6" name="矩形 15">
            <a:hlinkClick r:id="" action="ppaction://noaction"/>
            <a:extLst>
              <a:ext uri="{FF2B5EF4-FFF2-40B4-BE49-F238E27FC236}">
                <a16:creationId xmlns:a16="http://schemas.microsoft.com/office/drawing/2014/main" id="{457BB7C2-E41B-4E71-94F4-D6A9B54CDC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7" name="矩形 16">
            <a:hlinkClick r:id="" action="ppaction://noaction"/>
            <a:extLst>
              <a:ext uri="{FF2B5EF4-FFF2-40B4-BE49-F238E27FC236}">
                <a16:creationId xmlns:a16="http://schemas.microsoft.com/office/drawing/2014/main" id="{941B005D-FB29-4BBA-BF08-9166F5C485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8" name="矩形 17">
            <a:hlinkClick r:id="" action="ppaction://noaction"/>
            <a:extLst>
              <a:ext uri="{FF2B5EF4-FFF2-40B4-BE49-F238E27FC236}">
                <a16:creationId xmlns:a16="http://schemas.microsoft.com/office/drawing/2014/main" id="{D95FB127-3AA0-4876-BED8-B81A6FFC71A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9" name="矩形 18">
            <a:hlinkClick r:id="" action="ppaction://noaction"/>
            <a:extLst>
              <a:ext uri="{FF2B5EF4-FFF2-40B4-BE49-F238E27FC236}">
                <a16:creationId xmlns:a16="http://schemas.microsoft.com/office/drawing/2014/main" id="{CCDBFE12-4F4D-47F5-986F-B1A89A63612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20" name="矩形 19">
            <a:hlinkClick r:id="" action="ppaction://noaction"/>
            <a:extLst>
              <a:ext uri="{FF2B5EF4-FFF2-40B4-BE49-F238E27FC236}">
                <a16:creationId xmlns:a16="http://schemas.microsoft.com/office/drawing/2014/main" id="{2F4D216B-EA27-40D3-8526-77599D6B25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23" name="矩形 22">
            <a:hlinkClick r:id="" action="ppaction://noaction"/>
            <a:extLst>
              <a:ext uri="{FF2B5EF4-FFF2-40B4-BE49-F238E27FC236}">
                <a16:creationId xmlns:a16="http://schemas.microsoft.com/office/drawing/2014/main" id="{1AEEB232-DF98-42D5-A2D7-E74A04BFC0A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24" name="矩形 23">
            <a:hlinkClick r:id="" action="ppaction://noaction"/>
            <a:extLst>
              <a:ext uri="{FF2B5EF4-FFF2-40B4-BE49-F238E27FC236}">
                <a16:creationId xmlns:a16="http://schemas.microsoft.com/office/drawing/2014/main" id="{2C66B36C-39B4-478D-8D8A-862E3D2E515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4077438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5.4|23.7|18.5|22.9|17.5|16.9|16.8"/>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caseSensitive&quot;:false,&quot;fuzzyMatch&quot;:false,&quot;Score&quot;:1.0,&quot;answers&quot;:[&quot;8&quot;]},{&quot;num&quot;:2,&quot;caseSensitive&quot;:false,&quot;fuzzyMatch&quot;:false,&quot;Score&quot;:1.0,&quot;answers&quot;:[&quot;9&quot;]}]"/>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0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60&quot;]}]"/>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47.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1&quot;]}]"/>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57.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3&quot;]}]"/>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67.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7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0"/>
  <p:tag name="PROBLEMBLANK" val="[{&quot;num&quot;:1,&quot;caseSensitive&quot;:false,&quot;fuzzyMatch&quot;:false,&quot;Score&quot;:1.0,&quot;answers&quot;:[&quot;1&quot;]},{&quot;num&quot;:2,&quot;caseSensitive&quot;:false,&quot;fuzzyMatch&quot;:false,&quot;Score&quot;:1.0,&quot;answers&quot;:[&quot;0&quot;]},{&quot;num&quot;:3,&quot;caseSensitive&quot;:false,&quot;fuzzyMatch&quot;:false,&quot;Score&quot;:1.0,&quot;answers&quot;:[&quot;0&quot;]},{&quot;num&quot;:4,&quot;caseSensitive&quot;:false,&quot;fuzzyMatch&quot;:false,&quot;Score&quot;:1.0,&quot;answers&quot;:[&quot;1&quot;]},{&quot;num&quot;:5,&quot;caseSensitive&quot;:false,&quot;fuzzyMatch&quot;:false,&quot;Score&quot;:1.0,&quot;answers&quot;:[&quot;1&quot;]}]"/>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9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6.0"/>
  <p:tag name="PROBLEMBLANK" val="[{&quot;num&quot;:1,&quot;caseSensitive&quot;:false,&quot;fuzzyMatch&quot;:false,&quot;Score&quot;:1.0,&quot;answers&quot;:[&quot;0&quot;]},{&quot;num&quot;:2,&quot;caseSensitive&quot;:false,&quot;fuzzyMatch&quot;:false,&quot;Score&quot;:1.0,&quot;answers&quot;:[&quot;1&quot;]},{&quot;num&quot;:3,&quot;caseSensitive&quot;:false,&quot;fuzzyMatch&quot;:false,&quot;Score&quot;:1.0,&quot;answers&quot;:[&quot;1&quot;]},{&quot;num&quot;:4,&quot;caseSensitive&quot;:false,&quot;fuzzyMatch&quot;:false,&quot;Score&quot;:1.0,&quot;answers&quot;:[&quot;0&quot;]},{&quot;num&quot;:5,&quot;caseSensitive&quot;:false,&quot;fuzzyMatch&quot;:false,&quot;Score&quot;:1.0,&quot;answers&quot;:[&quot;0&quot;]},{&quot;num&quot;:6,&quot;caseSensitive&quot;:false,&quot;fuzzyMatch&quot;:false,&quot;Score&quot;:1.0,&quot;answers&quot;:[&quot;0&quot;]}]"/>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0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caseSensitive&quot;:false,&quot;fuzzyMatch&quot;:false,&quot;Score&quot;:1.0,&quot;answers&quot;:[&quot;3&quot;]},{&quot;num&quot;:2,&quot;caseSensitive&quot;:false,&quot;fuzzyMatch&quot;:false,&quot;Score&quot;:1.0,&quot;answers&quot;:[&quot;5&quot;]},{&quot;num&quot;:3,&quot;caseSensitive&quot;:false,&quot;fuzzyMatch&quot;:false,&quot;Score&quot;:1.0,&quot;answers&quot;:[&quot;0&quot;]}]"/>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1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caseSensitive&quot;:false,&quot;fuzzyMatch&quot;:false,&quot;Score&quot;:1.0,&quot;answers&quot;:[&quot;2&quot;]},{&quot;num&quot;:2,&quot;caseSensitive&quot;:false,&quot;fuzzyMatch&quot;:false,&quot;Score&quot;:1.0,&quot;answers&quot;:[&quot;3&quot;]},{&quot;num&quot;:3,&quot;caseSensitive&quot;:false,&quot;fuzzyMatch&quot;:false,&quot;Score&quot;:1.0,&quot;answers&quot;:[&quot;0&quot;]}]"/>
</p:tagLst>
</file>

<file path=ppt/tags/tag2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2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逻辑运算符短路，++x结果已经为真，不再计算++y."/>
  <p:tag name="PROBLEMSCORE" val="1.0"/>
  <p:tag name="PROBLEMBLANK" val="[{&quot;num&quot;:1,&quot;caseSensitive&quot;:false,&quot;fuzzyMatch&quot;:false,&quot;Score&quot;:1.0,&quot;answers&quot;:[&quot;3&quot;]}]"/>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3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3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 name="PROBLEMHASREMARK" val="True"/>
  <p:tag name="PROBLEMREMARK" val="逻辑运算符短路"/>
</p:tagLst>
</file>

<file path=ppt/tags/tag25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8.xml><?xml version="1.0" encoding="utf-8"?>
<p:tagLst xmlns:a="http://schemas.openxmlformats.org/drawingml/2006/main" xmlns:r="http://schemas.openxmlformats.org/officeDocument/2006/relationships" xmlns:p="http://schemas.openxmlformats.org/presentationml/2006/main">
  <p:tag name="TIMING" val="|59.6|1.3|2.9"/>
</p:tagLst>
</file>

<file path=ppt/tags/tag279.xml><?xml version="1.0" encoding="utf-8"?>
<p:tagLst xmlns:a="http://schemas.openxmlformats.org/drawingml/2006/main" xmlns:r="http://schemas.openxmlformats.org/officeDocument/2006/relationships" xmlns:p="http://schemas.openxmlformats.org/presentationml/2006/main">
  <p:tag name="TIMING" val="|10.3|8.4|11.5|6.5"/>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用整数为字符型变量赋值，并将字符型变量作为整型输出，可以直接使用整数计算。先计算b&lt;&lt;2，结果为00011000，再与00000011异或，结果为00011011，值为27"/>
  <p:tag name="PROBLEMSCORE" val="1.0"/>
  <p:tag name="PROBLEMBLANK" val="[{&quot;num&quot;:1,&quot;caseSensitive&quot;:false,&quot;fuzzyMatch&quot;:false,&quot;Score&quot;:1.0,&quot;answers&quot;:[&quot;27&quot;]}]"/>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8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8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8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a&amp;b&#10;-&gt;00001111&amp;11110000&#10;-&gt;00000000为0，&#10;结果&amp;&amp;b，结果为0."/>
  <p:tag name="PROBLEMSCORE" val="1.0"/>
  <p:tag name="PROBLEMBLANK" val="[{&quot;num&quot;:1,&quot;caseSensitive&quot;:false,&quot;fuzzyMatch&quot;:false,&quot;Score&quot;:1.0,&quot;answers&quot;:[&quot;0&quot;]}]"/>
</p:tagLst>
</file>

<file path=ppt/tags/tag30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0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0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0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优先级按位取反~最高，先将0x10（十六进制）按位取反，得到结果11111111 11111111 11111111 11101111，其次优先级按位左移和按位右移运算符优先级相同，计算101&gt;&gt;3得到 10100000 00000000 00000000 00001100，以及101&lt;&lt;3得到 00000000 00000000 00000011 00101000，接下来计算0101（八进制）按位与（101&gt;&gt;3）的结果，得到结果为0,0按位或一个数所得结果为原值。因此最终答案为(101&lt;&lt;3)按位异或(~0x10)的结果，其结果为11111111 11111111 11111100 11000111，为负数，求补得到绝对值。"/>
  <p:tag name="PROBLEMSCORE" val="1.0"/>
  <p:tag name="PROBLEMBLANK" val="[{&quot;num&quot;:1,&quot;caseSensitive&quot;:false,&quot;fuzzyMatch&quot;:false,&quot;Score&quot;:1.0,&quot;answers&quot;:[&quot;-825&quot;]}]"/>
</p:tagLst>
</file>

<file path=ppt/tags/tag32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2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caseSensitive&quot;:false,&quot;fuzzyMatch&quot;:false,&quot;Score&quot;:1.0,&quot;answers&quot;:[&quot;1&quot;]},{&quot;num&quot;:2,&quot;caseSensitive&quot;:false,&quot;fuzzyMatch&quot;:false,&quot;Score&quot;:1.0,&quot;answers&quot;:[&quot;3&quot;]},{&quot;num&quot;:3,&quot;caseSensitive&quot;:false,&quot;fuzzyMatch&quot;:false,&quot;Score&quot;:1.0,&quot;answers&quot;:[&quot;2&quot;]}]"/>
</p:tagLst>
</file>

<file path=ppt/tags/tag3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4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0.xml><?xml version="1.0" encoding="utf-8"?>
<p:tagLst xmlns:a="http://schemas.openxmlformats.org/drawingml/2006/main" xmlns:r="http://schemas.openxmlformats.org/officeDocument/2006/relationships" xmlns:p="http://schemas.openxmlformats.org/presentationml/2006/main">
  <p:tag name="TIMING" val="|24.6|49.7"/>
</p:tagLst>
</file>

<file path=ppt/tags/tag35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5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D&quot;]}]"/>
</p:tagLst>
</file>

<file path=ppt/tags/tag3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优先级按位取反~最高，先将0x10（十六进制）按位取反，得到结果11111111 11111111 11111111 11101111，其次优先级按位左移和按位右移运算符优先级相同，计算101&gt;&gt;3得到 10100000 00000000 00000000 00001100，以及101&lt;&lt;3得到 00000000 00000000 00000011 00101000，接下来计算0101（八进制）按位与（101&gt;&gt;3）的结果，得到结果为0,0按位或一个数所得结果为原值。因此最终答案为(101&lt;&lt;3)按位异或(~0x10)的结果，其结果为11111111 11111111 11111100 11000111，为负数，求补得到绝对值。"/>
  <p:tag name="PROBLEMSCORE" val="1.0"/>
  <p:tag name="PROBLEMBLANK" val="[{&quot;num&quot;:1,&quot;caseSensitive&quot;:false,&quot;fuzzyMatch&quot;:false,&quot;Score&quot;:1.0,&quot;answers&quot;:[&quot;-825&quot;]}]"/>
</p:tagLst>
</file>

<file path=ppt/tags/tag36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6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6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8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8&quot;]}]"/>
</p:tagLst>
</file>

<file path=ppt/tags/tag3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8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d&quot;]}]"/>
</p:tagLst>
</file>

<file path=ppt/tags/tag39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9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 name="PROBLEMHASREMARK" val="True"/>
  <p:tag name="PROBLEMREMARK" val="变量名命名规则：只能由数字、字母、下划线组成，且不能由数字开头"/>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2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 name="PROBLEMHASREMARK" val="True"/>
  <p:tag name="PROBLEMREMARK" val="B选项中e2.5错误，指数要求整数。C选项中变量名不能使用系统关键字do命名。D选项变量名不能以数字开头。"/>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4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先计算!x值为0，再计算y--值为y的原值，结果为1,0||1结果为1."/>
  <p:tag name="PROBLEMSCORE" val="1.0"/>
  <p:tag name="PROBLEMBLANK" val="[{&quot;num&quot;:1,&quot;caseSensitive&quot;:false,&quot;fuzzyMatch&quot;:false,&quot;Score&quot;:1.0,&quot;answers&quot;:[&quot;1&quot;]}]"/>
</p:tagLst>
</file>

<file path=ppt/tags/tag47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7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7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7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 name="PROBLEMHASREMARK" val="True"/>
  <p:tag name="PROBLEMREMARK" val="A选项加了分号为表达式语句，C选项%操作数为整型，D选项a+1不能作为赋值运算左值。B选项先计算a=7+b+c，再计算a++"/>
</p:tagLst>
</file>

<file path=ppt/tags/tag49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0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0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算数运算符优先级高于双目逻辑运算符，最后计算&amp;&amp;"/>
  <p:tag name="PROBLEMSCORE" val="1.0"/>
  <p:tag name="PROBLEMBLANK" val="[{&quot;num&quot;:1,&quot;caseSensitive&quot;:false,&quot;fuzzyMatch&quot;:false,&quot;Score&quot;:1.0,&quot;answers&quot;:[&quot;1&quot;]}]"/>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2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2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2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2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w&gt;x结果为假，返回表达式y&lt;z?y:z,而y&lt;z结果为真，返回结果y."/>
  <p:tag name="PROBLEMSCORE" val="1.0"/>
  <p:tag name="PROBLEMBLANK" val="[{&quot;num&quot;:1,&quot;caseSensitive&quot;:false,&quot;fuzzyMatch&quot;:false,&quot;Score&quot;:1.0,&quot;answers&quot;:[&quot;3&quot;]}]"/>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4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4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4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caseSensitive&quot;:false,&quot;fuzzyMatch&quot;:false,&quot;Score&quot;:1.0,&quot;answers&quot;:[&quot;45&quot;]},{&quot;num&quot;:2,&quot;caseSensitive&quot;:false,&quot;fuzzyMatch&quot;:false,&quot;Score&quot;:1.0,&quot;answers&quot;:[&quot;20&quot;]}]"/>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6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1）首先需要接受用户输入才能够进行计算，cin&gt;&gt;a&gt;&gt;b;&#10;（2）输出average为计算出的平均值，那么应该定义average并在定义时赋初值，其初值来源于计算出的两个整数的平均值。考虑到两个整数的平均值有可能是浮点型，因此应使用float或double定义average,其次计算整数平均值时应除以2.0使得平均值计算结果为浮点型。&#10;float average=(a+b)/2.0;"/>
  <p:tag name="PROBLEMVOICEALLOWED" val="False"/>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TIMING" val="|12.8|18.6|13.1"/>
</p:tagLst>
</file>

<file path=ppt/tags/tag98.xml><?xml version="1.0" encoding="utf-8"?>
<p:tagLst xmlns:a="http://schemas.openxmlformats.org/drawingml/2006/main" xmlns:r="http://schemas.openxmlformats.org/officeDocument/2006/relationships" xmlns:p="http://schemas.openxmlformats.org/presentationml/2006/main">
  <p:tag name="TIMING" val="|12.8|4.2"/>
</p:tagLst>
</file>

<file path=ppt/tags/tag99.xml><?xml version="1.0" encoding="utf-8"?>
<p:tagLst xmlns:a="http://schemas.openxmlformats.org/drawingml/2006/main" xmlns:r="http://schemas.openxmlformats.org/officeDocument/2006/relationships" xmlns:p="http://schemas.openxmlformats.org/presentationml/2006/main">
  <p:tag name="TIMING" val="|1.7|7.6"/>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11191</Words>
  <Application>Microsoft Office PowerPoint</Application>
  <PresentationFormat>全屏显示(4:3)</PresentationFormat>
  <Paragraphs>1825</Paragraphs>
  <Slides>128</Slides>
  <Notes>23</Notes>
  <HiddenSlides>5</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128</vt:i4>
      </vt:variant>
    </vt:vector>
  </HeadingPairs>
  <TitlesOfParts>
    <vt:vector size="143" baseType="lpstr">
      <vt:lpstr>Microsoft Yahei</vt:lpstr>
      <vt:lpstr>方正姚体</vt:lpstr>
      <vt:lpstr>黑体</vt:lpstr>
      <vt:lpstr>华文琥珀</vt:lpstr>
      <vt:lpstr>华文细黑</vt:lpstr>
      <vt:lpstr>华文中宋</vt:lpstr>
      <vt:lpstr>楷体_GB2312</vt:lpstr>
      <vt:lpstr>宋体</vt:lpstr>
      <vt:lpstr>Arial</vt:lpstr>
      <vt:lpstr>Calibri</vt:lpstr>
      <vt:lpstr>Courier New</vt:lpstr>
      <vt:lpstr>Times New Roman</vt:lpstr>
      <vt:lpstr>Verdana</vt:lpstr>
      <vt:lpstr>Wingdings</vt:lpstr>
      <vt:lpstr>Office 主题</vt:lpstr>
      <vt:lpstr>第三章 运算符与表达式</vt:lpstr>
      <vt:lpstr>PowerPoint 演示文稿</vt:lpstr>
      <vt:lpstr>PowerPoint 演示文稿</vt:lpstr>
      <vt:lpstr>运算符</vt:lpstr>
      <vt:lpstr>运算符</vt:lpstr>
      <vt:lpstr>表达式</vt:lpstr>
      <vt:lpstr>表达式</vt:lpstr>
      <vt:lpstr>左值和右值</vt:lpstr>
      <vt:lpstr>左值和右值</vt:lpstr>
      <vt:lpstr>运算符的优先级</vt:lpstr>
      <vt:lpstr>运算符的结合性</vt:lpstr>
      <vt:lpstr>运算类型</vt:lpstr>
      <vt:lpstr>根据运算的功能和含义</vt:lpstr>
      <vt:lpstr>根据参加运算的运算分量的个数</vt:lpstr>
      <vt:lpstr>PowerPoint 演示文稿</vt:lpstr>
      <vt:lpstr>赋值运算符（assignment operator）</vt:lpstr>
      <vt:lpstr>赋值表达式</vt:lpstr>
      <vt:lpstr>运算步骤与表达式求值</vt:lpstr>
      <vt:lpstr>【例】</vt:lpstr>
      <vt:lpstr>PowerPoint 演示文稿</vt:lpstr>
      <vt:lpstr>复合赋值运算符</vt:lpstr>
      <vt:lpstr>优先级与结合性</vt:lpstr>
      <vt:lpstr>赋值过程中的隐式类型转换</vt:lpstr>
      <vt:lpstr>PowerPoint 演示文稿</vt:lpstr>
      <vt:lpstr>PowerPoint 演示文稿</vt:lpstr>
      <vt:lpstr>PowerPoint 演示文稿</vt:lpstr>
      <vt:lpstr>PowerPoint 演示文稿</vt:lpstr>
      <vt:lpstr>PowerPoint 演示文稿</vt:lpstr>
      <vt:lpstr>PowerPoint 演示文稿</vt:lpstr>
      <vt:lpstr>算术运算符（Arithmetical operators）</vt:lpstr>
      <vt:lpstr>算术表达式</vt:lpstr>
      <vt:lpstr>算术运算符</vt:lpstr>
      <vt:lpstr>算术运算符</vt:lpstr>
      <vt:lpstr>PowerPoint 演示文稿</vt:lpstr>
      <vt:lpstr>增量运算表达式可能产生副作用</vt:lpstr>
      <vt:lpstr>增量运算表达式可能产生副作用</vt:lpstr>
      <vt:lpstr>PowerPoint 演示文稿</vt:lpstr>
      <vt:lpstr>算术运算练习</vt:lpstr>
      <vt:lpstr>PowerPoint 演示文稿</vt:lpstr>
      <vt:lpstr>PowerPoint 演示文稿</vt:lpstr>
      <vt:lpstr>PowerPoint 演示文稿</vt:lpstr>
      <vt:lpstr>算术运算符</vt:lpstr>
      <vt:lpstr>算术表达式的值</vt:lpstr>
      <vt:lpstr>优先级与结合性</vt:lpstr>
      <vt:lpstr>PowerPoint 演示文稿</vt:lpstr>
      <vt:lpstr>算术运算中的隐式类型转换</vt:lpstr>
      <vt:lpstr>算术运算中的隐式类型转换</vt:lpstr>
      <vt:lpstr>算术运算中的隐式类型转换</vt:lpstr>
      <vt:lpstr>PowerPoint 演示文稿</vt:lpstr>
      <vt:lpstr>PowerPoint 演示文稿</vt:lpstr>
      <vt:lpstr>PowerPoint 演示文稿</vt:lpstr>
      <vt:lpstr>PowerPoint 演示文稿</vt:lpstr>
      <vt:lpstr>关系运算符（Relational operators）</vt:lpstr>
      <vt:lpstr>关系表达式求值</vt:lpstr>
      <vt:lpstr>关系运算</vt:lpstr>
      <vt:lpstr>PowerPoint 演示文稿</vt:lpstr>
      <vt:lpstr>PowerPoint 演示文稿</vt:lpstr>
      <vt:lpstr>逻辑运算符（Logical operators）</vt:lpstr>
      <vt:lpstr>逻辑表达式</vt:lpstr>
      <vt:lpstr>逻辑表达式求值</vt:lpstr>
      <vt:lpstr>逻辑表达式求值</vt:lpstr>
      <vt:lpstr>优先级与结合性</vt:lpstr>
      <vt:lpstr>逻辑运算示例</vt:lpstr>
      <vt:lpstr>逻辑表达式的短路问题</vt:lpstr>
      <vt:lpstr>逻辑表达式的短路问题</vt:lpstr>
      <vt:lpstr>PowerPoint 演示文稿</vt:lpstr>
      <vt:lpstr>PowerPoint 演示文稿</vt:lpstr>
      <vt:lpstr>PowerPoint 演示文稿</vt:lpstr>
      <vt:lpstr>PowerPoint 演示文稿</vt:lpstr>
      <vt:lpstr>PowerPoint 演示文稿</vt:lpstr>
      <vt:lpstr>PowerPoint 演示文稿</vt:lpstr>
      <vt:lpstr>位运算的基本概念</vt:lpstr>
      <vt:lpstr>位运算符（Bitwise operators）</vt:lpstr>
      <vt:lpstr>位运算表达式求值</vt:lpstr>
      <vt:lpstr>【例】</vt:lpstr>
      <vt:lpstr>PowerPoint 演示文稿</vt:lpstr>
      <vt:lpstr>PowerPoint 演示文稿</vt:lpstr>
      <vt:lpstr>PowerPoint 演示文稿</vt:lpstr>
      <vt:lpstr>PowerPoint 演示文稿</vt:lpstr>
      <vt:lpstr>优先级和结合性</vt:lpstr>
      <vt:lpstr>位运算中的类型转换</vt:lpstr>
      <vt:lpstr>PowerPoint 演示文稿</vt:lpstr>
      <vt:lpstr>PowerPoint 演示文稿</vt:lpstr>
      <vt:lpstr>PowerPoint 演示文稿</vt:lpstr>
      <vt:lpstr>PowerPoint 演示文稿</vt:lpstr>
      <vt:lpstr>条件运算符（Conditional operator）</vt:lpstr>
      <vt:lpstr>条件运算表达式求值</vt:lpstr>
      <vt:lpstr>优先级与结合性</vt:lpstr>
      <vt:lpstr>PowerPoint 演示文稿</vt:lpstr>
      <vt:lpstr>PowerPoint 演示文稿</vt:lpstr>
      <vt:lpstr>单目指针运算符</vt:lpstr>
      <vt:lpstr>指针表达式的值</vt:lpstr>
      <vt:lpstr>指针到成员运算符（pointer-to-member）</vt:lpstr>
      <vt:lpstr>指针运算符的优先级与结合性</vt:lpstr>
      <vt:lpstr>逗号运算符（Comma operator）</vt:lpstr>
      <vt:lpstr>逗号表达式</vt:lpstr>
      <vt:lpstr>逗号表达式</vt:lpstr>
      <vt:lpstr>函数调用运算符与表达式</vt:lpstr>
      <vt:lpstr>PowerPoint 演示文稿</vt:lpstr>
      <vt:lpstr>函数调用运算符的优先级</vt:lpstr>
      <vt:lpstr>字长提取符</vt:lpstr>
      <vt:lpstr>动态分配符</vt:lpstr>
      <vt:lpstr>动态分配运算表达式</vt:lpstr>
      <vt:lpstr>数组下标运算符</vt:lpstr>
      <vt:lpstr>值构造运算符</vt:lpstr>
      <vt:lpstr>限定运算符</vt:lpstr>
      <vt:lpstr>限定运算符</vt:lpstr>
      <vt:lpstr>运算符与表达式举例</vt:lpstr>
      <vt:lpstr>PowerPoint 演示文稿</vt:lpstr>
      <vt:lpstr>PowerPoint 演示文稿</vt:lpstr>
      <vt:lpstr>运行结果</vt:lpstr>
      <vt:lpstr>剖析点评</vt:lpstr>
      <vt:lpstr>剖析点评</vt:lpstr>
      <vt:lpstr>本章小结</vt:lpstr>
      <vt:lpstr>PowerPoint 演示文稿</vt:lpstr>
      <vt:lpstr>上机练习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2021-10-30T11:40:11Z</dcterms:modified>
</cp:coreProperties>
</file>