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2"/>
  </p:notesMasterIdLst>
  <p:sldIdLst>
    <p:sldId id="755" r:id="rId2"/>
    <p:sldId id="731" r:id="rId3"/>
    <p:sldId id="783" r:id="rId4"/>
    <p:sldId id="501" r:id="rId5"/>
    <p:sldId id="732" r:id="rId6"/>
    <p:sldId id="605" r:id="rId7"/>
    <p:sldId id="606" r:id="rId8"/>
    <p:sldId id="607" r:id="rId9"/>
    <p:sldId id="608" r:id="rId10"/>
    <p:sldId id="609" r:id="rId11"/>
    <p:sldId id="612" r:id="rId12"/>
    <p:sldId id="610" r:id="rId13"/>
    <p:sldId id="611" r:id="rId14"/>
    <p:sldId id="754" r:id="rId15"/>
    <p:sldId id="614" r:id="rId16"/>
    <p:sldId id="615" r:id="rId17"/>
    <p:sldId id="616" r:id="rId18"/>
    <p:sldId id="617" r:id="rId19"/>
    <p:sldId id="618" r:id="rId20"/>
    <p:sldId id="619" r:id="rId21"/>
    <p:sldId id="620" r:id="rId22"/>
    <p:sldId id="621" r:id="rId23"/>
    <p:sldId id="623" r:id="rId24"/>
    <p:sldId id="624" r:id="rId25"/>
    <p:sldId id="784" r:id="rId26"/>
    <p:sldId id="625" r:id="rId27"/>
    <p:sldId id="626" r:id="rId28"/>
    <p:sldId id="627" r:id="rId29"/>
    <p:sldId id="628" r:id="rId30"/>
    <p:sldId id="629" r:id="rId31"/>
    <p:sldId id="630" r:id="rId32"/>
    <p:sldId id="631" r:id="rId33"/>
    <p:sldId id="632" r:id="rId34"/>
    <p:sldId id="635" r:id="rId35"/>
    <p:sldId id="636" r:id="rId36"/>
    <p:sldId id="637" r:id="rId37"/>
    <p:sldId id="638" r:id="rId38"/>
    <p:sldId id="639" r:id="rId39"/>
    <p:sldId id="640" r:id="rId40"/>
    <p:sldId id="785" r:id="rId41"/>
    <p:sldId id="641" r:id="rId42"/>
    <p:sldId id="642" r:id="rId43"/>
    <p:sldId id="644" r:id="rId44"/>
    <p:sldId id="645" r:id="rId45"/>
    <p:sldId id="646" r:id="rId46"/>
    <p:sldId id="647" r:id="rId47"/>
    <p:sldId id="648" r:id="rId48"/>
    <p:sldId id="649" r:id="rId49"/>
    <p:sldId id="650" r:id="rId50"/>
    <p:sldId id="651" r:id="rId51"/>
    <p:sldId id="652" r:id="rId52"/>
    <p:sldId id="653" r:id="rId53"/>
    <p:sldId id="654" r:id="rId54"/>
    <p:sldId id="655" r:id="rId55"/>
    <p:sldId id="656" r:id="rId56"/>
    <p:sldId id="657" r:id="rId57"/>
    <p:sldId id="734" r:id="rId58"/>
    <p:sldId id="661" r:id="rId59"/>
    <p:sldId id="662" r:id="rId60"/>
    <p:sldId id="663" r:id="rId61"/>
    <p:sldId id="664" r:id="rId62"/>
    <p:sldId id="665" r:id="rId63"/>
    <p:sldId id="666" r:id="rId64"/>
    <p:sldId id="667" r:id="rId65"/>
    <p:sldId id="668" r:id="rId66"/>
    <p:sldId id="669" r:id="rId67"/>
    <p:sldId id="670" r:id="rId68"/>
    <p:sldId id="671" r:id="rId69"/>
    <p:sldId id="672" r:id="rId70"/>
    <p:sldId id="673" r:id="rId71"/>
    <p:sldId id="674" r:id="rId72"/>
    <p:sldId id="675" r:id="rId73"/>
    <p:sldId id="676" r:id="rId74"/>
    <p:sldId id="678" r:id="rId75"/>
    <p:sldId id="679" r:id="rId76"/>
    <p:sldId id="680" r:id="rId77"/>
    <p:sldId id="681" r:id="rId78"/>
    <p:sldId id="682" r:id="rId79"/>
    <p:sldId id="683" r:id="rId80"/>
    <p:sldId id="684" r:id="rId81"/>
    <p:sldId id="685" r:id="rId82"/>
    <p:sldId id="686" r:id="rId83"/>
    <p:sldId id="687" r:id="rId84"/>
    <p:sldId id="688" r:id="rId85"/>
    <p:sldId id="689" r:id="rId86"/>
    <p:sldId id="690" r:id="rId87"/>
    <p:sldId id="691" r:id="rId88"/>
    <p:sldId id="692" r:id="rId89"/>
    <p:sldId id="693" r:id="rId90"/>
    <p:sldId id="694" r:id="rId91"/>
    <p:sldId id="695" r:id="rId92"/>
    <p:sldId id="696" r:id="rId93"/>
    <p:sldId id="697" r:id="rId94"/>
    <p:sldId id="698" r:id="rId95"/>
    <p:sldId id="699" r:id="rId96"/>
    <p:sldId id="700" r:id="rId97"/>
    <p:sldId id="701" r:id="rId98"/>
    <p:sldId id="702" r:id="rId99"/>
    <p:sldId id="703" r:id="rId100"/>
    <p:sldId id="704" r:id="rId101"/>
    <p:sldId id="739" r:id="rId102"/>
    <p:sldId id="740" r:id="rId103"/>
    <p:sldId id="741" r:id="rId104"/>
    <p:sldId id="735" r:id="rId105"/>
    <p:sldId id="706" r:id="rId106"/>
    <p:sldId id="707" r:id="rId107"/>
    <p:sldId id="708" r:id="rId108"/>
    <p:sldId id="709" r:id="rId109"/>
    <p:sldId id="710" r:id="rId110"/>
    <p:sldId id="711" r:id="rId111"/>
    <p:sldId id="712" r:id="rId112"/>
    <p:sldId id="713" r:id="rId113"/>
    <p:sldId id="714" r:id="rId114"/>
    <p:sldId id="715" r:id="rId115"/>
    <p:sldId id="716" r:id="rId116"/>
    <p:sldId id="717" r:id="rId117"/>
    <p:sldId id="736" r:id="rId118"/>
    <p:sldId id="718" r:id="rId119"/>
    <p:sldId id="719" r:id="rId120"/>
    <p:sldId id="720" r:id="rId121"/>
    <p:sldId id="721" r:id="rId122"/>
    <p:sldId id="722" r:id="rId123"/>
    <p:sldId id="723" r:id="rId124"/>
    <p:sldId id="724" r:id="rId125"/>
    <p:sldId id="725" r:id="rId126"/>
    <p:sldId id="726" r:id="rId127"/>
    <p:sldId id="727" r:id="rId128"/>
    <p:sldId id="728" r:id="rId129"/>
    <p:sldId id="729" r:id="rId130"/>
    <p:sldId id="730" r:id="rId1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FA735F-7C79-4A18-B13C-641B09AEDFE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DAF0D1-5FA9-4FC0-A636-A365D41E245A}">
      <dgm:prSet phldrT="[文本]" custT="1"/>
      <dgm:spPr/>
      <dgm:t>
        <a:bodyPr/>
        <a:lstStyle/>
        <a:p>
          <a:r>
            <a:rPr lang="en-US" altLang="zh-CN" sz="3200" dirty="0">
              <a:solidFill>
                <a:srgbClr val="FFFF00"/>
              </a:solidFill>
            </a:rPr>
            <a:t>4.1 </a:t>
          </a:r>
          <a:r>
            <a:rPr lang="zh-CN" altLang="en-US" sz="3200" dirty="0">
              <a:solidFill>
                <a:srgbClr val="FFFF00"/>
              </a:solidFill>
            </a:rPr>
            <a:t>程序的基本控制结构</a:t>
          </a:r>
        </a:p>
      </dgm:t>
    </dgm:pt>
    <dgm:pt modelId="{428F81D3-6CFC-46F4-9B42-8DA568749152}" type="parTrans" cxnId="{7F530A5D-942E-4AD3-80EE-274A64CEF40C}">
      <dgm:prSet/>
      <dgm:spPr/>
      <dgm:t>
        <a:bodyPr/>
        <a:lstStyle/>
        <a:p>
          <a:endParaRPr lang="zh-CN" altLang="en-US"/>
        </a:p>
      </dgm:t>
    </dgm:pt>
    <dgm:pt modelId="{210EE5A3-D35A-4029-896A-EF2040030786}" type="sibTrans" cxnId="{7F530A5D-942E-4AD3-80EE-274A64CEF40C}">
      <dgm:prSet/>
      <dgm:spPr/>
      <dgm:t>
        <a:bodyPr/>
        <a:lstStyle/>
        <a:p>
          <a:endParaRPr lang="zh-CN" altLang="en-US"/>
        </a:p>
      </dgm:t>
    </dgm:pt>
    <dgm:pt modelId="{91F8EC61-5ED9-4CDC-AA4D-ED49E903BB11}">
      <dgm:prSet phldrT="[文本]" custT="1"/>
      <dgm:spPr/>
      <dgm:t>
        <a:bodyPr/>
        <a:lstStyle/>
        <a:p>
          <a:r>
            <a:rPr lang="zh-CN" altLang="en-US" sz="2400" dirty="0"/>
            <a:t>分支语句</a:t>
          </a:r>
        </a:p>
      </dgm:t>
    </dgm:pt>
    <dgm:pt modelId="{13C91410-DAE7-4630-AEC0-F5CC824671AA}" type="parTrans" cxnId="{58E98409-A8BC-4AEA-B379-ACEE4C558112}">
      <dgm:prSet/>
      <dgm:spPr/>
      <dgm:t>
        <a:bodyPr/>
        <a:lstStyle/>
        <a:p>
          <a:endParaRPr lang="zh-CN" altLang="en-US"/>
        </a:p>
      </dgm:t>
    </dgm:pt>
    <dgm:pt modelId="{BD342C77-3139-48AC-8E9F-6A46DDF940E2}" type="sibTrans" cxnId="{58E98409-A8BC-4AEA-B379-ACEE4C558112}">
      <dgm:prSet/>
      <dgm:spPr/>
      <dgm:t>
        <a:bodyPr/>
        <a:lstStyle/>
        <a:p>
          <a:endParaRPr lang="zh-CN" altLang="en-US"/>
        </a:p>
      </dgm:t>
    </dgm:pt>
    <dgm:pt modelId="{6DA2AF4D-6DCA-4A36-9528-0E9B260CA081}">
      <dgm:prSet phldrT="[文本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黑体" panose="02010609060101010101" pitchFamily="49" charset="-122"/>
              <a:cs typeface="+mn-cs"/>
            </a:rPr>
            <a:t>循环语句</a:t>
          </a:r>
        </a:p>
      </dgm:t>
    </dgm:pt>
    <dgm:pt modelId="{CC15B5CA-0EDC-49E7-944E-72DE378E3516}" type="parTrans" cxnId="{0CCA2DF2-A3E6-4B70-A890-FD06796E44AB}">
      <dgm:prSet/>
      <dgm:spPr/>
      <dgm:t>
        <a:bodyPr/>
        <a:lstStyle/>
        <a:p>
          <a:endParaRPr lang="zh-CN" altLang="en-US"/>
        </a:p>
      </dgm:t>
    </dgm:pt>
    <dgm:pt modelId="{231A2CB6-66C0-46E5-93CE-1E4DCFDC7311}" type="sibTrans" cxnId="{0CCA2DF2-A3E6-4B70-A890-FD06796E44AB}">
      <dgm:prSet/>
      <dgm:spPr/>
      <dgm:t>
        <a:bodyPr/>
        <a:lstStyle/>
        <a:p>
          <a:endParaRPr lang="zh-CN" altLang="en-US"/>
        </a:p>
      </dgm:t>
    </dgm:pt>
    <dgm:pt modelId="{21FDF3E3-BCCB-4E69-BD22-3744CF643881}">
      <dgm:prSet phldrT="[文本]" custT="1"/>
      <dgm:spPr/>
      <dgm:t>
        <a:bodyPr/>
        <a:lstStyle/>
        <a:p>
          <a:r>
            <a:rPr lang="en-US" altLang="zh-CN" sz="3200" dirty="0"/>
            <a:t>4.2 </a:t>
          </a:r>
          <a:r>
            <a:rPr lang="zh-CN" altLang="en-US" sz="3200" dirty="0"/>
            <a:t>数组</a:t>
          </a:r>
        </a:p>
      </dgm:t>
    </dgm:pt>
    <dgm:pt modelId="{CE931D30-9A91-4144-94D2-47465EB5E079}" type="parTrans" cxnId="{A3F1C59D-1A4E-425E-831A-1DA61185F416}">
      <dgm:prSet/>
      <dgm:spPr/>
      <dgm:t>
        <a:bodyPr/>
        <a:lstStyle/>
        <a:p>
          <a:endParaRPr lang="zh-CN" altLang="en-US"/>
        </a:p>
      </dgm:t>
    </dgm:pt>
    <dgm:pt modelId="{7F9E148C-477B-4B48-99DA-8A570A49FA3F}" type="sibTrans" cxnId="{A3F1C59D-1A4E-425E-831A-1DA61185F416}">
      <dgm:prSet/>
      <dgm:spPr/>
      <dgm:t>
        <a:bodyPr/>
        <a:lstStyle/>
        <a:p>
          <a:endParaRPr lang="zh-CN" altLang="en-US"/>
        </a:p>
      </dgm:t>
    </dgm:pt>
    <dgm:pt modelId="{888E5A31-75B1-464C-AFA4-9A533E962B0A}">
      <dgm:prSet phldrT="[文本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黑体" panose="02010609060101010101" pitchFamily="49" charset="-122"/>
              <a:cs typeface="+mn-cs"/>
            </a:rPr>
            <a:t>一维数组</a:t>
          </a:r>
        </a:p>
      </dgm:t>
    </dgm:pt>
    <dgm:pt modelId="{82DD8AFF-481D-4138-9A59-2894E4B6124B}" type="parTrans" cxnId="{966560F6-5730-44E1-903E-A0D4C38AF395}">
      <dgm:prSet/>
      <dgm:spPr/>
      <dgm:t>
        <a:bodyPr/>
        <a:lstStyle/>
        <a:p>
          <a:endParaRPr lang="zh-CN" altLang="en-US"/>
        </a:p>
      </dgm:t>
    </dgm:pt>
    <dgm:pt modelId="{4819FC51-4CA2-461C-A7D7-B3EC1219174B}" type="sibTrans" cxnId="{966560F6-5730-44E1-903E-A0D4C38AF395}">
      <dgm:prSet/>
      <dgm:spPr/>
      <dgm:t>
        <a:bodyPr/>
        <a:lstStyle/>
        <a:p>
          <a:endParaRPr lang="zh-CN" altLang="en-US"/>
        </a:p>
      </dgm:t>
    </dgm:pt>
    <dgm:pt modelId="{B5867B68-B8B0-459F-B6E0-F2A1AA79853C}">
      <dgm:prSet phldrT="[文本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黑体" panose="02010609060101010101" pitchFamily="49" charset="-122"/>
              <a:cs typeface="+mn-cs"/>
            </a:rPr>
            <a:t>二维数组</a:t>
          </a:r>
        </a:p>
      </dgm:t>
    </dgm:pt>
    <dgm:pt modelId="{633E6396-AFEA-4DF7-87FF-8A6A9DC95591}" type="parTrans" cxnId="{4CAFA393-4CF2-4F15-81E5-5C4AF1ADA52D}">
      <dgm:prSet/>
      <dgm:spPr/>
      <dgm:t>
        <a:bodyPr/>
        <a:lstStyle/>
        <a:p>
          <a:endParaRPr lang="zh-CN" altLang="en-US"/>
        </a:p>
      </dgm:t>
    </dgm:pt>
    <dgm:pt modelId="{8446ECFF-9DDB-4A13-A6BA-0182CC25C2F9}" type="sibTrans" cxnId="{4CAFA393-4CF2-4F15-81E5-5C4AF1ADA52D}">
      <dgm:prSet/>
      <dgm:spPr/>
      <dgm:t>
        <a:bodyPr/>
        <a:lstStyle/>
        <a:p>
          <a:endParaRPr lang="zh-CN" altLang="en-US"/>
        </a:p>
      </dgm:t>
    </dgm:pt>
    <dgm:pt modelId="{59682D54-2B50-4CD5-AAEF-1D832350846A}">
      <dgm:prSet phldrT="[文本]" custT="1"/>
      <dgm:spPr/>
      <dgm:t>
        <a:bodyPr/>
        <a:lstStyle/>
        <a:p>
          <a:r>
            <a:rPr lang="en-US" altLang="zh-CN" sz="3200" dirty="0"/>
            <a:t>4.3 </a:t>
          </a:r>
          <a:r>
            <a:rPr lang="zh-CN" altLang="en-US" sz="3200" dirty="0"/>
            <a:t>结构与联合</a:t>
          </a:r>
        </a:p>
      </dgm:t>
    </dgm:pt>
    <dgm:pt modelId="{A0C0B581-E06A-4497-860A-3473328B6D9B}" type="parTrans" cxnId="{A8E91B44-39EE-4B0F-A820-264FB53141B6}">
      <dgm:prSet/>
      <dgm:spPr/>
      <dgm:t>
        <a:bodyPr/>
        <a:lstStyle/>
        <a:p>
          <a:endParaRPr lang="zh-CN" altLang="en-US"/>
        </a:p>
      </dgm:t>
    </dgm:pt>
    <dgm:pt modelId="{3458AC35-D059-4015-ABD9-56052C0BECEA}" type="sibTrans" cxnId="{A8E91B44-39EE-4B0F-A820-264FB53141B6}">
      <dgm:prSet/>
      <dgm:spPr/>
      <dgm:t>
        <a:bodyPr/>
        <a:lstStyle/>
        <a:p>
          <a:endParaRPr lang="zh-CN" altLang="en-US"/>
        </a:p>
      </dgm:t>
    </dgm:pt>
    <dgm:pt modelId="{70540133-B0E4-4B75-8D1B-F989733967A9}">
      <dgm:prSet phldrT="[文本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黑体" panose="02010609060101010101" pitchFamily="49" charset="-122"/>
              <a:cs typeface="+mn-cs"/>
            </a:rPr>
            <a:t>结构类型</a:t>
          </a:r>
        </a:p>
      </dgm:t>
    </dgm:pt>
    <dgm:pt modelId="{81A3A05F-D879-44CA-B09B-29C4F8420C7C}" type="parTrans" cxnId="{DA344AFB-52FF-4705-AB30-36E04382D9ED}">
      <dgm:prSet/>
      <dgm:spPr/>
      <dgm:t>
        <a:bodyPr/>
        <a:lstStyle/>
        <a:p>
          <a:endParaRPr lang="zh-CN" altLang="en-US"/>
        </a:p>
      </dgm:t>
    </dgm:pt>
    <dgm:pt modelId="{B0F91E54-CCA4-493F-B746-8716C55B2045}" type="sibTrans" cxnId="{DA344AFB-52FF-4705-AB30-36E04382D9ED}">
      <dgm:prSet/>
      <dgm:spPr/>
      <dgm:t>
        <a:bodyPr/>
        <a:lstStyle/>
        <a:p>
          <a:endParaRPr lang="zh-CN" altLang="en-US"/>
        </a:p>
      </dgm:t>
    </dgm:pt>
    <dgm:pt modelId="{A57089D0-705E-44F4-8923-ABF1B1372620}">
      <dgm:prSet phldrT="[文本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黑体" panose="02010609060101010101" pitchFamily="49" charset="-122"/>
              <a:cs typeface="+mn-cs"/>
            </a:rPr>
            <a:t>联合类型</a:t>
          </a:r>
        </a:p>
      </dgm:t>
    </dgm:pt>
    <dgm:pt modelId="{A906D56D-3738-41A8-9B58-171AC49451A1}" type="parTrans" cxnId="{672651DA-623A-434E-9C68-E70FD4849572}">
      <dgm:prSet/>
      <dgm:spPr/>
      <dgm:t>
        <a:bodyPr/>
        <a:lstStyle/>
        <a:p>
          <a:endParaRPr lang="zh-CN" altLang="en-US"/>
        </a:p>
      </dgm:t>
    </dgm:pt>
    <dgm:pt modelId="{E11002A7-AB8F-4A50-BC70-49497EC7E66B}" type="sibTrans" cxnId="{672651DA-623A-434E-9C68-E70FD4849572}">
      <dgm:prSet/>
      <dgm:spPr/>
      <dgm:t>
        <a:bodyPr/>
        <a:lstStyle/>
        <a:p>
          <a:endParaRPr lang="zh-CN" altLang="en-US"/>
        </a:p>
      </dgm:t>
    </dgm:pt>
    <dgm:pt modelId="{4334CA75-BCD0-47AF-BB2F-27781CB2DF0B}">
      <dgm:prSet phldrT="[文本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黑体" panose="02010609060101010101" pitchFamily="49" charset="-122"/>
              <a:cs typeface="+mn-cs"/>
            </a:rPr>
            <a:t>转向语句</a:t>
          </a:r>
        </a:p>
      </dgm:t>
    </dgm:pt>
    <dgm:pt modelId="{55FF29D5-CD3C-4B00-8A53-E341C90B0BE5}" type="parTrans" cxnId="{FF155264-227E-4339-8908-202BE18E0193}">
      <dgm:prSet/>
      <dgm:spPr/>
      <dgm:t>
        <a:bodyPr/>
        <a:lstStyle/>
        <a:p>
          <a:endParaRPr lang="zh-CN" altLang="en-US"/>
        </a:p>
      </dgm:t>
    </dgm:pt>
    <dgm:pt modelId="{B2058BEA-F13A-4866-BF69-7B45A85A37D3}" type="sibTrans" cxnId="{FF155264-227E-4339-8908-202BE18E0193}">
      <dgm:prSet/>
      <dgm:spPr/>
      <dgm:t>
        <a:bodyPr/>
        <a:lstStyle/>
        <a:p>
          <a:endParaRPr lang="zh-CN" altLang="en-US"/>
        </a:p>
      </dgm:t>
    </dgm:pt>
    <dgm:pt modelId="{4902136E-2614-4593-BA5D-1FB74959A696}">
      <dgm:prSet phldrT="[文本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黑体" panose="02010609060101010101" pitchFamily="49" charset="-122"/>
              <a:cs typeface="+mn-cs"/>
            </a:rPr>
            <a:t>字符数组</a:t>
          </a:r>
        </a:p>
      </dgm:t>
    </dgm:pt>
    <dgm:pt modelId="{1CAEBA43-A5EA-4753-87E9-52B81010D8EC}" type="parTrans" cxnId="{6ED8C323-B01A-4A83-82A0-F4077594F2BC}">
      <dgm:prSet/>
      <dgm:spPr/>
      <dgm:t>
        <a:bodyPr/>
        <a:lstStyle/>
        <a:p>
          <a:endParaRPr lang="zh-CN" altLang="en-US"/>
        </a:p>
      </dgm:t>
    </dgm:pt>
    <dgm:pt modelId="{73B97C31-3A0D-4EC4-9243-899DD83157EE}" type="sibTrans" cxnId="{6ED8C323-B01A-4A83-82A0-F4077594F2BC}">
      <dgm:prSet/>
      <dgm:spPr/>
      <dgm:t>
        <a:bodyPr/>
        <a:lstStyle/>
        <a:p>
          <a:endParaRPr lang="zh-CN" altLang="en-US"/>
        </a:p>
      </dgm:t>
    </dgm:pt>
    <dgm:pt modelId="{85EA0C5A-5222-4722-AC50-8DD1612FCA36}" type="pres">
      <dgm:prSet presAssocID="{E4FA735F-7C79-4A18-B13C-641B09AEDFE1}" presName="Name0" presStyleCnt="0">
        <dgm:presLayoutVars>
          <dgm:dir/>
          <dgm:animLvl val="lvl"/>
          <dgm:resizeHandles val="exact"/>
        </dgm:presLayoutVars>
      </dgm:prSet>
      <dgm:spPr/>
    </dgm:pt>
    <dgm:pt modelId="{DC108787-F6AE-42ED-99C1-D0F7CA4DCD27}" type="pres">
      <dgm:prSet presAssocID="{59682D54-2B50-4CD5-AAEF-1D832350846A}" presName="boxAndChildren" presStyleCnt="0"/>
      <dgm:spPr/>
    </dgm:pt>
    <dgm:pt modelId="{4BDC75C6-8F6C-4C35-8BC3-AA8801D5B457}" type="pres">
      <dgm:prSet presAssocID="{59682D54-2B50-4CD5-AAEF-1D832350846A}" presName="parentTextBox" presStyleLbl="node1" presStyleIdx="0" presStyleCnt="3"/>
      <dgm:spPr/>
    </dgm:pt>
    <dgm:pt modelId="{60173EB7-D960-40DF-ACDF-3701CE2FA39B}" type="pres">
      <dgm:prSet presAssocID="{59682D54-2B50-4CD5-AAEF-1D832350846A}" presName="entireBox" presStyleLbl="node1" presStyleIdx="0" presStyleCnt="3"/>
      <dgm:spPr/>
    </dgm:pt>
    <dgm:pt modelId="{10866385-3C18-402C-8546-F4B66ED74117}" type="pres">
      <dgm:prSet presAssocID="{59682D54-2B50-4CD5-AAEF-1D832350846A}" presName="descendantBox" presStyleCnt="0"/>
      <dgm:spPr/>
    </dgm:pt>
    <dgm:pt modelId="{96081577-3B7D-44AD-A4A8-CB824C98CDF3}" type="pres">
      <dgm:prSet presAssocID="{70540133-B0E4-4B75-8D1B-F989733967A9}" presName="childTextBox" presStyleLbl="fgAccFollowNode1" presStyleIdx="0" presStyleCnt="8">
        <dgm:presLayoutVars>
          <dgm:bulletEnabled val="1"/>
        </dgm:presLayoutVars>
      </dgm:prSet>
      <dgm:spPr/>
    </dgm:pt>
    <dgm:pt modelId="{2C698F96-65B0-4950-9BD7-18CB22149407}" type="pres">
      <dgm:prSet presAssocID="{A57089D0-705E-44F4-8923-ABF1B1372620}" presName="childTextBox" presStyleLbl="fgAccFollowNode1" presStyleIdx="1" presStyleCnt="8">
        <dgm:presLayoutVars>
          <dgm:bulletEnabled val="1"/>
        </dgm:presLayoutVars>
      </dgm:prSet>
      <dgm:spPr/>
    </dgm:pt>
    <dgm:pt modelId="{387D2549-DBAC-4B74-A263-5E7E22EE18BD}" type="pres">
      <dgm:prSet presAssocID="{7F9E148C-477B-4B48-99DA-8A570A49FA3F}" presName="sp" presStyleCnt="0"/>
      <dgm:spPr/>
    </dgm:pt>
    <dgm:pt modelId="{86CBE2F5-DE02-4803-B262-01E3517553D7}" type="pres">
      <dgm:prSet presAssocID="{21FDF3E3-BCCB-4E69-BD22-3744CF643881}" presName="arrowAndChildren" presStyleCnt="0"/>
      <dgm:spPr/>
    </dgm:pt>
    <dgm:pt modelId="{BB4156A7-E102-4931-AB3F-E2CC1ABE0F61}" type="pres">
      <dgm:prSet presAssocID="{21FDF3E3-BCCB-4E69-BD22-3744CF643881}" presName="parentTextArrow" presStyleLbl="node1" presStyleIdx="0" presStyleCnt="3"/>
      <dgm:spPr/>
    </dgm:pt>
    <dgm:pt modelId="{089BBA49-6D98-4104-B8B5-EF881DDE9549}" type="pres">
      <dgm:prSet presAssocID="{21FDF3E3-BCCB-4E69-BD22-3744CF643881}" presName="arrow" presStyleLbl="node1" presStyleIdx="1" presStyleCnt="3"/>
      <dgm:spPr/>
    </dgm:pt>
    <dgm:pt modelId="{16B7CCFE-1890-4FFA-9A09-B176EB89264F}" type="pres">
      <dgm:prSet presAssocID="{21FDF3E3-BCCB-4E69-BD22-3744CF643881}" presName="descendantArrow" presStyleCnt="0"/>
      <dgm:spPr/>
    </dgm:pt>
    <dgm:pt modelId="{2A0C9F8A-4ED2-4346-B4D9-4EE66B6FD5BA}" type="pres">
      <dgm:prSet presAssocID="{888E5A31-75B1-464C-AFA4-9A533E962B0A}" presName="childTextArrow" presStyleLbl="fgAccFollowNode1" presStyleIdx="2" presStyleCnt="8">
        <dgm:presLayoutVars>
          <dgm:bulletEnabled val="1"/>
        </dgm:presLayoutVars>
      </dgm:prSet>
      <dgm:spPr/>
    </dgm:pt>
    <dgm:pt modelId="{6BDE96B7-BCFD-41EA-87A8-8D65F218DE9D}" type="pres">
      <dgm:prSet presAssocID="{B5867B68-B8B0-459F-B6E0-F2A1AA79853C}" presName="childTextArrow" presStyleLbl="fgAccFollowNode1" presStyleIdx="3" presStyleCnt="8">
        <dgm:presLayoutVars>
          <dgm:bulletEnabled val="1"/>
        </dgm:presLayoutVars>
      </dgm:prSet>
      <dgm:spPr/>
    </dgm:pt>
    <dgm:pt modelId="{82E4A1FF-B723-4289-8DDD-70F4DB20E0F2}" type="pres">
      <dgm:prSet presAssocID="{4902136E-2614-4593-BA5D-1FB74959A696}" presName="childTextArrow" presStyleLbl="fgAccFollowNode1" presStyleIdx="4" presStyleCnt="8">
        <dgm:presLayoutVars>
          <dgm:bulletEnabled val="1"/>
        </dgm:presLayoutVars>
      </dgm:prSet>
      <dgm:spPr/>
    </dgm:pt>
    <dgm:pt modelId="{54FCA7EB-BFC0-4CC8-835E-56439BCC7709}" type="pres">
      <dgm:prSet presAssocID="{210EE5A3-D35A-4029-896A-EF2040030786}" presName="sp" presStyleCnt="0"/>
      <dgm:spPr/>
    </dgm:pt>
    <dgm:pt modelId="{0E6A88DF-C622-4D94-9B7B-0B321262D8F1}" type="pres">
      <dgm:prSet presAssocID="{21DAF0D1-5FA9-4FC0-A636-A365D41E245A}" presName="arrowAndChildren" presStyleCnt="0"/>
      <dgm:spPr/>
    </dgm:pt>
    <dgm:pt modelId="{2A634895-A243-4704-9576-43228339AAEB}" type="pres">
      <dgm:prSet presAssocID="{21DAF0D1-5FA9-4FC0-A636-A365D41E245A}" presName="parentTextArrow" presStyleLbl="node1" presStyleIdx="1" presStyleCnt="3"/>
      <dgm:spPr/>
    </dgm:pt>
    <dgm:pt modelId="{D94139C5-E1C1-483A-A394-EBB2E679F995}" type="pres">
      <dgm:prSet presAssocID="{21DAF0D1-5FA9-4FC0-A636-A365D41E245A}" presName="arrow" presStyleLbl="node1" presStyleIdx="2" presStyleCnt="3"/>
      <dgm:spPr/>
    </dgm:pt>
    <dgm:pt modelId="{1EEAF909-4C8F-4AB5-9D91-D3C8EFBB3311}" type="pres">
      <dgm:prSet presAssocID="{21DAF0D1-5FA9-4FC0-A636-A365D41E245A}" presName="descendantArrow" presStyleCnt="0"/>
      <dgm:spPr/>
    </dgm:pt>
    <dgm:pt modelId="{739CBEE0-FA53-4C2A-87EB-0E649CFAC8B2}" type="pres">
      <dgm:prSet presAssocID="{91F8EC61-5ED9-4CDC-AA4D-ED49E903BB11}" presName="childTextArrow" presStyleLbl="fgAccFollowNode1" presStyleIdx="5" presStyleCnt="8">
        <dgm:presLayoutVars>
          <dgm:bulletEnabled val="1"/>
        </dgm:presLayoutVars>
      </dgm:prSet>
      <dgm:spPr/>
    </dgm:pt>
    <dgm:pt modelId="{246AB781-66D6-4DB0-88F7-F655CC424030}" type="pres">
      <dgm:prSet presAssocID="{6DA2AF4D-6DCA-4A36-9528-0E9B260CA081}" presName="childTextArrow" presStyleLbl="fgAccFollowNode1" presStyleIdx="6" presStyleCnt="8">
        <dgm:presLayoutVars>
          <dgm:bulletEnabled val="1"/>
        </dgm:presLayoutVars>
      </dgm:prSet>
      <dgm:spPr/>
    </dgm:pt>
    <dgm:pt modelId="{1447A646-A419-49ED-9A0D-9E25B8704041}" type="pres">
      <dgm:prSet presAssocID="{4334CA75-BCD0-47AF-BB2F-27781CB2DF0B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3AFD4809-A79B-48D2-A214-609D50A0EABD}" type="presOf" srcId="{59682D54-2B50-4CD5-AAEF-1D832350846A}" destId="{60173EB7-D960-40DF-ACDF-3701CE2FA39B}" srcOrd="1" destOrd="0" presId="urn:microsoft.com/office/officeart/2005/8/layout/process4"/>
    <dgm:cxn modelId="{58E98409-A8BC-4AEA-B379-ACEE4C558112}" srcId="{21DAF0D1-5FA9-4FC0-A636-A365D41E245A}" destId="{91F8EC61-5ED9-4CDC-AA4D-ED49E903BB11}" srcOrd="0" destOrd="0" parTransId="{13C91410-DAE7-4630-AEC0-F5CC824671AA}" sibTransId="{BD342C77-3139-48AC-8E9F-6A46DDF940E2}"/>
    <dgm:cxn modelId="{6ED8C323-B01A-4A83-82A0-F4077594F2BC}" srcId="{21FDF3E3-BCCB-4E69-BD22-3744CF643881}" destId="{4902136E-2614-4593-BA5D-1FB74959A696}" srcOrd="2" destOrd="0" parTransId="{1CAEBA43-A5EA-4753-87E9-52B81010D8EC}" sibTransId="{73B97C31-3A0D-4EC4-9243-899DD83157EE}"/>
    <dgm:cxn modelId="{0A00DB3C-23BC-4443-B63A-07024D6F7509}" type="presOf" srcId="{21FDF3E3-BCCB-4E69-BD22-3744CF643881}" destId="{BB4156A7-E102-4931-AB3F-E2CC1ABE0F61}" srcOrd="0" destOrd="0" presId="urn:microsoft.com/office/officeart/2005/8/layout/process4"/>
    <dgm:cxn modelId="{403F6E3F-B0FF-479D-A8B0-69113E5FB94E}" type="presOf" srcId="{A57089D0-705E-44F4-8923-ABF1B1372620}" destId="{2C698F96-65B0-4950-9BD7-18CB22149407}" srcOrd="0" destOrd="0" presId="urn:microsoft.com/office/officeart/2005/8/layout/process4"/>
    <dgm:cxn modelId="{7F530A5D-942E-4AD3-80EE-274A64CEF40C}" srcId="{E4FA735F-7C79-4A18-B13C-641B09AEDFE1}" destId="{21DAF0D1-5FA9-4FC0-A636-A365D41E245A}" srcOrd="0" destOrd="0" parTransId="{428F81D3-6CFC-46F4-9B42-8DA568749152}" sibTransId="{210EE5A3-D35A-4029-896A-EF2040030786}"/>
    <dgm:cxn modelId="{A8E91B44-39EE-4B0F-A820-264FB53141B6}" srcId="{E4FA735F-7C79-4A18-B13C-641B09AEDFE1}" destId="{59682D54-2B50-4CD5-AAEF-1D832350846A}" srcOrd="2" destOrd="0" parTransId="{A0C0B581-E06A-4497-860A-3473328B6D9B}" sibTransId="{3458AC35-D059-4015-ABD9-56052C0BECEA}"/>
    <dgm:cxn modelId="{FF155264-227E-4339-8908-202BE18E0193}" srcId="{21DAF0D1-5FA9-4FC0-A636-A365D41E245A}" destId="{4334CA75-BCD0-47AF-BB2F-27781CB2DF0B}" srcOrd="2" destOrd="0" parTransId="{55FF29D5-CD3C-4B00-8A53-E341C90B0BE5}" sibTransId="{B2058BEA-F13A-4866-BF69-7B45A85A37D3}"/>
    <dgm:cxn modelId="{076CEA4E-E124-4276-9FFA-86BB0072529C}" type="presOf" srcId="{21DAF0D1-5FA9-4FC0-A636-A365D41E245A}" destId="{2A634895-A243-4704-9576-43228339AAEB}" srcOrd="0" destOrd="0" presId="urn:microsoft.com/office/officeart/2005/8/layout/process4"/>
    <dgm:cxn modelId="{30BBD157-AD37-441E-B277-0D232DB61864}" type="presOf" srcId="{4334CA75-BCD0-47AF-BB2F-27781CB2DF0B}" destId="{1447A646-A419-49ED-9A0D-9E25B8704041}" srcOrd="0" destOrd="0" presId="urn:microsoft.com/office/officeart/2005/8/layout/process4"/>
    <dgm:cxn modelId="{3891B05A-4024-4041-85DA-57C3D42B45DE}" type="presOf" srcId="{6DA2AF4D-6DCA-4A36-9528-0E9B260CA081}" destId="{246AB781-66D6-4DB0-88F7-F655CC424030}" srcOrd="0" destOrd="0" presId="urn:microsoft.com/office/officeart/2005/8/layout/process4"/>
    <dgm:cxn modelId="{4CAFA393-4CF2-4F15-81E5-5C4AF1ADA52D}" srcId="{21FDF3E3-BCCB-4E69-BD22-3744CF643881}" destId="{B5867B68-B8B0-459F-B6E0-F2A1AA79853C}" srcOrd="1" destOrd="0" parTransId="{633E6396-AFEA-4DF7-87FF-8A6A9DC95591}" sibTransId="{8446ECFF-9DDB-4A13-A6BA-0182CC25C2F9}"/>
    <dgm:cxn modelId="{AB62419A-3074-46E5-854B-40BEC5BCF7B4}" type="presOf" srcId="{B5867B68-B8B0-459F-B6E0-F2A1AA79853C}" destId="{6BDE96B7-BCFD-41EA-87A8-8D65F218DE9D}" srcOrd="0" destOrd="0" presId="urn:microsoft.com/office/officeart/2005/8/layout/process4"/>
    <dgm:cxn modelId="{A3F1C59D-1A4E-425E-831A-1DA61185F416}" srcId="{E4FA735F-7C79-4A18-B13C-641B09AEDFE1}" destId="{21FDF3E3-BCCB-4E69-BD22-3744CF643881}" srcOrd="1" destOrd="0" parTransId="{CE931D30-9A91-4144-94D2-47465EB5E079}" sibTransId="{7F9E148C-477B-4B48-99DA-8A570A49FA3F}"/>
    <dgm:cxn modelId="{3B5E2AA1-BFBE-40E8-8898-9771A4BA0660}" type="presOf" srcId="{4902136E-2614-4593-BA5D-1FB74959A696}" destId="{82E4A1FF-B723-4289-8DDD-70F4DB20E0F2}" srcOrd="0" destOrd="0" presId="urn:microsoft.com/office/officeart/2005/8/layout/process4"/>
    <dgm:cxn modelId="{359668A1-27BB-4C3D-923B-C5A3FECC3FB0}" type="presOf" srcId="{59682D54-2B50-4CD5-AAEF-1D832350846A}" destId="{4BDC75C6-8F6C-4C35-8BC3-AA8801D5B457}" srcOrd="0" destOrd="0" presId="urn:microsoft.com/office/officeart/2005/8/layout/process4"/>
    <dgm:cxn modelId="{479985A4-8FA8-4F0E-A432-E456D6DF8F99}" type="presOf" srcId="{21DAF0D1-5FA9-4FC0-A636-A365D41E245A}" destId="{D94139C5-E1C1-483A-A394-EBB2E679F995}" srcOrd="1" destOrd="0" presId="urn:microsoft.com/office/officeart/2005/8/layout/process4"/>
    <dgm:cxn modelId="{3F5D5CB5-95C7-4FF7-8269-64539A6319A7}" type="presOf" srcId="{888E5A31-75B1-464C-AFA4-9A533E962B0A}" destId="{2A0C9F8A-4ED2-4346-B4D9-4EE66B6FD5BA}" srcOrd="0" destOrd="0" presId="urn:microsoft.com/office/officeart/2005/8/layout/process4"/>
    <dgm:cxn modelId="{B2A727BA-EC85-45E8-8345-E504E9345580}" type="presOf" srcId="{21FDF3E3-BCCB-4E69-BD22-3744CF643881}" destId="{089BBA49-6D98-4104-B8B5-EF881DDE9549}" srcOrd="1" destOrd="0" presId="urn:microsoft.com/office/officeart/2005/8/layout/process4"/>
    <dgm:cxn modelId="{7059BBBB-B639-4E36-AA1A-B5BB2B9A9F59}" type="presOf" srcId="{70540133-B0E4-4B75-8D1B-F989733967A9}" destId="{96081577-3B7D-44AD-A4A8-CB824C98CDF3}" srcOrd="0" destOrd="0" presId="urn:microsoft.com/office/officeart/2005/8/layout/process4"/>
    <dgm:cxn modelId="{D11C60C8-8D5F-421D-A994-7A59D56FB0C8}" type="presOf" srcId="{E4FA735F-7C79-4A18-B13C-641B09AEDFE1}" destId="{85EA0C5A-5222-4722-AC50-8DD1612FCA36}" srcOrd="0" destOrd="0" presId="urn:microsoft.com/office/officeart/2005/8/layout/process4"/>
    <dgm:cxn modelId="{672651DA-623A-434E-9C68-E70FD4849572}" srcId="{59682D54-2B50-4CD5-AAEF-1D832350846A}" destId="{A57089D0-705E-44F4-8923-ABF1B1372620}" srcOrd="1" destOrd="0" parTransId="{A906D56D-3738-41A8-9B58-171AC49451A1}" sibTransId="{E11002A7-AB8F-4A50-BC70-49497EC7E66B}"/>
    <dgm:cxn modelId="{B1108EE3-6417-40AE-8753-EFA93B4059F7}" type="presOf" srcId="{91F8EC61-5ED9-4CDC-AA4D-ED49E903BB11}" destId="{739CBEE0-FA53-4C2A-87EB-0E649CFAC8B2}" srcOrd="0" destOrd="0" presId="urn:microsoft.com/office/officeart/2005/8/layout/process4"/>
    <dgm:cxn modelId="{0CCA2DF2-A3E6-4B70-A890-FD06796E44AB}" srcId="{21DAF0D1-5FA9-4FC0-A636-A365D41E245A}" destId="{6DA2AF4D-6DCA-4A36-9528-0E9B260CA081}" srcOrd="1" destOrd="0" parTransId="{CC15B5CA-0EDC-49E7-944E-72DE378E3516}" sibTransId="{231A2CB6-66C0-46E5-93CE-1E4DCFDC7311}"/>
    <dgm:cxn modelId="{966560F6-5730-44E1-903E-A0D4C38AF395}" srcId="{21FDF3E3-BCCB-4E69-BD22-3744CF643881}" destId="{888E5A31-75B1-464C-AFA4-9A533E962B0A}" srcOrd="0" destOrd="0" parTransId="{82DD8AFF-481D-4138-9A59-2894E4B6124B}" sibTransId="{4819FC51-4CA2-461C-A7D7-B3EC1219174B}"/>
    <dgm:cxn modelId="{DA344AFB-52FF-4705-AB30-36E04382D9ED}" srcId="{59682D54-2B50-4CD5-AAEF-1D832350846A}" destId="{70540133-B0E4-4B75-8D1B-F989733967A9}" srcOrd="0" destOrd="0" parTransId="{81A3A05F-D879-44CA-B09B-29C4F8420C7C}" sibTransId="{B0F91E54-CCA4-493F-B746-8716C55B2045}"/>
    <dgm:cxn modelId="{DEDFBF41-1BF9-485F-8BA3-7AEBEE936E5E}" type="presParOf" srcId="{85EA0C5A-5222-4722-AC50-8DD1612FCA36}" destId="{DC108787-F6AE-42ED-99C1-D0F7CA4DCD27}" srcOrd="0" destOrd="0" presId="urn:microsoft.com/office/officeart/2005/8/layout/process4"/>
    <dgm:cxn modelId="{F0F86F0E-E620-4FF8-8F4E-DBD0760A56DF}" type="presParOf" srcId="{DC108787-F6AE-42ED-99C1-D0F7CA4DCD27}" destId="{4BDC75C6-8F6C-4C35-8BC3-AA8801D5B457}" srcOrd="0" destOrd="0" presId="urn:microsoft.com/office/officeart/2005/8/layout/process4"/>
    <dgm:cxn modelId="{6373F7E2-2BA2-4A2A-9CB0-912BED8FD236}" type="presParOf" srcId="{DC108787-F6AE-42ED-99C1-D0F7CA4DCD27}" destId="{60173EB7-D960-40DF-ACDF-3701CE2FA39B}" srcOrd="1" destOrd="0" presId="urn:microsoft.com/office/officeart/2005/8/layout/process4"/>
    <dgm:cxn modelId="{8868378F-B246-4766-A33D-096098002D27}" type="presParOf" srcId="{DC108787-F6AE-42ED-99C1-D0F7CA4DCD27}" destId="{10866385-3C18-402C-8546-F4B66ED74117}" srcOrd="2" destOrd="0" presId="urn:microsoft.com/office/officeart/2005/8/layout/process4"/>
    <dgm:cxn modelId="{E319714C-7BEA-40EF-9D19-E6DC90275D13}" type="presParOf" srcId="{10866385-3C18-402C-8546-F4B66ED74117}" destId="{96081577-3B7D-44AD-A4A8-CB824C98CDF3}" srcOrd="0" destOrd="0" presId="urn:microsoft.com/office/officeart/2005/8/layout/process4"/>
    <dgm:cxn modelId="{9280CA4E-6CDB-4E2F-B4DB-18186F0A6AD8}" type="presParOf" srcId="{10866385-3C18-402C-8546-F4B66ED74117}" destId="{2C698F96-65B0-4950-9BD7-18CB22149407}" srcOrd="1" destOrd="0" presId="urn:microsoft.com/office/officeart/2005/8/layout/process4"/>
    <dgm:cxn modelId="{66891EDB-BE22-403C-815A-14AB22BF9C9C}" type="presParOf" srcId="{85EA0C5A-5222-4722-AC50-8DD1612FCA36}" destId="{387D2549-DBAC-4B74-A263-5E7E22EE18BD}" srcOrd="1" destOrd="0" presId="urn:microsoft.com/office/officeart/2005/8/layout/process4"/>
    <dgm:cxn modelId="{1D597D67-91AE-4373-8589-12B947420EAE}" type="presParOf" srcId="{85EA0C5A-5222-4722-AC50-8DD1612FCA36}" destId="{86CBE2F5-DE02-4803-B262-01E3517553D7}" srcOrd="2" destOrd="0" presId="urn:microsoft.com/office/officeart/2005/8/layout/process4"/>
    <dgm:cxn modelId="{482BE847-DD33-413F-849C-0739A79271CD}" type="presParOf" srcId="{86CBE2F5-DE02-4803-B262-01E3517553D7}" destId="{BB4156A7-E102-4931-AB3F-E2CC1ABE0F61}" srcOrd="0" destOrd="0" presId="urn:microsoft.com/office/officeart/2005/8/layout/process4"/>
    <dgm:cxn modelId="{3D243DFE-9793-4F02-9994-9FE8DB2CBE0F}" type="presParOf" srcId="{86CBE2F5-DE02-4803-B262-01E3517553D7}" destId="{089BBA49-6D98-4104-B8B5-EF881DDE9549}" srcOrd="1" destOrd="0" presId="urn:microsoft.com/office/officeart/2005/8/layout/process4"/>
    <dgm:cxn modelId="{8CBBD1F5-F68C-4945-88B6-5BB5198061CB}" type="presParOf" srcId="{86CBE2F5-DE02-4803-B262-01E3517553D7}" destId="{16B7CCFE-1890-4FFA-9A09-B176EB89264F}" srcOrd="2" destOrd="0" presId="urn:microsoft.com/office/officeart/2005/8/layout/process4"/>
    <dgm:cxn modelId="{5375D0F3-7860-4FFB-985F-087D318B6B60}" type="presParOf" srcId="{16B7CCFE-1890-4FFA-9A09-B176EB89264F}" destId="{2A0C9F8A-4ED2-4346-B4D9-4EE66B6FD5BA}" srcOrd="0" destOrd="0" presId="urn:microsoft.com/office/officeart/2005/8/layout/process4"/>
    <dgm:cxn modelId="{19D563C9-6B0B-43AF-A25B-C039D0349234}" type="presParOf" srcId="{16B7CCFE-1890-4FFA-9A09-B176EB89264F}" destId="{6BDE96B7-BCFD-41EA-87A8-8D65F218DE9D}" srcOrd="1" destOrd="0" presId="urn:microsoft.com/office/officeart/2005/8/layout/process4"/>
    <dgm:cxn modelId="{F5C1E952-1F96-4332-930F-D994124BC8C5}" type="presParOf" srcId="{16B7CCFE-1890-4FFA-9A09-B176EB89264F}" destId="{82E4A1FF-B723-4289-8DDD-70F4DB20E0F2}" srcOrd="2" destOrd="0" presId="urn:microsoft.com/office/officeart/2005/8/layout/process4"/>
    <dgm:cxn modelId="{399E6A84-48FB-4DCB-86A3-CB1FF31DE880}" type="presParOf" srcId="{85EA0C5A-5222-4722-AC50-8DD1612FCA36}" destId="{54FCA7EB-BFC0-4CC8-835E-56439BCC7709}" srcOrd="3" destOrd="0" presId="urn:microsoft.com/office/officeart/2005/8/layout/process4"/>
    <dgm:cxn modelId="{6E4ABE6A-DCC7-4538-B780-012C52AA04F9}" type="presParOf" srcId="{85EA0C5A-5222-4722-AC50-8DD1612FCA36}" destId="{0E6A88DF-C622-4D94-9B7B-0B321262D8F1}" srcOrd="4" destOrd="0" presId="urn:microsoft.com/office/officeart/2005/8/layout/process4"/>
    <dgm:cxn modelId="{2B5BBF85-640A-404B-A69C-90718FBEDFCE}" type="presParOf" srcId="{0E6A88DF-C622-4D94-9B7B-0B321262D8F1}" destId="{2A634895-A243-4704-9576-43228339AAEB}" srcOrd="0" destOrd="0" presId="urn:microsoft.com/office/officeart/2005/8/layout/process4"/>
    <dgm:cxn modelId="{63435A69-4027-45A5-A27C-6C8C9234C2AF}" type="presParOf" srcId="{0E6A88DF-C622-4D94-9B7B-0B321262D8F1}" destId="{D94139C5-E1C1-483A-A394-EBB2E679F995}" srcOrd="1" destOrd="0" presId="urn:microsoft.com/office/officeart/2005/8/layout/process4"/>
    <dgm:cxn modelId="{FE370203-4411-41B3-9C22-B59CD98392D6}" type="presParOf" srcId="{0E6A88DF-C622-4D94-9B7B-0B321262D8F1}" destId="{1EEAF909-4C8F-4AB5-9D91-D3C8EFBB3311}" srcOrd="2" destOrd="0" presId="urn:microsoft.com/office/officeart/2005/8/layout/process4"/>
    <dgm:cxn modelId="{E062F3BE-2C33-4C34-A363-E18A618698FC}" type="presParOf" srcId="{1EEAF909-4C8F-4AB5-9D91-D3C8EFBB3311}" destId="{739CBEE0-FA53-4C2A-87EB-0E649CFAC8B2}" srcOrd="0" destOrd="0" presId="urn:microsoft.com/office/officeart/2005/8/layout/process4"/>
    <dgm:cxn modelId="{883CBB72-EA1B-4B9F-80BE-342B9C7369B8}" type="presParOf" srcId="{1EEAF909-4C8F-4AB5-9D91-D3C8EFBB3311}" destId="{246AB781-66D6-4DB0-88F7-F655CC424030}" srcOrd="1" destOrd="0" presId="urn:microsoft.com/office/officeart/2005/8/layout/process4"/>
    <dgm:cxn modelId="{3C986CD6-132E-4FC8-BBB9-40E03212B1AA}" type="presParOf" srcId="{1EEAF909-4C8F-4AB5-9D91-D3C8EFBB3311}" destId="{1447A646-A419-49ED-9A0D-9E25B870404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73EB7-D960-40DF-ACDF-3701CE2FA39B}">
      <dsp:nvSpPr>
        <dsp:cNvPr id="0" name=""/>
        <dsp:cNvSpPr/>
      </dsp:nvSpPr>
      <dsp:spPr>
        <a:xfrm>
          <a:off x="0" y="3801743"/>
          <a:ext cx="7778621" cy="1247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4.3 </a:t>
          </a:r>
          <a:r>
            <a:rPr lang="zh-CN" altLang="en-US" sz="3200" kern="1200" dirty="0"/>
            <a:t>结构与联合</a:t>
          </a:r>
        </a:p>
      </dsp:txBody>
      <dsp:txXfrm>
        <a:off x="0" y="3801743"/>
        <a:ext cx="7778621" cy="673821"/>
      </dsp:txXfrm>
    </dsp:sp>
    <dsp:sp modelId="{96081577-3B7D-44AD-A4A8-CB824C98CDF3}">
      <dsp:nvSpPr>
        <dsp:cNvPr id="0" name=""/>
        <dsp:cNvSpPr/>
      </dsp:nvSpPr>
      <dsp:spPr>
        <a:xfrm>
          <a:off x="0" y="4450608"/>
          <a:ext cx="3889310" cy="5739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黑体" panose="02010609060101010101" pitchFamily="49" charset="-122"/>
              <a:cs typeface="+mn-cs"/>
            </a:rPr>
            <a:t>结构类型</a:t>
          </a:r>
        </a:p>
      </dsp:txBody>
      <dsp:txXfrm>
        <a:off x="0" y="4450608"/>
        <a:ext cx="3889310" cy="573995"/>
      </dsp:txXfrm>
    </dsp:sp>
    <dsp:sp modelId="{2C698F96-65B0-4950-9BD7-18CB22149407}">
      <dsp:nvSpPr>
        <dsp:cNvPr id="0" name=""/>
        <dsp:cNvSpPr/>
      </dsp:nvSpPr>
      <dsp:spPr>
        <a:xfrm>
          <a:off x="3889310" y="4450608"/>
          <a:ext cx="3889310" cy="5739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黑体" panose="02010609060101010101" pitchFamily="49" charset="-122"/>
              <a:cs typeface="+mn-cs"/>
            </a:rPr>
            <a:t>联合类型</a:t>
          </a:r>
        </a:p>
      </dsp:txBody>
      <dsp:txXfrm>
        <a:off x="3889310" y="4450608"/>
        <a:ext cx="3889310" cy="573995"/>
      </dsp:txXfrm>
    </dsp:sp>
    <dsp:sp modelId="{089BBA49-6D98-4104-B8B5-EF881DDE9549}">
      <dsp:nvSpPr>
        <dsp:cNvPr id="0" name=""/>
        <dsp:cNvSpPr/>
      </dsp:nvSpPr>
      <dsp:spPr>
        <a:xfrm rot="10800000">
          <a:off x="0" y="1901317"/>
          <a:ext cx="7778621" cy="191914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4.2 </a:t>
          </a:r>
          <a:r>
            <a:rPr lang="zh-CN" altLang="en-US" sz="3200" kern="1200" dirty="0"/>
            <a:t>数组</a:t>
          </a:r>
        </a:p>
      </dsp:txBody>
      <dsp:txXfrm rot="-10800000">
        <a:off x="0" y="1901317"/>
        <a:ext cx="7778621" cy="673619"/>
      </dsp:txXfrm>
    </dsp:sp>
    <dsp:sp modelId="{2A0C9F8A-4ED2-4346-B4D9-4EE66B6FD5BA}">
      <dsp:nvSpPr>
        <dsp:cNvPr id="0" name=""/>
        <dsp:cNvSpPr/>
      </dsp:nvSpPr>
      <dsp:spPr>
        <a:xfrm>
          <a:off x="3798" y="2574937"/>
          <a:ext cx="2590341" cy="5738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黑体" panose="02010609060101010101" pitchFamily="49" charset="-122"/>
              <a:cs typeface="+mn-cs"/>
            </a:rPr>
            <a:t>一维数组</a:t>
          </a:r>
        </a:p>
      </dsp:txBody>
      <dsp:txXfrm>
        <a:off x="3798" y="2574937"/>
        <a:ext cx="2590341" cy="573823"/>
      </dsp:txXfrm>
    </dsp:sp>
    <dsp:sp modelId="{6BDE96B7-BCFD-41EA-87A8-8D65F218DE9D}">
      <dsp:nvSpPr>
        <dsp:cNvPr id="0" name=""/>
        <dsp:cNvSpPr/>
      </dsp:nvSpPr>
      <dsp:spPr>
        <a:xfrm>
          <a:off x="2594139" y="2574937"/>
          <a:ext cx="2590341" cy="5738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黑体" panose="02010609060101010101" pitchFamily="49" charset="-122"/>
              <a:cs typeface="+mn-cs"/>
            </a:rPr>
            <a:t>二维数组</a:t>
          </a:r>
        </a:p>
      </dsp:txBody>
      <dsp:txXfrm>
        <a:off x="2594139" y="2574937"/>
        <a:ext cx="2590341" cy="573823"/>
      </dsp:txXfrm>
    </dsp:sp>
    <dsp:sp modelId="{82E4A1FF-B723-4289-8DDD-70F4DB20E0F2}">
      <dsp:nvSpPr>
        <dsp:cNvPr id="0" name=""/>
        <dsp:cNvSpPr/>
      </dsp:nvSpPr>
      <dsp:spPr>
        <a:xfrm>
          <a:off x="5184481" y="2574937"/>
          <a:ext cx="2590341" cy="5738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黑体" panose="02010609060101010101" pitchFamily="49" charset="-122"/>
              <a:cs typeface="+mn-cs"/>
            </a:rPr>
            <a:t>字符数组</a:t>
          </a:r>
        </a:p>
      </dsp:txBody>
      <dsp:txXfrm>
        <a:off x="5184481" y="2574937"/>
        <a:ext cx="2590341" cy="573823"/>
      </dsp:txXfrm>
    </dsp:sp>
    <dsp:sp modelId="{D94139C5-E1C1-483A-A394-EBB2E679F995}">
      <dsp:nvSpPr>
        <dsp:cNvPr id="0" name=""/>
        <dsp:cNvSpPr/>
      </dsp:nvSpPr>
      <dsp:spPr>
        <a:xfrm rot="10800000">
          <a:off x="0" y="892"/>
          <a:ext cx="7778621" cy="191914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rgbClr val="FFFF00"/>
              </a:solidFill>
            </a:rPr>
            <a:t>4.1 </a:t>
          </a:r>
          <a:r>
            <a:rPr lang="zh-CN" altLang="en-US" sz="3200" kern="1200" dirty="0">
              <a:solidFill>
                <a:srgbClr val="FFFF00"/>
              </a:solidFill>
            </a:rPr>
            <a:t>程序的基本控制结构</a:t>
          </a:r>
        </a:p>
      </dsp:txBody>
      <dsp:txXfrm rot="-10800000">
        <a:off x="0" y="892"/>
        <a:ext cx="7778621" cy="673619"/>
      </dsp:txXfrm>
    </dsp:sp>
    <dsp:sp modelId="{739CBEE0-FA53-4C2A-87EB-0E649CFAC8B2}">
      <dsp:nvSpPr>
        <dsp:cNvPr id="0" name=""/>
        <dsp:cNvSpPr/>
      </dsp:nvSpPr>
      <dsp:spPr>
        <a:xfrm>
          <a:off x="3798" y="674511"/>
          <a:ext cx="2590341" cy="5738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分支语句</a:t>
          </a:r>
        </a:p>
      </dsp:txBody>
      <dsp:txXfrm>
        <a:off x="3798" y="674511"/>
        <a:ext cx="2590341" cy="573823"/>
      </dsp:txXfrm>
    </dsp:sp>
    <dsp:sp modelId="{246AB781-66D6-4DB0-88F7-F655CC424030}">
      <dsp:nvSpPr>
        <dsp:cNvPr id="0" name=""/>
        <dsp:cNvSpPr/>
      </dsp:nvSpPr>
      <dsp:spPr>
        <a:xfrm>
          <a:off x="2594139" y="674511"/>
          <a:ext cx="2590341" cy="5738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黑体" panose="02010609060101010101" pitchFamily="49" charset="-122"/>
              <a:cs typeface="+mn-cs"/>
            </a:rPr>
            <a:t>循环语句</a:t>
          </a:r>
        </a:p>
      </dsp:txBody>
      <dsp:txXfrm>
        <a:off x="2594139" y="674511"/>
        <a:ext cx="2590341" cy="573823"/>
      </dsp:txXfrm>
    </dsp:sp>
    <dsp:sp modelId="{1447A646-A419-49ED-9A0D-9E25B8704041}">
      <dsp:nvSpPr>
        <dsp:cNvPr id="0" name=""/>
        <dsp:cNvSpPr/>
      </dsp:nvSpPr>
      <dsp:spPr>
        <a:xfrm>
          <a:off x="5184481" y="674511"/>
          <a:ext cx="2590341" cy="5738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黑体" panose="02010609060101010101" pitchFamily="49" charset="-122"/>
              <a:cs typeface="+mn-cs"/>
            </a:rPr>
            <a:t>转向语句</a:t>
          </a:r>
        </a:p>
      </dsp:txBody>
      <dsp:txXfrm>
        <a:off x="5184481" y="674511"/>
        <a:ext cx="2590341" cy="573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15983-E510-4653-9C79-84911E2F0446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9E616-7662-4DED-9B1E-36FB369A5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55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E84AF5-2530-48EF-A17D-F4F580DE30B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000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05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任何数都不能被大于</a:t>
            </a:r>
            <a:r>
              <a:rPr lang="en-US" altLang="zh-CN" dirty="0"/>
              <a:t>m/2</a:t>
            </a:r>
            <a:r>
              <a:rPr lang="zh-CN" altLang="en-US" dirty="0"/>
              <a:t>的数整除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M=x*y </a:t>
            </a:r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为</a:t>
            </a:r>
            <a:r>
              <a:rPr lang="en-US" altLang="zh-CN" dirty="0"/>
              <a:t>sqrt(m),</a:t>
            </a:r>
            <a:r>
              <a:rPr lang="zh-CN" altLang="en-US" dirty="0"/>
              <a:t>则</a:t>
            </a:r>
            <a:r>
              <a:rPr lang="en-US" altLang="zh-CN" dirty="0"/>
              <a:t>y</a:t>
            </a:r>
            <a:r>
              <a:rPr lang="zh-CN" altLang="en-US" dirty="0"/>
              <a:t>也为</a:t>
            </a:r>
            <a:r>
              <a:rPr lang="en-US" altLang="zh-CN" dirty="0"/>
              <a:t>sqrt(m)</a:t>
            </a:r>
            <a:r>
              <a:rPr lang="zh-CN" altLang="en-US" dirty="0"/>
              <a:t>。当</a:t>
            </a:r>
            <a:r>
              <a:rPr lang="en-US" altLang="zh-CN" dirty="0"/>
              <a:t>2&lt;=x&lt;=sqrt(m)</a:t>
            </a:r>
            <a:r>
              <a:rPr lang="zh-CN" altLang="en-US" dirty="0"/>
              <a:t>时，</a:t>
            </a:r>
            <a:r>
              <a:rPr lang="en-US" altLang="zh-CN" dirty="0"/>
              <a:t>sqrt(m)&lt;=y&lt;=m/2,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当</a:t>
            </a:r>
            <a:r>
              <a:rPr lang="en-US" altLang="zh-CN" dirty="0"/>
              <a:t>x</a:t>
            </a:r>
            <a:r>
              <a:rPr lang="zh-CN" altLang="en-US" dirty="0"/>
              <a:t>在前一个区间不能整除时，则说明</a:t>
            </a:r>
            <a:r>
              <a:rPr lang="en-US" altLang="zh-CN" dirty="0"/>
              <a:t>y</a:t>
            </a:r>
            <a:r>
              <a:rPr lang="zh-CN" altLang="en-US" dirty="0"/>
              <a:t>在后面那个区间也不能整除。可以用反证法证明。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FEECBA-06CB-4ED2-B9B8-A5DB6840A686}" type="slidenum">
              <a:rPr lang="zh-CN" altLang="en-US" smtClean="0"/>
              <a:pPr>
                <a:defRPr/>
              </a:pPr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146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FEECBA-06CB-4ED2-B9B8-A5DB6840A686}" type="slidenum">
              <a:rPr lang="zh-CN" altLang="en-US" smtClean="0"/>
              <a:pPr>
                <a:defRPr/>
              </a:pPr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719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25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D543C-87E0-4037-B871-8E209469E8F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D543C-87E0-4037-B871-8E209469E8F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2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4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884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EE0D7E-E91E-4996-B959-1AB1DFB702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324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D543C-87E0-4037-B871-8E209469E8F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5430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77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CCA8CE-652F-40C0-A998-F40DF04AA7EC}" type="slidenum">
              <a:rPr lang="zh-CN" altLang="en-US" smtClean="0"/>
              <a:pPr>
                <a:defRPr/>
              </a:pPr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870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斐波那契数列</a:t>
            </a:r>
          </a:p>
        </p:txBody>
      </p:sp>
      <p:sp>
        <p:nvSpPr>
          <p:cNvPr id="18944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01D8397-ADD9-4B3B-9586-8247E594B118}" type="slidenum">
              <a:rPr lang="zh-CN" altLang="en-US" smtClean="0"/>
              <a:pPr>
                <a:defRPr/>
              </a:pPr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83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cout.setf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::left);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CCA8CE-652F-40C0-A998-F40DF04AA7EC}" type="slidenum">
              <a:rPr lang="zh-CN" altLang="en-US" smtClean="0"/>
              <a:pPr>
                <a:defRPr/>
              </a:pPr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2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179388"/>
            <a:ext cx="1447800" cy="646112"/>
          </a:xfrm>
          <a:prstGeom prst="rect">
            <a:avLst/>
          </a:prstGeom>
          <a:effectLst>
            <a:outerShdw blurRad="25400" dist="12700" dir="2700000" algn="tl" rotWithShape="0">
              <a:schemeClr val="bg1">
                <a:alpha val="60000"/>
              </a:scheme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00240"/>
            <a:ext cx="7715304" cy="192882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4000504"/>
            <a:ext cx="7715304" cy="1928826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58677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85725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CN" altLang="en-US" dirty="0"/>
              <a:t>高级语言</a:t>
            </a:r>
            <a:r>
              <a:rPr lang="en-US" altLang="zh-CN" dirty="0"/>
              <a:t>C++</a:t>
            </a:r>
            <a:r>
              <a:rPr lang="zh-CN" altLang="en-US" dirty="0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72570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382970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19727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457200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2"/>
          </p:nvPr>
        </p:nvSpPr>
        <p:spPr>
          <a:xfrm>
            <a:off x="457200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3"/>
          </p:nvPr>
        </p:nvSpPr>
        <p:spPr>
          <a:xfrm>
            <a:off x="3243282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4"/>
          </p:nvPr>
        </p:nvSpPr>
        <p:spPr>
          <a:xfrm>
            <a:off x="3243282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5"/>
          </p:nvPr>
        </p:nvSpPr>
        <p:spPr>
          <a:xfrm>
            <a:off x="6072198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6"/>
          </p:nvPr>
        </p:nvSpPr>
        <p:spPr>
          <a:xfrm>
            <a:off x="6072198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396964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171829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133471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72250"/>
            <a:ext cx="9144000" cy="28575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2786063" cy="85725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0800000" scaled="1"/>
            <a:tileRect/>
          </a:gra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86063" y="0"/>
            <a:ext cx="6357937" cy="857250"/>
          </a:xfrm>
          <a:prstGeom prst="rect">
            <a:avLst/>
          </a:prstGeom>
          <a:gradFill flip="none" rotWithShape="1">
            <a:gsLst>
              <a:gs pos="30000">
                <a:schemeClr val="tx2"/>
              </a:gs>
              <a:gs pos="60000">
                <a:schemeClr val="tx2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000125"/>
            <a:ext cx="8229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928813"/>
            <a:ext cx="8229600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  <p:pic>
        <p:nvPicPr>
          <p:cNvPr id="1034" name="图片 12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4313" y="6594475"/>
            <a:ext cx="19510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2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29613" y="50800"/>
            <a:ext cx="78105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5868144" y="6572250"/>
            <a:ext cx="3242519" cy="29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200" kern="1200" dirty="0">
                <a:solidFill>
                  <a:schemeClr val="bg1"/>
                </a:solidFill>
                <a:latin typeface="Arial" charset="0"/>
                <a:ea typeface="方正姚体" pitchFamily="2" charset="-122"/>
                <a:cs typeface="+mn-cs"/>
              </a:rPr>
              <a:t>计算机学院</a:t>
            </a:r>
            <a:r>
              <a:rPr lang="en-US" altLang="zh-CN" sz="1200" kern="1200" dirty="0">
                <a:solidFill>
                  <a:schemeClr val="bg1"/>
                </a:solidFill>
                <a:latin typeface="Arial" charset="0"/>
                <a:ea typeface="方正姚体" pitchFamily="2" charset="-122"/>
                <a:cs typeface="+mn-cs"/>
              </a:rPr>
              <a:t>&amp;</a:t>
            </a:r>
            <a:r>
              <a:rPr lang="zh-CN" altLang="en-US" sz="1200" kern="1200" dirty="0">
                <a:solidFill>
                  <a:schemeClr val="bg1"/>
                </a:solidFill>
                <a:latin typeface="Arial" charset="0"/>
                <a:ea typeface="方正姚体" pitchFamily="2" charset="-122"/>
                <a:cs typeface="+mn-cs"/>
              </a:rPr>
              <a:t>网络空间安全学院</a:t>
            </a:r>
          </a:p>
        </p:txBody>
      </p:sp>
    </p:spTree>
    <p:extLst>
      <p:ext uri="{BB962C8B-B14F-4D97-AF65-F5344CB8AC3E}">
        <p14:creationId xmlns:p14="http://schemas.microsoft.com/office/powerpoint/2010/main" val="49256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 "/>
        <a:defRPr sz="2800" kern="1200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" Target="slide97.xml"/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" Target="slide97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" Target="slide97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" Target="slide97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6.xml"/><Relationship Id="rId4" Type="http://schemas.openxmlformats.org/officeDocument/2006/relationships/image" Target="../media/image8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" Target="slide106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" Target="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13" Type="http://schemas.openxmlformats.org/officeDocument/2006/relationships/image" Target="../media/image111.emf"/><Relationship Id="rId3" Type="http://schemas.openxmlformats.org/officeDocument/2006/relationships/image" Target="../media/image101.emf"/><Relationship Id="rId7" Type="http://schemas.openxmlformats.org/officeDocument/2006/relationships/image" Target="../media/image105.emf"/><Relationship Id="rId12" Type="http://schemas.openxmlformats.org/officeDocument/2006/relationships/image" Target="../media/image110.emf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6" Type="http://schemas.openxmlformats.org/officeDocument/2006/relationships/image" Target="../media/image104.emf"/><Relationship Id="rId11" Type="http://schemas.openxmlformats.org/officeDocument/2006/relationships/image" Target="../media/image109.emf"/><Relationship Id="rId5" Type="http://schemas.openxmlformats.org/officeDocument/2006/relationships/image" Target="../media/image103.emf"/><Relationship Id="rId10" Type="http://schemas.openxmlformats.org/officeDocument/2006/relationships/image" Target="../media/image108.emf"/><Relationship Id="rId4" Type="http://schemas.openxmlformats.org/officeDocument/2006/relationships/image" Target="../media/image102.emf"/><Relationship Id="rId9" Type="http://schemas.openxmlformats.org/officeDocument/2006/relationships/image" Target="../media/image107.emf"/><Relationship Id="rId14" Type="http://schemas.openxmlformats.org/officeDocument/2006/relationships/slide" Target="slide106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" Target="slide10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" Target="slide10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" Target="slide106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image" Target="../media/image117.emf"/><Relationship Id="rId18" Type="http://schemas.openxmlformats.org/officeDocument/2006/relationships/slide" Target="slide106.xml"/><Relationship Id="rId3" Type="http://schemas.openxmlformats.org/officeDocument/2006/relationships/image" Target="../media/image112.emf"/><Relationship Id="rId7" Type="http://schemas.openxmlformats.org/officeDocument/2006/relationships/image" Target="../media/image107.emf"/><Relationship Id="rId12" Type="http://schemas.openxmlformats.org/officeDocument/2006/relationships/image" Target="../media/image116.emf"/><Relationship Id="rId17" Type="http://schemas.openxmlformats.org/officeDocument/2006/relationships/image" Target="../media/image121.e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20.emf"/><Relationship Id="rId1" Type="http://schemas.openxmlformats.org/officeDocument/2006/relationships/tags" Target="../tags/tag13.xml"/><Relationship Id="rId6" Type="http://schemas.openxmlformats.org/officeDocument/2006/relationships/image" Target="../media/image105.emf"/><Relationship Id="rId11" Type="http://schemas.openxmlformats.org/officeDocument/2006/relationships/image" Target="../media/image115.emf"/><Relationship Id="rId5" Type="http://schemas.openxmlformats.org/officeDocument/2006/relationships/image" Target="../media/image103.emf"/><Relationship Id="rId15" Type="http://schemas.openxmlformats.org/officeDocument/2006/relationships/image" Target="../media/image119.emf"/><Relationship Id="rId10" Type="http://schemas.openxmlformats.org/officeDocument/2006/relationships/image" Target="../media/image114.emf"/><Relationship Id="rId4" Type="http://schemas.openxmlformats.org/officeDocument/2006/relationships/image" Target="../media/image102.emf"/><Relationship Id="rId9" Type="http://schemas.openxmlformats.org/officeDocument/2006/relationships/image" Target="../media/image113.emf"/><Relationship Id="rId14" Type="http://schemas.openxmlformats.org/officeDocument/2006/relationships/image" Target="../media/image118.e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" Target="slide106.xml"/><Relationship Id="rId2" Type="http://schemas.openxmlformats.org/officeDocument/2006/relationships/image" Target="../media/image122.emf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" Target="slide106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" Target="slide106.xml"/><Relationship Id="rId2" Type="http://schemas.openxmlformats.org/officeDocument/2006/relationships/image" Target="../media/image123.emf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" Target="slide106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" Target="slide106.xml"/><Relationship Id="rId2" Type="http://schemas.openxmlformats.org/officeDocument/2006/relationships/image" Target="../media/image124.emf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10" Type="http://schemas.openxmlformats.org/officeDocument/2006/relationships/image" Target="../media/image16.png"/><Relationship Id="rId4" Type="http://schemas.openxmlformats.org/officeDocument/2006/relationships/image" Target="../media/image11.emf"/><Relationship Id="rId9" Type="http://schemas.openxmlformats.org/officeDocument/2006/relationships/slide" Target="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12" Type="http://schemas.openxmlformats.org/officeDocument/2006/relationships/slide" Target="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emf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Relationship Id="rId6" Type="http://schemas.openxmlformats.org/officeDocument/2006/relationships/slide" Target="slide28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slide" Target="slide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slide" Target="slide43.xml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9.xml"/><Relationship Id="rId4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59.wmf"/><Relationship Id="rId3" Type="http://schemas.openxmlformats.org/officeDocument/2006/relationships/image" Target="../media/image49.png"/><Relationship Id="rId7" Type="http://schemas.openxmlformats.org/officeDocument/2006/relationships/image" Target="../media/image53.wmf"/><Relationship Id="rId12" Type="http://schemas.openxmlformats.org/officeDocument/2006/relationships/image" Target="../media/image58.wmf"/><Relationship Id="rId17" Type="http://schemas.openxmlformats.org/officeDocument/2006/relationships/slide" Target="slide59.xml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62.wmf"/><Relationship Id="rId1" Type="http://schemas.openxmlformats.org/officeDocument/2006/relationships/tags" Target="../tags/tag7.xml"/><Relationship Id="rId6" Type="http://schemas.openxmlformats.org/officeDocument/2006/relationships/image" Target="../media/image52.wmf"/><Relationship Id="rId11" Type="http://schemas.openxmlformats.org/officeDocument/2006/relationships/image" Target="../media/image57.wmf"/><Relationship Id="rId5" Type="http://schemas.openxmlformats.org/officeDocument/2006/relationships/image" Target="../media/image51.wmf"/><Relationship Id="rId15" Type="http://schemas.openxmlformats.org/officeDocument/2006/relationships/image" Target="../media/image61.png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Relationship Id="rId14" Type="http://schemas.openxmlformats.org/officeDocument/2006/relationships/image" Target="../media/image60.w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68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image" Target="../media/image65.w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image" Target="../media/image67.wmf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image" Target="../media/image68.wmf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image" Target="../media/image69.wmf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slide" Target="slide74.x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1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5" Type="http://schemas.openxmlformats.org/officeDocument/2006/relationships/image" Target="../media/image71.png"/><Relationship Id="rId4" Type="http://schemas.openxmlformats.org/officeDocument/2006/relationships/slide" Target="slide7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78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" Target="slide78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slide" Target="slide78.xml"/><Relationship Id="rId3" Type="http://schemas.openxmlformats.org/officeDocument/2006/relationships/image" Target="../media/image73.png"/><Relationship Id="rId7" Type="http://schemas.openxmlformats.org/officeDocument/2006/relationships/image" Target="../media/image77.emf"/><Relationship Id="rId12" Type="http://schemas.openxmlformats.org/officeDocument/2006/relationships/image" Target="../media/image81.emf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6" Type="http://schemas.openxmlformats.org/officeDocument/2006/relationships/image" Target="../media/image76.emf"/><Relationship Id="rId11" Type="http://schemas.openxmlformats.org/officeDocument/2006/relationships/image" Target="../media/image61.png"/><Relationship Id="rId5" Type="http://schemas.openxmlformats.org/officeDocument/2006/relationships/image" Target="../media/image75.emf"/><Relationship Id="rId10" Type="http://schemas.openxmlformats.org/officeDocument/2006/relationships/image" Target="../media/image80.emf"/><Relationship Id="rId4" Type="http://schemas.openxmlformats.org/officeDocument/2006/relationships/image" Target="../media/image74.emf"/><Relationship Id="rId9" Type="http://schemas.openxmlformats.org/officeDocument/2006/relationships/image" Target="../media/image7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78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78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86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" Target="slide86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86.xm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image" Target="../media/image94.emf"/><Relationship Id="rId3" Type="http://schemas.openxmlformats.org/officeDocument/2006/relationships/image" Target="../media/image85.png"/><Relationship Id="rId7" Type="http://schemas.openxmlformats.org/officeDocument/2006/relationships/image" Target="../media/image89.emf"/><Relationship Id="rId12" Type="http://schemas.openxmlformats.org/officeDocument/2006/relationships/image" Target="../media/image6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image" Target="../media/image88.emf"/><Relationship Id="rId11" Type="http://schemas.openxmlformats.org/officeDocument/2006/relationships/image" Target="../media/image93.emf"/><Relationship Id="rId5" Type="http://schemas.openxmlformats.org/officeDocument/2006/relationships/image" Target="../media/image87.emf"/><Relationship Id="rId10" Type="http://schemas.openxmlformats.org/officeDocument/2006/relationships/image" Target="../media/image92.emf"/><Relationship Id="rId4" Type="http://schemas.openxmlformats.org/officeDocument/2006/relationships/image" Target="../media/image86.emf"/><Relationship Id="rId9" Type="http://schemas.openxmlformats.org/officeDocument/2006/relationships/image" Target="../media/image91.emf"/><Relationship Id="rId14" Type="http://schemas.openxmlformats.org/officeDocument/2006/relationships/slide" Target="slide8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" Target="slide86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" Target="slide8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" Target="slide86.xml"/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" Target="slide86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" Target="slide86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86.xml"/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" Target="slide86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" Target="slide97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" Target="slide97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" Target="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98.emf"/><Relationship Id="rId1" Type="http://schemas.openxmlformats.org/officeDocument/2006/relationships/slideLayout" Target="../slideLayouts/slideLayout3.xml"/><Relationship Id="rId4" Type="http://schemas.openxmlformats.org/officeDocument/2006/relationships/slide" Target="slide9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" Target="slide9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E2C99-B768-49F7-990C-3B2DE913C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E67852-B330-4C05-9828-1201070577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14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为程序增加更多的功能</a:t>
            </a:r>
            <a:endParaRPr lang="en-US" altLang="zh-CN" dirty="0"/>
          </a:p>
          <a:p>
            <a:pPr eaLnBrk="1" hangingPunct="1"/>
            <a:r>
              <a:rPr lang="zh-CN" altLang="en-US" dirty="0"/>
              <a:t>简化解决问题的过程</a:t>
            </a:r>
            <a:endParaRPr lang="en-US" altLang="zh-CN" dirty="0"/>
          </a:p>
          <a:p>
            <a:pPr eaLnBrk="1" hangingPunct="1"/>
            <a:r>
              <a:rPr lang="zh-CN" altLang="en-US" dirty="0"/>
              <a:t>例如，在计算器程序中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通过使用开关语句增加运算的种类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教材</a:t>
            </a:r>
            <a:r>
              <a:rPr lang="en-US" altLang="zh-CN" dirty="0"/>
              <a:t>P98</a:t>
            </a:r>
            <a:r>
              <a:rPr lang="zh-CN" altLang="en-US" dirty="0"/>
              <a:t>，程序</a:t>
            </a:r>
            <a:r>
              <a:rPr lang="en-US" altLang="zh-CN" dirty="0"/>
              <a:t>4.4</a:t>
            </a:r>
          </a:p>
          <a:p>
            <a:pPr lvl="1" eaLnBrk="1" hangingPunct="1"/>
            <a:r>
              <a:rPr lang="zh-CN" altLang="en-US" dirty="0"/>
              <a:t>通过使用循环语句控制程序的执行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教材</a:t>
            </a:r>
            <a:r>
              <a:rPr lang="en-US" altLang="zh-CN" dirty="0"/>
              <a:t>P109</a:t>
            </a:r>
            <a:r>
              <a:rPr lang="zh-CN" altLang="en-US" dirty="0"/>
              <a:t>，程序</a:t>
            </a:r>
            <a:r>
              <a:rPr lang="en-US" altLang="zh-CN" dirty="0"/>
              <a:t>4.8</a:t>
            </a:r>
            <a:endParaRPr lang="zh-CN" altLang="en-US" dirty="0"/>
          </a:p>
        </p:txBody>
      </p:sp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控制语句的引入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语句概述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表达式语句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■ 控制语句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标签语句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复合语句和块语句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1259083860"/>
      </p:ext>
    </p:extLst>
  </p:cSld>
  <p:clrMapOvr>
    <a:masterClrMapping/>
  </p:clrMapOvr>
  <p:extLst mod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247063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799199537"/>
      </p:ext>
    </p:extLst>
  </p:cSld>
  <p:clrMapOvr>
    <a:masterClrMapping/>
  </p:clrMapOvr>
  <p:extLst mod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迭代一个值范围中的所有值</a:t>
            </a:r>
            <a:endParaRPr lang="en-US" altLang="zh-CN" dirty="0"/>
          </a:p>
          <a:p>
            <a:pPr lvl="1"/>
            <a:r>
              <a:rPr lang="zh-CN" altLang="en-US" dirty="0"/>
              <a:t>范围：</a:t>
            </a:r>
            <a:endParaRPr lang="en-US" altLang="zh-CN" dirty="0"/>
          </a:p>
          <a:p>
            <a:pPr lvl="2"/>
            <a:r>
              <a:rPr lang="zh-CN" altLang="en-US" dirty="0"/>
              <a:t>数组</a:t>
            </a:r>
            <a:endParaRPr lang="en-US" altLang="zh-CN" dirty="0"/>
          </a:p>
          <a:p>
            <a:pPr lvl="2"/>
            <a:r>
              <a:rPr lang="zh-CN" altLang="en-US" dirty="0"/>
              <a:t>字符串</a:t>
            </a:r>
            <a:endParaRPr lang="en-US" altLang="zh-CN" dirty="0"/>
          </a:p>
          <a:p>
            <a:pPr lvl="2"/>
            <a:r>
              <a:rPr lang="zh-CN" altLang="en-US" dirty="0"/>
              <a:t>标准库容器</a:t>
            </a:r>
            <a:endParaRPr lang="en-US" altLang="zh-CN" dirty="0"/>
          </a:p>
          <a:p>
            <a:r>
              <a:rPr lang="zh-CN" altLang="en-US" dirty="0"/>
              <a:t>格式</a:t>
            </a:r>
            <a:endParaRPr lang="en-US" altLang="zh-CN" dirty="0"/>
          </a:p>
          <a:p>
            <a:pPr marL="342900" lvl="1" indent="0">
              <a:buNone/>
            </a:pPr>
            <a:r>
              <a:rPr lang="en-US" altLang="zh-CN" dirty="0"/>
              <a:t>for ( &lt;</a:t>
            </a:r>
            <a:r>
              <a:rPr lang="zh-CN" altLang="en-US" dirty="0"/>
              <a:t>范围变量</a:t>
            </a:r>
            <a:r>
              <a:rPr lang="en-US" altLang="zh-CN" dirty="0"/>
              <a:t>&gt;:&lt;</a:t>
            </a:r>
            <a:r>
              <a:rPr lang="zh-CN" altLang="en-US" dirty="0"/>
              <a:t>范围表达式</a:t>
            </a:r>
            <a:r>
              <a:rPr lang="en-US" altLang="zh-CN" dirty="0"/>
              <a:t>&gt;)</a:t>
            </a:r>
          </a:p>
          <a:p>
            <a:pPr marL="342900" lvl="1" indent="0">
              <a:buNone/>
            </a:pPr>
            <a:r>
              <a:rPr lang="en-US" altLang="zh-CN" dirty="0"/>
              <a:t>	&lt;</a:t>
            </a:r>
            <a:r>
              <a:rPr lang="zh-CN" altLang="en-US" dirty="0"/>
              <a:t>循环体</a:t>
            </a:r>
            <a:r>
              <a:rPr lang="en-US" altLang="zh-CN" dirty="0"/>
              <a:t>&gt;</a:t>
            </a:r>
          </a:p>
          <a:p>
            <a:pPr lvl="1"/>
            <a:r>
              <a:rPr lang="zh-CN" altLang="en-US" dirty="0"/>
              <a:t>范围变量：范围同类型的变量，类似于迭代器</a:t>
            </a:r>
            <a:endParaRPr lang="en-US" altLang="zh-CN" dirty="0"/>
          </a:p>
          <a:p>
            <a:pPr lvl="1"/>
            <a:r>
              <a:rPr lang="zh-CN" altLang="en-US" dirty="0"/>
              <a:t>范围表达式：数组名、字符串名、容器对象名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基于范围的</a:t>
            </a:r>
            <a:r>
              <a:rPr lang="en-US" altLang="zh-CN" dirty="0"/>
              <a:t>for</a:t>
            </a:r>
            <a:r>
              <a:rPr lang="zh-CN" altLang="en-US" dirty="0"/>
              <a:t>语句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220053270"/>
      </p:ext>
    </p:extLst>
  </p:cSld>
  <p:clrMapOvr>
    <a:masterClrMapping/>
  </p:clrMapOvr>
  <p:extLst mod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00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9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9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9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95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indent="0">
              <a:buNone/>
            </a:pP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95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= { 1, 2, 3, 4, 5, 6, 7, 8, 9, 10 };</a:t>
            </a:r>
          </a:p>
          <a:p>
            <a:pPr marL="0" indent="0">
              <a:buNone/>
            </a:pP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9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9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: </a:t>
            </a:r>
            <a:r>
              <a:rPr lang="en-US" altLang="zh-CN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)	{</a:t>
            </a:r>
          </a:p>
          <a:p>
            <a:pPr marL="0" indent="0">
              <a:buNone/>
            </a:pP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 &lt;&lt; " ";	</a:t>
            </a:r>
          </a:p>
          <a:p>
            <a:pPr marL="0" indent="0">
              <a:buNone/>
            </a:pP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pPr marL="0" indent="0">
              <a:buNone/>
            </a:pPr>
            <a:r>
              <a:rPr lang="en-US" altLang="zh-CN" sz="19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CN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accent6"/>
                </a:solidFill>
              </a:rPr>
              <a:t>输出结果：</a:t>
            </a:r>
            <a:r>
              <a:rPr lang="en-US" altLang="zh-CN" dirty="0"/>
              <a:t>1 2 3 4 5 6 7 8 9 10 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370917020"/>
      </p:ext>
    </p:extLst>
  </p:cSld>
  <p:clrMapOvr>
    <a:masterClrMapping/>
  </p:clrMapOvr>
  <p:extLst mod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和普通循环一样，也可以采用</a:t>
            </a:r>
            <a:r>
              <a:rPr lang="en-US" altLang="zh-CN" dirty="0"/>
              <a:t>continue</a:t>
            </a:r>
            <a:r>
              <a:rPr lang="zh-CN" altLang="en-US" dirty="0"/>
              <a:t>结束循环的本次迭代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break</a:t>
            </a:r>
            <a:r>
              <a:rPr lang="zh-CN" altLang="en-US" dirty="0"/>
              <a:t>来终止整个循环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基于范围的</a:t>
            </a:r>
            <a:r>
              <a:rPr lang="en-US" altLang="zh-CN" dirty="0"/>
              <a:t>for</a:t>
            </a:r>
            <a:r>
              <a:rPr lang="zh-CN" altLang="en-US" dirty="0"/>
              <a:t>语句特点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329719644"/>
      </p:ext>
    </p:extLst>
  </p:cSld>
  <p:clrMapOvr>
    <a:masterClrMapping/>
  </p:clrMapOvr>
  <p:extLst mod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2420888"/>
            <a:ext cx="5356225" cy="3528401"/>
            <a:chOff x="1643042" y="1411900"/>
            <a:chExt cx="5356246" cy="3528409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141190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41600" y="1484784"/>
            <a:ext cx="5356225" cy="2648952"/>
            <a:chOff x="1643042" y="3212102"/>
            <a:chExt cx="5356246" cy="2648960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212102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4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5" name="TextBox 44"/>
          <p:cNvSpPr txBox="1"/>
          <p:nvPr/>
        </p:nvSpPr>
        <p:spPr>
          <a:xfrm>
            <a:off x="2627784" y="34769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771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控制语句示例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五边形 30"/>
          <p:cNvSpPr/>
          <p:nvPr/>
        </p:nvSpPr>
        <p:spPr bwMode="auto">
          <a:xfrm flipH="1">
            <a:off x="2036613" y="4221088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0" y="4199344"/>
            <a:ext cx="885840" cy="885840"/>
          </a:xfrm>
          <a:prstGeom prst="rect">
            <a:avLst/>
          </a:prstGeom>
        </p:spPr>
      </p:pic>
      <p:sp>
        <p:nvSpPr>
          <p:cNvPr id="39" name="TextBox 42"/>
          <p:cNvSpPr txBox="1"/>
          <p:nvPr/>
        </p:nvSpPr>
        <p:spPr>
          <a:xfrm>
            <a:off x="2642275" y="1582137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矩形 39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48" name="矩形 4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■</a:t>
            </a: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2627784" y="25408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 bwMode="auto">
          <a:xfrm>
            <a:off x="1644775" y="2416060"/>
            <a:ext cx="788987" cy="78898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5" name="图片 22" descr="NANKA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2411112"/>
            <a:ext cx="788984" cy="78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椭圆 36"/>
          <p:cNvSpPr>
            <a:spLocks noChangeAspect="1"/>
          </p:cNvSpPr>
          <p:nvPr/>
        </p:nvSpPr>
        <p:spPr bwMode="auto">
          <a:xfrm>
            <a:off x="1646238" y="1484784"/>
            <a:ext cx="788987" cy="78899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8" name="图片 22" descr="NANKA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1484784"/>
            <a:ext cx="788984" cy="78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45"/>
          <p:cNvSpPr txBox="1"/>
          <p:nvPr/>
        </p:nvSpPr>
        <p:spPr>
          <a:xfrm>
            <a:off x="2627784" y="43410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018187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C++</a:t>
            </a:r>
            <a:r>
              <a:rPr lang="zh-CN" altLang="en-US"/>
              <a:t>提供了四种用于实现跳转的语句</a:t>
            </a:r>
            <a:endParaRPr lang="en-US" altLang="zh-CN"/>
          </a:p>
          <a:p>
            <a:pPr lvl="1" eaLnBrk="1" hangingPunct="1"/>
            <a:r>
              <a:rPr lang="zh-CN" altLang="en-US"/>
              <a:t>用于从循环体或</a:t>
            </a:r>
            <a:r>
              <a:rPr lang="en-US" altLang="zh-CN"/>
              <a:t>switch</a:t>
            </a:r>
            <a:r>
              <a:rPr lang="zh-CN" altLang="en-US"/>
              <a:t>句体跳出的</a:t>
            </a:r>
            <a:r>
              <a:rPr lang="en-US" altLang="zh-CN">
                <a:solidFill>
                  <a:srgbClr val="FF0000"/>
                </a:solidFill>
              </a:rPr>
              <a:t>break</a:t>
            </a:r>
            <a:r>
              <a:rPr lang="zh-CN" altLang="en-US"/>
              <a:t>语句</a:t>
            </a:r>
            <a:endParaRPr lang="en-US" altLang="zh-CN"/>
          </a:p>
          <a:p>
            <a:pPr lvl="1" eaLnBrk="1" hangingPunct="1"/>
            <a:r>
              <a:rPr lang="zh-CN" altLang="en-US"/>
              <a:t>用于立即结束本次循环而去继续下一次循环的</a:t>
            </a:r>
            <a:r>
              <a:rPr lang="en-US" altLang="zh-CN">
                <a:solidFill>
                  <a:srgbClr val="FF0000"/>
                </a:solidFill>
              </a:rPr>
              <a:t>continue</a:t>
            </a:r>
            <a:r>
              <a:rPr lang="zh-CN" altLang="en-US"/>
              <a:t>语句</a:t>
            </a:r>
            <a:endParaRPr lang="en-US" altLang="zh-CN"/>
          </a:p>
          <a:p>
            <a:pPr lvl="1" eaLnBrk="1" hangingPunct="1"/>
            <a:r>
              <a:rPr lang="zh-CN" altLang="en-US"/>
              <a:t>用于跳转到本函数内某一语句标号处（去继续执行）的</a:t>
            </a:r>
            <a:r>
              <a:rPr lang="en-US" altLang="zh-CN">
                <a:solidFill>
                  <a:srgbClr val="FF0000"/>
                </a:solidFill>
              </a:rPr>
              <a:t>goto</a:t>
            </a:r>
            <a:r>
              <a:rPr lang="zh-CN" altLang="en-US"/>
              <a:t>语句</a:t>
            </a:r>
            <a:endParaRPr lang="en-US" altLang="zh-CN"/>
          </a:p>
          <a:p>
            <a:pPr lvl="1" eaLnBrk="1" hangingPunct="1"/>
            <a:r>
              <a:rPr lang="zh-CN" altLang="en-US"/>
              <a:t>用于立即从某个函数中返回到调用该函数位置的</a:t>
            </a:r>
            <a:r>
              <a:rPr lang="en-US" altLang="zh-CN">
                <a:solidFill>
                  <a:srgbClr val="FF0000"/>
                </a:solidFill>
              </a:rPr>
              <a:t>return</a:t>
            </a:r>
            <a:r>
              <a:rPr lang="zh-CN" altLang="en-US"/>
              <a:t>语句</a:t>
            </a:r>
          </a:p>
        </p:txBody>
      </p:sp>
      <p:sp>
        <p:nvSpPr>
          <p:cNvPr id="1136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转向语句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98600032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用于无条件地从某个循环体（三类循环语句）或</a:t>
            </a:r>
            <a:r>
              <a:rPr lang="en-US" altLang="zh-CN" dirty="0"/>
              <a:t>switch</a:t>
            </a:r>
            <a:r>
              <a:rPr lang="zh-CN" altLang="en-US" dirty="0"/>
              <a:t>句体中跳出（而转移到该循环语句或</a:t>
            </a:r>
            <a:r>
              <a:rPr lang="en-US" altLang="zh-CN" dirty="0"/>
              <a:t>switch</a:t>
            </a:r>
            <a:r>
              <a:rPr lang="zh-CN" altLang="en-US" dirty="0"/>
              <a:t>语句的下一个语句处去执行）。注意，</a:t>
            </a:r>
            <a:r>
              <a:rPr lang="en-US" altLang="zh-CN" dirty="0"/>
              <a:t>break</a:t>
            </a:r>
            <a:r>
              <a:rPr lang="zh-CN" altLang="en-US" dirty="0"/>
              <a:t>语句无条件地结束了本循环语句或</a:t>
            </a:r>
            <a:r>
              <a:rPr lang="en-US" altLang="zh-CN" dirty="0"/>
              <a:t>switch</a:t>
            </a:r>
            <a:r>
              <a:rPr lang="zh-CN" altLang="en-US" dirty="0"/>
              <a:t>语句的执行过程。</a:t>
            </a:r>
            <a:endParaRPr lang="en-US" altLang="zh-CN" dirty="0"/>
          </a:p>
          <a:p>
            <a:pPr eaLnBrk="1" hangingPunct="1"/>
            <a:r>
              <a:rPr lang="zh-CN" altLang="en-US" dirty="0"/>
              <a:t>多重循环中，</a:t>
            </a:r>
            <a:r>
              <a:rPr lang="en-US" altLang="zh-CN" dirty="0"/>
              <a:t>break</a:t>
            </a:r>
            <a:r>
              <a:rPr lang="zh-CN" altLang="en-US" dirty="0"/>
              <a:t>语句只能终止其所在的循环语句</a:t>
            </a:r>
            <a:endParaRPr lang="en-US" altLang="zh-CN" dirty="0"/>
          </a:p>
          <a:p>
            <a:pPr eaLnBrk="1" hangingPunct="1"/>
            <a:r>
              <a:rPr lang="zh-CN" altLang="en-US" dirty="0"/>
              <a:t>格式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6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break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960172191"/>
      </p:ext>
    </p:extLst>
  </p:cSld>
  <p:clrMapOvr>
    <a:masterClrMapping/>
  </p:clrMapOvr>
  <p:extLst mod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zh-CN" altLang="en-US" dirty="0"/>
              <a:t>执行流程示例</a:t>
            </a:r>
          </a:p>
        </p:txBody>
      </p:sp>
      <p:pic>
        <p:nvPicPr>
          <p:cNvPr id="1157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276872"/>
            <a:ext cx="4830763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1463" y="2786063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58063" y="2214563"/>
            <a:ext cx="140493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/>
        </p:nvCxnSpPr>
        <p:spPr>
          <a:xfrm rot="5400000">
            <a:off x="4822031" y="4036219"/>
            <a:ext cx="4071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722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43671" y="3662759"/>
            <a:ext cx="157638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3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85113" y="2786063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4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19858" y="3648472"/>
            <a:ext cx="1576388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5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85113" y="2781300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6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19858" y="3648472"/>
            <a:ext cx="1576388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7" name="Picture 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880350" y="2794000"/>
            <a:ext cx="4064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8" name="Picture 1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59596" y="3134122"/>
            <a:ext cx="157638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9" name="Picture 1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43608" y="4634309"/>
            <a:ext cx="15763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18">
            <a:hlinkClick r:id="rId1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■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6D9A968F-A32D-43CD-8122-F4ED0BD78CB5}"/>
              </a:ext>
            </a:extLst>
          </p:cNvPr>
          <p:cNvSpPr txBox="1"/>
          <p:nvPr/>
        </p:nvSpPr>
        <p:spPr>
          <a:xfrm>
            <a:off x="3275856" y="3687415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</a:rPr>
              <a:t>// </a:t>
            </a:r>
            <a:r>
              <a:rPr lang="zh-CN" altLang="en-US" sz="2400" b="1" dirty="0">
                <a:solidFill>
                  <a:srgbClr val="00B050"/>
                </a:solidFill>
              </a:rPr>
              <a:t>语句</a:t>
            </a:r>
            <a:r>
              <a:rPr lang="en-US" altLang="zh-CN" sz="2400" b="1" dirty="0">
                <a:solidFill>
                  <a:srgbClr val="00B050"/>
                </a:solidFill>
              </a:rPr>
              <a:t>S</a:t>
            </a:r>
            <a:r>
              <a:rPr lang="zh-CN" altLang="en-US" sz="2400" b="1" dirty="0">
                <a:solidFill>
                  <a:srgbClr val="00B050"/>
                </a:solidFill>
              </a:rPr>
              <a:t>最终被执行了</a:t>
            </a:r>
            <a:r>
              <a:rPr lang="en-US" altLang="zh-CN" sz="2400" b="1" dirty="0">
                <a:solidFill>
                  <a:srgbClr val="00B050"/>
                </a:solidFill>
              </a:rPr>
              <a:t>3</a:t>
            </a:r>
            <a:r>
              <a:rPr lang="zh-CN" altLang="en-US" sz="2400" b="1" dirty="0">
                <a:solidFill>
                  <a:srgbClr val="00B050"/>
                </a:solidFill>
              </a:rPr>
              <a:t>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694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  <p:extLst mod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6061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4.24】</a:t>
            </a:r>
            <a:r>
              <a:rPr lang="zh-CN" altLang="en-US" dirty="0">
                <a:solidFill>
                  <a:srgbClr val="C00000"/>
                </a:solidFill>
              </a:rPr>
              <a:t>给定整数</a:t>
            </a:r>
            <a:r>
              <a:rPr lang="en-US" altLang="zh-CN" dirty="0">
                <a:solidFill>
                  <a:srgbClr val="C00000"/>
                </a:solidFill>
              </a:rPr>
              <a:t>m</a:t>
            </a:r>
            <a:r>
              <a:rPr lang="zh-CN" altLang="en-US" dirty="0">
                <a:solidFill>
                  <a:srgbClr val="C00000"/>
                </a:solidFill>
              </a:rPr>
              <a:t>，判定其是否为素数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输入整数</a:t>
            </a:r>
            <a:r>
              <a:rPr lang="en-US" altLang="zh-CN" dirty="0"/>
              <a:t>m</a:t>
            </a:r>
          </a:p>
          <a:p>
            <a:pPr lvl="1" eaLnBrk="1" hangingPunct="1"/>
            <a:r>
              <a:rPr lang="zh-CN" altLang="en-US" dirty="0"/>
              <a:t>以</a:t>
            </a:r>
            <a:r>
              <a:rPr lang="en-US" altLang="zh-CN" dirty="0"/>
              <a:t>m</a:t>
            </a:r>
            <a:r>
              <a:rPr lang="zh-CN" altLang="en-US" dirty="0"/>
              <a:t>为被除数，以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m-1</a:t>
            </a:r>
            <a:r>
              <a:rPr lang="zh-CN" altLang="en-US" dirty="0"/>
              <a:t>为除数依次进行除法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有整除的情况，则说明</a:t>
            </a:r>
            <a:r>
              <a:rPr lang="en-US" altLang="zh-CN" dirty="0"/>
              <a:t>m</a:t>
            </a:r>
            <a:r>
              <a:rPr lang="zh-CN" altLang="en-US" dirty="0"/>
              <a:t>不是素数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全部不能整除，则</a:t>
            </a:r>
            <a:r>
              <a:rPr lang="en-US" altLang="zh-CN" dirty="0"/>
              <a:t>m</a:t>
            </a:r>
            <a:r>
              <a:rPr lang="zh-CN" altLang="en-US" dirty="0"/>
              <a:t>是素数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以</a:t>
            </a:r>
            <a:r>
              <a:rPr lang="en-US" altLang="zh-CN" dirty="0"/>
              <a:t>m</a:t>
            </a:r>
            <a:r>
              <a:rPr lang="zh-CN" altLang="en-US" dirty="0"/>
              <a:t>为被除数，以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m/2</a:t>
            </a:r>
            <a:r>
              <a:rPr lang="zh-CN" altLang="en-US" dirty="0"/>
              <a:t>为除数依次进行除法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以</a:t>
            </a:r>
            <a:r>
              <a:rPr lang="en-US" altLang="zh-CN" dirty="0"/>
              <a:t>m</a:t>
            </a:r>
            <a:r>
              <a:rPr lang="zh-CN" altLang="en-US" dirty="0"/>
              <a:t>为被除数，以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 err="1"/>
              <a:t>sqrt</a:t>
            </a:r>
            <a:r>
              <a:rPr lang="en-US" altLang="zh-CN" dirty="0"/>
              <a:t>(m)</a:t>
            </a:r>
            <a:r>
              <a:rPr lang="zh-CN" altLang="en-US" dirty="0"/>
              <a:t>为除数依次进行除法</a:t>
            </a:r>
            <a:endParaRPr lang="en-US" altLang="zh-CN" dirty="0"/>
          </a:p>
          <a:p>
            <a:pPr lvl="1" eaLnBrk="1" hangingPunct="1"/>
            <a:endParaRPr lang="zh-CN" altLang="en-US" dirty="0"/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■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208874328"/>
      </p:ext>
    </p:extLst>
  </p:cSld>
  <p:clrMapOvr>
    <a:masterClrMapping/>
  </p:clrMapOvr>
  <p:extLst mod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29050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zh-CN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m,i,k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输入整数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&gt;&gt;m;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k=sqrt(m);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=2;i&lt;=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k;i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m%i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==0)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只要有一个整除，就可停止</a:t>
            </a:r>
          </a:p>
          <a:p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&gt;k)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m&lt;&lt;“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是素数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”&lt;&lt;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循环正常终止表示是素数</a:t>
            </a:r>
          </a:p>
          <a:p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zh-CN" alt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m&lt;&lt;"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不是素数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循环提前终止表示非素数</a:t>
            </a:r>
          </a:p>
          <a:p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■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233286127"/>
      </p:ext>
    </p:extLst>
  </p:cSld>
  <p:clrMapOvr>
    <a:masterClrMapping/>
  </p:clrMapOvr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标签是为语句起的“名字”</a:t>
            </a:r>
            <a:endParaRPr lang="en-US" altLang="zh-CN" dirty="0"/>
          </a:p>
          <a:p>
            <a:pPr eaLnBrk="1" hangingPunct="1"/>
            <a:r>
              <a:rPr lang="zh-CN" altLang="en-US" dirty="0"/>
              <a:t>语句的标签为标识符</a:t>
            </a:r>
            <a:endParaRPr lang="en-US" altLang="zh-CN" dirty="0"/>
          </a:p>
          <a:p>
            <a:pPr eaLnBrk="1" hangingPunct="1"/>
            <a:r>
              <a:rPr lang="zh-CN" altLang="en-US" dirty="0"/>
              <a:t>标签加在语句所在程序代码行，用分割符“</a:t>
            </a:r>
            <a:r>
              <a:rPr lang="en-US" altLang="zh-CN" dirty="0"/>
              <a:t>:</a:t>
            </a:r>
            <a:r>
              <a:rPr lang="zh-CN" altLang="en-US" dirty="0"/>
              <a:t>”与标号指示的语句分开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solidFill>
                  <a:srgbClr val="C00000"/>
                </a:solidFill>
              </a:rPr>
              <a:t>L</a:t>
            </a:r>
            <a:r>
              <a:rPr lang="en-US" altLang="zh-CN" dirty="0">
                <a:solidFill>
                  <a:srgbClr val="00B050"/>
                </a:solidFill>
              </a:rPr>
              <a:t>: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a = 5;</a:t>
            </a:r>
          </a:p>
          <a:p>
            <a:pPr lvl="2" eaLnBrk="1" hangingPunct="1"/>
            <a:r>
              <a:rPr lang="en-US" altLang="zh-CN" dirty="0"/>
              <a:t>L</a:t>
            </a:r>
            <a:r>
              <a:rPr lang="zh-CN" altLang="en-US" dirty="0"/>
              <a:t>是语句的标号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3" eaLnBrk="1" hangingPunct="1"/>
            <a:endParaRPr lang="zh-CN" altLang="en-US" dirty="0"/>
          </a:p>
        </p:txBody>
      </p:sp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标签语句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语句概述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表达式语句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控制语句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■ 标签语句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复合语句和块语句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3174109857"/>
      </p:ext>
    </p:extLst>
  </p:cSld>
  <p:clrMapOvr>
    <a:masterClrMapping/>
  </p:clrMapOvr>
  <p:extLst mod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continue</a:t>
            </a:r>
            <a:r>
              <a:rPr lang="zh-CN" altLang="en-US" dirty="0"/>
              <a:t>用于立即</a:t>
            </a:r>
            <a:r>
              <a:rPr lang="zh-CN" altLang="en-US" dirty="0">
                <a:solidFill>
                  <a:schemeClr val="hlink"/>
                </a:solidFill>
              </a:rPr>
              <a:t>结束</a:t>
            </a:r>
            <a:r>
              <a:rPr lang="zh-CN" altLang="en-US" dirty="0"/>
              <a:t>循环体的</a:t>
            </a:r>
            <a:r>
              <a:rPr lang="zh-CN" altLang="en-US" dirty="0">
                <a:solidFill>
                  <a:schemeClr val="hlink"/>
                </a:solidFill>
              </a:rPr>
              <a:t>本次循环</a:t>
            </a:r>
            <a:r>
              <a:rPr lang="zh-CN" altLang="en-US" dirty="0"/>
              <a:t>而去</a:t>
            </a:r>
            <a:r>
              <a:rPr lang="zh-CN" altLang="en-US" dirty="0">
                <a:solidFill>
                  <a:schemeClr val="hlink"/>
                </a:solidFill>
              </a:rPr>
              <a:t>继续</a:t>
            </a:r>
            <a:r>
              <a:rPr lang="zh-CN" altLang="en-US" dirty="0"/>
              <a:t>本循环语句的</a:t>
            </a:r>
            <a:r>
              <a:rPr lang="zh-CN" altLang="en-US" dirty="0">
                <a:solidFill>
                  <a:schemeClr val="hlink"/>
                </a:solidFill>
              </a:rPr>
              <a:t>下一次循环</a:t>
            </a:r>
            <a:r>
              <a:rPr lang="zh-CN" altLang="en-US" dirty="0"/>
              <a:t>。与</a:t>
            </a:r>
            <a:r>
              <a:rPr lang="en-US" altLang="zh-CN" dirty="0"/>
              <a:t>break</a:t>
            </a:r>
            <a:r>
              <a:rPr lang="zh-CN" altLang="en-US" dirty="0"/>
              <a:t>语句不同，</a:t>
            </a:r>
            <a:r>
              <a:rPr lang="en-US" altLang="zh-CN" dirty="0"/>
              <a:t>continue</a:t>
            </a:r>
            <a:r>
              <a:rPr lang="zh-CN" altLang="en-US" dirty="0"/>
              <a:t>语句并不结束循环语句本身，而仅结束本次重复（继而转至本循环语句的</a:t>
            </a:r>
            <a:r>
              <a:rPr lang="zh-CN" altLang="en-US" dirty="0">
                <a:latin typeface="Times New Roman" pitchFamily="18" charset="0"/>
              </a:rPr>
              <a:t>“</a:t>
            </a:r>
            <a:r>
              <a:rPr lang="zh-CN" altLang="en-US" dirty="0"/>
              <a:t>条件表达式</a:t>
            </a:r>
            <a:r>
              <a:rPr lang="zh-CN" altLang="en-US" dirty="0">
                <a:latin typeface="Times New Roman" pitchFamily="18" charset="0"/>
              </a:rPr>
              <a:t>”</a:t>
            </a:r>
            <a:r>
              <a:rPr lang="zh-CN" altLang="en-US" dirty="0"/>
              <a:t>处去接着判断看是否还要继续循环）</a:t>
            </a:r>
            <a:endParaRPr lang="en-US" altLang="zh-CN" dirty="0"/>
          </a:p>
          <a:p>
            <a:pPr eaLnBrk="1" hangingPunct="1"/>
            <a:r>
              <a:rPr lang="en-US" altLang="zh-CN" dirty="0"/>
              <a:t>continue</a:t>
            </a:r>
            <a:r>
              <a:rPr lang="zh-CN" altLang="en-US" dirty="0"/>
              <a:t>语句与</a:t>
            </a:r>
            <a:r>
              <a:rPr lang="en-US" altLang="zh-CN" dirty="0"/>
              <a:t>break</a:t>
            </a:r>
            <a:r>
              <a:rPr lang="zh-CN" altLang="en-US" dirty="0"/>
              <a:t>语句的区别在于，</a:t>
            </a:r>
            <a:r>
              <a:rPr lang="en-US" altLang="zh-CN" dirty="0"/>
              <a:t>continue</a:t>
            </a:r>
            <a:r>
              <a:rPr lang="zh-CN" altLang="en-US" dirty="0"/>
              <a:t>语句结束的只是本次循环，而</a:t>
            </a:r>
            <a:r>
              <a:rPr lang="en-US" altLang="zh-CN" dirty="0"/>
              <a:t>break</a:t>
            </a:r>
            <a:r>
              <a:rPr lang="zh-CN" altLang="en-US" dirty="0"/>
              <a:t>语句结束的是整个循环</a:t>
            </a:r>
            <a:endParaRPr lang="en-US" altLang="zh-CN" dirty="0"/>
          </a:p>
        </p:txBody>
      </p:sp>
      <p:sp>
        <p:nvSpPr>
          <p:cNvPr id="1187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continue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140077761"/>
      </p:ext>
    </p:extLst>
  </p:cSld>
  <p:clrMapOvr>
    <a:masterClrMapping/>
  </p:clrMapOvr>
  <p:extLst mod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28567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格式</a:t>
            </a:r>
            <a:endParaRPr lang="en-US" altLang="zh-CN" dirty="0"/>
          </a:p>
          <a:p>
            <a:pPr marL="914400" lvl="2" indent="0" eaLnBrk="1" hangingPunct="1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dirty="0"/>
              <a:t>执行流程示例</a:t>
            </a:r>
          </a:p>
        </p:txBody>
      </p:sp>
      <p:sp>
        <p:nvSpPr>
          <p:cNvPr id="1198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continue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822031" y="4107657"/>
            <a:ext cx="4071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81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068960"/>
            <a:ext cx="4830763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1463" y="2786063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58063" y="2214563"/>
            <a:ext cx="140493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8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85113" y="2781300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9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85113" y="2792413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0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80350" y="2794000"/>
            <a:ext cx="4064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1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43063" y="4426272"/>
            <a:ext cx="157638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2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19250" y="4426272"/>
            <a:ext cx="15763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3" name="Picture 1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19250" y="4426272"/>
            <a:ext cx="15763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4" name="Picture 1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43125" y="3926210"/>
            <a:ext cx="2189163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5" name="Picture 1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86313" y="3068960"/>
            <a:ext cx="7493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6" name="Picture 1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91463" y="2781300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7" name="Picture 1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619250" y="4426272"/>
            <a:ext cx="15763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8" name="Picture 1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891463" y="2781300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9" name="Picture 20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143000" y="5426397"/>
            <a:ext cx="15763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矩形 22">
            <a:hlinkClick r:id="rId18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■</a:t>
            </a: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29" name="矩形 2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30" name="矩形 2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31" name="TextBox 1">
            <a:extLst>
              <a:ext uri="{FF2B5EF4-FFF2-40B4-BE49-F238E27FC236}">
                <a16:creationId xmlns:a16="http://schemas.microsoft.com/office/drawing/2014/main" id="{CD7C91D0-C739-44C7-AD60-F1B76FB4B1A2}"/>
              </a:ext>
            </a:extLst>
          </p:cNvPr>
          <p:cNvSpPr txBox="1"/>
          <p:nvPr/>
        </p:nvSpPr>
        <p:spPr>
          <a:xfrm>
            <a:off x="3261879" y="4545781"/>
            <a:ext cx="379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b="1" dirty="0">
                <a:solidFill>
                  <a:srgbClr val="00B050"/>
                </a:solidFill>
              </a:rPr>
              <a:t>// </a:t>
            </a:r>
            <a:r>
              <a:rPr lang="zh-CN" altLang="en-US" sz="2400" b="1" dirty="0">
                <a:solidFill>
                  <a:srgbClr val="00B050"/>
                </a:solidFill>
              </a:rPr>
              <a:t>语句</a:t>
            </a:r>
            <a:r>
              <a:rPr lang="en-US" altLang="zh-CN" sz="2400" b="1" dirty="0">
                <a:solidFill>
                  <a:srgbClr val="00B050"/>
                </a:solidFill>
              </a:rPr>
              <a:t>S</a:t>
            </a:r>
            <a:r>
              <a:rPr lang="zh-CN" altLang="en-US" sz="2400" b="1" dirty="0">
                <a:solidFill>
                  <a:srgbClr val="00B050"/>
                </a:solidFill>
              </a:rPr>
              <a:t>最终被执行了</a:t>
            </a:r>
            <a:r>
              <a:rPr lang="en-US" altLang="zh-CN" sz="2400" b="1" dirty="0">
                <a:solidFill>
                  <a:srgbClr val="00B050"/>
                </a:solidFill>
              </a:rPr>
              <a:t>4</a:t>
            </a:r>
            <a:r>
              <a:rPr lang="zh-CN" altLang="en-US" sz="2400" b="1" dirty="0">
                <a:solidFill>
                  <a:srgbClr val="00B050"/>
                </a:solidFill>
              </a:rPr>
              <a:t>遍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317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32623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4.25】</a:t>
            </a:r>
            <a:r>
              <a:rPr lang="zh-CN" altLang="en-US" dirty="0">
                <a:solidFill>
                  <a:srgbClr val="C00000"/>
                </a:solidFill>
              </a:rPr>
              <a:t>输出</a:t>
            </a:r>
            <a:r>
              <a:rPr lang="en-US" altLang="zh-CN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~</a:t>
            </a:r>
            <a:r>
              <a:rPr lang="en-US" altLang="zh-CN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100</a:t>
            </a:r>
            <a:r>
              <a:rPr lang="zh-CN" altLang="en-US" dirty="0">
                <a:solidFill>
                  <a:srgbClr val="C00000"/>
                </a:solidFill>
              </a:rPr>
              <a:t>之内</a:t>
            </a: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的倍数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用</a:t>
            </a:r>
            <a:r>
              <a:rPr lang="en-US" altLang="zh-CN" dirty="0"/>
              <a:t>1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~</a:t>
            </a:r>
            <a:r>
              <a:rPr lang="en-US" altLang="zh-CN" dirty="0"/>
              <a:t>100</a:t>
            </a:r>
            <a:r>
              <a:rPr lang="zh-CN" altLang="en-US" dirty="0"/>
              <a:t>中的每个数与</a:t>
            </a:r>
            <a:r>
              <a:rPr lang="en-US" altLang="zh-CN" dirty="0"/>
              <a:t>3</a:t>
            </a:r>
            <a:r>
              <a:rPr lang="zh-CN" altLang="en-US" dirty="0"/>
              <a:t>相除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不能整除则继续测试下一个数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能够整除则输出，再继续测试下一个数</a:t>
            </a:r>
            <a:endParaRPr lang="en-US" altLang="zh-CN" dirty="0"/>
          </a:p>
          <a:p>
            <a:pPr lvl="2" eaLnBrk="1" hangingPunct="1"/>
            <a:endParaRPr lang="en-US" altLang="zh-CN" dirty="0"/>
          </a:p>
          <a:p>
            <a:pPr lvl="1" eaLnBrk="1" hangingPunct="1"/>
            <a:endParaRPr lang="zh-CN" altLang="en-US" dirty="0"/>
          </a:p>
        </p:txBody>
      </p:sp>
      <p:pic>
        <p:nvPicPr>
          <p:cNvPr id="12083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284984"/>
            <a:ext cx="7516812" cy="277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■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704963363"/>
      </p:ext>
    </p:extLst>
  </p:cSld>
  <p:clrMapOvr>
    <a:masterClrMapping/>
  </p:clrMapOvr>
  <p:extLst mod="1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是一种用于</a:t>
            </a:r>
            <a:r>
              <a:rPr lang="zh-CN" altLang="en-US" dirty="0">
                <a:solidFill>
                  <a:schemeClr val="hlink"/>
                </a:solidFill>
              </a:rPr>
              <a:t>无条件跳转到</a:t>
            </a:r>
            <a:r>
              <a:rPr lang="zh-CN" altLang="en-US" dirty="0"/>
              <a:t>本函数内某一</a:t>
            </a:r>
            <a:r>
              <a:rPr lang="zh-CN" altLang="en-US" dirty="0">
                <a:solidFill>
                  <a:schemeClr val="hlink"/>
                </a:solidFill>
              </a:rPr>
              <a:t>语句标号处</a:t>
            </a:r>
            <a:r>
              <a:rPr lang="zh-CN" altLang="en-US" dirty="0"/>
              <a:t>（去继续执行）的语句</a:t>
            </a:r>
            <a:endParaRPr lang="en-US" altLang="zh-CN" dirty="0"/>
          </a:p>
          <a:p>
            <a:pPr eaLnBrk="1" hangingPunct="1"/>
            <a:r>
              <a:rPr lang="zh-CN" altLang="en-US" dirty="0"/>
              <a:t>格式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goto</a:t>
            </a:r>
            <a:r>
              <a:rPr lang="en-US" altLang="zh-CN" dirty="0"/>
              <a:t> &lt;</a:t>
            </a:r>
            <a:r>
              <a:rPr lang="zh-CN" altLang="en-US" dirty="0"/>
              <a:t>语句标号</a:t>
            </a:r>
            <a:r>
              <a:rPr lang="en-US" altLang="zh-CN" dirty="0"/>
              <a:t>&gt;;</a:t>
            </a:r>
            <a:r>
              <a:rPr lang="en-US" altLang="zh-CN" sz="2600" dirty="0">
                <a:solidFill>
                  <a:srgbClr val="233DA9"/>
                </a:solidFill>
              </a:rPr>
              <a:t> </a:t>
            </a:r>
          </a:p>
          <a:p>
            <a:pPr lvl="2" eaLnBrk="1" hangingPunct="1"/>
            <a:r>
              <a:rPr lang="zh-CN" altLang="en-US" dirty="0"/>
              <a:t>&lt;语句标号&gt;为一个标识符，标识符的名字由用户任起，它放于某一个语句之前（与语句以冒号相分割），用于指出</a:t>
            </a:r>
            <a:r>
              <a:rPr lang="en-US" altLang="zh-CN" dirty="0" err="1"/>
              <a:t>goto</a:t>
            </a:r>
            <a:r>
              <a:rPr lang="zh-CN" altLang="en-US" dirty="0"/>
              <a:t>语句所要转向的具体位置（该位置可以在本</a:t>
            </a:r>
            <a:r>
              <a:rPr lang="en-US" altLang="zh-CN" dirty="0" err="1"/>
              <a:t>goto</a:t>
            </a:r>
            <a:r>
              <a:rPr lang="zh-CN" altLang="en-US" dirty="0"/>
              <a:t>语句之前或者之后）</a:t>
            </a:r>
          </a:p>
        </p:txBody>
      </p:sp>
      <p:sp>
        <p:nvSpPr>
          <p:cNvPr id="1218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goto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912648025"/>
      </p:ext>
    </p:extLst>
  </p:cSld>
  <p:clrMapOvr>
    <a:masterClrMapping/>
  </p:clrMapOvr>
  <p:extLst mod="1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69344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4.26】</a:t>
            </a:r>
            <a:r>
              <a:rPr lang="zh-CN" altLang="en-US" dirty="0">
                <a:solidFill>
                  <a:srgbClr val="C00000"/>
                </a:solidFill>
              </a:rPr>
              <a:t>用</a:t>
            </a:r>
            <a:r>
              <a:rPr lang="en-US" altLang="zh-CN" dirty="0" err="1">
                <a:solidFill>
                  <a:srgbClr val="C00000"/>
                </a:solidFill>
              </a:rPr>
              <a:t>goto</a:t>
            </a:r>
            <a:r>
              <a:rPr lang="zh-CN" altLang="en-US" dirty="0">
                <a:solidFill>
                  <a:srgbClr val="C00000"/>
                </a:solidFill>
              </a:rPr>
              <a:t>语句计算</a:t>
            </a:r>
            <a:r>
              <a:rPr lang="en-US" altLang="zh-CN" dirty="0">
                <a:solidFill>
                  <a:srgbClr val="C00000"/>
                </a:solidFill>
              </a:rPr>
              <a:t>1+2+3+…+100</a:t>
            </a:r>
            <a:r>
              <a:rPr lang="zh-CN" altLang="en-US" dirty="0">
                <a:solidFill>
                  <a:srgbClr val="C00000"/>
                </a:solidFill>
              </a:rPr>
              <a:t>的和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1228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48880"/>
            <a:ext cx="8575675" cy="242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■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378D95-45B7-4DE7-8C41-9484B52C0B9F}"/>
              </a:ext>
            </a:extLst>
          </p:cNvPr>
          <p:cNvSpPr txBox="1"/>
          <p:nvPr/>
        </p:nvSpPr>
        <p:spPr>
          <a:xfrm>
            <a:off x="4510004" y="2883628"/>
            <a:ext cx="4576887" cy="5760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926240"/>
      </p:ext>
    </p:extLst>
  </p:cSld>
  <p:clrMapOvr>
    <a:masterClrMapping/>
  </p:clrMapOvr>
  <p:extLst mod="1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用于立即</a:t>
            </a:r>
            <a:r>
              <a:rPr lang="zh-CN" altLang="en-US" dirty="0">
                <a:solidFill>
                  <a:schemeClr val="hlink"/>
                </a:solidFill>
              </a:rPr>
              <a:t>从被调函数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chemeClr val="hlink"/>
                </a:solidFill>
              </a:rPr>
              <a:t>返回到主调函数</a:t>
            </a:r>
            <a:r>
              <a:rPr lang="zh-CN" altLang="en-US" dirty="0"/>
              <a:t>处, 实现从被调函数到主调函数的跳转功能。具体参见函数章节内容</a:t>
            </a:r>
            <a:endParaRPr lang="en-US" altLang="zh-CN" dirty="0"/>
          </a:p>
          <a:p>
            <a:pPr eaLnBrk="1" hangingPunct="1"/>
            <a:r>
              <a:rPr lang="zh-CN" altLang="en-US" dirty="0"/>
              <a:t>主函数中的</a:t>
            </a:r>
            <a:r>
              <a:rPr lang="en-US" altLang="zh-CN" dirty="0"/>
              <a:t>return</a:t>
            </a:r>
            <a:r>
              <a:rPr lang="zh-CN" altLang="en-US" dirty="0"/>
              <a:t>语句将结束整个程序</a:t>
            </a:r>
            <a:endParaRPr lang="en-US" altLang="zh-CN" dirty="0"/>
          </a:p>
          <a:p>
            <a:pPr eaLnBrk="1" hangingPunct="1"/>
            <a:r>
              <a:rPr lang="zh-CN" altLang="en-US" dirty="0"/>
              <a:t>格式：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[&lt;</a:t>
            </a:r>
            <a:r>
              <a:rPr lang="zh-CN" altLang="en-US" dirty="0"/>
              <a:t>表达式</a:t>
            </a:r>
            <a:r>
              <a:rPr lang="en-US" altLang="zh-CN" dirty="0"/>
              <a:t>E&gt;];</a:t>
            </a:r>
          </a:p>
          <a:p>
            <a:pPr lvl="2" eaLnBrk="1" hangingPunct="1"/>
            <a:r>
              <a:rPr lang="zh-CN" altLang="en-US" dirty="0"/>
              <a:t>表达式</a:t>
            </a:r>
            <a:r>
              <a:rPr lang="en-US" altLang="zh-CN" dirty="0"/>
              <a:t>E</a:t>
            </a:r>
            <a:r>
              <a:rPr lang="zh-CN" altLang="en-US" dirty="0"/>
              <a:t>的值与函数返回值的数据类型相同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函数返回值为空（</a:t>
            </a:r>
            <a:r>
              <a:rPr lang="en-US" altLang="zh-CN" dirty="0"/>
              <a:t>void</a:t>
            </a:r>
            <a:r>
              <a:rPr lang="zh-CN" altLang="en-US" dirty="0"/>
              <a:t>）时，</a:t>
            </a:r>
            <a:r>
              <a:rPr lang="en-US" altLang="zh-CN" dirty="0"/>
              <a:t>return</a:t>
            </a:r>
            <a:r>
              <a:rPr lang="zh-CN" altLang="en-US" dirty="0"/>
              <a:t>语句不包含表达式。</a:t>
            </a:r>
          </a:p>
        </p:txBody>
      </p:sp>
      <p:sp>
        <p:nvSpPr>
          <p:cNvPr id="1239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return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256439576"/>
      </p:ext>
    </p:extLst>
  </p:cSld>
  <p:clrMapOvr>
    <a:masterClrMapping/>
  </p:clrMapOvr>
  <p:extLst mod="1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988840"/>
            <a:ext cx="4600575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■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734609077"/>
      </p:ext>
    </p:extLst>
  </p:cSld>
  <p:clrMapOvr>
    <a:masterClrMapping/>
  </p:clrMapOvr>
  <p:extLst mod="1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2420888"/>
            <a:ext cx="5356225" cy="2593168"/>
            <a:chOff x="1643042" y="1411900"/>
            <a:chExt cx="5356246" cy="2593174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1411900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41600" y="1484784"/>
            <a:ext cx="5356225" cy="2648952"/>
            <a:chOff x="1643042" y="3212102"/>
            <a:chExt cx="5356246" cy="2648960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212102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4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5" name="TextBox 44"/>
          <p:cNvSpPr txBox="1"/>
          <p:nvPr/>
        </p:nvSpPr>
        <p:spPr>
          <a:xfrm>
            <a:off x="2627784" y="34769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43410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五边形 30"/>
          <p:cNvSpPr/>
          <p:nvPr/>
        </p:nvSpPr>
        <p:spPr bwMode="auto">
          <a:xfrm flipH="1">
            <a:off x="2036613" y="5157192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172" y="5111147"/>
            <a:ext cx="885840" cy="885840"/>
          </a:xfrm>
          <a:prstGeom prst="rect">
            <a:avLst/>
          </a:prstGeom>
        </p:spPr>
      </p:pic>
      <p:sp>
        <p:nvSpPr>
          <p:cNvPr id="39" name="TextBox 42"/>
          <p:cNvSpPr txBox="1"/>
          <p:nvPr/>
        </p:nvSpPr>
        <p:spPr>
          <a:xfrm>
            <a:off x="2642275" y="1582137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2627784" y="25408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 bwMode="auto">
          <a:xfrm>
            <a:off x="1644775" y="2416060"/>
            <a:ext cx="788987" cy="78898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5" name="图片 22" descr="NANKA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2411112"/>
            <a:ext cx="788984" cy="78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椭圆 36"/>
          <p:cNvSpPr>
            <a:spLocks noChangeAspect="1"/>
          </p:cNvSpPr>
          <p:nvPr/>
        </p:nvSpPr>
        <p:spPr bwMode="auto">
          <a:xfrm>
            <a:off x="1646238" y="1484784"/>
            <a:ext cx="788987" cy="78898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8" name="图片 22" descr="NANKA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1484784"/>
            <a:ext cx="788984" cy="78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46"/>
          <p:cNvSpPr txBox="1"/>
          <p:nvPr/>
        </p:nvSpPr>
        <p:spPr>
          <a:xfrm>
            <a:off x="2627784" y="52771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控制语句示例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736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4.27】</a:t>
            </a:r>
            <a:r>
              <a:rPr lang="zh-CN" altLang="en-US" dirty="0">
                <a:solidFill>
                  <a:srgbClr val="C00000"/>
                </a:solidFill>
              </a:rPr>
              <a:t>任意输入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zh-CN" altLang="en-US" dirty="0">
                <a:solidFill>
                  <a:srgbClr val="C00000"/>
                </a:solidFill>
              </a:rPr>
              <a:t>个数,找出其中的最大数以及最小数并显示出来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输入</a:t>
            </a:r>
            <a:r>
              <a:rPr lang="en-US" altLang="zh-CN" dirty="0"/>
              <a:t>n</a:t>
            </a:r>
          </a:p>
          <a:p>
            <a:pPr lvl="1" eaLnBrk="1" hangingPunct="1"/>
            <a:r>
              <a:rPr lang="zh-CN" altLang="en-US" dirty="0"/>
              <a:t>变量</a:t>
            </a:r>
            <a:r>
              <a:rPr lang="en-US" altLang="zh-CN" dirty="0"/>
              <a:t>max</a:t>
            </a:r>
            <a:r>
              <a:rPr lang="zh-CN" altLang="en-US" dirty="0"/>
              <a:t>表示最大数，</a:t>
            </a:r>
            <a:r>
              <a:rPr lang="en-US" altLang="zh-CN" dirty="0"/>
              <a:t>min</a:t>
            </a:r>
            <a:r>
              <a:rPr lang="zh-CN" altLang="en-US" dirty="0"/>
              <a:t>表示最小数</a:t>
            </a:r>
          </a:p>
          <a:p>
            <a:pPr lvl="1" eaLnBrk="1" hangingPunct="1"/>
            <a:r>
              <a:rPr lang="zh-CN" altLang="en-US" dirty="0"/>
              <a:t>循环</a:t>
            </a:r>
            <a:r>
              <a:rPr lang="en-US" altLang="zh-CN" dirty="0"/>
              <a:t>n</a:t>
            </a:r>
            <a:r>
              <a:rPr lang="zh-CN" altLang="en-US" dirty="0"/>
              <a:t>次，每次输入一个数并进行如下处理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比</a:t>
            </a:r>
            <a:r>
              <a:rPr lang="en-US" altLang="zh-CN" dirty="0"/>
              <a:t>max</a:t>
            </a:r>
            <a:r>
              <a:rPr lang="zh-CN" altLang="en-US" dirty="0"/>
              <a:t>大，则将该数赋值给变量</a:t>
            </a:r>
            <a:r>
              <a:rPr lang="en-US" altLang="zh-CN" dirty="0"/>
              <a:t>max</a:t>
            </a:r>
          </a:p>
          <a:p>
            <a:pPr lvl="2" eaLnBrk="1" hangingPunct="1"/>
            <a:r>
              <a:rPr lang="zh-CN" altLang="en-US" dirty="0"/>
              <a:t>比</a:t>
            </a:r>
            <a:r>
              <a:rPr lang="en-US" altLang="zh-CN" dirty="0"/>
              <a:t>min</a:t>
            </a:r>
            <a:r>
              <a:rPr lang="zh-CN" altLang="en-US" dirty="0"/>
              <a:t>小，则将该数赋值给变量</a:t>
            </a:r>
            <a:r>
              <a:rPr lang="en-US" altLang="zh-CN" dirty="0"/>
              <a:t>min</a:t>
            </a:r>
          </a:p>
          <a:p>
            <a:pPr lvl="2" eaLnBrk="1" hangingPunct="1"/>
            <a:endParaRPr lang="zh-CN" altLang="en-US" dirty="0"/>
          </a:p>
        </p:txBody>
      </p:sp>
      <p:sp>
        <p:nvSpPr>
          <p:cNvPr id="1259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</p:spTree>
    <p:extLst>
      <p:ext uri="{BB962C8B-B14F-4D97-AF65-F5344CB8AC3E}">
        <p14:creationId xmlns:p14="http://schemas.microsoft.com/office/powerpoint/2010/main" val="3381249223"/>
      </p:ext>
    </p:extLst>
  </p:cSld>
  <p:clrMapOvr>
    <a:masterClrMapping/>
  </p:clrMapOvr>
  <p:extLst mod="1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5375" cy="547260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iostream.h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n;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共输入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个数</a:t>
            </a:r>
            <a:endParaRPr lang="en-US" altLang="zh-CN" sz="24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&lt;&lt;“</a:t>
            </a:r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输入个数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n=”;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&gt;&gt;n;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x, max, min; 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新输入的数放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x，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最大数放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max，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最小数放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min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&lt;&lt;"Please input "&lt;&lt;n&lt;&lt;" numbers:"&lt;&lt;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&lt;=n;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++){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个数并处理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&gt;&gt;x; 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新输入一个数，放入变量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==1) 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第一个数既是目前的最大数，又是最小数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max=min=x;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zh-CN" altLang="en-US" sz="2400" b="1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576842"/>
      </p:ext>
    </p:extLst>
  </p:cSld>
  <p:clrMapOvr>
    <a:masterClrMapping/>
  </p:clrMapOvr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也称为块语句、语句块（</a:t>
            </a:r>
            <a:r>
              <a:rPr lang="en-US" altLang="zh-CN" dirty="0"/>
              <a:t>block</a:t>
            </a:r>
            <a:r>
              <a:rPr lang="zh-CN" altLang="en-US" dirty="0"/>
              <a:t>）</a:t>
            </a:r>
            <a:endParaRPr lang="en-US" altLang="zh-CN" dirty="0"/>
          </a:p>
          <a:p>
            <a:pPr eaLnBrk="1" hangingPunct="1"/>
            <a:r>
              <a:rPr lang="zh-CN" altLang="en-US" dirty="0"/>
              <a:t>若干语句的组合</a:t>
            </a:r>
            <a:endParaRPr lang="en-US" altLang="zh-CN" dirty="0"/>
          </a:p>
          <a:p>
            <a:pPr eaLnBrk="1" hangingPunct="1"/>
            <a:r>
              <a:rPr lang="zh-CN" altLang="en-US" dirty="0"/>
              <a:t>由分割符“</a:t>
            </a:r>
            <a:r>
              <a:rPr lang="en-US" altLang="zh-CN" dirty="0"/>
              <a:t>{</a:t>
            </a:r>
            <a:r>
              <a:rPr lang="zh-CN" altLang="en-US" dirty="0"/>
              <a:t>”和“</a:t>
            </a:r>
            <a:r>
              <a:rPr lang="en-US" altLang="zh-CN" dirty="0"/>
              <a:t>}</a:t>
            </a:r>
            <a:r>
              <a:rPr lang="zh-CN" altLang="en-US" dirty="0"/>
              <a:t>”界定</a:t>
            </a:r>
            <a:endParaRPr lang="en-US" altLang="zh-CN" dirty="0"/>
          </a:p>
          <a:p>
            <a:pPr eaLnBrk="1" hangingPunct="1"/>
            <a:r>
              <a:rPr lang="zh-CN" altLang="en-US" dirty="0"/>
              <a:t>构成复合语句的语句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说明语句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表达式语句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控制语句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复合语句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空语句</a:t>
            </a:r>
          </a:p>
        </p:txBody>
      </p:sp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复合语句</a:t>
            </a:r>
            <a:endParaRPr lang="en-US" altLang="zh-CN" dirty="0"/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语句概述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表达式语句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控制语句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标签语句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■ 复合语句和块语句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0460E3-E490-4FCC-9866-A8AE9B93726F}"/>
              </a:ext>
            </a:extLst>
          </p:cNvPr>
          <p:cNvSpPr txBox="1"/>
          <p:nvPr/>
        </p:nvSpPr>
        <p:spPr>
          <a:xfrm>
            <a:off x="4345632" y="3581340"/>
            <a:ext cx="4690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void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80068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80068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80068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x,y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cout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&lt;&lt;“Start:”;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	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&gt;&gt;x;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	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&gt;&gt;y;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	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cout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&lt;&lt;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x+y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&lt;&lt;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endl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}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421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  <p:extLst mod="1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04631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else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非第一数时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if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(x&gt;max) max=x; </a:t>
            </a:r>
          </a:p>
          <a:p>
            <a:pPr algn="just" eaLnBrk="1" hangingPunct="1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新输入的数比目前的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更大，更新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max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	   if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(x&lt;min) min=x; </a:t>
            </a:r>
          </a:p>
          <a:p>
            <a:pPr algn="just" eaLnBrk="1" hangingPunct="1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新输入的数比目前的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还小，更新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min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just" eaLnBrk="1" hangingPunct="1"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algn="just" eaLnBrk="1" hangingPunct="1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&lt;&lt;"max="&lt;&lt;max&lt;&lt;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&lt;&lt;"min="&lt;&lt;min&lt;&lt;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422348"/>
      </p:ext>
    </p:extLst>
  </p:cSld>
  <p:clrMapOvr>
    <a:masterClrMapping/>
  </p:clrMapOvr>
  <p:extLst mod="1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6061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4.28】</a:t>
            </a:r>
            <a:r>
              <a:rPr lang="zh-CN" altLang="en-US" dirty="0">
                <a:solidFill>
                  <a:srgbClr val="C00000"/>
                </a:solidFill>
              </a:rPr>
              <a:t>求</a:t>
            </a:r>
            <a:r>
              <a:rPr lang="en-US" altLang="zh-CN" dirty="0">
                <a:solidFill>
                  <a:srgbClr val="C00000"/>
                </a:solidFill>
              </a:rPr>
              <a:t>1000</a:t>
            </a:r>
            <a:r>
              <a:rPr lang="zh-CN" altLang="en-US" dirty="0">
                <a:solidFill>
                  <a:srgbClr val="C00000"/>
                </a:solidFill>
              </a:rPr>
              <a:t>以内的素数，以每</a:t>
            </a:r>
            <a:r>
              <a:rPr lang="en-US" altLang="zh-CN" dirty="0">
                <a:solidFill>
                  <a:srgbClr val="C00000"/>
                </a:solidFill>
              </a:rPr>
              <a:t>10</a:t>
            </a:r>
            <a:r>
              <a:rPr lang="zh-CN" altLang="en-US" dirty="0">
                <a:solidFill>
                  <a:srgbClr val="C00000"/>
                </a:solidFill>
              </a:rPr>
              <a:t>个素数为一行输出到屏幕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素数的判别方法参见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4.24】</a:t>
            </a:r>
          </a:p>
          <a:p>
            <a:pPr lvl="1" eaLnBrk="1" hangingPunct="1"/>
            <a:r>
              <a:rPr lang="zh-CN" altLang="en-US" dirty="0"/>
              <a:t>对</a:t>
            </a:r>
            <a:r>
              <a:rPr lang="en-US" altLang="zh-CN" dirty="0"/>
              <a:t>2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~</a:t>
            </a:r>
            <a:r>
              <a:rPr lang="en-US" altLang="zh-CN" dirty="0"/>
              <a:t>1000</a:t>
            </a:r>
            <a:r>
              <a:rPr lang="zh-CN" altLang="en-US" dirty="0"/>
              <a:t>中的每个数进行素数判定，是素数则输出，输出到第</a:t>
            </a:r>
            <a:r>
              <a:rPr lang="en-US" altLang="zh-CN" dirty="0"/>
              <a:t>10</a:t>
            </a:r>
            <a:r>
              <a:rPr lang="zh-CN" altLang="en-US" dirty="0"/>
              <a:t>个、第</a:t>
            </a:r>
            <a:r>
              <a:rPr lang="en-US" altLang="zh-CN" dirty="0"/>
              <a:t>20</a:t>
            </a:r>
            <a:r>
              <a:rPr lang="zh-CN" altLang="en-US" dirty="0"/>
              <a:t>个、</a:t>
            </a:r>
            <a:r>
              <a:rPr lang="en-US" altLang="zh-CN" dirty="0"/>
              <a:t>…</a:t>
            </a:r>
            <a:r>
              <a:rPr lang="zh-CN" altLang="en-US" dirty="0"/>
              <a:t>后换行</a:t>
            </a:r>
          </a:p>
        </p:txBody>
      </p:sp>
      <p:sp>
        <p:nvSpPr>
          <p:cNvPr id="129030" name="矩形 5"/>
          <p:cNvSpPr>
            <a:spLocks noChangeArrowheads="1"/>
          </p:cNvSpPr>
          <p:nvPr/>
        </p:nvSpPr>
        <p:spPr bwMode="auto">
          <a:xfrm>
            <a:off x="971600" y="3645024"/>
            <a:ext cx="6552728" cy="192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2    3    5    7   11   13   17   19   23   29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31   37   41   43  47   53   59   61   67   71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73   79   83   89  97   101  103  107  109  113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…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877  881  883  887 907  911  919  929  937  941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947  953  967  971 977  983  991  997 </a:t>
            </a:r>
          </a:p>
        </p:txBody>
      </p:sp>
    </p:spTree>
    <p:extLst>
      <p:ext uri="{BB962C8B-B14F-4D97-AF65-F5344CB8AC3E}">
        <p14:creationId xmlns:p14="http://schemas.microsoft.com/office/powerpoint/2010/main" val="393598856"/>
      </p:ext>
    </p:extLst>
  </p:cSld>
  <p:clrMapOvr>
    <a:masterClrMapping/>
  </p:clrMapOvr>
  <p:extLst mod="1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153400" cy="528637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		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//use “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  	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//use “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m=1000;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i,j,isprime,count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=0;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//count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记录素数个数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=2;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&lt;=m;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++){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求2到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间的所有素数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isprime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=1;	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	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先认为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是素数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(j=2; j&lt;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); j++){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  		if(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i%j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== 0 )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isprime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	}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//for j</a:t>
            </a:r>
            <a:endParaRPr lang="zh-CN" altLang="en-US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473918"/>
      </p:ext>
    </p:extLst>
  </p:cSld>
  <p:clrMapOvr>
    <a:masterClrMapping/>
  </p:clrMapOvr>
  <p:extLst mod="1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00562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isprime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	count++;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 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(5)&lt;&lt;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(count%10==0)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每输出10个素数换1行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07538"/>
      </p:ext>
    </p:extLst>
  </p:cSld>
  <p:clrMapOvr>
    <a:masterClrMapping/>
  </p:clrMapOvr>
  <p:extLst mod="1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04913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4.29】</a:t>
            </a:r>
            <a:r>
              <a:rPr lang="zh-CN" altLang="en-US" dirty="0">
                <a:solidFill>
                  <a:srgbClr val="C00000"/>
                </a:solidFill>
              </a:rPr>
              <a:t>输出从0到90度之间每隔15度的</a:t>
            </a:r>
            <a:r>
              <a:rPr lang="zh-CN" altLang="en-US" dirty="0">
                <a:solidFill>
                  <a:srgbClr val="0000FF"/>
                </a:solidFill>
              </a:rPr>
              <a:t>正弦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zh-CN" altLang="en-US" dirty="0">
                <a:solidFill>
                  <a:srgbClr val="0000FF"/>
                </a:solidFill>
              </a:rPr>
              <a:t>余弦</a:t>
            </a:r>
            <a:r>
              <a:rPr lang="zh-CN" altLang="en-US" dirty="0">
                <a:solidFill>
                  <a:srgbClr val="C00000"/>
                </a:solidFill>
              </a:rPr>
              <a:t>以及</a:t>
            </a:r>
            <a:r>
              <a:rPr lang="zh-CN" altLang="en-US" dirty="0">
                <a:solidFill>
                  <a:srgbClr val="0000FF"/>
                </a:solidFill>
              </a:rPr>
              <a:t>正切</a:t>
            </a:r>
            <a:r>
              <a:rPr lang="zh-CN" altLang="en-US" dirty="0">
                <a:solidFill>
                  <a:srgbClr val="C00000"/>
                </a:solidFill>
              </a:rPr>
              <a:t>函数值</a:t>
            </a:r>
          </a:p>
        </p:txBody>
      </p:sp>
      <p:sp>
        <p:nvSpPr>
          <p:cNvPr id="132102" name="矩形 5"/>
          <p:cNvSpPr>
            <a:spLocks noChangeArrowheads="1"/>
          </p:cNvSpPr>
          <p:nvPr/>
        </p:nvSpPr>
        <p:spPr bwMode="auto">
          <a:xfrm>
            <a:off x="857250" y="2579688"/>
            <a:ext cx="7715250" cy="284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Angle x    sin(x)    cos(x)    tan(x)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0     0.0000    1.0000    0.0000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15    0.2588    0.9659    0.2679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30    0.5000    0.8660    0.5774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45    0.7071    0.7071    1.0000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60    0.8660    0.5000    1.7321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75    0.9659    0.2588    3.7321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90    1.0000   -0.0000         -</a:t>
            </a:r>
          </a:p>
        </p:txBody>
      </p:sp>
    </p:spTree>
    <p:extLst>
      <p:ext uri="{BB962C8B-B14F-4D97-AF65-F5344CB8AC3E}">
        <p14:creationId xmlns:p14="http://schemas.microsoft.com/office/powerpoint/2010/main" val="1275418593"/>
      </p:ext>
    </p:extLst>
  </p:cSld>
  <p:clrMapOvr>
    <a:masterClrMapping/>
  </p:clrMapOvr>
  <p:extLst mod="1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调用标准库函数</a:t>
            </a:r>
            <a:r>
              <a:rPr lang="en-US" altLang="zh-CN" dirty="0"/>
              <a:t>sin</a:t>
            </a:r>
            <a:r>
              <a:rPr lang="zh-CN" altLang="en-US" dirty="0"/>
              <a:t>、</a:t>
            </a:r>
            <a:r>
              <a:rPr lang="en-US" altLang="zh-CN" dirty="0"/>
              <a:t>cos</a:t>
            </a:r>
            <a:r>
              <a:rPr lang="zh-CN" altLang="en-US" dirty="0"/>
              <a:t>和</a:t>
            </a:r>
            <a:r>
              <a:rPr lang="en-US" altLang="zh-CN" dirty="0"/>
              <a:t>tan</a:t>
            </a:r>
            <a:r>
              <a:rPr lang="zh-CN" altLang="en-US" dirty="0"/>
              <a:t>得到三角函数值</a:t>
            </a:r>
            <a:endParaRPr lang="en-US" altLang="zh-CN" dirty="0"/>
          </a:p>
          <a:p>
            <a:pPr eaLnBrk="1" hangingPunct="1"/>
            <a:r>
              <a:rPr lang="zh-CN" altLang="en-US" dirty="0"/>
              <a:t>调用三角函数值，实参是弧度，因此要将角度转换为弧度。度数</a:t>
            </a:r>
            <a:r>
              <a:rPr lang="en-US" altLang="zh-CN" dirty="0" err="1"/>
              <a:t>doa</a:t>
            </a:r>
            <a:r>
              <a:rPr lang="zh-CN" altLang="en-US" dirty="0"/>
              <a:t>化为弧度</a:t>
            </a:r>
            <a:r>
              <a:rPr lang="en-US" altLang="zh-CN" dirty="0"/>
              <a:t>arc：</a:t>
            </a:r>
          </a:p>
          <a:p>
            <a:pPr lvl="1" eaLnBrk="1" hangingPunct="1"/>
            <a:r>
              <a:rPr lang="en-US" altLang="zh-CN" dirty="0"/>
              <a:t>arc=</a:t>
            </a:r>
            <a:r>
              <a:rPr lang="en-US" altLang="zh-CN" dirty="0" err="1"/>
              <a:t>pai</a:t>
            </a:r>
            <a:r>
              <a:rPr lang="en-US" altLang="zh-CN" dirty="0"/>
              <a:t>*</a:t>
            </a:r>
            <a:r>
              <a:rPr lang="en-US" altLang="zh-CN" dirty="0" err="1"/>
              <a:t>doa</a:t>
            </a:r>
            <a:r>
              <a:rPr lang="en-US" altLang="zh-CN" dirty="0"/>
              <a:t>/180</a:t>
            </a:r>
          </a:p>
        </p:txBody>
      </p:sp>
    </p:spTree>
    <p:extLst>
      <p:ext uri="{BB962C8B-B14F-4D97-AF65-F5344CB8AC3E}">
        <p14:creationId xmlns:p14="http://schemas.microsoft.com/office/powerpoint/2010/main" val="316313727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53400" cy="5205413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float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pai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=3.1416; 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有名常量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pai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inteval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=15;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//15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度为计算间隔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//下述8句用于输出标题行(第一行)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&lt;&lt;"Angle x";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(10);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&lt;&lt;"sin(x)";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buFont typeface="Wingdings" pitchFamily="2" charset="2"/>
              <a:buNone/>
            </a:pPr>
            <a:endParaRPr lang="zh-CN" altLang="en-US" b="1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565717"/>
      </p:ext>
    </p:extLst>
  </p:cSld>
  <p:clrMapOvr>
    <a:masterClrMapping/>
  </p:clrMapOvr>
  <p:extLst mod="1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76626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&lt;&lt;"cos(x)";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&lt;&lt;"tan(x)";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arc;  	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弧度值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arc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::fixed);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	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设置以带小数点的形式输出浮点数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cout.flags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::fixed);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与上一句的功能完全相同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cout.precision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(4);   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小数点后保留4位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zh-CN" altLang="en-US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337039"/>
      </p:ext>
    </p:extLst>
  </p:cSld>
  <p:clrMapOvr>
    <a:masterClrMapping/>
  </p:clrMapOvr>
  <p:extLst mod="1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7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153400" cy="5562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&lt;=90;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+=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inteval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度数从0开始, 增量15，直到90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arc=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pai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/180;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化为弧度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arc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	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输出当前度数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doa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&lt;&lt;sin(arc);  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(arc);  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==90)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&lt;&lt;"-";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90度正切值特殊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&lt;&lt;tan(arc);  //</a:t>
            </a:r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非90度时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03735"/>
      </p:ext>
    </p:extLst>
  </p:cSld>
  <p:clrMapOvr>
    <a:masterClrMapping/>
  </p:clrMapOvr>
  <p:extLst mod="1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4.30】</a:t>
            </a:r>
            <a:r>
              <a:rPr lang="zh-CN" altLang="en-US" dirty="0">
                <a:solidFill>
                  <a:srgbClr val="C00000"/>
                </a:solidFill>
              </a:rPr>
              <a:t>在屏幕上打印图形</a:t>
            </a:r>
            <a:endParaRPr lang="en-US" altLang="zh-CN" dirty="0">
              <a:solidFill>
                <a:srgbClr val="C00000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宋体" charset="-122"/>
              </a:rPr>
              <a:t>     *</a:t>
            </a:r>
            <a:endParaRPr lang="zh-CN" altLang="en-US" dirty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宋体" charset="-122"/>
              </a:rPr>
              <a:t>    ***</a:t>
            </a:r>
            <a:endParaRPr lang="zh-CN" altLang="en-US" dirty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宋体" charset="-122"/>
              </a:rPr>
              <a:t>   *****</a:t>
            </a:r>
            <a:endParaRPr lang="zh-CN" altLang="en-US" dirty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宋体" charset="-122"/>
              </a:rPr>
              <a:t>  *******</a:t>
            </a:r>
            <a:endParaRPr lang="zh-CN" altLang="en-US" dirty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宋体" charset="-122"/>
              </a:rPr>
              <a:t> </a:t>
            </a:r>
            <a:endParaRPr lang="zh-CN" altLang="en-US" dirty="0"/>
          </a:p>
        </p:txBody>
      </p:sp>
      <p:sp>
        <p:nvSpPr>
          <p:cNvPr id="137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2699792" y="2766839"/>
          <a:ext cx="604867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8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规律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规律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4-1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2*1-1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4-2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2*2-1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4-3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2*3-1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4-4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2*4-1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6300192" y="3198118"/>
            <a:ext cx="576064" cy="18870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596336" y="3198118"/>
            <a:ext cx="864096" cy="18870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69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主要出现位置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函数体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循环体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分支语句的分支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……</a:t>
            </a:r>
          </a:p>
        </p:txBody>
      </p:sp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复合语句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语句概述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表达式语句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控制语句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标签语句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■ 复合语句和块语句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41842289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786812" cy="5562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&lt;=4;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++){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共印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(j=1;j&lt;=4-i;j++)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第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行时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打印*前先空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格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&lt;&lt;' ';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(j=1;j&lt;=2*i-1;j++)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而后连印2*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个“*”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&lt;&lt;'*';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最后换行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2400" b="1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729684"/>
      </p:ext>
    </p:extLst>
  </p:cSld>
  <p:clrMapOvr>
    <a:masterClrMapping/>
  </p:clrMapOvr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4218719"/>
            <a:ext cx="5356225" cy="1730561"/>
            <a:chOff x="1643042" y="3209740"/>
            <a:chExt cx="5356246" cy="1730569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41600" y="1484784"/>
            <a:ext cx="5356225" cy="2648952"/>
            <a:chOff x="1643042" y="3212102"/>
            <a:chExt cx="5356246" cy="2648960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212102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  <p:grpSp>
          <p:nvGrpSpPr>
            <p:cNvPr id="34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5" name="TextBox 44"/>
          <p:cNvSpPr txBox="1"/>
          <p:nvPr/>
        </p:nvSpPr>
        <p:spPr>
          <a:xfrm>
            <a:off x="2627784" y="34769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循环语句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43410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转向语句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771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控制语句示例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31" name="五边形 30"/>
          <p:cNvSpPr/>
          <p:nvPr/>
        </p:nvSpPr>
        <p:spPr bwMode="auto">
          <a:xfrm flipH="1">
            <a:off x="2036613" y="2419226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0" y="2399144"/>
            <a:ext cx="885840" cy="885840"/>
          </a:xfrm>
          <a:prstGeom prst="rect">
            <a:avLst/>
          </a:prstGeom>
        </p:spPr>
      </p:pic>
      <p:sp>
        <p:nvSpPr>
          <p:cNvPr id="39" name="TextBox 42"/>
          <p:cNvSpPr txBox="1"/>
          <p:nvPr/>
        </p:nvSpPr>
        <p:spPr>
          <a:xfrm>
            <a:off x="2642275" y="1582137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C++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语句概述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40" name="矩形 39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语句概述 □</a:t>
            </a:r>
          </a:p>
        </p:txBody>
      </p:sp>
      <p:sp>
        <p:nvSpPr>
          <p:cNvPr id="48" name="矩形 4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分支语句 ■</a:t>
            </a: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循环语句 □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转向语句 □</a:t>
            </a: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条件语句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开关语句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820064"/>
              </a:solidFill>
              <a:effectLst/>
              <a:uLnTx/>
              <a:uFillTx/>
              <a:latin typeface="Courier New" pitchFamily="49" charset="0"/>
              <a:ea typeface="黑体" panose="02010609060101010101" pitchFamily="49" charset="-122"/>
              <a:cs typeface="Courier New" pitchFamily="49" charset="0"/>
            </a:endParaRP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820064"/>
              </a:solidFill>
              <a:effectLst/>
              <a:uLnTx/>
              <a:uFillTx/>
              <a:latin typeface="Courier New" pitchFamily="49" charset="0"/>
              <a:ea typeface="黑体" panose="02010609060101010101" pitchFamily="49" charset="-122"/>
              <a:cs typeface="Courier New" pitchFamily="49" charset="0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2627784" y="25408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分支语句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 bwMode="auto">
          <a:xfrm>
            <a:off x="1644775" y="1484784"/>
            <a:ext cx="788987" cy="78898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5" name="图片 22" descr="NANKA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1484784"/>
            <a:ext cx="788984" cy="78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298655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AutoShape 3"/>
          <p:cNvSpPr>
            <a:spLocks noChangeArrowheads="1"/>
          </p:cNvSpPr>
          <p:nvPr/>
        </p:nvSpPr>
        <p:spPr bwMode="auto">
          <a:xfrm>
            <a:off x="5562600" y="32766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charset="-122"/>
              <a:cs typeface="+mn-cs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715000" y="3429000"/>
            <a:ext cx="2057400" cy="170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92AA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开关语句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692AA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switch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case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default</a:t>
            </a: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1143000" y="32766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charset="-122"/>
              <a:cs typeface="+mn-cs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238250" y="3390900"/>
            <a:ext cx="2038350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92AA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条件语句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if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语句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if…else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语句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上述两种语句都可以再嵌套条件语句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43016" name="Freeform 8"/>
          <p:cNvSpPr>
            <a:spLocks/>
          </p:cNvSpPr>
          <p:nvPr/>
        </p:nvSpPr>
        <p:spPr bwMode="gray">
          <a:xfrm>
            <a:off x="3222625" y="3179763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4584" name="AutoShape 9"/>
          <p:cNvSpPr>
            <a:spLocks noChangeAspect="1" noChangeArrowheads="1" noTextEdit="1"/>
          </p:cNvSpPr>
          <p:nvPr/>
        </p:nvSpPr>
        <p:spPr bwMode="gray">
          <a:xfrm flipH="1">
            <a:off x="4868863" y="3176588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3018" name="Freeform 10"/>
          <p:cNvSpPr>
            <a:spLocks/>
          </p:cNvSpPr>
          <p:nvPr/>
        </p:nvSpPr>
        <p:spPr bwMode="gray">
          <a:xfrm flipH="1">
            <a:off x="4875213" y="3179763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4586" name="Group 11"/>
          <p:cNvGrpSpPr>
            <a:grpSpLocks/>
          </p:cNvGrpSpPr>
          <p:nvPr/>
        </p:nvGrpSpPr>
        <p:grpSpPr bwMode="auto">
          <a:xfrm>
            <a:off x="3048000" y="1552575"/>
            <a:ext cx="2998788" cy="1601788"/>
            <a:chOff x="1997" y="1314"/>
            <a:chExt cx="1889" cy="1009"/>
          </a:xfrm>
        </p:grpSpPr>
        <p:grpSp>
          <p:nvGrpSpPr>
            <p:cNvPr id="24590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43021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43022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43023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43024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43025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43026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3714750" y="1824038"/>
            <a:ext cx="162718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分支语句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22" name="矩形 2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语句概述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分支语句 ■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循环语句 □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转向语句 □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条件语句</a:t>
            </a: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开关语句</a:t>
            </a: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820064"/>
              </a:solidFill>
              <a:effectLst/>
              <a:uLnTx/>
              <a:uFillTx/>
              <a:latin typeface="Courier New" pitchFamily="49" charset="0"/>
              <a:ea typeface="黑体" panose="02010609060101010101" pitchFamily="49" charset="-122"/>
              <a:cs typeface="Courier New" pitchFamily="49" charset="0"/>
            </a:endParaRPr>
          </a:p>
        </p:txBody>
      </p:sp>
      <p:sp>
        <p:nvSpPr>
          <p:cNvPr id="29" name="矩形 2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820064"/>
              </a:solidFill>
              <a:effectLst/>
              <a:uLnTx/>
              <a:uFillTx/>
              <a:latin typeface="Courier New" pitchFamily="49" charset="0"/>
              <a:ea typeface="黑体" panose="02010609060101010101" pitchFamily="49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894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由关键字</a:t>
            </a:r>
            <a:r>
              <a:rPr lang="en-US" altLang="zh-CN" dirty="0"/>
              <a:t>if</a:t>
            </a:r>
            <a:r>
              <a:rPr lang="zh-CN" altLang="en-US" dirty="0"/>
              <a:t>和</a:t>
            </a:r>
            <a:r>
              <a:rPr lang="en-US" altLang="zh-CN" dirty="0"/>
              <a:t>else</a:t>
            </a:r>
            <a:r>
              <a:rPr lang="zh-CN" altLang="en-US" dirty="0"/>
              <a:t>组成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>
                <a:solidFill>
                  <a:srgbClr val="0000FF"/>
                </a:solidFill>
              </a:rPr>
              <a:t>	if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en-US" altLang="zh-CN" dirty="0"/>
              <a:t>&lt;</a:t>
            </a:r>
            <a:r>
              <a:rPr lang="zh-CN" altLang="en-US" dirty="0"/>
              <a:t>表达式</a:t>
            </a:r>
            <a:r>
              <a:rPr lang="en-US" altLang="zh-CN" dirty="0"/>
              <a:t>E&gt;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{</a:t>
            </a:r>
            <a:r>
              <a:rPr lang="en-US" altLang="zh-CN" dirty="0"/>
              <a:t>&lt;</a:t>
            </a:r>
            <a:r>
              <a:rPr lang="zh-CN" altLang="en-US" dirty="0"/>
              <a:t>语句</a:t>
            </a:r>
            <a:r>
              <a:rPr lang="en-US" altLang="zh-CN" dirty="0"/>
              <a:t>S&gt;</a:t>
            </a:r>
            <a:r>
              <a:rPr lang="en-US" altLang="zh-CN" dirty="0">
                <a:solidFill>
                  <a:srgbClr val="00B050"/>
                </a:solidFill>
              </a:rPr>
              <a:t>}</a:t>
            </a:r>
          </a:p>
          <a:p>
            <a:pPr marL="457200" lvl="1" indent="0" eaLnBrk="1" hangingPunct="1">
              <a:buNone/>
            </a:pPr>
            <a:r>
              <a:rPr lang="en-US" altLang="zh-CN" dirty="0">
                <a:solidFill>
                  <a:srgbClr val="0000FF"/>
                </a:solidFill>
              </a:rPr>
              <a:t>	if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en-US" altLang="zh-CN" dirty="0"/>
              <a:t>&lt;</a:t>
            </a:r>
            <a:r>
              <a:rPr lang="zh-CN" altLang="en-US" dirty="0"/>
              <a:t>表达式</a:t>
            </a:r>
            <a:r>
              <a:rPr lang="en-US" altLang="zh-CN" dirty="0"/>
              <a:t>E&gt;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{</a:t>
            </a:r>
            <a:r>
              <a:rPr lang="en-US" altLang="zh-CN" dirty="0"/>
              <a:t>&lt;</a:t>
            </a:r>
            <a:r>
              <a:rPr lang="zh-CN" altLang="en-US" dirty="0"/>
              <a:t>语句</a:t>
            </a:r>
            <a:r>
              <a:rPr lang="en-US" altLang="zh-CN" dirty="0"/>
              <a:t>S1&gt;</a:t>
            </a:r>
            <a:r>
              <a:rPr lang="en-US" altLang="zh-CN" dirty="0">
                <a:solidFill>
                  <a:srgbClr val="00B050"/>
                </a:solidFill>
              </a:rPr>
              <a:t>}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else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{</a:t>
            </a:r>
            <a:r>
              <a:rPr lang="en-US" altLang="zh-CN" dirty="0"/>
              <a:t>&lt;</a:t>
            </a:r>
            <a:r>
              <a:rPr lang="zh-CN" altLang="en-US" dirty="0"/>
              <a:t>语句</a:t>
            </a:r>
            <a:r>
              <a:rPr lang="en-US" altLang="zh-CN" dirty="0"/>
              <a:t>S2&gt;</a:t>
            </a:r>
            <a:r>
              <a:rPr lang="en-US" altLang="zh-CN" dirty="0">
                <a:solidFill>
                  <a:srgbClr val="00B050"/>
                </a:solidFill>
              </a:rPr>
              <a:t>}</a:t>
            </a:r>
          </a:p>
          <a:p>
            <a:pPr lvl="1" eaLnBrk="1" hangingPunct="1"/>
            <a:r>
              <a:rPr lang="zh-CN" altLang="en-US" dirty="0"/>
              <a:t>表达式</a:t>
            </a:r>
            <a:r>
              <a:rPr lang="en-US" altLang="zh-CN" dirty="0"/>
              <a:t>E</a:t>
            </a:r>
          </a:p>
          <a:p>
            <a:pPr lvl="2" eaLnBrk="1" hangingPunct="1"/>
            <a:r>
              <a:rPr lang="zh-CN" altLang="en-US" dirty="0"/>
              <a:t>其值能够等价为逻辑值的任何表达式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语句</a:t>
            </a:r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S1</a:t>
            </a:r>
            <a:r>
              <a:rPr lang="zh-CN" altLang="en-US" dirty="0"/>
              <a:t>和</a:t>
            </a:r>
            <a:r>
              <a:rPr lang="en-US" altLang="zh-CN" dirty="0"/>
              <a:t>S2</a:t>
            </a:r>
          </a:p>
          <a:p>
            <a:pPr lvl="2" eaLnBrk="1" hangingPunct="1"/>
            <a:r>
              <a:rPr lang="zh-CN" altLang="en-US" dirty="0"/>
              <a:t>任何类型的语句</a:t>
            </a:r>
            <a:endParaRPr lang="en-US" altLang="zh-CN" dirty="0"/>
          </a:p>
          <a:p>
            <a:pPr lvl="1" eaLnBrk="1" hangingPunct="1"/>
            <a:endParaRPr lang="zh-CN" altLang="en-US" dirty="0"/>
          </a:p>
        </p:txBody>
      </p:sp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分支语句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开关语句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820064"/>
              </a:solidFill>
              <a:effectLst/>
              <a:uLnTx/>
              <a:uFillTx/>
              <a:latin typeface="Courier New" pitchFamily="49" charset="0"/>
              <a:ea typeface="黑体" panose="02010609060101010101" pitchFamily="49" charset="-122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820064"/>
              </a:solidFill>
              <a:effectLst/>
              <a:uLnTx/>
              <a:uFillTx/>
              <a:latin typeface="Courier New" pitchFamily="49" charset="0"/>
              <a:ea typeface="黑体" panose="02010609060101010101" pitchFamily="49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113800"/>
      </p:ext>
    </p:extLst>
  </p:cSld>
  <p:clrMapOvr>
    <a:masterClrMapping/>
  </p:clrMapOvr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zh-CN" altLang="en-US" dirty="0"/>
              <a:t>执行流程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266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13" y="3027363"/>
            <a:ext cx="27749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90938" y="3000375"/>
            <a:ext cx="16668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75" y="3454400"/>
            <a:ext cx="13477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 descr="箭头1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6313" y="2786063"/>
            <a:ext cx="2286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00375" y="4214813"/>
            <a:ext cx="134778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 descr="箭头2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65288" y="2786063"/>
            <a:ext cx="2049462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18">
            <a:hlinkClick r:id="rId9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语句概述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分支语句 ■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循环语句 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转向语句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开关语句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820064"/>
              </a:solidFill>
              <a:effectLst/>
              <a:uLnTx/>
              <a:uFillTx/>
              <a:latin typeface="Courier New" pitchFamily="49" charset="0"/>
              <a:ea typeface="黑体" panose="02010609060101010101" pitchFamily="49" charset="-122"/>
              <a:cs typeface="Courier New" pitchFamily="49" charset="0"/>
            </a:endParaRP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820064"/>
              </a:solidFill>
              <a:effectLst/>
              <a:uLnTx/>
              <a:uFillTx/>
              <a:latin typeface="Courier New" pitchFamily="49" charset="0"/>
              <a:ea typeface="黑体" panose="02010609060101010101" pitchFamily="49" charset="-122"/>
              <a:cs typeface="Courier New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8048" y="1128617"/>
            <a:ext cx="40479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if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&lt;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表达式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E&gt;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{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&lt;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语句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S&gt;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}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BFE7A0A8-62C2-4024-A351-830703315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188795" y="1919605"/>
            <a:ext cx="2494455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2879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4.2】</a:t>
            </a:r>
            <a:r>
              <a:rPr lang="zh-CN" altLang="en-US" dirty="0">
                <a:solidFill>
                  <a:srgbClr val="C00000"/>
                </a:solidFill>
              </a:rPr>
              <a:t>如果输入字符为字母，则输出“</a:t>
            </a:r>
            <a:r>
              <a:rPr lang="en-US" altLang="zh-CN" dirty="0">
                <a:solidFill>
                  <a:srgbClr val="C00000"/>
                </a:solidFill>
              </a:rPr>
              <a:t>YES”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条件语句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2564904"/>
            <a:ext cx="79928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#include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iostream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&gt;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using namespace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80068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std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main(){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char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&gt;&gt;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80068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kumimoji="0" lang="pl-PL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if</a:t>
            </a:r>
            <a:r>
              <a:rPr kumimoji="0" lang="pl-PL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 ch&gt;='a' &amp;&amp; ch&lt;='z'||ch&gt;='A' &amp;&amp; ch&lt;='Z'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&lt;&lt;"YES"&lt;&lt;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endl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80068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return</a:t>
            </a:r>
            <a:r>
              <a:rPr lang="zh-CN" altLang="en-US" sz="2000" b="1" dirty="0">
                <a:solidFill>
                  <a:srgbClr val="880068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0;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820064"/>
              </a:solidFill>
              <a:effectLst/>
              <a:uLnTx/>
              <a:uFillTx/>
              <a:latin typeface="Courier New" pitchFamily="49" charset="0"/>
              <a:ea typeface="黑体" panose="02010609060101010101" pitchFamily="49" charset="-122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820064"/>
              </a:solidFill>
              <a:effectLst/>
              <a:uLnTx/>
              <a:uFillTx/>
              <a:latin typeface="Courier New" pitchFamily="49" charset="0"/>
              <a:ea typeface="黑体" panose="02010609060101010101" pitchFamily="49" charset="-122"/>
              <a:cs typeface="Courier New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BBE048-D493-4787-BCCC-0E5F36518107}"/>
              </a:ext>
            </a:extLst>
          </p:cNvPr>
          <p:cNvSpPr txBox="1"/>
          <p:nvPr/>
        </p:nvSpPr>
        <p:spPr>
          <a:xfrm>
            <a:off x="827584" y="6068675"/>
            <a:ext cx="786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if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语句里面的条件为什么不能写为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:(‘</a:t>
            </a:r>
            <a:r>
              <a:rPr kumimoji="0" lang="pl-PL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’&lt;=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ch</a:t>
            </a:r>
            <a:r>
              <a:rPr kumimoji="0" lang="pl-PL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&lt;=‘z’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||</a:t>
            </a:r>
            <a:r>
              <a:rPr kumimoji="0" lang="pl-PL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‘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A</a:t>
            </a:r>
            <a:r>
              <a:rPr kumimoji="0" lang="pl-PL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’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&lt;=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ch</a:t>
            </a:r>
            <a:r>
              <a:rPr kumimoji="0" lang="pl-PL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&lt;=‘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Z</a:t>
            </a:r>
            <a:r>
              <a:rPr kumimoji="0" lang="pl-PL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’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913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执行流程</a:t>
            </a:r>
            <a:r>
              <a:rPr lang="en-US" altLang="zh-CN" dirty="0"/>
              <a:t>2</a:t>
            </a:r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88" y="2643188"/>
            <a:ext cx="27749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7625" y="2643188"/>
            <a:ext cx="1666875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箭头3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2063" y="2373313"/>
            <a:ext cx="19558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 descr="箭头4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38" y="2428875"/>
            <a:ext cx="2120900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14750" y="4187825"/>
            <a:ext cx="14795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43313" y="3044825"/>
            <a:ext cx="14795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 descr="箭头5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14625" y="3214688"/>
            <a:ext cx="939800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18" descr="箭头6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57688" y="4357688"/>
            <a:ext cx="12144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357313" y="2357438"/>
            <a:ext cx="6143625" cy="370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>
            <a:hlinkClick r:id="rId1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语句概述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分支语句 ■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循环语句 □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转向语句 □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开关语句</a:t>
            </a: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820064"/>
              </a:solidFill>
              <a:effectLst/>
              <a:uLnTx/>
              <a:uFillTx/>
              <a:latin typeface="Courier New" pitchFamily="49" charset="0"/>
              <a:ea typeface="黑体" panose="02010609060101010101" pitchFamily="49" charset="-122"/>
              <a:cs typeface="Courier New" pitchFamily="49" charset="0"/>
            </a:endParaRPr>
          </a:p>
        </p:txBody>
      </p:sp>
      <p:sp>
        <p:nvSpPr>
          <p:cNvPr id="29" name="矩形 2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820064"/>
              </a:solidFill>
              <a:effectLst/>
              <a:uLnTx/>
              <a:uFillTx/>
              <a:latin typeface="Courier New" pitchFamily="49" charset="0"/>
              <a:ea typeface="黑体" panose="02010609060101010101" pitchFamily="49" charset="-122"/>
              <a:cs typeface="Courier New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05062" y="1127181"/>
            <a:ext cx="6559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if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&lt;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表达式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E&gt;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{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&lt;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语句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S1&gt;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}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else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{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&lt;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语句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S2&gt;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510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琥珀" pitchFamily="2" charset="-122"/>
                <a:ea typeface="华文琥珀" pitchFamily="2" charset="-122"/>
                <a:cs typeface="+mn-cs"/>
              </a:rPr>
              <a:t>高级语言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华文琥珀" pitchFamily="2" charset="-122"/>
                <a:cs typeface="Courier New" pitchFamily="49" charset="0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琥珀" pitchFamily="2" charset="-122"/>
                <a:ea typeface="华文琥珀" pitchFamily="2" charset="-122"/>
                <a:cs typeface="+mn-cs"/>
              </a:rPr>
              <a:t>程序设计</a:t>
            </a:r>
          </a:p>
        </p:txBody>
      </p:sp>
      <p:sp>
        <p:nvSpPr>
          <p:cNvPr id="11" name="副标题 8">
            <a:extLst>
              <a:ext uri="{FF2B5EF4-FFF2-40B4-BE49-F238E27FC236}">
                <a16:creationId xmlns:a16="http://schemas.microsoft.com/office/drawing/2014/main" id="{D2FA98ED-F51E-4A59-B518-57E5CFC78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4000500"/>
            <a:ext cx="7715250" cy="1928813"/>
          </a:xfrm>
        </p:spPr>
        <p:txBody>
          <a:bodyPr/>
          <a:lstStyle/>
          <a:p>
            <a:r>
              <a:rPr lang="zh-CN" altLang="en-US" sz="2000" dirty="0"/>
              <a:t>主讲：  刘晓光</a:t>
            </a:r>
            <a:endParaRPr lang="en-US" altLang="zh-CN" sz="2000" dirty="0"/>
          </a:p>
          <a:p>
            <a:r>
              <a:rPr lang="zh-CN" altLang="en-US" sz="2000" dirty="0"/>
              <a:t>张海威  张   莹</a:t>
            </a:r>
            <a:endParaRPr lang="en-US" altLang="zh-CN" sz="2000" dirty="0"/>
          </a:p>
          <a:p>
            <a:r>
              <a:rPr lang="zh-CN" altLang="en-US" sz="2000" dirty="0"/>
              <a:t>殷爱茹  李雨森</a:t>
            </a:r>
            <a:endParaRPr lang="en-US" altLang="zh-CN" sz="2000" dirty="0"/>
          </a:p>
          <a:p>
            <a:r>
              <a:rPr lang="zh-CN" altLang="en-US" sz="2000" dirty="0"/>
              <a:t>宋春瑶  沈   玮</a:t>
            </a:r>
            <a:endParaRPr lang="en-US" altLang="zh-CN" sz="2000" dirty="0"/>
          </a:p>
          <a:p>
            <a:r>
              <a:rPr lang="zh-CN" altLang="en-US" sz="2000" dirty="0"/>
              <a:t>卢少平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3CFAD61-D3DA-4113-91BB-3AA6620933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5" y="5470071"/>
            <a:ext cx="1021334" cy="10356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EE0C3B-5CE3-49A7-87DB-5A1D60D0BA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47" y="5604206"/>
            <a:ext cx="1147610" cy="848776"/>
          </a:xfrm>
          <a:prstGeom prst="rect">
            <a:avLst/>
          </a:prstGeom>
        </p:spPr>
      </p:pic>
      <p:sp>
        <p:nvSpPr>
          <p:cNvPr id="14" name="标题 7">
            <a:extLst>
              <a:ext uri="{FF2B5EF4-FFF2-40B4-BE49-F238E27FC236}">
                <a16:creationId xmlns:a16="http://schemas.microsoft.com/office/drawing/2014/main" id="{00993C5D-86E8-47CC-8FEF-C95FB2604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869788" cy="1928813"/>
          </a:xfrm>
        </p:spPr>
        <p:txBody>
          <a:bodyPr/>
          <a:lstStyle/>
          <a:p>
            <a:r>
              <a:rPr lang="zh-CN" altLang="en-US" dirty="0"/>
              <a:t>第四章 程序的基本控制结构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 dirty="0"/>
              <a:t>及导出数据类型</a:t>
            </a:r>
          </a:p>
        </p:txBody>
      </p:sp>
    </p:spTree>
    <p:extLst>
      <p:ext uri="{BB962C8B-B14F-4D97-AF65-F5344CB8AC3E}">
        <p14:creationId xmlns:p14="http://schemas.microsoft.com/office/powerpoint/2010/main" val="3971671203"/>
      </p:ext>
    </p:extLst>
  </p:cSld>
  <p:clrMapOvr>
    <a:masterClrMapping/>
  </p:clrMapOvr>
  <p:transition/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347788"/>
          </a:xfrm>
        </p:spPr>
        <p:txBody>
          <a:bodyPr/>
          <a:lstStyle/>
          <a:p>
            <a:pPr lvl="1"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4.3】</a:t>
            </a:r>
            <a:r>
              <a:rPr lang="zh-CN" altLang="en-US" dirty="0">
                <a:solidFill>
                  <a:srgbClr val="C00000"/>
                </a:solidFill>
              </a:rPr>
              <a:t>输出数值型变量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zh-CN" altLang="en-US" dirty="0">
                <a:solidFill>
                  <a:srgbClr val="C00000"/>
                </a:solidFill>
              </a:rPr>
              <a:t>中的较大者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2204864"/>
            <a:ext cx="74888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#include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&lt;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iosteam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&gt;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宋体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using namespace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std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宋体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int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main(){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宋体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	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int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a,b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宋体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	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cin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&gt;&gt;a&gt;&gt;b;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宋体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if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(a&gt;b)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宋体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		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cout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&lt;&lt;"MAX="&lt;&lt;a&lt;&lt;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endl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宋体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else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宋体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		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cout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&lt;&lt;"MAX="&lt;&lt;b&lt;&lt;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endl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宋体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return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0;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宋体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}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宋体" charset="-122"/>
              <a:cs typeface="+mn-cs"/>
            </a:endParaRP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语句概述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分支语句 ■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循环语句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转向语句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开关语句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820064"/>
              </a:solidFill>
              <a:effectLst/>
              <a:uLnTx/>
              <a:uFillTx/>
              <a:latin typeface="Courier New" pitchFamily="49" charset="0"/>
              <a:ea typeface="黑体" panose="02010609060101010101" pitchFamily="49" charset="-122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820064"/>
              </a:solidFill>
              <a:effectLst/>
              <a:uLnTx/>
              <a:uFillTx/>
              <a:latin typeface="Courier New" pitchFamily="49" charset="0"/>
              <a:ea typeface="黑体" panose="02010609060101010101" pitchFamily="49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42222"/>
      </p:ext>
    </p:extLst>
  </p:cSld>
  <p:clrMapOvr>
    <a:masterClrMapping/>
  </p:clrMapOvr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05413"/>
          </a:xfrm>
        </p:spPr>
        <p:txBody>
          <a:bodyPr/>
          <a:lstStyle/>
          <a:p>
            <a:pPr lvl="1"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4.4】</a:t>
            </a:r>
            <a:r>
              <a:rPr lang="zh-CN" altLang="en-US" dirty="0">
                <a:solidFill>
                  <a:srgbClr val="C00000"/>
                </a:solidFill>
              </a:rPr>
              <a:t>输入一个年份，判断是否为闰年</a:t>
            </a:r>
            <a:endParaRPr lang="en-US" altLang="zh-CN" dirty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dirty="0"/>
              <a:t>输入年份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可以限定范围，如</a:t>
            </a:r>
            <a:r>
              <a:rPr lang="en-US" altLang="zh-CN" dirty="0"/>
              <a:t>0</a:t>
            </a:r>
            <a:r>
              <a:rPr lang="zh-CN" altLang="en-US" dirty="0"/>
              <a:t>至</a:t>
            </a:r>
            <a:r>
              <a:rPr lang="en-US" altLang="zh-CN" dirty="0"/>
              <a:t>9999</a:t>
            </a:r>
            <a:r>
              <a:rPr lang="zh-CN" altLang="en-US" dirty="0"/>
              <a:t>年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判断是否为闰年的条件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条件</a:t>
            </a:r>
            <a:r>
              <a:rPr lang="en-US" altLang="zh-CN" dirty="0"/>
              <a:t>1</a:t>
            </a:r>
          </a:p>
          <a:p>
            <a:pPr lvl="4" eaLnBrk="1" hangingPunct="1"/>
            <a:r>
              <a:rPr lang="zh-CN" altLang="en-US" dirty="0"/>
              <a:t>能够被</a:t>
            </a:r>
            <a:r>
              <a:rPr lang="en-US" altLang="zh-CN" dirty="0"/>
              <a:t>4</a:t>
            </a:r>
            <a:r>
              <a:rPr lang="zh-CN" altLang="en-US" dirty="0"/>
              <a:t>整除</a:t>
            </a:r>
            <a:endParaRPr lang="en-US" altLang="zh-CN" dirty="0"/>
          </a:p>
          <a:p>
            <a:pPr lvl="4" eaLnBrk="1" hangingPunct="1"/>
            <a:r>
              <a:rPr lang="zh-CN" altLang="en-US" dirty="0"/>
              <a:t>不能够被</a:t>
            </a:r>
            <a:r>
              <a:rPr lang="en-US" altLang="zh-CN" dirty="0"/>
              <a:t>100</a:t>
            </a:r>
            <a:r>
              <a:rPr lang="zh-CN" altLang="en-US" dirty="0"/>
              <a:t>整除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条件</a:t>
            </a:r>
            <a:r>
              <a:rPr lang="en-US" altLang="zh-CN" dirty="0"/>
              <a:t>2</a:t>
            </a:r>
          </a:p>
          <a:p>
            <a:pPr lvl="4" eaLnBrk="1" hangingPunct="1"/>
            <a:r>
              <a:rPr lang="zh-CN" altLang="en-US" dirty="0"/>
              <a:t>能够被</a:t>
            </a:r>
            <a:r>
              <a:rPr lang="en-US" altLang="zh-CN" dirty="0"/>
              <a:t>400</a:t>
            </a:r>
            <a:r>
              <a:rPr lang="zh-CN" altLang="en-US" dirty="0"/>
              <a:t>整除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上述两个条件满足其一即可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820064"/>
              </a:solidFill>
              <a:effectLst/>
              <a:uLnTx/>
              <a:uFillTx/>
              <a:latin typeface="Courier New" pitchFamily="49" charset="0"/>
              <a:ea typeface="黑体" panose="02010609060101010101" pitchFamily="49" charset="-122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820064"/>
              </a:solidFill>
              <a:effectLst/>
              <a:uLnTx/>
              <a:uFillTx/>
              <a:latin typeface="Courier New" pitchFamily="49" charset="0"/>
              <a:ea typeface="黑体" panose="02010609060101010101" pitchFamily="49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709731"/>
      </p:ext>
    </p:extLst>
  </p:cSld>
  <p:clrMapOvr>
    <a:masterClrMapping/>
  </p:clrMapOvr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628800"/>
            <a:ext cx="80648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#include&lt;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iostream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&gt;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/>
              <a:ea typeface="宋体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using namespace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std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/>
              <a:ea typeface="宋体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int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 main(){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	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int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year;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	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cout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&lt;&lt;"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输入年份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+mn-cs"/>
              </a:rPr>
              <a:t>:"&lt;&lt;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+mn-cs"/>
              </a:rPr>
              <a:t>endl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	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cin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&gt;&gt;year;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if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(year%4==0&amp;&amp;year%100!=0||year%400==0){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宋体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		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cout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&lt;&lt;year&lt;&lt;"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年是闰年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+mn-cs"/>
              </a:rPr>
              <a:t>"&lt;&lt;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+mn-cs"/>
              </a:rPr>
              <a:t>endl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+mn-cs"/>
              </a:rPr>
              <a:t>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}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宋体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else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{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/>
              <a:ea typeface="宋体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    		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cout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&lt;&lt;year&lt;&lt;"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年不是闰年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+mn-cs"/>
              </a:rPr>
              <a:t>"&lt;&lt;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+mn-cs"/>
              </a:rPr>
              <a:t>endl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+mn-cs"/>
              </a:rPr>
              <a:t>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}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宋体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return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}</a:t>
            </a: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820064"/>
              </a:solidFill>
              <a:effectLst/>
              <a:uLnTx/>
              <a:uFillTx/>
              <a:latin typeface="Courier New" pitchFamily="49" charset="0"/>
              <a:ea typeface="黑体" panose="02010609060101010101" pitchFamily="49" charset="-122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820064"/>
              </a:solidFill>
              <a:effectLst/>
              <a:uLnTx/>
              <a:uFillTx/>
              <a:latin typeface="Courier New" pitchFamily="49" charset="0"/>
              <a:ea typeface="黑体" panose="02010609060101010101" pitchFamily="49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455709"/>
      </p:ext>
    </p:extLst>
  </p:cSld>
  <p:clrMapOvr>
    <a:masterClrMapping/>
  </p:clrMapOvr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4.5】</a:t>
            </a:r>
            <a:r>
              <a:rPr lang="zh-CN" altLang="en-US" dirty="0">
                <a:solidFill>
                  <a:srgbClr val="C00000"/>
                </a:solidFill>
              </a:rPr>
              <a:t>从键盘上输入三个整数，输出其中最大的数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输入三个数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比较前两个数，得到最大数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用第三个数与最大数比较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第三个数大，则输出该数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“最大数”大，则输出“最大数”</a:t>
            </a:r>
            <a:endParaRPr lang="en-US" altLang="zh-CN" dirty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820064"/>
              </a:solidFill>
              <a:effectLst/>
              <a:uLnTx/>
              <a:uFillTx/>
              <a:latin typeface="Courier New" pitchFamily="49" charset="0"/>
              <a:ea typeface="黑体" panose="02010609060101010101" pitchFamily="49" charset="-122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820064"/>
              </a:solidFill>
              <a:effectLst/>
              <a:uLnTx/>
              <a:uFillTx/>
              <a:latin typeface="Courier New" pitchFamily="49" charset="0"/>
              <a:ea typeface="黑体" panose="02010609060101010101" pitchFamily="49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332947"/>
      </p:ext>
    </p:extLst>
  </p:cSld>
  <p:clrMapOvr>
    <a:masterClrMapping/>
  </p:clrMapOvr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576" y="1772816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#include&lt;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iostream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&gt;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/>
              <a:ea typeface="宋体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using namespace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std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宋体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int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main(){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int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 a, b, c, max;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cout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&lt;&lt;"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输入三个正数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+mn-cs"/>
              </a:rPr>
              <a:t>:";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cin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&gt;&gt;a&gt;&gt;b&gt;&gt;c;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   cout&lt;&lt;"a="&lt;&lt;a&lt;&lt;'\t'&lt;&lt;"b="&lt;&lt;b&lt;&lt;'\t'&lt;&lt;"c="&lt;&lt;c&lt;&lt;endl;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if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(a&gt;=b) max=a;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else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 max=b;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if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(c&gt;max)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max=c;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	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cout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&lt;&lt; </a:t>
            </a:r>
            <a:r>
              <a:rPr kumimoji="0" lang="fr-FR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"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最大数为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+mn-cs"/>
              </a:rPr>
              <a:t>:</a:t>
            </a:r>
            <a:r>
              <a:rPr kumimoji="0" lang="fr-FR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+mn-cs"/>
              </a:rPr>
              <a:t>&lt;&lt;max&lt;&lt;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+mn-cs"/>
              </a:rPr>
              <a:t>endl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+mn-cs"/>
              </a:rPr>
              <a:t>;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return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0;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宋体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 charset="-122"/>
                <a:cs typeface="+mn-cs"/>
              </a:rPr>
              <a:t>}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宋体" charset="-122"/>
              <a:cs typeface="+mn-cs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820064"/>
              </a:solidFill>
              <a:effectLst/>
              <a:uLnTx/>
              <a:uFillTx/>
              <a:latin typeface="Courier New" pitchFamily="49" charset="0"/>
              <a:ea typeface="黑体" panose="02010609060101010101" pitchFamily="49" charset="-122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820064"/>
              </a:solidFill>
              <a:effectLst/>
              <a:uLnTx/>
              <a:uFillTx/>
              <a:latin typeface="Courier New" pitchFamily="49" charset="0"/>
              <a:ea typeface="黑体" panose="02010609060101010101" pitchFamily="49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834077"/>
      </p:ext>
    </p:extLst>
  </p:cSld>
  <p:clrMapOvr>
    <a:masterClrMapping/>
  </p:clrMapOvr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E2C7A94-1E94-4B3D-BC23-8F95FD28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已知鸡和兔的总数量为</a:t>
            </a:r>
            <a:r>
              <a:rPr lang="en-US" altLang="zh-CN" dirty="0"/>
              <a:t>n</a:t>
            </a:r>
            <a:r>
              <a:rPr lang="zh-CN" altLang="en-US" dirty="0"/>
              <a:t>，总腿数为</a:t>
            </a:r>
            <a:r>
              <a:rPr lang="en-US" altLang="zh-CN" dirty="0"/>
              <a:t>m</a:t>
            </a:r>
            <a:r>
              <a:rPr lang="zh-CN" altLang="en-US" dirty="0"/>
              <a:t>。编程实现：输入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，依次输出鸡的数目和兔的数目。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思考：</a:t>
            </a:r>
            <a:endParaRPr lang="en-US" altLang="zh-CN" dirty="0"/>
          </a:p>
          <a:p>
            <a:pPr lvl="1"/>
            <a:r>
              <a:rPr lang="zh-CN" altLang="en-US" dirty="0"/>
              <a:t>如何设计一个程序</a:t>
            </a:r>
            <a:endParaRPr lang="en-US" altLang="zh-CN" dirty="0"/>
          </a:p>
          <a:p>
            <a:pPr lvl="2"/>
            <a:r>
              <a:rPr lang="zh-CN" altLang="en-US" dirty="0"/>
              <a:t>数学模型（如果有）、程序流程、代码架构</a:t>
            </a:r>
            <a:endParaRPr lang="en-US" altLang="zh-CN" dirty="0"/>
          </a:p>
          <a:p>
            <a:pPr lvl="1"/>
            <a:r>
              <a:rPr lang="zh-CN" altLang="en-US" dirty="0"/>
              <a:t>如何在程序中处理细节问题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1DC4CC4-ACD2-49AA-AEBB-CCD0C515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5" name="矩形 4">
            <a:hlinkClick r:id="rId2" action="ppaction://hlinksldjump"/>
            <a:extLst>
              <a:ext uri="{FF2B5EF4-FFF2-40B4-BE49-F238E27FC236}">
                <a16:creationId xmlns:a16="http://schemas.microsoft.com/office/drawing/2014/main" id="{5454EB34-45F1-40AB-8328-EB1BF650E562}"/>
              </a:ext>
            </a:extLst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语句概述 □</a:t>
            </a: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AEB1A68D-432A-41F9-A7A6-F321BB0F038C}"/>
              </a:ext>
            </a:extLst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分支语句 ■</a:t>
            </a: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1DF01C20-E4C3-46D3-8E60-4ADB271BD8EC}"/>
              </a:ext>
            </a:extLst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循环语句 □</a:t>
            </a: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99AF775F-1BDB-492A-BD62-C189EB4E5CBE}"/>
              </a:ext>
            </a:extLst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转向语句 □</a:t>
            </a: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D6C3BA8D-E510-42BC-B970-7034E82E7387}"/>
              </a:ext>
            </a:extLst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4F0A4CC1-73F6-45E9-99C6-97B12600EEA1}"/>
              </a:ext>
            </a:extLst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开关语句</a:t>
            </a:r>
          </a:p>
        </p:txBody>
      </p:sp>
      <p:sp>
        <p:nvSpPr>
          <p:cNvPr id="11" name="矩形 10">
            <a:hlinkClick r:id="" action="ppaction://noaction"/>
            <a:extLst>
              <a:ext uri="{FF2B5EF4-FFF2-40B4-BE49-F238E27FC236}">
                <a16:creationId xmlns:a16="http://schemas.microsoft.com/office/drawing/2014/main" id="{4FCE4533-71AD-4BC1-950A-430DB3EA5C93}"/>
              </a:ext>
            </a:extLst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820064"/>
              </a:solidFill>
              <a:effectLst/>
              <a:uLnTx/>
              <a:uFillTx/>
              <a:latin typeface="Courier New" pitchFamily="49" charset="0"/>
              <a:ea typeface="黑体" panose="02010609060101010101" pitchFamily="49" charset="-122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  <a:extLst>
              <a:ext uri="{FF2B5EF4-FFF2-40B4-BE49-F238E27FC236}">
                <a16:creationId xmlns:a16="http://schemas.microsoft.com/office/drawing/2014/main" id="{C27AAC2A-C7FE-4B02-9984-353CE0873372}"/>
              </a:ext>
            </a:extLst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820064"/>
              </a:solidFill>
              <a:effectLst/>
              <a:uLnTx/>
              <a:uFillTx/>
              <a:latin typeface="Courier New" pitchFamily="49" charset="0"/>
              <a:ea typeface="黑体" panose="02010609060101010101" pitchFamily="49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59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457200" y="1988841"/>
            <a:ext cx="8153400" cy="1080120"/>
          </a:xfrm>
        </p:spPr>
        <p:txBody>
          <a:bodyPr/>
          <a:lstStyle/>
          <a:p>
            <a:pPr eaLnBrk="1" hangingPunct="1"/>
            <a:r>
              <a:rPr lang="zh-CN" altLang="en-US" dirty="0"/>
              <a:t>条件语句中的某个分支（</a:t>
            </a:r>
            <a:r>
              <a:rPr lang="en-US" altLang="zh-CN" dirty="0"/>
              <a:t>if</a:t>
            </a:r>
            <a:r>
              <a:rPr lang="zh-CN" altLang="en-US" dirty="0"/>
              <a:t>语句块或</a:t>
            </a:r>
            <a:r>
              <a:rPr lang="en-US" altLang="zh-CN" dirty="0"/>
              <a:t>else</a:t>
            </a:r>
            <a:r>
              <a:rPr lang="zh-CN" altLang="en-US" dirty="0"/>
              <a:t>语句块）中仍包含条件语句</a:t>
            </a:r>
          </a:p>
        </p:txBody>
      </p:sp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zh-CN" altLang="en-US" dirty="0"/>
              <a:t>条件语句的嵌套</a:t>
            </a:r>
            <a:endParaRPr lang="en-US" altLang="zh-CN" dirty="0"/>
          </a:p>
        </p:txBody>
      </p:sp>
      <p:pic>
        <p:nvPicPr>
          <p:cNvPr id="358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068961"/>
            <a:ext cx="277495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912465"/>
      </p:ext>
    </p:extLst>
  </p:cSld>
  <p:clrMapOvr>
    <a:masterClrMapping/>
  </p:clrMapOvr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if</a:t>
            </a:r>
            <a:r>
              <a:rPr lang="zh-CN" altLang="en-US" dirty="0"/>
              <a:t>与</a:t>
            </a:r>
            <a:r>
              <a:rPr lang="en-US" altLang="zh-CN" dirty="0"/>
              <a:t>else</a:t>
            </a:r>
            <a:r>
              <a:rPr lang="zh-CN" altLang="en-US" dirty="0"/>
              <a:t>的匹配原则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else</a:t>
            </a:r>
            <a:r>
              <a:rPr lang="zh-CN" altLang="en-US" dirty="0"/>
              <a:t>总是与其前面最近的那个未配对的</a:t>
            </a:r>
            <a:r>
              <a:rPr lang="en-US" altLang="zh-CN" dirty="0"/>
              <a:t>if</a:t>
            </a:r>
            <a:r>
              <a:rPr lang="zh-CN" altLang="en-US" dirty="0"/>
              <a:t>匹配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建议：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if</a:t>
            </a:r>
            <a:r>
              <a:rPr lang="zh-CN" altLang="en-US" dirty="0"/>
              <a:t>和</a:t>
            </a:r>
            <a:r>
              <a:rPr lang="en-US" altLang="zh-CN" dirty="0"/>
              <a:t>else</a:t>
            </a:r>
            <a:r>
              <a:rPr lang="zh-CN" altLang="en-US" dirty="0"/>
              <a:t>的语句块最好用“</a:t>
            </a:r>
            <a:r>
              <a:rPr lang="en-US" altLang="zh-CN" dirty="0"/>
              <a:t>{</a:t>
            </a:r>
            <a:r>
              <a:rPr lang="zh-CN" altLang="en-US" dirty="0"/>
              <a:t>”和“</a:t>
            </a:r>
            <a:r>
              <a:rPr lang="en-US" altLang="zh-CN" dirty="0"/>
              <a:t>}</a:t>
            </a:r>
            <a:r>
              <a:rPr lang="zh-CN" altLang="en-US" dirty="0"/>
              <a:t>”界定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当</a:t>
            </a:r>
            <a:r>
              <a:rPr lang="en-US" altLang="zh-CN" dirty="0"/>
              <a:t>if</a:t>
            </a:r>
            <a:r>
              <a:rPr lang="zh-CN" altLang="en-US" dirty="0"/>
              <a:t>或</a:t>
            </a:r>
            <a:r>
              <a:rPr lang="en-US" altLang="zh-CN" dirty="0"/>
              <a:t>else</a:t>
            </a:r>
            <a:r>
              <a:rPr lang="zh-CN" altLang="en-US" dirty="0"/>
              <a:t>的语句只有一句时，可以不加花括号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建议只用一条语句也加上花括号</a:t>
            </a:r>
            <a:endParaRPr lang="en-US" altLang="zh-CN" dirty="0"/>
          </a:p>
        </p:txBody>
      </p:sp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条件语句的嵌套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406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153400" cy="654918"/>
          </a:xfrm>
        </p:spPr>
        <p:txBody>
          <a:bodyPr/>
          <a:lstStyle/>
          <a:p>
            <a:pPr eaLnBrk="1" hangingPunct="1"/>
            <a:r>
              <a:rPr lang="zh-CN" altLang="en-US" dirty="0"/>
              <a:t>两种语句的区别</a:t>
            </a:r>
          </a:p>
        </p:txBody>
      </p:sp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条件语句的嵌套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857500"/>
            <a:ext cx="2774950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857500"/>
            <a:ext cx="2774950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5738" y="2876550"/>
            <a:ext cx="25923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65738" y="2876550"/>
            <a:ext cx="25923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直接连接符 16"/>
          <p:cNvCxnSpPr/>
          <p:nvPr/>
        </p:nvCxnSpPr>
        <p:spPr>
          <a:xfrm rot="5400000">
            <a:off x="2892425" y="4249738"/>
            <a:ext cx="3214687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hlinkClick r:id="rId6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383332"/>
      </p:ext>
    </p:extLst>
  </p:cSld>
  <p:clrMapOvr>
    <a:masterClrMapping/>
  </p:clrMapOvr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153400" cy="656059"/>
          </a:xfrm>
        </p:spPr>
        <p:txBody>
          <a:bodyPr/>
          <a:lstStyle/>
          <a:p>
            <a:pPr eaLnBrk="1" hangingPunct="1"/>
            <a:r>
              <a:rPr lang="zh-CN" altLang="en-US" dirty="0"/>
              <a:t>两种条件语句举例</a:t>
            </a:r>
          </a:p>
        </p:txBody>
      </p:sp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条件语句的嵌套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89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2786063"/>
            <a:ext cx="80105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24399"/>
      </p:ext>
    </p:extLst>
  </p:cSld>
  <p:clrMapOvr>
    <a:masterClrMapping/>
  </p:clrMapOvr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43E634A9-80B7-464D-9F93-BA46DEB955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2157967"/>
              </p:ext>
            </p:extLst>
          </p:nvPr>
        </p:nvGraphicFramePr>
        <p:xfrm>
          <a:off x="702905" y="1070428"/>
          <a:ext cx="7778621" cy="5050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8918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153400" cy="654918"/>
          </a:xfrm>
        </p:spPr>
        <p:txBody>
          <a:bodyPr/>
          <a:lstStyle/>
          <a:p>
            <a:pPr eaLnBrk="1" hangingPunct="1"/>
            <a:r>
              <a:rPr lang="zh-CN" altLang="en-US" dirty="0"/>
              <a:t>两种条件语句举例</a:t>
            </a:r>
          </a:p>
        </p:txBody>
      </p:sp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条件语句的嵌套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994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2928938"/>
            <a:ext cx="6210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6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extLst mod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153400" cy="1155551"/>
          </a:xfrm>
        </p:spPr>
        <p:txBody>
          <a:bodyPr/>
          <a:lstStyle/>
          <a:p>
            <a:pPr lvl="1"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4.6】</a:t>
            </a:r>
            <a:r>
              <a:rPr lang="zh-CN" altLang="en-US" dirty="0">
                <a:solidFill>
                  <a:srgbClr val="C00000"/>
                </a:solidFill>
              </a:rPr>
              <a:t>用条件语句嵌套实现</a:t>
            </a:r>
            <a:r>
              <a:rPr lang="zh-CN" altLang="en-US" dirty="0"/>
              <a:t>例</a:t>
            </a:r>
            <a:r>
              <a:rPr lang="en-US" altLang="zh-CN" dirty="0"/>
              <a:t>4.5</a:t>
            </a:r>
          </a:p>
          <a:p>
            <a:pPr lvl="2" eaLnBrk="1" hangingPunct="1"/>
            <a:r>
              <a:rPr lang="zh-CN" altLang="en-US" dirty="0"/>
              <a:t>在</a:t>
            </a:r>
            <a:r>
              <a:rPr lang="en-US" altLang="zh-CN" dirty="0"/>
              <a:t>if</a:t>
            </a:r>
            <a:r>
              <a:rPr lang="zh-CN" altLang="en-US" dirty="0"/>
              <a:t>子句中嵌套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条件语句的嵌套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2708920"/>
            <a:ext cx="792088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b="1" dirty="0">
                <a:solidFill>
                  <a:srgbClr val="0000FF"/>
                </a:solidFill>
                <a:latin typeface="Courier New"/>
              </a:rPr>
              <a:t>#include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iostream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&gt;</a:t>
            </a:r>
            <a:endParaRPr lang="zh-CN" altLang="en-US" sz="1600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sz="1600" b="1" dirty="0">
                <a:solidFill>
                  <a:srgbClr val="0000FF"/>
                </a:solidFill>
                <a:latin typeface="Courier New"/>
              </a:rPr>
              <a:t>using namespace</a:t>
            </a:r>
            <a:r>
              <a:rPr lang="zh-CN" altLang="en-US" sz="1600" b="1" dirty="0">
                <a:solidFill>
                  <a:srgbClr val="A50021"/>
                </a:solidFill>
                <a:latin typeface="Courier New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std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sz="1600" b="1" dirty="0">
              <a:solidFill>
                <a:srgbClr val="A50021"/>
              </a:solidFill>
              <a:latin typeface="Courier New"/>
            </a:endParaRPr>
          </a:p>
          <a:p>
            <a:pPr algn="just"/>
            <a:r>
              <a:rPr lang="en-US" altLang="zh-CN" sz="1600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sz="1600" b="1" dirty="0">
                <a:solidFill>
                  <a:srgbClr val="A50021"/>
                </a:solidFill>
                <a:latin typeface="Courier New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main(){</a:t>
            </a:r>
          </a:p>
          <a:p>
            <a:pPr algn="just"/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 a, b, c, max;</a:t>
            </a:r>
          </a:p>
          <a:p>
            <a:pPr algn="just"/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&lt;&lt;“</a:t>
            </a:r>
            <a:r>
              <a:rPr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输入三个整数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  <a:ea typeface="宋体"/>
              </a:rPr>
              <a:t>:";</a:t>
            </a:r>
          </a:p>
          <a:p>
            <a:pPr algn="just"/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cin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&gt;&gt;a&gt;&gt;b&gt;&gt;c;	</a:t>
            </a:r>
          </a:p>
          <a:p>
            <a:pPr algn="just"/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&lt;&lt;"a="&lt;&lt;a&lt;&lt;'\t'&lt;&lt;"b="&lt;&lt;b&lt;&lt;'\t'&lt;&lt;"c="&lt;&lt;c&lt;&lt;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endl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just"/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(a&gt;b){</a:t>
            </a:r>
            <a:endParaRPr lang="zh-CN" altLang="en-US" sz="1600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sz="1600" b="1" dirty="0">
                <a:solidFill>
                  <a:srgbClr val="0000FF"/>
                </a:solidFill>
                <a:latin typeface="Courier New"/>
              </a:rPr>
              <a:t>		</a:t>
            </a:r>
            <a:r>
              <a:rPr lang="en-US" altLang="zh-CN" sz="1600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(a&gt;c){</a:t>
            </a:r>
            <a:endParaRPr lang="zh-CN" altLang="en-US" sz="1600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sz="1600" b="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max=a;</a:t>
            </a:r>
            <a:r>
              <a:rPr lang="en-US" altLang="zh-CN" sz="1600" b="1" dirty="0">
                <a:solidFill>
                  <a:srgbClr val="000099"/>
                </a:solidFill>
                <a:latin typeface="Courier New"/>
              </a:rPr>
              <a:t> </a:t>
            </a:r>
            <a:r>
              <a:rPr lang="en-US" altLang="zh-CN" sz="1600" b="1" dirty="0">
                <a:solidFill>
                  <a:srgbClr val="006600"/>
                </a:solidFill>
                <a:latin typeface="Courier New"/>
              </a:rPr>
              <a:t>//a&gt;b</a:t>
            </a:r>
            <a:r>
              <a:rPr lang="zh-CN" altLang="en-US" sz="1600" b="1" dirty="0">
                <a:solidFill>
                  <a:srgbClr val="006600"/>
                </a:solidFill>
                <a:latin typeface="宋体"/>
                <a:ea typeface="宋体"/>
              </a:rPr>
              <a:t>且</a:t>
            </a:r>
            <a:r>
              <a:rPr lang="en-US" altLang="zh-CN" sz="1600" b="1" dirty="0">
                <a:solidFill>
                  <a:srgbClr val="006600"/>
                </a:solidFill>
                <a:latin typeface="Courier New"/>
                <a:ea typeface="宋体"/>
              </a:rPr>
              <a:t>a&gt;c</a:t>
            </a:r>
            <a:endParaRPr lang="zh-CN" altLang="en-US" sz="1600" b="1" dirty="0">
              <a:solidFill>
                <a:srgbClr val="006600"/>
              </a:solidFill>
              <a:latin typeface="Courier New"/>
              <a:ea typeface="宋体"/>
            </a:endParaRPr>
          </a:p>
          <a:p>
            <a:pPr algn="just"/>
            <a:r>
              <a:rPr lang="zh-CN" altLang="en-US" sz="1600" b="1" dirty="0">
                <a:solidFill>
                  <a:srgbClr val="006600"/>
                </a:solidFill>
                <a:latin typeface="Courier New"/>
              </a:rPr>
              <a:t>		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sz="1600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sz="1600" b="1" dirty="0">
                <a:solidFill>
                  <a:srgbClr val="0000FF"/>
                </a:solidFill>
                <a:latin typeface="Courier New"/>
              </a:rPr>
              <a:t>		</a:t>
            </a:r>
            <a:r>
              <a:rPr lang="en-US" altLang="zh-CN" sz="1600" b="1" dirty="0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{</a:t>
            </a:r>
            <a:endParaRPr lang="zh-CN" altLang="en-US" sz="1600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sz="1600" b="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max=c; </a:t>
            </a:r>
            <a:r>
              <a:rPr lang="en-US" altLang="zh-CN" sz="1600" b="1" dirty="0">
                <a:solidFill>
                  <a:srgbClr val="000099"/>
                </a:solidFill>
                <a:latin typeface="Courier New"/>
              </a:rPr>
              <a:t>      </a:t>
            </a:r>
            <a:r>
              <a:rPr lang="en-US" altLang="zh-CN" sz="1600" b="1" dirty="0">
                <a:solidFill>
                  <a:srgbClr val="006600"/>
                </a:solidFill>
                <a:latin typeface="Courier New"/>
              </a:rPr>
              <a:t>//a&gt;b</a:t>
            </a:r>
            <a:r>
              <a:rPr lang="zh-CN" altLang="en-US" sz="1600" b="1" dirty="0">
                <a:solidFill>
                  <a:srgbClr val="006600"/>
                </a:solidFill>
                <a:latin typeface="宋体"/>
                <a:ea typeface="宋体"/>
              </a:rPr>
              <a:t>且</a:t>
            </a:r>
            <a:r>
              <a:rPr lang="en-US" altLang="zh-CN" sz="1600" b="1" dirty="0">
                <a:solidFill>
                  <a:srgbClr val="006600"/>
                </a:solidFill>
                <a:latin typeface="Courier New"/>
                <a:ea typeface="宋体"/>
              </a:rPr>
              <a:t>a&lt;c</a:t>
            </a:r>
            <a:endParaRPr lang="zh-CN" altLang="en-US" sz="1600" b="1" dirty="0">
              <a:solidFill>
                <a:srgbClr val="006600"/>
              </a:solidFill>
              <a:latin typeface="Courier New"/>
              <a:ea typeface="宋体"/>
            </a:endParaRPr>
          </a:p>
          <a:p>
            <a:pPr algn="just"/>
            <a:r>
              <a:rPr lang="zh-CN" altLang="en-US" sz="1600" b="1" dirty="0">
                <a:solidFill>
                  <a:srgbClr val="006600"/>
                </a:solidFill>
                <a:latin typeface="Courier New"/>
              </a:rPr>
              <a:t>		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sz="1600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sz="1600" b="1" dirty="0">
                <a:solidFill>
                  <a:srgbClr val="006600"/>
                </a:solidFill>
                <a:latin typeface="Courier New"/>
              </a:rPr>
              <a:t>	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}</a:t>
            </a:r>
            <a:endParaRPr lang="en-US" altLang="zh-CN" sz="1600" b="1" dirty="0">
              <a:solidFill>
                <a:srgbClr val="000099"/>
              </a:solidFill>
              <a:latin typeface="Courier New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774226"/>
      </p:ext>
    </p:extLst>
  </p:cSld>
  <p:clrMapOvr>
    <a:masterClrMapping/>
  </p:clrMapOvr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99592" y="1582341"/>
            <a:ext cx="73448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	else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{</a:t>
            </a:r>
            <a:endParaRPr lang="zh-CN" altLang="en-US" b="1" dirty="0">
              <a:solidFill>
                <a:srgbClr val="0000FF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FF"/>
                </a:solidFill>
                <a:latin typeface="Courier New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(b&gt;c){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max=b;  </a:t>
            </a:r>
            <a:r>
              <a:rPr lang="en-US" altLang="zh-CN" b="1" dirty="0">
                <a:solidFill>
                  <a:srgbClr val="006600"/>
                </a:solidFill>
                <a:latin typeface="Courier New"/>
              </a:rPr>
              <a:t>//a&lt;=b</a:t>
            </a:r>
            <a:r>
              <a:rPr lang="zh-CN" altLang="en-US" b="1" dirty="0">
                <a:solidFill>
                  <a:srgbClr val="006600"/>
                </a:solidFill>
                <a:latin typeface="宋体"/>
                <a:ea typeface="宋体"/>
              </a:rPr>
              <a:t>且</a:t>
            </a:r>
            <a:r>
              <a:rPr lang="en-US" altLang="zh-CN" b="1" dirty="0">
                <a:solidFill>
                  <a:srgbClr val="006600"/>
                </a:solidFill>
                <a:latin typeface="Courier New"/>
                <a:ea typeface="宋体"/>
              </a:rPr>
              <a:t>b&gt;c</a:t>
            </a:r>
            <a:endParaRPr lang="zh-CN" altLang="en-US" b="1" dirty="0">
              <a:solidFill>
                <a:srgbClr val="006600"/>
              </a:solidFill>
              <a:latin typeface="Courier New"/>
              <a:ea typeface="宋体"/>
            </a:endParaRPr>
          </a:p>
          <a:p>
            <a:pPr algn="just"/>
            <a:r>
              <a:rPr lang="zh-CN" altLang="en-US" b="1" dirty="0">
                <a:solidFill>
                  <a:srgbClr val="006600"/>
                </a:solidFill>
                <a:latin typeface="Courier New"/>
              </a:rPr>
              <a:t>	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b="1" dirty="0">
              <a:solidFill>
                <a:srgbClr val="006600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99"/>
                </a:solidFill>
                <a:latin typeface="Courier New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{</a:t>
            </a:r>
            <a:endParaRPr lang="zh-CN" altLang="en-US" b="1" dirty="0">
              <a:solidFill>
                <a:srgbClr val="0000FF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max=c;</a:t>
            </a:r>
            <a:r>
              <a:rPr lang="en-US" altLang="zh-CN" b="1" dirty="0">
                <a:solidFill>
                  <a:srgbClr val="000099"/>
                </a:solidFill>
                <a:latin typeface="Courier New"/>
              </a:rPr>
              <a:t>       </a:t>
            </a:r>
            <a:r>
              <a:rPr lang="en-US" altLang="zh-CN" b="1" dirty="0">
                <a:solidFill>
                  <a:srgbClr val="006600"/>
                </a:solidFill>
                <a:latin typeface="Courier New"/>
              </a:rPr>
              <a:t>//a&lt;=b</a:t>
            </a:r>
            <a:r>
              <a:rPr lang="zh-CN" altLang="en-US" b="1" dirty="0">
                <a:solidFill>
                  <a:srgbClr val="006600"/>
                </a:solidFill>
                <a:latin typeface="宋体"/>
                <a:ea typeface="宋体"/>
              </a:rPr>
              <a:t>且</a:t>
            </a:r>
            <a:r>
              <a:rPr lang="en-US" altLang="zh-CN" b="1" dirty="0">
                <a:solidFill>
                  <a:srgbClr val="006600"/>
                </a:solidFill>
                <a:latin typeface="Courier New"/>
                <a:ea typeface="宋体"/>
              </a:rPr>
              <a:t>b&lt;c</a:t>
            </a:r>
            <a:endParaRPr lang="zh-CN" altLang="en-US" b="1" dirty="0">
              <a:solidFill>
                <a:srgbClr val="006600"/>
              </a:solidFill>
              <a:latin typeface="Courier New"/>
              <a:ea typeface="宋体"/>
            </a:endParaRPr>
          </a:p>
          <a:p>
            <a:pPr algn="just"/>
            <a:r>
              <a:rPr lang="zh-CN" altLang="en-US" b="1" dirty="0">
                <a:solidFill>
                  <a:srgbClr val="006600"/>
                </a:solidFill>
                <a:latin typeface="Courier New"/>
              </a:rPr>
              <a:t>	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99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&lt;&lt;"</a:t>
            </a:r>
            <a:r>
              <a:rPr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最大数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max="&lt;&lt;max; </a:t>
            </a:r>
            <a:endParaRPr lang="zh-CN" altLang="en-US" b="1" dirty="0">
              <a:solidFill>
                <a:srgbClr val="000000"/>
              </a:solidFill>
              <a:latin typeface="Courier New"/>
              <a:ea typeface="宋体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0; 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99"/>
                </a:solidFill>
                <a:latin typeface="Courier New"/>
              </a:rPr>
              <a:t>}</a:t>
            </a: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20986"/>
      </p:ext>
    </p:extLst>
  </p:cSld>
  <p:clrMapOvr>
    <a:masterClrMapping/>
  </p:clrMapOvr>
  <p:extLst mod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448022" y="1772817"/>
            <a:ext cx="8153400" cy="864096"/>
          </a:xfrm>
        </p:spPr>
        <p:txBody>
          <a:bodyPr/>
          <a:lstStyle/>
          <a:p>
            <a:pPr lvl="1"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4.6】</a:t>
            </a:r>
            <a:r>
              <a:rPr lang="zh-CN" altLang="en-US" dirty="0">
                <a:solidFill>
                  <a:srgbClr val="C00000"/>
                </a:solidFill>
              </a:rPr>
              <a:t>用条件语句嵌套实现</a:t>
            </a:r>
            <a:r>
              <a:rPr lang="zh-CN" altLang="en-US" dirty="0"/>
              <a:t>例</a:t>
            </a:r>
            <a:r>
              <a:rPr lang="en-US" altLang="zh-CN" dirty="0"/>
              <a:t>4.5</a:t>
            </a:r>
            <a:endParaRPr lang="en-US" altLang="zh-CN" dirty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dirty="0"/>
              <a:t>在</a:t>
            </a:r>
            <a:r>
              <a:rPr lang="en-US" altLang="zh-CN" dirty="0"/>
              <a:t>else</a:t>
            </a:r>
            <a:r>
              <a:rPr lang="zh-CN" altLang="en-US" dirty="0"/>
              <a:t>子句中嵌套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条件语句的嵌套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683568" y="2636912"/>
            <a:ext cx="7920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#include</a:t>
            </a:r>
            <a:r>
              <a:rPr lang="en-US" altLang="zh-CN" b="1" dirty="0">
                <a:latin typeface="Courier New"/>
              </a:rPr>
              <a:t>&lt;</a:t>
            </a:r>
            <a:r>
              <a:rPr lang="en-US" altLang="zh-CN" b="1" dirty="0" err="1">
                <a:latin typeface="Courier New"/>
              </a:rPr>
              <a:t>iostream</a:t>
            </a:r>
            <a:r>
              <a:rPr lang="en-US" altLang="zh-CN" b="1" dirty="0">
                <a:latin typeface="Courier New"/>
              </a:rPr>
              <a:t>&gt;</a:t>
            </a:r>
            <a:endParaRPr lang="zh-CN" altLang="en-US" b="1" dirty="0"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using namespace</a:t>
            </a:r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 </a:t>
            </a:r>
            <a:r>
              <a:rPr lang="en-US" altLang="zh-CN" b="1" dirty="0" err="1">
                <a:latin typeface="Courier New"/>
              </a:rPr>
              <a:t>std</a:t>
            </a:r>
            <a:r>
              <a:rPr lang="en-US" altLang="zh-CN" b="1" dirty="0">
                <a:latin typeface="Courier New"/>
              </a:rPr>
              <a:t>;</a:t>
            </a:r>
            <a:endParaRPr lang="zh-CN" altLang="en-US" b="1" dirty="0">
              <a:latin typeface="Courier New"/>
            </a:endParaRPr>
          </a:p>
          <a:p>
            <a:pPr algn="just"/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altLang="zh-CN" b="1" dirty="0">
                <a:latin typeface="Courier New"/>
              </a:rPr>
              <a:t>main(){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altLang="zh-CN" b="1" dirty="0" err="1">
                <a:latin typeface="Courier New"/>
              </a:rPr>
              <a:t>a,b,c,max</a:t>
            </a:r>
            <a:r>
              <a:rPr lang="en-US" altLang="zh-CN" b="1" dirty="0">
                <a:latin typeface="Courier New"/>
              </a:rPr>
              <a:t>;</a:t>
            </a:r>
          </a:p>
          <a:p>
            <a:pPr algn="just"/>
            <a:r>
              <a:rPr lang="en-US" altLang="zh-CN" b="1" dirty="0">
                <a:latin typeface="Courier New"/>
              </a:rPr>
              <a:t>	</a:t>
            </a:r>
            <a:r>
              <a:rPr lang="en-US" altLang="zh-CN" b="1" dirty="0" err="1">
                <a:latin typeface="Courier New"/>
              </a:rPr>
              <a:t>cout</a:t>
            </a:r>
            <a:r>
              <a:rPr lang="en-US" altLang="zh-CN" b="1" dirty="0">
                <a:latin typeface="Courier New"/>
              </a:rPr>
              <a:t>&lt;&lt;"</a:t>
            </a:r>
            <a:r>
              <a:rPr lang="zh-CN" altLang="en-US" b="1" dirty="0">
                <a:latin typeface="宋体"/>
                <a:ea typeface="宋体"/>
              </a:rPr>
              <a:t>输入三个正数</a:t>
            </a:r>
            <a:r>
              <a:rPr lang="en-US" altLang="zh-CN" b="1" dirty="0">
                <a:latin typeface="Courier New"/>
                <a:ea typeface="宋体"/>
              </a:rPr>
              <a:t>:";</a:t>
            </a:r>
          </a:p>
          <a:p>
            <a:pPr algn="just"/>
            <a:r>
              <a:rPr lang="en-US" altLang="zh-CN" b="1" dirty="0">
                <a:latin typeface="Courier New"/>
              </a:rPr>
              <a:t>	</a:t>
            </a:r>
            <a:r>
              <a:rPr lang="en-US" altLang="zh-CN" b="1" dirty="0" err="1">
                <a:latin typeface="Courier New"/>
              </a:rPr>
              <a:t>cin</a:t>
            </a:r>
            <a:r>
              <a:rPr lang="en-US" altLang="zh-CN" b="1" dirty="0">
                <a:latin typeface="Courier New"/>
              </a:rPr>
              <a:t>&gt;&gt;a&gt;&gt;b&gt;&gt;c;</a:t>
            </a:r>
          </a:p>
          <a:p>
            <a:pPr algn="just"/>
            <a:r>
              <a:rPr lang="en-US" altLang="zh-CN" b="1" dirty="0">
                <a:latin typeface="Courier New"/>
              </a:rPr>
              <a:t>	</a:t>
            </a:r>
            <a:r>
              <a:rPr lang="en-US" altLang="zh-CN" b="1" dirty="0" err="1">
                <a:latin typeface="Courier New"/>
              </a:rPr>
              <a:t>cout</a:t>
            </a:r>
            <a:r>
              <a:rPr lang="en-US" altLang="zh-CN" b="1" dirty="0">
                <a:latin typeface="Courier New"/>
              </a:rPr>
              <a:t>&lt;&lt;"a="&lt;&lt;a&lt;&lt;'\t'&lt;&lt;"b="&lt;&lt;b&lt;&lt;'\t'&lt;&lt;"c="&lt;&lt;c&lt;&lt;</a:t>
            </a:r>
            <a:r>
              <a:rPr lang="en-US" altLang="zh-CN" b="1" dirty="0" err="1">
                <a:latin typeface="Courier New"/>
              </a:rPr>
              <a:t>endl</a:t>
            </a:r>
            <a:r>
              <a:rPr lang="en-US" altLang="zh-CN" b="1" dirty="0">
                <a:latin typeface="Courier New"/>
              </a:rPr>
              <a:t>;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	</a:t>
            </a:r>
            <a:r>
              <a:rPr lang="en-US" altLang="zh-CN" b="1" dirty="0">
                <a:latin typeface="Courier New"/>
              </a:rPr>
              <a:t>if(a&gt;b&amp;&amp;a&gt;c)  max=a;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else </a:t>
            </a: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		if</a:t>
            </a:r>
            <a:r>
              <a:rPr lang="en-US" altLang="zh-CN" b="1" dirty="0">
                <a:latin typeface="Courier New"/>
              </a:rPr>
              <a:t>(b&gt;a&amp;&amp;b&gt;c)  max=b;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       else  </a:t>
            </a:r>
            <a:r>
              <a:rPr lang="en-US" altLang="zh-CN" b="1" dirty="0">
                <a:latin typeface="Courier New"/>
              </a:rPr>
              <a:t>max=c;</a:t>
            </a:r>
          </a:p>
          <a:p>
            <a:pPr algn="just"/>
            <a:r>
              <a:rPr lang="en-US" altLang="zh-CN" b="1" dirty="0">
                <a:latin typeface="Courier New"/>
              </a:rPr>
              <a:t>	</a:t>
            </a:r>
            <a:r>
              <a:rPr lang="en-US" altLang="zh-CN" b="1" dirty="0" err="1">
                <a:latin typeface="Courier New"/>
              </a:rPr>
              <a:t>cout</a:t>
            </a:r>
            <a:r>
              <a:rPr lang="en-US" altLang="zh-CN" b="1" dirty="0">
                <a:latin typeface="Courier New"/>
              </a:rPr>
              <a:t>&lt;&lt;"</a:t>
            </a:r>
            <a:r>
              <a:rPr lang="zh-CN" altLang="en-US" b="1" dirty="0">
                <a:latin typeface="宋体"/>
                <a:ea typeface="宋体"/>
              </a:rPr>
              <a:t>最大数为</a:t>
            </a:r>
            <a:r>
              <a:rPr lang="en-US" altLang="zh-CN" b="1" dirty="0">
                <a:latin typeface="Courier New"/>
                <a:ea typeface="宋体"/>
              </a:rPr>
              <a:t>:max="&lt;&lt;max;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altLang="zh-CN" sz="1600" b="1" dirty="0">
                <a:solidFill>
                  <a:schemeClr val="tx2"/>
                </a:solidFill>
                <a:latin typeface="Courier New"/>
              </a:rPr>
              <a:t> </a:t>
            </a:r>
            <a:r>
              <a:rPr lang="en-US" altLang="zh-CN" sz="1600" b="1" dirty="0">
                <a:latin typeface="Courier New"/>
              </a:rPr>
              <a:t>0;</a:t>
            </a:r>
            <a:r>
              <a:rPr lang="en-US" altLang="zh-CN" b="1" dirty="0">
                <a:latin typeface="Courier New"/>
              </a:rPr>
              <a:t> </a:t>
            </a:r>
          </a:p>
          <a:p>
            <a:pPr algn="just"/>
            <a:r>
              <a:rPr lang="en-US" altLang="zh-CN" b="1" dirty="0">
                <a:latin typeface="Courier New"/>
              </a:rPr>
              <a:t>}</a:t>
            </a: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661378"/>
      </p:ext>
    </p:extLst>
  </p:cSld>
  <p:clrMapOvr>
    <a:masterClrMapping/>
  </p:clrMapOvr>
  <p:extLst mod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ts val="600"/>
              </a:spcBef>
            </a:pPr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4.7】</a:t>
            </a:r>
            <a:r>
              <a:rPr lang="zh-CN" altLang="en-US" dirty="0">
                <a:solidFill>
                  <a:srgbClr val="C00000"/>
                </a:solidFill>
              </a:rPr>
              <a:t>某商场优惠活动规定，某种商品单价为</a:t>
            </a:r>
            <a:r>
              <a:rPr lang="en-US" altLang="zh-CN" dirty="0">
                <a:solidFill>
                  <a:srgbClr val="C00000"/>
                </a:solidFill>
              </a:rPr>
              <a:t>80</a:t>
            </a:r>
            <a:r>
              <a:rPr lang="zh-CN" altLang="en-US" dirty="0">
                <a:solidFill>
                  <a:srgbClr val="C00000"/>
                </a:solidFill>
              </a:rPr>
              <a:t>元，一次购买</a:t>
            </a:r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en-US" dirty="0">
                <a:solidFill>
                  <a:srgbClr val="C00000"/>
                </a:solidFill>
              </a:rPr>
              <a:t>件以上（包含</a:t>
            </a:r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en-US" dirty="0">
                <a:solidFill>
                  <a:srgbClr val="C00000"/>
                </a:solidFill>
              </a:rPr>
              <a:t>件）</a:t>
            </a:r>
            <a:r>
              <a:rPr lang="en-US" altLang="zh-CN" dirty="0">
                <a:solidFill>
                  <a:srgbClr val="C00000"/>
                </a:solidFill>
              </a:rPr>
              <a:t>10</a:t>
            </a:r>
            <a:r>
              <a:rPr lang="zh-CN" altLang="en-US" dirty="0">
                <a:solidFill>
                  <a:srgbClr val="C00000"/>
                </a:solidFill>
              </a:rPr>
              <a:t>件以下（不包含</a:t>
            </a:r>
            <a:r>
              <a:rPr lang="en-US" altLang="zh-CN" dirty="0">
                <a:solidFill>
                  <a:srgbClr val="C00000"/>
                </a:solidFill>
              </a:rPr>
              <a:t>10</a:t>
            </a:r>
            <a:r>
              <a:rPr lang="zh-CN" altLang="en-US" dirty="0">
                <a:solidFill>
                  <a:srgbClr val="C00000"/>
                </a:solidFill>
              </a:rPr>
              <a:t>件）打</a:t>
            </a:r>
            <a:r>
              <a:rPr lang="en-US" altLang="zh-CN" dirty="0">
                <a:solidFill>
                  <a:srgbClr val="C00000"/>
                </a:solidFill>
              </a:rPr>
              <a:t>9</a:t>
            </a:r>
            <a:r>
              <a:rPr lang="zh-CN" altLang="en-US" dirty="0">
                <a:solidFill>
                  <a:srgbClr val="C00000"/>
                </a:solidFill>
              </a:rPr>
              <a:t>折，一次购买</a:t>
            </a:r>
            <a:r>
              <a:rPr lang="en-US" altLang="zh-CN" dirty="0">
                <a:solidFill>
                  <a:srgbClr val="C00000"/>
                </a:solidFill>
              </a:rPr>
              <a:t>10</a:t>
            </a:r>
            <a:r>
              <a:rPr lang="zh-CN" altLang="en-US" dirty="0">
                <a:solidFill>
                  <a:srgbClr val="C00000"/>
                </a:solidFill>
              </a:rPr>
              <a:t>件以上（包含</a:t>
            </a:r>
            <a:r>
              <a:rPr lang="en-US" altLang="zh-CN" dirty="0">
                <a:solidFill>
                  <a:srgbClr val="C00000"/>
                </a:solidFill>
              </a:rPr>
              <a:t>10</a:t>
            </a:r>
            <a:r>
              <a:rPr lang="zh-CN" altLang="en-US" dirty="0">
                <a:solidFill>
                  <a:srgbClr val="C00000"/>
                </a:solidFill>
              </a:rPr>
              <a:t>件）打</a:t>
            </a:r>
            <a:r>
              <a:rPr lang="en-US" altLang="zh-CN" dirty="0">
                <a:solidFill>
                  <a:srgbClr val="C00000"/>
                </a:solidFill>
              </a:rPr>
              <a:t>8</a:t>
            </a:r>
            <a:r>
              <a:rPr lang="zh-CN" altLang="en-US" dirty="0">
                <a:solidFill>
                  <a:srgbClr val="C00000"/>
                </a:solidFill>
              </a:rPr>
              <a:t>折。设计程序根据客户的购买量计算总价</a:t>
            </a:r>
            <a:endParaRPr lang="en-US" altLang="zh-CN" dirty="0">
              <a:solidFill>
                <a:srgbClr val="C00000"/>
              </a:solidFill>
            </a:endParaRPr>
          </a:p>
          <a:p>
            <a:pPr lvl="2" algn="just" eaLnBrk="1" hangingPunct="1">
              <a:spcBef>
                <a:spcPts val="600"/>
              </a:spcBef>
            </a:pPr>
            <a:r>
              <a:rPr lang="zh-CN" altLang="en-US" dirty="0"/>
              <a:t>输入购买件数</a:t>
            </a:r>
            <a:r>
              <a:rPr lang="en-US" altLang="zh-CN" dirty="0"/>
              <a:t>count</a:t>
            </a:r>
            <a:r>
              <a:rPr lang="zh-CN" altLang="en-US" dirty="0"/>
              <a:t>，设置单价</a:t>
            </a:r>
            <a:r>
              <a:rPr lang="en-US" altLang="zh-CN" dirty="0"/>
              <a:t>price=80(</a:t>
            </a:r>
            <a:r>
              <a:rPr lang="zh-CN" altLang="en-US" dirty="0"/>
              <a:t>元</a:t>
            </a:r>
            <a:r>
              <a:rPr lang="en-US" altLang="zh-CN" dirty="0"/>
              <a:t>)</a:t>
            </a:r>
          </a:p>
          <a:p>
            <a:pPr lvl="2" algn="just" eaLnBrk="1" hangingPunct="1">
              <a:spcBef>
                <a:spcPts val="600"/>
              </a:spcBef>
            </a:pPr>
            <a:r>
              <a:rPr lang="zh-CN" altLang="en-US" dirty="0"/>
              <a:t>根据</a:t>
            </a:r>
            <a:r>
              <a:rPr lang="en-US" altLang="zh-CN" dirty="0"/>
              <a:t>count</a:t>
            </a:r>
            <a:r>
              <a:rPr lang="zh-CN" altLang="en-US" dirty="0"/>
              <a:t>值确定折扣率</a:t>
            </a:r>
            <a:r>
              <a:rPr lang="en-US" altLang="zh-CN" dirty="0"/>
              <a:t>discount</a:t>
            </a:r>
          </a:p>
          <a:p>
            <a:pPr lvl="2" algn="just" eaLnBrk="1" hangingPunct="1">
              <a:spcBef>
                <a:spcPts val="600"/>
              </a:spcBef>
            </a:pPr>
            <a:r>
              <a:rPr lang="zh-CN" altLang="en-US" dirty="0"/>
              <a:t>实际售价</a:t>
            </a:r>
            <a:r>
              <a:rPr lang="en-US" altLang="zh-CN" dirty="0"/>
              <a:t>amount=price*count*discount</a:t>
            </a:r>
          </a:p>
          <a:p>
            <a:pPr lvl="2" algn="just" eaLnBrk="1" hangingPunct="1">
              <a:spcBef>
                <a:spcPts val="600"/>
              </a:spcBef>
            </a:pPr>
            <a:r>
              <a:rPr lang="zh-CN" altLang="en-US" dirty="0"/>
              <a:t>输出</a:t>
            </a:r>
            <a:r>
              <a:rPr lang="en-US" altLang="zh-CN" dirty="0"/>
              <a:t>amount</a:t>
            </a:r>
            <a:r>
              <a:rPr lang="zh-CN" altLang="en-US" dirty="0"/>
              <a:t>的值。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条件语句的嵌套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553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214438"/>
            <a:ext cx="7858125" cy="52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517369"/>
      </p:ext>
    </p:extLst>
  </p:cSld>
  <p:clrMapOvr>
    <a:masterClrMapping/>
  </p:clrMapOvr>
  <p:extLst mod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4.8】</a:t>
            </a:r>
            <a:r>
              <a:rPr lang="zh-CN" altLang="en-US" dirty="0">
                <a:solidFill>
                  <a:srgbClr val="C00000"/>
                </a:solidFill>
              </a:rPr>
              <a:t>求一元二次方程</a:t>
            </a:r>
            <a:r>
              <a:rPr lang="en-US" altLang="zh-CN" dirty="0">
                <a:solidFill>
                  <a:srgbClr val="C00000"/>
                </a:solidFill>
              </a:rPr>
              <a:t>ax</a:t>
            </a:r>
            <a:r>
              <a:rPr lang="en-US" altLang="zh-CN" baseline="30000" dirty="0">
                <a:solidFill>
                  <a:srgbClr val="C00000"/>
                </a:solidFill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+bx+c=0</a:t>
            </a:r>
            <a:r>
              <a:rPr lang="zh-CN" altLang="en-US" dirty="0">
                <a:solidFill>
                  <a:srgbClr val="C00000"/>
                </a:solidFill>
              </a:rPr>
              <a:t>的根。其中系数</a:t>
            </a:r>
            <a:r>
              <a:rPr lang="en-US" altLang="zh-CN" dirty="0">
                <a:solidFill>
                  <a:srgbClr val="C00000"/>
                </a:solidFill>
              </a:rPr>
              <a:t>a(a≠0)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zh-CN" altLang="en-US" dirty="0">
                <a:solidFill>
                  <a:srgbClr val="C00000"/>
                </a:solidFill>
              </a:rPr>
              <a:t>的值由键盘输入</a:t>
            </a:r>
            <a:endParaRPr lang="en-US" altLang="zh-CN" dirty="0">
              <a:solidFill>
                <a:srgbClr val="C00000"/>
              </a:solidFill>
            </a:endParaRP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输入系数</a:t>
            </a:r>
            <a:r>
              <a:rPr lang="en-US" altLang="zh-CN" dirty="0"/>
              <a:t>a(a≠0)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后，令</a:t>
            </a:r>
            <a:r>
              <a:rPr lang="en-US" altLang="zh-CN" dirty="0"/>
              <a:t>delta= b</a:t>
            </a:r>
            <a:r>
              <a:rPr lang="en-US" altLang="zh-CN" baseline="30000" dirty="0"/>
              <a:t>2</a:t>
            </a:r>
            <a:r>
              <a:rPr lang="en-US" altLang="zh-CN" dirty="0"/>
              <a:t>–4ac,</a:t>
            </a:r>
            <a:r>
              <a:rPr lang="zh-CN" altLang="en-US" dirty="0"/>
              <a:t>结果有三种情况</a:t>
            </a:r>
            <a:endParaRPr lang="en-US" altLang="zh-CN" dirty="0"/>
          </a:p>
          <a:p>
            <a:pPr lvl="3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若</a:t>
            </a:r>
            <a:r>
              <a:rPr lang="en-US" altLang="zh-CN" dirty="0"/>
              <a:t>delta=0</a:t>
            </a:r>
            <a:r>
              <a:rPr lang="zh-CN" altLang="en-US" dirty="0"/>
              <a:t>，方程有两个相同实根；</a:t>
            </a:r>
            <a:endParaRPr lang="en-US" altLang="zh-CN" dirty="0"/>
          </a:p>
          <a:p>
            <a:pPr lvl="3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若</a:t>
            </a:r>
            <a:r>
              <a:rPr lang="en-US" altLang="zh-CN" dirty="0"/>
              <a:t>delta&gt;0</a:t>
            </a:r>
            <a:r>
              <a:rPr lang="zh-CN" altLang="en-US" dirty="0"/>
              <a:t>，方程有两个不同实根；</a:t>
            </a:r>
            <a:endParaRPr lang="en-US" altLang="zh-CN" dirty="0"/>
          </a:p>
          <a:p>
            <a:pPr lvl="3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若</a:t>
            </a:r>
            <a:r>
              <a:rPr lang="en-US" altLang="zh-CN" dirty="0"/>
              <a:t>delta&lt;0</a:t>
            </a:r>
            <a:r>
              <a:rPr lang="zh-CN" altLang="en-US" dirty="0"/>
              <a:t>，方程无实根。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条件语句的嵌套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348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1785938"/>
            <a:ext cx="7796213" cy="307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069728-0180-404E-9D7F-D3032E7E7EEC}"/>
              </a:ext>
            </a:extLst>
          </p:cNvPr>
          <p:cNvSpPr txBox="1"/>
          <p:nvPr/>
        </p:nvSpPr>
        <p:spPr>
          <a:xfrm>
            <a:off x="971600" y="5075793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不能写为：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delta=b^2-4ac;</a:t>
            </a:r>
            <a:endParaRPr lang="zh-CN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27E0C0-7FBA-45C8-8D04-1C5EF59354F1}"/>
              </a:ext>
            </a:extLst>
          </p:cNvPr>
          <p:cNvSpPr txBox="1"/>
          <p:nvPr/>
        </p:nvSpPr>
        <p:spPr>
          <a:xfrm>
            <a:off x="611560" y="2092786"/>
            <a:ext cx="452224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639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extLst mod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4438"/>
            <a:ext cx="68580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36689"/>
      </p:ext>
    </p:extLst>
  </p:cSld>
  <p:clrMapOvr>
    <a:masterClrMapping/>
  </p:clrMapOvr>
  <p:extLst mod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</a:rPr>
              <a:t>条件语句处理多分支</a:t>
            </a:r>
          </a:p>
        </p:txBody>
      </p:sp>
      <p:pic>
        <p:nvPicPr>
          <p:cNvPr id="5120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1844824"/>
            <a:ext cx="8091487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771317"/>
      </p:ext>
    </p:extLst>
  </p:cSld>
  <p:clrMapOvr>
    <a:masterClrMapping/>
  </p:clrMapOvr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4218719"/>
            <a:ext cx="5356225" cy="1730561"/>
            <a:chOff x="1643042" y="3209740"/>
            <a:chExt cx="5356246" cy="1730569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41600" y="1485193"/>
            <a:ext cx="5356225" cy="2648532"/>
            <a:chOff x="1643042" y="3212518"/>
            <a:chExt cx="5356246" cy="2648544"/>
          </a:xfrm>
        </p:grpSpPr>
        <p:sp>
          <p:nvSpPr>
            <p:cNvPr id="23" name="五边形 22"/>
            <p:cNvSpPr/>
            <p:nvPr/>
          </p:nvSpPr>
          <p:spPr bwMode="auto">
            <a:xfrm flipH="1">
              <a:off x="2041506" y="321251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  <p:grpSp>
          <p:nvGrpSpPr>
            <p:cNvPr id="29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4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604734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C++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语句概述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5408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分支语句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34769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循环语句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43410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转向语句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771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控制语句示例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C685EDD-6F0F-4B29-B0DA-020936E89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3</a:t>
            </a:r>
            <a:r>
              <a:rPr lang="zh-CN" altLang="en-US" dirty="0"/>
              <a:t>个整数，从小到大排序后输出。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体会</a:t>
            </a:r>
            <a:r>
              <a:rPr lang="en-US" altLang="zh-CN" dirty="0"/>
              <a:t>if</a:t>
            </a:r>
            <a:r>
              <a:rPr lang="zh-CN" altLang="en-US" dirty="0"/>
              <a:t>与嵌套</a:t>
            </a:r>
            <a:r>
              <a:rPr lang="en-US" altLang="zh-CN" dirty="0"/>
              <a:t>if</a:t>
            </a:r>
            <a:r>
              <a:rPr lang="zh-CN" altLang="en-US" dirty="0"/>
              <a:t>在功能实现方面的区别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F74E02B-B1A6-449E-902C-4EDBC6A9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4" name="矩形 3">
            <a:hlinkClick r:id="rId2" action="ppaction://hlinksldjump"/>
            <a:extLst>
              <a:ext uri="{FF2B5EF4-FFF2-40B4-BE49-F238E27FC236}">
                <a16:creationId xmlns:a16="http://schemas.microsoft.com/office/drawing/2014/main" id="{7C21E610-1193-4AE5-A6EA-6BDA919065CD}"/>
              </a:ext>
            </a:extLst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81C5F1D4-FA60-49DB-9534-0C28C9A55D37}"/>
              </a:ext>
            </a:extLst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FDF19DCE-9188-4F86-A613-7161534B2DCC}"/>
              </a:ext>
            </a:extLst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7EAAC9E4-9558-43E6-9A7A-886F5D34B06E}"/>
              </a:ext>
            </a:extLst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D48E39C3-0350-4797-BC17-8EB6A7FF1655}"/>
              </a:ext>
            </a:extLst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47B50DB7-8F44-4E3B-B1AB-E7946470FC72}"/>
              </a:ext>
            </a:extLst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B79039CB-0F9F-46E4-A692-C62E493082D0}"/>
              </a:ext>
            </a:extLst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  <a:extLst>
              <a:ext uri="{FF2B5EF4-FFF2-40B4-BE49-F238E27FC236}">
                <a16:creationId xmlns:a16="http://schemas.microsoft.com/office/drawing/2014/main" id="{C6CEDE99-50EA-4551-9111-17B8066035DD}"/>
              </a:ext>
            </a:extLst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94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457200" y="1714500"/>
            <a:ext cx="8153400" cy="4643438"/>
          </a:xfrm>
        </p:spPr>
        <p:txBody>
          <a:bodyPr/>
          <a:lstStyle/>
          <a:p>
            <a:pPr eaLnBrk="1" hangingPunct="1"/>
            <a:r>
              <a:rPr lang="zh-CN" altLang="en-US" dirty="0"/>
              <a:t>由关键字</a:t>
            </a:r>
            <a:r>
              <a:rPr lang="en-US" altLang="zh-CN" dirty="0"/>
              <a:t>switch</a:t>
            </a:r>
            <a:r>
              <a:rPr lang="zh-CN" altLang="en-US" dirty="0"/>
              <a:t>、</a:t>
            </a:r>
            <a:r>
              <a:rPr lang="en-US" altLang="zh-CN" dirty="0"/>
              <a:t>case</a:t>
            </a:r>
            <a:r>
              <a:rPr lang="zh-CN" altLang="en-US" dirty="0"/>
              <a:t>和</a:t>
            </a:r>
            <a:r>
              <a:rPr lang="en-US" altLang="zh-CN" dirty="0"/>
              <a:t>default</a:t>
            </a:r>
            <a:r>
              <a:rPr lang="zh-CN" altLang="en-US" dirty="0"/>
              <a:t>构成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与</a:t>
            </a:r>
            <a:r>
              <a:rPr lang="en-US" altLang="zh-CN" dirty="0"/>
              <a:t>break</a:t>
            </a:r>
            <a:r>
              <a:rPr lang="zh-CN" altLang="en-US" dirty="0"/>
              <a:t>语句结合使用</a:t>
            </a:r>
            <a:endParaRPr lang="en-US" altLang="zh-CN" dirty="0"/>
          </a:p>
          <a:p>
            <a:pPr eaLnBrk="1" hangingPunct="1"/>
            <a:r>
              <a:rPr lang="zh-CN" altLang="en-US" dirty="0"/>
              <a:t>多分支语句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if</a:t>
            </a:r>
            <a:r>
              <a:rPr lang="zh-CN" altLang="en-US" dirty="0"/>
              <a:t>语句是两个分支的语句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实现多分支很复杂</a:t>
            </a:r>
            <a:endParaRPr lang="en-US" altLang="zh-CN" dirty="0"/>
          </a:p>
          <a:p>
            <a:pPr lvl="3" eaLnBrk="1" hangingPunct="1"/>
            <a:r>
              <a:rPr lang="en-US" altLang="zh-CN" dirty="0"/>
              <a:t>if...else...</a:t>
            </a:r>
            <a:r>
              <a:rPr lang="zh-CN" altLang="en-US" dirty="0"/>
              <a:t>语句的多重嵌套</a:t>
            </a:r>
            <a:endParaRPr lang="en-US" altLang="zh-CN" dirty="0"/>
          </a:p>
          <a:p>
            <a:pPr eaLnBrk="1" hangingPunct="1"/>
            <a:r>
              <a:rPr lang="zh-CN" altLang="en-US" dirty="0"/>
              <a:t>形式多样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带</a:t>
            </a:r>
            <a:r>
              <a:rPr lang="en-US" altLang="zh-CN" dirty="0"/>
              <a:t>break</a:t>
            </a:r>
            <a:r>
              <a:rPr lang="zh-CN" altLang="en-US" dirty="0"/>
              <a:t>语句与不带</a:t>
            </a:r>
            <a:r>
              <a:rPr lang="en-US" altLang="zh-CN" dirty="0"/>
              <a:t>break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带</a:t>
            </a:r>
            <a:r>
              <a:rPr lang="en-US" altLang="zh-CN" dirty="0"/>
              <a:t>default</a:t>
            </a:r>
            <a:r>
              <a:rPr lang="zh-CN" altLang="en-US" dirty="0"/>
              <a:t>与不带</a:t>
            </a:r>
            <a:r>
              <a:rPr lang="en-US" altLang="zh-CN" dirty="0"/>
              <a:t>default</a:t>
            </a:r>
          </a:p>
          <a:p>
            <a:pPr lvl="1" eaLnBrk="1" hangingPunct="1"/>
            <a:r>
              <a:rPr lang="en-US" altLang="zh-CN" dirty="0"/>
              <a:t>case</a:t>
            </a:r>
            <a:r>
              <a:rPr lang="zh-CN" altLang="en-US" dirty="0"/>
              <a:t>空语句</a:t>
            </a:r>
          </a:p>
        </p:txBody>
      </p:sp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开关语句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21853"/>
      </p:ext>
    </p:extLst>
  </p:cSld>
  <p:clrMapOvr>
    <a:masterClrMapping/>
  </p:clrMapOvr>
  <p:extLst mod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开关语句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79612" y="1628800"/>
            <a:ext cx="69847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条件表达式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)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898525" algn="l"/>
              </a:tabLst>
            </a:pP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常量表达式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1&gt; : 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语句组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1&gt;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常量表达式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2&gt; : 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语句组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2&gt;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. . 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	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常量表达式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n&gt; : 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语句组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n&gt;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语句组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n+1&gt;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9F2627-8C2D-4C39-BEEF-3C2E275DA449}"/>
              </a:ext>
            </a:extLst>
          </p:cNvPr>
          <p:cNvSpPr txBox="1"/>
          <p:nvPr/>
        </p:nvSpPr>
        <p:spPr>
          <a:xfrm>
            <a:off x="374848" y="4796422"/>
            <a:ext cx="82296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&lt;条件表达式&gt;</a:t>
            </a:r>
            <a:r>
              <a:rPr lang="zh-CN" altLang="en-US" sz="2000" dirty="0">
                <a:latin typeface="+mn-ea"/>
                <a:ea typeface="+mn-ea"/>
              </a:rPr>
              <a:t>给出进行分支的条件，其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值</a:t>
            </a:r>
            <a:r>
              <a:rPr lang="zh-CN" altLang="en-US" sz="2000" dirty="0">
                <a:latin typeface="+mn-ea"/>
                <a:ea typeface="+mn-ea"/>
              </a:rPr>
              <a:t>必须是一个整型、字符型或枚举型的表达式</a:t>
            </a:r>
            <a:endParaRPr lang="en-US" altLang="zh-CN" sz="2000" dirty="0">
              <a:latin typeface="+mn-ea"/>
              <a:ea typeface="+mn-ea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ea typeface="+mn-ea"/>
              </a:rPr>
              <a:t>关键字</a:t>
            </a:r>
            <a:r>
              <a:rPr lang="en-US" altLang="zh-CN" sz="2000" dirty="0">
                <a:latin typeface="+mn-ea"/>
                <a:ea typeface="+mn-ea"/>
              </a:rPr>
              <a:t>case</a:t>
            </a:r>
            <a:r>
              <a:rPr lang="zh-CN" altLang="en-US" sz="2000" dirty="0">
                <a:latin typeface="+mn-ea"/>
                <a:ea typeface="+mn-ea"/>
              </a:rPr>
              <a:t>用于引出一个分支，</a:t>
            </a:r>
            <a:r>
              <a:rPr lang="en-US" altLang="zh-CN" sz="2000" dirty="0">
                <a:latin typeface="+mn-ea"/>
                <a:ea typeface="+mn-ea"/>
              </a:rPr>
              <a:t>case</a:t>
            </a:r>
            <a:r>
              <a:rPr lang="zh-CN" altLang="en-US" sz="2000" dirty="0">
                <a:latin typeface="+mn-ea"/>
                <a:ea typeface="+mn-ea"/>
              </a:rPr>
              <a:t>后的各“&lt;常量表达式&gt;” 均为</a:t>
            </a:r>
            <a:r>
              <a:rPr lang="en-US" altLang="zh-CN" sz="2000" dirty="0">
                <a:latin typeface="+mn-ea"/>
                <a:ea typeface="+mn-ea"/>
              </a:rPr>
              <a:t>switch</a:t>
            </a:r>
            <a:r>
              <a:rPr lang="zh-CN" altLang="en-US" sz="2000" dirty="0">
                <a:latin typeface="+mn-ea"/>
                <a:ea typeface="+mn-ea"/>
              </a:rPr>
              <a:t>后“&lt;条件表达式&gt;”的一个可能值（两者的类型应该相同）。实际上，每个“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case &lt;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常量表达式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&gt; :</a:t>
            </a:r>
            <a:r>
              <a:rPr lang="en-US" altLang="zh-CN" sz="2000" dirty="0">
                <a:latin typeface="+mn-ea"/>
                <a:ea typeface="+mn-ea"/>
              </a:rPr>
              <a:t>”</a:t>
            </a:r>
            <a:r>
              <a:rPr lang="zh-CN" altLang="en-US" sz="2000" dirty="0">
                <a:latin typeface="+mn-ea"/>
                <a:ea typeface="+mn-ea"/>
              </a:rPr>
              <a:t>都只起一个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语句标号</a:t>
            </a:r>
            <a:r>
              <a:rPr lang="zh-CN" altLang="en-US" sz="2000" dirty="0">
                <a:latin typeface="+mn-ea"/>
                <a:ea typeface="+mn-ea"/>
              </a:rPr>
              <a:t>的作用</a:t>
            </a:r>
          </a:p>
        </p:txBody>
      </p:sp>
    </p:spTree>
    <p:extLst>
      <p:ext uri="{BB962C8B-B14F-4D97-AF65-F5344CB8AC3E}">
        <p14:creationId xmlns:p14="http://schemas.microsoft.com/office/powerpoint/2010/main" val="262089253"/>
      </p:ext>
    </p:extLst>
  </p:cSld>
  <p:clrMapOvr>
    <a:masterClrMapping/>
  </p:clrMapOvr>
  <p:extLst mod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251520" y="4675788"/>
            <a:ext cx="8640960" cy="1753586"/>
          </a:xfrm>
        </p:spPr>
        <p:txBody>
          <a:bodyPr/>
          <a:lstStyle/>
          <a:p>
            <a:pPr marL="40005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+mn-ea"/>
                <a:ea typeface="+mn-ea"/>
              </a:rPr>
              <a:t>若</a:t>
            </a:r>
            <a:r>
              <a:rPr lang="en-US" altLang="zh-CN" sz="1800" dirty="0">
                <a:latin typeface="+mn-ea"/>
                <a:ea typeface="+mn-ea"/>
              </a:rPr>
              <a:t>switch</a:t>
            </a:r>
            <a:r>
              <a:rPr lang="zh-CN" altLang="en-US" sz="1800" dirty="0">
                <a:latin typeface="+mn-ea"/>
                <a:ea typeface="+mn-ea"/>
              </a:rPr>
              <a:t>后“&lt;条件表达式&gt;”的取值恰与某个 “&lt;常量表达式</a:t>
            </a:r>
            <a:r>
              <a:rPr lang="en-US" altLang="zh-CN" sz="1800" dirty="0" err="1">
                <a:latin typeface="+mn-ea"/>
                <a:ea typeface="+mn-ea"/>
              </a:rPr>
              <a:t>i</a:t>
            </a:r>
            <a:r>
              <a:rPr lang="en-US" altLang="zh-CN" sz="1800" dirty="0">
                <a:latin typeface="+mn-ea"/>
                <a:ea typeface="+mn-ea"/>
              </a:rPr>
              <a:t>&gt;”</a:t>
            </a:r>
            <a:r>
              <a:rPr lang="zh-CN" altLang="en-US" sz="1800" dirty="0">
                <a:latin typeface="+mn-ea"/>
                <a:ea typeface="+mn-ea"/>
              </a:rPr>
              <a:t>的值相同, 则直接跳转到“</a:t>
            </a:r>
            <a:r>
              <a:rPr lang="en-US" altLang="zh-CN" sz="1800" dirty="0">
                <a:latin typeface="+mn-ea"/>
                <a:ea typeface="+mn-ea"/>
              </a:rPr>
              <a:t>case &lt;</a:t>
            </a:r>
            <a:r>
              <a:rPr lang="zh-CN" altLang="en-US" sz="1800" dirty="0">
                <a:latin typeface="+mn-ea"/>
                <a:ea typeface="+mn-ea"/>
              </a:rPr>
              <a:t>常量表达式</a:t>
            </a:r>
            <a:r>
              <a:rPr lang="en-US" altLang="zh-CN" sz="1800" dirty="0" err="1">
                <a:latin typeface="+mn-ea"/>
                <a:ea typeface="+mn-ea"/>
              </a:rPr>
              <a:t>i</a:t>
            </a:r>
            <a:r>
              <a:rPr lang="en-US" altLang="zh-CN" sz="1800" dirty="0">
                <a:latin typeface="+mn-ea"/>
                <a:ea typeface="+mn-ea"/>
              </a:rPr>
              <a:t>&gt; :”</a:t>
            </a:r>
            <a:r>
              <a:rPr lang="zh-CN" altLang="en-US" sz="1800" dirty="0">
                <a:latin typeface="+mn-ea"/>
                <a:ea typeface="+mn-ea"/>
              </a:rPr>
              <a:t>后的那一分支的起始点处去执行（直到遇到</a:t>
            </a:r>
            <a:r>
              <a:rPr lang="en-US" altLang="zh-CN" sz="1800" dirty="0">
                <a:latin typeface="+mn-ea"/>
                <a:ea typeface="+mn-ea"/>
              </a:rPr>
              <a:t>break</a:t>
            </a:r>
            <a:r>
              <a:rPr lang="zh-CN" altLang="en-US" sz="1800" dirty="0">
                <a:latin typeface="+mn-ea"/>
                <a:ea typeface="+mn-ea"/>
              </a:rPr>
              <a:t>语句或者遇到了</a:t>
            </a:r>
            <a:r>
              <a:rPr lang="en-US" altLang="zh-CN" sz="1800" dirty="0">
                <a:latin typeface="+mn-ea"/>
                <a:ea typeface="+mn-ea"/>
              </a:rPr>
              <a:t>switch</a:t>
            </a:r>
            <a:r>
              <a:rPr lang="zh-CN" altLang="en-US" sz="1800" dirty="0">
                <a:latin typeface="+mn-ea"/>
                <a:ea typeface="+mn-ea"/>
              </a:rPr>
              <a:t>语句体的右花括号后结束本</a:t>
            </a:r>
            <a:r>
              <a:rPr lang="en-US" altLang="zh-CN" sz="1800" dirty="0">
                <a:latin typeface="+mn-ea"/>
                <a:ea typeface="+mn-ea"/>
              </a:rPr>
              <a:t>switch</a:t>
            </a:r>
            <a:r>
              <a:rPr lang="zh-CN" altLang="en-US" sz="1800" dirty="0">
                <a:latin typeface="+mn-ea"/>
                <a:ea typeface="+mn-ea"/>
              </a:rPr>
              <a:t>句）。</a:t>
            </a:r>
            <a:endParaRPr lang="en-US" altLang="zh-CN" sz="1800" dirty="0">
              <a:latin typeface="+mn-ea"/>
              <a:ea typeface="+mn-ea"/>
            </a:endParaRPr>
          </a:p>
          <a:p>
            <a:pPr marL="40005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+mn-ea"/>
                <a:ea typeface="+mn-ea"/>
              </a:rPr>
              <a:t>若“&lt;条件表达式&gt;”的值与任一个“&lt;常量表达式</a:t>
            </a:r>
            <a:r>
              <a:rPr lang="en-US" altLang="zh-CN" sz="1800" dirty="0" err="1">
                <a:latin typeface="+mn-ea"/>
                <a:ea typeface="+mn-ea"/>
              </a:rPr>
              <a:t>i</a:t>
            </a:r>
            <a:r>
              <a:rPr lang="en-US" altLang="zh-CN" sz="1800" dirty="0">
                <a:latin typeface="+mn-ea"/>
                <a:ea typeface="+mn-ea"/>
              </a:rPr>
              <a:t>&gt;”</a:t>
            </a:r>
            <a:r>
              <a:rPr lang="zh-CN" altLang="en-US" sz="1800" dirty="0">
                <a:latin typeface="+mn-ea"/>
                <a:ea typeface="+mn-ea"/>
              </a:rPr>
              <a:t>的值都不相同, 那么: 若有</a:t>
            </a:r>
            <a:r>
              <a:rPr lang="en-US" altLang="zh-CN" sz="1800" dirty="0">
                <a:latin typeface="+mn-ea"/>
                <a:ea typeface="+mn-ea"/>
              </a:rPr>
              <a:t>default</a:t>
            </a:r>
            <a:r>
              <a:rPr lang="zh-CN" altLang="en-US" sz="1800" dirty="0">
                <a:latin typeface="+mn-ea"/>
                <a:ea typeface="+mn-ea"/>
              </a:rPr>
              <a:t>分支, 则跳转到“</a:t>
            </a:r>
            <a:r>
              <a:rPr lang="en-US" altLang="zh-CN" sz="1800" dirty="0">
                <a:latin typeface="+mn-ea"/>
                <a:ea typeface="+mn-ea"/>
              </a:rPr>
              <a:t>default:”</a:t>
            </a:r>
            <a:r>
              <a:rPr lang="zh-CN" altLang="en-US" sz="1800" dirty="0">
                <a:latin typeface="+mn-ea"/>
                <a:ea typeface="+mn-ea"/>
              </a:rPr>
              <a:t>后的那一分支的起始点处去执行, 否则什么都不执行(而结束本</a:t>
            </a:r>
            <a:r>
              <a:rPr lang="en-US" altLang="zh-CN" sz="1800" dirty="0">
                <a:latin typeface="+mn-ea"/>
                <a:ea typeface="+mn-ea"/>
              </a:rPr>
              <a:t>switch</a:t>
            </a:r>
            <a:r>
              <a:rPr lang="zh-CN" altLang="en-US" sz="1800" dirty="0">
                <a:latin typeface="+mn-ea"/>
                <a:ea typeface="+mn-ea"/>
              </a:rPr>
              <a:t>句)</a:t>
            </a:r>
          </a:p>
        </p:txBody>
      </p:sp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开关语句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37FD77-C416-4AB5-81BC-F7E4CE416651}"/>
              </a:ext>
            </a:extLst>
          </p:cNvPr>
          <p:cNvSpPr txBox="1"/>
          <p:nvPr/>
        </p:nvSpPr>
        <p:spPr>
          <a:xfrm>
            <a:off x="1079612" y="1628800"/>
            <a:ext cx="69847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条件表达式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)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898525" algn="l"/>
              </a:tabLst>
            </a:pP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常量表达式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1&gt; : 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语句组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1&gt;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常量表达式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2&gt; : 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语句组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2&gt;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. . 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	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常量表达式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n&gt; : 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语句组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n&gt;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语句组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n+1&gt;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93264"/>
      </p:ext>
    </p:extLst>
  </p:cSld>
  <p:clrMapOvr>
    <a:masterClrMapping/>
  </p:clrMapOvr>
  <p:extLst mod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6347048" cy="621432"/>
          </a:xfrm>
        </p:spPr>
        <p:txBody>
          <a:bodyPr/>
          <a:lstStyle/>
          <a:p>
            <a:pPr eaLnBrk="1" hangingPunct="1"/>
            <a:r>
              <a:rPr lang="zh-CN" altLang="en-US" dirty="0"/>
              <a:t>与</a:t>
            </a:r>
            <a:r>
              <a:rPr lang="en-US" altLang="zh-CN" dirty="0">
                <a:solidFill>
                  <a:srgbClr val="C00000"/>
                </a:solidFill>
              </a:rPr>
              <a:t>break</a:t>
            </a:r>
            <a:r>
              <a:rPr lang="zh-CN" altLang="en-US" dirty="0">
                <a:solidFill>
                  <a:srgbClr val="C00000"/>
                </a:solidFill>
              </a:rPr>
              <a:t>语句</a:t>
            </a:r>
            <a:r>
              <a:rPr lang="zh-CN" altLang="en-US" dirty="0"/>
              <a:t>一起使用的开关语句</a:t>
            </a:r>
          </a:p>
        </p:txBody>
      </p:sp>
      <p:pic>
        <p:nvPicPr>
          <p:cNvPr id="563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916832"/>
            <a:ext cx="3962623" cy="440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571443"/>
      </p:ext>
    </p:extLst>
  </p:cSld>
  <p:clrMapOvr>
    <a:masterClrMapping/>
  </p:clrMapOvr>
  <p:extLst mod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5410944" cy="5029200"/>
          </a:xfrm>
        </p:spPr>
        <p:txBody>
          <a:bodyPr/>
          <a:lstStyle/>
          <a:p>
            <a:pPr eaLnBrk="1" hangingPunct="1"/>
            <a:r>
              <a:rPr lang="zh-CN" altLang="en-US" dirty="0"/>
              <a:t>不带</a:t>
            </a:r>
            <a:r>
              <a:rPr lang="en-US" altLang="zh-CN" dirty="0">
                <a:solidFill>
                  <a:srgbClr val="C00000"/>
                </a:solidFill>
              </a:rPr>
              <a:t>break</a:t>
            </a:r>
            <a:r>
              <a:rPr lang="zh-CN" altLang="en-US" dirty="0"/>
              <a:t>的开关语句</a:t>
            </a:r>
          </a:p>
        </p:txBody>
      </p:sp>
      <p:pic>
        <p:nvPicPr>
          <p:cNvPr id="5735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916832"/>
            <a:ext cx="45339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434619"/>
      </p:ext>
    </p:extLst>
  </p:cSld>
  <p:clrMapOvr>
    <a:masterClrMapping/>
  </p:clrMapOvr>
  <p:extLst mod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442118" y="1340768"/>
            <a:ext cx="8258175" cy="2490788"/>
          </a:xfrm>
        </p:spPr>
        <p:txBody>
          <a:bodyPr/>
          <a:lstStyle/>
          <a:p>
            <a:pPr lvl="1"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4.10】</a:t>
            </a:r>
            <a:r>
              <a:rPr lang="zh-CN" altLang="en-US" dirty="0">
                <a:solidFill>
                  <a:srgbClr val="C00000"/>
                </a:solidFill>
              </a:rPr>
              <a:t>若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zh-CN" altLang="en-US" dirty="0">
                <a:solidFill>
                  <a:srgbClr val="C00000"/>
                </a:solidFill>
              </a:rPr>
              <a:t>型变量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=2, </a:t>
            </a:r>
            <a:r>
              <a:rPr lang="zh-CN" altLang="en-US" dirty="0">
                <a:solidFill>
                  <a:srgbClr val="C00000"/>
                </a:solidFill>
              </a:rPr>
              <a:t>执行下述</a:t>
            </a:r>
            <a:r>
              <a:rPr lang="en-US" altLang="zh-CN" dirty="0">
                <a:solidFill>
                  <a:srgbClr val="C00000"/>
                </a:solidFill>
              </a:rPr>
              <a:t>switch</a:t>
            </a:r>
            <a:r>
              <a:rPr lang="zh-CN" altLang="en-US" dirty="0">
                <a:solidFill>
                  <a:srgbClr val="C00000"/>
                </a:solidFill>
              </a:rPr>
              <a:t>语句后, 将输出 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=2</a:t>
            </a:r>
            <a:r>
              <a:rPr lang="zh-CN" altLang="en-US" dirty="0">
                <a:solidFill>
                  <a:srgbClr val="C00000"/>
                </a:solidFill>
              </a:rPr>
              <a:t>”以及“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=2</a:t>
            </a:r>
            <a:r>
              <a:rPr lang="zh-CN" altLang="en-US" dirty="0">
                <a:solidFill>
                  <a:srgbClr val="C00000"/>
                </a:solidFill>
              </a:rPr>
              <a:t>”两行；若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=5，</a:t>
            </a:r>
            <a:r>
              <a:rPr lang="zh-CN" altLang="en-US" dirty="0">
                <a:solidFill>
                  <a:srgbClr val="C00000"/>
                </a:solidFill>
              </a:rPr>
              <a:t>则什么也不输出（而结束该</a:t>
            </a:r>
            <a:r>
              <a:rPr lang="en-US" altLang="zh-CN" dirty="0">
                <a:solidFill>
                  <a:srgbClr val="C00000"/>
                </a:solidFill>
              </a:rPr>
              <a:t>switch</a:t>
            </a:r>
            <a:r>
              <a:rPr lang="zh-CN" altLang="en-US" dirty="0">
                <a:solidFill>
                  <a:srgbClr val="C00000"/>
                </a:solidFill>
              </a:rPr>
              <a:t>句）；若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=1</a:t>
            </a:r>
            <a:r>
              <a:rPr lang="zh-CN" altLang="en-US" dirty="0">
                <a:solidFill>
                  <a:srgbClr val="C00000"/>
                </a:solidFill>
              </a:rPr>
              <a:t>时，要输出3行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=1</a:t>
            </a:r>
            <a:r>
              <a:rPr lang="zh-CN" altLang="en-US" dirty="0">
                <a:solidFill>
                  <a:srgbClr val="C00000"/>
                </a:solidFill>
              </a:rPr>
              <a:t>”</a:t>
            </a:r>
          </a:p>
        </p:txBody>
      </p:sp>
      <p:pic>
        <p:nvPicPr>
          <p:cNvPr id="583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50" y="3643313"/>
            <a:ext cx="42862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1688" y="2709863"/>
            <a:ext cx="5068887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36763" y="2709863"/>
            <a:ext cx="5068887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>
            <a:hlinkClick r:id="rId6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24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153400" cy="693440"/>
          </a:xfrm>
        </p:spPr>
        <p:txBody>
          <a:bodyPr/>
          <a:lstStyle/>
          <a:p>
            <a:pPr eaLnBrk="1" hangingPunct="1"/>
            <a:r>
              <a:rPr lang="zh-CN" altLang="en-US" dirty="0"/>
              <a:t>多个</a:t>
            </a:r>
            <a:r>
              <a:rPr lang="en-US" altLang="zh-CN" dirty="0"/>
              <a:t>case</a:t>
            </a:r>
            <a:r>
              <a:rPr lang="zh-CN" altLang="en-US" dirty="0"/>
              <a:t>并列的情况</a:t>
            </a:r>
          </a:p>
        </p:txBody>
      </p:sp>
      <p:pic>
        <p:nvPicPr>
          <p:cNvPr id="593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357438"/>
            <a:ext cx="43719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98426"/>
      </p:ext>
    </p:extLst>
  </p:cSld>
  <p:clrMapOvr>
    <a:masterClrMapping/>
  </p:clrMapOvr>
  <p:extLst mod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357188" y="1295400"/>
            <a:ext cx="8501062" cy="5029200"/>
          </a:xfrm>
        </p:spPr>
        <p:txBody>
          <a:bodyPr/>
          <a:lstStyle/>
          <a:p>
            <a:pPr lvl="1"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4.12】</a:t>
            </a:r>
            <a:r>
              <a:rPr lang="zh-CN" altLang="en-US" dirty="0">
                <a:solidFill>
                  <a:srgbClr val="C00000"/>
                </a:solidFill>
              </a:rPr>
              <a:t>输入百分制成绩，输出成绩的等级。例如若成绩</a:t>
            </a:r>
            <a:r>
              <a:rPr lang="en-US" altLang="zh-CN" dirty="0">
                <a:solidFill>
                  <a:srgbClr val="C00000"/>
                </a:solidFill>
              </a:rPr>
              <a:t>score</a:t>
            </a:r>
            <a:r>
              <a:rPr lang="zh-CN" altLang="en-US" dirty="0">
                <a:solidFill>
                  <a:srgbClr val="C00000"/>
                </a:solidFill>
              </a:rPr>
              <a:t>处于90到100之间，运行程序后，将输出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 dirty="0">
                <a:solidFill>
                  <a:srgbClr val="C00000"/>
                </a:solidFill>
              </a:rPr>
              <a:t>grade=A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</a:rPr>
              <a:t>”</a:t>
            </a:r>
            <a:r>
              <a:rPr lang="en-US" altLang="zh-CN" dirty="0">
                <a:solidFill>
                  <a:srgbClr val="C00000"/>
                </a:solidFill>
              </a:rPr>
              <a:t>；</a:t>
            </a:r>
            <a:r>
              <a:rPr lang="zh-CN" altLang="en-US" dirty="0">
                <a:solidFill>
                  <a:srgbClr val="C00000"/>
                </a:solidFill>
              </a:rPr>
              <a:t>若</a:t>
            </a:r>
            <a:r>
              <a:rPr lang="en-US" altLang="zh-CN" dirty="0">
                <a:solidFill>
                  <a:srgbClr val="C00000"/>
                </a:solidFill>
              </a:rPr>
              <a:t>score=86, </a:t>
            </a:r>
            <a:r>
              <a:rPr lang="zh-CN" altLang="en-US" dirty="0">
                <a:solidFill>
                  <a:srgbClr val="C00000"/>
                </a:solidFill>
              </a:rPr>
              <a:t>将输出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 dirty="0">
                <a:solidFill>
                  <a:srgbClr val="C00000"/>
                </a:solidFill>
              </a:rPr>
              <a:t>grade=B</a:t>
            </a:r>
            <a:r>
              <a:rPr lang="zh-CN" altLang="en-US" dirty="0">
                <a:solidFill>
                  <a:srgbClr val="C00000"/>
                </a:solidFill>
              </a:rPr>
              <a:t>”</a:t>
            </a:r>
            <a:r>
              <a:rPr lang="en-US" altLang="zh-CN" dirty="0">
                <a:solidFill>
                  <a:srgbClr val="C00000"/>
                </a:solidFill>
              </a:rPr>
              <a:t>；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 	... </a:t>
            </a:r>
            <a:r>
              <a:rPr lang="zh-CN" altLang="en-US" dirty="0">
                <a:solidFill>
                  <a:srgbClr val="C00000"/>
                </a:solidFill>
              </a:rPr>
              <a:t>以此类推</a:t>
            </a:r>
            <a:r>
              <a:rPr lang="en-US" altLang="zh-CN" dirty="0">
                <a:solidFill>
                  <a:srgbClr val="C00000"/>
                </a:solidFill>
              </a:rPr>
              <a:t>；</a:t>
            </a:r>
            <a:r>
              <a:rPr lang="zh-CN" altLang="en-US" dirty="0">
                <a:solidFill>
                  <a:srgbClr val="C00000"/>
                </a:solidFill>
              </a:rPr>
              <a:t>若</a:t>
            </a:r>
            <a:r>
              <a:rPr lang="en-US" altLang="zh-CN" dirty="0">
                <a:solidFill>
                  <a:srgbClr val="C00000"/>
                </a:solidFill>
              </a:rPr>
              <a:t>score</a:t>
            </a:r>
            <a:r>
              <a:rPr lang="zh-CN" altLang="en-US" dirty="0">
                <a:solidFill>
                  <a:srgbClr val="C00000"/>
                </a:solidFill>
              </a:rPr>
              <a:t>小于6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r>
              <a:rPr lang="zh-CN" altLang="en-US" dirty="0">
                <a:solidFill>
                  <a:srgbClr val="C00000"/>
                </a:solidFill>
              </a:rPr>
              <a:t>（如</a:t>
            </a:r>
            <a:r>
              <a:rPr lang="en-US" altLang="zh-CN" dirty="0">
                <a:solidFill>
                  <a:srgbClr val="C00000"/>
                </a:solidFill>
              </a:rPr>
              <a:t>score</a:t>
            </a:r>
            <a:r>
              <a:rPr lang="zh-CN" altLang="en-US" dirty="0">
                <a:solidFill>
                  <a:srgbClr val="C00000"/>
                </a:solidFill>
              </a:rPr>
              <a:t>为59, </a:t>
            </a:r>
            <a:r>
              <a:rPr lang="en-US" altLang="zh-CN" dirty="0">
                <a:solidFill>
                  <a:srgbClr val="C00000"/>
                </a:solidFill>
              </a:rPr>
              <a:t>34</a:t>
            </a:r>
            <a:r>
              <a:rPr lang="zh-CN" altLang="en-US" dirty="0">
                <a:solidFill>
                  <a:srgbClr val="C00000"/>
                </a:solidFill>
              </a:rPr>
              <a:t>等）, 则输出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 dirty="0">
                <a:solidFill>
                  <a:srgbClr val="C00000"/>
                </a:solidFill>
              </a:rPr>
              <a:t>grade=E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</a:rPr>
              <a:t>”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9055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908720"/>
            <a:ext cx="3960440" cy="559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27205"/>
      </p:ext>
    </p:extLst>
  </p:cSld>
  <p:clrMapOvr>
    <a:masterClrMapping/>
  </p:clrMapOvr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4218719"/>
            <a:ext cx="5356225" cy="1730561"/>
            <a:chOff x="1643042" y="3209740"/>
            <a:chExt cx="5356246" cy="1730569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41600" y="2416050"/>
            <a:ext cx="5356225" cy="1717674"/>
            <a:chOff x="1643042" y="4143380"/>
            <a:chExt cx="5356246" cy="1717682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4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4" name="TextBox 43"/>
          <p:cNvSpPr txBox="1"/>
          <p:nvPr/>
        </p:nvSpPr>
        <p:spPr>
          <a:xfrm>
            <a:off x="2627784" y="25408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分支语句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34769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循环语句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43410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转向语句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771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控制语句示例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31" name="五边形 30"/>
          <p:cNvSpPr/>
          <p:nvPr/>
        </p:nvSpPr>
        <p:spPr bwMode="auto">
          <a:xfrm flipH="1">
            <a:off x="2036613" y="1477650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0" y="1431605"/>
            <a:ext cx="885840" cy="885840"/>
          </a:xfrm>
          <a:prstGeom prst="rect">
            <a:avLst/>
          </a:prstGeom>
        </p:spPr>
      </p:pic>
      <p:sp>
        <p:nvSpPr>
          <p:cNvPr id="39" name="TextBox 42"/>
          <p:cNvSpPr txBox="1"/>
          <p:nvPr/>
        </p:nvSpPr>
        <p:spPr>
          <a:xfrm>
            <a:off x="2642275" y="1582137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C++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语句概述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40" name="矩形 39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语句概述 ■</a:t>
            </a:r>
          </a:p>
        </p:txBody>
      </p:sp>
      <p:sp>
        <p:nvSpPr>
          <p:cNvPr id="48" name="矩形 4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分支语句 □</a:t>
            </a: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循环语句 □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转向语句 □</a:t>
            </a: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表达式语句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控制语句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标签语句</a:t>
            </a: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复合语句和块语句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322156603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4978896" cy="549424"/>
          </a:xfrm>
        </p:spPr>
        <p:txBody>
          <a:bodyPr/>
          <a:lstStyle/>
          <a:p>
            <a:pPr eaLnBrk="1" hangingPunct="1"/>
            <a:r>
              <a:rPr lang="zh-CN" altLang="en-US" dirty="0"/>
              <a:t>不含</a:t>
            </a:r>
            <a:r>
              <a:rPr lang="en-US" altLang="zh-CN" dirty="0">
                <a:solidFill>
                  <a:srgbClr val="C00000"/>
                </a:solidFill>
              </a:rPr>
              <a:t>default</a:t>
            </a:r>
            <a:r>
              <a:rPr lang="zh-CN" altLang="en-US" dirty="0"/>
              <a:t>语句的情况</a:t>
            </a:r>
          </a:p>
        </p:txBody>
      </p:sp>
      <p:pic>
        <p:nvPicPr>
          <p:cNvPr id="624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776849"/>
            <a:ext cx="4968552" cy="47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303539"/>
      </p:ext>
    </p:extLst>
  </p:cSld>
  <p:clrMapOvr>
    <a:masterClrMapping/>
  </p:clrMapOvr>
  <p:extLst mod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00562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4.13】</a:t>
            </a:r>
            <a:r>
              <a:rPr lang="zh-CN" altLang="en-US" dirty="0">
                <a:solidFill>
                  <a:srgbClr val="C00000"/>
                </a:solidFill>
              </a:rPr>
              <a:t>利用开关语句设计计算器程序，实现运算：</a:t>
            </a:r>
            <a:r>
              <a:rPr lang="en-US" altLang="zh-CN" dirty="0">
                <a:solidFill>
                  <a:srgbClr val="C00000"/>
                </a:solidFill>
              </a:rPr>
              <a:t>+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>
                <a:solidFill>
                  <a:srgbClr val="C00000"/>
                </a:solidFill>
              </a:rPr>
              <a:t>%</a:t>
            </a:r>
          </a:p>
          <a:p>
            <a:pPr lvl="1" eaLnBrk="1" hangingPunct="1"/>
            <a:r>
              <a:rPr lang="zh-CN" altLang="en-US" dirty="0"/>
              <a:t>由不同的运算产生分支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多个分支</a:t>
            </a:r>
          </a:p>
        </p:txBody>
      </p:sp>
      <p:pic>
        <p:nvPicPr>
          <p:cNvPr id="634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136905"/>
            <a:ext cx="3643312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994641"/>
      </p:ext>
    </p:extLst>
  </p:cSld>
  <p:clrMapOvr>
    <a:masterClrMapping/>
  </p:clrMapOvr>
  <p:extLst mod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908720"/>
            <a:ext cx="5184576" cy="5599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CD63DF-0CD2-48CB-AFD0-B0F1676983FE}"/>
              </a:ext>
            </a:extLst>
          </p:cNvPr>
          <p:cNvSpPr txBox="1"/>
          <p:nvPr/>
        </p:nvSpPr>
        <p:spPr>
          <a:xfrm>
            <a:off x="2915816" y="1412776"/>
            <a:ext cx="3240360" cy="2880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05AC5A6B-5D1A-47FE-9C51-0AC9D630AC1B}"/>
              </a:ext>
            </a:extLst>
          </p:cNvPr>
          <p:cNvSpPr txBox="1"/>
          <p:nvPr/>
        </p:nvSpPr>
        <p:spPr>
          <a:xfrm>
            <a:off x="2987825" y="1988840"/>
            <a:ext cx="2880320" cy="2880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1BB89F4F-5AD4-4B4B-83EB-A29491675C75}"/>
              </a:ext>
            </a:extLst>
          </p:cNvPr>
          <p:cNvSpPr txBox="1"/>
          <p:nvPr/>
        </p:nvSpPr>
        <p:spPr>
          <a:xfrm>
            <a:off x="3098066" y="5157192"/>
            <a:ext cx="3058109" cy="2880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7C13988A-E118-4EFF-B799-9BB271CB93DB}"/>
              </a:ext>
            </a:extLst>
          </p:cNvPr>
          <p:cNvSpPr txBox="1"/>
          <p:nvPr/>
        </p:nvSpPr>
        <p:spPr>
          <a:xfrm>
            <a:off x="2968443" y="5445224"/>
            <a:ext cx="153154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运算符输入错误</a:t>
            </a:r>
          </a:p>
        </p:txBody>
      </p:sp>
    </p:spTree>
    <p:extLst>
      <p:ext uri="{BB962C8B-B14F-4D97-AF65-F5344CB8AC3E}">
        <p14:creationId xmlns:p14="http://schemas.microsoft.com/office/powerpoint/2010/main" val="4130853647"/>
      </p:ext>
    </p:extLst>
  </p:cSld>
  <p:clrMapOvr>
    <a:masterClrMapping/>
  </p:clrMapOvr>
  <p:extLst mod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7685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4.14】</a:t>
            </a:r>
            <a:r>
              <a:rPr lang="zh-CN" altLang="en-US" dirty="0">
                <a:solidFill>
                  <a:srgbClr val="C00000"/>
                </a:solidFill>
              </a:rPr>
              <a:t>运输公司对所运货物实行分段计费。设运输里程为</a:t>
            </a:r>
            <a:r>
              <a:rPr lang="en-US" altLang="zh-CN" dirty="0">
                <a:solidFill>
                  <a:srgbClr val="C00000"/>
                </a:solidFill>
              </a:rPr>
              <a:t>s</a:t>
            </a:r>
            <a:r>
              <a:rPr lang="zh-CN" altLang="en-US" dirty="0">
                <a:solidFill>
                  <a:srgbClr val="C00000"/>
                </a:solidFill>
              </a:rPr>
              <a:t>，则运费打折情况如下：</a:t>
            </a:r>
            <a:endParaRPr lang="en-US" altLang="zh-CN" dirty="0">
              <a:solidFill>
                <a:srgbClr val="C00000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宋体" charset="-122"/>
              </a:rPr>
              <a:t>    		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s&lt;250			        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不打折扣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250&lt;=s&lt;500		         2%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500&lt;=s&lt;1000		         5%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1000&lt;=s&lt;2000	         8%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2000&lt;=s&lt;3000	         10%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3000&lt;=s		         15%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lvl="2" eaLnBrk="1" hangingPunct="1"/>
            <a:r>
              <a:rPr lang="zh-CN" altLang="en-US" dirty="0"/>
              <a:t>设每公里每吨的基本运费为</a:t>
            </a:r>
            <a:r>
              <a:rPr lang="en-US" altLang="zh-CN" dirty="0"/>
              <a:t>p</a:t>
            </a:r>
            <a:r>
              <a:rPr lang="zh-CN" altLang="en-US" dirty="0"/>
              <a:t>，货物重量为</a:t>
            </a:r>
            <a:r>
              <a:rPr lang="en-US" altLang="zh-CN" dirty="0"/>
              <a:t>w</a:t>
            </a:r>
            <a:r>
              <a:rPr lang="zh-CN" altLang="en-US" dirty="0"/>
              <a:t>，总运输里程在某段中的里程为</a:t>
            </a:r>
            <a:r>
              <a:rPr lang="en-US" altLang="zh-CN" dirty="0" err="1"/>
              <a:t>Δs</a:t>
            </a:r>
            <a:r>
              <a:rPr lang="zh-CN" altLang="en-US" dirty="0"/>
              <a:t>，折扣为</a:t>
            </a:r>
            <a:r>
              <a:rPr lang="en-US" altLang="zh-CN" dirty="0"/>
              <a:t>d</a:t>
            </a:r>
            <a:r>
              <a:rPr lang="zh-CN" altLang="en-US" dirty="0"/>
              <a:t>，则该段运费为：</a:t>
            </a:r>
            <a:r>
              <a:rPr lang="en-US" altLang="zh-CN" dirty="0"/>
              <a:t>p*w*</a:t>
            </a:r>
            <a:r>
              <a:rPr lang="en-US" altLang="zh-CN" dirty="0" err="1"/>
              <a:t>Δs</a:t>
            </a:r>
            <a:r>
              <a:rPr lang="en-US" altLang="zh-CN" dirty="0"/>
              <a:t>*(1-d)</a:t>
            </a:r>
          </a:p>
          <a:p>
            <a:pPr lvl="2" eaLnBrk="1" hangingPunct="1"/>
            <a:r>
              <a:rPr lang="zh-CN" altLang="en-US" dirty="0"/>
              <a:t>设计程序，当输入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w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后，计算运费</a:t>
            </a:r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68763"/>
      </p:ext>
    </p:extLst>
  </p:cSld>
  <p:clrMapOvr>
    <a:masterClrMapping/>
  </p:clrMapOvr>
  <p:extLst mod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FF3300"/>
                </a:solidFill>
              </a:rPr>
              <a:t>总费用为各段费用之和，可采用不加</a:t>
            </a:r>
            <a:r>
              <a:rPr lang="en-US" altLang="zh-CN">
                <a:solidFill>
                  <a:srgbClr val="FF3300"/>
                </a:solidFill>
              </a:rPr>
              <a:t>break</a:t>
            </a:r>
            <a:r>
              <a:rPr lang="zh-CN" altLang="en-US">
                <a:solidFill>
                  <a:srgbClr val="FF3300"/>
                </a:solidFill>
              </a:rPr>
              <a:t>的</a:t>
            </a:r>
            <a:r>
              <a:rPr lang="en-US" altLang="zh-CN">
                <a:solidFill>
                  <a:srgbClr val="FF3300"/>
                </a:solidFill>
              </a:rPr>
              <a:t>switch</a:t>
            </a:r>
            <a:r>
              <a:rPr lang="zh-CN" altLang="en-US">
                <a:solidFill>
                  <a:srgbClr val="FF3300"/>
                </a:solidFill>
              </a:rPr>
              <a:t>语句</a:t>
            </a:r>
            <a:endParaRPr lang="en-US" altLang="zh-CN">
              <a:solidFill>
                <a:srgbClr val="FF3300"/>
              </a:solidFill>
            </a:endParaRPr>
          </a:p>
          <a:p>
            <a:pPr eaLnBrk="1" hangingPunct="1"/>
            <a:r>
              <a:rPr lang="en-US" altLang="zh-CN"/>
              <a:t>switch</a:t>
            </a:r>
            <a:r>
              <a:rPr lang="zh-CN" altLang="en-US"/>
              <a:t>语句要求条件表达式取值为确定的若干个开关量，而不能使用关系表达式，用里程</a:t>
            </a:r>
            <a:r>
              <a:rPr lang="en-US" altLang="zh-CN"/>
              <a:t>s</a:t>
            </a:r>
            <a:r>
              <a:rPr lang="zh-CN" altLang="en-US"/>
              <a:t>进行判断似乎不符合条件。但是分析发现，里程</a:t>
            </a:r>
            <a:r>
              <a:rPr lang="en-US" altLang="zh-CN"/>
              <a:t>s</a:t>
            </a:r>
            <a:r>
              <a:rPr lang="zh-CN" altLang="en-US"/>
              <a:t>的分段点均是</a:t>
            </a:r>
            <a:r>
              <a:rPr lang="en-US" altLang="zh-CN"/>
              <a:t>250</a:t>
            </a:r>
            <a:r>
              <a:rPr lang="zh-CN" altLang="en-US"/>
              <a:t>的倍数，因此，将里程</a:t>
            </a:r>
            <a:r>
              <a:rPr lang="en-US" altLang="zh-CN"/>
              <a:t>s</a:t>
            </a:r>
            <a:r>
              <a:rPr lang="zh-CN" altLang="en-US"/>
              <a:t>除以</a:t>
            </a:r>
            <a:r>
              <a:rPr lang="en-US" altLang="zh-CN"/>
              <a:t>250</a:t>
            </a:r>
            <a:r>
              <a:rPr lang="zh-CN" altLang="en-US"/>
              <a:t>，取整数商</a:t>
            </a:r>
            <a:r>
              <a:rPr lang="en-US" altLang="zh-CN"/>
              <a:t>c</a:t>
            </a:r>
            <a:r>
              <a:rPr lang="zh-CN" altLang="en-US"/>
              <a:t>，可得到若干整数值。因此算法描述如下：</a:t>
            </a: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634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43125" y="1482725"/>
            <a:ext cx="6697663" cy="43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switch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(c){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default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d=0.15;f+=p*w*(s-3000)*(1-d);s=3000;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8: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9: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10: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11: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d=0.1;f+=p*w*(s-2000)*(1-d);s=2000;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4: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5: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6: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7: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d=0.08;f+=p*w*(s-1000)*(1-d);s=1000;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2: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d=0.05;f+=p*w*(s-500)*(1-d);s=500;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1: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d=0.02;f+=p*w*(s-250)*(1-d);s=250;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0: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d=0;f+=p*w*s*(1-d);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</a:p>
        </p:txBody>
      </p:sp>
      <p:sp>
        <p:nvSpPr>
          <p:cNvPr id="67590" name="Text Box 3"/>
          <p:cNvSpPr txBox="1">
            <a:spLocks noChangeArrowheads="1"/>
          </p:cNvSpPr>
          <p:nvPr/>
        </p:nvSpPr>
        <p:spPr bwMode="auto">
          <a:xfrm>
            <a:off x="142875" y="1500188"/>
            <a:ext cx="1785938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b="1" dirty="0">
                <a:latin typeface="Times New Roman" pitchFamily="18" charset="0"/>
              </a:rPr>
              <a:t>3000&lt;=s 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    15%</a:t>
            </a:r>
            <a:r>
              <a:rPr lang="zh-CN" altLang="en-US" b="1" dirty="0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2000&lt;=s&lt;3000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    10%</a:t>
            </a:r>
            <a:r>
              <a:rPr lang="zh-CN" altLang="en-US" b="1" dirty="0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1000&lt;=s&lt;2000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    8%</a:t>
            </a:r>
            <a:r>
              <a:rPr lang="zh-CN" altLang="en-US" b="1" dirty="0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500&lt;=s&lt;1000 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    5%</a:t>
            </a:r>
            <a:r>
              <a:rPr lang="zh-CN" altLang="en-US" b="1" dirty="0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250&lt;=s&lt;500  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    2%</a:t>
            </a:r>
            <a:r>
              <a:rPr lang="zh-CN" altLang="en-US" b="1" dirty="0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s&lt;250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   </a:t>
            </a:r>
            <a:r>
              <a:rPr lang="zh-CN" altLang="en-US" b="1" dirty="0">
                <a:latin typeface="Times New Roman" pitchFamily="18" charset="0"/>
              </a:rPr>
              <a:t>不打折扣</a:t>
            </a:r>
          </a:p>
        </p:txBody>
      </p:sp>
      <p:sp>
        <p:nvSpPr>
          <p:cNvPr id="67591" name="Line 5"/>
          <p:cNvSpPr>
            <a:spLocks noChangeShapeType="1"/>
          </p:cNvSpPr>
          <p:nvPr/>
        </p:nvSpPr>
        <p:spPr bwMode="auto">
          <a:xfrm flipV="1">
            <a:off x="2000250" y="1125538"/>
            <a:ext cx="0" cy="518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矩形 8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869218"/>
      </p:ext>
    </p:extLst>
  </p:cSld>
  <p:clrMapOvr>
    <a:masterClrMapping/>
  </p:clrMapOvr>
  <p:extLst mod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1214438"/>
            <a:ext cx="7358062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162844"/>
      </p:ext>
    </p:extLst>
  </p:cSld>
  <p:clrMapOvr>
    <a:masterClrMapping/>
  </p:clrMapOvr>
  <p:extLst mod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4290727"/>
            <a:ext cx="5356225" cy="1730561"/>
            <a:chOff x="1643042" y="3209740"/>
            <a:chExt cx="5356246" cy="1730569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2040063" y="1484784"/>
            <a:ext cx="4957763" cy="1728192"/>
            <a:chOff x="2041506" y="3212102"/>
            <a:chExt cx="4957782" cy="1728197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212102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4148134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627784" y="43410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771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控制语句示例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五边形 30"/>
          <p:cNvSpPr/>
          <p:nvPr/>
        </p:nvSpPr>
        <p:spPr bwMode="auto">
          <a:xfrm flipH="1">
            <a:off x="2036613" y="3356992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0" y="3335248"/>
            <a:ext cx="885840" cy="885840"/>
          </a:xfrm>
          <a:prstGeom prst="rect">
            <a:avLst/>
          </a:prstGeom>
        </p:spPr>
      </p:pic>
      <p:sp>
        <p:nvSpPr>
          <p:cNvPr id="39" name="TextBox 42"/>
          <p:cNvSpPr txBox="1"/>
          <p:nvPr/>
        </p:nvSpPr>
        <p:spPr>
          <a:xfrm>
            <a:off x="2642275" y="1582137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矩形 39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48" name="矩形 4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2627784" y="25408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 bwMode="auto">
          <a:xfrm>
            <a:off x="1644775" y="2416060"/>
            <a:ext cx="788987" cy="78898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5" name="图片 22" descr="NANKA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2411112"/>
            <a:ext cx="788984" cy="78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Box 44"/>
          <p:cNvSpPr txBox="1"/>
          <p:nvPr/>
        </p:nvSpPr>
        <p:spPr>
          <a:xfrm>
            <a:off x="2627784" y="34769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椭圆 43"/>
          <p:cNvSpPr>
            <a:spLocks noChangeAspect="1"/>
          </p:cNvSpPr>
          <p:nvPr/>
        </p:nvSpPr>
        <p:spPr bwMode="auto">
          <a:xfrm>
            <a:off x="1644775" y="1484784"/>
            <a:ext cx="788987" cy="78898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6" name="图片 22" descr="NANKA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6238" y="1484784"/>
            <a:ext cx="788984" cy="78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2988644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又称为重复语句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计算</a:t>
            </a:r>
            <a:r>
              <a:rPr lang="en-US" altLang="zh-CN" dirty="0"/>
              <a:t>1+2+3+4+5</a:t>
            </a:r>
            <a:r>
              <a:rPr lang="zh-CN" altLang="en-US" dirty="0"/>
              <a:t>的值</a:t>
            </a:r>
            <a:endParaRPr lang="en-US" altLang="zh-CN" dirty="0"/>
          </a:p>
          <a:p>
            <a:pPr lvl="2" eaLnBrk="1" hangingPunct="1"/>
            <a:endParaRPr lang="en-US" altLang="zh-CN" dirty="0"/>
          </a:p>
        </p:txBody>
      </p:sp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9592" y="3086958"/>
            <a:ext cx="6480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0; 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sum + 1; 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sum + 2; 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sum + 3; 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sum + 4; 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sum + 5; </a:t>
            </a:r>
          </a:p>
          <a:p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&lt;&lt;“sum=”&lt;&lt;sum&lt;&lt;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803758178"/>
      </p:ext>
    </p:extLst>
  </p:cSld>
  <p:clrMapOvr>
    <a:masterClrMapping/>
  </p:clrMapOvr>
  <p:extLst mod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重复执行某些语句</a:t>
            </a:r>
            <a:endParaRPr lang="en-US" altLang="zh-CN" dirty="0"/>
          </a:p>
          <a:p>
            <a:pPr lvl="1"/>
            <a:r>
              <a:rPr lang="zh-CN" altLang="en-US" dirty="0"/>
              <a:t>计算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次方</a:t>
            </a:r>
            <a:endParaRPr lang="en-US" altLang="zh-CN" dirty="0"/>
          </a:p>
          <a:p>
            <a:pPr lvl="1">
              <a:buNone/>
            </a:pPr>
            <a:endParaRPr lang="en-US" altLang="zh-CN" sz="2400" dirty="0"/>
          </a:p>
          <a:p>
            <a:pPr lvl="1">
              <a:buNone/>
            </a:pP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sum = 1,x = 3,n = 20;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雪球”</a:t>
            </a:r>
            <a:endParaRPr lang="en-US" altLang="zh-CN" sz="24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sum = sum * x;</a:t>
            </a:r>
          </a:p>
          <a:p>
            <a:pPr lvl="1"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sum = sum * x;</a:t>
            </a:r>
          </a:p>
          <a:p>
            <a:pPr lvl="1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//20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次</a:t>
            </a:r>
            <a:endParaRPr lang="en-US" altLang="zh-CN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&lt;&lt;“sum = ”&lt;&lt;sum&lt;&lt;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  <a:endParaRPr lang="zh-CN" altLang="en-US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154111268"/>
      </p:ext>
    </p:extLst>
  </p:cSld>
  <p:clrMapOvr>
    <a:masterClrMapping/>
  </p:clrMapOvr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B050"/>
                </a:solidFill>
              </a:rPr>
              <a:t>说明语句（</a:t>
            </a:r>
            <a:r>
              <a:rPr lang="en-US" altLang="zh-CN" dirty="0">
                <a:solidFill>
                  <a:srgbClr val="00B050"/>
                </a:solidFill>
              </a:rPr>
              <a:t>Declaration statement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endParaRPr lang="en-US" altLang="zh-CN" dirty="0">
              <a:solidFill>
                <a:srgbClr val="00B050"/>
              </a:solidFill>
            </a:endParaRPr>
          </a:p>
          <a:p>
            <a:pPr eaLnBrk="1" hangingPunct="1"/>
            <a:r>
              <a:rPr lang="zh-CN" altLang="en-US" dirty="0"/>
              <a:t>表达式语句（</a:t>
            </a:r>
            <a:r>
              <a:rPr lang="en-US" altLang="zh-CN" dirty="0"/>
              <a:t>Expression statement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空语句（</a:t>
            </a:r>
            <a:r>
              <a:rPr lang="en-US" altLang="zh-CN" dirty="0"/>
              <a:t>Null statement</a:t>
            </a:r>
            <a:r>
              <a:rPr lang="zh-CN" altLang="en-US" dirty="0"/>
              <a:t>）</a:t>
            </a:r>
            <a:endParaRPr lang="en-US" altLang="zh-CN" dirty="0"/>
          </a:p>
          <a:p>
            <a:pPr eaLnBrk="1" hangingPunct="1"/>
            <a:r>
              <a:rPr lang="zh-CN" altLang="en-US" dirty="0"/>
              <a:t>控制语句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分支语句（</a:t>
            </a:r>
            <a:r>
              <a:rPr lang="en-US" altLang="zh-CN" dirty="0"/>
              <a:t>Selection statement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循环语句（</a:t>
            </a:r>
            <a:r>
              <a:rPr lang="en-US" altLang="zh-CN" dirty="0"/>
              <a:t>Iteration statement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无条件转向语句（</a:t>
            </a:r>
            <a:r>
              <a:rPr lang="en-US" altLang="zh-CN" dirty="0"/>
              <a:t>Jump statement</a:t>
            </a:r>
            <a:r>
              <a:rPr lang="zh-CN" altLang="en-US" dirty="0"/>
              <a:t>）</a:t>
            </a:r>
            <a:endParaRPr lang="en-US" altLang="zh-CN" dirty="0"/>
          </a:p>
          <a:p>
            <a:pPr eaLnBrk="1" hangingPunct="1"/>
            <a:r>
              <a:rPr lang="zh-CN" altLang="en-US" dirty="0"/>
              <a:t>标签语句（</a:t>
            </a:r>
            <a:r>
              <a:rPr lang="en-US" altLang="zh-CN" dirty="0"/>
              <a:t>Labeled statement</a:t>
            </a:r>
            <a:r>
              <a:rPr lang="zh-CN" altLang="en-US" dirty="0"/>
              <a:t>）</a:t>
            </a:r>
          </a:p>
          <a:p>
            <a:pPr eaLnBrk="1" hangingPunct="1"/>
            <a:r>
              <a:rPr lang="zh-CN" altLang="en-US" dirty="0"/>
              <a:t>复合语句和块语句（</a:t>
            </a:r>
            <a:r>
              <a:rPr lang="en-US" altLang="zh-CN" dirty="0"/>
              <a:t>Compound statement &amp; block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C++</a:t>
            </a:r>
            <a:r>
              <a:rPr lang="zh-CN" altLang="en-US" dirty="0"/>
              <a:t>语句的分类</a:t>
            </a:r>
            <a:endParaRPr lang="en-US" altLang="zh-CN" dirty="0"/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语句概述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表达式语句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控制语句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标签语句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复合语句和块语句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12327580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根据一定的条件控制一段程序重复执行若干次</a:t>
            </a:r>
            <a:endParaRPr lang="en-US" altLang="zh-CN" dirty="0"/>
          </a:p>
          <a:p>
            <a:pPr eaLnBrk="1" hangingPunct="1"/>
            <a:r>
              <a:rPr lang="zh-CN" altLang="en-US" dirty="0"/>
              <a:t>四类循环语句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while</a:t>
            </a:r>
            <a:r>
              <a:rPr lang="zh-CN" altLang="en-US" dirty="0"/>
              <a:t>循环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do...while</a:t>
            </a:r>
            <a:r>
              <a:rPr lang="zh-CN" altLang="en-US" dirty="0"/>
              <a:t>循环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基于范围的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en-US" altLang="zh-CN" dirty="0"/>
          </a:p>
          <a:p>
            <a:pPr eaLnBrk="1" hangingPunct="1"/>
            <a:r>
              <a:rPr lang="zh-CN" altLang="en-US" dirty="0"/>
              <a:t>循环语句可以嵌套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循环语句的循环体中包括其它循环语句</a:t>
            </a:r>
          </a:p>
        </p:txBody>
      </p:sp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2672615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58175" cy="4407768"/>
          </a:xfrm>
        </p:spPr>
        <p:txBody>
          <a:bodyPr/>
          <a:lstStyle/>
          <a:p>
            <a:pPr eaLnBrk="1" hangingPunct="1"/>
            <a:r>
              <a:rPr lang="zh-CN" altLang="en-US" dirty="0"/>
              <a:t>最常用、功能最强的循环语句</a:t>
            </a:r>
            <a:endParaRPr lang="en-US" altLang="zh-CN" dirty="0"/>
          </a:p>
          <a:p>
            <a:pPr eaLnBrk="1" hangingPunct="1"/>
            <a:r>
              <a:rPr lang="zh-CN" altLang="en-US" dirty="0"/>
              <a:t>格式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for</a:t>
            </a:r>
            <a:r>
              <a:rPr lang="en-US" altLang="zh-CN" dirty="0"/>
              <a:t>(&lt;</a:t>
            </a:r>
            <a:r>
              <a:rPr lang="zh-CN" altLang="en-US" dirty="0"/>
              <a:t>表达式</a:t>
            </a:r>
            <a:r>
              <a:rPr lang="en-US" altLang="zh-CN" dirty="0"/>
              <a:t>E1&gt;;&lt;</a:t>
            </a:r>
            <a:r>
              <a:rPr lang="zh-CN" altLang="en-US" dirty="0"/>
              <a:t>表达式</a:t>
            </a:r>
            <a:r>
              <a:rPr lang="en-US" altLang="zh-CN" dirty="0"/>
              <a:t>E2&gt;;&lt;</a:t>
            </a:r>
            <a:r>
              <a:rPr lang="zh-CN" altLang="en-US" dirty="0"/>
              <a:t>表达式</a:t>
            </a:r>
            <a:r>
              <a:rPr lang="en-US" altLang="zh-CN" dirty="0"/>
              <a:t>E3&gt;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语句</a:t>
            </a:r>
            <a:r>
              <a:rPr lang="en-US" altLang="zh-CN" dirty="0"/>
              <a:t>S&gt;</a:t>
            </a:r>
          </a:p>
          <a:p>
            <a:pPr lvl="2" eaLnBrk="1" hangingPunct="1"/>
            <a:r>
              <a:rPr lang="zh-CN" altLang="en-US" dirty="0"/>
              <a:t>表达式</a:t>
            </a:r>
            <a:r>
              <a:rPr lang="en-US" altLang="zh-CN" dirty="0"/>
              <a:t>E1</a:t>
            </a:r>
            <a:r>
              <a:rPr lang="zh-CN" altLang="en-US" dirty="0"/>
              <a:t>：一般用于说明并初始化循环控制变量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表达式</a:t>
            </a:r>
            <a:r>
              <a:rPr lang="en-US" altLang="zh-CN" dirty="0"/>
              <a:t>E2</a:t>
            </a:r>
            <a:r>
              <a:rPr lang="zh-CN" altLang="en-US" dirty="0"/>
              <a:t>：循环条件，一般是具有逻辑值的表达式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表达式</a:t>
            </a:r>
            <a:r>
              <a:rPr lang="en-US" altLang="zh-CN" dirty="0"/>
              <a:t>E3</a:t>
            </a:r>
            <a:r>
              <a:rPr lang="zh-CN" altLang="en-US" dirty="0"/>
              <a:t>：一般对循环控制变量进行增量运算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语句</a:t>
            </a:r>
            <a:r>
              <a:rPr lang="en-US" altLang="zh-CN" dirty="0"/>
              <a:t>S</a:t>
            </a:r>
            <a:r>
              <a:rPr lang="zh-CN" altLang="en-US" dirty="0"/>
              <a:t>：可以是简单语句或者复合语句，也称为循环体，即反复执行的语句或语句块 </a:t>
            </a:r>
            <a:endParaRPr lang="en-US" altLang="zh-CN" dirty="0"/>
          </a:p>
        </p:txBody>
      </p:sp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for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990856076"/>
      </p:ext>
    </p:extLst>
  </p:cSld>
  <p:clrMapOvr>
    <a:masterClrMapping/>
  </p:clrMapOvr>
  <p:extLst mod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CN" dirty="0">
                <a:solidFill>
                  <a:srgbClr val="0000FF"/>
                </a:solidFill>
              </a:rPr>
              <a:t>for</a:t>
            </a:r>
            <a:r>
              <a:rPr lang="en-US" altLang="zh-CN" dirty="0"/>
              <a:t>(&lt;</a:t>
            </a:r>
            <a:r>
              <a:rPr lang="zh-CN" altLang="en-US" dirty="0"/>
              <a:t>表达式</a:t>
            </a:r>
            <a:r>
              <a:rPr lang="en-US" altLang="zh-CN" dirty="0"/>
              <a:t>E1&gt;;&lt;</a:t>
            </a:r>
            <a:r>
              <a:rPr lang="zh-CN" altLang="en-US" dirty="0"/>
              <a:t>表达式</a:t>
            </a:r>
            <a:r>
              <a:rPr lang="en-US" altLang="zh-CN" dirty="0"/>
              <a:t>E2&gt;;&lt;</a:t>
            </a:r>
            <a:r>
              <a:rPr lang="zh-CN" altLang="en-US" dirty="0"/>
              <a:t>表达式</a:t>
            </a:r>
            <a:r>
              <a:rPr lang="en-US" altLang="zh-CN" dirty="0"/>
              <a:t>E3&gt;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语句</a:t>
            </a:r>
            <a:r>
              <a:rPr lang="en-US" altLang="zh-CN" dirty="0"/>
              <a:t>S&gt;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几点说明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表达式</a:t>
            </a:r>
            <a:r>
              <a:rPr lang="en-US" altLang="zh-CN" dirty="0"/>
              <a:t>E1</a:t>
            </a:r>
            <a:r>
              <a:rPr lang="zh-CN" altLang="en-US" dirty="0"/>
              <a:t>、</a:t>
            </a:r>
            <a:r>
              <a:rPr lang="en-US" altLang="zh-CN" dirty="0"/>
              <a:t>E2</a:t>
            </a:r>
            <a:r>
              <a:rPr lang="zh-CN" altLang="en-US" dirty="0"/>
              <a:t>、</a:t>
            </a:r>
            <a:r>
              <a:rPr lang="en-US" altLang="zh-CN" dirty="0"/>
              <a:t>E3</a:t>
            </a:r>
            <a:r>
              <a:rPr lang="zh-CN" altLang="en-US" dirty="0"/>
              <a:t>可以为空。如果</a:t>
            </a:r>
            <a:r>
              <a:rPr lang="en-US" altLang="zh-CN" dirty="0"/>
              <a:t>E2</a:t>
            </a:r>
            <a:r>
              <a:rPr lang="zh-CN" altLang="en-US" dirty="0"/>
              <a:t>为空语句，则循环永远执行下去，除非遇到转向语句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表达式</a:t>
            </a:r>
            <a:r>
              <a:rPr lang="en-US" altLang="zh-CN" dirty="0"/>
              <a:t>E1</a:t>
            </a:r>
            <a:r>
              <a:rPr lang="zh-CN" altLang="en-US" dirty="0"/>
              <a:t>、</a:t>
            </a:r>
            <a:r>
              <a:rPr lang="en-US" altLang="zh-CN" dirty="0"/>
              <a:t>E2</a:t>
            </a:r>
            <a:r>
              <a:rPr lang="zh-CN" altLang="en-US" dirty="0"/>
              <a:t>、</a:t>
            </a:r>
            <a:r>
              <a:rPr lang="en-US" altLang="zh-CN" dirty="0"/>
              <a:t>E3</a:t>
            </a:r>
            <a:r>
              <a:rPr lang="zh-CN" altLang="en-US" dirty="0"/>
              <a:t>可以为逗号表达式，除了操作循环控制变量之外，还可以操作其它成分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表达式</a:t>
            </a:r>
            <a:r>
              <a:rPr lang="en-US" altLang="zh-CN" dirty="0"/>
              <a:t>E1</a:t>
            </a:r>
            <a:r>
              <a:rPr lang="zh-CN" altLang="en-US" dirty="0"/>
              <a:t>只执行一次，不仅可以对循环控制变量初始化，还可以初始化其它成分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表达式</a:t>
            </a:r>
            <a:r>
              <a:rPr lang="en-US" altLang="zh-CN" dirty="0"/>
              <a:t>E2</a:t>
            </a:r>
            <a:r>
              <a:rPr lang="zh-CN" altLang="en-US" dirty="0"/>
              <a:t>和</a:t>
            </a:r>
            <a:r>
              <a:rPr lang="en-US" altLang="zh-CN" dirty="0"/>
              <a:t>E3</a:t>
            </a:r>
            <a:r>
              <a:rPr lang="zh-CN" altLang="en-US" dirty="0"/>
              <a:t>在执行循环体</a:t>
            </a:r>
            <a:r>
              <a:rPr lang="en-US" altLang="zh-CN" dirty="0"/>
              <a:t>S</a:t>
            </a:r>
            <a:r>
              <a:rPr lang="zh-CN" altLang="en-US" dirty="0"/>
              <a:t>前后各要执行一次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语句</a:t>
            </a:r>
            <a:r>
              <a:rPr lang="en-US" altLang="zh-CN" dirty="0"/>
              <a:t>S</a:t>
            </a:r>
            <a:r>
              <a:rPr lang="zh-CN" altLang="en-US" dirty="0"/>
              <a:t>可以是空语句，可用于某种延时</a:t>
            </a:r>
            <a:endParaRPr lang="en-US" altLang="zh-CN" dirty="0"/>
          </a:p>
          <a:p>
            <a:pPr lvl="2" eaLnBrk="1" hangingPunct="1"/>
            <a:endParaRPr lang="zh-CN" altLang="en-US" dirty="0"/>
          </a:p>
        </p:txBody>
      </p:sp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for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93107813"/>
      </p:ext>
    </p:extLst>
  </p:cSld>
  <p:clrMapOvr>
    <a:masterClrMapping/>
  </p:clrMapOvr>
  <p:extLst mod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CN" dirty="0">
                <a:solidFill>
                  <a:srgbClr val="0000FF"/>
                </a:solidFill>
              </a:rPr>
              <a:t>for</a:t>
            </a:r>
            <a:r>
              <a:rPr lang="en-US" altLang="zh-CN" dirty="0"/>
              <a:t>(&lt;</a:t>
            </a:r>
            <a:r>
              <a:rPr lang="zh-CN" altLang="en-US" dirty="0"/>
              <a:t>表达式</a:t>
            </a:r>
            <a:r>
              <a:rPr lang="en-US" altLang="zh-CN" dirty="0"/>
              <a:t>E1&gt;;&lt;</a:t>
            </a:r>
            <a:r>
              <a:rPr lang="zh-CN" altLang="en-US" dirty="0"/>
              <a:t>表达式</a:t>
            </a:r>
            <a:r>
              <a:rPr lang="en-US" altLang="zh-CN" dirty="0"/>
              <a:t>E2&gt;;&lt;</a:t>
            </a:r>
            <a:r>
              <a:rPr lang="zh-CN" altLang="en-US" dirty="0"/>
              <a:t>表达式</a:t>
            </a:r>
            <a:r>
              <a:rPr lang="en-US" altLang="zh-CN" dirty="0"/>
              <a:t>E3&gt;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语句</a:t>
            </a:r>
            <a:r>
              <a:rPr lang="en-US" altLang="zh-CN" dirty="0"/>
              <a:t>S&gt;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执行过程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(1)</a:t>
            </a:r>
            <a:r>
              <a:rPr lang="zh-CN" altLang="en-US" dirty="0"/>
              <a:t>计算“&lt;表达式</a:t>
            </a:r>
            <a:r>
              <a:rPr lang="en-US" altLang="zh-CN" dirty="0"/>
              <a:t>E</a:t>
            </a:r>
            <a:r>
              <a:rPr lang="zh-CN" altLang="en-US" dirty="0"/>
              <a:t>1&gt;”；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(2)</a:t>
            </a:r>
            <a:r>
              <a:rPr lang="zh-CN" altLang="en-US" dirty="0"/>
              <a:t>计算“&lt;表达式</a:t>
            </a:r>
            <a:r>
              <a:rPr lang="en-US" altLang="zh-CN" dirty="0"/>
              <a:t>E</a:t>
            </a:r>
            <a:r>
              <a:rPr lang="zh-CN" altLang="en-US" dirty="0"/>
              <a:t>2&gt;”，若结果值为0（假）则结束本</a:t>
            </a:r>
            <a:r>
              <a:rPr lang="en-US" altLang="zh-CN" dirty="0"/>
              <a:t>for</a:t>
            </a:r>
            <a:r>
              <a:rPr lang="zh-CN" altLang="en-US" dirty="0"/>
              <a:t>语句，否则，先执行一遍作为循环体的那一“&lt;语句</a:t>
            </a:r>
            <a:r>
              <a:rPr lang="en-US" altLang="zh-CN" dirty="0"/>
              <a:t>S</a:t>
            </a:r>
            <a:r>
              <a:rPr lang="zh-CN" altLang="en-US" dirty="0"/>
              <a:t>&gt;”，再计算“&lt;表达式</a:t>
            </a:r>
            <a:r>
              <a:rPr lang="en-US" altLang="zh-CN" dirty="0"/>
              <a:t>E</a:t>
            </a:r>
            <a:r>
              <a:rPr lang="zh-CN" altLang="en-US" dirty="0"/>
              <a:t>3&gt;”，而后转(2)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循环控制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每执行一次循环之前，判断表达式</a:t>
            </a:r>
            <a:r>
              <a:rPr lang="en-US" altLang="zh-CN" dirty="0"/>
              <a:t>E2</a:t>
            </a:r>
            <a:r>
              <a:rPr lang="zh-CN" altLang="en-US" dirty="0"/>
              <a:t>的值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为真值则继续执行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为假值则结束循环</a:t>
            </a:r>
          </a:p>
        </p:txBody>
      </p:sp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for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578627714"/>
      </p:ext>
    </p:extLst>
  </p:cSld>
  <p:clrMapOvr>
    <a:masterClrMapping/>
  </p:clrMapOvr>
  <p:extLst mod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en-US" altLang="zh-CN" dirty="0"/>
              <a:t>for</a:t>
            </a:r>
            <a:r>
              <a:rPr lang="zh-CN" altLang="en-US" dirty="0"/>
              <a:t>语句执行流程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39" y="1772816"/>
            <a:ext cx="4808712" cy="453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328537350"/>
      </p:ext>
    </p:extLst>
  </p:cSld>
  <p:clrMapOvr>
    <a:masterClrMapping/>
  </p:clrMapOvr>
  <p:extLst mod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en-US" altLang="zh-CN" dirty="0"/>
              <a:t>for</a:t>
            </a:r>
            <a:r>
              <a:rPr lang="zh-CN" altLang="en-US" dirty="0"/>
              <a:t>语句执行流程</a:t>
            </a:r>
          </a:p>
        </p:txBody>
      </p:sp>
      <p:pic>
        <p:nvPicPr>
          <p:cNvPr id="768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3071813"/>
            <a:ext cx="57626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8875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71938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0" y="3806825"/>
            <a:ext cx="16970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4375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79875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0" y="3806825"/>
            <a:ext cx="16970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94375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079875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286000" y="3806825"/>
            <a:ext cx="16970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86438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079875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10" name="Picture 1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643438" y="2000250"/>
            <a:ext cx="619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643063" y="4714875"/>
            <a:ext cx="14319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矩形 31">
            <a:hlinkClick r:id="rId17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33" name="矩形 3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34" name="矩形 3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35" name="矩形 3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36" name="矩形 3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37" name="矩形 36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38" name="矩形 3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39" name="矩形 3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689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72583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4.15】</a:t>
            </a:r>
            <a:r>
              <a:rPr lang="zh-CN" altLang="en-US" dirty="0">
                <a:solidFill>
                  <a:srgbClr val="C00000"/>
                </a:solidFill>
              </a:rPr>
              <a:t>求</a:t>
            </a:r>
            <a:r>
              <a:rPr lang="en-US" altLang="zh-CN" dirty="0">
                <a:solidFill>
                  <a:srgbClr val="C00000"/>
                </a:solidFill>
              </a:rPr>
              <a:t>1+2+3+…+100</a:t>
            </a:r>
            <a:r>
              <a:rPr lang="zh-CN" altLang="en-US" dirty="0">
                <a:solidFill>
                  <a:srgbClr val="C00000"/>
                </a:solidFill>
              </a:rPr>
              <a:t>的和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求累加和常用的“程序框架”为：</a:t>
            </a:r>
            <a:endParaRPr lang="en-US" altLang="zh-CN" dirty="0"/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		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0；  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//“sum</a:t>
            </a:r>
            <a:r>
              <a:rPr lang="zh-CN" alt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雪球”从0滚起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for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… )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控制要“滚”多少圈	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    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sum = sum + …； 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zh-CN" alt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雪球”继续滚</a:t>
            </a:r>
            <a:endParaRPr lang="en-US" altLang="zh-CN" sz="2400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 eaLnBrk="1" hangingPunct="1"/>
            <a:endParaRPr lang="zh-CN" altLang="en-US" dirty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85216813"/>
      </p:ext>
    </p:extLst>
  </p:cSld>
  <p:clrMapOvr>
    <a:masterClrMapping/>
  </p:clrMapOvr>
  <p:extLst mod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99072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4.15】</a:t>
            </a:r>
            <a:r>
              <a:rPr lang="zh-CN" altLang="en-US" dirty="0">
                <a:solidFill>
                  <a:srgbClr val="C00000"/>
                </a:solidFill>
              </a:rPr>
              <a:t>求</a:t>
            </a:r>
            <a:r>
              <a:rPr lang="en-US" altLang="zh-CN" dirty="0">
                <a:solidFill>
                  <a:srgbClr val="C00000"/>
                </a:solidFill>
              </a:rPr>
              <a:t>1+2+3+…+100</a:t>
            </a:r>
            <a:r>
              <a:rPr lang="zh-CN" altLang="en-US" dirty="0">
                <a:solidFill>
                  <a:srgbClr val="C00000"/>
                </a:solidFill>
              </a:rPr>
              <a:t>的和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程序代码</a:t>
            </a:r>
            <a:r>
              <a:rPr lang="en-US" altLang="zh-CN" dirty="0"/>
              <a:t>1</a:t>
            </a:r>
          </a:p>
          <a:p>
            <a:pPr lvl="2" eaLnBrk="1" hangingPunct="1"/>
            <a:r>
              <a:rPr lang="zh-CN" altLang="en-US" dirty="0"/>
              <a:t>三个表达式都齐全</a:t>
            </a:r>
          </a:p>
        </p:txBody>
      </p:sp>
      <p:pic>
        <p:nvPicPr>
          <p:cNvPr id="7885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140968"/>
            <a:ext cx="5516563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413234170"/>
      </p:ext>
    </p:extLst>
  </p:cSld>
  <p:clrMapOvr>
    <a:masterClrMapping/>
  </p:clrMapOvr>
  <p:extLst mod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99072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4.15】</a:t>
            </a:r>
            <a:r>
              <a:rPr lang="zh-CN" altLang="en-US" dirty="0">
                <a:solidFill>
                  <a:srgbClr val="C00000"/>
                </a:solidFill>
              </a:rPr>
              <a:t>求</a:t>
            </a:r>
            <a:r>
              <a:rPr lang="en-US" altLang="zh-CN" dirty="0">
                <a:solidFill>
                  <a:srgbClr val="C00000"/>
                </a:solidFill>
              </a:rPr>
              <a:t>1+2+3+…+100</a:t>
            </a:r>
            <a:r>
              <a:rPr lang="zh-CN" altLang="en-US" dirty="0">
                <a:solidFill>
                  <a:srgbClr val="C00000"/>
                </a:solidFill>
              </a:rPr>
              <a:t>的和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程序代码</a:t>
            </a:r>
            <a:r>
              <a:rPr lang="en-US" altLang="zh-CN" dirty="0"/>
              <a:t>2</a:t>
            </a:r>
          </a:p>
          <a:p>
            <a:pPr lvl="2" eaLnBrk="1" hangingPunct="1"/>
            <a:r>
              <a:rPr lang="en-US" altLang="zh-CN" dirty="0"/>
              <a:t>sum</a:t>
            </a:r>
            <a:r>
              <a:rPr lang="zh-CN" altLang="en-US" dirty="0"/>
              <a:t>在循环语句中初始化</a:t>
            </a:r>
          </a:p>
        </p:txBody>
      </p:sp>
      <p:pic>
        <p:nvPicPr>
          <p:cNvPr id="7987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819" y="3140968"/>
            <a:ext cx="6888162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455607100"/>
      </p:ext>
    </p:extLst>
  </p:cSld>
  <p:clrMapOvr>
    <a:masterClrMapping/>
  </p:clrMapOvr>
  <p:extLst mod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153400" cy="151330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4.15】</a:t>
            </a:r>
            <a:r>
              <a:rPr lang="zh-CN" altLang="en-US" dirty="0">
                <a:solidFill>
                  <a:srgbClr val="C00000"/>
                </a:solidFill>
              </a:rPr>
              <a:t>求</a:t>
            </a:r>
            <a:r>
              <a:rPr lang="en-US" altLang="zh-CN" dirty="0">
                <a:solidFill>
                  <a:srgbClr val="C00000"/>
                </a:solidFill>
              </a:rPr>
              <a:t>1+2+3+…+100</a:t>
            </a:r>
            <a:r>
              <a:rPr lang="zh-CN" altLang="en-US" dirty="0">
                <a:solidFill>
                  <a:srgbClr val="C00000"/>
                </a:solidFill>
              </a:rPr>
              <a:t>的和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程序代码</a:t>
            </a:r>
            <a:r>
              <a:rPr lang="en-US" altLang="zh-CN" dirty="0"/>
              <a:t>3</a:t>
            </a:r>
          </a:p>
          <a:p>
            <a:pPr lvl="2" eaLnBrk="1" hangingPunct="1"/>
            <a:r>
              <a:rPr lang="zh-CN" altLang="en-US" dirty="0"/>
              <a:t>省略表达式</a:t>
            </a:r>
            <a:r>
              <a:rPr lang="en-US" altLang="zh-CN" dirty="0"/>
              <a:t>E1</a:t>
            </a:r>
            <a:r>
              <a:rPr lang="zh-CN" altLang="en-US" dirty="0"/>
              <a:t>和表达式</a:t>
            </a:r>
            <a:r>
              <a:rPr lang="en-US" altLang="zh-CN" dirty="0"/>
              <a:t>E3</a:t>
            </a:r>
            <a:endParaRPr lang="zh-CN" altLang="en-US" dirty="0"/>
          </a:p>
        </p:txBody>
      </p:sp>
      <p:pic>
        <p:nvPicPr>
          <p:cNvPr id="8090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429000"/>
            <a:ext cx="46005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034116033"/>
      </p:ext>
    </p:extLst>
  </p:cSld>
  <p:clrMapOvr>
    <a:masterClrMapping/>
  </p:clrMapOvr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任意有效表达式都可以作为表达式语句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在表达式后面加上“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dirty="0"/>
              <a:t>”</a:t>
            </a:r>
            <a:endParaRPr lang="en-US" altLang="zh-CN" dirty="0"/>
          </a:p>
          <a:p>
            <a:pPr eaLnBrk="1" hangingPunct="1"/>
            <a:r>
              <a:rPr lang="zh-CN" altLang="en-US" dirty="0"/>
              <a:t>当表达式语句中不包含表达式时，该语句是</a:t>
            </a:r>
            <a:r>
              <a:rPr lang="zh-CN" altLang="en-US" dirty="0">
                <a:solidFill>
                  <a:srgbClr val="C00000"/>
                </a:solidFill>
              </a:rPr>
              <a:t>空语句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什么也不做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只由分割符“</a:t>
            </a:r>
            <a:r>
              <a:rPr lang="en-US" altLang="zh-CN" dirty="0">
                <a:latin typeface="Courier New" pitchFamily="49" charset="0"/>
              </a:rPr>
              <a:t>;</a:t>
            </a:r>
            <a:r>
              <a:rPr lang="zh-CN" altLang="en-US" dirty="0"/>
              <a:t>”构成</a:t>
            </a:r>
            <a:endParaRPr lang="en-US" altLang="zh-CN" dirty="0"/>
          </a:p>
          <a:p>
            <a:pPr eaLnBrk="1" hangingPunct="1"/>
            <a:r>
              <a:rPr lang="zh-CN" altLang="en-US" dirty="0"/>
              <a:t>常见的表达式语句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赋值表达式语句：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a=5*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zh-CN" altLang="en-US" dirty="0"/>
              <a:t>函数调用语句：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f(a);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表达式语句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语句概述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■ 表达式语句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控制语句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标签语句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复合语句和块语句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33322881"/>
      </p:ext>
    </p:extLst>
  </p:cSld>
  <p:clrMapOvr>
    <a:masterClrMapping/>
  </p:clrMapOvr>
  <p:extLst mod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153400" cy="165732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4.15】</a:t>
            </a:r>
            <a:r>
              <a:rPr lang="zh-CN" altLang="en-US" dirty="0">
                <a:solidFill>
                  <a:srgbClr val="C00000"/>
                </a:solidFill>
              </a:rPr>
              <a:t>求</a:t>
            </a:r>
            <a:r>
              <a:rPr lang="en-US" altLang="zh-CN" dirty="0">
                <a:solidFill>
                  <a:srgbClr val="C00000"/>
                </a:solidFill>
              </a:rPr>
              <a:t>1+2+3+…+100</a:t>
            </a:r>
            <a:r>
              <a:rPr lang="zh-CN" altLang="en-US" dirty="0">
                <a:solidFill>
                  <a:srgbClr val="C00000"/>
                </a:solidFill>
              </a:rPr>
              <a:t>的和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程序代码</a:t>
            </a:r>
            <a:r>
              <a:rPr lang="en-US" altLang="zh-CN" dirty="0"/>
              <a:t>4</a:t>
            </a:r>
          </a:p>
          <a:p>
            <a:pPr lvl="2" eaLnBrk="1" hangingPunct="1"/>
            <a:r>
              <a:rPr lang="zh-CN" altLang="en-US" dirty="0"/>
              <a:t>省略全部表达式</a:t>
            </a:r>
            <a:r>
              <a:rPr lang="en-US" altLang="zh-CN" sz="3000" dirty="0">
                <a:solidFill>
                  <a:srgbClr val="0000FF"/>
                </a:solidFill>
              </a:rPr>
              <a:t>	</a:t>
            </a:r>
            <a:endParaRPr lang="zh-CN" altLang="en-US" dirty="0"/>
          </a:p>
        </p:txBody>
      </p:sp>
      <p:pic>
        <p:nvPicPr>
          <p:cNvPr id="8192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25" y="3214688"/>
            <a:ext cx="4602163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759385459"/>
      </p:ext>
    </p:extLst>
  </p:cSld>
  <p:clrMapOvr>
    <a:masterClrMapping/>
  </p:clrMapOvr>
  <p:extLst mod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153400" cy="1940223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4.15】</a:t>
            </a:r>
            <a:r>
              <a:rPr lang="zh-CN" altLang="en-US" dirty="0">
                <a:solidFill>
                  <a:srgbClr val="C00000"/>
                </a:solidFill>
              </a:rPr>
              <a:t>求</a:t>
            </a:r>
            <a:r>
              <a:rPr lang="en-US" altLang="zh-CN" dirty="0">
                <a:solidFill>
                  <a:srgbClr val="C00000"/>
                </a:solidFill>
              </a:rPr>
              <a:t>1+2+3+…+100</a:t>
            </a:r>
            <a:r>
              <a:rPr lang="zh-CN" altLang="en-US" dirty="0">
                <a:solidFill>
                  <a:srgbClr val="C00000"/>
                </a:solidFill>
              </a:rPr>
              <a:t>的和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程序代码</a:t>
            </a:r>
            <a:r>
              <a:rPr lang="en-US" altLang="zh-CN" dirty="0"/>
              <a:t>5</a:t>
            </a:r>
          </a:p>
          <a:p>
            <a:pPr lvl="2" eaLnBrk="1" hangingPunct="1"/>
            <a:r>
              <a:rPr lang="zh-CN" altLang="en-US" dirty="0"/>
              <a:t>循环体为空语句</a:t>
            </a:r>
          </a:p>
        </p:txBody>
      </p:sp>
      <p:pic>
        <p:nvPicPr>
          <p:cNvPr id="8295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875" y="4206875"/>
            <a:ext cx="835025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610760355"/>
      </p:ext>
    </p:extLst>
  </p:cSld>
  <p:clrMapOvr>
    <a:masterClrMapping/>
  </p:clrMapOvr>
  <p:extLst mod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1659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4.16】</a:t>
            </a:r>
            <a:r>
              <a:rPr lang="zh-CN" altLang="en-US" dirty="0">
                <a:solidFill>
                  <a:srgbClr val="C00000"/>
                </a:solidFill>
                <a:latin typeface="宋体" charset="-122"/>
              </a:rPr>
              <a:t>读下述程序，注意其中的三个</a:t>
            </a:r>
            <a:r>
              <a:rPr lang="en-US" altLang="zh-CN" dirty="0">
                <a:solidFill>
                  <a:srgbClr val="C00000"/>
                </a:solidFill>
                <a:latin typeface="宋体" charset="-122"/>
              </a:rPr>
              <a:t>for</a:t>
            </a:r>
            <a:r>
              <a:rPr lang="zh-CN" altLang="en-US" dirty="0">
                <a:solidFill>
                  <a:srgbClr val="C00000"/>
                </a:solidFill>
                <a:latin typeface="宋体" charset="-122"/>
              </a:rPr>
              <a:t>循环语句以及所累加出的三个不同的</a:t>
            </a:r>
            <a:r>
              <a:rPr lang="en-US" altLang="zh-CN" dirty="0">
                <a:solidFill>
                  <a:srgbClr val="C00000"/>
                </a:solidFill>
                <a:latin typeface="宋体" charset="-122"/>
              </a:rPr>
              <a:t>sum</a:t>
            </a:r>
            <a:r>
              <a:rPr lang="zh-CN" altLang="en-US" dirty="0">
                <a:solidFill>
                  <a:srgbClr val="C00000"/>
                </a:solidFill>
                <a:latin typeface="宋体" charset="-122"/>
              </a:rPr>
              <a:t>结果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8397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420888"/>
            <a:ext cx="5072063" cy="378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959385028"/>
      </p:ext>
    </p:extLst>
  </p:cSld>
  <p:clrMapOvr>
    <a:masterClrMapping/>
  </p:clrMapOvr>
  <p:extLst mod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268760"/>
            <a:ext cx="4929188" cy="310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1691680" y="4509120"/>
            <a:ext cx="5256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+mn-ea"/>
                <a:ea typeface="+mn-ea"/>
              </a:rPr>
              <a:t>程序运行结果：</a:t>
            </a:r>
            <a:endParaRPr lang="en-US" altLang="zh-CN" dirty="0">
              <a:solidFill>
                <a:schemeClr val="accent6"/>
              </a:solidFill>
              <a:latin typeface="+mn-ea"/>
              <a:ea typeface="+mn-ea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sum=20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sum=55</a:t>
            </a:r>
          </a:p>
          <a:p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3 5 7 9 22 16 -18 -7 56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sum=94</a:t>
            </a:r>
            <a:endParaRPr lang="zh-CN" altLang="en-US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矩形 8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475595910"/>
      </p:ext>
    </p:extLst>
  </p:cSld>
  <p:clrMapOvr>
    <a:masterClrMapping/>
  </p:clrMapOvr>
  <p:extLst mod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0463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4.17】</a:t>
            </a:r>
            <a:r>
              <a:rPr lang="zh-CN" altLang="en-US" dirty="0">
                <a:solidFill>
                  <a:srgbClr val="C00000"/>
                </a:solidFill>
              </a:rPr>
              <a:t>设计程序输出</a:t>
            </a:r>
            <a:r>
              <a:rPr lang="en-US" altLang="zh-CN" dirty="0">
                <a:solidFill>
                  <a:srgbClr val="C00000"/>
                </a:solidFill>
              </a:rPr>
              <a:t>Fibonacci</a:t>
            </a:r>
            <a:r>
              <a:rPr lang="zh-CN" altLang="en-US" dirty="0">
                <a:solidFill>
                  <a:srgbClr val="C00000"/>
                </a:solidFill>
              </a:rPr>
              <a:t>数列的前</a:t>
            </a:r>
            <a:r>
              <a:rPr lang="en-US" altLang="zh-CN" dirty="0">
                <a:solidFill>
                  <a:srgbClr val="C00000"/>
                </a:solidFill>
              </a:rPr>
              <a:t>20</a:t>
            </a:r>
            <a:r>
              <a:rPr lang="zh-CN" altLang="en-US" dirty="0">
                <a:solidFill>
                  <a:srgbClr val="C00000"/>
                </a:solidFill>
              </a:rPr>
              <a:t>项，要求每行输出</a:t>
            </a:r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en-US" dirty="0">
                <a:solidFill>
                  <a:srgbClr val="C00000"/>
                </a:solidFill>
              </a:rPr>
              <a:t>个数据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 dirty="0"/>
              <a:t>Fibonacci</a:t>
            </a:r>
            <a:r>
              <a:rPr lang="zh-CN" altLang="en-US" dirty="0"/>
              <a:t>数列：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除了第</a:t>
            </a:r>
            <a:r>
              <a:rPr lang="en-US" altLang="zh-CN" dirty="0"/>
              <a:t>0</a:t>
            </a:r>
            <a:r>
              <a:rPr lang="zh-CN" altLang="en-US" dirty="0"/>
              <a:t>项和第</a:t>
            </a:r>
            <a:r>
              <a:rPr lang="en-US" altLang="zh-CN" dirty="0"/>
              <a:t>1</a:t>
            </a:r>
            <a:r>
              <a:rPr lang="zh-CN" altLang="en-US" dirty="0"/>
              <a:t>项外，每一项都是由类似方法产生，即前两项之和；所以求当前项时，只需要记住前两项；程序不需要为每一项设置专用变量。</a:t>
            </a:r>
            <a:endParaRPr lang="en-US" altLang="zh-CN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/>
          </p:nvPr>
        </p:nvGraphicFramePr>
        <p:xfrm>
          <a:off x="1835696" y="2636912"/>
          <a:ext cx="5618163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公式" r:id="rId4" imgW="2438400" imgH="685800" progId="Equation.3">
                  <p:embed/>
                </p:oleObj>
              </mc:Choice>
              <mc:Fallback>
                <p:oleObj name="公式" r:id="rId4" imgW="2438400" imgH="6858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88000" contrast="9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636912"/>
                        <a:ext cx="5618163" cy="1590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hlinkClick r:id="rId6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753331930"/>
      </p:ext>
    </p:extLst>
  </p:cSld>
  <p:clrMapOvr>
    <a:masterClrMapping/>
  </p:clrMapOvr>
  <p:extLst mod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052736"/>
            <a:ext cx="864096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iomanip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fib0=0,fib1=1,fib2;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(5)&lt;&lt;fib0&lt;&lt;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(5)&lt;&lt;fib1;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n=3;n&lt;=20;n++){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fib2=fib0+fib1;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(5)&lt;&lt;fib2;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(n%5==0)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控制每行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个数据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fib0=fib1;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fib1=fib2;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208407-77CD-40B0-BFF5-864E537D12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834" y="4890870"/>
            <a:ext cx="4391638" cy="15527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337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形式简单的循环语句</a:t>
            </a:r>
            <a:endParaRPr lang="en-US" altLang="zh-CN" dirty="0"/>
          </a:p>
          <a:p>
            <a:pPr eaLnBrk="1" hangingPunct="1"/>
            <a:r>
              <a:rPr lang="zh-CN" altLang="en-US" dirty="0"/>
              <a:t>是</a:t>
            </a:r>
            <a:r>
              <a:rPr lang="en-US" altLang="zh-CN" dirty="0"/>
              <a:t>for</a:t>
            </a:r>
            <a:r>
              <a:rPr lang="zh-CN" altLang="en-US" dirty="0"/>
              <a:t>语句中表达式</a:t>
            </a:r>
            <a:r>
              <a:rPr lang="en-US" altLang="zh-CN" dirty="0"/>
              <a:t>E1</a:t>
            </a:r>
            <a:r>
              <a:rPr lang="zh-CN" altLang="en-US" dirty="0"/>
              <a:t>和</a:t>
            </a:r>
            <a:r>
              <a:rPr lang="en-US" altLang="zh-CN" dirty="0"/>
              <a:t>E3</a:t>
            </a:r>
            <a:r>
              <a:rPr lang="zh-CN" altLang="en-US" dirty="0"/>
              <a:t>为空的特殊情形</a:t>
            </a:r>
            <a:endParaRPr lang="en-US" altLang="zh-CN" dirty="0"/>
          </a:p>
          <a:p>
            <a:pPr eaLnBrk="1" hangingPunct="1"/>
            <a:r>
              <a:rPr lang="zh-CN" altLang="en-US" dirty="0"/>
              <a:t>格式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while</a:t>
            </a:r>
            <a:r>
              <a:rPr lang="en-US" altLang="zh-CN" dirty="0"/>
              <a:t>(&lt;</a:t>
            </a:r>
            <a:r>
              <a:rPr lang="zh-CN" altLang="en-US" dirty="0"/>
              <a:t>表达式</a:t>
            </a:r>
            <a:r>
              <a:rPr lang="en-US" altLang="zh-CN" dirty="0"/>
              <a:t>E&gt;) &lt;</a:t>
            </a:r>
            <a:r>
              <a:rPr lang="zh-CN" altLang="en-US" dirty="0"/>
              <a:t>语句</a:t>
            </a:r>
            <a:r>
              <a:rPr lang="en-US" altLang="zh-CN" dirty="0"/>
              <a:t>S&gt;</a:t>
            </a:r>
          </a:p>
          <a:p>
            <a:pPr lvl="2" eaLnBrk="1" hangingPunct="1"/>
            <a:r>
              <a:rPr lang="zh-CN" altLang="en-US" dirty="0"/>
              <a:t>表达式</a:t>
            </a:r>
            <a:r>
              <a:rPr lang="en-US" altLang="zh-CN" dirty="0"/>
              <a:t>E</a:t>
            </a:r>
            <a:r>
              <a:rPr lang="zh-CN" altLang="en-US" dirty="0"/>
              <a:t>是具有逻辑值的表达式用于判断循环是否继续</a:t>
            </a:r>
            <a:endParaRPr lang="en-US" altLang="zh-CN" dirty="0"/>
          </a:p>
          <a:p>
            <a:pPr lvl="3" eaLnBrk="1" hangingPunct="1"/>
            <a:r>
              <a:rPr lang="en-US" altLang="zh-CN" dirty="0"/>
              <a:t>E</a:t>
            </a:r>
            <a:r>
              <a:rPr lang="zh-CN" altLang="en-US" dirty="0"/>
              <a:t>为真值，则循环继续</a:t>
            </a:r>
            <a:endParaRPr lang="en-US" altLang="zh-CN" dirty="0"/>
          </a:p>
          <a:p>
            <a:pPr lvl="3" eaLnBrk="1" hangingPunct="1"/>
            <a:r>
              <a:rPr lang="en-US" altLang="zh-CN" dirty="0"/>
              <a:t>E</a:t>
            </a:r>
            <a:r>
              <a:rPr lang="zh-CN" altLang="en-US" dirty="0"/>
              <a:t>为假值，结束循环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语句</a:t>
            </a:r>
            <a:r>
              <a:rPr lang="en-US" altLang="zh-CN" dirty="0"/>
              <a:t>S</a:t>
            </a:r>
            <a:r>
              <a:rPr lang="zh-CN" altLang="en-US" dirty="0"/>
              <a:t>可以是简单语句或者复合语句，为循环体</a:t>
            </a:r>
          </a:p>
        </p:txBody>
      </p:sp>
      <p:sp>
        <p:nvSpPr>
          <p:cNvPr id="880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while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50490757"/>
      </p:ext>
    </p:extLst>
  </p:cSld>
  <p:clrMapOvr>
    <a:masterClrMapping/>
  </p:clrMapOvr>
  <p:extLst mod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CN" dirty="0">
                <a:solidFill>
                  <a:srgbClr val="0000FF"/>
                </a:solidFill>
              </a:rPr>
              <a:t>while</a:t>
            </a:r>
            <a:r>
              <a:rPr lang="en-US" altLang="zh-CN" dirty="0"/>
              <a:t>(&lt;</a:t>
            </a:r>
            <a:r>
              <a:rPr lang="zh-CN" altLang="en-US" dirty="0"/>
              <a:t>表达式</a:t>
            </a:r>
            <a:r>
              <a:rPr lang="en-US" altLang="zh-CN" dirty="0"/>
              <a:t>E&gt;) &lt;</a:t>
            </a:r>
            <a:r>
              <a:rPr lang="zh-CN" altLang="en-US" dirty="0"/>
              <a:t>语句</a:t>
            </a:r>
            <a:r>
              <a:rPr lang="en-US" altLang="zh-CN" dirty="0"/>
              <a:t>S&gt;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执行过程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计算</a:t>
            </a:r>
            <a:r>
              <a:rPr lang="en-US" altLang="zh-CN" dirty="0"/>
              <a:t>while</a:t>
            </a:r>
            <a:r>
              <a:rPr lang="zh-CN" altLang="en-US" dirty="0"/>
              <a:t>后“&lt;表达式</a:t>
            </a:r>
            <a:r>
              <a:rPr lang="en-US" altLang="zh-CN" dirty="0"/>
              <a:t>E</a:t>
            </a:r>
            <a:r>
              <a:rPr lang="zh-CN" altLang="en-US" dirty="0"/>
              <a:t>&gt;”的值，为真（非0）则执行一遍由“&lt;语句</a:t>
            </a:r>
            <a:r>
              <a:rPr lang="en-US" altLang="zh-CN" dirty="0"/>
              <a:t>S</a:t>
            </a:r>
            <a:r>
              <a:rPr lang="zh-CN" altLang="en-US" dirty="0"/>
              <a:t>&gt;”所指定的循环体；反复执行上述操作，直到“&lt;表达式&gt;”的值为假时结束该</a:t>
            </a:r>
            <a:r>
              <a:rPr lang="en-US" altLang="zh-CN" dirty="0"/>
              <a:t>while</a:t>
            </a:r>
            <a:r>
              <a:rPr lang="zh-CN" altLang="en-US" dirty="0"/>
              <a:t>语句。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可以看出，若“&lt;表达式</a:t>
            </a:r>
            <a:r>
              <a:rPr lang="en-US" altLang="zh-CN" dirty="0"/>
              <a:t>E</a:t>
            </a:r>
            <a:r>
              <a:rPr lang="zh-CN" altLang="en-US" dirty="0"/>
              <a:t>&gt;”的值一上来就为假时，会立刻结束该</a:t>
            </a:r>
            <a:r>
              <a:rPr lang="en-US" altLang="zh-CN" dirty="0"/>
              <a:t>while</a:t>
            </a:r>
            <a:r>
              <a:rPr lang="zh-CN" altLang="en-US" dirty="0"/>
              <a:t>语句（也即，此种情况下，作为循环体的&lt;语句</a:t>
            </a:r>
            <a:r>
              <a:rPr lang="en-US" altLang="zh-CN" dirty="0"/>
              <a:t>S</a:t>
            </a:r>
            <a:r>
              <a:rPr lang="zh-CN" altLang="en-US" dirty="0"/>
              <a:t>&gt;一次也没被执行则结束了该</a:t>
            </a:r>
            <a:r>
              <a:rPr lang="en-US" altLang="zh-CN" dirty="0"/>
              <a:t>while</a:t>
            </a:r>
            <a:r>
              <a:rPr lang="zh-CN" altLang="en-US" dirty="0"/>
              <a:t>语句）</a:t>
            </a:r>
            <a:endParaRPr lang="en-US" altLang="zh-CN" dirty="0"/>
          </a:p>
        </p:txBody>
      </p:sp>
      <p:sp>
        <p:nvSpPr>
          <p:cNvPr id="890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while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765932596"/>
      </p:ext>
    </p:extLst>
  </p:cSld>
  <p:clrMapOvr>
    <a:masterClrMapping/>
  </p:clrMapOvr>
  <p:extLst mod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while</a:t>
            </a:r>
            <a:r>
              <a:rPr lang="zh-CN" altLang="en-US" dirty="0"/>
              <a:t>语句执行流程</a:t>
            </a:r>
            <a:endParaRPr lang="en-US" altLang="zh-CN" dirty="0"/>
          </a:p>
        </p:txBody>
      </p:sp>
      <p:pic>
        <p:nvPicPr>
          <p:cNvPr id="901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988840"/>
            <a:ext cx="4665530" cy="404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900119245"/>
      </p:ext>
    </p:extLst>
  </p:cSld>
  <p:clrMapOvr>
    <a:masterClrMapping/>
  </p:clrMapOvr>
  <p:extLst mod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while</a:t>
            </a:r>
            <a:r>
              <a:rPr lang="zh-CN" altLang="en-US" dirty="0"/>
              <a:t>语句执行流程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11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0" y="2928938"/>
            <a:ext cx="28860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8438" y="2949575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0438" y="3663950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00500" y="2949575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00438" y="3663950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00500" y="2949575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00438" y="3663950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00500" y="2949575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30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72000" y="1928813"/>
            <a:ext cx="619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786063" y="4572000"/>
            <a:ext cx="14319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矩形 23">
            <a:hlinkClick r:id="rId1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29" name="矩形 2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30" name="矩形 2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31" name="矩形 3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404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用来控制程序中各语句执行的次序</a:t>
            </a:r>
            <a:endParaRPr lang="en-US" altLang="zh-CN" dirty="0"/>
          </a:p>
          <a:p>
            <a:pPr eaLnBrk="1" hangingPunct="1"/>
            <a:r>
              <a:rPr lang="zh-CN" altLang="en-US" dirty="0"/>
              <a:t>分类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条件控制语句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分支语句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循环语句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无条件控制语句</a:t>
            </a:r>
            <a:endParaRPr lang="en-US" altLang="zh-CN" dirty="0"/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控制语句</a:t>
            </a:r>
            <a:endParaRPr lang="en-US" altLang="zh-CN" dirty="0"/>
          </a:p>
        </p:txBody>
      </p:sp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2996952"/>
            <a:ext cx="5176838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语句概述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分支语句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循环语句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表达式语句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■ 控制语句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标签语句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复合语句和块语句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3980529306"/>
      </p:ext>
    </p:extLst>
  </p:cSld>
  <p:clrMapOvr>
    <a:masterClrMapping/>
  </p:clrMapOvr>
  <p:extLst mod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通过表达式</a:t>
            </a:r>
            <a:r>
              <a:rPr lang="en-US" altLang="zh-CN" dirty="0"/>
              <a:t>E</a:t>
            </a:r>
            <a:r>
              <a:rPr lang="zh-CN" altLang="en-US" dirty="0"/>
              <a:t>控制循环</a:t>
            </a:r>
            <a:endParaRPr lang="en-US" altLang="zh-CN" dirty="0"/>
          </a:p>
          <a:p>
            <a:pPr eaLnBrk="1" hangingPunct="1"/>
            <a:r>
              <a:rPr lang="zh-CN" altLang="en-US" dirty="0"/>
              <a:t>循环体中应包含对表达式</a:t>
            </a:r>
            <a:r>
              <a:rPr lang="en-US" altLang="zh-CN" dirty="0"/>
              <a:t>E</a:t>
            </a:r>
            <a:r>
              <a:rPr lang="zh-CN" altLang="en-US" dirty="0"/>
              <a:t>的值有影响的操作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使</a:t>
            </a:r>
            <a:r>
              <a:rPr lang="en-US" altLang="zh-CN" dirty="0"/>
              <a:t>E</a:t>
            </a:r>
            <a:r>
              <a:rPr lang="zh-CN" altLang="en-US" dirty="0"/>
              <a:t>值为真值则循环继续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使</a:t>
            </a:r>
            <a:r>
              <a:rPr lang="en-US" altLang="zh-CN" dirty="0"/>
              <a:t>E</a:t>
            </a:r>
            <a:r>
              <a:rPr lang="zh-CN" altLang="en-US" dirty="0"/>
              <a:t>值为假值则结束循环</a:t>
            </a:r>
            <a:endParaRPr lang="en-US" altLang="zh-CN" dirty="0"/>
          </a:p>
          <a:p>
            <a:pPr eaLnBrk="1" hangingPunct="1"/>
            <a:r>
              <a:rPr lang="zh-CN" altLang="en-US" dirty="0"/>
              <a:t>如果表达式</a:t>
            </a:r>
            <a:r>
              <a:rPr lang="en-US" altLang="zh-CN" dirty="0"/>
              <a:t>E</a:t>
            </a:r>
            <a:r>
              <a:rPr lang="zh-CN" altLang="en-US" dirty="0"/>
              <a:t>的值恒为真值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死循环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遇到转向语句结束循环</a:t>
            </a:r>
          </a:p>
        </p:txBody>
      </p:sp>
      <p:sp>
        <p:nvSpPr>
          <p:cNvPr id="921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while</a:t>
            </a:r>
            <a:r>
              <a:rPr lang="zh-CN" altLang="en-US" dirty="0"/>
              <a:t>语句循环的控制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2208481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8860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4.18】</a:t>
            </a:r>
            <a:r>
              <a:rPr lang="zh-CN" altLang="en-US" dirty="0">
                <a:solidFill>
                  <a:srgbClr val="C00000"/>
                </a:solidFill>
              </a:rPr>
              <a:t>求</a:t>
            </a:r>
            <a:r>
              <a:rPr lang="en-US" altLang="zh-CN" dirty="0">
                <a:solidFill>
                  <a:srgbClr val="C00000"/>
                </a:solidFill>
              </a:rPr>
              <a:t>1+2+3+...+100</a:t>
            </a:r>
            <a:r>
              <a:rPr lang="zh-CN" altLang="en-US" dirty="0">
                <a:solidFill>
                  <a:srgbClr val="C00000"/>
                </a:solidFill>
              </a:rPr>
              <a:t>的值</a:t>
            </a:r>
          </a:p>
        </p:txBody>
      </p:sp>
      <p:pic>
        <p:nvPicPr>
          <p:cNvPr id="931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132856"/>
            <a:ext cx="5741987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E549E424-2D67-4A44-B0CB-274EE7B99BFD}"/>
              </a:ext>
            </a:extLst>
          </p:cNvPr>
          <p:cNvSpPr txBox="1"/>
          <p:nvPr/>
        </p:nvSpPr>
        <p:spPr>
          <a:xfrm>
            <a:off x="4289825" y="2852936"/>
            <a:ext cx="30718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105426"/>
      </p:ext>
    </p:extLst>
  </p:cSld>
  <p:clrMapOvr>
    <a:masterClrMapping/>
  </p:clrMapOvr>
  <p:extLst mod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1659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4.19】</a:t>
            </a:r>
            <a:r>
              <a:rPr lang="zh-CN" altLang="en-US" dirty="0">
                <a:solidFill>
                  <a:srgbClr val="C00000"/>
                </a:solidFill>
              </a:rPr>
              <a:t>修改</a:t>
            </a:r>
            <a:r>
              <a:rPr lang="zh-CN" altLang="en-US" dirty="0"/>
              <a:t>例</a:t>
            </a:r>
            <a:r>
              <a:rPr lang="en-US" altLang="zh-CN" dirty="0"/>
              <a:t>4.12</a:t>
            </a:r>
            <a:r>
              <a:rPr lang="zh-CN" altLang="en-US" dirty="0">
                <a:solidFill>
                  <a:srgbClr val="C00000"/>
                </a:solidFill>
              </a:rPr>
              <a:t>计算器程序，增加控制计算器运行的功能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运行程序进行一次计算后，系统提示：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Do you want to continue?(y or n):</a:t>
            </a:r>
          </a:p>
          <a:p>
            <a:pPr lvl="1" eaLnBrk="1" hangingPunct="1"/>
            <a:r>
              <a:rPr lang="zh-CN" altLang="en-US" dirty="0"/>
              <a:t>输入字符</a:t>
            </a:r>
            <a:r>
              <a:rPr lang="en-US" altLang="zh-CN" dirty="0"/>
              <a:t>y</a:t>
            </a:r>
            <a:r>
              <a:rPr lang="zh-CN" altLang="en-US" dirty="0"/>
              <a:t>则继续计算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输入其它字符则结束计算</a:t>
            </a:r>
            <a:endParaRPr lang="en-US" altLang="zh-CN" dirty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699225973"/>
      </p:ext>
    </p:extLst>
  </p:cSld>
  <p:clrMapOvr>
    <a:masterClrMapping/>
  </p:clrMapOvr>
  <p:extLst mod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980728"/>
            <a:ext cx="6072187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3855DC7B-27B1-4B0B-8994-09C8AD3018C9}"/>
              </a:ext>
            </a:extLst>
          </p:cNvPr>
          <p:cNvSpPr txBox="1"/>
          <p:nvPr/>
        </p:nvSpPr>
        <p:spPr>
          <a:xfrm>
            <a:off x="4644008" y="2492896"/>
            <a:ext cx="10801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  op  y: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59985"/>
      </p:ext>
    </p:extLst>
  </p:cSld>
  <p:clrMapOvr>
    <a:masterClrMapping/>
  </p:clrMapOvr>
  <p:extLst mod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类似于</a:t>
            </a:r>
            <a:r>
              <a:rPr lang="en-US" altLang="zh-CN" dirty="0"/>
              <a:t>while</a:t>
            </a:r>
            <a:r>
              <a:rPr lang="zh-CN" altLang="en-US" dirty="0"/>
              <a:t>语句</a:t>
            </a:r>
            <a:endParaRPr lang="en-US" altLang="zh-CN" dirty="0"/>
          </a:p>
          <a:p>
            <a:pPr eaLnBrk="1" hangingPunct="1"/>
            <a:r>
              <a:rPr lang="zh-CN" altLang="en-US" dirty="0"/>
              <a:t>将循环的判定移至循环体之后</a:t>
            </a:r>
            <a:endParaRPr lang="en-US" altLang="zh-CN" dirty="0"/>
          </a:p>
          <a:p>
            <a:pPr eaLnBrk="1" hangingPunct="1"/>
            <a:r>
              <a:rPr lang="zh-CN" altLang="en-US" dirty="0"/>
              <a:t>格式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do</a:t>
            </a:r>
            <a:r>
              <a:rPr lang="en-US" altLang="zh-CN" dirty="0"/>
              <a:t> &lt;</a:t>
            </a:r>
            <a:r>
              <a:rPr lang="zh-CN" altLang="en-US" dirty="0"/>
              <a:t>语句</a:t>
            </a:r>
            <a:r>
              <a:rPr lang="en-US" altLang="zh-CN" dirty="0"/>
              <a:t>S&gt; </a:t>
            </a:r>
            <a:r>
              <a:rPr lang="en-US" altLang="zh-CN" dirty="0">
                <a:solidFill>
                  <a:srgbClr val="0000FF"/>
                </a:solidFill>
              </a:rPr>
              <a:t>while</a:t>
            </a:r>
            <a:r>
              <a:rPr lang="en-US" altLang="zh-CN" dirty="0"/>
              <a:t>(&lt;</a:t>
            </a:r>
            <a:r>
              <a:rPr lang="zh-CN" altLang="en-US" dirty="0"/>
              <a:t>表达式</a:t>
            </a:r>
            <a:r>
              <a:rPr lang="en-US" altLang="zh-CN" dirty="0"/>
              <a:t>E&gt;) 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 lvl="2" eaLnBrk="1" hangingPunct="1"/>
            <a:r>
              <a:rPr lang="zh-CN" altLang="en-US" dirty="0"/>
              <a:t>表达式</a:t>
            </a:r>
            <a:r>
              <a:rPr lang="en-US" altLang="zh-CN" dirty="0"/>
              <a:t>E</a:t>
            </a:r>
            <a:r>
              <a:rPr lang="zh-CN" altLang="en-US" dirty="0"/>
              <a:t>是具有逻辑值的表达式用于判断循环是否继续</a:t>
            </a:r>
            <a:endParaRPr lang="en-US" altLang="zh-CN" dirty="0"/>
          </a:p>
          <a:p>
            <a:pPr lvl="3" eaLnBrk="1" hangingPunct="1"/>
            <a:r>
              <a:rPr lang="en-US" altLang="zh-CN" dirty="0"/>
              <a:t>E</a:t>
            </a:r>
            <a:r>
              <a:rPr lang="zh-CN" altLang="en-US" dirty="0"/>
              <a:t>为真值，则循环继续</a:t>
            </a:r>
            <a:endParaRPr lang="en-US" altLang="zh-CN" dirty="0"/>
          </a:p>
          <a:p>
            <a:pPr lvl="3" eaLnBrk="1" hangingPunct="1"/>
            <a:r>
              <a:rPr lang="en-US" altLang="zh-CN" dirty="0"/>
              <a:t>E</a:t>
            </a:r>
            <a:r>
              <a:rPr lang="zh-CN" altLang="en-US" dirty="0"/>
              <a:t>为假值，结束循环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语句</a:t>
            </a:r>
            <a:r>
              <a:rPr lang="en-US" altLang="zh-CN" dirty="0"/>
              <a:t>S</a:t>
            </a:r>
            <a:r>
              <a:rPr lang="zh-CN" altLang="en-US" dirty="0"/>
              <a:t>可以是简单语句或者复合语句，为循环体</a:t>
            </a:r>
          </a:p>
        </p:txBody>
      </p:sp>
      <p:sp>
        <p:nvSpPr>
          <p:cNvPr id="962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do...while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361172603"/>
      </p:ext>
    </p:extLst>
  </p:cSld>
  <p:clrMapOvr>
    <a:masterClrMapping/>
  </p:clrMapOvr>
  <p:extLst mod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do</a:t>
            </a:r>
            <a:r>
              <a:rPr lang="en-US" altLang="zh-CN" dirty="0"/>
              <a:t> &lt;</a:t>
            </a:r>
            <a:r>
              <a:rPr lang="zh-CN" altLang="en-US" dirty="0"/>
              <a:t>语句</a:t>
            </a:r>
            <a:r>
              <a:rPr lang="en-US" altLang="zh-CN" dirty="0"/>
              <a:t>S&gt; </a:t>
            </a:r>
            <a:r>
              <a:rPr lang="en-US" altLang="zh-CN" dirty="0">
                <a:solidFill>
                  <a:srgbClr val="0000FF"/>
                </a:solidFill>
              </a:rPr>
              <a:t>while</a:t>
            </a:r>
            <a:r>
              <a:rPr lang="en-US" altLang="zh-CN" dirty="0"/>
              <a:t>(&lt;</a:t>
            </a:r>
            <a:r>
              <a:rPr lang="zh-CN" altLang="en-US" dirty="0"/>
              <a:t>表达式</a:t>
            </a:r>
            <a:r>
              <a:rPr lang="en-US" altLang="zh-CN" dirty="0"/>
              <a:t>E&gt;) 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执行过程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先执行一遍由“&lt;语句</a:t>
            </a:r>
            <a:r>
              <a:rPr lang="en-US" altLang="zh-CN" dirty="0"/>
              <a:t>S</a:t>
            </a:r>
            <a:r>
              <a:rPr lang="zh-CN" altLang="en-US" dirty="0"/>
              <a:t>&gt;”所指定的循环体；而后计算</a:t>
            </a:r>
            <a:r>
              <a:rPr lang="en-US" altLang="zh-CN" dirty="0"/>
              <a:t>while</a:t>
            </a:r>
            <a:r>
              <a:rPr lang="zh-CN" altLang="en-US" dirty="0"/>
              <a:t>后“&lt;表达式</a:t>
            </a:r>
            <a:r>
              <a:rPr lang="en-US" altLang="zh-CN" dirty="0"/>
              <a:t>E</a:t>
            </a:r>
            <a:r>
              <a:rPr lang="zh-CN" altLang="en-US" dirty="0"/>
              <a:t>&gt;”的值，若为0（假）则退出循环（结束</a:t>
            </a:r>
            <a:r>
              <a:rPr lang="en-US" altLang="zh-CN" dirty="0"/>
              <a:t>do-while</a:t>
            </a:r>
            <a:r>
              <a:rPr lang="zh-CN" altLang="en-US" dirty="0"/>
              <a:t>语句），否则（条件为真时）返回</a:t>
            </a:r>
            <a:r>
              <a:rPr lang="en-US" altLang="zh-CN" dirty="0"/>
              <a:t>do</a:t>
            </a:r>
            <a:r>
              <a:rPr lang="zh-CN" altLang="en-US" dirty="0"/>
              <a:t>处继续循环。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do...while</a:t>
            </a:r>
            <a:r>
              <a:rPr lang="zh-CN" altLang="en-US" dirty="0"/>
              <a:t>语句的循环体</a:t>
            </a:r>
            <a:r>
              <a:rPr lang="zh-CN" altLang="en-US" dirty="0">
                <a:solidFill>
                  <a:srgbClr val="C00000"/>
                </a:solidFill>
              </a:rPr>
              <a:t>至少要被执行一遍</a:t>
            </a:r>
            <a:r>
              <a:rPr lang="zh-CN" altLang="en-US" dirty="0"/>
              <a:t>（这一点与</a:t>
            </a:r>
            <a:r>
              <a:rPr lang="en-US" altLang="zh-CN" dirty="0"/>
              <a:t>while</a:t>
            </a:r>
            <a:r>
              <a:rPr lang="zh-CN" altLang="en-US" dirty="0"/>
              <a:t>语句不同）</a:t>
            </a:r>
          </a:p>
        </p:txBody>
      </p:sp>
      <p:sp>
        <p:nvSpPr>
          <p:cNvPr id="972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do...while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14" name="矩形 1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4602203"/>
      </p:ext>
    </p:extLst>
  </p:cSld>
  <p:clrMapOvr>
    <a:masterClrMapping/>
  </p:clrMapOvr>
  <p:extLst mod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do...while</a:t>
            </a:r>
            <a:r>
              <a:rPr lang="zh-CN" altLang="en-US" dirty="0"/>
              <a:t>语句执行流程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83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75" y="2071688"/>
            <a:ext cx="54768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086216234"/>
      </p:ext>
    </p:extLst>
  </p:cSld>
  <p:clrMapOvr>
    <a:masterClrMapping/>
  </p:clrMapOvr>
  <p:extLst mod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do...while</a:t>
            </a:r>
            <a:r>
              <a:rPr lang="zh-CN" altLang="en-US" dirty="0"/>
              <a:t>语句执行流程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93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0" y="2786063"/>
            <a:ext cx="31242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8" y="3521075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94188" y="4071938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0438" y="3521075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94188" y="4071938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0438" y="3521075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94188" y="4071938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00438" y="3521075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94188" y="4071938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55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715000" y="3000375"/>
            <a:ext cx="619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786063" y="4521200"/>
            <a:ext cx="14319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矩形 25">
            <a:hlinkClick r:id="rId1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29" name="矩形 2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30" name="矩形 2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31" name="矩形 3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32" name="矩形 3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33" name="矩形 3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ABBDB872-62BF-492B-BBBC-EA0EA6E16372}"/>
              </a:ext>
            </a:extLst>
          </p:cNvPr>
          <p:cNvSpPr txBox="1"/>
          <p:nvPr/>
        </p:nvSpPr>
        <p:spPr>
          <a:xfrm>
            <a:off x="5929322" y="4071942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844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通过表达式</a:t>
            </a:r>
            <a:r>
              <a:rPr lang="en-US" altLang="zh-CN" dirty="0"/>
              <a:t>E</a:t>
            </a:r>
            <a:r>
              <a:rPr lang="zh-CN" altLang="en-US" dirty="0"/>
              <a:t>控制循环</a:t>
            </a:r>
            <a:endParaRPr lang="en-US" altLang="zh-CN" dirty="0"/>
          </a:p>
          <a:p>
            <a:pPr eaLnBrk="1" hangingPunct="1"/>
            <a:r>
              <a:rPr lang="zh-CN" altLang="en-US" dirty="0"/>
              <a:t>循环体中应包含对表达式</a:t>
            </a:r>
            <a:r>
              <a:rPr lang="en-US" altLang="zh-CN" dirty="0"/>
              <a:t>E</a:t>
            </a:r>
            <a:r>
              <a:rPr lang="zh-CN" altLang="en-US" dirty="0"/>
              <a:t>的值有影响的操作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使</a:t>
            </a:r>
            <a:r>
              <a:rPr lang="en-US" altLang="zh-CN" dirty="0"/>
              <a:t>E</a:t>
            </a:r>
            <a:r>
              <a:rPr lang="zh-CN" altLang="en-US" dirty="0"/>
              <a:t>值为真值则循环继续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使</a:t>
            </a:r>
            <a:r>
              <a:rPr lang="en-US" altLang="zh-CN" dirty="0"/>
              <a:t>E</a:t>
            </a:r>
            <a:r>
              <a:rPr lang="zh-CN" altLang="en-US" dirty="0"/>
              <a:t>值为假值则结束循环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如果表达式</a:t>
            </a:r>
            <a:r>
              <a:rPr lang="en-US" altLang="zh-CN" dirty="0"/>
              <a:t>E</a:t>
            </a:r>
            <a:r>
              <a:rPr lang="zh-CN" altLang="en-US" dirty="0"/>
              <a:t>的值恒为真值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死循环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遇到转向语句结束循环</a:t>
            </a:r>
          </a:p>
        </p:txBody>
      </p:sp>
      <p:sp>
        <p:nvSpPr>
          <p:cNvPr id="1003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do...while</a:t>
            </a:r>
            <a:r>
              <a:rPr lang="zh-CN" altLang="en-US" dirty="0"/>
              <a:t>语句循环的控制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418582515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4.20】</a:t>
            </a:r>
            <a:r>
              <a:rPr lang="zh-CN" altLang="en-US" dirty="0">
                <a:solidFill>
                  <a:srgbClr val="C00000"/>
                </a:solidFill>
              </a:rPr>
              <a:t>用</a:t>
            </a:r>
            <a:r>
              <a:rPr lang="en-US" altLang="zh-CN" dirty="0">
                <a:solidFill>
                  <a:srgbClr val="C00000"/>
                </a:solidFill>
              </a:rPr>
              <a:t>do…while</a:t>
            </a:r>
            <a:r>
              <a:rPr lang="zh-CN" altLang="en-US" dirty="0">
                <a:solidFill>
                  <a:srgbClr val="C00000"/>
                </a:solidFill>
              </a:rPr>
              <a:t>语句改写</a:t>
            </a:r>
            <a:r>
              <a:rPr lang="zh-CN" altLang="en-US" dirty="0"/>
              <a:t>例</a:t>
            </a:r>
            <a:r>
              <a:rPr lang="en-US" altLang="zh-CN" dirty="0"/>
              <a:t>4.19</a:t>
            </a:r>
            <a:r>
              <a:rPr lang="zh-CN" altLang="en-US" dirty="0">
                <a:solidFill>
                  <a:srgbClr val="C00000"/>
                </a:solidFill>
              </a:rPr>
              <a:t>的计算器程序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 dirty="0"/>
              <a:t>while</a:t>
            </a:r>
            <a:r>
              <a:rPr lang="zh-CN" altLang="en-US" dirty="0"/>
              <a:t>语句首先判断字符</a:t>
            </a:r>
            <a:r>
              <a:rPr lang="en-US" altLang="zh-CN" dirty="0" err="1"/>
              <a:t>cont</a:t>
            </a:r>
            <a:r>
              <a:rPr lang="zh-CN" altLang="en-US" dirty="0"/>
              <a:t>的值，因此必须先对</a:t>
            </a:r>
            <a:r>
              <a:rPr lang="en-US" altLang="zh-CN" dirty="0" err="1"/>
              <a:t>cont</a:t>
            </a:r>
            <a:r>
              <a:rPr lang="zh-CN" altLang="en-US" dirty="0"/>
              <a:t>进行赋值，如</a:t>
            </a:r>
            <a:endParaRPr lang="en-US" altLang="zh-CN" dirty="0"/>
          </a:p>
          <a:p>
            <a:pPr lvl="2" eaLnBrk="1" hangingPunct="1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'Y';</a:t>
            </a:r>
          </a:p>
          <a:p>
            <a:pPr lvl="1" eaLnBrk="1" hangingPunct="1"/>
            <a:r>
              <a:rPr lang="en-US" altLang="zh-CN" dirty="0"/>
              <a:t>do…while</a:t>
            </a:r>
            <a:r>
              <a:rPr lang="zh-CN" altLang="en-US" dirty="0"/>
              <a:t>的循环体至少执行一次，无论</a:t>
            </a:r>
            <a:r>
              <a:rPr lang="en-US" altLang="zh-CN" dirty="0" err="1"/>
              <a:t>cont</a:t>
            </a:r>
            <a:r>
              <a:rPr lang="zh-CN" altLang="en-US" dirty="0"/>
              <a:t>的初始值是什么，循环体都要执行，也就是计算器的第一次计算一定能够执行。因此，没有必要对</a:t>
            </a:r>
            <a:r>
              <a:rPr lang="en-US" altLang="zh-CN" dirty="0" err="1"/>
              <a:t>cont</a:t>
            </a:r>
            <a:r>
              <a:rPr lang="zh-CN" altLang="en-US" dirty="0"/>
              <a:t>进行初始化</a:t>
            </a: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56592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153400" cy="4656559"/>
          </a:xfrm>
        </p:spPr>
        <p:txBody>
          <a:bodyPr/>
          <a:lstStyle/>
          <a:p>
            <a:pPr lvl="1"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4.1】</a:t>
            </a:r>
            <a:r>
              <a:rPr lang="zh-CN" altLang="en-US" dirty="0">
                <a:solidFill>
                  <a:srgbClr val="C00000"/>
                </a:solidFill>
              </a:rPr>
              <a:t>设计一个计算器程序，实现整数的加法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此程序功能很差</a:t>
            </a:r>
            <a:endParaRPr lang="en-US" altLang="zh-CN" dirty="0"/>
          </a:p>
        </p:txBody>
      </p:sp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控制语句的引入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259632" y="2348880"/>
            <a:ext cx="69847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#include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&lt;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iostream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using namespace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std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void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80068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80068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80068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x,y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cout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&lt;&lt;“first integer:”;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&gt;&gt;x;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cout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&lt;&lt;“second integer: ”;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&gt;&gt;y;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cout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&lt;&lt;x&lt;&lt;“+”&lt;&lt;y&lt;&lt;“=”&lt;&lt;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x+y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&lt;&lt;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endl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}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语句概述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表达式语句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■ 控制语句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标签语句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复合语句和块语句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2131825346"/>
      </p:ext>
    </p:extLst>
  </p:cSld>
  <p:clrMapOvr>
    <a:masterClrMapping/>
  </p:clrMapOvr>
  <p:extLst mod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980728"/>
            <a:ext cx="5857875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079727104"/>
      </p:ext>
    </p:extLst>
  </p:cSld>
  <p:clrMapOvr>
    <a:masterClrMapping/>
  </p:clrMapOvr>
  <p:extLst mod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0463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4.21】</a:t>
            </a:r>
            <a:r>
              <a:rPr lang="zh-CN" altLang="en-US" dirty="0">
                <a:solidFill>
                  <a:srgbClr val="C00000"/>
                </a:solidFill>
              </a:rPr>
              <a:t>计算常数</a:t>
            </a:r>
            <a:r>
              <a:rPr lang="en-US" altLang="zh-CN" dirty="0">
                <a:solidFill>
                  <a:srgbClr val="C00000"/>
                </a:solidFill>
              </a:rPr>
              <a:t>e</a:t>
            </a:r>
            <a:r>
              <a:rPr lang="zh-CN" altLang="en-US" dirty="0">
                <a:solidFill>
                  <a:srgbClr val="C00000"/>
                </a:solidFill>
              </a:rPr>
              <a:t>的近似值（精确到累加项 1/(</a:t>
            </a:r>
            <a:r>
              <a:rPr lang="en-US" altLang="zh-CN" dirty="0">
                <a:solidFill>
                  <a:srgbClr val="C00000"/>
                </a:solidFill>
              </a:rPr>
              <a:t>n!) </a:t>
            </a:r>
            <a:r>
              <a:rPr lang="zh-CN" altLang="en-US" dirty="0">
                <a:solidFill>
                  <a:srgbClr val="C00000"/>
                </a:solidFill>
              </a:rPr>
              <a:t>小于 0.1</a:t>
            </a:r>
            <a:r>
              <a:rPr lang="en-US" altLang="zh-CN" dirty="0">
                <a:solidFill>
                  <a:srgbClr val="C00000"/>
                </a:solidFill>
              </a:rPr>
              <a:t>e-10 </a:t>
            </a:r>
            <a:r>
              <a:rPr lang="zh-CN" altLang="en-US" dirty="0">
                <a:solidFill>
                  <a:srgbClr val="C00000"/>
                </a:solidFill>
              </a:rPr>
              <a:t>时为止）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计算公式</a:t>
            </a:r>
            <a:endParaRPr lang="en-US" altLang="zh-CN" dirty="0"/>
          </a:p>
          <a:p>
            <a:pPr marL="914400" lvl="2" indent="0" eaLnBrk="1" hangingPunct="1">
              <a:buNone/>
            </a:pPr>
            <a:r>
              <a:rPr lang="en-US" altLang="zh-CN" dirty="0"/>
              <a:t>e = 1 + 1/(1!) + 1/(2!) + 1/(3!) + ... + 1/(n!) + ...</a:t>
            </a:r>
          </a:p>
          <a:p>
            <a:pPr lvl="1" eaLnBrk="1" hangingPunct="1"/>
            <a:r>
              <a:rPr lang="zh-CN" altLang="en-US" dirty="0"/>
              <a:t>程序步骤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计算整数</a:t>
            </a:r>
            <a:r>
              <a:rPr lang="en-US" altLang="zh-CN" dirty="0"/>
              <a:t>n</a:t>
            </a:r>
            <a:r>
              <a:rPr lang="zh-CN" altLang="en-US" dirty="0"/>
              <a:t>的阶乘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取倒数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累加</a:t>
            </a:r>
            <a:endParaRPr lang="en-US" altLang="zh-CN" dirty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996317832"/>
      </p:ext>
    </p:extLst>
  </p:cSld>
  <p:clrMapOvr>
    <a:masterClrMapping/>
  </p:clrMapOvr>
  <p:extLst mod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0463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4.21】</a:t>
            </a:r>
            <a:r>
              <a:rPr lang="zh-CN" altLang="en-US" dirty="0"/>
              <a:t>编程分析</a:t>
            </a:r>
            <a:endParaRPr lang="en-US" altLang="zh-CN" dirty="0"/>
          </a:p>
          <a:p>
            <a:pPr eaLnBrk="1" hangingPunct="1"/>
            <a:r>
              <a:rPr lang="pt-BR" altLang="zh-CN" dirty="0"/>
              <a:t>e = 1 + 1/(1!) + 1/(2!) + 1/(3!) + ... + 1/(n!) + ...</a:t>
            </a:r>
          </a:p>
          <a:p>
            <a:pPr lvl="1" eaLnBrk="1" hangingPunct="1"/>
            <a:r>
              <a:rPr lang="zh-CN" altLang="en-US" dirty="0"/>
              <a:t>第一项为</a:t>
            </a:r>
            <a:r>
              <a:rPr lang="en-US" altLang="zh-CN" dirty="0"/>
              <a:t>1</a:t>
            </a:r>
          </a:p>
          <a:p>
            <a:pPr lvl="2" eaLnBrk="1" hangingPunct="1"/>
            <a:r>
              <a:rPr lang="zh-CN" altLang="en-US" dirty="0"/>
              <a:t>不是计算得到的，是约定的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与其它项存在“非共性”，计算不放到循环中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循环体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！开始计算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计算</a:t>
            </a:r>
            <a:r>
              <a:rPr lang="en-US" altLang="zh-CN" dirty="0"/>
              <a:t>e</a:t>
            </a:r>
            <a:r>
              <a:rPr lang="zh-CN" altLang="en-US" dirty="0"/>
              <a:t>值：</a:t>
            </a:r>
            <a:r>
              <a:rPr lang="en-US" altLang="zh-CN" dirty="0"/>
              <a:t>e += 1/1</a:t>
            </a:r>
            <a:r>
              <a:rPr lang="zh-CN" altLang="en-US" dirty="0"/>
              <a:t>！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阶乘计算：</a:t>
            </a:r>
            <a:endParaRPr lang="en-US" altLang="zh-CN" dirty="0"/>
          </a:p>
          <a:p>
            <a:pPr lvl="3" eaLnBrk="1" hangingPunct="1"/>
            <a:r>
              <a:rPr lang="en-US" altLang="zh-CN" dirty="0"/>
              <a:t>1/2!=1/1!/2, 1/3!=1/2!/3, 1/4!=1/3!/4, …</a:t>
            </a:r>
          </a:p>
          <a:p>
            <a:pPr lvl="1" eaLnBrk="1" hangingPunct="1"/>
            <a:r>
              <a:rPr lang="zh-CN" altLang="en-US" dirty="0"/>
              <a:t>循环控制条件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1/n!&lt;0.1e-10</a:t>
            </a:r>
            <a:r>
              <a:rPr lang="zh-CN" altLang="en-US" dirty="0"/>
              <a:t>即退出循环</a:t>
            </a:r>
            <a:endParaRPr lang="en-US" altLang="zh-CN" dirty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214299414"/>
      </p:ext>
    </p:extLst>
  </p:cSld>
  <p:clrMapOvr>
    <a:masterClrMapping/>
  </p:clrMapOvr>
  <p:extLst mod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872959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C248EBB3-9367-42DC-961D-BE63CCEA3D11}"/>
              </a:ext>
            </a:extLst>
          </p:cNvPr>
          <p:cNvSpPr txBox="1"/>
          <p:nvPr/>
        </p:nvSpPr>
        <p:spPr>
          <a:xfrm>
            <a:off x="2786050" y="4059800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//</a:t>
            </a:r>
            <a:r>
              <a:rPr lang="zh-CN" altLang="en-US" b="1" dirty="0">
                <a:solidFill>
                  <a:srgbClr val="00B050"/>
                </a:solidFill>
              </a:rPr>
              <a:t>具体循环次数由这个条件决定</a:t>
            </a:r>
          </a:p>
        </p:txBody>
      </p:sp>
    </p:spTree>
    <p:extLst>
      <p:ext uri="{BB962C8B-B14F-4D97-AF65-F5344CB8AC3E}">
        <p14:creationId xmlns:p14="http://schemas.microsoft.com/office/powerpoint/2010/main" val="2378320641"/>
      </p:ext>
    </p:extLst>
  </p:cSld>
  <p:clrMapOvr>
    <a:masterClrMapping/>
  </p:clrMapOvr>
  <p:extLst mod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三类循环语句之间的等价变换</a:t>
            </a:r>
            <a:endParaRPr lang="en-US" altLang="zh-C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4313" y="1857375"/>
            <a:ext cx="4500562" cy="2143125"/>
          </a:xfrm>
          <a:prstGeom prst="rect">
            <a:avLst/>
          </a:prstGeom>
          <a:noFill/>
          <a:ln w="9525" cap="flat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 err="1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=1,sum=0;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//</a:t>
            </a:r>
            <a:r>
              <a:rPr kumimoji="1" lang="zh-CN" altLang="en-US" sz="2400" b="1" kern="0" dirty="0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循环初始条件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while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&lt;=4){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sum+=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++;  </a:t>
            </a:r>
            <a:r>
              <a:rPr kumimoji="1" lang="en-US" altLang="zh-CN" sz="2400" b="1" kern="0" dirty="0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//</a:t>
            </a:r>
            <a:r>
              <a:rPr kumimoji="1" lang="zh-CN" altLang="en-US" sz="2400" b="1" kern="0" dirty="0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修改循环条件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</a:p>
        </p:txBody>
      </p:sp>
      <p:sp>
        <p:nvSpPr>
          <p:cNvPr id="106503" name="Text Box 4"/>
          <p:cNvSpPr txBox="1">
            <a:spLocks noChangeArrowheads="1"/>
          </p:cNvSpPr>
          <p:nvPr/>
        </p:nvSpPr>
        <p:spPr bwMode="auto">
          <a:xfrm>
            <a:off x="4857750" y="1836738"/>
            <a:ext cx="4067175" cy="21637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/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i=1,sum=0;</a:t>
            </a:r>
          </a:p>
          <a:p>
            <a:pPr marL="342900" indent="-342900" algn="just"/>
            <a:r>
              <a:rPr lang="en-US" altLang="zh-CN" sz="2400" b="1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//</a:t>
            </a:r>
            <a:r>
              <a:rPr lang="zh-CN" altLang="en-US" sz="2400" b="1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循环初始条件</a:t>
            </a:r>
          </a:p>
          <a:p>
            <a:pPr marL="342900" indent="-342900" algn="just"/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algn="just"/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sum+=i;</a:t>
            </a:r>
          </a:p>
          <a:p>
            <a:pPr marL="342900" indent="-342900" algn="just"/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i++;</a:t>
            </a:r>
            <a:r>
              <a:rPr lang="en-US" altLang="zh-CN" sz="2400" b="1">
                <a:solidFill>
                  <a:srgbClr val="006600"/>
                </a:solidFill>
                <a:latin typeface="Courier New" pitchFamily="49" charset="0"/>
                <a:ea typeface="幼圆" pitchFamily="49" charset="-122"/>
              </a:rPr>
              <a:t>//</a:t>
            </a:r>
            <a:r>
              <a:rPr lang="zh-CN" altLang="en-US" sz="2400" b="1">
                <a:solidFill>
                  <a:srgbClr val="006600"/>
                </a:solidFill>
                <a:latin typeface="Courier New" pitchFamily="49" charset="0"/>
                <a:ea typeface="幼圆" pitchFamily="49" charset="-122"/>
              </a:rPr>
              <a:t>修改循环条件</a:t>
            </a:r>
          </a:p>
          <a:p>
            <a:pPr marL="342900" indent="-342900" algn="just"/>
            <a:r>
              <a:rPr lang="zh-CN" alt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(i&lt;=4);</a:t>
            </a:r>
          </a:p>
        </p:txBody>
      </p:sp>
      <p:sp>
        <p:nvSpPr>
          <p:cNvPr id="106504" name="Text Box 5"/>
          <p:cNvSpPr txBox="1">
            <a:spLocks noChangeArrowheads="1"/>
          </p:cNvSpPr>
          <p:nvPr/>
        </p:nvSpPr>
        <p:spPr bwMode="auto">
          <a:xfrm>
            <a:off x="928688" y="4143375"/>
            <a:ext cx="7343775" cy="2286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/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i,sum=0;</a:t>
            </a:r>
          </a:p>
          <a:p>
            <a:pPr marL="342900" indent="-342900" algn="just"/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i=1; i&lt;=4; i++ ){</a:t>
            </a:r>
          </a:p>
          <a:p>
            <a:pPr marL="342900" indent="-342900" algn="just"/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sum+=i;  </a:t>
            </a:r>
          </a:p>
          <a:p>
            <a:pPr marL="342900" indent="-342900" algn="just"/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algn="just"/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/*</a:t>
            </a:r>
            <a:r>
              <a:rPr lang="zh-CN" altLang="en-US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习惯上：表达式</a:t>
            </a:r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：循环初始条件；表达式</a:t>
            </a:r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：循环终止条件；表达式</a:t>
            </a:r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：修改循环条件*</a:t>
            </a:r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/</a:t>
            </a:r>
          </a:p>
        </p:txBody>
      </p:sp>
      <p:sp>
        <p:nvSpPr>
          <p:cNvPr id="9" name="矩形 8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970072874"/>
      </p:ext>
    </p:extLst>
  </p:cSld>
  <p:clrMapOvr>
    <a:masterClrMapping/>
  </p:clrMapOvr>
  <p:extLst mod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内容占位符 2"/>
          <p:cNvSpPr>
            <a:spLocks noGrp="1"/>
          </p:cNvSpPr>
          <p:nvPr>
            <p:ph idx="1"/>
          </p:nvPr>
        </p:nvSpPr>
        <p:spPr>
          <a:xfrm>
            <a:off x="437009" y="1772816"/>
            <a:ext cx="8153400" cy="3490913"/>
          </a:xfrm>
        </p:spPr>
        <p:txBody>
          <a:bodyPr/>
          <a:lstStyle/>
          <a:p>
            <a:pPr eaLnBrk="1" hangingPunct="1"/>
            <a:r>
              <a:rPr lang="zh-CN" altLang="en-US" dirty="0"/>
              <a:t>循环语句的循环体中仍然包含循环语句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先执行内层循环，后执行外层循环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嵌套层次</a:t>
            </a:r>
            <a:r>
              <a:rPr lang="zh-CN" altLang="en-US" dirty="0">
                <a:solidFill>
                  <a:srgbClr val="C00000"/>
                </a:solidFill>
              </a:rPr>
              <a:t>一般不超过</a:t>
            </a:r>
            <a:r>
              <a:rPr lang="en-US" altLang="zh-CN" dirty="0"/>
              <a:t>3</a:t>
            </a:r>
            <a:r>
              <a:rPr lang="zh-CN" altLang="en-US" dirty="0"/>
              <a:t>层，以保证可读性</a:t>
            </a:r>
            <a:endParaRPr lang="en-US" altLang="zh-CN" dirty="0"/>
          </a:p>
        </p:txBody>
      </p:sp>
      <p:sp>
        <p:nvSpPr>
          <p:cNvPr id="1075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</a:rPr>
              <a:t>循环嵌套</a:t>
            </a: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36721748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内容占位符 2"/>
          <p:cNvSpPr>
            <a:spLocks noGrp="1"/>
          </p:cNvSpPr>
          <p:nvPr>
            <p:ph idx="1"/>
          </p:nvPr>
        </p:nvSpPr>
        <p:spPr>
          <a:xfrm>
            <a:off x="457200" y="1052737"/>
            <a:ext cx="8153400" cy="3168352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4.22】</a:t>
            </a:r>
            <a:r>
              <a:rPr lang="zh-CN" altLang="en-US" dirty="0">
                <a:solidFill>
                  <a:srgbClr val="C00000"/>
                </a:solidFill>
              </a:rPr>
              <a:t>打印九九表，格式为：</a:t>
            </a:r>
            <a:endParaRPr lang="en-US" altLang="zh-CN" dirty="0">
              <a:solidFill>
                <a:srgbClr val="C00000"/>
              </a:solidFill>
            </a:endParaRPr>
          </a:p>
          <a:p>
            <a:pPr eaLnBrk="1" hangingPunct="1"/>
            <a:endParaRPr lang="en-US" altLang="zh-CN" dirty="0">
              <a:solidFill>
                <a:srgbClr val="C00000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ea typeface="宋体" charset="-122"/>
              </a:rPr>
              <a:t>		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*     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1    2    3    4    5    6    7    8    9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1      1  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2      2    4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3      3    6    9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…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9      9   18   27  36  45  54  63  72  81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dirty="0">
              <a:solidFill>
                <a:srgbClr val="C00000"/>
              </a:solidFill>
              <a:latin typeface="Times New Roman" pitchFamily="18" charset="0"/>
              <a:ea typeface="宋体" charset="-122"/>
            </a:endParaRPr>
          </a:p>
          <a:p>
            <a:pPr lvl="1" eaLnBrk="1" hangingPunct="1">
              <a:buFont typeface="Wingdings" pitchFamily="2" charset="2"/>
              <a:buNone/>
            </a:pP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4293096"/>
            <a:ext cx="8153400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200150" lvl="2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输出表头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1200150" lvl="2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输出第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行，每一行输出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个数（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n=1,2,…9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1657350" lvl="3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外层循环控制输出每行</a:t>
            </a:r>
            <a:endParaRPr lang="en-US" altLang="zh-CN" sz="20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657350" lvl="3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内层循环控制输出每行中的乘数</a:t>
            </a:r>
            <a:endParaRPr lang="en-US" altLang="zh-CN" sz="20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657350" lvl="3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en-US" altLang="zh-CN" sz="20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80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Times New Roman" pitchFamily="18" charset="0"/>
              </a:rPr>
              <a:t>		</a:t>
            </a:r>
            <a:endParaRPr lang="zh-CN" altLang="en-US" sz="2800" b="1" kern="0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3" name="矩形 2"/>
          <p:cNvSpPr/>
          <p:nvPr/>
        </p:nvSpPr>
        <p:spPr>
          <a:xfrm>
            <a:off x="2051720" y="2420888"/>
            <a:ext cx="4968552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439951"/>
      </p:ext>
    </p:extLst>
  </p:cSld>
  <p:clrMapOvr>
    <a:masterClrMapping/>
  </p:clrMapOvr>
  <p:extLst mod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3528" y="1124744"/>
            <a:ext cx="84249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#include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iostream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&gt;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#include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iomanip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&gt;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using namespace</a:t>
            </a:r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std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main(){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i,j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setw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(3)&lt;&lt;'*'&lt;&lt;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setw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(4)&lt;&lt;' ';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=1;i&lt;10;i++){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setw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(4)&lt;&lt;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输出表头</a:t>
            </a: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乘数</a:t>
            </a: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b="1" dirty="0">
              <a:solidFill>
                <a:srgbClr val="0066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=1;i&lt;10;i++){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setw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(3)&lt;&lt;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setw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(4)&lt;&lt;' ';</a:t>
            </a: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输出行号</a:t>
            </a: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被乘数</a:t>
            </a: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(j=1;j&lt;=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i;j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++)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setw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(4)&lt;&lt;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*j;	</a:t>
            </a: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输出表中数据</a:t>
            </a: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乘积</a:t>
            </a: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  </a:t>
            </a: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准备输出下一行</a:t>
            </a: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0;  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902ACD-3F93-4B20-9DE2-FAFAA94B0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646" y="875634"/>
            <a:ext cx="3930636" cy="157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40042"/>
      </p:ext>
    </p:extLst>
  </p:cSld>
  <p:clrMapOvr>
    <a:masterClrMapping/>
  </p:clrMapOvr>
  <p:extLst mod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32623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4.23】</a:t>
            </a:r>
            <a:r>
              <a:rPr lang="zh-CN" altLang="en-US" dirty="0">
                <a:solidFill>
                  <a:srgbClr val="C00000"/>
                </a:solidFill>
              </a:rPr>
              <a:t>打印图形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根据图形，可以书写如下语句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核心代码是如何输出第</a:t>
            </a:r>
            <a:r>
              <a:rPr lang="en-US" altLang="zh-CN" dirty="0" err="1"/>
              <a:t>i</a:t>
            </a:r>
            <a:r>
              <a:rPr lang="zh-CN" altLang="en-US" dirty="0"/>
              <a:t>行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行可以看作两部分，先输出若干空格，接着输出若干*。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每行输出的*数是相同的，而空格数则与所在行相关，很明显，第</a:t>
            </a:r>
            <a:r>
              <a:rPr lang="en-US" altLang="zh-CN" dirty="0" err="1"/>
              <a:t>i</a:t>
            </a:r>
            <a:r>
              <a:rPr lang="zh-CN" altLang="en-US" dirty="0"/>
              <a:t>行空格数为</a:t>
            </a:r>
            <a:r>
              <a:rPr lang="en-US" altLang="zh-CN" dirty="0"/>
              <a:t>5-i</a:t>
            </a:r>
          </a:p>
        </p:txBody>
      </p:sp>
      <p:pic>
        <p:nvPicPr>
          <p:cNvPr id="1105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484784"/>
            <a:ext cx="40513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167731"/>
            <a:ext cx="3357563" cy="130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767378427"/>
      </p:ext>
    </p:extLst>
  </p:cSld>
  <p:clrMapOvr>
    <a:masterClrMapping/>
  </p:clrMapOvr>
  <p:extLst mod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827584" y="1844824"/>
          <a:ext cx="770485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77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77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112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034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>
                          <a:solidFill>
                            <a:srgbClr val="FF0000"/>
                          </a:solidFill>
                        </a:rPr>
                        <a:t>空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rgbClr val="FF0000"/>
                          </a:solidFill>
                        </a:rPr>
                        <a:t>规律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rgbClr val="FF0000"/>
                          </a:solidFill>
                        </a:rPr>
                        <a:t>规律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3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3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5 - 1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3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5 - 2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5 - 3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5 - 4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5 - 5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851920" y="2420888"/>
            <a:ext cx="432048" cy="289865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40152" y="2420888"/>
            <a:ext cx="360040" cy="289865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224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.5|4.4|2.5|4.4|2.8|5.3|4.2|3.2|5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3|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8|23.8|10.5|17.7|4.2|9.4|3.7|14.5|17.3|17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5|9.3|3.1|5.2|3.4|5.5|2.4|9.2|19.6|1.7|14.4|4.1|7|47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8|1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6.1|6.5|1|3.8|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|3.4|1.8|8.8|12.4|7.9|0.6|2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2.6|39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6|4.4|7.6|4.9|5.3|6.9|5.7|5.2|5.9|5.2|3.2|6.3|8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2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5.1|4.9|4.5|3.9|5.4|4.3|2.4|5.4"/>
</p:tagLst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880068"/>
      </a:dk2>
      <a:lt2>
        <a:srgbClr val="F4E7ED"/>
      </a:lt2>
      <a:accent1>
        <a:srgbClr val="8800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880068"/>
      </a:hlink>
      <a:folHlink>
        <a:srgbClr val="B83D68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4508</TotalTime>
  <Words>10164</Words>
  <Application>Microsoft Office PowerPoint</Application>
  <PresentationFormat>全屏显示(4:3)</PresentationFormat>
  <Paragraphs>1793</Paragraphs>
  <Slides>130</Slides>
  <Notes>13</Notes>
  <HiddenSlides>1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130</vt:i4>
      </vt:variant>
    </vt:vector>
  </HeadingPairs>
  <TitlesOfParts>
    <vt:vector size="148" baseType="lpstr">
      <vt:lpstr>等线</vt:lpstr>
      <vt:lpstr>方正姚体</vt:lpstr>
      <vt:lpstr>黑体</vt:lpstr>
      <vt:lpstr>华文仿宋</vt:lpstr>
      <vt:lpstr>华文琥珀</vt:lpstr>
      <vt:lpstr>华文楷体</vt:lpstr>
      <vt:lpstr>楷体_GB2312</vt:lpstr>
      <vt:lpstr>隶书</vt:lpstr>
      <vt:lpstr>宋体</vt:lpstr>
      <vt:lpstr>幼圆</vt:lpstr>
      <vt:lpstr>Arial</vt:lpstr>
      <vt:lpstr>Calibri</vt:lpstr>
      <vt:lpstr>Courier New</vt:lpstr>
      <vt:lpstr>Times New Roman</vt:lpstr>
      <vt:lpstr>Verdana</vt:lpstr>
      <vt:lpstr>Wingdings</vt:lpstr>
      <vt:lpstr>Office 主题</vt:lpstr>
      <vt:lpstr>公式</vt:lpstr>
      <vt:lpstr>PowerPoint 演示文稿</vt:lpstr>
      <vt:lpstr>第四章 程序的基本控制结构    及导出数据类型</vt:lpstr>
      <vt:lpstr>PowerPoint 演示文稿</vt:lpstr>
      <vt:lpstr>PowerPoint 演示文稿</vt:lpstr>
      <vt:lpstr>PowerPoint 演示文稿</vt:lpstr>
      <vt:lpstr>C++语句的分类</vt:lpstr>
      <vt:lpstr>表达式语句</vt:lpstr>
      <vt:lpstr>控制语句</vt:lpstr>
      <vt:lpstr>控制语句的引入</vt:lpstr>
      <vt:lpstr>控制语句的引入</vt:lpstr>
      <vt:lpstr>标签语句</vt:lpstr>
      <vt:lpstr>复合语句</vt:lpstr>
      <vt:lpstr>复合语句</vt:lpstr>
      <vt:lpstr>PowerPoint 演示文稿</vt:lpstr>
      <vt:lpstr>PowerPoint 演示文稿</vt:lpstr>
      <vt:lpstr>条件语句</vt:lpstr>
      <vt:lpstr>执行流程1</vt:lpstr>
      <vt:lpstr>条件语句</vt:lpstr>
      <vt:lpstr>执行流程2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思考题</vt:lpstr>
      <vt:lpstr>条件语句的嵌套</vt:lpstr>
      <vt:lpstr>条件语句的嵌套</vt:lpstr>
      <vt:lpstr>条件语句的嵌套</vt:lpstr>
      <vt:lpstr>条件语句的嵌套</vt:lpstr>
      <vt:lpstr>条件语句的嵌套</vt:lpstr>
      <vt:lpstr>条件语句的嵌套</vt:lpstr>
      <vt:lpstr>PowerPoint 演示文稿</vt:lpstr>
      <vt:lpstr>条件语句的嵌套</vt:lpstr>
      <vt:lpstr>条件语句的嵌套</vt:lpstr>
      <vt:lpstr>PowerPoint 演示文稿</vt:lpstr>
      <vt:lpstr>条件语句的嵌套</vt:lpstr>
      <vt:lpstr>PowerPoint 演示文稿</vt:lpstr>
      <vt:lpstr>PowerPoint 演示文稿</vt:lpstr>
      <vt:lpstr>条件语句处理多分支</vt:lpstr>
      <vt:lpstr>思考题</vt:lpstr>
      <vt:lpstr>开关语句</vt:lpstr>
      <vt:lpstr>开关语句</vt:lpstr>
      <vt:lpstr>开关语句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循环语句</vt:lpstr>
      <vt:lpstr>循环语句</vt:lpstr>
      <vt:lpstr>循环语句</vt:lpstr>
      <vt:lpstr>for语句</vt:lpstr>
      <vt:lpstr>for语句</vt:lpstr>
      <vt:lpstr>for语句</vt:lpstr>
      <vt:lpstr>for语句执行流程</vt:lpstr>
      <vt:lpstr>for语句执行流程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while语句</vt:lpstr>
      <vt:lpstr>while语句</vt:lpstr>
      <vt:lpstr>while语句执行流程</vt:lpstr>
      <vt:lpstr>while语句执行流程</vt:lpstr>
      <vt:lpstr>while语句循环的控制</vt:lpstr>
      <vt:lpstr>PowerPoint 演示文稿</vt:lpstr>
      <vt:lpstr>PowerPoint 演示文稿</vt:lpstr>
      <vt:lpstr>PowerPoint 演示文稿</vt:lpstr>
      <vt:lpstr>do...while语句</vt:lpstr>
      <vt:lpstr>do...while语句</vt:lpstr>
      <vt:lpstr>do...while语句执行流程</vt:lpstr>
      <vt:lpstr>do...while语句执行流程</vt:lpstr>
      <vt:lpstr>do...while语句循环的控制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三类循环语句之间的等价变换</vt:lpstr>
      <vt:lpstr>循环嵌套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基于范围的for语句</vt:lpstr>
      <vt:lpstr>PowerPoint 演示文稿</vt:lpstr>
      <vt:lpstr>基于范围的for语句特点</vt:lpstr>
      <vt:lpstr>PowerPoint 演示文稿</vt:lpstr>
      <vt:lpstr>转向语句</vt:lpstr>
      <vt:lpstr>break语句</vt:lpstr>
      <vt:lpstr>执行流程示例</vt:lpstr>
      <vt:lpstr>PowerPoint 演示文稿</vt:lpstr>
      <vt:lpstr>PowerPoint 演示文稿</vt:lpstr>
      <vt:lpstr>continue语句</vt:lpstr>
      <vt:lpstr>continue语句</vt:lpstr>
      <vt:lpstr>PowerPoint 演示文稿</vt:lpstr>
      <vt:lpstr>goto语句</vt:lpstr>
      <vt:lpstr>PowerPoint 演示文稿</vt:lpstr>
      <vt:lpstr>return语句</vt:lpstr>
      <vt:lpstr>PowerPoint 演示文稿</vt:lpstr>
      <vt:lpstr>PowerPoint 演示文稿</vt:lpstr>
      <vt:lpstr>控制语句举例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控制语句举例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zhhaiwei</dc:creator>
  <cp:lastModifiedBy>zhhaiwei</cp:lastModifiedBy>
  <cp:revision>40</cp:revision>
  <dcterms:created xsi:type="dcterms:W3CDTF">2020-11-05T00:36:09Z</dcterms:created>
  <dcterms:modified xsi:type="dcterms:W3CDTF">2021-10-14T12:00:23Z</dcterms:modified>
</cp:coreProperties>
</file>